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59" r:id="rId4"/>
    <p:sldId id="687" r:id="rId5"/>
    <p:sldId id="685" r:id="rId6"/>
    <p:sldId id="6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A2B82-0E25-30A2-31CA-765C4AB349CF}" v="934" dt="2025-12-04T19:37:05.862"/>
    <p1510:client id="{3DC58F45-1654-C0A3-FB0E-409C8455FE55}" v="11" dt="2025-12-04T18:25:13.900"/>
    <p1510:client id="{5F81DF2A-CF91-C34F-51A3-9E1DC5950BFB}" v="56" dt="2025-12-04T20:51:29.166"/>
    <p1510:client id="{7DF7F40C-F47D-DE1F-FDB8-0F878A09337F}" v="17" dt="2025-12-04T18:22:53.481"/>
    <p1510:client id="{B5847067-B2A0-424E-96B4-F612DF257E42}" v="24" dt="2025-12-04T20:04:3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0"/>
    <p:restoredTop sz="94307"/>
  </p:normalViewPr>
  <p:slideViewPr>
    <p:cSldViewPr snapToGrid="0">
      <p:cViewPr varScale="1">
        <p:scale>
          <a:sx n="112" d="100"/>
          <a:sy n="112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Put modeling examples for other works (papers, </a:t>
            </a:r>
            <a:r>
              <a:rPr lang="en-US" err="1"/>
              <a:t>wprks</a:t>
            </a:r>
            <a:r>
              <a:rPr lang="en-US"/>
              <a:t>, </a:t>
            </a:r>
            <a:r>
              <a:rPr lang="en-US" err="1"/>
              <a:t>scatch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9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EIC Computing Infrastructure Modeling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12/05/2025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Kuan-Chieh Hsu, </a:t>
            </a:r>
            <a:r>
              <a:rPr lang="en-US" dirty="0" err="1"/>
              <a:t>Lingda</a:t>
            </a:r>
            <a:r>
              <a:rPr lang="en-US" dirty="0"/>
              <a:t> Li, Marc </a:t>
            </a:r>
            <a:r>
              <a:rPr lang="en-US" dirty="0" err="1"/>
              <a:t>Lukasczyk</a:t>
            </a:r>
            <a:r>
              <a:rPr lang="en-US" dirty="0"/>
              <a:t>, </a:t>
            </a:r>
            <a:r>
              <a:rPr lang="en-US" dirty="0" err="1"/>
              <a:t>Shijeki</a:t>
            </a:r>
            <a:r>
              <a:rPr lang="en-US" dirty="0"/>
              <a:t> Misawa, Adolfy Hoisie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4A2D-687B-F266-4F7E-1B0EB537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Status of Modeling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60F5-D72F-C460-DBE4-AE3D2E3D7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Developed a high-level E0/1 computing infrastructure simulator</a:t>
            </a:r>
          </a:p>
          <a:p>
            <a:pPr marL="914400" lvl="1" indent="-457200"/>
            <a:r>
              <a:rPr lang="en-US" dirty="0"/>
              <a:t>Based on current networking/buffer estimations/requirements</a:t>
            </a:r>
          </a:p>
          <a:p>
            <a:pPr marL="914400" lvl="1" indent="-457200"/>
            <a:r>
              <a:rPr lang="en-US" dirty="0"/>
              <a:t>Configurable/parameterized timing simulation</a:t>
            </a:r>
          </a:p>
          <a:p>
            <a:pPr marL="1371600" lvl="2" indent="-457200"/>
            <a:r>
              <a:rPr lang="en-US" dirty="0"/>
              <a:t>Tunable system configurations</a:t>
            </a:r>
          </a:p>
          <a:p>
            <a:pPr marL="1371600" lvl="2" indent="-457200"/>
            <a:r>
              <a:rPr lang="en-US" dirty="0"/>
              <a:t>Tunable incoming data pattern from DAQ</a:t>
            </a:r>
          </a:p>
          <a:p>
            <a:pPr marL="914400" lvl="1" indent="-457200"/>
            <a:r>
              <a:rPr lang="en-US" dirty="0"/>
              <a:t>Models resource utilization (quantitative characterization, bottleneck detection, optimization)</a:t>
            </a:r>
            <a:endParaRPr lang="en-US" dirty="0">
              <a:cs typeface="Arial"/>
            </a:endParaRPr>
          </a:p>
          <a:p>
            <a:pPr marL="457200">
              <a:buChar char="•"/>
            </a:pPr>
            <a:r>
              <a:rPr lang="en-US" dirty="0">
                <a:cs typeface="Arial"/>
              </a:rPr>
              <a:t>Design Space Exploration for the EIC computing infrastructure.</a:t>
            </a:r>
          </a:p>
          <a:p>
            <a:pPr marL="914400" lvl="1"/>
            <a:r>
              <a:rPr lang="en-US" dirty="0">
                <a:cs typeface="Arial"/>
              </a:rPr>
              <a:t>Quantitative, holistic, potentially multi-resolution approach</a:t>
            </a:r>
          </a:p>
          <a:p>
            <a:pPr marL="457200">
              <a:buChar char="•"/>
            </a:pPr>
            <a:endParaRPr lang="en-US" dirty="0">
              <a:cs typeface="Arial"/>
            </a:endParaRPr>
          </a:p>
          <a:p>
            <a:pPr marL="914400" lvl="1" indent="-457200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74C58-D64E-6887-BEE2-BCBEBD41E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7565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FFA5-3865-1444-DB8D-DEBBC3BF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the Current Simulator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E04C2-D18F-B883-182C-55423EF91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AE65C-D852-3746-BFD2-507FDDC57806}"/>
              </a:ext>
            </a:extLst>
          </p:cNvPr>
          <p:cNvSpPr/>
          <p:nvPr/>
        </p:nvSpPr>
        <p:spPr>
          <a:xfrm>
            <a:off x="1544515" y="1540653"/>
            <a:ext cx="10075985" cy="3609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72A4DA-047E-DEAE-775E-B00A7F58C3D2}"/>
              </a:ext>
            </a:extLst>
          </p:cNvPr>
          <p:cNvSpPr/>
          <p:nvPr/>
        </p:nvSpPr>
        <p:spPr>
          <a:xfrm>
            <a:off x="1805293" y="1871903"/>
            <a:ext cx="1664738" cy="2413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Frame</a:t>
            </a:r>
          </a:p>
          <a:p>
            <a:pPr algn="ctr"/>
            <a:r>
              <a:rPr lang="en-US"/>
              <a:t>Builder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8E0772-4F92-92F8-0AAD-21AA44837F72}"/>
              </a:ext>
            </a:extLst>
          </p:cNvPr>
          <p:cNvSpPr/>
          <p:nvPr/>
        </p:nvSpPr>
        <p:spPr>
          <a:xfrm>
            <a:off x="5795917" y="1871902"/>
            <a:ext cx="1573181" cy="2413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 Box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4DFFBA-0620-BA1D-A63A-0DECB35E0731}"/>
              </a:ext>
            </a:extLst>
          </p:cNvPr>
          <p:cNvSpPr/>
          <p:nvPr/>
        </p:nvSpPr>
        <p:spPr>
          <a:xfrm>
            <a:off x="10282394" y="1871902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E1</a:t>
            </a:r>
          </a:p>
          <a:p>
            <a:pPr algn="ctr"/>
            <a:r>
              <a:rPr lang="en-US"/>
              <a:t>BNL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159FF7-86CB-D1D9-13B7-EA2D83DD432F}"/>
              </a:ext>
            </a:extLst>
          </p:cNvPr>
          <p:cNvSpPr/>
          <p:nvPr/>
        </p:nvSpPr>
        <p:spPr>
          <a:xfrm>
            <a:off x="10282394" y="3602086"/>
            <a:ext cx="1034981" cy="683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E1</a:t>
            </a:r>
          </a:p>
          <a:p>
            <a:pPr algn="ctr"/>
            <a:r>
              <a:rPr lang="en-US"/>
              <a:t>JLAB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8486AE7-2786-E345-4CB0-80C6101917F6}"/>
              </a:ext>
            </a:extLst>
          </p:cNvPr>
          <p:cNvSpPr/>
          <p:nvPr/>
        </p:nvSpPr>
        <p:spPr>
          <a:xfrm>
            <a:off x="2057370" y="2484260"/>
            <a:ext cx="1160584" cy="7800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6A19E0F-355C-F75A-B843-446829044146}"/>
              </a:ext>
            </a:extLst>
          </p:cNvPr>
          <p:cNvSpPr/>
          <p:nvPr/>
        </p:nvSpPr>
        <p:spPr>
          <a:xfrm>
            <a:off x="2057370" y="3384817"/>
            <a:ext cx="1160584" cy="7800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54B13FB-378A-A069-0E24-E1A842398D37}"/>
              </a:ext>
            </a:extLst>
          </p:cNvPr>
          <p:cNvSpPr/>
          <p:nvPr/>
        </p:nvSpPr>
        <p:spPr>
          <a:xfrm>
            <a:off x="6002215" y="2484260"/>
            <a:ext cx="1160584" cy="7800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52C542E-B541-6559-33A9-297B66354CC2}"/>
              </a:ext>
            </a:extLst>
          </p:cNvPr>
          <p:cNvSpPr/>
          <p:nvPr/>
        </p:nvSpPr>
        <p:spPr>
          <a:xfrm>
            <a:off x="6002215" y="3384817"/>
            <a:ext cx="1160584" cy="7800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50" name="Can 49">
            <a:extLst>
              <a:ext uri="{FF2B5EF4-FFF2-40B4-BE49-F238E27FC236}">
                <a16:creationId xmlns:a16="http://schemas.microsoft.com/office/drawing/2014/main" id="{93426B11-8A57-4327-EC50-FBD48FBF07F7}"/>
              </a:ext>
            </a:extLst>
          </p:cNvPr>
          <p:cNvSpPr/>
          <p:nvPr/>
        </p:nvSpPr>
        <p:spPr>
          <a:xfrm rot="5400000">
            <a:off x="4438067" y="2387916"/>
            <a:ext cx="272561" cy="138360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n 50">
            <a:extLst>
              <a:ext uri="{FF2B5EF4-FFF2-40B4-BE49-F238E27FC236}">
                <a16:creationId xmlns:a16="http://schemas.microsoft.com/office/drawing/2014/main" id="{F45A1174-28E7-1317-976D-80FE4CB9C388}"/>
              </a:ext>
            </a:extLst>
          </p:cNvPr>
          <p:cNvSpPr/>
          <p:nvPr/>
        </p:nvSpPr>
        <p:spPr>
          <a:xfrm rot="5400000">
            <a:off x="8689469" y="1521743"/>
            <a:ext cx="272561" cy="138360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F03EEEBF-2E33-433C-35B0-4E3825084508}"/>
              </a:ext>
            </a:extLst>
          </p:cNvPr>
          <p:cNvSpPr/>
          <p:nvPr/>
        </p:nvSpPr>
        <p:spPr>
          <a:xfrm rot="5400000">
            <a:off x="8689469" y="3251927"/>
            <a:ext cx="272561" cy="138360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A215F11-DFF4-2CB1-9453-19E8C4A6B2D4}"/>
              </a:ext>
            </a:extLst>
          </p:cNvPr>
          <p:cNvCxnSpPr>
            <a:cxnSpLocks/>
            <a:stCxn id="42" idx="3"/>
            <a:endCxn id="50" idx="3"/>
          </p:cNvCxnSpPr>
          <p:nvPr/>
        </p:nvCxnSpPr>
        <p:spPr>
          <a:xfrm>
            <a:off x="3470031" y="3078639"/>
            <a:ext cx="412514" cy="10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357B0E-16B9-C1AD-F9EF-6CB301D02056}"/>
              </a:ext>
            </a:extLst>
          </p:cNvPr>
          <p:cNvCxnSpPr>
            <a:cxnSpLocks/>
            <a:stCxn id="50" idx="1"/>
            <a:endCxn id="43" idx="1"/>
          </p:cNvCxnSpPr>
          <p:nvPr/>
        </p:nvCxnSpPr>
        <p:spPr>
          <a:xfrm flipV="1">
            <a:off x="5266151" y="3078638"/>
            <a:ext cx="529766" cy="1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858B3C2-18FD-952C-003B-4B0C479756BE}"/>
              </a:ext>
            </a:extLst>
          </p:cNvPr>
          <p:cNvCxnSpPr>
            <a:cxnSpLocks/>
            <a:stCxn id="43" idx="3"/>
            <a:endCxn id="51" idx="3"/>
          </p:cNvCxnSpPr>
          <p:nvPr/>
        </p:nvCxnSpPr>
        <p:spPr>
          <a:xfrm flipV="1">
            <a:off x="7369098" y="2213547"/>
            <a:ext cx="764849" cy="865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517C44-A9DA-3B08-D563-D528F9A83384}"/>
              </a:ext>
            </a:extLst>
          </p:cNvPr>
          <p:cNvCxnSpPr>
            <a:cxnSpLocks/>
            <a:stCxn id="43" idx="3"/>
            <a:endCxn id="52" idx="3"/>
          </p:cNvCxnSpPr>
          <p:nvPr/>
        </p:nvCxnSpPr>
        <p:spPr>
          <a:xfrm>
            <a:off x="7369098" y="3078638"/>
            <a:ext cx="764849" cy="8650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05DE8BB-EDD3-92E3-F833-BCD0B2F9AA42}"/>
              </a:ext>
            </a:extLst>
          </p:cNvPr>
          <p:cNvCxnSpPr>
            <a:cxnSpLocks/>
            <a:stCxn id="52" idx="1"/>
            <a:endCxn id="45" idx="1"/>
          </p:cNvCxnSpPr>
          <p:nvPr/>
        </p:nvCxnSpPr>
        <p:spPr>
          <a:xfrm flipV="1">
            <a:off x="9517553" y="3943730"/>
            <a:ext cx="7648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96AE2A-EA60-A468-4856-D52820F47F29}"/>
              </a:ext>
            </a:extLst>
          </p:cNvPr>
          <p:cNvCxnSpPr>
            <a:cxnSpLocks/>
            <a:stCxn id="51" idx="1"/>
            <a:endCxn id="44" idx="1"/>
          </p:cNvCxnSpPr>
          <p:nvPr/>
        </p:nvCxnSpPr>
        <p:spPr>
          <a:xfrm flipV="1">
            <a:off x="9517553" y="2213546"/>
            <a:ext cx="7648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8414329-A46C-43FB-7355-41555E765750}"/>
              </a:ext>
            </a:extLst>
          </p:cNvPr>
          <p:cNvSpPr txBox="1"/>
          <p:nvPr/>
        </p:nvSpPr>
        <p:spPr>
          <a:xfrm>
            <a:off x="4026003" y="2349827"/>
            <a:ext cx="129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Network module 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285F30-64AF-FD7D-7CC2-D68D00B5D7E4}"/>
              </a:ext>
            </a:extLst>
          </p:cNvPr>
          <p:cNvSpPr txBox="1"/>
          <p:nvPr/>
        </p:nvSpPr>
        <p:spPr>
          <a:xfrm>
            <a:off x="8220356" y="1492867"/>
            <a:ext cx="129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Network module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C1D67E-1999-EDDC-ED01-5CBA43DCFEE9}"/>
              </a:ext>
            </a:extLst>
          </p:cNvPr>
          <p:cNvSpPr txBox="1"/>
          <p:nvPr/>
        </p:nvSpPr>
        <p:spPr>
          <a:xfrm>
            <a:off x="8220356" y="3211938"/>
            <a:ext cx="129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Network module 3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A5CF5F74-90D9-880E-6E9F-C679BEE3E68E}"/>
              </a:ext>
            </a:extLst>
          </p:cNvPr>
          <p:cNvSpPr/>
          <p:nvPr/>
        </p:nvSpPr>
        <p:spPr>
          <a:xfrm rot="5400000">
            <a:off x="4369031" y="2302938"/>
            <a:ext cx="432130" cy="555960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15FBD9-1873-5AF5-1BC7-B2D40D3016BC}"/>
              </a:ext>
            </a:extLst>
          </p:cNvPr>
          <p:cNvSpPr txBox="1"/>
          <p:nvPr/>
        </p:nvSpPr>
        <p:spPr>
          <a:xfrm>
            <a:off x="2007393" y="5313509"/>
            <a:ext cx="535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Echelon 0 computing/networking (SCDF enclave)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B75C530-BA4C-A61B-502A-0745D8686D79}"/>
              </a:ext>
            </a:extLst>
          </p:cNvPr>
          <p:cNvSpPr txBox="1"/>
          <p:nvPr/>
        </p:nvSpPr>
        <p:spPr>
          <a:xfrm>
            <a:off x="392071" y="3660451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 TFs stream</a:t>
            </a:r>
          </a:p>
        </p:txBody>
      </p: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B1F4C6A3-1D73-81E3-EA67-0546AFA5F2C5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1134867" y="2874275"/>
            <a:ext cx="922503" cy="787061"/>
          </a:xfrm>
          <a:prstGeom prst="bentConnector3">
            <a:avLst>
              <a:gd name="adj1" fmla="val 139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Chart, line chart&#10;&#10;AI-generated content may be incorrect.">
            <a:extLst>
              <a:ext uri="{FF2B5EF4-FFF2-40B4-BE49-F238E27FC236}">
                <a16:creationId xmlns:a16="http://schemas.microsoft.com/office/drawing/2014/main" id="{DE6B97A8-5AD0-CBF0-3B49-D49F52A6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8" y="4264653"/>
            <a:ext cx="1535813" cy="438290"/>
          </a:xfrm>
          <a:prstGeom prst="rect">
            <a:avLst/>
          </a:prstGeom>
        </p:spPr>
      </p:pic>
      <p:pic>
        <p:nvPicPr>
          <p:cNvPr id="67" name="Picture 66" descr="A picture containing chart&#10;&#10;AI-generated content may be incorrect.">
            <a:extLst>
              <a:ext uri="{FF2B5EF4-FFF2-40B4-BE49-F238E27FC236}">
                <a16:creationId xmlns:a16="http://schemas.microsoft.com/office/drawing/2014/main" id="{69EE884D-4954-2803-43CD-8532A266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02" y="3260293"/>
            <a:ext cx="2003609" cy="655386"/>
          </a:xfrm>
          <a:prstGeom prst="rect">
            <a:avLst/>
          </a:prstGeom>
        </p:spPr>
      </p:pic>
      <p:pic>
        <p:nvPicPr>
          <p:cNvPr id="68" name="Picture 67" descr="Chart&#10;&#10;AI-generated content may be incorrect.">
            <a:extLst>
              <a:ext uri="{FF2B5EF4-FFF2-40B4-BE49-F238E27FC236}">
                <a16:creationId xmlns:a16="http://schemas.microsoft.com/office/drawing/2014/main" id="{DD34C607-EBCB-C7C3-946E-72CE17BC9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938" y="2395006"/>
            <a:ext cx="1975931" cy="646332"/>
          </a:xfrm>
          <a:prstGeom prst="rect">
            <a:avLst/>
          </a:prstGeom>
        </p:spPr>
      </p:pic>
      <p:pic>
        <p:nvPicPr>
          <p:cNvPr id="69" name="Picture 68" descr="Chart&#10;&#10;AI-generated content may be incorrect.">
            <a:extLst>
              <a:ext uri="{FF2B5EF4-FFF2-40B4-BE49-F238E27FC236}">
                <a16:creationId xmlns:a16="http://schemas.microsoft.com/office/drawing/2014/main" id="{A0A7239F-007C-4B4C-7606-CEBA43B02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937" y="4138470"/>
            <a:ext cx="1975931" cy="646332"/>
          </a:xfrm>
          <a:prstGeom prst="rect">
            <a:avLst/>
          </a:prstGeom>
        </p:spPr>
      </p:pic>
      <p:pic>
        <p:nvPicPr>
          <p:cNvPr id="70" name="Picture 69" descr="Chart, bar chart&#10;&#10;AI-generated content may be incorrect.">
            <a:extLst>
              <a:ext uri="{FF2B5EF4-FFF2-40B4-BE49-F238E27FC236}">
                <a16:creationId xmlns:a16="http://schemas.microsoft.com/office/drawing/2014/main" id="{32E0A9A9-7567-632B-CA29-01CA7AE7E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378" y="1604187"/>
            <a:ext cx="1641786" cy="811669"/>
          </a:xfrm>
          <a:prstGeom prst="rect">
            <a:avLst/>
          </a:prstGeom>
        </p:spPr>
      </p:pic>
      <p:pic>
        <p:nvPicPr>
          <p:cNvPr id="71" name="Picture 70" descr="A picture containing chart&#10;&#10;AI-generated content may be incorrect.">
            <a:extLst>
              <a:ext uri="{FF2B5EF4-FFF2-40B4-BE49-F238E27FC236}">
                <a16:creationId xmlns:a16="http://schemas.microsoft.com/office/drawing/2014/main" id="{45E4CE4B-700A-696B-8008-41411CA6D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13" y="4146331"/>
            <a:ext cx="1641786" cy="81167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F79226-DBE7-8B09-9A59-E43429FCC18A}"/>
              </a:ext>
            </a:extLst>
          </p:cNvPr>
          <p:cNvCxnSpPr>
            <a:cxnSpLocks/>
            <a:stCxn id="46" idx="3"/>
            <a:endCxn id="70" idx="1"/>
          </p:cNvCxnSpPr>
          <p:nvPr/>
        </p:nvCxnSpPr>
        <p:spPr>
          <a:xfrm flipV="1">
            <a:off x="3217954" y="2010022"/>
            <a:ext cx="579424" cy="864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94FD7EE-6727-F898-6519-565FC40CB3F8}"/>
              </a:ext>
            </a:extLst>
          </p:cNvPr>
          <p:cNvCxnSpPr>
            <a:cxnSpLocks/>
            <a:stCxn id="47" idx="3"/>
            <a:endCxn id="71" idx="1"/>
          </p:cNvCxnSpPr>
          <p:nvPr/>
        </p:nvCxnSpPr>
        <p:spPr>
          <a:xfrm>
            <a:off x="3217954" y="3774832"/>
            <a:ext cx="590559" cy="7773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4870457-8D10-589F-A43E-C242B26D5159}"/>
              </a:ext>
            </a:extLst>
          </p:cNvPr>
          <p:cNvCxnSpPr>
            <a:cxnSpLocks/>
            <a:stCxn id="49" idx="1"/>
            <a:endCxn id="71" idx="3"/>
          </p:cNvCxnSpPr>
          <p:nvPr/>
        </p:nvCxnSpPr>
        <p:spPr>
          <a:xfrm flipH="1">
            <a:off x="5450299" y="3774832"/>
            <a:ext cx="551916" cy="7773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8A6FE18-C96F-9B5C-15EC-4CC6B2C30B1B}"/>
              </a:ext>
            </a:extLst>
          </p:cNvPr>
          <p:cNvCxnSpPr>
            <a:cxnSpLocks/>
            <a:stCxn id="48" idx="1"/>
            <a:endCxn id="70" idx="3"/>
          </p:cNvCxnSpPr>
          <p:nvPr/>
        </p:nvCxnSpPr>
        <p:spPr>
          <a:xfrm flipH="1" flipV="1">
            <a:off x="5439164" y="2010022"/>
            <a:ext cx="563051" cy="864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B6235B2-6692-D287-0010-5115C6677CE8}"/>
              </a:ext>
            </a:extLst>
          </p:cNvPr>
          <p:cNvSpPr txBox="1"/>
          <p:nvPr/>
        </p:nvSpPr>
        <p:spPr>
          <a:xfrm>
            <a:off x="7325502" y="5318313"/>
            <a:ext cx="4846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Memory model</a:t>
            </a:r>
            <a:r>
              <a:rPr lang="en-US" sz="1200"/>
              <a:t>: TFs are memory objects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Storage model</a:t>
            </a:r>
            <a:r>
              <a:rPr lang="en-US" sz="1200"/>
              <a:t>: STFs will reside in storage as files.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/>
              <a:t>Network modules</a:t>
            </a:r>
            <a:r>
              <a:rPr lang="en-US" sz="1200"/>
              <a:t>: We give different parameters for different network modules.</a:t>
            </a:r>
          </a:p>
        </p:txBody>
      </p:sp>
    </p:spTree>
    <p:extLst>
      <p:ext uri="{BB962C8B-B14F-4D97-AF65-F5344CB8AC3E}">
        <p14:creationId xmlns:p14="http://schemas.microsoft.com/office/powerpoint/2010/main" val="186349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6B37-6103-A2E7-E7EA-4B72E8FC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Toolbox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19CC-E3B9-965C-C8DC-1512505B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125" y="1664346"/>
            <a:ext cx="2820128" cy="21137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Detail level selection depends on:</a:t>
            </a:r>
          </a:p>
          <a:p>
            <a:pPr marL="742950" lvl="1" indent="-285750"/>
            <a:r>
              <a:rPr lang="en-US" sz="1600"/>
              <a:t>modeling purpose</a:t>
            </a:r>
          </a:p>
          <a:p>
            <a:pPr marL="742950" lvl="1" indent="-285750"/>
            <a:r>
              <a:rPr lang="en-US" sz="1600"/>
              <a:t>specification/ parameters availability</a:t>
            </a:r>
          </a:p>
          <a:p>
            <a:pPr marL="742950" lvl="1" indent="-285750"/>
            <a:r>
              <a:rPr lang="en-US" sz="1600"/>
              <a:t>desired fidelity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9A8F0-65C7-E805-F62B-E38BF299F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09D4F-6B2F-C139-4E6E-6A98E1B47A4D}"/>
              </a:ext>
            </a:extLst>
          </p:cNvPr>
          <p:cNvGrpSpPr/>
          <p:nvPr/>
        </p:nvGrpSpPr>
        <p:grpSpPr>
          <a:xfrm>
            <a:off x="571500" y="1785208"/>
            <a:ext cx="8696740" cy="2789460"/>
            <a:chOff x="1449919" y="1526121"/>
            <a:chExt cx="8696740" cy="2043876"/>
          </a:xfrm>
        </p:grpSpPr>
        <p:graphicFrame>
          <p:nvGraphicFramePr>
            <p:cNvPr id="5" name="Content Placeholder 6">
              <a:extLst>
                <a:ext uri="{FF2B5EF4-FFF2-40B4-BE49-F238E27FC236}">
                  <a16:creationId xmlns:a16="http://schemas.microsoft.com/office/drawing/2014/main" id="{179397B2-3A91-E44F-30D1-6C708CA182E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49919" y="1526121"/>
            <a:ext cx="8696740" cy="1500041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451879">
                    <a:extLst>
                      <a:ext uri="{9D8B030D-6E8A-4147-A177-3AD203B41FA5}">
                        <a16:colId xmlns:a16="http://schemas.microsoft.com/office/drawing/2014/main" val="2603251994"/>
                      </a:ext>
                    </a:extLst>
                  </a:gridCol>
                  <a:gridCol w="2074984">
                    <a:extLst>
                      <a:ext uri="{9D8B030D-6E8A-4147-A177-3AD203B41FA5}">
                        <a16:colId xmlns:a16="http://schemas.microsoft.com/office/drawing/2014/main" val="2778701498"/>
                      </a:ext>
                    </a:extLst>
                  </a:gridCol>
                  <a:gridCol w="2180493">
                    <a:extLst>
                      <a:ext uri="{9D8B030D-6E8A-4147-A177-3AD203B41FA5}">
                        <a16:colId xmlns:a16="http://schemas.microsoft.com/office/drawing/2014/main" val="488528775"/>
                      </a:ext>
                    </a:extLst>
                  </a:gridCol>
                  <a:gridCol w="2989384">
                    <a:extLst>
                      <a:ext uri="{9D8B030D-6E8A-4147-A177-3AD203B41FA5}">
                        <a16:colId xmlns:a16="http://schemas.microsoft.com/office/drawing/2014/main" val="2838195992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l"/>
                        <a:endParaRPr lang="en-US" sz="140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/>
                          <a:t>High level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/>
                          <a:t>Medium level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/>
                          <a:t>Low level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1717018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/>
                          <a:t>Computation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# operations, # memory accesses</a:t>
                        </a:r>
                      </a:p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Peak compute/memory throughput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Algorithm, profiling info (# cache accesses, # FP multiplications, …)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Program source code and execution trace</a:t>
                        </a:r>
                      </a:p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Detailed hardware configuration (cache size, # function units, …)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0525725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/>
                          <a:t>Communication (network)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Data size</a:t>
                        </a:r>
                      </a:p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End-to-end bandwidth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Stream size, arrival time</a:t>
                        </a:r>
                      </a:p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Topology, link bandwidth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Packet trace</a:t>
                        </a:r>
                      </a:p>
                      <a:p>
                        <a:pPr algn="l"/>
                        <a:r>
                          <a:rPr lang="en-US" sz="1400">
                            <a:solidFill>
                              <a:schemeClr val="tx1"/>
                            </a:solidFill>
                          </a:rPr>
                          <a:t>Detailed switch/link configuration, congestion protocol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674503997"/>
                    </a:ext>
                  </a:extLst>
                </a:tr>
              </a:tbl>
            </a:graphicData>
          </a:graphic>
        </p:graphicFrame>
        <p:sp>
          <p:nvSpPr>
            <p:cNvPr id="6" name="Arrow: Right 1">
              <a:extLst>
                <a:ext uri="{FF2B5EF4-FFF2-40B4-BE49-F238E27FC236}">
                  <a16:creationId xmlns:a16="http://schemas.microsoft.com/office/drawing/2014/main" id="{02739D92-CA58-7E3A-3BB6-3D87BD281E70}"/>
                </a:ext>
              </a:extLst>
            </p:cNvPr>
            <p:cNvSpPr/>
            <p:nvPr/>
          </p:nvSpPr>
          <p:spPr>
            <a:xfrm>
              <a:off x="6026970" y="3313965"/>
              <a:ext cx="822960" cy="2560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AF6FC3-FA9D-5830-E2B4-A1C168E4D82E}"/>
                </a:ext>
              </a:extLst>
            </p:cNvPr>
            <p:cNvSpPr txBox="1"/>
            <p:nvPr/>
          </p:nvSpPr>
          <p:spPr>
            <a:xfrm>
              <a:off x="4450560" y="3289947"/>
              <a:ext cx="3975780" cy="27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Accuracy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E93B30-744E-5DC0-EB05-9C9ABA8392A4}"/>
              </a:ext>
            </a:extLst>
          </p:cNvPr>
          <p:cNvSpPr txBox="1"/>
          <p:nvPr/>
        </p:nvSpPr>
        <p:spPr>
          <a:xfrm>
            <a:off x="1451811" y="5009109"/>
            <a:ext cx="928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Li, </a:t>
            </a:r>
            <a:r>
              <a:rPr lang="en-US" sz="1200" dirty="0" err="1"/>
              <a:t>Lingda</a:t>
            </a:r>
            <a:r>
              <a:rPr lang="en-US" sz="1200" dirty="0"/>
              <a:t>, Thomas Flynn, and Adolfy Hoisie. "Learning Generalizable Program and Architecture Representations for Performance Modeling." </a:t>
            </a:r>
            <a:r>
              <a:rPr lang="en-US" sz="1200" i="1" dirty="0"/>
              <a:t>SC24: International Conference for High Performance Computing, Networking, Storage and Analysis</a:t>
            </a:r>
            <a:r>
              <a:rPr lang="en-US" sz="1200" dirty="0"/>
              <a:t>. IEEE, 2024.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Li, </a:t>
            </a:r>
            <a:r>
              <a:rPr lang="en-US" sz="1200" dirty="0" err="1"/>
              <a:t>Lingda</a:t>
            </a:r>
            <a:r>
              <a:rPr lang="en-US" sz="1200" dirty="0"/>
              <a:t>, et al. "</a:t>
            </a:r>
            <a:r>
              <a:rPr lang="en-US" sz="1200" dirty="0" err="1"/>
              <a:t>Simnet</a:t>
            </a:r>
            <a:r>
              <a:rPr lang="en-US" sz="1200" dirty="0"/>
              <a:t>: Accurate and high-performance computer architecture simulation using deep learning." </a:t>
            </a:r>
            <a:r>
              <a:rPr lang="en-US" sz="1200" i="1" dirty="0"/>
              <a:t>Proceedings of the ACM on Measurement and Analysis of Computing Systems</a:t>
            </a:r>
            <a:r>
              <a:rPr lang="en-US" sz="1200" dirty="0"/>
              <a:t> 6.2 (2022): 1-24.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/>
              <a:t>K. J. Barker, J. Sancho, D. J. Kerbyson, K. Davis, S. Pakin, A. Hoisie, and M. Lang, “Using performance modeling to design large-scale systems,” Computer, vol. 42, no. 11, pp. 42–49, </a:t>
            </a:r>
            <a:r>
              <a:rPr lang="en-US" sz="1200" dirty="0" err="1"/>
              <a:t>nov</a:t>
            </a:r>
            <a:r>
              <a:rPr lang="en-US" sz="1200" dirty="0"/>
              <a:t> 2009.</a:t>
            </a:r>
          </a:p>
        </p:txBody>
      </p:sp>
    </p:spTree>
    <p:extLst>
      <p:ext uri="{BB962C8B-B14F-4D97-AF65-F5344CB8AC3E}">
        <p14:creationId xmlns:p14="http://schemas.microsoft.com/office/powerpoint/2010/main" val="17780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BE39-CA05-B0D4-0D19-C6F43AF1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39F9-BBC5-5A77-0E53-5AE6A6F2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Plan: Streaming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EA41-AA07-C036-6BB1-4F74B72A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11952"/>
            <a:ext cx="11049000" cy="39593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Towards streaming modeling</a:t>
            </a:r>
          </a:p>
          <a:p>
            <a:pPr marL="914400" lvl="1" indent="-457200"/>
            <a:r>
              <a:rPr lang="en-US" dirty="0"/>
              <a:t>Extend the modeling capabilities to include both streaming and file transfers.</a:t>
            </a:r>
            <a:endParaRPr lang="en-US" dirty="0">
              <a:cs typeface="Arial"/>
            </a:endParaRPr>
          </a:p>
          <a:p>
            <a:pPr marL="914400" lvl="1" indent="-457200"/>
            <a:r>
              <a:rPr lang="en-US" dirty="0"/>
              <a:t>Streaming modeling objectives </a:t>
            </a:r>
          </a:p>
          <a:p>
            <a:pPr marL="1371600" lvl="2" indent="-457200"/>
            <a:r>
              <a:rPr lang="en-US" dirty="0"/>
              <a:t>Feedback loop optimization</a:t>
            </a:r>
          </a:p>
          <a:p>
            <a:pPr marL="1371600" lvl="2" indent="-457200"/>
            <a:r>
              <a:rPr lang="en-US" dirty="0"/>
              <a:t>System configuration design to with set performance ranges</a:t>
            </a:r>
          </a:p>
          <a:p>
            <a:pPr marL="1371600" lvl="2" indent="-457200"/>
            <a:r>
              <a:rPr lang="en-US" dirty="0">
                <a:cs typeface="Arial"/>
              </a:rPr>
              <a:t>Streaming/file transfer ratio modeling</a:t>
            </a:r>
          </a:p>
          <a:p>
            <a:pPr marL="914400" lvl="1" indent="-457200"/>
            <a:r>
              <a:rPr lang="en-US" dirty="0">
                <a:cs typeface="Arial"/>
              </a:rPr>
              <a:t>E 1/2 resource placement and scheduling impact for important use case scenarios that involve streaming.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Validation plan</a:t>
            </a:r>
            <a:endParaRPr lang="en-US" dirty="0">
              <a:cs typeface="Arial"/>
            </a:endParaRPr>
          </a:p>
          <a:p>
            <a:pPr marL="914400" lvl="1" indent="-457200"/>
            <a:r>
              <a:rPr lang="en-US" dirty="0"/>
              <a:t>Using surrogate data on available testbeds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CC0ED-7679-3B2D-00BA-D8E01B2CE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566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6544-E27D-1E8C-D565-EE40FC60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Plan: E1/E2 Use Case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A2BB-8BEF-3A85-57E2-DA3E2B1C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455659" cy="4490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Inclusion of computing workload modeling</a:t>
            </a:r>
          </a:p>
          <a:p>
            <a:pPr marL="914400" lvl="1" indent="-457200"/>
            <a:r>
              <a:rPr lang="en-US" dirty="0"/>
              <a:t>Tunable workload characterization based on type (e.g. reconstruction/simulation) and complexity of algorithms, analysis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Include Echelon 2 and inter-site network into the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Understand potential computing characteristics, and provide </a:t>
            </a:r>
            <a:r>
              <a:rPr lang="en-US" sz="2700" dirty="0">
                <a:cs typeface="Arial"/>
              </a:rPr>
              <a:t>guidance for the requirements discussion for E1/2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Workload distribution modeling among E1/2 sites: study and optimization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Validation plan</a:t>
            </a:r>
          </a:p>
          <a:p>
            <a:pPr marL="914400" lvl="1" indent="-457200"/>
            <a:r>
              <a:rPr lang="en-US" dirty="0"/>
              <a:t>Use data from WLCG (ATLAS infra.) (or OSG) as surrogate</a:t>
            </a:r>
          </a:p>
          <a:p>
            <a:pPr marL="1371600" lvl="2" indent="-457200"/>
            <a:r>
              <a:rPr lang="en-US" dirty="0"/>
              <a:t>Validate on surrogate, predict for EIC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9D86-E61A-21E1-E8AB-26F41D82C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8112964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ppt-template-widescreen (1)" id="{68B88DBF-D8A7-F140-AC03-5C2640B1CCE8}" vid="{B55FDC61-E760-F64E-A8C2-83C60445F8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170</TotalTime>
  <Words>562</Words>
  <Application>Microsoft Macintosh PowerPoint</Application>
  <PresentationFormat>Widescreen</PresentationFormat>
  <Paragraphs>97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EIC Computing Infrastructure Modeling </vt:lpstr>
      <vt:lpstr>Current Status of Modeling </vt:lpstr>
      <vt:lpstr>Overview of the Current Simulator</vt:lpstr>
      <vt:lpstr>Modeling Toolbox Overview</vt:lpstr>
      <vt:lpstr>2026 Plan: Streaming modeling</vt:lpstr>
      <vt:lpstr>2016 Plan: E1/E2 Use Case Scenarios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Hsu, Kuan-Chieh</dc:creator>
  <cp:keywords/>
  <dc:description/>
  <cp:lastModifiedBy>Klimentov, Alexei</cp:lastModifiedBy>
  <cp:revision>14</cp:revision>
  <dcterms:created xsi:type="dcterms:W3CDTF">2025-12-04T14:18:36Z</dcterms:created>
  <dcterms:modified xsi:type="dcterms:W3CDTF">2025-12-05T15:48:40Z</dcterms:modified>
  <cp:category/>
</cp:coreProperties>
</file>