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94" r:id="rId2"/>
    <p:sldId id="489" r:id="rId3"/>
    <p:sldId id="493" r:id="rId4"/>
    <p:sldId id="490" r:id="rId5"/>
    <p:sldId id="488" r:id="rId6"/>
    <p:sldId id="492" r:id="rId7"/>
    <p:sldId id="491" r:id="rId8"/>
    <p:sldId id="486" r:id="rId9"/>
    <p:sldId id="494" r:id="rId10"/>
    <p:sldId id="495" r:id="rId11"/>
    <p:sldId id="496" r:id="rId12"/>
    <p:sldId id="483" r:id="rId13"/>
    <p:sldId id="485" r:id="rId14"/>
    <p:sldId id="476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37D6"/>
    <a:srgbClr val="2B9F2B"/>
    <a:srgbClr val="FF0000"/>
    <a:srgbClr val="AAA495"/>
    <a:srgbClr val="CE9A43"/>
    <a:srgbClr val="507562"/>
    <a:srgbClr val="45AC43"/>
    <a:srgbClr val="3685D5"/>
    <a:srgbClr val="B1A164"/>
    <a:srgbClr val="A51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3"/>
    <p:restoredTop sz="96164"/>
  </p:normalViewPr>
  <p:slideViewPr>
    <p:cSldViewPr snapToGrid="0">
      <p:cViewPr>
        <p:scale>
          <a:sx n="96" d="100"/>
          <a:sy n="96" d="100"/>
        </p:scale>
        <p:origin x="1512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EB1A-E6A4-B24C-9D10-513BE24FC150}" type="datetimeFigureOut">
              <a:rPr kumimoji="1" lang="ja-JP" altLang="en-US" smtClean="0"/>
              <a:t>2025/11/19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FFD72-C36C-E94F-82C2-9022EB93DE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25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611630-D19A-3318-A480-081E91C8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DB923D0-29DB-EB7F-0975-B6832C953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8CF07B-D44D-51BE-BE2A-9E4C64A1E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fld id="{84223883-73D9-A747-AE2D-1A713BA4CD68}" type="datetime1">
              <a:rPr lang="ja-JP" altLang="en-US" smtClean="0"/>
              <a:pPr/>
              <a:t>2025/11/19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747D41-3BC2-CDD4-DE92-1262B402D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60A815-BF63-E601-48A9-FE3D51E2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fld id="{AD205370-C637-4846-87B7-5B2B0087EC4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502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B4636-D4E1-701B-89ED-CAC7825F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87FA0EC-3DE3-5FEC-A041-2AF3B4E64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36FD9F-D710-7C77-2F8F-40CE0DCA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98502-5169-CE4E-9EB3-01E38E239784}" type="datetime1">
              <a:rPr kumimoji="1" lang="ja-JP" altLang="en-US" smtClean="0"/>
              <a:t>2025/11/19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446F01-15BB-13D8-6F9F-EA8CEC46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29BFCD-A8E8-3D4A-984D-18D06D11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75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8AB90DD-B226-7CEF-D692-DE5C36721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F3D6768-E958-2F07-4AE8-E23AA3079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865BF9B-0B9F-09BD-6023-5AF5DA47A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03F1-8B50-AC4A-B269-55D29FD34519}" type="datetime1">
              <a:rPr kumimoji="1" lang="ja-JP" altLang="en-US" smtClean="0"/>
              <a:t>2025/11/19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B25E99-F993-D989-3BF5-7CCF22FD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2B7BEE-96B0-9569-8860-6AD59D8D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54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B8922-7B8C-7967-58A5-CB622037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11F96A-52A2-42AA-6A72-15EAF6197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1pPr>
            <a:lvl2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2pPr>
            <a:lvl3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3pPr>
            <a:lvl4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4pPr>
            <a:lvl5pPr>
              <a:defRPr>
                <a:latin typeface="Avenir Next" panose="020B0503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81FBCD-2BC2-BBF7-E1AD-949B09F9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</a:defRPr>
            </a:lvl1pPr>
          </a:lstStyle>
          <a:p>
            <a:fld id="{3839DFA5-B658-DF46-ADCB-7B0AEC59A0B0}" type="datetime1">
              <a:rPr lang="ja-JP" altLang="en-US" smtClean="0"/>
              <a:pPr/>
              <a:t>2025/11/19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AE61C8-EE0D-F9CA-ACBC-2F60F4BC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  <a:ea typeface="Hiragino Kaku Gothic Pro W3" panose="020B0300000000000000" pitchFamily="34" charset="-128"/>
              </a:defRPr>
            </a:lvl1pPr>
          </a:lstStyle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BA924D7-FD40-68C0-CD8B-BF8A1B31A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9634" y="183389"/>
            <a:ext cx="1558700" cy="1558700"/>
          </a:xfrm>
          <a:prstGeom prst="rect">
            <a:avLst/>
          </a:prstGeom>
        </p:spPr>
      </p:pic>
      <p:sp>
        <p:nvSpPr>
          <p:cNvPr id="8" name="円/楕円 7">
            <a:extLst>
              <a:ext uri="{FF2B5EF4-FFF2-40B4-BE49-F238E27FC236}">
                <a16:creationId xmlns:a16="http://schemas.microsoft.com/office/drawing/2014/main" id="{6C98174D-30D4-E0B5-E1CC-4B6764669BD0}"/>
              </a:ext>
            </a:extLst>
          </p:cNvPr>
          <p:cNvSpPr/>
          <p:nvPr userDrawn="1"/>
        </p:nvSpPr>
        <p:spPr>
          <a:xfrm>
            <a:off x="10939152" y="697579"/>
            <a:ext cx="576000" cy="5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EFE357-C86C-42BD-689D-7F4C84FB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7954" y="803192"/>
            <a:ext cx="974971" cy="365125"/>
          </a:xfrm>
        </p:spPr>
        <p:txBody>
          <a:bodyPr/>
          <a:lstStyle>
            <a:lvl1pPr>
              <a:defRPr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defRPr>
            </a:lvl1pPr>
          </a:lstStyle>
          <a:p>
            <a:fld id="{AD205370-C637-4846-87B7-5B2B0087EC4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60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80D560-75F5-74B7-DD99-5CFDA435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136524-E3A3-530B-110E-833B9ADB8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39DD99-9B00-F2B4-7401-A23DECE8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D930-3653-7C40-AB33-8F59B547B6CE}" type="datetime1">
              <a:rPr kumimoji="1" lang="ja-JP" altLang="en-US" smtClean="0"/>
              <a:t>2025/11/19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AE09F7-D216-B48D-B7B7-9CCE17EC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F04B5C-3FB2-C6F6-E4FA-6C4A7736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3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20F176-0C12-B8A5-2A26-E03F5FC2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7D54F1-A5C9-ED09-F2D7-8095019B6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DB63DB7-C02A-A5B3-5074-5B513C573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DFBC19D-6239-2B84-412F-5F42B24B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CA67-6F30-F84A-BA55-FC2C527104FA}" type="datetime1">
              <a:rPr kumimoji="1" lang="ja-JP" altLang="en-US" smtClean="0"/>
              <a:t>2025/11/19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69EADF6-EB5A-E031-D324-3B45C7D8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CA85BF-E9A2-7134-999A-43AABE26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71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1DC355-7C9C-45AF-8815-4B699A70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25B5BF1-3F80-6B30-B474-39E30E130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AA8D50-05E7-48B6-305A-EF86D3011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0C829A-E31B-97DC-89DD-B48289626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00DCC4F-510F-7389-9869-753029CA3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F752165-3B13-B8EE-AEB5-872DA9C6A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F162A-92B9-CB41-9D92-198F9643E4AE}" type="datetime1">
              <a:rPr kumimoji="1" lang="ja-JP" altLang="en-US" smtClean="0"/>
              <a:t>2025/11/19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D110F55-C238-019A-E0D7-C4E7FBA3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514E80E-5C86-F2CD-5F9C-41455653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42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240E36-0CF4-49F8-E532-036632CF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D68A6A6-5B7E-7935-06A4-D01A94A2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FB3F-7505-3E43-A01A-DF668105CC5E}" type="datetime1">
              <a:rPr kumimoji="1" lang="ja-JP" altLang="en-US" smtClean="0"/>
              <a:t>2025/11/19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6FF199-6894-1E57-3494-2E0076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673AC0B-F944-881C-C5CF-CE125DAE5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81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DFE428A-4B8A-1D67-E8FA-D9776416C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8D0C-6049-7441-90F5-DA50E3FA5B12}" type="datetime1">
              <a:rPr kumimoji="1" lang="ja-JP" altLang="en-US" smtClean="0"/>
              <a:t>2025/11/19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CDC713E-80C4-FDDF-282D-5B3EBFFC7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9BB94E-9EBC-3C5A-65D4-C44D4489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84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2F3512-E245-106C-4DD1-6EDD2F34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DC360A-C2F4-4208-A285-F15376A0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1C622F-5C89-8759-6C6F-0BCEE5117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92DAA34-5184-CD2D-6285-C9EC381A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AEE1-6249-A840-BC5F-0020A79F4739}" type="datetime1">
              <a:rPr kumimoji="1" lang="ja-JP" altLang="en-US" smtClean="0"/>
              <a:t>2025/11/19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1B220D6-2575-12F9-FF67-DE6FCDA9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982A30B-EA19-8E39-3536-90633F91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70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60250-7895-12AE-D47E-A110FD56A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DAF4ED8-603C-5DAE-57CE-87D9519B5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2AA943F-B7B4-A032-11F2-0739502EA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DD075C7-63A8-A317-7B1A-3D33B4F00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EA6F-B5B8-2E49-BCEA-257F2FF52E59}" type="datetime1">
              <a:rPr kumimoji="1" lang="ja-JP" altLang="en-US" smtClean="0"/>
              <a:t>2025/11/19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8B50AC9-A0B0-44C8-E37B-28ABCABD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9BFAED-4D2B-142F-2C56-6D66875C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78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614595D-0C4B-81CD-806A-E17968FB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ADE3DE-6ED0-4B02-E191-9497B1141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6EC947-9FC4-2F3E-E401-1E4671B40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C83EB2-F445-BB41-B8BF-608EAF17B04C}" type="datetime1">
              <a:rPr kumimoji="1" lang="ja-JP" altLang="en-US" smtClean="0"/>
              <a:t>2025/11/19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247D90-58EA-99BE-935E-FA195BCB9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39E822-4D97-E4A2-F184-4E72C88F5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5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1" kern="120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C3107-8D56-35C0-20F2-81294914C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12FF0-F8BA-D178-E256-F06F7354D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134" y="1614092"/>
            <a:ext cx="10100441" cy="2387600"/>
          </a:xfrm>
        </p:spPr>
        <p:txBody>
          <a:bodyPr>
            <a:normAutofit/>
          </a:bodyPr>
          <a:lstStyle/>
          <a:p>
            <a:r>
              <a:rPr kumimoji="1" lang="en-US" altLang="ja-JP" sz="6600" dirty="0"/>
              <a:t>Test-Beam @ DESY</a:t>
            </a:r>
            <a:endParaRPr kumimoji="1" lang="ja-JP" altLang="en-US" sz="6600" b="1">
              <a:latin typeface="Avenir Next" panose="020B050302020202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E12692D-DF36-4055-0708-95570C871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6373"/>
            <a:ext cx="9144000" cy="1110754"/>
          </a:xfrm>
        </p:spPr>
        <p:txBody>
          <a:bodyPr>
            <a:normAutofit/>
          </a:bodyPr>
          <a:lstStyle/>
          <a:p>
            <a:r>
              <a:rPr kumimoji="1" lang="en-US" altLang="ja-JP" sz="4000" b="1" dirty="0">
                <a:latin typeface="Avenir Next" panose="020B0503020202020204" pitchFamily="34" charset="0"/>
              </a:rPr>
              <a:t>Satoshi YANO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9B95C8D-842D-8A65-C185-23A5030A7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727" y="297388"/>
            <a:ext cx="2215091" cy="1595966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0C6ACF-2639-8F42-2210-65ED2EE4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3470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FDF5BB-273C-C7D2-2679-F6C522F11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Remaining Issues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5777D5-BD93-476A-11CA-3C67FCBE6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NIM modules, HV and LV power supply will be needed to the setup</a:t>
            </a:r>
          </a:p>
          <a:p>
            <a:pPr lvl="1"/>
            <a:r>
              <a:rPr lang="en-US" altLang="ja-JP" dirty="0"/>
              <a:t>We want to get these devices somehow near DESY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A3F159-F6E3-BAEF-62CA-4FDBC54A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80181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6C50C-39E6-569B-411C-598E92D61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92335F-442F-F7B9-3232-1C6E4CFC5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031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Backup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A7D252-A387-2863-96ED-B7F610FC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40718" y="803192"/>
            <a:ext cx="974971" cy="365125"/>
          </a:xfrm>
        </p:spPr>
        <p:txBody>
          <a:bodyPr/>
          <a:lstStyle/>
          <a:p>
            <a:fld id="{AD205370-C637-4846-87B7-5B2B0087EC4D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5942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AC7C66B-F6A1-85C5-9991-4CDBE9DAB18B}"/>
              </a:ext>
            </a:extLst>
          </p:cNvPr>
          <p:cNvCxnSpPr>
            <a:cxnSpLocks/>
            <a:stCxn id="8" idx="0"/>
            <a:endCxn id="8" idx="2"/>
          </p:cNvCxnSpPr>
          <p:nvPr/>
        </p:nvCxnSpPr>
        <p:spPr>
          <a:xfrm>
            <a:off x="2821670" y="1031230"/>
            <a:ext cx="0" cy="4795539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16F207A-CEC9-AB0D-6AC4-FB99A13650D5}"/>
              </a:ext>
            </a:extLst>
          </p:cNvPr>
          <p:cNvSpPr/>
          <p:nvPr/>
        </p:nvSpPr>
        <p:spPr>
          <a:xfrm>
            <a:off x="1323064" y="1031230"/>
            <a:ext cx="2997212" cy="47955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E408D5E-B199-A6AC-C5BF-7F29C1492C19}"/>
              </a:ext>
            </a:extLst>
          </p:cNvPr>
          <p:cNvSpPr/>
          <p:nvPr/>
        </p:nvSpPr>
        <p:spPr>
          <a:xfrm>
            <a:off x="1330006" y="3166746"/>
            <a:ext cx="2997212" cy="524510"/>
          </a:xfrm>
          <a:prstGeom prst="rect">
            <a:avLst/>
          </a:prstGeom>
          <a:solidFill>
            <a:srgbClr val="FF0000">
              <a:alpha val="45324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中かっこ 9">
            <a:extLst>
              <a:ext uri="{FF2B5EF4-FFF2-40B4-BE49-F238E27FC236}">
                <a16:creationId xmlns:a16="http://schemas.microsoft.com/office/drawing/2014/main" id="{C3209434-230C-85E5-CB24-099C8B9B36AB}"/>
              </a:ext>
            </a:extLst>
          </p:cNvPr>
          <p:cNvSpPr/>
          <p:nvPr/>
        </p:nvSpPr>
        <p:spPr>
          <a:xfrm>
            <a:off x="4392410" y="3187204"/>
            <a:ext cx="212651" cy="52451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中かっこ 11">
            <a:extLst>
              <a:ext uri="{FF2B5EF4-FFF2-40B4-BE49-F238E27FC236}">
                <a16:creationId xmlns:a16="http://schemas.microsoft.com/office/drawing/2014/main" id="{1C9D0CD8-3DDD-9C18-C78D-92794DF0BB2B}"/>
              </a:ext>
            </a:extLst>
          </p:cNvPr>
          <p:cNvSpPr/>
          <p:nvPr/>
        </p:nvSpPr>
        <p:spPr>
          <a:xfrm>
            <a:off x="4392410" y="1081146"/>
            <a:ext cx="212651" cy="1764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1A588F36-AEED-89B5-4AD3-3ACF2C6CFE1A}"/>
              </a:ext>
            </a:extLst>
          </p:cNvPr>
          <p:cNvCxnSpPr/>
          <p:nvPr/>
        </p:nvCxnSpPr>
        <p:spPr>
          <a:xfrm>
            <a:off x="1323064" y="818707"/>
            <a:ext cx="299721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7FB5C34-31C3-BC0E-3A94-2EA7285C4003}"/>
              </a:ext>
            </a:extLst>
          </p:cNvPr>
          <p:cNvCxnSpPr>
            <a:cxnSpLocks/>
          </p:cNvCxnSpPr>
          <p:nvPr/>
        </p:nvCxnSpPr>
        <p:spPr>
          <a:xfrm>
            <a:off x="1092692" y="1044418"/>
            <a:ext cx="0" cy="484247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85D5F09-2F33-8E40-BEB5-5486D7FBC0D8}"/>
              </a:ext>
            </a:extLst>
          </p:cNvPr>
          <p:cNvSpPr txBox="1"/>
          <p:nvPr/>
        </p:nvSpPr>
        <p:spPr>
          <a:xfrm>
            <a:off x="2438898" y="370971"/>
            <a:ext cx="76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 cm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F6D89D-0F75-C135-B4DC-A94F93615EA3}"/>
              </a:ext>
            </a:extLst>
          </p:cNvPr>
          <p:cNvSpPr txBox="1"/>
          <p:nvPr/>
        </p:nvSpPr>
        <p:spPr>
          <a:xfrm rot="16200000">
            <a:off x="315702" y="3244333"/>
            <a:ext cx="95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3.2 cm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DE8FD3-815C-E2A7-823E-6EF87577348D}"/>
              </a:ext>
            </a:extLst>
          </p:cNvPr>
          <p:cNvSpPr txBox="1"/>
          <p:nvPr/>
        </p:nvSpPr>
        <p:spPr>
          <a:xfrm>
            <a:off x="1235793" y="3261487"/>
            <a:ext cx="318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/>
              <a:t>Bonding on RDO Pad</a:t>
            </a:r>
            <a:endParaRPr kumimoji="1" lang="ja-JP" altLang="en-US" sz="1600" b="1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87B3D3E-7059-3DAA-A0DB-8541FBEACFC4}"/>
              </a:ext>
            </a:extLst>
          </p:cNvPr>
          <p:cNvSpPr txBox="1"/>
          <p:nvPr/>
        </p:nvSpPr>
        <p:spPr>
          <a:xfrm>
            <a:off x="4383687" y="1778581"/>
            <a:ext cx="165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25 strip</a:t>
            </a:r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1669DB2-F60D-A8D3-0C61-060801406651}"/>
              </a:ext>
            </a:extLst>
          </p:cNvPr>
          <p:cNvSpPr txBox="1"/>
          <p:nvPr/>
        </p:nvSpPr>
        <p:spPr>
          <a:xfrm>
            <a:off x="4607611" y="3293735"/>
            <a:ext cx="120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8 strip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63AD339-CCF4-8B6E-825D-5E508B747995}"/>
              </a:ext>
            </a:extLst>
          </p:cNvPr>
          <p:cNvSpPr/>
          <p:nvPr/>
        </p:nvSpPr>
        <p:spPr>
          <a:xfrm>
            <a:off x="1330006" y="2903942"/>
            <a:ext cx="2997212" cy="262800"/>
          </a:xfrm>
          <a:prstGeom prst="rect">
            <a:avLst/>
          </a:prstGeom>
          <a:solidFill>
            <a:srgbClr val="00B050">
              <a:alpha val="45324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BD38557-CE8A-E1BC-E8D6-222D2E23672B}"/>
              </a:ext>
            </a:extLst>
          </p:cNvPr>
          <p:cNvSpPr/>
          <p:nvPr/>
        </p:nvSpPr>
        <p:spPr>
          <a:xfrm>
            <a:off x="1330006" y="3694787"/>
            <a:ext cx="2997212" cy="262800"/>
          </a:xfrm>
          <a:prstGeom prst="rect">
            <a:avLst/>
          </a:prstGeom>
          <a:solidFill>
            <a:srgbClr val="00B050">
              <a:alpha val="45324"/>
            </a:srgb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2EB62D4-5629-13C3-721D-5A7FBCDFAFD2}"/>
              </a:ext>
            </a:extLst>
          </p:cNvPr>
          <p:cNvSpPr txBox="1"/>
          <p:nvPr/>
        </p:nvSpPr>
        <p:spPr>
          <a:xfrm>
            <a:off x="1295376" y="2857882"/>
            <a:ext cx="318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/>
              <a:t>Bonding on GND Pad</a:t>
            </a:r>
            <a:endParaRPr kumimoji="1" lang="ja-JP" altLang="en-US" sz="1600" b="1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EFB43F-60D9-137C-8170-44E979B52703}"/>
              </a:ext>
            </a:extLst>
          </p:cNvPr>
          <p:cNvSpPr txBox="1"/>
          <p:nvPr/>
        </p:nvSpPr>
        <p:spPr>
          <a:xfrm>
            <a:off x="1295375" y="3670796"/>
            <a:ext cx="318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/>
              <a:t>Bonding on GND Pad</a:t>
            </a:r>
            <a:endParaRPr lang="ja-JP" altLang="en-US" sz="1600" b="1"/>
          </a:p>
        </p:txBody>
      </p:sp>
      <p:sp>
        <p:nvSpPr>
          <p:cNvPr id="27" name="右中かっこ 26">
            <a:extLst>
              <a:ext uri="{FF2B5EF4-FFF2-40B4-BE49-F238E27FC236}">
                <a16:creationId xmlns:a16="http://schemas.microsoft.com/office/drawing/2014/main" id="{42D4E288-024B-3A35-A21B-F0AE938C7674}"/>
              </a:ext>
            </a:extLst>
          </p:cNvPr>
          <p:cNvSpPr/>
          <p:nvPr/>
        </p:nvSpPr>
        <p:spPr>
          <a:xfrm>
            <a:off x="4392410" y="2896007"/>
            <a:ext cx="212651" cy="252000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7E1FA75-204B-883F-F7C7-E13021FBE952}"/>
              </a:ext>
            </a:extLst>
          </p:cNvPr>
          <p:cNvSpPr txBox="1"/>
          <p:nvPr/>
        </p:nvSpPr>
        <p:spPr>
          <a:xfrm>
            <a:off x="4607611" y="2884774"/>
            <a:ext cx="120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B050"/>
                </a:solidFill>
              </a:rPr>
              <a:t>3 strip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30" name="右中かっこ 29">
            <a:extLst>
              <a:ext uri="{FF2B5EF4-FFF2-40B4-BE49-F238E27FC236}">
                <a16:creationId xmlns:a16="http://schemas.microsoft.com/office/drawing/2014/main" id="{C8B87E6F-3B7C-5832-B74C-60CC0049DF87}"/>
              </a:ext>
            </a:extLst>
          </p:cNvPr>
          <p:cNvSpPr/>
          <p:nvPr/>
        </p:nvSpPr>
        <p:spPr>
          <a:xfrm>
            <a:off x="4392410" y="4036059"/>
            <a:ext cx="212651" cy="1764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右中かっこ 30">
            <a:extLst>
              <a:ext uri="{FF2B5EF4-FFF2-40B4-BE49-F238E27FC236}">
                <a16:creationId xmlns:a16="http://schemas.microsoft.com/office/drawing/2014/main" id="{835A02AC-A9DD-7CB1-52FF-FAFE4EED6B25}"/>
              </a:ext>
            </a:extLst>
          </p:cNvPr>
          <p:cNvSpPr/>
          <p:nvPr/>
        </p:nvSpPr>
        <p:spPr>
          <a:xfrm>
            <a:off x="4392410" y="3750161"/>
            <a:ext cx="212651" cy="252000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E1E5C04-32A3-0DE5-632D-FF2B7EB71943}"/>
              </a:ext>
            </a:extLst>
          </p:cNvPr>
          <p:cNvSpPr txBox="1"/>
          <p:nvPr/>
        </p:nvSpPr>
        <p:spPr>
          <a:xfrm>
            <a:off x="4443825" y="4762320"/>
            <a:ext cx="165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25</a:t>
            </a:r>
            <a:r>
              <a:rPr lang="en-US" altLang="ja-JP" dirty="0"/>
              <a:t> strip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C61054-8374-8640-8327-D1F065374854}"/>
              </a:ext>
            </a:extLst>
          </p:cNvPr>
          <p:cNvSpPr txBox="1"/>
          <p:nvPr/>
        </p:nvSpPr>
        <p:spPr>
          <a:xfrm>
            <a:off x="4628152" y="3711714"/>
            <a:ext cx="120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B050"/>
                </a:solidFill>
              </a:rPr>
              <a:t>3 strip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pic>
        <p:nvPicPr>
          <p:cNvPr id="7" name="図 6" descr="テーブル, 座る, 自転車, ブル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9A5D31B-771F-6010-3AC0-0F3616C19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738" y="1291784"/>
            <a:ext cx="5224306" cy="427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02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BA699-F93F-3D3B-D9D7-0E297F705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9" name="直線コネクタ 498">
            <a:extLst>
              <a:ext uri="{FF2B5EF4-FFF2-40B4-BE49-F238E27FC236}">
                <a16:creationId xmlns:a16="http://schemas.microsoft.com/office/drawing/2014/main" id="{FC258F31-5B75-399C-0EDA-7486E19E311C}"/>
              </a:ext>
            </a:extLst>
          </p:cNvPr>
          <p:cNvCxnSpPr>
            <a:cxnSpLocks/>
          </p:cNvCxnSpPr>
          <p:nvPr/>
        </p:nvCxnSpPr>
        <p:spPr>
          <a:xfrm flipH="1">
            <a:off x="5167769" y="3305204"/>
            <a:ext cx="360466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直線コネクタ 241">
            <a:extLst>
              <a:ext uri="{FF2B5EF4-FFF2-40B4-BE49-F238E27FC236}">
                <a16:creationId xmlns:a16="http://schemas.microsoft.com/office/drawing/2014/main" id="{1596147C-4B9E-753C-1C6A-9D2670AABF0A}"/>
              </a:ext>
            </a:extLst>
          </p:cNvPr>
          <p:cNvCxnSpPr>
            <a:cxnSpLocks/>
          </p:cNvCxnSpPr>
          <p:nvPr/>
        </p:nvCxnSpPr>
        <p:spPr>
          <a:xfrm flipH="1" flipV="1">
            <a:off x="2227975" y="5906376"/>
            <a:ext cx="1819552" cy="0"/>
          </a:xfrm>
          <a:prstGeom prst="line">
            <a:avLst/>
          </a:prstGeom>
          <a:ln w="95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直線コネクタ 227">
            <a:extLst>
              <a:ext uri="{FF2B5EF4-FFF2-40B4-BE49-F238E27FC236}">
                <a16:creationId xmlns:a16="http://schemas.microsoft.com/office/drawing/2014/main" id="{6E1E1599-E7D4-F0CE-BA41-7C4CDAC7581F}"/>
              </a:ext>
            </a:extLst>
          </p:cNvPr>
          <p:cNvCxnSpPr>
            <a:cxnSpLocks/>
            <a:stCxn id="504" idx="0"/>
          </p:cNvCxnSpPr>
          <p:nvPr/>
        </p:nvCxnSpPr>
        <p:spPr>
          <a:xfrm flipH="1">
            <a:off x="5138954" y="3549437"/>
            <a:ext cx="271259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FBC55515-86EF-0FD4-4E63-4C179B2765EE}"/>
              </a:ext>
            </a:extLst>
          </p:cNvPr>
          <p:cNvSpPr/>
          <p:nvPr/>
        </p:nvSpPr>
        <p:spPr>
          <a:xfrm>
            <a:off x="10025786" y="2752750"/>
            <a:ext cx="830911" cy="901679"/>
          </a:xfrm>
          <a:custGeom>
            <a:avLst/>
            <a:gdLst>
              <a:gd name="csX0" fmla="*/ 466476 w 830911"/>
              <a:gd name="csY0" fmla="*/ 0 h 901679"/>
              <a:gd name="csX1" fmla="*/ 830911 w 830911"/>
              <a:gd name="csY1" fmla="*/ 450000 h 901679"/>
              <a:gd name="csX2" fmla="*/ 466476 w 830911"/>
              <a:gd name="csY2" fmla="*/ 900000 h 901679"/>
              <a:gd name="csX3" fmla="*/ 450574 w 830911"/>
              <a:gd name="csY3" fmla="*/ 898021 h 901679"/>
              <a:gd name="csX4" fmla="*/ 450574 w 830911"/>
              <a:gd name="csY4" fmla="*/ 901679 h 901679"/>
              <a:gd name="csX5" fmla="*/ 0 w 830911"/>
              <a:gd name="csY5" fmla="*/ 901679 h 901679"/>
              <a:gd name="csX6" fmla="*/ 0 w 830911"/>
              <a:gd name="csY6" fmla="*/ 1679 h 901679"/>
              <a:gd name="csX7" fmla="*/ 450574 w 830911"/>
              <a:gd name="csY7" fmla="*/ 1679 h 901679"/>
              <a:gd name="csX8" fmla="*/ 450574 w 830911"/>
              <a:gd name="csY8" fmla="*/ 1980 h 9016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30911" h="901679">
                <a:moveTo>
                  <a:pt x="466476" y="0"/>
                </a:moveTo>
                <a:cubicBezTo>
                  <a:pt x="667748" y="0"/>
                  <a:pt x="830911" y="201472"/>
                  <a:pt x="830911" y="450000"/>
                </a:cubicBezTo>
                <a:cubicBezTo>
                  <a:pt x="830911" y="698528"/>
                  <a:pt x="667748" y="900000"/>
                  <a:pt x="466476" y="900000"/>
                </a:cubicBezTo>
                <a:lnTo>
                  <a:pt x="450574" y="898021"/>
                </a:lnTo>
                <a:lnTo>
                  <a:pt x="450574" y="901679"/>
                </a:lnTo>
                <a:lnTo>
                  <a:pt x="0" y="901679"/>
                </a:lnTo>
                <a:lnTo>
                  <a:pt x="0" y="1679"/>
                </a:lnTo>
                <a:lnTo>
                  <a:pt x="450574" y="1679"/>
                </a:lnTo>
                <a:lnTo>
                  <a:pt x="450574" y="1980"/>
                </a:lnTo>
                <a:close/>
              </a:path>
            </a:pathLst>
          </a:cu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271" name="直線コネクタ 270">
            <a:extLst>
              <a:ext uri="{FF2B5EF4-FFF2-40B4-BE49-F238E27FC236}">
                <a16:creationId xmlns:a16="http://schemas.microsoft.com/office/drawing/2014/main" id="{E286D435-8867-7258-D933-FC6B9F13363A}"/>
              </a:ext>
            </a:extLst>
          </p:cNvPr>
          <p:cNvCxnSpPr>
            <a:cxnSpLocks/>
            <a:stCxn id="222" idx="0"/>
          </p:cNvCxnSpPr>
          <p:nvPr/>
        </p:nvCxnSpPr>
        <p:spPr>
          <a:xfrm flipH="1">
            <a:off x="5138954" y="2892720"/>
            <a:ext cx="1428253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B322577D-F5A8-2DCC-A791-AF7899B84C34}"/>
              </a:ext>
            </a:extLst>
          </p:cNvPr>
          <p:cNvCxnSpPr>
            <a:cxnSpLocks/>
          </p:cNvCxnSpPr>
          <p:nvPr/>
        </p:nvCxnSpPr>
        <p:spPr>
          <a:xfrm>
            <a:off x="1651129" y="3347918"/>
            <a:ext cx="3236144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直線コネクタ 180">
            <a:extLst>
              <a:ext uri="{FF2B5EF4-FFF2-40B4-BE49-F238E27FC236}">
                <a16:creationId xmlns:a16="http://schemas.microsoft.com/office/drawing/2014/main" id="{DA036F30-7B11-4FAB-4426-D0CFB2257AF8}"/>
              </a:ext>
            </a:extLst>
          </p:cNvPr>
          <p:cNvCxnSpPr>
            <a:cxnSpLocks/>
          </p:cNvCxnSpPr>
          <p:nvPr/>
        </p:nvCxnSpPr>
        <p:spPr>
          <a:xfrm>
            <a:off x="1651129" y="2994778"/>
            <a:ext cx="3120888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DCFEFE-203C-5C3C-3673-235CF516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166" name="正方形/長方形 165">
            <a:extLst>
              <a:ext uri="{FF2B5EF4-FFF2-40B4-BE49-F238E27FC236}">
                <a16:creationId xmlns:a16="http://schemas.microsoft.com/office/drawing/2014/main" id="{6953126D-C5B6-DB8F-EAEF-50B684F188C5}"/>
              </a:ext>
            </a:extLst>
          </p:cNvPr>
          <p:cNvSpPr/>
          <p:nvPr/>
        </p:nvSpPr>
        <p:spPr>
          <a:xfrm>
            <a:off x="1210346" y="2884736"/>
            <a:ext cx="993913" cy="220084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DUT-PMT-1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178" name="正方形/長方形 177">
            <a:extLst>
              <a:ext uri="{FF2B5EF4-FFF2-40B4-BE49-F238E27FC236}">
                <a16:creationId xmlns:a16="http://schemas.microsoft.com/office/drawing/2014/main" id="{5A9144C4-1675-A730-B56D-7B643779D9F9}"/>
              </a:ext>
            </a:extLst>
          </p:cNvPr>
          <p:cNvSpPr/>
          <p:nvPr/>
        </p:nvSpPr>
        <p:spPr>
          <a:xfrm>
            <a:off x="1210346" y="3241111"/>
            <a:ext cx="993913" cy="220084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DUT-PMT-2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179" name="正方形/長方形 178">
            <a:extLst>
              <a:ext uri="{FF2B5EF4-FFF2-40B4-BE49-F238E27FC236}">
                <a16:creationId xmlns:a16="http://schemas.microsoft.com/office/drawing/2014/main" id="{35E02B99-399B-BE84-77E3-5958E2789052}"/>
              </a:ext>
            </a:extLst>
          </p:cNvPr>
          <p:cNvSpPr/>
          <p:nvPr/>
        </p:nvSpPr>
        <p:spPr>
          <a:xfrm>
            <a:off x="2798051" y="2847215"/>
            <a:ext cx="1166191" cy="295127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Discriminator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180" name="正方形/長方形 179">
            <a:extLst>
              <a:ext uri="{FF2B5EF4-FFF2-40B4-BE49-F238E27FC236}">
                <a16:creationId xmlns:a16="http://schemas.microsoft.com/office/drawing/2014/main" id="{6B4D93A0-7412-DD8C-D50B-FCAA032C29CA}"/>
              </a:ext>
            </a:extLst>
          </p:cNvPr>
          <p:cNvSpPr/>
          <p:nvPr/>
        </p:nvSpPr>
        <p:spPr>
          <a:xfrm>
            <a:off x="2798051" y="3203590"/>
            <a:ext cx="1166191" cy="295127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Discriminator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64" name="直線コネクタ 263">
            <a:extLst>
              <a:ext uri="{FF2B5EF4-FFF2-40B4-BE49-F238E27FC236}">
                <a16:creationId xmlns:a16="http://schemas.microsoft.com/office/drawing/2014/main" id="{1A1BB3C5-7CF1-C4A1-09EF-1273243A4914}"/>
              </a:ext>
            </a:extLst>
          </p:cNvPr>
          <p:cNvCxnSpPr>
            <a:cxnSpLocks/>
          </p:cNvCxnSpPr>
          <p:nvPr/>
        </p:nvCxnSpPr>
        <p:spPr>
          <a:xfrm flipV="1">
            <a:off x="11126235" y="3200007"/>
            <a:ext cx="0" cy="876673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直線コネクタ 268">
            <a:extLst>
              <a:ext uri="{FF2B5EF4-FFF2-40B4-BE49-F238E27FC236}">
                <a16:creationId xmlns:a16="http://schemas.microsoft.com/office/drawing/2014/main" id="{670FDB4C-1768-70D5-AE32-DEB8D92CBDC9}"/>
              </a:ext>
            </a:extLst>
          </p:cNvPr>
          <p:cNvCxnSpPr>
            <a:cxnSpLocks/>
            <a:stCxn id="27" idx="1"/>
          </p:cNvCxnSpPr>
          <p:nvPr/>
        </p:nvCxnSpPr>
        <p:spPr>
          <a:xfrm>
            <a:off x="10856697" y="3202750"/>
            <a:ext cx="269538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1" name="正方形/長方形 290">
            <a:extLst>
              <a:ext uri="{FF2B5EF4-FFF2-40B4-BE49-F238E27FC236}">
                <a16:creationId xmlns:a16="http://schemas.microsoft.com/office/drawing/2014/main" id="{FB6C947E-DA90-9D6E-AC56-47D61FF9B52A}"/>
              </a:ext>
            </a:extLst>
          </p:cNvPr>
          <p:cNvSpPr/>
          <p:nvPr/>
        </p:nvSpPr>
        <p:spPr>
          <a:xfrm>
            <a:off x="1117060" y="1729162"/>
            <a:ext cx="1180483" cy="343756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DUT-Board-1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324" name="直線コネクタ 323">
            <a:extLst>
              <a:ext uri="{FF2B5EF4-FFF2-40B4-BE49-F238E27FC236}">
                <a16:creationId xmlns:a16="http://schemas.microsoft.com/office/drawing/2014/main" id="{AB9DF622-7504-E287-5342-1264853EA79C}"/>
              </a:ext>
            </a:extLst>
          </p:cNvPr>
          <p:cNvCxnSpPr>
            <a:cxnSpLocks/>
          </p:cNvCxnSpPr>
          <p:nvPr/>
        </p:nvCxnSpPr>
        <p:spPr>
          <a:xfrm flipV="1">
            <a:off x="4772017" y="4069919"/>
            <a:ext cx="648377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4" name="円弧 333">
            <a:extLst>
              <a:ext uri="{FF2B5EF4-FFF2-40B4-BE49-F238E27FC236}">
                <a16:creationId xmlns:a16="http://schemas.microsoft.com/office/drawing/2014/main" id="{60C6E5B2-AB9F-5167-E326-B01F8B9819C7}"/>
              </a:ext>
            </a:extLst>
          </p:cNvPr>
          <p:cNvSpPr>
            <a:spLocks noChangeAspect="1"/>
          </p:cNvSpPr>
          <p:nvPr/>
        </p:nvSpPr>
        <p:spPr>
          <a:xfrm rot="18900000">
            <a:off x="6172869" y="3964133"/>
            <a:ext cx="226398" cy="226398"/>
          </a:xfrm>
          <a:prstGeom prst="arc">
            <a:avLst>
              <a:gd name="adj1" fmla="val 13564296"/>
              <a:gd name="adj2" fmla="val 2637100"/>
            </a:avLst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3" name="円/楕円 342">
            <a:extLst>
              <a:ext uri="{FF2B5EF4-FFF2-40B4-BE49-F238E27FC236}">
                <a16:creationId xmlns:a16="http://schemas.microsoft.com/office/drawing/2014/main" id="{6E41BE6C-1F60-9238-50E8-65442EE895CF}"/>
              </a:ext>
            </a:extLst>
          </p:cNvPr>
          <p:cNvSpPr/>
          <p:nvPr/>
        </p:nvSpPr>
        <p:spPr>
          <a:xfrm rot="16200000">
            <a:off x="2592089" y="1825017"/>
            <a:ext cx="398032" cy="169659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5" name="円/楕円 344">
            <a:extLst>
              <a:ext uri="{FF2B5EF4-FFF2-40B4-BE49-F238E27FC236}">
                <a16:creationId xmlns:a16="http://schemas.microsoft.com/office/drawing/2014/main" id="{7A188405-B61B-481A-21AC-B93F1E8CC8B2}"/>
              </a:ext>
            </a:extLst>
          </p:cNvPr>
          <p:cNvSpPr/>
          <p:nvPr/>
        </p:nvSpPr>
        <p:spPr>
          <a:xfrm rot="16200000">
            <a:off x="2592090" y="2323641"/>
            <a:ext cx="398032" cy="169659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6" name="テキスト ボックス 345">
            <a:extLst>
              <a:ext uri="{FF2B5EF4-FFF2-40B4-BE49-F238E27FC236}">
                <a16:creationId xmlns:a16="http://schemas.microsoft.com/office/drawing/2014/main" id="{23500723-FA1F-A87B-CC75-B98809AFADE9}"/>
              </a:ext>
            </a:extLst>
          </p:cNvPr>
          <p:cNvSpPr txBox="1"/>
          <p:nvPr/>
        </p:nvSpPr>
        <p:spPr>
          <a:xfrm>
            <a:off x="2825088" y="1644168"/>
            <a:ext cx="42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14</a:t>
            </a:r>
            <a:endParaRPr kumimoji="1" lang="en-US" altLang="ja-JP" sz="1200" dirty="0"/>
          </a:p>
        </p:txBody>
      </p:sp>
      <p:sp>
        <p:nvSpPr>
          <p:cNvPr id="350" name="タイトル 1">
            <a:extLst>
              <a:ext uri="{FF2B5EF4-FFF2-40B4-BE49-F238E27FC236}">
                <a16:creationId xmlns:a16="http://schemas.microsoft.com/office/drawing/2014/main" id="{3EC7380A-168B-2C6A-6B3C-3DF7DB3C0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DESY DAQ Logic </a:t>
            </a:r>
            <a:r>
              <a:rPr lang="en" altLang="ja-JP" dirty="0"/>
              <a:t>Circuit</a:t>
            </a:r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354B620-1CB7-AAC3-63AC-2A506E124B9A}"/>
              </a:ext>
            </a:extLst>
          </p:cNvPr>
          <p:cNvSpPr/>
          <p:nvPr/>
        </p:nvSpPr>
        <p:spPr>
          <a:xfrm>
            <a:off x="7577849" y="3317209"/>
            <a:ext cx="993913" cy="381639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DT5742-2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0970B49-E15B-CD07-9634-1C6BABA5B018}"/>
              </a:ext>
            </a:extLst>
          </p:cNvPr>
          <p:cNvCxnSpPr>
            <a:cxnSpLocks/>
          </p:cNvCxnSpPr>
          <p:nvPr/>
        </p:nvCxnSpPr>
        <p:spPr>
          <a:xfrm>
            <a:off x="4767884" y="3646408"/>
            <a:ext cx="4133" cy="430272"/>
          </a:xfrm>
          <a:prstGeom prst="line">
            <a:avLst/>
          </a:prstGeom>
          <a:ln w="9525"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B81528A-72B8-E7C9-665B-E70D2C50C042}"/>
              </a:ext>
            </a:extLst>
          </p:cNvPr>
          <p:cNvSpPr txBox="1"/>
          <p:nvPr/>
        </p:nvSpPr>
        <p:spPr>
          <a:xfrm>
            <a:off x="10128787" y="2983715"/>
            <a:ext cx="5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/>
              <a:t>FIFO</a:t>
            </a:r>
          </a:p>
          <a:p>
            <a:pPr algn="ctr"/>
            <a:r>
              <a:rPr lang="en-US" altLang="ja-JP" sz="1000" dirty="0"/>
              <a:t>(OR)</a:t>
            </a:r>
            <a:endParaRPr kumimoji="1" lang="en-US" altLang="ja-JP" sz="10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DDFE237-C282-023A-3417-C149687A9226}"/>
              </a:ext>
            </a:extLst>
          </p:cNvPr>
          <p:cNvSpPr txBox="1"/>
          <p:nvPr/>
        </p:nvSpPr>
        <p:spPr>
          <a:xfrm>
            <a:off x="4066075" y="3733125"/>
            <a:ext cx="841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VETO</a:t>
            </a:r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780E39B4-1E6D-3D6D-81D5-E27E3F25419A}"/>
              </a:ext>
            </a:extLst>
          </p:cNvPr>
          <p:cNvCxnSpPr>
            <a:cxnSpLocks/>
            <a:stCxn id="334" idx="2"/>
            <a:endCxn id="153" idx="0"/>
          </p:cNvCxnSpPr>
          <p:nvPr/>
        </p:nvCxnSpPr>
        <p:spPr>
          <a:xfrm>
            <a:off x="6399248" y="4075261"/>
            <a:ext cx="3848118" cy="4863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DE298F8-43AF-6E3E-ACE9-C85568230844}"/>
              </a:ext>
            </a:extLst>
          </p:cNvPr>
          <p:cNvSpPr txBox="1"/>
          <p:nvPr/>
        </p:nvSpPr>
        <p:spPr>
          <a:xfrm>
            <a:off x="2147543" y="5420009"/>
            <a:ext cx="8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TRIG</a:t>
            </a: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7AE3F11D-2F27-0F7E-E1DB-1B9C067C93E6}"/>
              </a:ext>
            </a:extLst>
          </p:cNvPr>
          <p:cNvSpPr/>
          <p:nvPr/>
        </p:nvSpPr>
        <p:spPr>
          <a:xfrm>
            <a:off x="838200" y="5537651"/>
            <a:ext cx="1389775" cy="510697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DESY Telescope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54B81D9F-F30F-7791-D1A7-9B618A08D5EC}"/>
              </a:ext>
            </a:extLst>
          </p:cNvPr>
          <p:cNvCxnSpPr>
            <a:cxnSpLocks/>
          </p:cNvCxnSpPr>
          <p:nvPr/>
        </p:nvCxnSpPr>
        <p:spPr>
          <a:xfrm flipH="1" flipV="1">
            <a:off x="2227975" y="5677387"/>
            <a:ext cx="1806288" cy="5543"/>
          </a:xfrm>
          <a:prstGeom prst="line">
            <a:avLst/>
          </a:prstGeom>
          <a:ln w="95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>
            <a:extLst>
              <a:ext uri="{FF2B5EF4-FFF2-40B4-BE49-F238E27FC236}">
                <a16:creationId xmlns:a16="http://schemas.microsoft.com/office/drawing/2014/main" id="{495526DC-D0A2-131C-FAA5-8A83AD4268CC}"/>
              </a:ext>
            </a:extLst>
          </p:cNvPr>
          <p:cNvCxnSpPr>
            <a:cxnSpLocks/>
            <a:stCxn id="137" idx="3"/>
          </p:cNvCxnSpPr>
          <p:nvPr/>
        </p:nvCxnSpPr>
        <p:spPr>
          <a:xfrm flipV="1">
            <a:off x="6864842" y="4649873"/>
            <a:ext cx="3495704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>
            <a:extLst>
              <a:ext uri="{FF2B5EF4-FFF2-40B4-BE49-F238E27FC236}">
                <a16:creationId xmlns:a16="http://schemas.microsoft.com/office/drawing/2014/main" id="{CC43E2A8-6024-3DFB-C3DA-31A4198AC4F9}"/>
              </a:ext>
            </a:extLst>
          </p:cNvPr>
          <p:cNvCxnSpPr>
            <a:cxnSpLocks/>
          </p:cNvCxnSpPr>
          <p:nvPr/>
        </p:nvCxnSpPr>
        <p:spPr>
          <a:xfrm flipV="1">
            <a:off x="10360546" y="3646408"/>
            <a:ext cx="0" cy="1010981"/>
          </a:xfrm>
          <a:prstGeom prst="line">
            <a:avLst/>
          </a:prstGeom>
          <a:ln w="95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円弧 152">
            <a:extLst>
              <a:ext uri="{FF2B5EF4-FFF2-40B4-BE49-F238E27FC236}">
                <a16:creationId xmlns:a16="http://schemas.microsoft.com/office/drawing/2014/main" id="{7CA66726-CBC0-BE3D-0B8D-7ABCD175C1C0}"/>
              </a:ext>
            </a:extLst>
          </p:cNvPr>
          <p:cNvSpPr>
            <a:spLocks noChangeAspect="1"/>
          </p:cNvSpPr>
          <p:nvPr/>
        </p:nvSpPr>
        <p:spPr>
          <a:xfrm rot="18900000">
            <a:off x="10247347" y="3969042"/>
            <a:ext cx="226398" cy="226398"/>
          </a:xfrm>
          <a:prstGeom prst="arc">
            <a:avLst>
              <a:gd name="adj1" fmla="val 13564296"/>
              <a:gd name="adj2" fmla="val 2637100"/>
            </a:avLst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5" name="直線コネクタ 154">
            <a:extLst>
              <a:ext uri="{FF2B5EF4-FFF2-40B4-BE49-F238E27FC236}">
                <a16:creationId xmlns:a16="http://schemas.microsoft.com/office/drawing/2014/main" id="{5FD44B93-DEE6-539B-B214-7DAACF210092}"/>
              </a:ext>
            </a:extLst>
          </p:cNvPr>
          <p:cNvCxnSpPr>
            <a:cxnSpLocks/>
            <a:stCxn id="153" idx="2"/>
          </p:cNvCxnSpPr>
          <p:nvPr/>
        </p:nvCxnSpPr>
        <p:spPr>
          <a:xfrm>
            <a:off x="10473726" y="4080170"/>
            <a:ext cx="652509" cy="2071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82817E02-23F1-352A-B28E-3094FE53B653}"/>
              </a:ext>
            </a:extLst>
          </p:cNvPr>
          <p:cNvSpPr txBox="1"/>
          <p:nvPr/>
        </p:nvSpPr>
        <p:spPr>
          <a:xfrm>
            <a:off x="7204406" y="4365359"/>
            <a:ext cx="3076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Dummy BUSY Telescope Busy </a:t>
            </a:r>
            <a:r>
              <a:rPr lang="en-US" altLang="ja-JP" sz="1200" dirty="0"/>
              <a:t>(&gt;110 us)</a:t>
            </a:r>
            <a:endParaRPr kumimoji="1" lang="en-US" altLang="ja-JP" sz="1200" dirty="0"/>
          </a:p>
        </p:txBody>
      </p:sp>
      <p:cxnSp>
        <p:nvCxnSpPr>
          <p:cNvPr id="165" name="直線コネクタ 164">
            <a:extLst>
              <a:ext uri="{FF2B5EF4-FFF2-40B4-BE49-F238E27FC236}">
                <a16:creationId xmlns:a16="http://schemas.microsoft.com/office/drawing/2014/main" id="{CB9C2948-8E13-7E62-E741-6C4078827A1D}"/>
              </a:ext>
            </a:extLst>
          </p:cNvPr>
          <p:cNvCxnSpPr>
            <a:cxnSpLocks/>
          </p:cNvCxnSpPr>
          <p:nvPr/>
        </p:nvCxnSpPr>
        <p:spPr>
          <a:xfrm flipH="1" flipV="1">
            <a:off x="5144930" y="3072853"/>
            <a:ext cx="1139949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直線コネクタ 169">
            <a:extLst>
              <a:ext uri="{FF2B5EF4-FFF2-40B4-BE49-F238E27FC236}">
                <a16:creationId xmlns:a16="http://schemas.microsoft.com/office/drawing/2014/main" id="{E237E2B4-3B10-20BF-8820-849390830D49}"/>
              </a:ext>
            </a:extLst>
          </p:cNvPr>
          <p:cNvCxnSpPr>
            <a:cxnSpLocks/>
            <a:stCxn id="137" idx="0"/>
          </p:cNvCxnSpPr>
          <p:nvPr/>
        </p:nvCxnSpPr>
        <p:spPr>
          <a:xfrm flipH="1" flipV="1">
            <a:off x="6278903" y="3068938"/>
            <a:ext cx="2844" cy="1345500"/>
          </a:xfrm>
          <a:prstGeom prst="line">
            <a:avLst/>
          </a:prstGeom>
          <a:ln w="9525"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直線コネクタ 197">
            <a:extLst>
              <a:ext uri="{FF2B5EF4-FFF2-40B4-BE49-F238E27FC236}">
                <a16:creationId xmlns:a16="http://schemas.microsoft.com/office/drawing/2014/main" id="{530C55E4-AEF2-CFC5-7664-410EB953D3D1}"/>
              </a:ext>
            </a:extLst>
          </p:cNvPr>
          <p:cNvCxnSpPr>
            <a:cxnSpLocks/>
            <a:stCxn id="348" idx="0"/>
          </p:cNvCxnSpPr>
          <p:nvPr/>
        </p:nvCxnSpPr>
        <p:spPr>
          <a:xfrm flipV="1">
            <a:off x="4729151" y="4300451"/>
            <a:ext cx="0" cy="1127131"/>
          </a:xfrm>
          <a:prstGeom prst="line">
            <a:avLst/>
          </a:prstGeom>
          <a:ln w="9525"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直線コネクタ 201">
            <a:extLst>
              <a:ext uri="{FF2B5EF4-FFF2-40B4-BE49-F238E27FC236}">
                <a16:creationId xmlns:a16="http://schemas.microsoft.com/office/drawing/2014/main" id="{6DE999E2-42C8-6CBF-DE0D-3754D3FE67FF}"/>
              </a:ext>
            </a:extLst>
          </p:cNvPr>
          <p:cNvCxnSpPr>
            <a:cxnSpLocks/>
            <a:stCxn id="291" idx="3"/>
          </p:cNvCxnSpPr>
          <p:nvPr/>
        </p:nvCxnSpPr>
        <p:spPr>
          <a:xfrm>
            <a:off x="2297543" y="1901040"/>
            <a:ext cx="5535526" cy="24387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直線コネクタ 205">
            <a:extLst>
              <a:ext uri="{FF2B5EF4-FFF2-40B4-BE49-F238E27FC236}">
                <a16:creationId xmlns:a16="http://schemas.microsoft.com/office/drawing/2014/main" id="{6A1FA583-FE97-9E3A-CEE5-40287DE41E75}"/>
              </a:ext>
            </a:extLst>
          </p:cNvPr>
          <p:cNvCxnSpPr>
            <a:cxnSpLocks/>
          </p:cNvCxnSpPr>
          <p:nvPr/>
        </p:nvCxnSpPr>
        <p:spPr>
          <a:xfrm flipH="1" flipV="1">
            <a:off x="7833069" y="1921167"/>
            <a:ext cx="4806" cy="780421"/>
          </a:xfrm>
          <a:prstGeom prst="line">
            <a:avLst/>
          </a:prstGeom>
          <a:ln w="9525"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直線コネクタ 209">
            <a:extLst>
              <a:ext uri="{FF2B5EF4-FFF2-40B4-BE49-F238E27FC236}">
                <a16:creationId xmlns:a16="http://schemas.microsoft.com/office/drawing/2014/main" id="{18EC93F3-F285-C857-79E3-AA3B143A1F62}"/>
              </a:ext>
            </a:extLst>
          </p:cNvPr>
          <p:cNvCxnSpPr>
            <a:cxnSpLocks/>
          </p:cNvCxnSpPr>
          <p:nvPr/>
        </p:nvCxnSpPr>
        <p:spPr>
          <a:xfrm>
            <a:off x="2208427" y="2411258"/>
            <a:ext cx="4488390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直線コネクタ 212">
            <a:extLst>
              <a:ext uri="{FF2B5EF4-FFF2-40B4-BE49-F238E27FC236}">
                <a16:creationId xmlns:a16="http://schemas.microsoft.com/office/drawing/2014/main" id="{A7D4BDBC-AEE4-C5CB-CAFC-A12FC51A8298}"/>
              </a:ext>
            </a:extLst>
          </p:cNvPr>
          <p:cNvCxnSpPr>
            <a:cxnSpLocks/>
          </p:cNvCxnSpPr>
          <p:nvPr/>
        </p:nvCxnSpPr>
        <p:spPr>
          <a:xfrm flipV="1">
            <a:off x="6690667" y="2411403"/>
            <a:ext cx="0" cy="1505841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直線コネクタ 214">
            <a:extLst>
              <a:ext uri="{FF2B5EF4-FFF2-40B4-BE49-F238E27FC236}">
                <a16:creationId xmlns:a16="http://schemas.microsoft.com/office/drawing/2014/main" id="{8D5A8784-D47E-4BEC-48F2-01448626B6AB}"/>
              </a:ext>
            </a:extLst>
          </p:cNvPr>
          <p:cNvCxnSpPr>
            <a:cxnSpLocks/>
          </p:cNvCxnSpPr>
          <p:nvPr/>
        </p:nvCxnSpPr>
        <p:spPr>
          <a:xfrm flipH="1" flipV="1">
            <a:off x="6683359" y="3919315"/>
            <a:ext cx="1153829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直線コネクタ 216">
            <a:extLst>
              <a:ext uri="{FF2B5EF4-FFF2-40B4-BE49-F238E27FC236}">
                <a16:creationId xmlns:a16="http://schemas.microsoft.com/office/drawing/2014/main" id="{CBB56922-1809-FEAE-B5AF-FFB1117A7806}"/>
              </a:ext>
            </a:extLst>
          </p:cNvPr>
          <p:cNvCxnSpPr>
            <a:cxnSpLocks/>
          </p:cNvCxnSpPr>
          <p:nvPr/>
        </p:nvCxnSpPr>
        <p:spPr>
          <a:xfrm flipV="1">
            <a:off x="7837188" y="3698848"/>
            <a:ext cx="4806" cy="216000"/>
          </a:xfrm>
          <a:prstGeom prst="line">
            <a:avLst/>
          </a:prstGeom>
          <a:ln w="95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2" name="円弧 221">
            <a:extLst>
              <a:ext uri="{FF2B5EF4-FFF2-40B4-BE49-F238E27FC236}">
                <a16:creationId xmlns:a16="http://schemas.microsoft.com/office/drawing/2014/main" id="{D9609956-32CE-CCB4-7343-689EE89A0B1B}"/>
              </a:ext>
            </a:extLst>
          </p:cNvPr>
          <p:cNvSpPr>
            <a:spLocks noChangeAspect="1"/>
          </p:cNvSpPr>
          <p:nvPr/>
        </p:nvSpPr>
        <p:spPr>
          <a:xfrm rot="18900000">
            <a:off x="6567188" y="2781638"/>
            <a:ext cx="226398" cy="226398"/>
          </a:xfrm>
          <a:prstGeom prst="arc">
            <a:avLst>
              <a:gd name="adj1" fmla="val 13564296"/>
              <a:gd name="adj2" fmla="val 2637100"/>
            </a:avLst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4" name="直線コネクタ 223">
            <a:extLst>
              <a:ext uri="{FF2B5EF4-FFF2-40B4-BE49-F238E27FC236}">
                <a16:creationId xmlns:a16="http://schemas.microsoft.com/office/drawing/2014/main" id="{AA60CDA3-44B2-4145-E0C6-6810A451AB3B}"/>
              </a:ext>
            </a:extLst>
          </p:cNvPr>
          <p:cNvCxnSpPr>
            <a:cxnSpLocks/>
            <a:stCxn id="222" idx="2"/>
            <a:endCxn id="18" idx="1"/>
          </p:cNvCxnSpPr>
          <p:nvPr/>
        </p:nvCxnSpPr>
        <p:spPr>
          <a:xfrm flipV="1">
            <a:off x="6793567" y="2892408"/>
            <a:ext cx="783383" cy="358"/>
          </a:xfrm>
          <a:prstGeom prst="line">
            <a:avLst/>
          </a:prstGeom>
          <a:ln w="95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9" name="円弧 228">
            <a:extLst>
              <a:ext uri="{FF2B5EF4-FFF2-40B4-BE49-F238E27FC236}">
                <a16:creationId xmlns:a16="http://schemas.microsoft.com/office/drawing/2014/main" id="{060C26F9-2BCF-04BA-5830-ED43B1D78091}"/>
              </a:ext>
            </a:extLst>
          </p:cNvPr>
          <p:cNvSpPr>
            <a:spLocks noChangeAspect="1"/>
          </p:cNvSpPr>
          <p:nvPr/>
        </p:nvSpPr>
        <p:spPr>
          <a:xfrm rot="18900000">
            <a:off x="6567188" y="3448943"/>
            <a:ext cx="226398" cy="226398"/>
          </a:xfrm>
          <a:prstGeom prst="arc">
            <a:avLst>
              <a:gd name="adj1" fmla="val 13564296"/>
              <a:gd name="adj2" fmla="val 2637100"/>
            </a:avLst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1" name="直線コネクタ 230">
            <a:extLst>
              <a:ext uri="{FF2B5EF4-FFF2-40B4-BE49-F238E27FC236}">
                <a16:creationId xmlns:a16="http://schemas.microsoft.com/office/drawing/2014/main" id="{EADFBE9D-079A-BA13-ADB5-46095CEF2264}"/>
              </a:ext>
            </a:extLst>
          </p:cNvPr>
          <p:cNvCxnSpPr>
            <a:cxnSpLocks/>
            <a:stCxn id="229" idx="2"/>
          </p:cNvCxnSpPr>
          <p:nvPr/>
        </p:nvCxnSpPr>
        <p:spPr>
          <a:xfrm flipV="1">
            <a:off x="6793567" y="3559713"/>
            <a:ext cx="767104" cy="358"/>
          </a:xfrm>
          <a:prstGeom prst="line">
            <a:avLst/>
          </a:prstGeom>
          <a:ln w="95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3" name="円弧 232">
            <a:extLst>
              <a:ext uri="{FF2B5EF4-FFF2-40B4-BE49-F238E27FC236}">
                <a16:creationId xmlns:a16="http://schemas.microsoft.com/office/drawing/2014/main" id="{18DA303D-A33E-8575-DBED-F8A9F900E7CA}"/>
              </a:ext>
            </a:extLst>
          </p:cNvPr>
          <p:cNvSpPr>
            <a:spLocks noChangeAspect="1"/>
          </p:cNvSpPr>
          <p:nvPr/>
        </p:nvSpPr>
        <p:spPr>
          <a:xfrm rot="18900000">
            <a:off x="6167318" y="3440472"/>
            <a:ext cx="226398" cy="226398"/>
          </a:xfrm>
          <a:prstGeom prst="arc">
            <a:avLst>
              <a:gd name="adj1" fmla="val 13564296"/>
              <a:gd name="adj2" fmla="val 2637100"/>
            </a:avLst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8" name="直線コネクタ 237">
            <a:extLst>
              <a:ext uri="{FF2B5EF4-FFF2-40B4-BE49-F238E27FC236}">
                <a16:creationId xmlns:a16="http://schemas.microsoft.com/office/drawing/2014/main" id="{F4BFB6CF-EA5D-DD3B-3E08-0E7CC1AAAAD2}"/>
              </a:ext>
            </a:extLst>
          </p:cNvPr>
          <p:cNvCxnSpPr>
            <a:cxnSpLocks/>
            <a:stCxn id="229" idx="0"/>
            <a:endCxn id="233" idx="2"/>
          </p:cNvCxnSpPr>
          <p:nvPr/>
        </p:nvCxnSpPr>
        <p:spPr>
          <a:xfrm flipH="1" flipV="1">
            <a:off x="6393697" y="3551600"/>
            <a:ext cx="173510" cy="8425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3" name="テキスト ボックス 242">
            <a:extLst>
              <a:ext uri="{FF2B5EF4-FFF2-40B4-BE49-F238E27FC236}">
                <a16:creationId xmlns:a16="http://schemas.microsoft.com/office/drawing/2014/main" id="{241EA72F-2D9E-ADCA-F048-7AC9912AB8E4}"/>
              </a:ext>
            </a:extLst>
          </p:cNvPr>
          <p:cNvSpPr txBox="1"/>
          <p:nvPr/>
        </p:nvSpPr>
        <p:spPr>
          <a:xfrm>
            <a:off x="2147543" y="5945839"/>
            <a:ext cx="8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CLK</a:t>
            </a:r>
          </a:p>
        </p:txBody>
      </p:sp>
      <p:sp>
        <p:nvSpPr>
          <p:cNvPr id="244" name="円/楕円 243">
            <a:extLst>
              <a:ext uri="{FF2B5EF4-FFF2-40B4-BE49-F238E27FC236}">
                <a16:creationId xmlns:a16="http://schemas.microsoft.com/office/drawing/2014/main" id="{CB9585F2-62BD-7CBF-B57D-E92B70B5BCA6}"/>
              </a:ext>
            </a:extLst>
          </p:cNvPr>
          <p:cNvSpPr/>
          <p:nvPr/>
        </p:nvSpPr>
        <p:spPr>
          <a:xfrm rot="16200000">
            <a:off x="3427822" y="5727982"/>
            <a:ext cx="576000" cy="169659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テキスト ボックス 248">
            <a:extLst>
              <a:ext uri="{FF2B5EF4-FFF2-40B4-BE49-F238E27FC236}">
                <a16:creationId xmlns:a16="http://schemas.microsoft.com/office/drawing/2014/main" id="{3AD30B2B-D10F-EBEE-B4B8-0405DE2348E8}"/>
              </a:ext>
            </a:extLst>
          </p:cNvPr>
          <p:cNvSpPr txBox="1"/>
          <p:nvPr/>
        </p:nvSpPr>
        <p:spPr>
          <a:xfrm>
            <a:off x="2859920" y="2154840"/>
            <a:ext cx="42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16</a:t>
            </a:r>
            <a:endParaRPr kumimoji="1" lang="en-US" altLang="ja-JP" sz="1200" dirty="0"/>
          </a:p>
        </p:txBody>
      </p:sp>
      <p:sp>
        <p:nvSpPr>
          <p:cNvPr id="255" name="正方形/長方形 254">
            <a:extLst>
              <a:ext uri="{FF2B5EF4-FFF2-40B4-BE49-F238E27FC236}">
                <a16:creationId xmlns:a16="http://schemas.microsoft.com/office/drawing/2014/main" id="{CD6A318A-E16D-356F-A38F-246563FBD2B3}"/>
              </a:ext>
            </a:extLst>
          </p:cNvPr>
          <p:cNvSpPr/>
          <p:nvPr/>
        </p:nvSpPr>
        <p:spPr>
          <a:xfrm>
            <a:off x="6262010" y="5458375"/>
            <a:ext cx="1596815" cy="276999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BB-1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68" name="直線コネクタ 267">
            <a:extLst>
              <a:ext uri="{FF2B5EF4-FFF2-40B4-BE49-F238E27FC236}">
                <a16:creationId xmlns:a16="http://schemas.microsoft.com/office/drawing/2014/main" id="{ADD98479-8B88-3300-446F-39AC979E944D}"/>
              </a:ext>
            </a:extLst>
          </p:cNvPr>
          <p:cNvCxnSpPr>
            <a:cxnSpLocks/>
            <a:stCxn id="270" idx="1"/>
          </p:cNvCxnSpPr>
          <p:nvPr/>
        </p:nvCxnSpPr>
        <p:spPr>
          <a:xfrm flipH="1" flipV="1">
            <a:off x="5424038" y="6041127"/>
            <a:ext cx="847533" cy="3749"/>
          </a:xfrm>
          <a:prstGeom prst="line">
            <a:avLst/>
          </a:prstGeom>
          <a:ln w="9525"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0" name="正方形/長方形 269">
            <a:extLst>
              <a:ext uri="{FF2B5EF4-FFF2-40B4-BE49-F238E27FC236}">
                <a16:creationId xmlns:a16="http://schemas.microsoft.com/office/drawing/2014/main" id="{FFD00AFC-539F-D32A-5622-E5334B1E4D6A}"/>
              </a:ext>
            </a:extLst>
          </p:cNvPr>
          <p:cNvSpPr/>
          <p:nvPr/>
        </p:nvSpPr>
        <p:spPr>
          <a:xfrm>
            <a:off x="6271571" y="5906376"/>
            <a:ext cx="1596815" cy="276999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BB-2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281" name="テキスト ボックス 280">
            <a:extLst>
              <a:ext uri="{FF2B5EF4-FFF2-40B4-BE49-F238E27FC236}">
                <a16:creationId xmlns:a16="http://schemas.microsoft.com/office/drawing/2014/main" id="{D8D1ACD4-2AA2-ECB1-C071-E274A5692C62}"/>
              </a:ext>
            </a:extLst>
          </p:cNvPr>
          <p:cNvSpPr txBox="1"/>
          <p:nvPr/>
        </p:nvSpPr>
        <p:spPr>
          <a:xfrm>
            <a:off x="5431875" y="5311091"/>
            <a:ext cx="8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CLK</a:t>
            </a:r>
          </a:p>
        </p:txBody>
      </p:sp>
      <p:sp>
        <p:nvSpPr>
          <p:cNvPr id="283" name="テキスト ボックス 282">
            <a:extLst>
              <a:ext uri="{FF2B5EF4-FFF2-40B4-BE49-F238E27FC236}">
                <a16:creationId xmlns:a16="http://schemas.microsoft.com/office/drawing/2014/main" id="{EE09459B-ED4B-DC7E-E587-7D0ED5CCF15C}"/>
              </a:ext>
            </a:extLst>
          </p:cNvPr>
          <p:cNvSpPr txBox="1"/>
          <p:nvPr/>
        </p:nvSpPr>
        <p:spPr>
          <a:xfrm>
            <a:off x="5431875" y="5739818"/>
            <a:ext cx="8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CLK</a:t>
            </a:r>
          </a:p>
        </p:txBody>
      </p:sp>
      <p:cxnSp>
        <p:nvCxnSpPr>
          <p:cNvPr id="285" name="直線コネクタ 284">
            <a:extLst>
              <a:ext uri="{FF2B5EF4-FFF2-40B4-BE49-F238E27FC236}">
                <a16:creationId xmlns:a16="http://schemas.microsoft.com/office/drawing/2014/main" id="{4C3C7EC1-5336-0187-B342-3BCAE4EA379C}"/>
              </a:ext>
            </a:extLst>
          </p:cNvPr>
          <p:cNvCxnSpPr>
            <a:cxnSpLocks/>
            <a:endCxn id="270" idx="3"/>
          </p:cNvCxnSpPr>
          <p:nvPr/>
        </p:nvCxnSpPr>
        <p:spPr>
          <a:xfrm flipH="1">
            <a:off x="7868386" y="6016817"/>
            <a:ext cx="921826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直線コネクタ 293">
            <a:extLst>
              <a:ext uri="{FF2B5EF4-FFF2-40B4-BE49-F238E27FC236}">
                <a16:creationId xmlns:a16="http://schemas.microsoft.com/office/drawing/2014/main" id="{A00606DF-8EC7-E27F-B307-525B8A955852}"/>
              </a:ext>
            </a:extLst>
          </p:cNvPr>
          <p:cNvCxnSpPr>
            <a:cxnSpLocks/>
            <a:endCxn id="255" idx="3"/>
          </p:cNvCxnSpPr>
          <p:nvPr/>
        </p:nvCxnSpPr>
        <p:spPr>
          <a:xfrm flipH="1">
            <a:off x="7858825" y="5596875"/>
            <a:ext cx="931387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" name="正方形/長方形 347">
            <a:extLst>
              <a:ext uri="{FF2B5EF4-FFF2-40B4-BE49-F238E27FC236}">
                <a16:creationId xmlns:a16="http://schemas.microsoft.com/office/drawing/2014/main" id="{02F9B771-2E13-82D1-8E8A-3AD03D647343}"/>
              </a:ext>
            </a:extLst>
          </p:cNvPr>
          <p:cNvSpPr/>
          <p:nvPr/>
        </p:nvSpPr>
        <p:spPr>
          <a:xfrm>
            <a:off x="4034263" y="5427582"/>
            <a:ext cx="1389775" cy="792361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AIDA-2020</a:t>
            </a:r>
          </a:p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TLU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137" name="正方形/長方形 136">
            <a:extLst>
              <a:ext uri="{FF2B5EF4-FFF2-40B4-BE49-F238E27FC236}">
                <a16:creationId xmlns:a16="http://schemas.microsoft.com/office/drawing/2014/main" id="{ADC0D85A-91CD-C41E-B725-55137E871AD5}"/>
              </a:ext>
            </a:extLst>
          </p:cNvPr>
          <p:cNvSpPr/>
          <p:nvPr/>
        </p:nvSpPr>
        <p:spPr>
          <a:xfrm>
            <a:off x="5698651" y="4414438"/>
            <a:ext cx="1166191" cy="498057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Gate Generator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09" name="テキスト ボックス 308">
            <a:extLst>
              <a:ext uri="{FF2B5EF4-FFF2-40B4-BE49-F238E27FC236}">
                <a16:creationId xmlns:a16="http://schemas.microsoft.com/office/drawing/2014/main" id="{B5961BD4-8F81-2D5F-B4F4-4B16E3A83D6F}"/>
              </a:ext>
            </a:extLst>
          </p:cNvPr>
          <p:cNvSpPr txBox="1"/>
          <p:nvPr/>
        </p:nvSpPr>
        <p:spPr>
          <a:xfrm>
            <a:off x="4047527" y="4863495"/>
            <a:ext cx="8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TRIG</a:t>
            </a:r>
          </a:p>
        </p:txBody>
      </p:sp>
      <p:cxnSp>
        <p:nvCxnSpPr>
          <p:cNvPr id="312" name="直線コネクタ 311">
            <a:extLst>
              <a:ext uri="{FF2B5EF4-FFF2-40B4-BE49-F238E27FC236}">
                <a16:creationId xmlns:a16="http://schemas.microsoft.com/office/drawing/2014/main" id="{FFA2FD45-A784-3F12-C96B-E1C2E1DC12E6}"/>
              </a:ext>
            </a:extLst>
          </p:cNvPr>
          <p:cNvCxnSpPr>
            <a:cxnSpLocks/>
          </p:cNvCxnSpPr>
          <p:nvPr/>
        </p:nvCxnSpPr>
        <p:spPr>
          <a:xfrm flipH="1" flipV="1">
            <a:off x="5414258" y="5595259"/>
            <a:ext cx="847533" cy="3749"/>
          </a:xfrm>
          <a:prstGeom prst="line">
            <a:avLst/>
          </a:prstGeom>
          <a:ln w="9525"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8" name="円/楕円 317">
            <a:extLst>
              <a:ext uri="{FF2B5EF4-FFF2-40B4-BE49-F238E27FC236}">
                <a16:creationId xmlns:a16="http://schemas.microsoft.com/office/drawing/2014/main" id="{F8B28562-2382-85B6-C893-CA03E4D8F2B6}"/>
              </a:ext>
            </a:extLst>
          </p:cNvPr>
          <p:cNvSpPr>
            <a:spLocks noChangeAspect="1"/>
          </p:cNvSpPr>
          <p:nvPr/>
        </p:nvSpPr>
        <p:spPr>
          <a:xfrm>
            <a:off x="4727856" y="3583653"/>
            <a:ext cx="72000" cy="7200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1" name="直線コネクタ 320">
            <a:extLst>
              <a:ext uri="{FF2B5EF4-FFF2-40B4-BE49-F238E27FC236}">
                <a16:creationId xmlns:a16="http://schemas.microsoft.com/office/drawing/2014/main" id="{66CE2D09-C67D-B467-AF1E-F0E1C1E3519F}"/>
              </a:ext>
            </a:extLst>
          </p:cNvPr>
          <p:cNvCxnSpPr>
            <a:cxnSpLocks/>
          </p:cNvCxnSpPr>
          <p:nvPr/>
        </p:nvCxnSpPr>
        <p:spPr>
          <a:xfrm flipV="1">
            <a:off x="9554346" y="5944547"/>
            <a:ext cx="2183079" cy="1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直線コネクタ 324">
            <a:extLst>
              <a:ext uri="{FF2B5EF4-FFF2-40B4-BE49-F238E27FC236}">
                <a16:creationId xmlns:a16="http://schemas.microsoft.com/office/drawing/2014/main" id="{3078CF60-6EA7-9981-5F12-C5C10C2B69DE}"/>
              </a:ext>
            </a:extLst>
          </p:cNvPr>
          <p:cNvCxnSpPr>
            <a:cxnSpLocks/>
          </p:cNvCxnSpPr>
          <p:nvPr/>
        </p:nvCxnSpPr>
        <p:spPr>
          <a:xfrm flipV="1">
            <a:off x="11737425" y="1909846"/>
            <a:ext cx="0" cy="4035993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直線コネクタ 328">
            <a:extLst>
              <a:ext uri="{FF2B5EF4-FFF2-40B4-BE49-F238E27FC236}">
                <a16:creationId xmlns:a16="http://schemas.microsoft.com/office/drawing/2014/main" id="{BAE80A2A-0D0B-3646-08EB-3B5394A08168}"/>
              </a:ext>
            </a:extLst>
          </p:cNvPr>
          <p:cNvCxnSpPr>
            <a:cxnSpLocks/>
          </p:cNvCxnSpPr>
          <p:nvPr/>
        </p:nvCxnSpPr>
        <p:spPr>
          <a:xfrm flipV="1">
            <a:off x="8303983" y="1909947"/>
            <a:ext cx="0" cy="791641"/>
          </a:xfrm>
          <a:prstGeom prst="line">
            <a:avLst/>
          </a:prstGeom>
          <a:ln w="9525"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直線コネクタ 334">
            <a:extLst>
              <a:ext uri="{FF2B5EF4-FFF2-40B4-BE49-F238E27FC236}">
                <a16:creationId xmlns:a16="http://schemas.microsoft.com/office/drawing/2014/main" id="{3619FF42-FAC7-E82B-F10A-F0A7DB59A74F}"/>
              </a:ext>
            </a:extLst>
          </p:cNvPr>
          <p:cNvCxnSpPr>
            <a:cxnSpLocks/>
          </p:cNvCxnSpPr>
          <p:nvPr/>
        </p:nvCxnSpPr>
        <p:spPr>
          <a:xfrm flipH="1">
            <a:off x="8303983" y="1906650"/>
            <a:ext cx="3433442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104B0FD-7744-4DCC-CA52-8F4051A7BD2E}"/>
              </a:ext>
            </a:extLst>
          </p:cNvPr>
          <p:cNvSpPr/>
          <p:nvPr/>
        </p:nvSpPr>
        <p:spPr>
          <a:xfrm>
            <a:off x="7576950" y="2701588"/>
            <a:ext cx="993913" cy="381639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DT5742-1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349" name="直線コネクタ 348">
            <a:extLst>
              <a:ext uri="{FF2B5EF4-FFF2-40B4-BE49-F238E27FC236}">
                <a16:creationId xmlns:a16="http://schemas.microsoft.com/office/drawing/2014/main" id="{AE9A0541-3CB3-EAE9-0193-67833F9FCCD7}"/>
              </a:ext>
            </a:extLst>
          </p:cNvPr>
          <p:cNvCxnSpPr>
            <a:cxnSpLocks/>
          </p:cNvCxnSpPr>
          <p:nvPr/>
        </p:nvCxnSpPr>
        <p:spPr>
          <a:xfrm>
            <a:off x="9501862" y="5705689"/>
            <a:ext cx="1895994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4" name="正方形/長方形 283">
            <a:extLst>
              <a:ext uri="{FF2B5EF4-FFF2-40B4-BE49-F238E27FC236}">
                <a16:creationId xmlns:a16="http://schemas.microsoft.com/office/drawing/2014/main" id="{0BD0F362-9660-A0BD-9C56-539F7992C131}"/>
              </a:ext>
            </a:extLst>
          </p:cNvPr>
          <p:cNvSpPr/>
          <p:nvPr/>
        </p:nvSpPr>
        <p:spPr>
          <a:xfrm>
            <a:off x="8790212" y="5555387"/>
            <a:ext cx="1389775" cy="510697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Level Translator</a:t>
            </a:r>
          </a:p>
          <a:p>
            <a:pPr algn="ctr"/>
            <a:r>
              <a:rPr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LEMO</a:t>
            </a:r>
            <a:r>
              <a:rPr lang="ja-JP" altLang="en-US" sz="1100">
                <a:solidFill>
                  <a:schemeClr val="tx1"/>
                </a:solidFill>
                <a:latin typeface="Avenir Next" panose="020B0503020202020204" pitchFamily="34" charset="0"/>
              </a:rPr>
              <a:t>→</a:t>
            </a:r>
            <a:r>
              <a:rPr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LVDS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352" name="直線コネクタ 351">
            <a:extLst>
              <a:ext uri="{FF2B5EF4-FFF2-40B4-BE49-F238E27FC236}">
                <a16:creationId xmlns:a16="http://schemas.microsoft.com/office/drawing/2014/main" id="{6DF69F77-DA70-220A-D04D-DB39E6F018B9}"/>
              </a:ext>
            </a:extLst>
          </p:cNvPr>
          <p:cNvCxnSpPr>
            <a:cxnSpLocks/>
          </p:cNvCxnSpPr>
          <p:nvPr/>
        </p:nvCxnSpPr>
        <p:spPr>
          <a:xfrm flipV="1">
            <a:off x="11397856" y="2239525"/>
            <a:ext cx="0" cy="3469402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5" name="直線コネクタ 354">
            <a:extLst>
              <a:ext uri="{FF2B5EF4-FFF2-40B4-BE49-F238E27FC236}">
                <a16:creationId xmlns:a16="http://schemas.microsoft.com/office/drawing/2014/main" id="{82391D3C-3758-1F41-6BB7-33A505593433}"/>
              </a:ext>
            </a:extLst>
          </p:cNvPr>
          <p:cNvCxnSpPr>
            <a:cxnSpLocks/>
          </p:cNvCxnSpPr>
          <p:nvPr/>
        </p:nvCxnSpPr>
        <p:spPr>
          <a:xfrm flipH="1">
            <a:off x="9061582" y="2232770"/>
            <a:ext cx="2336274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6" name="直線コネクタ 375">
            <a:extLst>
              <a:ext uri="{FF2B5EF4-FFF2-40B4-BE49-F238E27FC236}">
                <a16:creationId xmlns:a16="http://schemas.microsoft.com/office/drawing/2014/main" id="{065E1529-C3F0-6D7B-960A-B78C06FA0E28}"/>
              </a:ext>
            </a:extLst>
          </p:cNvPr>
          <p:cNvCxnSpPr>
            <a:cxnSpLocks/>
          </p:cNvCxnSpPr>
          <p:nvPr/>
        </p:nvCxnSpPr>
        <p:spPr>
          <a:xfrm flipV="1">
            <a:off x="9061582" y="2237573"/>
            <a:ext cx="0" cy="160200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4" name="直線コネクタ 383">
            <a:extLst>
              <a:ext uri="{FF2B5EF4-FFF2-40B4-BE49-F238E27FC236}">
                <a16:creationId xmlns:a16="http://schemas.microsoft.com/office/drawing/2014/main" id="{779620FA-63F9-F6C0-1BF6-07915353BC68}"/>
              </a:ext>
            </a:extLst>
          </p:cNvPr>
          <p:cNvCxnSpPr>
            <a:cxnSpLocks/>
          </p:cNvCxnSpPr>
          <p:nvPr/>
        </p:nvCxnSpPr>
        <p:spPr>
          <a:xfrm flipV="1">
            <a:off x="8381260" y="3698848"/>
            <a:ext cx="0" cy="140257"/>
          </a:xfrm>
          <a:prstGeom prst="line">
            <a:avLst/>
          </a:prstGeom>
          <a:ln w="95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直線コネクタ 384">
            <a:extLst>
              <a:ext uri="{FF2B5EF4-FFF2-40B4-BE49-F238E27FC236}">
                <a16:creationId xmlns:a16="http://schemas.microsoft.com/office/drawing/2014/main" id="{7AB24354-3F5E-A67C-29B8-CA6A46116A26}"/>
              </a:ext>
            </a:extLst>
          </p:cNvPr>
          <p:cNvCxnSpPr>
            <a:cxnSpLocks/>
          </p:cNvCxnSpPr>
          <p:nvPr/>
        </p:nvCxnSpPr>
        <p:spPr>
          <a:xfrm flipV="1">
            <a:off x="8379458" y="3839105"/>
            <a:ext cx="682124" cy="3266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8" name="テキスト ボックス 387">
            <a:extLst>
              <a:ext uri="{FF2B5EF4-FFF2-40B4-BE49-F238E27FC236}">
                <a16:creationId xmlns:a16="http://schemas.microsoft.com/office/drawing/2014/main" id="{ACA14FC5-4950-0D7A-F045-9EC2FFDEAFC9}"/>
              </a:ext>
            </a:extLst>
          </p:cNvPr>
          <p:cNvSpPr txBox="1"/>
          <p:nvPr/>
        </p:nvSpPr>
        <p:spPr>
          <a:xfrm>
            <a:off x="8266593" y="1671926"/>
            <a:ext cx="8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CLK</a:t>
            </a:r>
          </a:p>
        </p:txBody>
      </p:sp>
      <p:sp>
        <p:nvSpPr>
          <p:cNvPr id="389" name="テキスト ボックス 388">
            <a:extLst>
              <a:ext uri="{FF2B5EF4-FFF2-40B4-BE49-F238E27FC236}">
                <a16:creationId xmlns:a16="http://schemas.microsoft.com/office/drawing/2014/main" id="{B0374702-BFB7-A1A9-5C0A-915BC9593751}"/>
              </a:ext>
            </a:extLst>
          </p:cNvPr>
          <p:cNvSpPr txBox="1"/>
          <p:nvPr/>
        </p:nvSpPr>
        <p:spPr>
          <a:xfrm>
            <a:off x="8297948" y="3826100"/>
            <a:ext cx="8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CLK</a:t>
            </a:r>
          </a:p>
        </p:txBody>
      </p:sp>
      <p:grpSp>
        <p:nvGrpSpPr>
          <p:cNvPr id="398" name="グループ化 397">
            <a:extLst>
              <a:ext uri="{FF2B5EF4-FFF2-40B4-BE49-F238E27FC236}">
                <a16:creationId xmlns:a16="http://schemas.microsoft.com/office/drawing/2014/main" id="{D3D8197E-71E2-159F-5D4B-A26314F50361}"/>
              </a:ext>
            </a:extLst>
          </p:cNvPr>
          <p:cNvGrpSpPr/>
          <p:nvPr/>
        </p:nvGrpSpPr>
        <p:grpSpPr>
          <a:xfrm>
            <a:off x="8578993" y="2794868"/>
            <a:ext cx="1441710" cy="226398"/>
            <a:chOff x="8877574" y="3438867"/>
            <a:chExt cx="1441710" cy="226398"/>
          </a:xfrm>
        </p:grpSpPr>
        <p:sp>
          <p:nvSpPr>
            <p:cNvPr id="399" name="円弧 398">
              <a:extLst>
                <a:ext uri="{FF2B5EF4-FFF2-40B4-BE49-F238E27FC236}">
                  <a16:creationId xmlns:a16="http://schemas.microsoft.com/office/drawing/2014/main" id="{D8201919-E125-AFF3-A3F6-B6F8F7FF54FE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9235826" y="3438867"/>
              <a:ext cx="226551" cy="226398"/>
            </a:xfrm>
            <a:prstGeom prst="arc">
              <a:avLst>
                <a:gd name="adj1" fmla="val 13564296"/>
                <a:gd name="adj2" fmla="val 2637100"/>
              </a:avLst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00" name="グループ化 399">
              <a:extLst>
                <a:ext uri="{FF2B5EF4-FFF2-40B4-BE49-F238E27FC236}">
                  <a16:creationId xmlns:a16="http://schemas.microsoft.com/office/drawing/2014/main" id="{B4B31425-7878-2535-267B-2B067F0B6258}"/>
                </a:ext>
              </a:extLst>
            </p:cNvPr>
            <p:cNvGrpSpPr/>
            <p:nvPr/>
          </p:nvGrpSpPr>
          <p:grpSpPr>
            <a:xfrm>
              <a:off x="8877574" y="3547974"/>
              <a:ext cx="1441710" cy="2020"/>
              <a:chOff x="8877575" y="3547974"/>
              <a:chExt cx="1043997" cy="2020"/>
            </a:xfrm>
          </p:grpSpPr>
          <p:cxnSp>
            <p:nvCxnSpPr>
              <p:cNvPr id="401" name="直線コネクタ 400">
                <a:extLst>
                  <a:ext uri="{FF2B5EF4-FFF2-40B4-BE49-F238E27FC236}">
                    <a16:creationId xmlns:a16="http://schemas.microsoft.com/office/drawing/2014/main" id="{A27712F3-9653-644F-1E5F-A37897A5E0D2}"/>
                  </a:ext>
                </a:extLst>
              </p:cNvPr>
              <p:cNvCxnSpPr>
                <a:cxnSpLocks/>
                <a:stCxn id="399" idx="2"/>
              </p:cNvCxnSpPr>
              <p:nvPr/>
            </p:nvCxnSpPr>
            <p:spPr>
              <a:xfrm>
                <a:off x="9301012" y="3549994"/>
                <a:ext cx="620560" cy="0"/>
              </a:xfrm>
              <a:prstGeom prst="line">
                <a:avLst/>
              </a:prstGeom>
              <a:ln w="9525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直線コネクタ 401">
                <a:extLst>
                  <a:ext uri="{FF2B5EF4-FFF2-40B4-BE49-F238E27FC236}">
                    <a16:creationId xmlns:a16="http://schemas.microsoft.com/office/drawing/2014/main" id="{39C3E36A-D477-BFEC-43F4-7FA3F1C43CDB}"/>
                  </a:ext>
                </a:extLst>
              </p:cNvPr>
              <p:cNvCxnSpPr>
                <a:cxnSpLocks/>
                <a:endCxn id="399" idx="0"/>
              </p:cNvCxnSpPr>
              <p:nvPr/>
            </p:nvCxnSpPr>
            <p:spPr>
              <a:xfrm>
                <a:off x="8877575" y="3547974"/>
                <a:ext cx="259467" cy="1975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6" name="テキスト ボックス 405">
            <a:extLst>
              <a:ext uri="{FF2B5EF4-FFF2-40B4-BE49-F238E27FC236}">
                <a16:creationId xmlns:a16="http://schemas.microsoft.com/office/drawing/2014/main" id="{87BCDE19-7D77-0E7A-D4CC-0C76E9B8980F}"/>
              </a:ext>
            </a:extLst>
          </p:cNvPr>
          <p:cNvSpPr txBox="1"/>
          <p:nvPr/>
        </p:nvSpPr>
        <p:spPr>
          <a:xfrm>
            <a:off x="9026086" y="3291170"/>
            <a:ext cx="8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BUSY</a:t>
            </a:r>
          </a:p>
        </p:txBody>
      </p:sp>
      <p:sp>
        <p:nvSpPr>
          <p:cNvPr id="407" name="テキスト ボックス 406">
            <a:extLst>
              <a:ext uri="{FF2B5EF4-FFF2-40B4-BE49-F238E27FC236}">
                <a16:creationId xmlns:a16="http://schemas.microsoft.com/office/drawing/2014/main" id="{84275458-A10B-2F5C-74F3-F8ED819862C0}"/>
              </a:ext>
            </a:extLst>
          </p:cNvPr>
          <p:cNvSpPr txBox="1"/>
          <p:nvPr/>
        </p:nvSpPr>
        <p:spPr>
          <a:xfrm>
            <a:off x="9020656" y="2678240"/>
            <a:ext cx="8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BUSY</a:t>
            </a:r>
          </a:p>
        </p:txBody>
      </p:sp>
      <p:sp>
        <p:nvSpPr>
          <p:cNvPr id="410" name="テキスト ボックス 409">
            <a:extLst>
              <a:ext uri="{FF2B5EF4-FFF2-40B4-BE49-F238E27FC236}">
                <a16:creationId xmlns:a16="http://schemas.microsoft.com/office/drawing/2014/main" id="{A88F0D27-1A41-CF69-025D-85FD68B80FEE}"/>
              </a:ext>
            </a:extLst>
          </p:cNvPr>
          <p:cNvSpPr txBox="1"/>
          <p:nvPr/>
        </p:nvSpPr>
        <p:spPr>
          <a:xfrm>
            <a:off x="6743607" y="2594259"/>
            <a:ext cx="8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TRIG</a:t>
            </a:r>
          </a:p>
        </p:txBody>
      </p:sp>
      <p:sp>
        <p:nvSpPr>
          <p:cNvPr id="411" name="テキスト ボックス 410">
            <a:extLst>
              <a:ext uri="{FF2B5EF4-FFF2-40B4-BE49-F238E27FC236}">
                <a16:creationId xmlns:a16="http://schemas.microsoft.com/office/drawing/2014/main" id="{2C7D90B6-E0DE-007E-5C4C-6815DC8D3381}"/>
              </a:ext>
            </a:extLst>
          </p:cNvPr>
          <p:cNvSpPr txBox="1"/>
          <p:nvPr/>
        </p:nvSpPr>
        <p:spPr>
          <a:xfrm>
            <a:off x="6770300" y="3283637"/>
            <a:ext cx="8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TRIG</a:t>
            </a:r>
          </a:p>
        </p:txBody>
      </p:sp>
      <p:sp>
        <p:nvSpPr>
          <p:cNvPr id="412" name="テキスト ボックス 411">
            <a:extLst>
              <a:ext uri="{FF2B5EF4-FFF2-40B4-BE49-F238E27FC236}">
                <a16:creationId xmlns:a16="http://schemas.microsoft.com/office/drawing/2014/main" id="{26373457-8F17-4C64-D7B7-90C22AC41F82}"/>
              </a:ext>
            </a:extLst>
          </p:cNvPr>
          <p:cNvSpPr txBox="1"/>
          <p:nvPr/>
        </p:nvSpPr>
        <p:spPr>
          <a:xfrm>
            <a:off x="7123283" y="1670430"/>
            <a:ext cx="8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SIGNAL</a:t>
            </a:r>
            <a:endParaRPr kumimoji="1" lang="en-US" altLang="ja-JP" sz="1200" dirty="0"/>
          </a:p>
        </p:txBody>
      </p:sp>
      <p:sp>
        <p:nvSpPr>
          <p:cNvPr id="413" name="テキスト ボックス 412">
            <a:extLst>
              <a:ext uri="{FF2B5EF4-FFF2-40B4-BE49-F238E27FC236}">
                <a16:creationId xmlns:a16="http://schemas.microsoft.com/office/drawing/2014/main" id="{00EED6C2-9860-144A-9C68-7B48AF793008}"/>
              </a:ext>
            </a:extLst>
          </p:cNvPr>
          <p:cNvSpPr txBox="1"/>
          <p:nvPr/>
        </p:nvSpPr>
        <p:spPr>
          <a:xfrm>
            <a:off x="6000009" y="2178716"/>
            <a:ext cx="82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SIGNAL</a:t>
            </a:r>
            <a:endParaRPr kumimoji="1" lang="en-US" altLang="ja-JP" sz="1200" dirty="0"/>
          </a:p>
        </p:txBody>
      </p:sp>
      <p:sp>
        <p:nvSpPr>
          <p:cNvPr id="414" name="テキスト ボックス 413">
            <a:extLst>
              <a:ext uri="{FF2B5EF4-FFF2-40B4-BE49-F238E27FC236}">
                <a16:creationId xmlns:a16="http://schemas.microsoft.com/office/drawing/2014/main" id="{0A065AD0-DF2A-37A8-4809-40D1ED1B2F69}"/>
              </a:ext>
            </a:extLst>
          </p:cNvPr>
          <p:cNvSpPr txBox="1"/>
          <p:nvPr/>
        </p:nvSpPr>
        <p:spPr>
          <a:xfrm>
            <a:off x="6219598" y="6256162"/>
            <a:ext cx="159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HDMI</a:t>
            </a:r>
            <a:r>
              <a:rPr lang="ja-JP" altLang="en-US" sz="1200"/>
              <a:t>→</a:t>
            </a:r>
            <a:r>
              <a:rPr lang="en-US" altLang="ja-JP" sz="1200" dirty="0"/>
              <a:t>LEMO</a:t>
            </a:r>
          </a:p>
          <a:p>
            <a:pPr algn="ctr"/>
            <a:r>
              <a:rPr kumimoji="1" lang="en-US" altLang="ja-JP" sz="1200" dirty="0"/>
              <a:t>Breakout Board</a:t>
            </a:r>
          </a:p>
        </p:txBody>
      </p:sp>
      <p:sp>
        <p:nvSpPr>
          <p:cNvPr id="415" name="テキスト ボックス 414">
            <a:extLst>
              <a:ext uri="{FF2B5EF4-FFF2-40B4-BE49-F238E27FC236}">
                <a16:creationId xmlns:a16="http://schemas.microsoft.com/office/drawing/2014/main" id="{1BA88EF3-7DD4-55E1-48FB-FB9B9FE244B8}"/>
              </a:ext>
            </a:extLst>
          </p:cNvPr>
          <p:cNvSpPr txBox="1"/>
          <p:nvPr/>
        </p:nvSpPr>
        <p:spPr>
          <a:xfrm>
            <a:off x="5961835" y="6079457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00" dirty="0"/>
              <a:t>HDMI</a:t>
            </a:r>
            <a:endParaRPr kumimoji="1" lang="en-US" altLang="ja-JP" sz="500" dirty="0"/>
          </a:p>
        </p:txBody>
      </p:sp>
      <p:sp>
        <p:nvSpPr>
          <p:cNvPr id="416" name="テキスト ボックス 415">
            <a:extLst>
              <a:ext uri="{FF2B5EF4-FFF2-40B4-BE49-F238E27FC236}">
                <a16:creationId xmlns:a16="http://schemas.microsoft.com/office/drawing/2014/main" id="{239BE18E-6765-7867-70A0-3F510CF83091}"/>
              </a:ext>
            </a:extLst>
          </p:cNvPr>
          <p:cNvSpPr txBox="1"/>
          <p:nvPr/>
        </p:nvSpPr>
        <p:spPr>
          <a:xfrm>
            <a:off x="5961835" y="5645331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00" dirty="0"/>
              <a:t>HDMI</a:t>
            </a:r>
            <a:endParaRPr kumimoji="1" lang="en-US" altLang="ja-JP" sz="500" dirty="0"/>
          </a:p>
        </p:txBody>
      </p:sp>
      <p:sp>
        <p:nvSpPr>
          <p:cNvPr id="419" name="テキスト ボックス 418">
            <a:extLst>
              <a:ext uri="{FF2B5EF4-FFF2-40B4-BE49-F238E27FC236}">
                <a16:creationId xmlns:a16="http://schemas.microsoft.com/office/drawing/2014/main" id="{6B39CE31-F3C2-836B-74C2-C7B59333E648}"/>
              </a:ext>
            </a:extLst>
          </p:cNvPr>
          <p:cNvSpPr txBox="1"/>
          <p:nvPr/>
        </p:nvSpPr>
        <p:spPr>
          <a:xfrm>
            <a:off x="5344213" y="6077851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00" dirty="0"/>
              <a:t>HDMI</a:t>
            </a:r>
            <a:endParaRPr kumimoji="1" lang="en-US" altLang="ja-JP" sz="500" dirty="0"/>
          </a:p>
        </p:txBody>
      </p:sp>
      <p:sp>
        <p:nvSpPr>
          <p:cNvPr id="420" name="テキスト ボックス 419">
            <a:extLst>
              <a:ext uri="{FF2B5EF4-FFF2-40B4-BE49-F238E27FC236}">
                <a16:creationId xmlns:a16="http://schemas.microsoft.com/office/drawing/2014/main" id="{444BFF16-7A53-DE52-DE83-798014610EDD}"/>
              </a:ext>
            </a:extLst>
          </p:cNvPr>
          <p:cNvSpPr txBox="1"/>
          <p:nvPr/>
        </p:nvSpPr>
        <p:spPr>
          <a:xfrm>
            <a:off x="5344213" y="5643725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00" dirty="0"/>
              <a:t>HDMI</a:t>
            </a:r>
            <a:endParaRPr kumimoji="1" lang="en-US" altLang="ja-JP" sz="500" dirty="0"/>
          </a:p>
        </p:txBody>
      </p:sp>
      <p:grpSp>
        <p:nvGrpSpPr>
          <p:cNvPr id="425" name="グループ化 424">
            <a:extLst>
              <a:ext uri="{FF2B5EF4-FFF2-40B4-BE49-F238E27FC236}">
                <a16:creationId xmlns:a16="http://schemas.microsoft.com/office/drawing/2014/main" id="{971232C3-F83A-3792-2209-8999494622D1}"/>
              </a:ext>
            </a:extLst>
          </p:cNvPr>
          <p:cNvGrpSpPr/>
          <p:nvPr/>
        </p:nvGrpSpPr>
        <p:grpSpPr>
          <a:xfrm>
            <a:off x="7776448" y="5482246"/>
            <a:ext cx="1072195" cy="169277"/>
            <a:chOff x="8072504" y="5468781"/>
            <a:chExt cx="1072195" cy="169277"/>
          </a:xfrm>
        </p:grpSpPr>
        <p:sp>
          <p:nvSpPr>
            <p:cNvPr id="421" name="テキスト ボックス 420">
              <a:extLst>
                <a:ext uri="{FF2B5EF4-FFF2-40B4-BE49-F238E27FC236}">
                  <a16:creationId xmlns:a16="http://schemas.microsoft.com/office/drawing/2014/main" id="{2165654C-04E8-381C-B615-66C6E73FCDC8}"/>
                </a:ext>
              </a:extLst>
            </p:cNvPr>
            <p:cNvSpPr txBox="1"/>
            <p:nvPr/>
          </p:nvSpPr>
          <p:spPr>
            <a:xfrm>
              <a:off x="8072504" y="5468781"/>
              <a:ext cx="397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500" dirty="0"/>
                <a:t>LEMO</a:t>
              </a:r>
              <a:endParaRPr kumimoji="1" lang="en-US" altLang="ja-JP" sz="500" dirty="0"/>
            </a:p>
          </p:txBody>
        </p:sp>
        <p:sp>
          <p:nvSpPr>
            <p:cNvPr id="424" name="テキスト ボックス 423">
              <a:extLst>
                <a:ext uri="{FF2B5EF4-FFF2-40B4-BE49-F238E27FC236}">
                  <a16:creationId xmlns:a16="http://schemas.microsoft.com/office/drawing/2014/main" id="{F71F9398-D917-A347-5439-E9CAABE23A1F}"/>
                </a:ext>
              </a:extLst>
            </p:cNvPr>
            <p:cNvSpPr txBox="1"/>
            <p:nvPr/>
          </p:nvSpPr>
          <p:spPr>
            <a:xfrm>
              <a:off x="8746700" y="5468781"/>
              <a:ext cx="397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500" dirty="0"/>
                <a:t>LEMO</a:t>
              </a:r>
              <a:endParaRPr kumimoji="1" lang="en-US" altLang="ja-JP" sz="500" dirty="0"/>
            </a:p>
          </p:txBody>
        </p:sp>
      </p:grpSp>
      <p:grpSp>
        <p:nvGrpSpPr>
          <p:cNvPr id="426" name="グループ化 425">
            <a:extLst>
              <a:ext uri="{FF2B5EF4-FFF2-40B4-BE49-F238E27FC236}">
                <a16:creationId xmlns:a16="http://schemas.microsoft.com/office/drawing/2014/main" id="{C55A0149-C55F-392D-9503-18482A963058}"/>
              </a:ext>
            </a:extLst>
          </p:cNvPr>
          <p:cNvGrpSpPr/>
          <p:nvPr/>
        </p:nvGrpSpPr>
        <p:grpSpPr>
          <a:xfrm>
            <a:off x="7788421" y="5885611"/>
            <a:ext cx="1072195" cy="169277"/>
            <a:chOff x="8072504" y="5468781"/>
            <a:chExt cx="1072195" cy="169277"/>
          </a:xfrm>
        </p:grpSpPr>
        <p:sp>
          <p:nvSpPr>
            <p:cNvPr id="427" name="テキスト ボックス 426">
              <a:extLst>
                <a:ext uri="{FF2B5EF4-FFF2-40B4-BE49-F238E27FC236}">
                  <a16:creationId xmlns:a16="http://schemas.microsoft.com/office/drawing/2014/main" id="{43FDAA1E-28AD-283C-A58C-CC922B16B66D}"/>
                </a:ext>
              </a:extLst>
            </p:cNvPr>
            <p:cNvSpPr txBox="1"/>
            <p:nvPr/>
          </p:nvSpPr>
          <p:spPr>
            <a:xfrm>
              <a:off x="8072504" y="5468781"/>
              <a:ext cx="397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500" dirty="0"/>
                <a:t>LEMO</a:t>
              </a:r>
              <a:endParaRPr kumimoji="1" lang="en-US" altLang="ja-JP" sz="500" dirty="0"/>
            </a:p>
          </p:txBody>
        </p:sp>
        <p:sp>
          <p:nvSpPr>
            <p:cNvPr id="428" name="テキスト ボックス 427">
              <a:extLst>
                <a:ext uri="{FF2B5EF4-FFF2-40B4-BE49-F238E27FC236}">
                  <a16:creationId xmlns:a16="http://schemas.microsoft.com/office/drawing/2014/main" id="{6911658F-2BD6-1F54-1417-D0A1DF7C7C55}"/>
                </a:ext>
              </a:extLst>
            </p:cNvPr>
            <p:cNvSpPr txBox="1"/>
            <p:nvPr/>
          </p:nvSpPr>
          <p:spPr>
            <a:xfrm>
              <a:off x="8746700" y="5468781"/>
              <a:ext cx="397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500" dirty="0"/>
                <a:t>LEMO</a:t>
              </a:r>
              <a:endParaRPr kumimoji="1" lang="en-US" altLang="ja-JP" sz="500" dirty="0"/>
            </a:p>
          </p:txBody>
        </p:sp>
      </p:grpSp>
      <p:sp>
        <p:nvSpPr>
          <p:cNvPr id="429" name="テキスト ボックス 428">
            <a:extLst>
              <a:ext uri="{FF2B5EF4-FFF2-40B4-BE49-F238E27FC236}">
                <a16:creationId xmlns:a16="http://schemas.microsoft.com/office/drawing/2014/main" id="{DEE6F37D-B624-FD24-16F4-3A3C4BE2B237}"/>
              </a:ext>
            </a:extLst>
          </p:cNvPr>
          <p:cNvSpPr txBox="1"/>
          <p:nvPr/>
        </p:nvSpPr>
        <p:spPr>
          <a:xfrm>
            <a:off x="10097122" y="5555387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00" dirty="0"/>
              <a:t>LVDS</a:t>
            </a:r>
            <a:endParaRPr kumimoji="1" lang="en-US" altLang="ja-JP" sz="500" dirty="0"/>
          </a:p>
        </p:txBody>
      </p:sp>
      <p:sp>
        <p:nvSpPr>
          <p:cNvPr id="430" name="テキスト ボックス 429">
            <a:extLst>
              <a:ext uri="{FF2B5EF4-FFF2-40B4-BE49-F238E27FC236}">
                <a16:creationId xmlns:a16="http://schemas.microsoft.com/office/drawing/2014/main" id="{A4B65C8E-C736-83FF-5FE4-C3D16493CD8E}"/>
              </a:ext>
            </a:extLst>
          </p:cNvPr>
          <p:cNvSpPr txBox="1"/>
          <p:nvPr/>
        </p:nvSpPr>
        <p:spPr>
          <a:xfrm>
            <a:off x="10114768" y="5823290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00" dirty="0"/>
              <a:t>LVDS</a:t>
            </a:r>
            <a:endParaRPr kumimoji="1" lang="en-US" altLang="ja-JP" sz="500" dirty="0"/>
          </a:p>
        </p:txBody>
      </p:sp>
      <p:sp>
        <p:nvSpPr>
          <p:cNvPr id="431" name="テキスト ボックス 430">
            <a:extLst>
              <a:ext uri="{FF2B5EF4-FFF2-40B4-BE49-F238E27FC236}">
                <a16:creationId xmlns:a16="http://schemas.microsoft.com/office/drawing/2014/main" id="{BB472717-4EC3-C5CC-3574-64499966A198}"/>
              </a:ext>
            </a:extLst>
          </p:cNvPr>
          <p:cNvSpPr txBox="1"/>
          <p:nvPr/>
        </p:nvSpPr>
        <p:spPr>
          <a:xfrm>
            <a:off x="8316939" y="3669071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00" dirty="0"/>
              <a:t>3 pin</a:t>
            </a:r>
            <a:endParaRPr kumimoji="1" lang="en-US" altLang="ja-JP" sz="500" dirty="0"/>
          </a:p>
        </p:txBody>
      </p:sp>
      <p:sp>
        <p:nvSpPr>
          <p:cNvPr id="432" name="テキスト ボックス 431">
            <a:extLst>
              <a:ext uri="{FF2B5EF4-FFF2-40B4-BE49-F238E27FC236}">
                <a16:creationId xmlns:a16="http://schemas.microsoft.com/office/drawing/2014/main" id="{CC473734-C519-5688-90A0-428A822D759C}"/>
              </a:ext>
            </a:extLst>
          </p:cNvPr>
          <p:cNvSpPr txBox="1"/>
          <p:nvPr/>
        </p:nvSpPr>
        <p:spPr>
          <a:xfrm>
            <a:off x="8257750" y="2552057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00" dirty="0"/>
              <a:t>3 pin</a:t>
            </a:r>
            <a:endParaRPr kumimoji="1" lang="en-US" altLang="ja-JP" sz="500" dirty="0"/>
          </a:p>
        </p:txBody>
      </p:sp>
      <p:sp>
        <p:nvSpPr>
          <p:cNvPr id="433" name="テキスト ボックス 432">
            <a:extLst>
              <a:ext uri="{FF2B5EF4-FFF2-40B4-BE49-F238E27FC236}">
                <a16:creationId xmlns:a16="http://schemas.microsoft.com/office/drawing/2014/main" id="{B7D3A780-D0AB-7FA3-B21B-34BB4A32F84A}"/>
              </a:ext>
            </a:extLst>
          </p:cNvPr>
          <p:cNvSpPr txBox="1"/>
          <p:nvPr/>
        </p:nvSpPr>
        <p:spPr>
          <a:xfrm>
            <a:off x="7495446" y="2532297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MCX</a:t>
            </a:r>
          </a:p>
        </p:txBody>
      </p:sp>
      <p:sp>
        <p:nvSpPr>
          <p:cNvPr id="434" name="テキスト ボックス 433">
            <a:extLst>
              <a:ext uri="{FF2B5EF4-FFF2-40B4-BE49-F238E27FC236}">
                <a16:creationId xmlns:a16="http://schemas.microsoft.com/office/drawing/2014/main" id="{48754CE7-5EC8-0A05-264D-2AACB3F90019}"/>
              </a:ext>
            </a:extLst>
          </p:cNvPr>
          <p:cNvSpPr txBox="1"/>
          <p:nvPr/>
        </p:nvSpPr>
        <p:spPr>
          <a:xfrm>
            <a:off x="7484383" y="3676156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MCX</a:t>
            </a:r>
          </a:p>
        </p:txBody>
      </p:sp>
      <p:sp>
        <p:nvSpPr>
          <p:cNvPr id="435" name="テキスト ボックス 434">
            <a:extLst>
              <a:ext uri="{FF2B5EF4-FFF2-40B4-BE49-F238E27FC236}">
                <a16:creationId xmlns:a16="http://schemas.microsoft.com/office/drawing/2014/main" id="{CC69C1EF-D8E5-107A-D0A1-064869E5B2E9}"/>
              </a:ext>
            </a:extLst>
          </p:cNvPr>
          <p:cNvSpPr txBox="1"/>
          <p:nvPr/>
        </p:nvSpPr>
        <p:spPr>
          <a:xfrm>
            <a:off x="2198802" y="1760581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MCX</a:t>
            </a:r>
          </a:p>
        </p:txBody>
      </p:sp>
      <p:sp>
        <p:nvSpPr>
          <p:cNvPr id="436" name="テキスト ボックス 435">
            <a:extLst>
              <a:ext uri="{FF2B5EF4-FFF2-40B4-BE49-F238E27FC236}">
                <a16:creationId xmlns:a16="http://schemas.microsoft.com/office/drawing/2014/main" id="{A26F7DAF-F3BD-0978-1FD2-8046B5A315D7}"/>
              </a:ext>
            </a:extLst>
          </p:cNvPr>
          <p:cNvSpPr txBox="1"/>
          <p:nvPr/>
        </p:nvSpPr>
        <p:spPr>
          <a:xfrm>
            <a:off x="2198802" y="2239994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MCX</a:t>
            </a:r>
          </a:p>
        </p:txBody>
      </p:sp>
      <p:sp>
        <p:nvSpPr>
          <p:cNvPr id="438" name="テキスト ボックス 437">
            <a:extLst>
              <a:ext uri="{FF2B5EF4-FFF2-40B4-BE49-F238E27FC236}">
                <a16:creationId xmlns:a16="http://schemas.microsoft.com/office/drawing/2014/main" id="{D9F80E3A-3491-28A0-6DB9-0C08AB1F75BF}"/>
              </a:ext>
            </a:extLst>
          </p:cNvPr>
          <p:cNvSpPr txBox="1"/>
          <p:nvPr/>
        </p:nvSpPr>
        <p:spPr>
          <a:xfrm>
            <a:off x="3505497" y="5388761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00" dirty="0"/>
              <a:t>HDMI</a:t>
            </a:r>
            <a:endParaRPr kumimoji="1" lang="en-US" altLang="ja-JP" sz="500" dirty="0"/>
          </a:p>
        </p:txBody>
      </p:sp>
      <p:grpSp>
        <p:nvGrpSpPr>
          <p:cNvPr id="441" name="グループ化 440">
            <a:extLst>
              <a:ext uri="{FF2B5EF4-FFF2-40B4-BE49-F238E27FC236}">
                <a16:creationId xmlns:a16="http://schemas.microsoft.com/office/drawing/2014/main" id="{F35AA7AE-2BCE-E525-0E54-8DFBD0D3E592}"/>
              </a:ext>
            </a:extLst>
          </p:cNvPr>
          <p:cNvGrpSpPr/>
          <p:nvPr/>
        </p:nvGrpSpPr>
        <p:grpSpPr>
          <a:xfrm>
            <a:off x="2121013" y="2854630"/>
            <a:ext cx="768267" cy="169277"/>
            <a:chOff x="2186061" y="2880921"/>
            <a:chExt cx="768267" cy="169277"/>
          </a:xfrm>
        </p:grpSpPr>
        <p:sp>
          <p:nvSpPr>
            <p:cNvPr id="439" name="テキスト ボックス 438">
              <a:extLst>
                <a:ext uri="{FF2B5EF4-FFF2-40B4-BE49-F238E27FC236}">
                  <a16:creationId xmlns:a16="http://schemas.microsoft.com/office/drawing/2014/main" id="{C20A05D4-AA4C-0CF8-60F0-4979850A3E9D}"/>
                </a:ext>
              </a:extLst>
            </p:cNvPr>
            <p:cNvSpPr txBox="1"/>
            <p:nvPr/>
          </p:nvSpPr>
          <p:spPr>
            <a:xfrm>
              <a:off x="2186061" y="2880921"/>
              <a:ext cx="397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/>
                <a:t>LEMO</a:t>
              </a:r>
            </a:p>
          </p:txBody>
        </p:sp>
        <p:sp>
          <p:nvSpPr>
            <p:cNvPr id="440" name="テキスト ボックス 439">
              <a:extLst>
                <a:ext uri="{FF2B5EF4-FFF2-40B4-BE49-F238E27FC236}">
                  <a16:creationId xmlns:a16="http://schemas.microsoft.com/office/drawing/2014/main" id="{DAFEF6DA-269E-FD58-9C46-A79E3334BBED}"/>
                </a:ext>
              </a:extLst>
            </p:cNvPr>
            <p:cNvSpPr txBox="1"/>
            <p:nvPr/>
          </p:nvSpPr>
          <p:spPr>
            <a:xfrm>
              <a:off x="2556329" y="2880921"/>
              <a:ext cx="397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/>
                <a:t>LEMO</a:t>
              </a:r>
            </a:p>
          </p:txBody>
        </p:sp>
      </p:grpSp>
      <p:grpSp>
        <p:nvGrpSpPr>
          <p:cNvPr id="445" name="グループ化 444">
            <a:extLst>
              <a:ext uri="{FF2B5EF4-FFF2-40B4-BE49-F238E27FC236}">
                <a16:creationId xmlns:a16="http://schemas.microsoft.com/office/drawing/2014/main" id="{75D8EB99-ACF3-59E0-9171-693089C59118}"/>
              </a:ext>
            </a:extLst>
          </p:cNvPr>
          <p:cNvGrpSpPr/>
          <p:nvPr/>
        </p:nvGrpSpPr>
        <p:grpSpPr>
          <a:xfrm>
            <a:off x="3889989" y="2852387"/>
            <a:ext cx="650543" cy="169337"/>
            <a:chOff x="2186061" y="2880921"/>
            <a:chExt cx="650543" cy="169337"/>
          </a:xfrm>
        </p:grpSpPr>
        <p:sp>
          <p:nvSpPr>
            <p:cNvPr id="446" name="テキスト ボックス 445">
              <a:extLst>
                <a:ext uri="{FF2B5EF4-FFF2-40B4-BE49-F238E27FC236}">
                  <a16:creationId xmlns:a16="http://schemas.microsoft.com/office/drawing/2014/main" id="{A59922AB-8056-FEBD-C609-85E317E091A1}"/>
                </a:ext>
              </a:extLst>
            </p:cNvPr>
            <p:cNvSpPr txBox="1"/>
            <p:nvPr/>
          </p:nvSpPr>
          <p:spPr>
            <a:xfrm>
              <a:off x="2186061" y="2880921"/>
              <a:ext cx="397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/>
                <a:t>LEMO</a:t>
              </a:r>
            </a:p>
          </p:txBody>
        </p:sp>
        <p:sp>
          <p:nvSpPr>
            <p:cNvPr id="447" name="テキスト ボックス 446">
              <a:extLst>
                <a:ext uri="{FF2B5EF4-FFF2-40B4-BE49-F238E27FC236}">
                  <a16:creationId xmlns:a16="http://schemas.microsoft.com/office/drawing/2014/main" id="{00980ECC-37CD-27E3-34A3-DC1F627BA50B}"/>
                </a:ext>
              </a:extLst>
            </p:cNvPr>
            <p:cNvSpPr txBox="1"/>
            <p:nvPr/>
          </p:nvSpPr>
          <p:spPr>
            <a:xfrm>
              <a:off x="2438605" y="2880981"/>
              <a:ext cx="397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/>
                <a:t>LEMO</a:t>
              </a:r>
            </a:p>
          </p:txBody>
        </p:sp>
      </p:grpSp>
      <p:grpSp>
        <p:nvGrpSpPr>
          <p:cNvPr id="451" name="グループ化 450">
            <a:extLst>
              <a:ext uri="{FF2B5EF4-FFF2-40B4-BE49-F238E27FC236}">
                <a16:creationId xmlns:a16="http://schemas.microsoft.com/office/drawing/2014/main" id="{47A0CC0B-3B93-0E77-4DB1-14764A2DC179}"/>
              </a:ext>
            </a:extLst>
          </p:cNvPr>
          <p:cNvGrpSpPr/>
          <p:nvPr/>
        </p:nvGrpSpPr>
        <p:grpSpPr>
          <a:xfrm>
            <a:off x="3898226" y="3208400"/>
            <a:ext cx="655090" cy="169277"/>
            <a:chOff x="2186061" y="2880921"/>
            <a:chExt cx="655090" cy="169277"/>
          </a:xfrm>
        </p:grpSpPr>
        <p:sp>
          <p:nvSpPr>
            <p:cNvPr id="452" name="テキスト ボックス 451">
              <a:extLst>
                <a:ext uri="{FF2B5EF4-FFF2-40B4-BE49-F238E27FC236}">
                  <a16:creationId xmlns:a16="http://schemas.microsoft.com/office/drawing/2014/main" id="{F17AD023-7D0C-3FCC-A25E-E48CD5FE29B9}"/>
                </a:ext>
              </a:extLst>
            </p:cNvPr>
            <p:cNvSpPr txBox="1"/>
            <p:nvPr/>
          </p:nvSpPr>
          <p:spPr>
            <a:xfrm>
              <a:off x="2186061" y="2880921"/>
              <a:ext cx="397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/>
                <a:t>LEMO</a:t>
              </a:r>
            </a:p>
          </p:txBody>
        </p:sp>
        <p:sp>
          <p:nvSpPr>
            <p:cNvPr id="453" name="テキスト ボックス 452">
              <a:extLst>
                <a:ext uri="{FF2B5EF4-FFF2-40B4-BE49-F238E27FC236}">
                  <a16:creationId xmlns:a16="http://schemas.microsoft.com/office/drawing/2014/main" id="{6791F022-C53F-AC20-37BB-4C62D9E8319E}"/>
                </a:ext>
              </a:extLst>
            </p:cNvPr>
            <p:cNvSpPr txBox="1"/>
            <p:nvPr/>
          </p:nvSpPr>
          <p:spPr>
            <a:xfrm>
              <a:off x="2443152" y="2880921"/>
              <a:ext cx="397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/>
                <a:t>LEMO</a:t>
              </a:r>
            </a:p>
          </p:txBody>
        </p:sp>
      </p:grpSp>
      <p:grpSp>
        <p:nvGrpSpPr>
          <p:cNvPr id="454" name="グループ化 453">
            <a:extLst>
              <a:ext uri="{FF2B5EF4-FFF2-40B4-BE49-F238E27FC236}">
                <a16:creationId xmlns:a16="http://schemas.microsoft.com/office/drawing/2014/main" id="{7B6CD559-ECC4-D7F3-391A-6037866A6937}"/>
              </a:ext>
            </a:extLst>
          </p:cNvPr>
          <p:cNvGrpSpPr/>
          <p:nvPr/>
        </p:nvGrpSpPr>
        <p:grpSpPr>
          <a:xfrm>
            <a:off x="2131630" y="3208535"/>
            <a:ext cx="768267" cy="169277"/>
            <a:chOff x="2186061" y="2880921"/>
            <a:chExt cx="768267" cy="169277"/>
          </a:xfrm>
        </p:grpSpPr>
        <p:sp>
          <p:nvSpPr>
            <p:cNvPr id="455" name="テキスト ボックス 454">
              <a:extLst>
                <a:ext uri="{FF2B5EF4-FFF2-40B4-BE49-F238E27FC236}">
                  <a16:creationId xmlns:a16="http://schemas.microsoft.com/office/drawing/2014/main" id="{21EFC2AE-EB3C-DFFD-24CA-2DA4B9A4CBA2}"/>
                </a:ext>
              </a:extLst>
            </p:cNvPr>
            <p:cNvSpPr txBox="1"/>
            <p:nvPr/>
          </p:nvSpPr>
          <p:spPr>
            <a:xfrm>
              <a:off x="2186061" y="2880921"/>
              <a:ext cx="397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/>
                <a:t>LEMO</a:t>
              </a:r>
            </a:p>
          </p:txBody>
        </p:sp>
        <p:sp>
          <p:nvSpPr>
            <p:cNvPr id="456" name="テキスト ボックス 455">
              <a:extLst>
                <a:ext uri="{FF2B5EF4-FFF2-40B4-BE49-F238E27FC236}">
                  <a16:creationId xmlns:a16="http://schemas.microsoft.com/office/drawing/2014/main" id="{69D19A86-C282-6EA6-542F-35CBC556BCC6}"/>
                </a:ext>
              </a:extLst>
            </p:cNvPr>
            <p:cNvSpPr txBox="1"/>
            <p:nvPr/>
          </p:nvSpPr>
          <p:spPr>
            <a:xfrm>
              <a:off x="2556329" y="2880921"/>
              <a:ext cx="39799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/>
                <a:t>LEMO</a:t>
              </a:r>
            </a:p>
          </p:txBody>
        </p:sp>
      </p:grpSp>
      <p:sp>
        <p:nvSpPr>
          <p:cNvPr id="458" name="テキスト ボックス 457">
            <a:extLst>
              <a:ext uri="{FF2B5EF4-FFF2-40B4-BE49-F238E27FC236}">
                <a16:creationId xmlns:a16="http://schemas.microsoft.com/office/drawing/2014/main" id="{D7A78384-6B4C-90DC-696F-FF7EDACBBDF5}"/>
              </a:ext>
            </a:extLst>
          </p:cNvPr>
          <p:cNvSpPr txBox="1"/>
          <p:nvPr/>
        </p:nvSpPr>
        <p:spPr>
          <a:xfrm>
            <a:off x="5096605" y="2757240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459" name="テキスト ボックス 458">
            <a:extLst>
              <a:ext uri="{FF2B5EF4-FFF2-40B4-BE49-F238E27FC236}">
                <a16:creationId xmlns:a16="http://schemas.microsoft.com/office/drawing/2014/main" id="{C150EEF1-8440-ABD7-31FA-14410DAB953F}"/>
              </a:ext>
            </a:extLst>
          </p:cNvPr>
          <p:cNvSpPr txBox="1"/>
          <p:nvPr/>
        </p:nvSpPr>
        <p:spPr>
          <a:xfrm>
            <a:off x="7257354" y="2715459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460" name="テキスト ボックス 459">
            <a:extLst>
              <a:ext uri="{FF2B5EF4-FFF2-40B4-BE49-F238E27FC236}">
                <a16:creationId xmlns:a16="http://schemas.microsoft.com/office/drawing/2014/main" id="{92159D30-3439-5CEB-3EA6-DC47774BFBAA}"/>
              </a:ext>
            </a:extLst>
          </p:cNvPr>
          <p:cNvSpPr txBox="1"/>
          <p:nvPr/>
        </p:nvSpPr>
        <p:spPr>
          <a:xfrm>
            <a:off x="5199803" y="2935543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461" name="テキスト ボックス 460">
            <a:extLst>
              <a:ext uri="{FF2B5EF4-FFF2-40B4-BE49-F238E27FC236}">
                <a16:creationId xmlns:a16="http://schemas.microsoft.com/office/drawing/2014/main" id="{FAA2DC35-CAEF-8270-F113-41797A594E80}"/>
              </a:ext>
            </a:extLst>
          </p:cNvPr>
          <p:cNvSpPr txBox="1"/>
          <p:nvPr/>
        </p:nvSpPr>
        <p:spPr>
          <a:xfrm>
            <a:off x="5065306" y="3522125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462" name="テキスト ボックス 461">
            <a:extLst>
              <a:ext uri="{FF2B5EF4-FFF2-40B4-BE49-F238E27FC236}">
                <a16:creationId xmlns:a16="http://schemas.microsoft.com/office/drawing/2014/main" id="{2C9C1971-2CB1-327B-796B-D9D8DAF8F62E}"/>
              </a:ext>
            </a:extLst>
          </p:cNvPr>
          <p:cNvSpPr txBox="1"/>
          <p:nvPr/>
        </p:nvSpPr>
        <p:spPr>
          <a:xfrm>
            <a:off x="7257354" y="3359748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463" name="テキスト ボックス 462">
            <a:extLst>
              <a:ext uri="{FF2B5EF4-FFF2-40B4-BE49-F238E27FC236}">
                <a16:creationId xmlns:a16="http://schemas.microsoft.com/office/drawing/2014/main" id="{86C4FBCC-A903-9DAE-6220-482FEA964A6C}"/>
              </a:ext>
            </a:extLst>
          </p:cNvPr>
          <p:cNvSpPr txBox="1"/>
          <p:nvPr/>
        </p:nvSpPr>
        <p:spPr>
          <a:xfrm>
            <a:off x="4726453" y="3637446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464" name="テキスト ボックス 463">
            <a:extLst>
              <a:ext uri="{FF2B5EF4-FFF2-40B4-BE49-F238E27FC236}">
                <a16:creationId xmlns:a16="http://schemas.microsoft.com/office/drawing/2014/main" id="{EB4A97C7-038F-2550-6B7F-6FCF1B5717E7}"/>
              </a:ext>
            </a:extLst>
          </p:cNvPr>
          <p:cNvSpPr txBox="1"/>
          <p:nvPr/>
        </p:nvSpPr>
        <p:spPr>
          <a:xfrm>
            <a:off x="8507198" y="2760321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465" name="テキスト ボックス 464">
            <a:extLst>
              <a:ext uri="{FF2B5EF4-FFF2-40B4-BE49-F238E27FC236}">
                <a16:creationId xmlns:a16="http://schemas.microsoft.com/office/drawing/2014/main" id="{DFC3C515-EF7A-5358-10AB-16AC5A925BC0}"/>
              </a:ext>
            </a:extLst>
          </p:cNvPr>
          <p:cNvSpPr txBox="1"/>
          <p:nvPr/>
        </p:nvSpPr>
        <p:spPr>
          <a:xfrm>
            <a:off x="8506891" y="3375001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466" name="テキスト ボックス 465">
            <a:extLst>
              <a:ext uri="{FF2B5EF4-FFF2-40B4-BE49-F238E27FC236}">
                <a16:creationId xmlns:a16="http://schemas.microsoft.com/office/drawing/2014/main" id="{44ACE8C3-BEA8-C9C8-86BA-056F86B76CF6}"/>
              </a:ext>
            </a:extLst>
          </p:cNvPr>
          <p:cNvSpPr txBox="1"/>
          <p:nvPr/>
        </p:nvSpPr>
        <p:spPr>
          <a:xfrm>
            <a:off x="6271571" y="4259639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467" name="テキスト ボックス 466">
            <a:extLst>
              <a:ext uri="{FF2B5EF4-FFF2-40B4-BE49-F238E27FC236}">
                <a16:creationId xmlns:a16="http://schemas.microsoft.com/office/drawing/2014/main" id="{A7FCD2CD-98CF-46F0-38F8-3519678289EC}"/>
              </a:ext>
            </a:extLst>
          </p:cNvPr>
          <p:cNvSpPr txBox="1"/>
          <p:nvPr/>
        </p:nvSpPr>
        <p:spPr>
          <a:xfrm>
            <a:off x="10758564" y="3057703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468" name="テキスト ボックス 467">
            <a:extLst>
              <a:ext uri="{FF2B5EF4-FFF2-40B4-BE49-F238E27FC236}">
                <a16:creationId xmlns:a16="http://schemas.microsoft.com/office/drawing/2014/main" id="{2EF08692-0106-2FF0-0A73-44841CDFAD59}"/>
              </a:ext>
            </a:extLst>
          </p:cNvPr>
          <p:cNvSpPr txBox="1"/>
          <p:nvPr/>
        </p:nvSpPr>
        <p:spPr>
          <a:xfrm>
            <a:off x="6779023" y="4502837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469" name="テキスト ボックス 468">
            <a:extLst>
              <a:ext uri="{FF2B5EF4-FFF2-40B4-BE49-F238E27FC236}">
                <a16:creationId xmlns:a16="http://schemas.microsoft.com/office/drawing/2014/main" id="{3428FD8E-2B2F-3A87-6957-EBAAD17C26AA}"/>
              </a:ext>
            </a:extLst>
          </p:cNvPr>
          <p:cNvSpPr txBox="1"/>
          <p:nvPr/>
        </p:nvSpPr>
        <p:spPr>
          <a:xfrm>
            <a:off x="10330080" y="3644964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471" name="テキスト ボックス 470">
            <a:extLst>
              <a:ext uri="{FF2B5EF4-FFF2-40B4-BE49-F238E27FC236}">
                <a16:creationId xmlns:a16="http://schemas.microsoft.com/office/drawing/2014/main" id="{9582C15A-F128-7F47-2EF6-23EC7AE3564A}"/>
              </a:ext>
            </a:extLst>
          </p:cNvPr>
          <p:cNvSpPr txBox="1"/>
          <p:nvPr/>
        </p:nvSpPr>
        <p:spPr>
          <a:xfrm>
            <a:off x="4724676" y="5289098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grpSp>
        <p:nvGrpSpPr>
          <p:cNvPr id="476" name="グループ化 475">
            <a:extLst>
              <a:ext uri="{FF2B5EF4-FFF2-40B4-BE49-F238E27FC236}">
                <a16:creationId xmlns:a16="http://schemas.microsoft.com/office/drawing/2014/main" id="{AD01FBCF-CCAE-CA56-921E-FD77AD02299E}"/>
              </a:ext>
            </a:extLst>
          </p:cNvPr>
          <p:cNvGrpSpPr/>
          <p:nvPr/>
        </p:nvGrpSpPr>
        <p:grpSpPr>
          <a:xfrm>
            <a:off x="8577390" y="3399654"/>
            <a:ext cx="1441710" cy="226398"/>
            <a:chOff x="8877574" y="3438867"/>
            <a:chExt cx="1441710" cy="226398"/>
          </a:xfrm>
        </p:grpSpPr>
        <p:sp>
          <p:nvSpPr>
            <p:cNvPr id="477" name="円弧 476">
              <a:extLst>
                <a:ext uri="{FF2B5EF4-FFF2-40B4-BE49-F238E27FC236}">
                  <a16:creationId xmlns:a16="http://schemas.microsoft.com/office/drawing/2014/main" id="{A96AD9D6-D038-C17C-F660-3F5635A36D32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9235826" y="3438867"/>
              <a:ext cx="226551" cy="226398"/>
            </a:xfrm>
            <a:prstGeom prst="arc">
              <a:avLst>
                <a:gd name="adj1" fmla="val 13564296"/>
                <a:gd name="adj2" fmla="val 2637100"/>
              </a:avLst>
            </a:prstGeom>
            <a:ln w="95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78" name="グループ化 477">
              <a:extLst>
                <a:ext uri="{FF2B5EF4-FFF2-40B4-BE49-F238E27FC236}">
                  <a16:creationId xmlns:a16="http://schemas.microsoft.com/office/drawing/2014/main" id="{446301E4-F4F7-EAEC-01A6-A7758F957AF8}"/>
                </a:ext>
              </a:extLst>
            </p:cNvPr>
            <p:cNvGrpSpPr/>
            <p:nvPr/>
          </p:nvGrpSpPr>
          <p:grpSpPr>
            <a:xfrm>
              <a:off x="8877574" y="3547974"/>
              <a:ext cx="1441710" cy="2020"/>
              <a:chOff x="8877575" y="3547974"/>
              <a:chExt cx="1043997" cy="2020"/>
            </a:xfrm>
          </p:grpSpPr>
          <p:cxnSp>
            <p:nvCxnSpPr>
              <p:cNvPr id="479" name="直線コネクタ 478">
                <a:extLst>
                  <a:ext uri="{FF2B5EF4-FFF2-40B4-BE49-F238E27FC236}">
                    <a16:creationId xmlns:a16="http://schemas.microsoft.com/office/drawing/2014/main" id="{1213F19F-E4C3-30B6-B9C4-63366CF41F37}"/>
                  </a:ext>
                </a:extLst>
              </p:cNvPr>
              <p:cNvCxnSpPr>
                <a:cxnSpLocks/>
                <a:stCxn id="477" idx="2"/>
              </p:cNvCxnSpPr>
              <p:nvPr/>
            </p:nvCxnSpPr>
            <p:spPr>
              <a:xfrm>
                <a:off x="9301012" y="3549994"/>
                <a:ext cx="620560" cy="0"/>
              </a:xfrm>
              <a:prstGeom prst="line">
                <a:avLst/>
              </a:prstGeom>
              <a:ln w="9525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直線コネクタ 479">
                <a:extLst>
                  <a:ext uri="{FF2B5EF4-FFF2-40B4-BE49-F238E27FC236}">
                    <a16:creationId xmlns:a16="http://schemas.microsoft.com/office/drawing/2014/main" id="{0F74859D-FFDC-BE94-3F11-ED6724919A20}"/>
                  </a:ext>
                </a:extLst>
              </p:cNvPr>
              <p:cNvCxnSpPr>
                <a:cxnSpLocks/>
                <a:endCxn id="477" idx="0"/>
              </p:cNvCxnSpPr>
              <p:nvPr/>
            </p:nvCxnSpPr>
            <p:spPr>
              <a:xfrm>
                <a:off x="8877575" y="3547974"/>
                <a:ext cx="259467" cy="1975"/>
              </a:xfrm>
              <a:prstGeom prst="line">
                <a:avLst/>
              </a:prstGeom>
              <a:ln w="95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1" name="テキスト ボックス 480">
            <a:extLst>
              <a:ext uri="{FF2B5EF4-FFF2-40B4-BE49-F238E27FC236}">
                <a16:creationId xmlns:a16="http://schemas.microsoft.com/office/drawing/2014/main" id="{D01B008A-5D96-2AC2-6FDA-C6C85B1F05D7}"/>
              </a:ext>
            </a:extLst>
          </p:cNvPr>
          <p:cNvSpPr txBox="1"/>
          <p:nvPr/>
        </p:nvSpPr>
        <p:spPr>
          <a:xfrm>
            <a:off x="9726109" y="2720212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482" name="テキスト ボックス 481">
            <a:extLst>
              <a:ext uri="{FF2B5EF4-FFF2-40B4-BE49-F238E27FC236}">
                <a16:creationId xmlns:a16="http://schemas.microsoft.com/office/drawing/2014/main" id="{5CE7BD17-E435-DE53-FBFD-8FD24294A8B9}"/>
              </a:ext>
            </a:extLst>
          </p:cNvPr>
          <p:cNvSpPr txBox="1"/>
          <p:nvPr/>
        </p:nvSpPr>
        <p:spPr>
          <a:xfrm>
            <a:off x="9704814" y="3304616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296" name="正方形/長方形 295">
            <a:extLst>
              <a:ext uri="{FF2B5EF4-FFF2-40B4-BE49-F238E27FC236}">
                <a16:creationId xmlns:a16="http://schemas.microsoft.com/office/drawing/2014/main" id="{B29C308E-A443-4639-D967-E211BDDB2080}"/>
              </a:ext>
            </a:extLst>
          </p:cNvPr>
          <p:cNvSpPr/>
          <p:nvPr/>
        </p:nvSpPr>
        <p:spPr>
          <a:xfrm>
            <a:off x="1117059" y="2239525"/>
            <a:ext cx="1180483" cy="343756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  <a:latin typeface="Avenir Next" panose="020B0503020202020204" pitchFamily="34" charset="0"/>
              </a:rPr>
              <a:t>DUT-Board-2</a:t>
            </a:r>
            <a:endParaRPr kumimoji="1" lang="ja-JP" altLang="en-US" sz="110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230" name="フリーフォーム 229">
            <a:extLst>
              <a:ext uri="{FF2B5EF4-FFF2-40B4-BE49-F238E27FC236}">
                <a16:creationId xmlns:a16="http://schemas.microsoft.com/office/drawing/2014/main" id="{031E965E-7EE5-27FC-A06F-A9C27DC614E0}"/>
              </a:ext>
            </a:extLst>
          </p:cNvPr>
          <p:cNvSpPr/>
          <p:nvPr/>
        </p:nvSpPr>
        <p:spPr>
          <a:xfrm>
            <a:off x="4471818" y="2752750"/>
            <a:ext cx="830911" cy="901679"/>
          </a:xfrm>
          <a:custGeom>
            <a:avLst/>
            <a:gdLst>
              <a:gd name="csX0" fmla="*/ 466476 w 830911"/>
              <a:gd name="csY0" fmla="*/ 0 h 901679"/>
              <a:gd name="csX1" fmla="*/ 830911 w 830911"/>
              <a:gd name="csY1" fmla="*/ 450000 h 901679"/>
              <a:gd name="csX2" fmla="*/ 466476 w 830911"/>
              <a:gd name="csY2" fmla="*/ 900000 h 901679"/>
              <a:gd name="csX3" fmla="*/ 450574 w 830911"/>
              <a:gd name="csY3" fmla="*/ 898021 h 901679"/>
              <a:gd name="csX4" fmla="*/ 450574 w 830911"/>
              <a:gd name="csY4" fmla="*/ 901679 h 901679"/>
              <a:gd name="csX5" fmla="*/ 0 w 830911"/>
              <a:gd name="csY5" fmla="*/ 901679 h 901679"/>
              <a:gd name="csX6" fmla="*/ 0 w 830911"/>
              <a:gd name="csY6" fmla="*/ 1679 h 901679"/>
              <a:gd name="csX7" fmla="*/ 450574 w 830911"/>
              <a:gd name="csY7" fmla="*/ 1679 h 901679"/>
              <a:gd name="csX8" fmla="*/ 450574 w 830911"/>
              <a:gd name="csY8" fmla="*/ 1980 h 9016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30911" h="901679">
                <a:moveTo>
                  <a:pt x="466476" y="0"/>
                </a:moveTo>
                <a:cubicBezTo>
                  <a:pt x="667748" y="0"/>
                  <a:pt x="830911" y="201472"/>
                  <a:pt x="830911" y="450000"/>
                </a:cubicBezTo>
                <a:cubicBezTo>
                  <a:pt x="830911" y="698528"/>
                  <a:pt x="667748" y="900000"/>
                  <a:pt x="466476" y="900000"/>
                </a:cubicBezTo>
                <a:lnTo>
                  <a:pt x="450574" y="898021"/>
                </a:lnTo>
                <a:lnTo>
                  <a:pt x="450574" y="901679"/>
                </a:lnTo>
                <a:lnTo>
                  <a:pt x="0" y="901679"/>
                </a:lnTo>
                <a:lnTo>
                  <a:pt x="0" y="1679"/>
                </a:lnTo>
                <a:lnTo>
                  <a:pt x="450574" y="1679"/>
                </a:lnTo>
                <a:lnTo>
                  <a:pt x="450574" y="1980"/>
                </a:lnTo>
                <a:close/>
              </a:path>
            </a:pathLst>
          </a:cu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E8017E-C3D8-FDA9-1201-90C8F965FC77}"/>
              </a:ext>
            </a:extLst>
          </p:cNvPr>
          <p:cNvSpPr txBox="1"/>
          <p:nvPr/>
        </p:nvSpPr>
        <p:spPr>
          <a:xfrm>
            <a:off x="4428872" y="2965191"/>
            <a:ext cx="909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00" dirty="0"/>
              <a:t>Coincidence</a:t>
            </a:r>
          </a:p>
          <a:p>
            <a:pPr algn="ctr"/>
            <a:r>
              <a:rPr lang="en-US" altLang="ja-JP" sz="1000" dirty="0"/>
              <a:t>(AND)</a:t>
            </a:r>
            <a:endParaRPr kumimoji="1" lang="en-US" altLang="ja-JP" sz="1000" dirty="0"/>
          </a:p>
        </p:txBody>
      </p:sp>
      <p:sp>
        <p:nvSpPr>
          <p:cNvPr id="500" name="テキスト ボックス 499">
            <a:extLst>
              <a:ext uri="{FF2B5EF4-FFF2-40B4-BE49-F238E27FC236}">
                <a16:creationId xmlns:a16="http://schemas.microsoft.com/office/drawing/2014/main" id="{F1341547-E256-B298-B453-5D3130E85970}"/>
              </a:ext>
            </a:extLst>
          </p:cNvPr>
          <p:cNvSpPr txBox="1"/>
          <p:nvPr/>
        </p:nvSpPr>
        <p:spPr>
          <a:xfrm>
            <a:off x="5205140" y="3158886"/>
            <a:ext cx="3979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/>
              <a:t>LEMO</a:t>
            </a:r>
          </a:p>
        </p:txBody>
      </p:sp>
      <p:sp>
        <p:nvSpPr>
          <p:cNvPr id="502" name="円弧 501">
            <a:extLst>
              <a:ext uri="{FF2B5EF4-FFF2-40B4-BE49-F238E27FC236}">
                <a16:creationId xmlns:a16="http://schemas.microsoft.com/office/drawing/2014/main" id="{B370717F-0DB3-5C9A-B5F9-F33B9DFF169F}"/>
              </a:ext>
            </a:extLst>
          </p:cNvPr>
          <p:cNvSpPr>
            <a:spLocks noChangeAspect="1"/>
          </p:cNvSpPr>
          <p:nvPr/>
        </p:nvSpPr>
        <p:spPr>
          <a:xfrm rot="18900000">
            <a:off x="5420375" y="3960727"/>
            <a:ext cx="226398" cy="226398"/>
          </a:xfrm>
          <a:prstGeom prst="arc">
            <a:avLst>
              <a:gd name="adj1" fmla="val 13564296"/>
              <a:gd name="adj2" fmla="val 2637100"/>
            </a:avLst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3" name="直線コネクタ 502">
            <a:extLst>
              <a:ext uri="{FF2B5EF4-FFF2-40B4-BE49-F238E27FC236}">
                <a16:creationId xmlns:a16="http://schemas.microsoft.com/office/drawing/2014/main" id="{38FB06C3-BA7A-1A9E-760D-DE2C926EFA8E}"/>
              </a:ext>
            </a:extLst>
          </p:cNvPr>
          <p:cNvCxnSpPr>
            <a:cxnSpLocks/>
          </p:cNvCxnSpPr>
          <p:nvPr/>
        </p:nvCxnSpPr>
        <p:spPr>
          <a:xfrm flipV="1">
            <a:off x="5526734" y="3305913"/>
            <a:ext cx="0" cy="1000080"/>
          </a:xfrm>
          <a:prstGeom prst="line">
            <a:avLst/>
          </a:prstGeom>
          <a:ln w="9525"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4" name="円弧 503">
            <a:extLst>
              <a:ext uri="{FF2B5EF4-FFF2-40B4-BE49-F238E27FC236}">
                <a16:creationId xmlns:a16="http://schemas.microsoft.com/office/drawing/2014/main" id="{2363D631-A5ED-4DD3-B0A5-46E41E5F7BE6}"/>
              </a:ext>
            </a:extLst>
          </p:cNvPr>
          <p:cNvSpPr>
            <a:spLocks noChangeAspect="1"/>
          </p:cNvSpPr>
          <p:nvPr/>
        </p:nvSpPr>
        <p:spPr>
          <a:xfrm rot="18900000">
            <a:off x="5410194" y="3438355"/>
            <a:ext cx="226398" cy="226398"/>
          </a:xfrm>
          <a:prstGeom prst="arc">
            <a:avLst>
              <a:gd name="adj1" fmla="val 13564296"/>
              <a:gd name="adj2" fmla="val 2637100"/>
            </a:avLst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8" name="直線コネクタ 507">
            <a:extLst>
              <a:ext uri="{FF2B5EF4-FFF2-40B4-BE49-F238E27FC236}">
                <a16:creationId xmlns:a16="http://schemas.microsoft.com/office/drawing/2014/main" id="{5E371BEF-F7F1-2A04-612F-A2D143525DFB}"/>
              </a:ext>
            </a:extLst>
          </p:cNvPr>
          <p:cNvCxnSpPr>
            <a:cxnSpLocks/>
            <a:stCxn id="233" idx="0"/>
            <a:endCxn id="504" idx="2"/>
          </p:cNvCxnSpPr>
          <p:nvPr/>
        </p:nvCxnSpPr>
        <p:spPr>
          <a:xfrm flipH="1" flipV="1">
            <a:off x="5636573" y="3549483"/>
            <a:ext cx="530764" cy="2071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5" name="直線コネクタ 514">
            <a:extLst>
              <a:ext uri="{FF2B5EF4-FFF2-40B4-BE49-F238E27FC236}">
                <a16:creationId xmlns:a16="http://schemas.microsoft.com/office/drawing/2014/main" id="{7A5B648D-EE36-804F-DA63-55149DDA5DBE}"/>
              </a:ext>
            </a:extLst>
          </p:cNvPr>
          <p:cNvCxnSpPr>
            <a:cxnSpLocks/>
          </p:cNvCxnSpPr>
          <p:nvPr/>
        </p:nvCxnSpPr>
        <p:spPr>
          <a:xfrm flipH="1" flipV="1">
            <a:off x="5646754" y="4066790"/>
            <a:ext cx="526134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0" name="直線コネクタ 519">
            <a:extLst>
              <a:ext uri="{FF2B5EF4-FFF2-40B4-BE49-F238E27FC236}">
                <a16:creationId xmlns:a16="http://schemas.microsoft.com/office/drawing/2014/main" id="{5DB748AE-2DC8-0482-F892-A6CBCD30B01E}"/>
              </a:ext>
            </a:extLst>
          </p:cNvPr>
          <p:cNvCxnSpPr>
            <a:cxnSpLocks/>
          </p:cNvCxnSpPr>
          <p:nvPr/>
        </p:nvCxnSpPr>
        <p:spPr>
          <a:xfrm flipH="1">
            <a:off x="4727856" y="4305789"/>
            <a:ext cx="800379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975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22630-8DE5-58CD-76AA-19EF7A7E3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564A2A-28C9-7C31-2F7C-28403B391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CAEN DT5742: 5GHz + TRIG-IN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2F241B-FB9A-F6F2-99BD-9F0F53D3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4B6CF0-8C62-0D2C-77A0-00BEBBB16925}"/>
              </a:ext>
            </a:extLst>
          </p:cNvPr>
          <p:cNvSpPr txBox="1"/>
          <p:nvPr/>
        </p:nvSpPr>
        <p:spPr>
          <a:xfrm>
            <a:off x="-107578" y="4548310"/>
            <a:ext cx="1456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Sampling</a:t>
            </a:r>
          </a:p>
          <a:p>
            <a:pPr algn="ctr"/>
            <a:r>
              <a:rPr lang="ja-JP" altLang="en-US"/>
              <a:t>（</a:t>
            </a:r>
            <a:r>
              <a:rPr lang="en-US" altLang="ja-JP" dirty="0"/>
              <a:t>5GHz</a:t>
            </a:r>
            <a:r>
              <a:rPr lang="ja-JP" altLang="en-US"/>
              <a:t>）</a:t>
            </a:r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20747CB-5FA5-E748-63BF-FB00E8B16307}"/>
              </a:ext>
            </a:extLst>
          </p:cNvPr>
          <p:cNvSpPr txBox="1"/>
          <p:nvPr/>
        </p:nvSpPr>
        <p:spPr>
          <a:xfrm>
            <a:off x="1979854" y="1718512"/>
            <a:ext cx="116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Event </a:t>
            </a:r>
          </a:p>
          <a:p>
            <a:pPr algn="ctr"/>
            <a:r>
              <a:rPr lang="en-US" altLang="ja-JP" dirty="0"/>
              <a:t>T=t0</a:t>
            </a:r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3C33FA9-5D8D-3A88-D1CC-00ED4DCD0C32}"/>
              </a:ext>
            </a:extLst>
          </p:cNvPr>
          <p:cNvSpPr txBox="1"/>
          <p:nvPr/>
        </p:nvSpPr>
        <p:spPr>
          <a:xfrm>
            <a:off x="3549571" y="1718512"/>
            <a:ext cx="196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Sampling Hold</a:t>
            </a:r>
          </a:p>
          <a:p>
            <a:pPr algn="ctr"/>
            <a:r>
              <a:rPr kumimoji="1" lang="en-US" altLang="ja-JP" dirty="0"/>
              <a:t>T=t0+L</a:t>
            </a:r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F6A9902-01EF-DC8A-F7E8-7B12A5A4A64C}"/>
              </a:ext>
            </a:extLst>
          </p:cNvPr>
          <p:cNvSpPr txBox="1"/>
          <p:nvPr/>
        </p:nvSpPr>
        <p:spPr>
          <a:xfrm>
            <a:off x="5772824" y="1718512"/>
            <a:ext cx="196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Sampling Hold</a:t>
            </a:r>
          </a:p>
          <a:p>
            <a:pPr algn="ctr"/>
            <a:r>
              <a:rPr kumimoji="1" lang="en-US" altLang="ja-JP" dirty="0"/>
              <a:t>T=t1+L+tD</a:t>
            </a:r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6EE0EE67-6CF5-CE5B-9046-5E7299ADC160}"/>
              </a:ext>
            </a:extLst>
          </p:cNvPr>
          <p:cNvSpPr txBox="1"/>
          <p:nvPr/>
        </p:nvSpPr>
        <p:spPr>
          <a:xfrm>
            <a:off x="7519826" y="1718513"/>
            <a:ext cx="116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Event </a:t>
            </a:r>
          </a:p>
          <a:p>
            <a:pPr algn="ctr"/>
            <a:r>
              <a:rPr lang="en-US" altLang="ja-JP" dirty="0"/>
              <a:t>T=t1</a:t>
            </a:r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A02F8ED4-201D-17CC-49B6-94C2834ED21E}"/>
              </a:ext>
            </a:extLst>
          </p:cNvPr>
          <p:cNvSpPr txBox="1"/>
          <p:nvPr/>
        </p:nvSpPr>
        <p:spPr>
          <a:xfrm>
            <a:off x="9089543" y="1718513"/>
            <a:ext cx="196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Sampling Hold</a:t>
            </a:r>
          </a:p>
          <a:p>
            <a:pPr algn="ctr"/>
            <a:r>
              <a:rPr kumimoji="1" lang="en-US" altLang="ja-JP" dirty="0"/>
              <a:t>T=t1+L</a:t>
            </a:r>
            <a:endParaRPr kumimoji="1" lang="ja-JP" altLang="en-US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5EAB7C22-9C56-100F-56AD-436FBB8F2FE8}"/>
              </a:ext>
            </a:extLst>
          </p:cNvPr>
          <p:cNvSpPr txBox="1"/>
          <p:nvPr/>
        </p:nvSpPr>
        <p:spPr>
          <a:xfrm>
            <a:off x="11312796" y="1718513"/>
            <a:ext cx="196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Sampling Hold</a:t>
            </a:r>
          </a:p>
          <a:p>
            <a:pPr algn="ctr"/>
            <a:r>
              <a:rPr kumimoji="1" lang="en-US" altLang="ja-JP" dirty="0"/>
              <a:t>T=t1+L+tD</a:t>
            </a:r>
            <a:endParaRPr kumimoji="1" lang="ja-JP" altLang="en-US"/>
          </a:p>
        </p:txBody>
      </p: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F2FF3600-A190-AAF3-92DF-C2B95FC9DA4A}"/>
              </a:ext>
            </a:extLst>
          </p:cNvPr>
          <p:cNvGrpSpPr/>
          <p:nvPr/>
        </p:nvGrpSpPr>
        <p:grpSpPr>
          <a:xfrm>
            <a:off x="1104900" y="2293173"/>
            <a:ext cx="5661661" cy="3745597"/>
            <a:chOff x="1104900" y="2293173"/>
            <a:chExt cx="5661661" cy="3745597"/>
          </a:xfrm>
        </p:grpSpPr>
        <p:cxnSp>
          <p:nvCxnSpPr>
            <p:cNvPr id="6" name="直線矢印コネクタ 5">
              <a:extLst>
                <a:ext uri="{FF2B5EF4-FFF2-40B4-BE49-F238E27FC236}">
                  <a16:creationId xmlns:a16="http://schemas.microsoft.com/office/drawing/2014/main" id="{AFBADAEB-6A43-43FF-12E7-7B40D10048B4}"/>
                </a:ext>
              </a:extLst>
            </p:cNvPr>
            <p:cNvCxnSpPr>
              <a:cxnSpLocks/>
            </p:cNvCxnSpPr>
            <p:nvPr/>
          </p:nvCxnSpPr>
          <p:spPr>
            <a:xfrm>
              <a:off x="1226372" y="4871476"/>
              <a:ext cx="329945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5D9A2B4-9769-9FF1-D084-AF7DDB5C0DA6}"/>
                </a:ext>
              </a:extLst>
            </p:cNvPr>
            <p:cNvSpPr txBox="1"/>
            <p:nvPr/>
          </p:nvSpPr>
          <p:spPr>
            <a:xfrm>
              <a:off x="2284444" y="5730993"/>
              <a:ext cx="1208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/>
                <a:t>~205 ns</a:t>
              </a:r>
              <a:endParaRPr kumimoji="1" lang="ja-JP" altLang="en-US" sz="1400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4324DE5A-DA66-7ABE-125B-4A4E1DD79C5B}"/>
                </a:ext>
              </a:extLst>
            </p:cNvPr>
            <p:cNvCxnSpPr>
              <a:cxnSpLocks/>
            </p:cNvCxnSpPr>
            <p:nvPr/>
          </p:nvCxnSpPr>
          <p:spPr>
            <a:xfrm>
              <a:off x="4578276" y="3315172"/>
              <a:ext cx="217752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C56A3194-C3A0-E161-08A4-DE54D6B05B87}"/>
                </a:ext>
              </a:extLst>
            </p:cNvPr>
            <p:cNvCxnSpPr>
              <a:cxnSpLocks/>
            </p:cNvCxnSpPr>
            <p:nvPr/>
          </p:nvCxnSpPr>
          <p:spPr>
            <a:xfrm>
              <a:off x="2559870" y="3302599"/>
              <a:ext cx="1965961" cy="125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0BF504C4-75B6-2E17-BF12-FA3F5F42AD87}"/>
                </a:ext>
              </a:extLst>
            </p:cNvPr>
            <p:cNvSpPr txBox="1"/>
            <p:nvPr/>
          </p:nvSpPr>
          <p:spPr>
            <a:xfrm>
              <a:off x="2941540" y="2656268"/>
              <a:ext cx="1216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Trigger Latency</a:t>
              </a:r>
              <a:endParaRPr kumimoji="1" lang="ja-JP" altLang="en-US"/>
            </a:p>
          </p:txBody>
        </p: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5B997375-8930-E40D-4A27-7B98632490DF}"/>
                </a:ext>
              </a:extLst>
            </p:cNvPr>
            <p:cNvCxnSpPr>
              <a:cxnSpLocks/>
            </p:cNvCxnSpPr>
            <p:nvPr/>
          </p:nvCxnSpPr>
          <p:spPr>
            <a:xfrm>
              <a:off x="2559870" y="2302136"/>
              <a:ext cx="0" cy="324426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1B584E00-CC07-91A2-4CFC-2CB295AF2E40}"/>
                </a:ext>
              </a:extLst>
            </p:cNvPr>
            <p:cNvSpPr txBox="1"/>
            <p:nvPr/>
          </p:nvSpPr>
          <p:spPr>
            <a:xfrm>
              <a:off x="4773032" y="2794767"/>
              <a:ext cx="1625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/>
                <a:t>Dead Time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BDEF831-B343-97FB-A134-BF22969CCF81}"/>
                </a:ext>
              </a:extLst>
            </p:cNvPr>
            <p:cNvSpPr txBox="1"/>
            <p:nvPr/>
          </p:nvSpPr>
          <p:spPr>
            <a:xfrm>
              <a:off x="5112331" y="5257898"/>
              <a:ext cx="1109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err="1"/>
                <a:t>tD</a:t>
              </a:r>
              <a:r>
                <a:rPr lang="en-US" altLang="ja-JP" sz="1400" dirty="0"/>
                <a:t>=110 us</a:t>
              </a:r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88ACE0DE-7383-9EC1-A65A-638EFE68E797}"/>
                </a:ext>
              </a:extLst>
            </p:cNvPr>
            <p:cNvCxnSpPr>
              <a:cxnSpLocks/>
            </p:cNvCxnSpPr>
            <p:nvPr/>
          </p:nvCxnSpPr>
          <p:spPr>
            <a:xfrm>
              <a:off x="4525831" y="2302136"/>
              <a:ext cx="0" cy="313839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左中かっこ 36">
              <a:extLst>
                <a:ext uri="{FF2B5EF4-FFF2-40B4-BE49-F238E27FC236}">
                  <a16:creationId xmlns:a16="http://schemas.microsoft.com/office/drawing/2014/main" id="{A64225CF-B323-39F9-7535-4795DCE33D1A}"/>
                </a:ext>
              </a:extLst>
            </p:cNvPr>
            <p:cNvSpPr/>
            <p:nvPr/>
          </p:nvSpPr>
          <p:spPr>
            <a:xfrm rot="16200000">
              <a:off x="2770233" y="3946911"/>
              <a:ext cx="211739" cy="329946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23E948F9-D040-7962-4C12-12E78BCD32AC}"/>
                </a:ext>
              </a:extLst>
            </p:cNvPr>
            <p:cNvCxnSpPr>
              <a:cxnSpLocks/>
            </p:cNvCxnSpPr>
            <p:nvPr/>
          </p:nvCxnSpPr>
          <p:spPr>
            <a:xfrm>
              <a:off x="6766561" y="2293173"/>
              <a:ext cx="0" cy="277547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88CAD82F-7275-DE44-CBA0-78692CC88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9405" y="3987298"/>
              <a:ext cx="1188335" cy="1188335"/>
            </a:xfrm>
            <a:prstGeom prst="rect">
              <a:avLst/>
            </a:prstGeom>
          </p:spPr>
        </p:pic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602F4246-CF30-C036-FD62-CF1A85B52480}"/>
                </a:ext>
              </a:extLst>
            </p:cNvPr>
            <p:cNvSpPr txBox="1"/>
            <p:nvPr/>
          </p:nvSpPr>
          <p:spPr>
            <a:xfrm>
              <a:off x="2720794" y="4357566"/>
              <a:ext cx="1050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solidFill>
                    <a:srgbClr val="FF0000"/>
                  </a:solidFill>
                </a:rPr>
                <a:t>WF~10 ns</a:t>
              </a:r>
              <a:endParaRPr kumimoji="1" lang="ja-JP" altLang="en-US" sz="1400">
                <a:solidFill>
                  <a:srgbClr val="FF0000"/>
                </a:solidFill>
              </a:endParaRPr>
            </a:p>
          </p:txBody>
        </p: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F2BA96FB-A844-5C56-2C1A-63B8D564C2E6}"/>
                </a:ext>
              </a:extLst>
            </p:cNvPr>
            <p:cNvCxnSpPr>
              <a:cxnSpLocks/>
            </p:cNvCxnSpPr>
            <p:nvPr/>
          </p:nvCxnSpPr>
          <p:spPr>
            <a:xfrm>
              <a:off x="1226372" y="2293173"/>
              <a:ext cx="0" cy="308859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F9A6C964-580F-B900-C5CF-96FAE09978A7}"/>
                </a:ext>
              </a:extLst>
            </p:cNvPr>
            <p:cNvCxnSpPr>
              <a:cxnSpLocks/>
            </p:cNvCxnSpPr>
            <p:nvPr/>
          </p:nvCxnSpPr>
          <p:spPr>
            <a:xfrm>
              <a:off x="1247889" y="3311488"/>
              <a:ext cx="1258989" cy="368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36D9A3F9-8634-1988-E6BD-C8DAFC002EE9}"/>
                </a:ext>
              </a:extLst>
            </p:cNvPr>
            <p:cNvSpPr txBox="1"/>
            <p:nvPr/>
          </p:nvSpPr>
          <p:spPr>
            <a:xfrm>
              <a:off x="1104900" y="2794767"/>
              <a:ext cx="1625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/>
                <a:t>Pre-sample</a:t>
              </a:r>
            </a:p>
          </p:txBody>
        </p:sp>
        <p:sp>
          <p:nvSpPr>
            <p:cNvPr id="14" name="左中かっこ 13">
              <a:extLst>
                <a:ext uri="{FF2B5EF4-FFF2-40B4-BE49-F238E27FC236}">
                  <a16:creationId xmlns:a16="http://schemas.microsoft.com/office/drawing/2014/main" id="{31B26F0E-6D1E-46CF-5BD1-00DBA9A6E448}"/>
                </a:ext>
              </a:extLst>
            </p:cNvPr>
            <p:cNvSpPr/>
            <p:nvPr/>
          </p:nvSpPr>
          <p:spPr>
            <a:xfrm rot="16200000">
              <a:off x="3409673" y="4191401"/>
              <a:ext cx="266355" cy="188933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4ED56ECF-F7A4-26DA-780B-9E9AF47860B4}"/>
                </a:ext>
              </a:extLst>
            </p:cNvPr>
            <p:cNvSpPr txBox="1"/>
            <p:nvPr/>
          </p:nvSpPr>
          <p:spPr>
            <a:xfrm>
              <a:off x="3015144" y="5257898"/>
              <a:ext cx="1208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/>
                <a:t>115 ns</a:t>
              </a:r>
              <a:endParaRPr kumimoji="1" lang="ja-JP" altLang="en-US" sz="1400"/>
            </a:p>
          </p:txBody>
        </p:sp>
        <p:sp>
          <p:nvSpPr>
            <p:cNvPr id="20" name="左中かっこ 19">
              <a:extLst>
                <a:ext uri="{FF2B5EF4-FFF2-40B4-BE49-F238E27FC236}">
                  <a16:creationId xmlns:a16="http://schemas.microsoft.com/office/drawing/2014/main" id="{6D44B317-025E-8789-FDD0-3FA984E7CF47}"/>
                </a:ext>
              </a:extLst>
            </p:cNvPr>
            <p:cNvSpPr/>
            <p:nvPr/>
          </p:nvSpPr>
          <p:spPr>
            <a:xfrm rot="16200000">
              <a:off x="1761983" y="4524347"/>
              <a:ext cx="266355" cy="1223438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10C4A05C-B1F6-DEBB-53FF-57B7EBDFE6A1}"/>
                </a:ext>
              </a:extLst>
            </p:cNvPr>
            <p:cNvSpPr txBox="1"/>
            <p:nvPr/>
          </p:nvSpPr>
          <p:spPr>
            <a:xfrm>
              <a:off x="1229727" y="5257898"/>
              <a:ext cx="1208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/>
                <a:t>90 ns</a:t>
              </a:r>
              <a:endParaRPr kumimoji="1" lang="ja-JP" altLang="en-US" sz="1400"/>
            </a:p>
          </p:txBody>
        </p:sp>
        <p:sp>
          <p:nvSpPr>
            <p:cNvPr id="23" name="左中かっこ 22">
              <a:extLst>
                <a:ext uri="{FF2B5EF4-FFF2-40B4-BE49-F238E27FC236}">
                  <a16:creationId xmlns:a16="http://schemas.microsoft.com/office/drawing/2014/main" id="{7FA4C24B-930F-1EDC-4D5B-2B1276FB0296}"/>
                </a:ext>
              </a:extLst>
            </p:cNvPr>
            <p:cNvSpPr/>
            <p:nvPr/>
          </p:nvSpPr>
          <p:spPr>
            <a:xfrm rot="16200000">
              <a:off x="5525673" y="4061082"/>
              <a:ext cx="255178" cy="214997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CE9402B0-6B65-5C54-5D4B-B3318B4E4B47}"/>
              </a:ext>
            </a:extLst>
          </p:cNvPr>
          <p:cNvGrpSpPr/>
          <p:nvPr/>
        </p:nvGrpSpPr>
        <p:grpSpPr>
          <a:xfrm>
            <a:off x="6655629" y="2295959"/>
            <a:ext cx="5661661" cy="3745597"/>
            <a:chOff x="1104900" y="2293173"/>
            <a:chExt cx="5661661" cy="3745597"/>
          </a:xfrm>
        </p:grpSpPr>
        <p:cxnSp>
          <p:nvCxnSpPr>
            <p:cNvPr id="121" name="直線矢印コネクタ 120">
              <a:extLst>
                <a:ext uri="{FF2B5EF4-FFF2-40B4-BE49-F238E27FC236}">
                  <a16:creationId xmlns:a16="http://schemas.microsoft.com/office/drawing/2014/main" id="{E98AD82F-F0BD-974E-EF6C-26E7A2B3D8DD}"/>
                </a:ext>
              </a:extLst>
            </p:cNvPr>
            <p:cNvCxnSpPr>
              <a:cxnSpLocks/>
            </p:cNvCxnSpPr>
            <p:nvPr/>
          </p:nvCxnSpPr>
          <p:spPr>
            <a:xfrm>
              <a:off x="1226372" y="4871476"/>
              <a:ext cx="329945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DF796AAE-8991-459C-1D5B-C7A1B0B6844E}"/>
                </a:ext>
              </a:extLst>
            </p:cNvPr>
            <p:cNvSpPr txBox="1"/>
            <p:nvPr/>
          </p:nvSpPr>
          <p:spPr>
            <a:xfrm>
              <a:off x="2284444" y="5730993"/>
              <a:ext cx="1208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/>
                <a:t>~205 ns</a:t>
              </a:r>
              <a:endParaRPr kumimoji="1" lang="ja-JP" altLang="en-US" sz="1400"/>
            </a:p>
          </p:txBody>
        </p:sp>
        <p:cxnSp>
          <p:nvCxnSpPr>
            <p:cNvPr id="123" name="直線矢印コネクタ 122">
              <a:extLst>
                <a:ext uri="{FF2B5EF4-FFF2-40B4-BE49-F238E27FC236}">
                  <a16:creationId xmlns:a16="http://schemas.microsoft.com/office/drawing/2014/main" id="{53671BE7-152B-FBE7-12AB-78FB8EE7E181}"/>
                </a:ext>
              </a:extLst>
            </p:cNvPr>
            <p:cNvCxnSpPr>
              <a:cxnSpLocks/>
            </p:cNvCxnSpPr>
            <p:nvPr/>
          </p:nvCxnSpPr>
          <p:spPr>
            <a:xfrm>
              <a:off x="4578276" y="3315172"/>
              <a:ext cx="217752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>
              <a:extLst>
                <a:ext uri="{FF2B5EF4-FFF2-40B4-BE49-F238E27FC236}">
                  <a16:creationId xmlns:a16="http://schemas.microsoft.com/office/drawing/2014/main" id="{8C589241-AA0C-BA96-80BA-3A286CCD8042}"/>
                </a:ext>
              </a:extLst>
            </p:cNvPr>
            <p:cNvCxnSpPr>
              <a:cxnSpLocks/>
            </p:cNvCxnSpPr>
            <p:nvPr/>
          </p:nvCxnSpPr>
          <p:spPr>
            <a:xfrm>
              <a:off x="2559870" y="3302599"/>
              <a:ext cx="1965961" cy="125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テキスト ボックス 124">
              <a:extLst>
                <a:ext uri="{FF2B5EF4-FFF2-40B4-BE49-F238E27FC236}">
                  <a16:creationId xmlns:a16="http://schemas.microsoft.com/office/drawing/2014/main" id="{B1D5EF20-4586-CEE6-6DB4-8D62FCE3B4A1}"/>
                </a:ext>
              </a:extLst>
            </p:cNvPr>
            <p:cNvSpPr txBox="1"/>
            <p:nvPr/>
          </p:nvSpPr>
          <p:spPr>
            <a:xfrm>
              <a:off x="2941540" y="2656268"/>
              <a:ext cx="1216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Trigger Latency</a:t>
              </a:r>
              <a:endParaRPr kumimoji="1" lang="ja-JP" altLang="en-US"/>
            </a:p>
          </p:txBody>
        </p: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217BBEE9-5811-0125-D21E-D0006C11F808}"/>
                </a:ext>
              </a:extLst>
            </p:cNvPr>
            <p:cNvCxnSpPr>
              <a:cxnSpLocks/>
            </p:cNvCxnSpPr>
            <p:nvPr/>
          </p:nvCxnSpPr>
          <p:spPr>
            <a:xfrm>
              <a:off x="2559870" y="2302136"/>
              <a:ext cx="0" cy="324426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B4998E70-221F-0331-0000-B093C3473081}"/>
                </a:ext>
              </a:extLst>
            </p:cNvPr>
            <p:cNvSpPr txBox="1"/>
            <p:nvPr/>
          </p:nvSpPr>
          <p:spPr>
            <a:xfrm>
              <a:off x="4773032" y="2794767"/>
              <a:ext cx="1625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/>
                <a:t>Dead Time</a:t>
              </a:r>
            </a:p>
          </p:txBody>
        </p:sp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6C85075E-15D5-55A9-95B9-19E4728D2056}"/>
                </a:ext>
              </a:extLst>
            </p:cNvPr>
            <p:cNvSpPr txBox="1"/>
            <p:nvPr/>
          </p:nvSpPr>
          <p:spPr>
            <a:xfrm>
              <a:off x="5112331" y="5257898"/>
              <a:ext cx="1109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 err="1"/>
                <a:t>tD</a:t>
              </a:r>
              <a:r>
                <a:rPr lang="en-US" altLang="ja-JP" sz="1400" dirty="0"/>
                <a:t>=110 us</a:t>
              </a:r>
            </a:p>
          </p:txBody>
        </p:sp>
        <p:cxnSp>
          <p:nvCxnSpPr>
            <p:cNvPr id="129" name="直線コネクタ 128">
              <a:extLst>
                <a:ext uri="{FF2B5EF4-FFF2-40B4-BE49-F238E27FC236}">
                  <a16:creationId xmlns:a16="http://schemas.microsoft.com/office/drawing/2014/main" id="{D5F89183-595B-CE74-C65F-61A1D90222A0}"/>
                </a:ext>
              </a:extLst>
            </p:cNvPr>
            <p:cNvCxnSpPr>
              <a:cxnSpLocks/>
            </p:cNvCxnSpPr>
            <p:nvPr/>
          </p:nvCxnSpPr>
          <p:spPr>
            <a:xfrm>
              <a:off x="4525831" y="2302136"/>
              <a:ext cx="0" cy="313839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左中かっこ 129">
              <a:extLst>
                <a:ext uri="{FF2B5EF4-FFF2-40B4-BE49-F238E27FC236}">
                  <a16:creationId xmlns:a16="http://schemas.microsoft.com/office/drawing/2014/main" id="{1960B82F-0E13-7614-C478-9133884E30D3}"/>
                </a:ext>
              </a:extLst>
            </p:cNvPr>
            <p:cNvSpPr/>
            <p:nvPr/>
          </p:nvSpPr>
          <p:spPr>
            <a:xfrm rot="16200000">
              <a:off x="2770233" y="3946911"/>
              <a:ext cx="211739" cy="329946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1" name="直線コネクタ 130">
              <a:extLst>
                <a:ext uri="{FF2B5EF4-FFF2-40B4-BE49-F238E27FC236}">
                  <a16:creationId xmlns:a16="http://schemas.microsoft.com/office/drawing/2014/main" id="{56D698FC-63BF-AE15-0F5A-39EEA947DE51}"/>
                </a:ext>
              </a:extLst>
            </p:cNvPr>
            <p:cNvCxnSpPr>
              <a:cxnSpLocks/>
            </p:cNvCxnSpPr>
            <p:nvPr/>
          </p:nvCxnSpPr>
          <p:spPr>
            <a:xfrm>
              <a:off x="6766561" y="2293173"/>
              <a:ext cx="0" cy="277547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2" name="図 131">
              <a:extLst>
                <a:ext uri="{FF2B5EF4-FFF2-40B4-BE49-F238E27FC236}">
                  <a16:creationId xmlns:a16="http://schemas.microsoft.com/office/drawing/2014/main" id="{63A8D2AB-4DFB-F1BE-65BD-C96BBB875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9405" y="3987298"/>
              <a:ext cx="1188335" cy="1188335"/>
            </a:xfrm>
            <a:prstGeom prst="rect">
              <a:avLst/>
            </a:prstGeom>
          </p:spPr>
        </p:pic>
        <p:sp>
          <p:nvSpPr>
            <p:cNvPr id="133" name="テキスト ボックス 132">
              <a:extLst>
                <a:ext uri="{FF2B5EF4-FFF2-40B4-BE49-F238E27FC236}">
                  <a16:creationId xmlns:a16="http://schemas.microsoft.com/office/drawing/2014/main" id="{269AAC6B-51A3-4111-251A-194CE9FE55C3}"/>
                </a:ext>
              </a:extLst>
            </p:cNvPr>
            <p:cNvSpPr txBox="1"/>
            <p:nvPr/>
          </p:nvSpPr>
          <p:spPr>
            <a:xfrm>
              <a:off x="2720794" y="4357566"/>
              <a:ext cx="1050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solidFill>
                    <a:srgbClr val="FF0000"/>
                  </a:solidFill>
                </a:rPr>
                <a:t>WF~10 ns</a:t>
              </a:r>
              <a:endParaRPr kumimoji="1" lang="ja-JP" altLang="en-US" sz="1400">
                <a:solidFill>
                  <a:srgbClr val="FF0000"/>
                </a:solidFill>
              </a:endParaRPr>
            </a:p>
          </p:txBody>
        </p:sp>
        <p:cxnSp>
          <p:nvCxnSpPr>
            <p:cNvPr id="135" name="直線矢印コネクタ 134">
              <a:extLst>
                <a:ext uri="{FF2B5EF4-FFF2-40B4-BE49-F238E27FC236}">
                  <a16:creationId xmlns:a16="http://schemas.microsoft.com/office/drawing/2014/main" id="{5BFA873C-02D1-646E-D5A4-9422BE65F2A6}"/>
                </a:ext>
              </a:extLst>
            </p:cNvPr>
            <p:cNvCxnSpPr>
              <a:cxnSpLocks/>
            </p:cNvCxnSpPr>
            <p:nvPr/>
          </p:nvCxnSpPr>
          <p:spPr>
            <a:xfrm>
              <a:off x="1247889" y="3311488"/>
              <a:ext cx="1258989" cy="368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98360297-DA77-8CAA-DF4F-E89F5437058F}"/>
                </a:ext>
              </a:extLst>
            </p:cNvPr>
            <p:cNvSpPr txBox="1"/>
            <p:nvPr/>
          </p:nvSpPr>
          <p:spPr>
            <a:xfrm>
              <a:off x="1104900" y="2794767"/>
              <a:ext cx="1625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/>
                <a:t>Pre-sample</a:t>
              </a:r>
            </a:p>
          </p:txBody>
        </p:sp>
        <p:sp>
          <p:nvSpPr>
            <p:cNvPr id="137" name="左中かっこ 136">
              <a:extLst>
                <a:ext uri="{FF2B5EF4-FFF2-40B4-BE49-F238E27FC236}">
                  <a16:creationId xmlns:a16="http://schemas.microsoft.com/office/drawing/2014/main" id="{90478255-AC70-24E1-DA9B-493FA503CDDA}"/>
                </a:ext>
              </a:extLst>
            </p:cNvPr>
            <p:cNvSpPr/>
            <p:nvPr/>
          </p:nvSpPr>
          <p:spPr>
            <a:xfrm rot="16200000">
              <a:off x="3409673" y="4191401"/>
              <a:ext cx="266355" cy="188933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88C2F0B6-6BD6-A468-7366-2C2E995C07B9}"/>
                </a:ext>
              </a:extLst>
            </p:cNvPr>
            <p:cNvSpPr txBox="1"/>
            <p:nvPr/>
          </p:nvSpPr>
          <p:spPr>
            <a:xfrm>
              <a:off x="3015144" y="5257898"/>
              <a:ext cx="1208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/>
                <a:t>115 ns</a:t>
              </a:r>
              <a:endParaRPr kumimoji="1" lang="ja-JP" altLang="en-US" sz="1400"/>
            </a:p>
          </p:txBody>
        </p:sp>
        <p:sp>
          <p:nvSpPr>
            <p:cNvPr id="139" name="左中かっこ 138">
              <a:extLst>
                <a:ext uri="{FF2B5EF4-FFF2-40B4-BE49-F238E27FC236}">
                  <a16:creationId xmlns:a16="http://schemas.microsoft.com/office/drawing/2014/main" id="{5E0F6C23-6790-00BC-EF90-0D7A459B48C6}"/>
                </a:ext>
              </a:extLst>
            </p:cNvPr>
            <p:cNvSpPr/>
            <p:nvPr/>
          </p:nvSpPr>
          <p:spPr>
            <a:xfrm rot="16200000">
              <a:off x="1761983" y="4524347"/>
              <a:ext cx="266355" cy="1223438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テキスト ボックス 139">
              <a:extLst>
                <a:ext uri="{FF2B5EF4-FFF2-40B4-BE49-F238E27FC236}">
                  <a16:creationId xmlns:a16="http://schemas.microsoft.com/office/drawing/2014/main" id="{B27689AB-C5A3-BED6-1BBF-2FC8436FE564}"/>
                </a:ext>
              </a:extLst>
            </p:cNvPr>
            <p:cNvSpPr txBox="1"/>
            <p:nvPr/>
          </p:nvSpPr>
          <p:spPr>
            <a:xfrm>
              <a:off x="1229727" y="5257898"/>
              <a:ext cx="12084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400" dirty="0"/>
                <a:t>90 ns</a:t>
              </a:r>
              <a:endParaRPr kumimoji="1" lang="ja-JP" altLang="en-US" sz="1400"/>
            </a:p>
          </p:txBody>
        </p:sp>
        <p:sp>
          <p:nvSpPr>
            <p:cNvPr id="141" name="左中かっこ 140">
              <a:extLst>
                <a:ext uri="{FF2B5EF4-FFF2-40B4-BE49-F238E27FC236}">
                  <a16:creationId xmlns:a16="http://schemas.microsoft.com/office/drawing/2014/main" id="{10249F7A-2262-B11A-6401-44AF31789627}"/>
                </a:ext>
              </a:extLst>
            </p:cNvPr>
            <p:cNvSpPr/>
            <p:nvPr/>
          </p:nvSpPr>
          <p:spPr>
            <a:xfrm rot="16200000">
              <a:off x="5525673" y="4061082"/>
              <a:ext cx="255178" cy="214997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F5DAB568-20FA-2EC1-5AF9-040C11DD5E65}"/>
              </a:ext>
            </a:extLst>
          </p:cNvPr>
          <p:cNvSpPr txBox="1"/>
          <p:nvPr/>
        </p:nvSpPr>
        <p:spPr>
          <a:xfrm>
            <a:off x="4780253" y="4077757"/>
            <a:ext cx="1625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ADC</a:t>
            </a: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C0A14D92-5E43-4EFB-4F10-C811B1DF5AD1}"/>
              </a:ext>
            </a:extLst>
          </p:cNvPr>
          <p:cNvSpPr txBox="1"/>
          <p:nvPr/>
        </p:nvSpPr>
        <p:spPr>
          <a:xfrm>
            <a:off x="10242849" y="3988234"/>
            <a:ext cx="1625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ADC</a:t>
            </a: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D826F621-FADA-B804-A953-300ECDE981DC}"/>
              </a:ext>
            </a:extLst>
          </p:cNvPr>
          <p:cNvSpPr txBox="1"/>
          <p:nvPr/>
        </p:nvSpPr>
        <p:spPr>
          <a:xfrm>
            <a:off x="1278819" y="6259744"/>
            <a:ext cx="9583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Dead Time</a:t>
            </a:r>
            <a:r>
              <a:rPr lang="ja-JP" altLang="en-US" sz="1400"/>
              <a:t>終了直後の</a:t>
            </a:r>
            <a:r>
              <a:rPr lang="en-US" altLang="ja-JP" sz="1400" dirty="0"/>
              <a:t>1024</a:t>
            </a:r>
            <a:r>
              <a:rPr lang="ja-JP" altLang="en-US" sz="1400"/>
              <a:t>サンプル（</a:t>
            </a:r>
            <a:r>
              <a:rPr lang="en-US" altLang="ja-JP" sz="1400" dirty="0"/>
              <a:t>~205ns</a:t>
            </a:r>
            <a:r>
              <a:rPr lang="ja-JP" altLang="en-US" sz="1400"/>
              <a:t>）以内に次のイベントが生じる確率は</a:t>
            </a:r>
            <a:r>
              <a:rPr lang="en-US" altLang="ja-JP" sz="1400" dirty="0"/>
              <a:t>0.01%@1kHz event rate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327753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1A532F-85EB-3D24-0EFA-129317B1B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Beam-Test @ DESY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970C35-ECF6-3658-5029-A385297C7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63844" cy="4667250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/>
              <a:t>Schedule: Dec. 15 ~ 21</a:t>
            </a:r>
            <a:endParaRPr lang="en-US" altLang="ja-JP" dirty="0"/>
          </a:p>
          <a:p>
            <a:pPr lvl="1"/>
            <a:r>
              <a:rPr kumimoji="1" lang="en-US" altLang="ja-JP" dirty="0"/>
              <a:t>6GeV electron @ TB21</a:t>
            </a:r>
          </a:p>
          <a:p>
            <a:pPr lvl="1"/>
            <a:endParaRPr kumimoji="1" lang="en-US" altLang="ja-JP" dirty="0"/>
          </a:p>
          <a:p>
            <a:r>
              <a:rPr lang="en-US" altLang="ja-JP" dirty="0"/>
              <a:t>Two digitizers, CAEN DT7542 (16+1ch, 5GS/s, 500MHz), will be used for AC-LGAD readout</a:t>
            </a:r>
          </a:p>
          <a:p>
            <a:pPr lvl="1"/>
            <a:r>
              <a:rPr lang="en-US" altLang="ja-JP" dirty="0"/>
              <a:t>2-layer AC-LGAD + 2 scintillators for trigger</a:t>
            </a:r>
          </a:p>
          <a:p>
            <a:pPr lvl="1"/>
            <a:r>
              <a:rPr lang="en-US" altLang="ja-JP" dirty="0"/>
              <a:t>Time difference between 2 sensors are used for timing resolution</a:t>
            </a:r>
          </a:p>
          <a:p>
            <a:pPr lvl="2"/>
            <a:r>
              <a:rPr lang="en-US" altLang="ja-JP" dirty="0"/>
              <a:t>DC-LGAD is the backup solution for the timing reference</a:t>
            </a:r>
          </a:p>
          <a:p>
            <a:pPr lvl="1"/>
            <a:r>
              <a:rPr lang="en-US" altLang="ja-JP" dirty="0"/>
              <a:t>2-layer scintillators (10x10 mm</a:t>
            </a:r>
            <a:r>
              <a:rPr lang="en-US" altLang="ja-JP" baseline="30000" dirty="0"/>
              <a:t>2</a:t>
            </a:r>
            <a:r>
              <a:rPr lang="en-US" altLang="ja-JP" dirty="0"/>
              <a:t>) are used for event trigger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EUDET-Type Telescope for tracking</a:t>
            </a:r>
          </a:p>
          <a:p>
            <a:pPr lvl="1"/>
            <a:r>
              <a:rPr lang="en-US" altLang="ja-JP" dirty="0"/>
              <a:t>6-layer MIMOSA26: 21.2x10.6 mm, 1152x576 </a:t>
            </a:r>
            <a:r>
              <a:rPr lang="en-US" altLang="ja-JP" dirty="0" err="1"/>
              <a:t>px</a:t>
            </a:r>
            <a:r>
              <a:rPr lang="en-US" altLang="ja-JP" dirty="0"/>
              <a:t>,  18um pitch</a:t>
            </a:r>
          </a:p>
          <a:p>
            <a:pPr lvl="1"/>
            <a:r>
              <a:rPr lang="en-US" altLang="ja-JP" dirty="0"/>
              <a:t>Trigger by Trigger Logic Unit (LTU)</a:t>
            </a:r>
          </a:p>
          <a:p>
            <a:pPr lvl="1"/>
            <a:r>
              <a:rPr lang="en-US" altLang="ja-JP" dirty="0"/>
              <a:t>EUDAQ for data acquisition</a:t>
            </a:r>
          </a:p>
          <a:p>
            <a:pPr lvl="2"/>
            <a:r>
              <a:rPr lang="en-US" altLang="ja-JP" dirty="0"/>
              <a:t>Dead time: ~115us = 8.5 kHz</a:t>
            </a:r>
          </a:p>
          <a:p>
            <a:pPr lvl="1"/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A276F7-CF6A-6EBB-62B4-3D650C81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56CF0147-65A8-D2C5-9097-E7F2A38D1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28789" r="6935" b="29475"/>
          <a:stretch>
            <a:fillRect/>
          </a:stretch>
        </p:blipFill>
        <p:spPr bwMode="auto">
          <a:xfrm>
            <a:off x="9302044" y="3242626"/>
            <a:ext cx="274153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88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9578C6-D6CC-4CCF-970E-ADA7C6822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Measurement Subject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6A3939-4B41-EB53-EF30-E041A3A57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kumimoji="1" lang="en-US" altLang="ja-JP" b="1" dirty="0"/>
              <a:t>Baseline strip-type sensor </a:t>
            </a:r>
          </a:p>
          <a:p>
            <a:pPr lvl="1"/>
            <a:r>
              <a:rPr kumimoji="1" lang="en-US" altLang="ja-JP" dirty="0"/>
              <a:t>64x2ch, 10x0.05 mm, 500 um pitch, 50um thickness</a:t>
            </a:r>
          </a:p>
          <a:p>
            <a:pPr lvl="1"/>
            <a:r>
              <a:rPr lang="en-US" altLang="ja-JP" dirty="0"/>
              <a:t>Wire-bond on middle 8x2=16 channels</a:t>
            </a:r>
          </a:p>
          <a:p>
            <a:pPr lvl="1"/>
            <a:r>
              <a:rPr lang="en-US" altLang="ja-JP" dirty="0"/>
              <a:t>Timing &amp; Positioning resolution @ Best Bias-Voltage</a:t>
            </a:r>
          </a:p>
          <a:p>
            <a:pPr lvl="1"/>
            <a:r>
              <a:rPr lang="en-US" altLang="ja-JP" dirty="0"/>
              <a:t>Timing resolution </a:t>
            </a:r>
            <a:r>
              <a:rPr lang="en-US" altLang="ja-JP" dirty="0" err="1"/>
              <a:t>v.s</a:t>
            </a:r>
            <a:r>
              <a:rPr lang="en-US" altLang="ja-JP" dirty="0"/>
              <a:t>. hit position along strip direction</a:t>
            </a:r>
          </a:p>
          <a:p>
            <a:pPr lvl="1"/>
            <a:r>
              <a:rPr lang="en-US" altLang="ja-JP" dirty="0"/>
              <a:t>Timing &amp; Positioning resolution @ Several Bias-Voltage (HV-Scan)</a:t>
            </a:r>
          </a:p>
          <a:p>
            <a:pPr lvl="1"/>
            <a:endParaRPr lang="en-US" altLang="ja-JP" dirty="0"/>
          </a:p>
          <a:p>
            <a:r>
              <a:rPr lang="en-US" altLang="ja-JP" b="1" dirty="0"/>
              <a:t>Prototype pixel-type sensor (eRD112 FY24) </a:t>
            </a:r>
          </a:p>
          <a:p>
            <a:pPr lvl="1"/>
            <a:r>
              <a:rPr lang="en-US" altLang="ja-JP" dirty="0"/>
              <a:t>4 different pad geometries</a:t>
            </a:r>
          </a:p>
          <a:p>
            <a:pPr lvl="1"/>
            <a:r>
              <a:rPr lang="en-US" altLang="ja-JP" dirty="0"/>
              <a:t>2x2 pads x 4 pad-size &amp; pitch = 16 channels</a:t>
            </a:r>
          </a:p>
          <a:p>
            <a:pPr lvl="1"/>
            <a:r>
              <a:rPr lang="en-US" altLang="ja-JP" dirty="0"/>
              <a:t>Timing &amp; Positioning resolution @ Best Bias-Voltage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  <a:p>
            <a:pPr lvl="1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8688AB-B6AE-44A8-1EB0-D3FAB6C9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C0A0129-5DEB-1B07-4225-050F5F7C784A}"/>
              </a:ext>
            </a:extLst>
          </p:cNvPr>
          <p:cNvSpPr txBox="1"/>
          <p:nvPr/>
        </p:nvSpPr>
        <p:spPr>
          <a:xfrm>
            <a:off x="3525077" y="5988734"/>
            <a:ext cx="514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Avenir Next" panose="020B0503020202020204" pitchFamily="34" charset="0"/>
              </a:rPr>
              <a:t>Anything else?</a:t>
            </a:r>
            <a:endParaRPr kumimoji="1" lang="ja-JP" altLang="en-US" sz="3600" b="1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18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CDB73F7A-510B-2BC9-A3A1-8BCCCAC32BBD}"/>
              </a:ext>
            </a:extLst>
          </p:cNvPr>
          <p:cNvSpPr/>
          <p:nvPr/>
        </p:nvSpPr>
        <p:spPr>
          <a:xfrm>
            <a:off x="9352291" y="3825358"/>
            <a:ext cx="1512000" cy="792000"/>
          </a:xfrm>
          <a:prstGeom prst="rect">
            <a:avLst/>
          </a:prstGeom>
          <a:solidFill>
            <a:srgbClr val="3837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808312B-A0D7-7B0B-009D-215041705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Test-Beam Setup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9AA99F-F3DA-086D-8393-C41A9A1D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4</a:t>
            </a:fld>
            <a:endParaRPr lang="ja-JP" altLang="en-US"/>
          </a:p>
        </p:txBody>
      </p:sp>
      <p:grpSp>
        <p:nvGrpSpPr>
          <p:cNvPr id="167" name="グループ化 166">
            <a:extLst>
              <a:ext uri="{FF2B5EF4-FFF2-40B4-BE49-F238E27FC236}">
                <a16:creationId xmlns:a16="http://schemas.microsoft.com/office/drawing/2014/main" id="{1918BC63-EA30-7E79-A5C4-E33CE55BDAA7}"/>
              </a:ext>
            </a:extLst>
          </p:cNvPr>
          <p:cNvGrpSpPr/>
          <p:nvPr/>
        </p:nvGrpSpPr>
        <p:grpSpPr>
          <a:xfrm>
            <a:off x="180209" y="1491098"/>
            <a:ext cx="7962630" cy="5179848"/>
            <a:chOff x="180209" y="1491098"/>
            <a:chExt cx="7962630" cy="5179848"/>
          </a:xfrm>
        </p:grpSpPr>
        <p:cxnSp>
          <p:nvCxnSpPr>
            <p:cNvPr id="111" name="直線矢印コネクタ 110">
              <a:extLst>
                <a:ext uri="{FF2B5EF4-FFF2-40B4-BE49-F238E27FC236}">
                  <a16:creationId xmlns:a16="http://schemas.microsoft.com/office/drawing/2014/main" id="{4A5815C5-9175-75F0-7133-A276ABB7AA41}"/>
                </a:ext>
              </a:extLst>
            </p:cNvPr>
            <p:cNvCxnSpPr>
              <a:cxnSpLocks/>
              <a:stCxn id="109" idx="2"/>
            </p:cNvCxnSpPr>
            <p:nvPr/>
          </p:nvCxnSpPr>
          <p:spPr>
            <a:xfrm>
              <a:off x="3251410" y="2735675"/>
              <a:ext cx="82246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7766AAA9-0874-7FBD-F327-BF96A2E516E0}"/>
                </a:ext>
              </a:extLst>
            </p:cNvPr>
            <p:cNvSpPr/>
            <p:nvPr/>
          </p:nvSpPr>
          <p:spPr>
            <a:xfrm>
              <a:off x="3608390" y="2485465"/>
              <a:ext cx="1345496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</a:rPr>
                <a:t>DIGITIZER</a:t>
              </a:r>
              <a:endParaRPr kumimoji="1" lang="ja-JP" altLang="en-US">
                <a:solidFill>
                  <a:schemeClr val="tx1"/>
                </a:solidFill>
              </a:endParaRP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427DCD46-DD13-539E-33A4-5AD1B773B397}"/>
                </a:ext>
              </a:extLst>
            </p:cNvPr>
            <p:cNvGrpSpPr/>
            <p:nvPr/>
          </p:nvGrpSpPr>
          <p:grpSpPr>
            <a:xfrm>
              <a:off x="2822402" y="3529806"/>
              <a:ext cx="643467" cy="1786470"/>
              <a:chOff x="4560711" y="2616200"/>
              <a:chExt cx="643467" cy="812800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5035CEC5-90DB-F934-2D9F-43E6636C3F1A}"/>
                  </a:ext>
                </a:extLst>
              </p:cNvPr>
              <p:cNvSpPr/>
              <p:nvPr/>
            </p:nvSpPr>
            <p:spPr>
              <a:xfrm>
                <a:off x="4560711" y="2616200"/>
                <a:ext cx="135467" cy="8128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3183382F-4BBF-3E82-8ABB-FEE0BC7830BB}"/>
                  </a:ext>
                </a:extLst>
              </p:cNvPr>
              <p:cNvSpPr/>
              <p:nvPr/>
            </p:nvSpPr>
            <p:spPr>
              <a:xfrm>
                <a:off x="4814711" y="2616200"/>
                <a:ext cx="135467" cy="8128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2518ABCA-ECBB-93E2-E3A0-88667E666369}"/>
                  </a:ext>
                </a:extLst>
              </p:cNvPr>
              <p:cNvSpPr/>
              <p:nvPr/>
            </p:nvSpPr>
            <p:spPr>
              <a:xfrm>
                <a:off x="5068711" y="2616200"/>
                <a:ext cx="135467" cy="8128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4B941575-D5C9-C4D9-3567-28635CDD8B87}"/>
                </a:ext>
              </a:extLst>
            </p:cNvPr>
            <p:cNvGrpSpPr/>
            <p:nvPr/>
          </p:nvGrpSpPr>
          <p:grpSpPr>
            <a:xfrm>
              <a:off x="5334180" y="3529806"/>
              <a:ext cx="643467" cy="1786470"/>
              <a:chOff x="4560711" y="2616200"/>
              <a:chExt cx="643467" cy="812800"/>
            </a:xfrm>
          </p:grpSpPr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F4D3FA2C-C37C-F5D3-9437-4B20579A710F}"/>
                  </a:ext>
                </a:extLst>
              </p:cNvPr>
              <p:cNvSpPr/>
              <p:nvPr/>
            </p:nvSpPr>
            <p:spPr>
              <a:xfrm>
                <a:off x="4560711" y="2616200"/>
                <a:ext cx="135467" cy="8128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3D529E54-42A6-F47B-0504-85B8AB89F37D}"/>
                  </a:ext>
                </a:extLst>
              </p:cNvPr>
              <p:cNvSpPr/>
              <p:nvPr/>
            </p:nvSpPr>
            <p:spPr>
              <a:xfrm>
                <a:off x="4814711" y="2616200"/>
                <a:ext cx="135467" cy="8128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79B90A07-CE40-5F99-C318-3E0AE4BD508D}"/>
                  </a:ext>
                </a:extLst>
              </p:cNvPr>
              <p:cNvSpPr/>
              <p:nvPr/>
            </p:nvSpPr>
            <p:spPr>
              <a:xfrm>
                <a:off x="5068711" y="2616200"/>
                <a:ext cx="135467" cy="8128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D0C2EE12-E0EA-65BC-3A17-D92DFA3E908E}"/>
                </a:ext>
              </a:extLst>
            </p:cNvPr>
            <p:cNvGrpSpPr/>
            <p:nvPr/>
          </p:nvGrpSpPr>
          <p:grpSpPr>
            <a:xfrm>
              <a:off x="3874738" y="3982774"/>
              <a:ext cx="1050574" cy="880534"/>
              <a:chOff x="5468760" y="2796821"/>
              <a:chExt cx="1050574" cy="880534"/>
            </a:xfrm>
          </p:grpSpPr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DF00EA2E-BCC0-05C2-ABAE-95035EC96E28}"/>
                  </a:ext>
                </a:extLst>
              </p:cNvPr>
              <p:cNvSpPr/>
              <p:nvPr/>
            </p:nvSpPr>
            <p:spPr>
              <a:xfrm>
                <a:off x="5799666" y="2796822"/>
                <a:ext cx="135467" cy="880533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11B712C9-B936-E889-DFA3-CA745CA2BDDF}"/>
                  </a:ext>
                </a:extLst>
              </p:cNvPr>
              <p:cNvSpPr/>
              <p:nvPr/>
            </p:nvSpPr>
            <p:spPr>
              <a:xfrm>
                <a:off x="6053666" y="2796821"/>
                <a:ext cx="135467" cy="880533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5B79C4D2-1971-EFDD-FA2E-C429468A2E2C}"/>
                  </a:ext>
                </a:extLst>
              </p:cNvPr>
              <p:cNvSpPr/>
              <p:nvPr/>
            </p:nvSpPr>
            <p:spPr>
              <a:xfrm>
                <a:off x="6365522" y="2798233"/>
                <a:ext cx="153812" cy="87912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7B97688D-A12F-B8A1-7D27-17DF36512BE3}"/>
                  </a:ext>
                </a:extLst>
              </p:cNvPr>
              <p:cNvSpPr/>
              <p:nvPr/>
            </p:nvSpPr>
            <p:spPr>
              <a:xfrm>
                <a:off x="5468760" y="2798233"/>
                <a:ext cx="153812" cy="87912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79DDA8AF-01ED-78FA-E566-95F9891A661C}"/>
                </a:ext>
              </a:extLst>
            </p:cNvPr>
            <p:cNvSpPr txBox="1"/>
            <p:nvPr/>
          </p:nvSpPr>
          <p:spPr>
            <a:xfrm>
              <a:off x="2427291" y="5278744"/>
              <a:ext cx="1433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latin typeface="Avenir Next" panose="020B0503020202020204" pitchFamily="34" charset="0"/>
                </a:rPr>
                <a:t>Telescops1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CA5DF020-D001-5E37-84C1-555EBDFB1843}"/>
                </a:ext>
              </a:extLst>
            </p:cNvPr>
            <p:cNvSpPr txBox="1"/>
            <p:nvPr/>
          </p:nvSpPr>
          <p:spPr>
            <a:xfrm>
              <a:off x="4953886" y="5253181"/>
              <a:ext cx="1433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latin typeface="Avenir Next" panose="020B0503020202020204" pitchFamily="34" charset="0"/>
                </a:rPr>
                <a:t>Telescope2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56082608-0967-6597-789E-818E584AB03E}"/>
                </a:ext>
              </a:extLst>
            </p:cNvPr>
            <p:cNvSpPr/>
            <p:nvPr/>
          </p:nvSpPr>
          <p:spPr>
            <a:xfrm>
              <a:off x="1570066" y="5914590"/>
              <a:ext cx="1027287" cy="75635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</a:rPr>
                <a:t>TLU</a:t>
              </a:r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00D2B97C-6595-76AB-134E-95B69028A5C0}"/>
                </a:ext>
              </a:extLst>
            </p:cNvPr>
            <p:cNvSpPr/>
            <p:nvPr/>
          </p:nvSpPr>
          <p:spPr>
            <a:xfrm>
              <a:off x="3707522" y="2548000"/>
              <a:ext cx="1345496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</a:rPr>
                <a:t>DIGITIZER</a:t>
              </a:r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A59D2AB4-6334-88E0-9B86-389F7E0A6EDC}"/>
                </a:ext>
              </a:extLst>
            </p:cNvPr>
            <p:cNvCxnSpPr/>
            <p:nvPr/>
          </p:nvCxnSpPr>
          <p:spPr>
            <a:xfrm flipV="1">
              <a:off x="4273377" y="2917332"/>
              <a:ext cx="0" cy="10654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0A76B2C4-56A5-092C-F92C-8490FC442519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 flipV="1">
              <a:off x="4517499" y="2917332"/>
              <a:ext cx="0" cy="10654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4A72B124-8B23-6F4B-962F-EECF59C33B66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3951644" y="4863307"/>
              <a:ext cx="0" cy="6900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C1628368-399F-4811-736A-07AB28E32A63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4848406" y="4863307"/>
              <a:ext cx="0" cy="6900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FCE47102-E5E3-D61A-B89B-685B431ADA3E}"/>
                </a:ext>
              </a:extLst>
            </p:cNvPr>
            <p:cNvSpPr/>
            <p:nvPr/>
          </p:nvSpPr>
          <p:spPr>
            <a:xfrm>
              <a:off x="3578583" y="5559417"/>
              <a:ext cx="1762121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</a:rPr>
                <a:t>COINCIDENCE</a:t>
              </a:r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1FD0503D-88E9-7A08-1B9E-865A6B5F6F03}"/>
                </a:ext>
              </a:extLst>
            </p:cNvPr>
            <p:cNvCxnSpPr>
              <a:cxnSpLocks/>
            </p:cNvCxnSpPr>
            <p:nvPr/>
          </p:nvCxnSpPr>
          <p:spPr>
            <a:xfrm>
              <a:off x="3962928" y="5928749"/>
              <a:ext cx="0" cy="38095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矢印コネクタ 63">
              <a:extLst>
                <a:ext uri="{FF2B5EF4-FFF2-40B4-BE49-F238E27FC236}">
                  <a16:creationId xmlns:a16="http://schemas.microsoft.com/office/drawing/2014/main" id="{AD92A5F3-02F0-27B2-5055-7192C6092221}"/>
                </a:ext>
              </a:extLst>
            </p:cNvPr>
            <p:cNvCxnSpPr>
              <a:cxnSpLocks/>
              <a:endCxn id="43" idx="3"/>
            </p:cNvCxnSpPr>
            <p:nvPr/>
          </p:nvCxnSpPr>
          <p:spPr>
            <a:xfrm flipH="1">
              <a:off x="2597353" y="6292768"/>
              <a:ext cx="13655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50EC2DA4-7AF2-09EB-6FAC-B722081BD1F1}"/>
                </a:ext>
              </a:extLst>
            </p:cNvPr>
            <p:cNvSpPr txBox="1"/>
            <p:nvPr/>
          </p:nvSpPr>
          <p:spPr>
            <a:xfrm>
              <a:off x="2588306" y="5969426"/>
              <a:ext cx="1433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latin typeface="Avenir Next" panose="020B0503020202020204" pitchFamily="34" charset="0"/>
                </a:rPr>
                <a:t>TRIGGER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cxnSp>
          <p:nvCxnSpPr>
            <p:cNvPr id="69" name="直線矢印コネクタ 68">
              <a:extLst>
                <a:ext uri="{FF2B5EF4-FFF2-40B4-BE49-F238E27FC236}">
                  <a16:creationId xmlns:a16="http://schemas.microsoft.com/office/drawing/2014/main" id="{2C90370A-6F9D-2FA2-DF97-463384FD6CDC}"/>
                </a:ext>
              </a:extLst>
            </p:cNvPr>
            <p:cNvCxnSpPr>
              <a:cxnSpLocks/>
            </p:cNvCxnSpPr>
            <p:nvPr/>
          </p:nvCxnSpPr>
          <p:spPr>
            <a:xfrm>
              <a:off x="4843109" y="5934558"/>
              <a:ext cx="0" cy="38095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矢印コネクタ 69">
              <a:extLst>
                <a:ext uri="{FF2B5EF4-FFF2-40B4-BE49-F238E27FC236}">
                  <a16:creationId xmlns:a16="http://schemas.microsoft.com/office/drawing/2014/main" id="{FAF888A7-B06C-5E38-95CF-113EA8F1E6AF}"/>
                </a:ext>
              </a:extLst>
            </p:cNvPr>
            <p:cNvCxnSpPr>
              <a:cxnSpLocks/>
            </p:cNvCxnSpPr>
            <p:nvPr/>
          </p:nvCxnSpPr>
          <p:spPr>
            <a:xfrm>
              <a:off x="4843109" y="6304057"/>
              <a:ext cx="212231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矢印コネクタ 72">
              <a:extLst>
                <a:ext uri="{FF2B5EF4-FFF2-40B4-BE49-F238E27FC236}">
                  <a16:creationId xmlns:a16="http://schemas.microsoft.com/office/drawing/2014/main" id="{4036BDEF-AE38-AC55-78AF-3465519BEE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5425" y="2712966"/>
              <a:ext cx="0" cy="3587632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矢印コネクタ 75">
              <a:extLst>
                <a:ext uri="{FF2B5EF4-FFF2-40B4-BE49-F238E27FC236}">
                  <a16:creationId xmlns:a16="http://schemas.microsoft.com/office/drawing/2014/main" id="{4E5FC7E4-96BB-7201-B747-7D59A5B6F70E}"/>
                </a:ext>
              </a:extLst>
            </p:cNvPr>
            <p:cNvCxnSpPr>
              <a:cxnSpLocks/>
              <a:endCxn id="45" idx="3"/>
            </p:cNvCxnSpPr>
            <p:nvPr/>
          </p:nvCxnSpPr>
          <p:spPr>
            <a:xfrm flipH="1" flipV="1">
              <a:off x="5053018" y="2732666"/>
              <a:ext cx="478719" cy="2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2F555462-8E9C-5CC4-D59D-012EF874D317}"/>
                </a:ext>
              </a:extLst>
            </p:cNvPr>
            <p:cNvSpPr txBox="1"/>
            <p:nvPr/>
          </p:nvSpPr>
          <p:spPr>
            <a:xfrm>
              <a:off x="5321829" y="5951656"/>
              <a:ext cx="1433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latin typeface="Avenir Next" panose="020B0503020202020204" pitchFamily="34" charset="0"/>
                </a:rPr>
                <a:t>TRIGGER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BA62AE87-EC19-81C7-F200-527BEF72271E}"/>
                </a:ext>
              </a:extLst>
            </p:cNvPr>
            <p:cNvSpPr/>
            <p:nvPr/>
          </p:nvSpPr>
          <p:spPr>
            <a:xfrm>
              <a:off x="3823939" y="1559703"/>
              <a:ext cx="1157818" cy="75635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</a:rPr>
                <a:t>EUDRBs</a:t>
              </a:r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83" name="直線矢印コネクタ 82">
              <a:extLst>
                <a:ext uri="{FF2B5EF4-FFF2-40B4-BE49-F238E27FC236}">
                  <a16:creationId xmlns:a16="http://schemas.microsoft.com/office/drawing/2014/main" id="{4FF3E955-451B-464D-60B6-A7CF851AE5BE}"/>
                </a:ext>
              </a:extLst>
            </p:cNvPr>
            <p:cNvCxnSpPr>
              <a:cxnSpLocks/>
              <a:stCxn id="43" idx="0"/>
            </p:cNvCxnSpPr>
            <p:nvPr/>
          </p:nvCxnSpPr>
          <p:spPr>
            <a:xfrm flipH="1" flipV="1">
              <a:off x="2083709" y="1791124"/>
              <a:ext cx="1" cy="4123466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矢印コネクタ 85">
              <a:extLst>
                <a:ext uri="{FF2B5EF4-FFF2-40B4-BE49-F238E27FC236}">
                  <a16:creationId xmlns:a16="http://schemas.microsoft.com/office/drawing/2014/main" id="{3F1D224B-E8C0-0CD8-01B2-DF908CBD7BF7}"/>
                </a:ext>
              </a:extLst>
            </p:cNvPr>
            <p:cNvCxnSpPr>
              <a:cxnSpLocks/>
            </p:cNvCxnSpPr>
            <p:nvPr/>
          </p:nvCxnSpPr>
          <p:spPr>
            <a:xfrm>
              <a:off x="2083709" y="1781086"/>
              <a:ext cx="168378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矢印コネクタ 90">
              <a:extLst>
                <a:ext uri="{FF2B5EF4-FFF2-40B4-BE49-F238E27FC236}">
                  <a16:creationId xmlns:a16="http://schemas.microsoft.com/office/drawing/2014/main" id="{39D02DC8-6B30-113C-B092-2BA500D09433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V="1">
              <a:off x="3144136" y="2117283"/>
              <a:ext cx="0" cy="141252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矢印コネクタ 93">
              <a:extLst>
                <a:ext uri="{FF2B5EF4-FFF2-40B4-BE49-F238E27FC236}">
                  <a16:creationId xmlns:a16="http://schemas.microsoft.com/office/drawing/2014/main" id="{7F118F96-8F73-C9AD-F585-BF15B883BD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0091" y="2116401"/>
              <a:ext cx="612952" cy="74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矢印コネクタ 101">
              <a:extLst>
                <a:ext uri="{FF2B5EF4-FFF2-40B4-BE49-F238E27FC236}">
                  <a16:creationId xmlns:a16="http://schemas.microsoft.com/office/drawing/2014/main" id="{DE3F4118-1617-425D-A891-127465CC09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3508" y="2114246"/>
              <a:ext cx="0" cy="141252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矢印コネクタ 102">
              <a:extLst>
                <a:ext uri="{FF2B5EF4-FFF2-40B4-BE49-F238E27FC236}">
                  <a16:creationId xmlns:a16="http://schemas.microsoft.com/office/drawing/2014/main" id="{20ED6765-68BD-FA78-8136-411FDF4955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10150" y="2114246"/>
              <a:ext cx="612952" cy="74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矢印コネクタ 103">
              <a:extLst>
                <a:ext uri="{FF2B5EF4-FFF2-40B4-BE49-F238E27FC236}">
                  <a16:creationId xmlns:a16="http://schemas.microsoft.com/office/drawing/2014/main" id="{5C168304-B029-B563-062B-AAB3790E3018}"/>
                </a:ext>
              </a:extLst>
            </p:cNvPr>
            <p:cNvCxnSpPr>
              <a:cxnSpLocks/>
            </p:cNvCxnSpPr>
            <p:nvPr/>
          </p:nvCxnSpPr>
          <p:spPr>
            <a:xfrm>
              <a:off x="5014739" y="1824823"/>
              <a:ext cx="16072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DE31BC4C-3FA9-79F1-535E-1201A1CAA3A4}"/>
                </a:ext>
              </a:extLst>
            </p:cNvPr>
            <p:cNvSpPr/>
            <p:nvPr/>
          </p:nvSpPr>
          <p:spPr>
            <a:xfrm>
              <a:off x="6714086" y="1491098"/>
              <a:ext cx="1428753" cy="75635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</a:rPr>
                <a:t>Telescope DAQ PC</a:t>
              </a:r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106" name="直線矢印コネクタ 105">
              <a:extLst>
                <a:ext uri="{FF2B5EF4-FFF2-40B4-BE49-F238E27FC236}">
                  <a16:creationId xmlns:a16="http://schemas.microsoft.com/office/drawing/2014/main" id="{2FA89966-54E6-E3A9-6400-7C27880D929E}"/>
                </a:ext>
              </a:extLst>
            </p:cNvPr>
            <p:cNvCxnSpPr>
              <a:cxnSpLocks/>
              <a:stCxn id="109" idx="0"/>
            </p:cNvCxnSpPr>
            <p:nvPr/>
          </p:nvCxnSpPr>
          <p:spPr>
            <a:xfrm flipH="1" flipV="1">
              <a:off x="508182" y="2727714"/>
              <a:ext cx="251686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B21FE6F5-7F60-EB3D-94AB-CFA481618F6E}"/>
                </a:ext>
              </a:extLst>
            </p:cNvPr>
            <p:cNvSpPr/>
            <p:nvPr/>
          </p:nvSpPr>
          <p:spPr>
            <a:xfrm>
              <a:off x="180209" y="2427077"/>
              <a:ext cx="1345496" cy="60127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</a:rPr>
                <a:t>DUT DAQ PC</a:t>
              </a:r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9" name="円弧 108">
              <a:extLst>
                <a:ext uri="{FF2B5EF4-FFF2-40B4-BE49-F238E27FC236}">
                  <a16:creationId xmlns:a16="http://schemas.microsoft.com/office/drawing/2014/main" id="{0A771496-605C-6549-9E60-472B66A409CC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3025031" y="2624547"/>
              <a:ext cx="226398" cy="226398"/>
            </a:xfrm>
            <a:prstGeom prst="arc">
              <a:avLst>
                <a:gd name="adj1" fmla="val 13564296"/>
                <a:gd name="adj2" fmla="val 26371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円弧 114">
              <a:extLst>
                <a:ext uri="{FF2B5EF4-FFF2-40B4-BE49-F238E27FC236}">
                  <a16:creationId xmlns:a16="http://schemas.microsoft.com/office/drawing/2014/main" id="{470665E7-3E44-A95B-231E-841CAE9060EA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5524801" y="2616775"/>
              <a:ext cx="226398" cy="226398"/>
            </a:xfrm>
            <a:prstGeom prst="arc">
              <a:avLst>
                <a:gd name="adj1" fmla="val 13564296"/>
                <a:gd name="adj2" fmla="val 2637100"/>
              </a:avLst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7" name="直線矢印コネクタ 116">
              <a:extLst>
                <a:ext uri="{FF2B5EF4-FFF2-40B4-BE49-F238E27FC236}">
                  <a16:creationId xmlns:a16="http://schemas.microsoft.com/office/drawing/2014/main" id="{4613BDD2-354B-6990-F854-F5FD4B819C80}"/>
                </a:ext>
              </a:extLst>
            </p:cNvPr>
            <p:cNvCxnSpPr>
              <a:cxnSpLocks/>
              <a:stCxn id="115" idx="2"/>
            </p:cNvCxnSpPr>
            <p:nvPr/>
          </p:nvCxnSpPr>
          <p:spPr>
            <a:xfrm flipV="1">
              <a:off x="5751180" y="2727713"/>
              <a:ext cx="1214245" cy="19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正方形/長方形 124">
              <a:extLst>
                <a:ext uri="{FF2B5EF4-FFF2-40B4-BE49-F238E27FC236}">
                  <a16:creationId xmlns:a16="http://schemas.microsoft.com/office/drawing/2014/main" id="{06AA7A20-8732-C979-98E1-DD909EBE8AED}"/>
                </a:ext>
              </a:extLst>
            </p:cNvPr>
            <p:cNvSpPr/>
            <p:nvPr/>
          </p:nvSpPr>
          <p:spPr>
            <a:xfrm>
              <a:off x="3707522" y="3796453"/>
              <a:ext cx="1345496" cy="1217996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テキスト ボックス 125">
              <a:extLst>
                <a:ext uri="{FF2B5EF4-FFF2-40B4-BE49-F238E27FC236}">
                  <a16:creationId xmlns:a16="http://schemas.microsoft.com/office/drawing/2014/main" id="{329802A3-917D-07AB-FA56-9CBA08933EFC}"/>
                </a:ext>
              </a:extLst>
            </p:cNvPr>
            <p:cNvSpPr txBox="1"/>
            <p:nvPr/>
          </p:nvSpPr>
          <p:spPr>
            <a:xfrm>
              <a:off x="4311746" y="3482333"/>
              <a:ext cx="1004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latin typeface="Avenir Next" panose="020B0503020202020204" pitchFamily="34" charset="0"/>
                </a:rPr>
                <a:t>DUT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</p:grpSp>
      <p:grpSp>
        <p:nvGrpSpPr>
          <p:cNvPr id="128" name="グループ化 127">
            <a:extLst>
              <a:ext uri="{FF2B5EF4-FFF2-40B4-BE49-F238E27FC236}">
                <a16:creationId xmlns:a16="http://schemas.microsoft.com/office/drawing/2014/main" id="{E1145BAB-3A61-D00A-2C82-F00F5CF2A3B1}"/>
              </a:ext>
            </a:extLst>
          </p:cNvPr>
          <p:cNvGrpSpPr/>
          <p:nvPr/>
        </p:nvGrpSpPr>
        <p:grpSpPr>
          <a:xfrm>
            <a:off x="9386769" y="3081282"/>
            <a:ext cx="1440000" cy="2304000"/>
            <a:chOff x="2245273" y="1141746"/>
            <a:chExt cx="1440000" cy="2304000"/>
          </a:xfrm>
        </p:grpSpPr>
        <p:grpSp>
          <p:nvGrpSpPr>
            <p:cNvPr id="129" name="グループ化 128">
              <a:extLst>
                <a:ext uri="{FF2B5EF4-FFF2-40B4-BE49-F238E27FC236}">
                  <a16:creationId xmlns:a16="http://schemas.microsoft.com/office/drawing/2014/main" id="{AAC0FB79-B33C-C6AF-30B1-88B94C1B7E9E}"/>
                </a:ext>
              </a:extLst>
            </p:cNvPr>
            <p:cNvGrpSpPr/>
            <p:nvPr/>
          </p:nvGrpSpPr>
          <p:grpSpPr>
            <a:xfrm>
              <a:off x="2245273" y="1141746"/>
              <a:ext cx="1440000" cy="2304000"/>
              <a:chOff x="1454335" y="215815"/>
              <a:chExt cx="1440000" cy="2304000"/>
            </a:xfrm>
          </p:grpSpPr>
          <p:sp>
            <p:nvSpPr>
              <p:cNvPr id="131" name="正方形/長方形 130">
                <a:extLst>
                  <a:ext uri="{FF2B5EF4-FFF2-40B4-BE49-F238E27FC236}">
                    <a16:creationId xmlns:a16="http://schemas.microsoft.com/office/drawing/2014/main" id="{9C0467C0-F39D-EA11-B966-E3307DC4D7A6}"/>
                  </a:ext>
                </a:extLst>
              </p:cNvPr>
              <p:cNvSpPr/>
              <p:nvPr/>
            </p:nvSpPr>
            <p:spPr>
              <a:xfrm>
                <a:off x="1454335" y="1241816"/>
                <a:ext cx="1440000" cy="251999"/>
              </a:xfrm>
              <a:prstGeom prst="rect">
                <a:avLst/>
              </a:prstGeom>
              <a:solidFill>
                <a:srgbClr val="FF0000"/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2" name="正方形/長方形 131">
                <a:extLst>
                  <a:ext uri="{FF2B5EF4-FFF2-40B4-BE49-F238E27FC236}">
                    <a16:creationId xmlns:a16="http://schemas.microsoft.com/office/drawing/2014/main" id="{71260799-58BF-7CFB-89A2-A7A32491CA8C}"/>
                  </a:ext>
                </a:extLst>
              </p:cNvPr>
              <p:cNvSpPr/>
              <p:nvPr/>
            </p:nvSpPr>
            <p:spPr>
              <a:xfrm>
                <a:off x="1454335" y="215815"/>
                <a:ext cx="1440000" cy="2304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30" name="直線コネクタ 129">
              <a:extLst>
                <a:ext uri="{FF2B5EF4-FFF2-40B4-BE49-F238E27FC236}">
                  <a16:creationId xmlns:a16="http://schemas.microsoft.com/office/drawing/2014/main" id="{86746B27-ED64-39A0-A600-E28B697BD4E2}"/>
                </a:ext>
              </a:extLst>
            </p:cNvPr>
            <p:cNvCxnSpPr>
              <a:cxnSpLocks/>
              <a:stCxn id="132" idx="0"/>
              <a:endCxn id="132" idx="2"/>
            </p:cNvCxnSpPr>
            <p:nvPr/>
          </p:nvCxnSpPr>
          <p:spPr>
            <a:xfrm>
              <a:off x="2965273" y="1141746"/>
              <a:ext cx="0" cy="23040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559ED08E-AF41-8BB1-CF4F-E40D63724623}"/>
              </a:ext>
            </a:extLst>
          </p:cNvPr>
          <p:cNvSpPr txBox="1"/>
          <p:nvPr/>
        </p:nvSpPr>
        <p:spPr>
          <a:xfrm>
            <a:off x="8095308" y="3747825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~4 mm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3A0A8D7B-A38F-0A78-FA32-7F3F08EA969F}"/>
              </a:ext>
            </a:extLst>
          </p:cNvPr>
          <p:cNvSpPr txBox="1"/>
          <p:nvPr/>
        </p:nvSpPr>
        <p:spPr>
          <a:xfrm>
            <a:off x="8959111" y="5400765"/>
            <a:ext cx="2326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FF0000"/>
                </a:solidFill>
              </a:rPr>
              <a:t>Wire-Bonded Area</a:t>
            </a:r>
          </a:p>
        </p:txBody>
      </p:sp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E0BD012B-409C-7531-3F7B-0BF900556931}"/>
              </a:ext>
            </a:extLst>
          </p:cNvPr>
          <p:cNvCxnSpPr/>
          <p:nvPr/>
        </p:nvCxnSpPr>
        <p:spPr>
          <a:xfrm>
            <a:off x="8654503" y="4039516"/>
            <a:ext cx="0" cy="34079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直線矢印コネクタ 137">
            <a:extLst>
              <a:ext uri="{FF2B5EF4-FFF2-40B4-BE49-F238E27FC236}">
                <a16:creationId xmlns:a16="http://schemas.microsoft.com/office/drawing/2014/main" id="{379CB6D2-AD8B-89FF-BE3C-3A0ED97CBD59}"/>
              </a:ext>
            </a:extLst>
          </p:cNvPr>
          <p:cNvCxnSpPr>
            <a:cxnSpLocks/>
          </p:cNvCxnSpPr>
          <p:nvPr/>
        </p:nvCxnSpPr>
        <p:spPr>
          <a:xfrm>
            <a:off x="9386769" y="2960203"/>
            <a:ext cx="14400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直線矢印コネクタ 139">
            <a:extLst>
              <a:ext uri="{FF2B5EF4-FFF2-40B4-BE49-F238E27FC236}">
                <a16:creationId xmlns:a16="http://schemas.microsoft.com/office/drawing/2014/main" id="{38177159-BB78-BFE4-F368-A4DB3A9A0D05}"/>
              </a:ext>
            </a:extLst>
          </p:cNvPr>
          <p:cNvCxnSpPr>
            <a:cxnSpLocks/>
          </p:cNvCxnSpPr>
          <p:nvPr/>
        </p:nvCxnSpPr>
        <p:spPr>
          <a:xfrm>
            <a:off x="9240507" y="3092509"/>
            <a:ext cx="0" cy="229277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B0F0C33E-D794-DBAE-8AC2-DD676F4B0E75}"/>
              </a:ext>
            </a:extLst>
          </p:cNvPr>
          <p:cNvSpPr txBox="1"/>
          <p:nvPr/>
        </p:nvSpPr>
        <p:spPr>
          <a:xfrm>
            <a:off x="9743614" y="2712966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20</a:t>
            </a:r>
            <a:r>
              <a:rPr kumimoji="1" lang="en-US" altLang="ja-JP" sz="1400" dirty="0"/>
              <a:t> mm</a:t>
            </a:r>
            <a:endParaRPr kumimoji="1" lang="ja-JP" altLang="en-US" sz="1400"/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1AF04A5A-C97F-48F0-00C1-3D421B04309A}"/>
              </a:ext>
            </a:extLst>
          </p:cNvPr>
          <p:cNvSpPr txBox="1"/>
          <p:nvPr/>
        </p:nvSpPr>
        <p:spPr>
          <a:xfrm>
            <a:off x="8477926" y="3131402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32</a:t>
            </a:r>
            <a:r>
              <a:rPr kumimoji="1" lang="en-US" altLang="ja-JP" sz="1400" dirty="0"/>
              <a:t> mm</a:t>
            </a:r>
            <a:endParaRPr kumimoji="1" lang="ja-JP" altLang="en-US" sz="1400"/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9CDDCD16-7403-28C1-E862-0AF92B54F8F5}"/>
              </a:ext>
            </a:extLst>
          </p:cNvPr>
          <p:cNvSpPr txBox="1"/>
          <p:nvPr/>
        </p:nvSpPr>
        <p:spPr>
          <a:xfrm>
            <a:off x="8959111" y="5697927"/>
            <a:ext cx="2326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3837D6"/>
                </a:solidFill>
              </a:rPr>
              <a:t>MIMOSA Area</a:t>
            </a:r>
          </a:p>
        </p:txBody>
      </p:sp>
      <p:cxnSp>
        <p:nvCxnSpPr>
          <p:cNvPr id="146" name="直線矢印コネクタ 145">
            <a:extLst>
              <a:ext uri="{FF2B5EF4-FFF2-40B4-BE49-F238E27FC236}">
                <a16:creationId xmlns:a16="http://schemas.microsoft.com/office/drawing/2014/main" id="{E9EC3CB7-5BE4-A007-3DBD-787E9F2AEA91}"/>
              </a:ext>
            </a:extLst>
          </p:cNvPr>
          <p:cNvCxnSpPr>
            <a:cxnSpLocks/>
          </p:cNvCxnSpPr>
          <p:nvPr/>
        </p:nvCxnSpPr>
        <p:spPr>
          <a:xfrm flipH="1">
            <a:off x="8969040" y="3813912"/>
            <a:ext cx="0" cy="792000"/>
          </a:xfrm>
          <a:prstGeom prst="straightConnector1">
            <a:avLst/>
          </a:prstGeom>
          <a:ln>
            <a:solidFill>
              <a:srgbClr val="3837D6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BEAD1BA5-850E-C5C7-DFEC-954A88A797B0}"/>
              </a:ext>
            </a:extLst>
          </p:cNvPr>
          <p:cNvSpPr txBox="1"/>
          <p:nvPr/>
        </p:nvSpPr>
        <p:spPr>
          <a:xfrm>
            <a:off x="8259403" y="3503180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3837D6"/>
                </a:solidFill>
              </a:rPr>
              <a:t>~11 mm</a:t>
            </a:r>
            <a:endParaRPr kumimoji="1" lang="ja-JP" altLang="en-US" sz="1400">
              <a:solidFill>
                <a:srgbClr val="3837D6"/>
              </a:solidFill>
            </a:endParaRPr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FFB1F87F-98FC-ED3A-C0FC-5D26C61852AC}"/>
              </a:ext>
            </a:extLst>
          </p:cNvPr>
          <p:cNvSpPr/>
          <p:nvPr/>
        </p:nvSpPr>
        <p:spPr>
          <a:xfrm>
            <a:off x="10116714" y="3713022"/>
            <a:ext cx="720000" cy="720000"/>
          </a:xfrm>
          <a:prstGeom prst="rect">
            <a:avLst/>
          </a:prstGeom>
          <a:solidFill>
            <a:schemeClr val="accent3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ED09B7CA-8EC6-1412-0007-7B956FC4B105}"/>
              </a:ext>
            </a:extLst>
          </p:cNvPr>
          <p:cNvSpPr/>
          <p:nvPr/>
        </p:nvSpPr>
        <p:spPr>
          <a:xfrm>
            <a:off x="10122131" y="4043046"/>
            <a:ext cx="720000" cy="720000"/>
          </a:xfrm>
          <a:prstGeom prst="rect">
            <a:avLst/>
          </a:prstGeom>
          <a:solidFill>
            <a:schemeClr val="accent3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2" name="直線矢印コネクタ 151">
            <a:extLst>
              <a:ext uri="{FF2B5EF4-FFF2-40B4-BE49-F238E27FC236}">
                <a16:creationId xmlns:a16="http://schemas.microsoft.com/office/drawing/2014/main" id="{D0398B70-0814-31DC-EEE9-6A5519D7E393}"/>
              </a:ext>
            </a:extLst>
          </p:cNvPr>
          <p:cNvCxnSpPr>
            <a:cxnSpLocks/>
          </p:cNvCxnSpPr>
          <p:nvPr/>
        </p:nvCxnSpPr>
        <p:spPr>
          <a:xfrm>
            <a:off x="10994486" y="3683786"/>
            <a:ext cx="0" cy="711459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直線矢印コネクタ 153">
            <a:extLst>
              <a:ext uri="{FF2B5EF4-FFF2-40B4-BE49-F238E27FC236}">
                <a16:creationId xmlns:a16="http://schemas.microsoft.com/office/drawing/2014/main" id="{C081B37A-C948-F56C-A771-2AED702CD781}"/>
              </a:ext>
            </a:extLst>
          </p:cNvPr>
          <p:cNvCxnSpPr>
            <a:cxnSpLocks/>
          </p:cNvCxnSpPr>
          <p:nvPr/>
        </p:nvCxnSpPr>
        <p:spPr>
          <a:xfrm>
            <a:off x="11117389" y="4092345"/>
            <a:ext cx="0" cy="711459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3F7C8655-9CD9-89D2-81E0-DBC7F0EF17A5}"/>
              </a:ext>
            </a:extLst>
          </p:cNvPr>
          <p:cNvSpPr txBox="1"/>
          <p:nvPr/>
        </p:nvSpPr>
        <p:spPr>
          <a:xfrm>
            <a:off x="10668954" y="3357148"/>
            <a:ext cx="97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00B050"/>
                </a:solidFill>
              </a:rPr>
              <a:t>Sci.1</a:t>
            </a: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2AE65AF3-6181-5A9F-2FC6-1857429D4E07}"/>
              </a:ext>
            </a:extLst>
          </p:cNvPr>
          <p:cNvSpPr txBox="1"/>
          <p:nvPr/>
        </p:nvSpPr>
        <p:spPr>
          <a:xfrm>
            <a:off x="10757644" y="4792542"/>
            <a:ext cx="97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00B050"/>
                </a:solidFill>
              </a:rPr>
              <a:t>Sci.2</a:t>
            </a:r>
          </a:p>
        </p:txBody>
      </p:sp>
      <p:cxnSp>
        <p:nvCxnSpPr>
          <p:cNvPr id="158" name="直線矢印コネクタ 157">
            <a:extLst>
              <a:ext uri="{FF2B5EF4-FFF2-40B4-BE49-F238E27FC236}">
                <a16:creationId xmlns:a16="http://schemas.microsoft.com/office/drawing/2014/main" id="{E2732D4E-B953-5AAA-52F4-A17BD2D0FC40}"/>
              </a:ext>
            </a:extLst>
          </p:cNvPr>
          <p:cNvCxnSpPr>
            <a:cxnSpLocks/>
          </p:cNvCxnSpPr>
          <p:nvPr/>
        </p:nvCxnSpPr>
        <p:spPr>
          <a:xfrm flipH="1">
            <a:off x="10092786" y="3592679"/>
            <a:ext cx="743928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ABFA6D1B-1869-D1D4-6D9F-E964C1CC0AE2}"/>
              </a:ext>
            </a:extLst>
          </p:cNvPr>
          <p:cNvSpPr txBox="1"/>
          <p:nvPr/>
        </p:nvSpPr>
        <p:spPr>
          <a:xfrm>
            <a:off x="10109911" y="3324782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</a:rPr>
              <a:t>10</a:t>
            </a:r>
            <a:r>
              <a:rPr kumimoji="1" lang="en-US" altLang="ja-JP" sz="1400" dirty="0">
                <a:solidFill>
                  <a:srgbClr val="00B050"/>
                </a:solidFill>
              </a:rPr>
              <a:t> mm</a:t>
            </a:r>
            <a:endParaRPr kumimoji="1" lang="ja-JP" altLang="en-US" sz="1400">
              <a:solidFill>
                <a:srgbClr val="00B050"/>
              </a:solidFill>
            </a:endParaRPr>
          </a:p>
        </p:txBody>
      </p:sp>
      <p:cxnSp>
        <p:nvCxnSpPr>
          <p:cNvPr id="162" name="直線矢印コネクタ 161">
            <a:extLst>
              <a:ext uri="{FF2B5EF4-FFF2-40B4-BE49-F238E27FC236}">
                <a16:creationId xmlns:a16="http://schemas.microsoft.com/office/drawing/2014/main" id="{B6231CB4-9CC0-084F-BB8D-85BFE0772274}"/>
              </a:ext>
            </a:extLst>
          </p:cNvPr>
          <p:cNvCxnSpPr>
            <a:cxnSpLocks/>
          </p:cNvCxnSpPr>
          <p:nvPr/>
        </p:nvCxnSpPr>
        <p:spPr>
          <a:xfrm>
            <a:off x="11257976" y="4092345"/>
            <a:ext cx="0" cy="355729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02BA8553-F21E-5941-6BA8-638D4B05CE6B}"/>
              </a:ext>
            </a:extLst>
          </p:cNvPr>
          <p:cNvSpPr txBox="1"/>
          <p:nvPr/>
        </p:nvSpPr>
        <p:spPr>
          <a:xfrm>
            <a:off x="11244655" y="4094468"/>
            <a:ext cx="97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chemeClr val="accent3"/>
                </a:solidFill>
              </a:rPr>
              <a:t>Sci.1&amp;2</a:t>
            </a: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DF64F853-27F8-D148-BADC-EBF95A24BC1A}"/>
              </a:ext>
            </a:extLst>
          </p:cNvPr>
          <p:cNvSpPr txBox="1"/>
          <p:nvPr/>
        </p:nvSpPr>
        <p:spPr>
          <a:xfrm>
            <a:off x="11002578" y="3663791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</a:rPr>
              <a:t>10</a:t>
            </a:r>
            <a:r>
              <a:rPr kumimoji="1" lang="en-US" altLang="ja-JP" sz="1400" dirty="0">
                <a:solidFill>
                  <a:srgbClr val="00B050"/>
                </a:solidFill>
              </a:rPr>
              <a:t> mm</a:t>
            </a:r>
            <a:endParaRPr kumimoji="1" lang="ja-JP" altLang="en-US" sz="1400">
              <a:solidFill>
                <a:srgbClr val="00B050"/>
              </a:solidFill>
            </a:endParaRP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5D90ADE4-2D33-B797-93EA-067B11677442}"/>
              </a:ext>
            </a:extLst>
          </p:cNvPr>
          <p:cNvSpPr txBox="1"/>
          <p:nvPr/>
        </p:nvSpPr>
        <p:spPr>
          <a:xfrm>
            <a:off x="11096857" y="4568166"/>
            <a:ext cx="86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</a:rPr>
              <a:t>10</a:t>
            </a:r>
            <a:r>
              <a:rPr kumimoji="1" lang="en-US" altLang="ja-JP" sz="1400" dirty="0">
                <a:solidFill>
                  <a:srgbClr val="00B050"/>
                </a:solidFill>
              </a:rPr>
              <a:t> mm</a:t>
            </a:r>
            <a:endParaRPr kumimoji="1" lang="ja-JP" altLang="en-US" sz="1400">
              <a:solidFill>
                <a:srgbClr val="00B050"/>
              </a:solidFill>
            </a:endParaRPr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FC27C83A-22A6-65D4-5ED7-D2EFA9474C96}"/>
              </a:ext>
            </a:extLst>
          </p:cNvPr>
          <p:cNvSpPr txBox="1"/>
          <p:nvPr/>
        </p:nvSpPr>
        <p:spPr>
          <a:xfrm rot="5400000">
            <a:off x="4320158" y="4294558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Scintillator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3A9FA1FF-0250-9209-8A6E-80847424E7F0}"/>
              </a:ext>
            </a:extLst>
          </p:cNvPr>
          <p:cNvSpPr txBox="1"/>
          <p:nvPr/>
        </p:nvSpPr>
        <p:spPr>
          <a:xfrm rot="5400000">
            <a:off x="3397016" y="426089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Scintillator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3E0B8C27-DB01-857B-4CB2-D27759166019}"/>
              </a:ext>
            </a:extLst>
          </p:cNvPr>
          <p:cNvSpPr txBox="1"/>
          <p:nvPr/>
        </p:nvSpPr>
        <p:spPr>
          <a:xfrm rot="5400000">
            <a:off x="3734685" y="4294523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8FF05501-7DB1-DD52-2D88-15EAF518BE41}"/>
              </a:ext>
            </a:extLst>
          </p:cNvPr>
          <p:cNvSpPr txBox="1"/>
          <p:nvPr/>
        </p:nvSpPr>
        <p:spPr>
          <a:xfrm rot="5400000">
            <a:off x="3978869" y="4284542"/>
            <a:ext cx="1099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latin typeface="Avenir Next" panose="020B0503020202020204" pitchFamily="34" charset="0"/>
              </a:rPr>
              <a:t>AC-LGAD</a:t>
            </a:r>
            <a:endParaRPr kumimoji="1" lang="ja-JP" altLang="en-US" sz="120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55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CF686-6537-2E7F-89A1-4F3A4AF3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Preparation Status: Sensor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F0D9D7-D8BF-68F3-8C4B-219C256B5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7615989" cy="4601779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Sensor has been shipped to RIKEN this summer</a:t>
            </a:r>
          </a:p>
          <a:p>
            <a:pPr lvl="1"/>
            <a:r>
              <a:rPr lang="en-US" altLang="ja-JP" dirty="0"/>
              <a:t>Baseline Sensor: 20um, 30um, 50um</a:t>
            </a:r>
          </a:p>
          <a:p>
            <a:pPr lvl="2"/>
            <a:r>
              <a:rPr lang="en-US" altLang="ja-JP" dirty="0"/>
              <a:t>12 working sensors and 2 mechanical sensors each</a:t>
            </a:r>
          </a:p>
          <a:p>
            <a:pPr lvl="1"/>
            <a:r>
              <a:rPr lang="en-US" altLang="ja-JP" dirty="0"/>
              <a:t>FNAL/UCSC boards are fabricated in Japan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Wire-bonding @ Kyushu University</a:t>
            </a:r>
          </a:p>
          <a:p>
            <a:pPr lvl="1"/>
            <a:r>
              <a:rPr lang="en-US" altLang="ja-JP" dirty="0"/>
              <a:t>Bonding parameters has been tuned last week</a:t>
            </a:r>
          </a:p>
          <a:p>
            <a:pPr lvl="2"/>
            <a:r>
              <a:rPr lang="en-US" altLang="ja-JP" dirty="0"/>
              <a:t>The wire-bonding parametrization study will be reported </a:t>
            </a:r>
          </a:p>
          <a:p>
            <a:pPr lvl="1"/>
            <a:r>
              <a:rPr lang="en-US" altLang="ja-JP" dirty="0"/>
              <a:t>Hiroshima and Nara Women’s University students are conducting the bonding for the test just now!!!</a:t>
            </a:r>
          </a:p>
          <a:p>
            <a:pPr lvl="1"/>
            <a:r>
              <a:rPr lang="en-US" altLang="ja-JP" dirty="0"/>
              <a:t>5 x 50um sensors will be mounted on the boards today</a:t>
            </a:r>
          </a:p>
          <a:p>
            <a:pPr lvl="1"/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B200FE-8499-2D3D-C3E9-053C8CE18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F0F9565-B29C-24A0-861A-ED32D11536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16" t="10647"/>
          <a:stretch>
            <a:fillRect/>
          </a:stretch>
        </p:blipFill>
        <p:spPr>
          <a:xfrm rot="5400000">
            <a:off x="8841917" y="4031890"/>
            <a:ext cx="2577935" cy="206197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F7C6D4-B3B7-77D4-C546-D0ACB668CDE1}"/>
              </a:ext>
            </a:extLst>
          </p:cNvPr>
          <p:cNvSpPr txBox="1"/>
          <p:nvPr/>
        </p:nvSpPr>
        <p:spPr>
          <a:xfrm>
            <a:off x="8310106" y="6427404"/>
            <a:ext cx="364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Wire-Bonding @ KU Clean Room</a:t>
            </a:r>
            <a:endParaRPr kumimoji="1" lang="ja-JP" altLang="en-US"/>
          </a:p>
        </p:txBody>
      </p:sp>
      <p:pic>
        <p:nvPicPr>
          <p:cNvPr id="8" name="図 7" descr="電子機器, 回路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92CA753-C120-0538-24F5-994E1CC0DF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7" t="7583" r="7018" b="5864"/>
          <a:stretch>
            <a:fillRect/>
          </a:stretch>
        </p:blipFill>
        <p:spPr>
          <a:xfrm rot="10800000">
            <a:off x="8847515" y="1243874"/>
            <a:ext cx="2566738" cy="184770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81EC3A0-4A19-8459-8645-34412C799B8B}"/>
              </a:ext>
            </a:extLst>
          </p:cNvPr>
          <p:cNvSpPr txBox="1"/>
          <p:nvPr/>
        </p:nvSpPr>
        <p:spPr>
          <a:xfrm>
            <a:off x="8919854" y="3091581"/>
            <a:ext cx="2422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FNAL/UCSC Board made in Japan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8331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3074E-41DD-EDD5-A514-07BC371CA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DDD05B-65DA-F984-AE2C-B124A6C4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Preparation Status: Digitizer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AC8257-FB99-CE22-9A96-D6D6AAF37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584726" cy="4601779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b="1" dirty="0"/>
              <a:t>Simone</a:t>
            </a:r>
            <a:r>
              <a:rPr kumimoji="1" lang="en-US" altLang="ja-JP" dirty="0"/>
              <a:t> has prepared the digitizer in Europe</a:t>
            </a:r>
          </a:p>
          <a:p>
            <a:pPr lvl="1"/>
            <a:r>
              <a:rPr kumimoji="1" lang="en-US" altLang="ja-JP" dirty="0"/>
              <a:t>Preparation to ship to DESY is ongoing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Due to export restrictions, shipping to Europe from Japan has become difficult...</a:t>
            </a:r>
          </a:p>
          <a:p>
            <a:endParaRPr lang="en-US" altLang="ja-JP" dirty="0"/>
          </a:p>
          <a:p>
            <a:r>
              <a:rPr lang="en-US" altLang="ja-JP" dirty="0"/>
              <a:t>We were able to secure the digitizer thanks to the support of Italian team especially </a:t>
            </a:r>
            <a:r>
              <a:rPr lang="en-US" altLang="ja-JP" b="1" dirty="0"/>
              <a:t>Manuel </a:t>
            </a:r>
            <a:r>
              <a:rPr lang="en-US" altLang="ja-JP" b="1" dirty="0" err="1"/>
              <a:t>Colocci</a:t>
            </a:r>
            <a:r>
              <a:rPr lang="en-US" altLang="ja-JP" b="1" dirty="0"/>
              <a:t> (Bologna)</a:t>
            </a:r>
            <a:r>
              <a:rPr lang="en-US" altLang="ja-JP" dirty="0"/>
              <a:t>, who connected us to the right person, and </a:t>
            </a:r>
            <a:r>
              <a:rPr lang="en-US" altLang="ja-JP" b="1" dirty="0"/>
              <a:t>Gianpiero Vignola (DESY)</a:t>
            </a:r>
            <a:r>
              <a:rPr lang="en-US" altLang="ja-JP" dirty="0"/>
              <a:t>, who actively located and arranged the device at DESY!</a:t>
            </a:r>
          </a:p>
          <a:p>
            <a:endParaRPr lang="en-US" altLang="ja-JP" dirty="0"/>
          </a:p>
          <a:p>
            <a:r>
              <a:rPr lang="en-US" altLang="ja-JP" dirty="0"/>
              <a:t>Now, Hiroshima Team is working on the digitizer setup @ HU</a:t>
            </a:r>
          </a:p>
          <a:p>
            <a:pPr marL="457200" lvl="1" indent="0">
              <a:buNone/>
            </a:pPr>
            <a:endParaRPr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A93152-E4FC-528D-C5ED-6951D1C88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9197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E1FCA-B68F-178F-3E22-DE62DD3C5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66EE95-4D44-A982-C708-AEA8C72D4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Preparation Status: Jig (2 sensors)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E35534-D798-1C33-02FF-F03A8BB3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3E69F08-D50C-420E-D11C-919F915091FA}"/>
              </a:ext>
            </a:extLst>
          </p:cNvPr>
          <p:cNvSpPr txBox="1"/>
          <p:nvPr/>
        </p:nvSpPr>
        <p:spPr>
          <a:xfrm>
            <a:off x="5792510" y="2416924"/>
            <a:ext cx="160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Avenir Next" panose="020B0503020202020204" pitchFamily="34" charset="0"/>
              </a:rPr>
              <a:t>Top View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3DE725-A662-56B4-2F08-DF4DC8F2FDC3}"/>
              </a:ext>
            </a:extLst>
          </p:cNvPr>
          <p:cNvSpPr txBox="1"/>
          <p:nvPr/>
        </p:nvSpPr>
        <p:spPr>
          <a:xfrm>
            <a:off x="9056449" y="2416924"/>
            <a:ext cx="160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Avenir Next" panose="020B0503020202020204" pitchFamily="34" charset="0"/>
              </a:rPr>
              <a:t>Side</a:t>
            </a:r>
            <a:r>
              <a:rPr kumimoji="1" lang="en-US" altLang="ja-JP" b="1" dirty="0">
                <a:latin typeface="Avenir Next" panose="020B0503020202020204" pitchFamily="34" charset="0"/>
              </a:rPr>
              <a:t> View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pic>
        <p:nvPicPr>
          <p:cNvPr id="5" name="図 4" descr="コンピューターの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4EE5A1EF-2FEA-7405-58BB-237D568B32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30" t="25403" r="36522" b="20154"/>
          <a:stretch>
            <a:fillRect/>
          </a:stretch>
        </p:blipFill>
        <p:spPr>
          <a:xfrm>
            <a:off x="5347202" y="2715609"/>
            <a:ext cx="2498698" cy="2438954"/>
          </a:xfrm>
          <a:prstGeom prst="rect">
            <a:avLst/>
          </a:prstGeom>
        </p:spPr>
      </p:pic>
      <p:pic>
        <p:nvPicPr>
          <p:cNvPr id="7" name="図 6" descr="グラフ, 箱ひげ図&#10;&#10;AI 生成コンテンツは誤りを含む可能性があります。">
            <a:extLst>
              <a:ext uri="{FF2B5EF4-FFF2-40B4-BE49-F238E27FC236}">
                <a16:creationId xmlns:a16="http://schemas.microsoft.com/office/drawing/2014/main" id="{A1424017-9697-3091-BECD-1C00B7CA9B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082" t="22482" r="32153" b="33441"/>
          <a:stretch>
            <a:fillRect/>
          </a:stretch>
        </p:blipFill>
        <p:spPr>
          <a:xfrm>
            <a:off x="8506023" y="2786256"/>
            <a:ext cx="2916902" cy="2194659"/>
          </a:xfrm>
          <a:prstGeom prst="rect">
            <a:avLst/>
          </a:prstGeom>
        </p:spPr>
      </p:pic>
      <p:pic>
        <p:nvPicPr>
          <p:cNvPr id="9" name="図 8" descr="コンピューターの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4EB44F28-64F2-E15D-21C3-0960023369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986" t="20263" r="28877" b="19834"/>
          <a:stretch>
            <a:fillRect/>
          </a:stretch>
        </p:blipFill>
        <p:spPr>
          <a:xfrm>
            <a:off x="414159" y="1873244"/>
            <a:ext cx="4612957" cy="3692248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81E4E0B-1D42-8BF1-4BFD-72C447487F46}"/>
              </a:ext>
            </a:extLst>
          </p:cNvPr>
          <p:cNvCxnSpPr>
            <a:cxnSpLocks/>
          </p:cNvCxnSpPr>
          <p:nvPr/>
        </p:nvCxnSpPr>
        <p:spPr>
          <a:xfrm>
            <a:off x="9706265" y="4980915"/>
            <a:ext cx="3010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361A36-87F5-9155-7F8C-BD8B201AD91C}"/>
              </a:ext>
            </a:extLst>
          </p:cNvPr>
          <p:cNvSpPr txBox="1"/>
          <p:nvPr/>
        </p:nvSpPr>
        <p:spPr>
          <a:xfrm>
            <a:off x="9316341" y="4980915"/>
            <a:ext cx="1080930" cy="37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1.3 mm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D20F5F-42AC-BD01-176B-458E0B4E9B39}"/>
              </a:ext>
            </a:extLst>
          </p:cNvPr>
          <p:cNvSpPr txBox="1"/>
          <p:nvPr/>
        </p:nvSpPr>
        <p:spPr>
          <a:xfrm>
            <a:off x="2519869" y="5846544"/>
            <a:ext cx="748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XY-stage (</a:t>
            </a:r>
            <a:r>
              <a:rPr kumimoji="1" lang="en-US" altLang="ja-JP" dirty="0" err="1">
                <a:latin typeface="Avenir Next" panose="020B0503020202020204" pitchFamily="34" charset="0"/>
              </a:rPr>
              <a:t>Δx</a:t>
            </a:r>
            <a:r>
              <a:rPr kumimoji="1" lang="en-US" altLang="ja-JP" dirty="0">
                <a:latin typeface="Avenir Next" panose="020B0503020202020204" pitchFamily="34" charset="0"/>
              </a:rPr>
              <a:t> = </a:t>
            </a:r>
            <a:r>
              <a:rPr lang="en-US" altLang="ja-JP" dirty="0" err="1">
                <a:latin typeface="Avenir Next" panose="020B0503020202020204" pitchFamily="34" charset="0"/>
              </a:rPr>
              <a:t>Δy</a:t>
            </a:r>
            <a:r>
              <a:rPr lang="en-US" altLang="ja-JP" dirty="0">
                <a:latin typeface="Avenir Next" panose="020B0503020202020204" pitchFamily="34" charset="0"/>
              </a:rPr>
              <a:t> ~ 10mm</a:t>
            </a:r>
            <a:r>
              <a:rPr kumimoji="1" lang="en-US" altLang="ja-JP" dirty="0">
                <a:latin typeface="Avenir Next" panose="020B0503020202020204" pitchFamily="34" charset="0"/>
              </a:rPr>
              <a:t> ) </a:t>
            </a:r>
            <a:r>
              <a:rPr lang="en-US" altLang="ja-JP" dirty="0">
                <a:latin typeface="Avenir Next" panose="020B0503020202020204" pitchFamily="34" charset="0"/>
              </a:rPr>
              <a:t>is </a:t>
            </a:r>
            <a:r>
              <a:rPr kumimoji="1" lang="en-US" altLang="ja-JP" dirty="0">
                <a:latin typeface="Avenir Next" panose="020B0503020202020204" pitchFamily="34" charset="0"/>
              </a:rPr>
              <a:t>mounted on bread-board</a:t>
            </a:r>
          </a:p>
          <a:p>
            <a:pPr algn="ctr"/>
            <a:r>
              <a:rPr lang="en-US" altLang="ja-JP" dirty="0">
                <a:latin typeface="Avenir Next" panose="020B0503020202020204" pitchFamily="34" charset="0"/>
              </a:rPr>
              <a:t>The other parts are made by 3D-printer (high rigid configuration)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912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59B66-8622-70F5-88CA-77BB9D6F8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A19D08-8436-E386-66D2-E778E70D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Preparation Status: Jig (4 sensors)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5C492D-7EBB-39E4-9ED5-9035CED92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8</a:t>
            </a:fld>
            <a:endParaRPr lang="ja-JP" altLang="en-US"/>
          </a:p>
        </p:txBody>
      </p:sp>
      <p:pic>
        <p:nvPicPr>
          <p:cNvPr id="33" name="図 32" descr="箱ひげ図&#10;&#10;AI 生成コンテンツは誤りを含む可能性があります。">
            <a:extLst>
              <a:ext uri="{FF2B5EF4-FFF2-40B4-BE49-F238E27FC236}">
                <a16:creationId xmlns:a16="http://schemas.microsoft.com/office/drawing/2014/main" id="{125A46AB-A4FF-A054-A66C-DC33C49CF3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32257" t="28063" r="35595" b="27967"/>
          <a:stretch>
            <a:fillRect/>
          </a:stretch>
        </p:blipFill>
        <p:spPr>
          <a:xfrm>
            <a:off x="8472050" y="2703212"/>
            <a:ext cx="2986675" cy="2354515"/>
          </a:xfrm>
          <a:prstGeom prst="rect">
            <a:avLst/>
          </a:prstGeom>
        </p:spPr>
      </p:pic>
      <p:pic>
        <p:nvPicPr>
          <p:cNvPr id="34" name="図 33" descr="ダイアグラム, 設計図&#10;&#10;AI 生成コンテンツは誤りを含む可能性があります。">
            <a:extLst>
              <a:ext uri="{FF2B5EF4-FFF2-40B4-BE49-F238E27FC236}">
                <a16:creationId xmlns:a16="http://schemas.microsoft.com/office/drawing/2014/main" id="{D9689F51-4705-07EE-6F8C-8D1E7AE6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16" t="26079" r="31502" b="14372"/>
          <a:stretch>
            <a:fillRect/>
          </a:stretch>
        </p:blipFill>
        <p:spPr>
          <a:xfrm>
            <a:off x="402616" y="1860847"/>
            <a:ext cx="4619957" cy="3768092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95D04FC-C4D8-0567-6DEC-19CBFE07683F}"/>
              </a:ext>
            </a:extLst>
          </p:cNvPr>
          <p:cNvSpPr txBox="1"/>
          <p:nvPr/>
        </p:nvSpPr>
        <p:spPr>
          <a:xfrm>
            <a:off x="5787967" y="2404527"/>
            <a:ext cx="160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Avenir Next" panose="020B0503020202020204" pitchFamily="34" charset="0"/>
              </a:rPr>
              <a:t>Top View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D24053B-0F2B-FCA3-81F1-A08B57764D6A}"/>
              </a:ext>
            </a:extLst>
          </p:cNvPr>
          <p:cNvSpPr txBox="1"/>
          <p:nvPr/>
        </p:nvSpPr>
        <p:spPr>
          <a:xfrm>
            <a:off x="9051906" y="2404527"/>
            <a:ext cx="160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latin typeface="Avenir Next" panose="020B0503020202020204" pitchFamily="34" charset="0"/>
              </a:rPr>
              <a:t>Side</a:t>
            </a:r>
            <a:r>
              <a:rPr kumimoji="1" lang="en-US" altLang="ja-JP" b="1" dirty="0">
                <a:latin typeface="Avenir Next" panose="020B0503020202020204" pitchFamily="34" charset="0"/>
              </a:rPr>
              <a:t> View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pic>
        <p:nvPicPr>
          <p:cNvPr id="39" name="図 38" descr="コンピューターの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51674FCB-F842-B557-E176-C3741619F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200" t="25271" r="36241" b="20287"/>
          <a:stretch>
            <a:fillRect/>
          </a:stretch>
        </p:blipFill>
        <p:spPr>
          <a:xfrm rot="16200000">
            <a:off x="5490825" y="2671340"/>
            <a:ext cx="2375210" cy="2438954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9A1EB8D-B91F-1ADC-E8F6-A3B150CCF455}"/>
              </a:ext>
            </a:extLst>
          </p:cNvPr>
          <p:cNvSpPr txBox="1"/>
          <p:nvPr/>
        </p:nvSpPr>
        <p:spPr>
          <a:xfrm>
            <a:off x="2519869" y="5846544"/>
            <a:ext cx="748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XY-stage (</a:t>
            </a:r>
            <a:r>
              <a:rPr kumimoji="1" lang="en-US" altLang="ja-JP" dirty="0" err="1">
                <a:latin typeface="Avenir Next" panose="020B0503020202020204" pitchFamily="34" charset="0"/>
              </a:rPr>
              <a:t>Δx</a:t>
            </a:r>
            <a:r>
              <a:rPr kumimoji="1" lang="en-US" altLang="ja-JP" dirty="0">
                <a:latin typeface="Avenir Next" panose="020B0503020202020204" pitchFamily="34" charset="0"/>
              </a:rPr>
              <a:t> = </a:t>
            </a:r>
            <a:r>
              <a:rPr lang="en-US" altLang="ja-JP" dirty="0" err="1">
                <a:latin typeface="Avenir Next" panose="020B0503020202020204" pitchFamily="34" charset="0"/>
              </a:rPr>
              <a:t>Δy</a:t>
            </a:r>
            <a:r>
              <a:rPr lang="en-US" altLang="ja-JP" dirty="0">
                <a:latin typeface="Avenir Next" panose="020B0503020202020204" pitchFamily="34" charset="0"/>
              </a:rPr>
              <a:t> ~ 10mm</a:t>
            </a:r>
            <a:r>
              <a:rPr kumimoji="1" lang="en-US" altLang="ja-JP" dirty="0">
                <a:latin typeface="Avenir Next" panose="020B0503020202020204" pitchFamily="34" charset="0"/>
              </a:rPr>
              <a:t> ) </a:t>
            </a:r>
            <a:r>
              <a:rPr lang="en-US" altLang="ja-JP" dirty="0">
                <a:latin typeface="Avenir Next" panose="020B0503020202020204" pitchFamily="34" charset="0"/>
              </a:rPr>
              <a:t>is </a:t>
            </a:r>
            <a:r>
              <a:rPr kumimoji="1" lang="en-US" altLang="ja-JP" dirty="0">
                <a:latin typeface="Avenir Next" panose="020B0503020202020204" pitchFamily="34" charset="0"/>
              </a:rPr>
              <a:t>mounted on bread-board</a:t>
            </a:r>
          </a:p>
          <a:p>
            <a:pPr algn="ctr"/>
            <a:r>
              <a:rPr lang="en-US" altLang="ja-JP" dirty="0">
                <a:latin typeface="Avenir Next" panose="020B0503020202020204" pitchFamily="34" charset="0"/>
              </a:rPr>
              <a:t>The other parts are made by 3D-printer (high rigid configuration)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949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2BD465-F2FC-AC48-841C-060C3E67A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Schedule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452248-FE16-1098-B00B-E364963A0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/>
              <a:t>12/1~12/7</a:t>
            </a:r>
          </a:p>
          <a:p>
            <a:pPr lvl="1"/>
            <a:r>
              <a:rPr lang="en-US" altLang="ja-JP" dirty="0"/>
              <a:t>University of Tokyo and Nara Women’s University teams will setup the LTU and EUDAQ with the telescope @ DESY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12/7 ~ 12/14</a:t>
            </a:r>
          </a:p>
          <a:p>
            <a:pPr lvl="1"/>
            <a:r>
              <a:rPr lang="en-US" altLang="ja-JP" dirty="0"/>
              <a:t>Hiroshima University and Nara Women’s University teams will make the logic circuit by NIM modules and integrate AC-LGADs into the system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12/15 ~ 12/21</a:t>
            </a:r>
          </a:p>
          <a:p>
            <a:pPr lvl="1"/>
            <a:r>
              <a:rPr lang="en-US" altLang="ja-JP" dirty="0"/>
              <a:t>Hiroshima University, Nara Women’s University, University of Tokyo, and Shinshu University teams will take data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F2C97F-B9E8-244C-52ED-BE15311B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6372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108718</TotalTime>
  <Words>850</Words>
  <Application>Microsoft Macintosh PowerPoint</Application>
  <PresentationFormat>ワイド画面</PresentationFormat>
  <Paragraphs>248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9" baseType="lpstr">
      <vt:lpstr>Hiragino Kaku Gothic Pro W3</vt:lpstr>
      <vt:lpstr>游ゴシック</vt:lpstr>
      <vt:lpstr>Arial</vt:lpstr>
      <vt:lpstr>Avenir Next</vt:lpstr>
      <vt:lpstr>Office テーマ</vt:lpstr>
      <vt:lpstr>Test-Beam @ DESY</vt:lpstr>
      <vt:lpstr>Beam-Test @ DESY </vt:lpstr>
      <vt:lpstr>Measurement Subject</vt:lpstr>
      <vt:lpstr>Test-Beam Setup</vt:lpstr>
      <vt:lpstr>Preparation Status: Sensor</vt:lpstr>
      <vt:lpstr>Preparation Status: Digitizer</vt:lpstr>
      <vt:lpstr>Preparation Status: Jig (2 sensors)</vt:lpstr>
      <vt:lpstr>Preparation Status: Jig (4 sensors)</vt:lpstr>
      <vt:lpstr>Schedule</vt:lpstr>
      <vt:lpstr>Remaining Issues</vt:lpstr>
      <vt:lpstr>Backup</vt:lpstr>
      <vt:lpstr>PowerPoint プレゼンテーション</vt:lpstr>
      <vt:lpstr>DESY DAQ Logic Circuit</vt:lpstr>
      <vt:lpstr>CAEN DT5742: 5GHz + TRIG-IN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CAEN DT5742: 5GHz + TRIG-IN</dc:title>
  <dc:creator>Satoshi YANO</dc:creator>
  <cp:lastModifiedBy>Satoshi YANO</cp:lastModifiedBy>
  <cp:revision>3319</cp:revision>
  <dcterms:created xsi:type="dcterms:W3CDTF">2025-04-11T07:28:13Z</dcterms:created>
  <dcterms:modified xsi:type="dcterms:W3CDTF">2025-11-20T23:54:10Z</dcterms:modified>
</cp:coreProperties>
</file>