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8"/>
  </p:notesMasterIdLst>
  <p:sldIdLst>
    <p:sldId id="256" r:id="rId5"/>
    <p:sldId id="303" r:id="rId6"/>
    <p:sldId id="5870" r:id="rId7"/>
    <p:sldId id="5869" r:id="rId8"/>
    <p:sldId id="304" r:id="rId9"/>
    <p:sldId id="309" r:id="rId10"/>
    <p:sldId id="308" r:id="rId11"/>
    <p:sldId id="310" r:id="rId12"/>
    <p:sldId id="311" r:id="rId13"/>
    <p:sldId id="312" r:id="rId14"/>
    <p:sldId id="5871" r:id="rId15"/>
    <p:sldId id="314" r:id="rId16"/>
    <p:sldId id="3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44843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6498122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5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3" y="1991441"/>
            <a:ext cx="10334625" cy="1947460"/>
          </a:xfrm>
        </p:spPr>
        <p:txBody>
          <a:bodyPr/>
          <a:lstStyle/>
          <a:p>
            <a:r>
              <a:rPr lang="en-US" dirty="0"/>
              <a:t>Roman pots/OMD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003367"/>
            <a:ext cx="10334625" cy="746185"/>
          </a:xfrm>
        </p:spPr>
        <p:txBody>
          <a:bodyPr>
            <a:normAutofit/>
          </a:bodyPr>
          <a:lstStyle/>
          <a:p>
            <a:r>
              <a:rPr lang="en-US" dirty="0"/>
              <a:t>FF Meeting</a:t>
            </a:r>
          </a:p>
          <a:p>
            <a:r>
              <a:rPr lang="en-US" dirty="0"/>
              <a:t>December 2nd,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3" y="3309098"/>
            <a:ext cx="10334625" cy="1259607"/>
          </a:xfrm>
        </p:spPr>
        <p:txBody>
          <a:bodyPr/>
          <a:lstStyle/>
          <a:p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49CF-4BE2-AC5A-85BB-8EDDD381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390E7D-E4E7-3D4F-68F8-312C535C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22DD-FAEE-E026-C2B6-AA679F448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4" name="Google Shape;252;p36">
            <a:extLst>
              <a:ext uri="{FF2B5EF4-FFF2-40B4-BE49-F238E27FC236}">
                <a16:creationId xmlns:a16="http://schemas.microsoft.com/office/drawing/2014/main" id="{283F7EFA-C29D-9891-5303-36300902A08D}"/>
              </a:ext>
            </a:extLst>
          </p:cNvPr>
          <p:cNvSpPr txBox="1"/>
          <p:nvPr/>
        </p:nvSpPr>
        <p:spPr>
          <a:xfrm>
            <a:off x="462579" y="4898501"/>
            <a:ext cx="11406692" cy="114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Jitter measured using full bump-bonded sensor + ASIC (readout with commercial Xilinx FPGA board).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Jitter of sensor ~ 10ps; EICROC (TDC) via charge injection ~ 10-15ps.</a:t>
            </a:r>
          </a:p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Total jitter (via analog output of EICROC test board) ~ 40ps – why?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Likely from hybridization and/or non-optimal analog readout </a:t>
            </a:r>
            <a:r>
              <a:rPr lang="en-US" sz="1600" dirty="0">
                <a:latin typeface="Arial"/>
                <a:cs typeface="Arial"/>
                <a:sym typeface="Wingdings" pitchFamily="2" charset="2"/>
              </a:rPr>
              <a:t> under study. </a:t>
            </a:r>
            <a:endParaRPr lang="en" sz="1600" b="1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81EB18F2-C9AE-C18D-A25C-2865469C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90" y="1146155"/>
            <a:ext cx="4320571" cy="3740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203FF-67F2-8FB1-E4DE-E45DC1E9019E}"/>
              </a:ext>
            </a:extLst>
          </p:cNvPr>
          <p:cNvSpPr txBox="1"/>
          <p:nvPr/>
        </p:nvSpPr>
        <p:spPr>
          <a:xfrm>
            <a:off x="1603758" y="875831"/>
            <a:ext cx="496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Laser measurements (variable laser power)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444449-BE4B-6BBD-49CC-A484E8EA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6404" r="7497" b="10904"/>
          <a:stretch>
            <a:fillRect/>
          </a:stretch>
        </p:blipFill>
        <p:spPr bwMode="auto">
          <a:xfrm>
            <a:off x="847520" y="1256826"/>
            <a:ext cx="5565138" cy="36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ow Are Universal Ionizing Radiation Symbols Used Around the ...">
            <a:extLst>
              <a:ext uri="{FF2B5EF4-FFF2-40B4-BE49-F238E27FC236}">
                <a16:creationId xmlns:a16="http://schemas.microsoft.com/office/drawing/2014/main" id="{F933B103-258B-D568-5B3B-16AEF444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10553868" y="16768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95B6D3-88B8-1206-FE95-57CB27854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1AEFE-6174-1F70-6834-085F4970D671}"/>
              </a:ext>
            </a:extLst>
          </p:cNvPr>
          <p:cNvSpPr txBox="1"/>
          <p:nvPr/>
        </p:nvSpPr>
        <p:spPr>
          <a:xfrm>
            <a:off x="8156448" y="856336"/>
            <a:ext cx="38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Sr-90 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3148843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28CF-F189-0085-8D40-D769F9A9B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64BC8-EE82-BECB-0FB7-4E8FB9C96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26" y="1261357"/>
            <a:ext cx="4795221" cy="44665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54A49-4727-6C69-2C1E-44730495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E455F0-6AD9-FE24-B3F6-4C846F0CE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4" name="Google Shape;252;p36">
            <a:extLst>
              <a:ext uri="{FF2B5EF4-FFF2-40B4-BE49-F238E27FC236}">
                <a16:creationId xmlns:a16="http://schemas.microsoft.com/office/drawing/2014/main" id="{661B562B-2343-7A07-5755-69D9BE3502C4}"/>
              </a:ext>
            </a:extLst>
          </p:cNvPr>
          <p:cNvSpPr txBox="1"/>
          <p:nvPr/>
        </p:nvSpPr>
        <p:spPr>
          <a:xfrm>
            <a:off x="5035399" y="2157816"/>
            <a:ext cx="6710862" cy="30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Jitter measured here using a 30um HPK sensor (same as the other tests) wire-bonded to a Fermilab test board with fast, low-noise preamps.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Much lower jitter observed.</a:t>
            </a:r>
          </a:p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Jitter measured here by reading out 4 pixels, with one serving as a trigger with a very low threshold, and taking the pixel with the maximum amplitude in each event – those were then used to calculate jitter as a function of charge.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Waveform time-integrated, and then divided by preamp gain (100) and impedance (50 Ohms)</a:t>
            </a:r>
            <a:endParaRPr lang="en" sz="1600" dirty="0"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 descr="How Are Universal Ionizing Radiation Symbols Used Around the ...">
            <a:extLst>
              <a:ext uri="{FF2B5EF4-FFF2-40B4-BE49-F238E27FC236}">
                <a16:creationId xmlns:a16="http://schemas.microsoft.com/office/drawing/2014/main" id="{2C09F002-F32C-788C-BE65-7ACCA9EC2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B5BD00-6699-30BB-A6F6-49B57AD6C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19BEED-91EB-0A05-B0A5-E7037E21BCAB}"/>
              </a:ext>
            </a:extLst>
          </p:cNvPr>
          <p:cNvSpPr txBox="1"/>
          <p:nvPr/>
        </p:nvSpPr>
        <p:spPr>
          <a:xfrm>
            <a:off x="997144" y="892025"/>
            <a:ext cx="38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Sr-90 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4272954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A1232-E7EE-9793-C86F-ED5C1B9F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D1C996-16AD-2E36-F73C-82AA4D88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testing plans for AC-LGADs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CF1C3-0A33-93D3-0027-3549338A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441839"/>
            <a:ext cx="11716168" cy="39743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Sensor and ASIC testing between TOF/auxiliary subsystems leverages workforce from all groups.</a:t>
            </a:r>
          </a:p>
          <a:p>
            <a:pPr lvl="1"/>
            <a:r>
              <a:rPr lang="en-US" u="sng" dirty="0"/>
              <a:t>Example (currently happening):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HPK sensors characterized (IV curves) at UCSC, </a:t>
            </a:r>
          </a:p>
          <a:p>
            <a:pPr lvl="2"/>
            <a:r>
              <a:rPr lang="en-US" dirty="0"/>
              <a:t>shipped to BNL for testing with EICROC + laser/sources, </a:t>
            </a:r>
          </a:p>
          <a:p>
            <a:pPr lvl="2"/>
            <a:r>
              <a:rPr lang="en-US" dirty="0"/>
              <a:t>RBv1 developed by Rice, then sent to BNL (arriving in Dec. 2025),</a:t>
            </a:r>
          </a:p>
          <a:p>
            <a:pPr lvl="2"/>
            <a:r>
              <a:rPr lang="en-US" dirty="0"/>
              <a:t>sensor/ASIC integration tested at BNL with FPGA; Rbv1 setup tested in parallel,</a:t>
            </a:r>
          </a:p>
          <a:p>
            <a:pPr lvl="2"/>
            <a:r>
              <a:rPr lang="en-US" dirty="0"/>
              <a:t>when EICROC1 received (Feb./March 2026), integration with RBv1 tested,</a:t>
            </a:r>
          </a:p>
          <a:p>
            <a:pPr lvl="2"/>
            <a:r>
              <a:rPr lang="en-US" dirty="0"/>
              <a:t>all groups use results for e.g. test beam planning at SPS.</a:t>
            </a:r>
          </a:p>
          <a:p>
            <a:r>
              <a:rPr lang="en-US" dirty="0"/>
              <a:t>QA needs for sensors/modules for pixilated systems understood (for common items).</a:t>
            </a:r>
          </a:p>
          <a:p>
            <a:pPr lvl="1"/>
            <a:r>
              <a:rPr lang="en-US" dirty="0"/>
              <a:t>Sensors, ASICs, readout, hybridization, etc.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42A963-D2E4-99FB-605A-FF81FDA6E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1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5C9CA-8E1F-EF5C-A57B-72EF5097A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67D9D3-0827-435C-8C4B-74C6C9CC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Broad timeline of AC-LGAD activities (non-exhaustive)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7D12C-D10D-F38C-8CC2-6A7BF124D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FD84D8-9412-0130-E0FF-A0CB9C45B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614254-8FEF-79DC-92D4-36E03D557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88871"/>
              </p:ext>
            </p:extLst>
          </p:nvPr>
        </p:nvGraphicFramePr>
        <p:xfrm>
          <a:off x="361846" y="825178"/>
          <a:ext cx="11749472" cy="522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283">
                  <a:extLst>
                    <a:ext uri="{9D8B030D-6E8A-4147-A177-3AD203B41FA5}">
                      <a16:colId xmlns:a16="http://schemas.microsoft.com/office/drawing/2014/main" val="457906161"/>
                    </a:ext>
                  </a:extLst>
                </a:gridCol>
                <a:gridCol w="1389530">
                  <a:extLst>
                    <a:ext uri="{9D8B030D-6E8A-4147-A177-3AD203B41FA5}">
                      <a16:colId xmlns:a16="http://schemas.microsoft.com/office/drawing/2014/main" val="4244746894"/>
                    </a:ext>
                  </a:extLst>
                </a:gridCol>
                <a:gridCol w="1918447">
                  <a:extLst>
                    <a:ext uri="{9D8B030D-6E8A-4147-A177-3AD203B41FA5}">
                      <a16:colId xmlns:a16="http://schemas.microsoft.com/office/drawing/2014/main" val="104197803"/>
                    </a:ext>
                  </a:extLst>
                </a:gridCol>
                <a:gridCol w="6042212">
                  <a:extLst>
                    <a:ext uri="{9D8B030D-6E8A-4147-A177-3AD203B41FA5}">
                      <a16:colId xmlns:a16="http://schemas.microsoft.com/office/drawing/2014/main" val="3701500143"/>
                    </a:ext>
                  </a:extLst>
                </a:gridCol>
              </a:tblGrid>
              <a:tr h="369073">
                <a:tc>
                  <a:txBody>
                    <a:bodyPr/>
                    <a:lstStyle/>
                    <a:p>
                      <a:r>
                        <a:rPr lang="en-US" sz="1100" dirty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Current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Dates (expected completion)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9835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4x4 BNL and HPK sensors tested at 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2020 to Summer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Established timing resolution ~ 20ps and spatial resolution ~ 20um (7x better than normal for pixel pitch due to charge sharing)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387745"/>
                  </a:ext>
                </a:extLst>
              </a:tr>
              <a:tr h="741275">
                <a:tc>
                  <a:txBody>
                    <a:bodyPr/>
                    <a:lstStyle/>
                    <a:p>
                      <a:r>
                        <a:rPr lang="en-US" sz="1100" dirty="0"/>
                        <a:t>EICROC0 testing with charge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Tested analog and digital output, measured jitter, tested linearity of ADC</a:t>
                      </a:r>
                    </a:p>
                    <a:p>
                      <a:endParaRPr lang="en-US" sz="1100" dirty="0"/>
                    </a:p>
                    <a:p>
                      <a:r>
                        <a:rPr lang="en-US" sz="1100" dirty="0"/>
                        <a:t>Firmware does not support external trigger; will be updated to enable this with EICROC1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66678"/>
                  </a:ext>
                </a:extLst>
              </a:tr>
              <a:tr h="1051828">
                <a:tc>
                  <a:txBody>
                    <a:bodyPr/>
                    <a:lstStyle/>
                    <a:p>
                      <a:r>
                        <a:rPr lang="en-US" sz="1100" dirty="0"/>
                        <a:t>4x4 sensor testing with EICROC0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Testing has been done with AC-LGADs </a:t>
                      </a:r>
                      <a:r>
                        <a:rPr lang="en-US" sz="1100" dirty="0" err="1"/>
                        <a:t>wirebonded</a:t>
                      </a:r>
                      <a:r>
                        <a:rPr lang="en-US" sz="1100" dirty="0"/>
                        <a:t> to EICROC0 – noise unacceptably high. Now using bump-bonded assemblies. Tested with TCT and Sr-90 source.</a:t>
                      </a:r>
                      <a:br>
                        <a:rPr lang="en-US" sz="1100" dirty="0"/>
                      </a:br>
                      <a:br>
                        <a:rPr lang="en-US" sz="1100" dirty="0"/>
                      </a:br>
                      <a:r>
                        <a:rPr lang="en-US" sz="1100" dirty="0"/>
                        <a:t>Jitter from individual components small (10-15ps) – total jitter from analog output of EICROC0 </a:t>
                      </a:r>
                      <a:r>
                        <a:rPr lang="en-US" sz="1100" dirty="0" err="1"/>
                        <a:t>testboard</a:t>
                      </a:r>
                      <a:r>
                        <a:rPr lang="en-US" sz="1100" dirty="0"/>
                        <a:t> with AC-LGADs bump-bonded high – under study now.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34858"/>
                  </a:ext>
                </a:extLst>
              </a:tr>
              <a:tr h="660430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full-size 32x32 channel HPK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(Summer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IV curves measured and breakdown voltages identified; production yield &gt; 90%; first test beam @ DESY in December 2025; hope for test beam @ SPS in Summer 2026; Lab testing underway (laser, source)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73214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RBv1 setup and initial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(Spring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Work done to validate setup at Rice; setup being established at BNL to test EICROC1 with two different readouts after receipt of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18555"/>
                  </a:ext>
                </a:extLst>
              </a:tr>
              <a:tr h="487103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EICROC1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2026 to 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Will test with FPGA setup as done with EICROC0; aim is to test with RBv1 (</a:t>
                      </a:r>
                      <a:r>
                        <a:rPr lang="en-US" sz="1100" dirty="0" err="1"/>
                        <a:t>lpGBT</a:t>
                      </a:r>
                      <a:r>
                        <a:rPr lang="en-US" sz="1100" dirty="0"/>
                        <a:t>-based readout) as soon as EICROC1 is received.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81670"/>
                  </a:ext>
                </a:extLst>
              </a:tr>
              <a:tr h="514779">
                <a:tc>
                  <a:txBody>
                    <a:bodyPr/>
                    <a:lstStyle/>
                    <a:p>
                      <a:r>
                        <a:rPr lang="en-US" sz="1100" dirty="0"/>
                        <a:t>Full-chain tests (32x32 sensor with EICROC1 and RBv1)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Late Spring 2026 – TBD (end of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Goal is to have initial full chain testing done by Summer if EICROC1 testing + RBv1 setup is successful.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8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9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B93A-3710-3EF4-926E-48FF377C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89EF5-2F0D-1B64-B328-FBCABBD90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B0CEE8-46D0-7DF5-4BDB-372F2DBC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pots/Off-Momentum Detectors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6EC61F-E6C4-FC7C-FEFB-A1B54133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6752" y="6491644"/>
            <a:ext cx="2659380" cy="365125"/>
          </a:xfrm>
        </p:spPr>
        <p:txBody>
          <a:bodyPr/>
          <a:lstStyle/>
          <a:p>
            <a:pPr algn="ctr"/>
            <a:r>
              <a:rPr lang="en-US" dirty="0"/>
              <a:t>Alex Jentsch (BNL)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CDDE1-A5ED-CB72-0DCE-7BD4768E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534" y="901722"/>
            <a:ext cx="4262219" cy="5054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637F7-653C-4C38-BA7D-F3380542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66" y="2249519"/>
            <a:ext cx="5618681" cy="2490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DF529B-9713-0304-043A-20492EF8AD1C}"/>
              </a:ext>
            </a:extLst>
          </p:cNvPr>
          <p:cNvSpPr txBox="1"/>
          <p:nvPr/>
        </p:nvSpPr>
        <p:spPr>
          <a:xfrm>
            <a:off x="672789" y="937184"/>
            <a:ext cx="624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Tracking planes inserted directly into machine vacuum.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to tag protons with very small (&lt; 5mrad) scattering angle from IP.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OMD used to tag protons from nuclear breakup.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196CC2-A0C0-3FE2-8F07-BD89A9A99242}"/>
              </a:ext>
            </a:extLst>
          </p:cNvPr>
          <p:cNvSpPr txBox="1"/>
          <p:nvPr/>
        </p:nvSpPr>
        <p:spPr>
          <a:xfrm>
            <a:off x="847050" y="4852281"/>
            <a:ext cx="6078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plane of Roman pots subsystem arranged around beam “stay clear”.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132 sensors + EICROCs per layer (40% less for OMD per layer)</a:t>
            </a:r>
          </a:p>
        </p:txBody>
      </p:sp>
    </p:spTree>
    <p:extLst>
      <p:ext uri="{BB962C8B-B14F-4D97-AF65-F5344CB8AC3E}">
        <p14:creationId xmlns:p14="http://schemas.microsoft.com/office/powerpoint/2010/main" val="409571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0F1A-0D79-52EB-865A-4D7B937D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490568-CFB0-B952-0F04-CB6D3E29E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AC936-A4DC-DE72-71A9-5AEDF95D9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7DC51-9366-996E-86A2-3BBB80F4ACFB}"/>
              </a:ext>
            </a:extLst>
          </p:cNvPr>
          <p:cNvSpPr txBox="1"/>
          <p:nvPr/>
        </p:nvSpPr>
        <p:spPr>
          <a:xfrm>
            <a:off x="462579" y="1216380"/>
            <a:ext cx="65972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Scattering chamber updated to meet needs for beam envelope (was originally about 40% too narrow, vertically).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on layout to reduce number of motion stages (currently assume 4 – two on top, two on bottom of chamber) </a:t>
            </a:r>
            <a:r>
              <a:rPr lang="en-US" sz="2000" dirty="0">
                <a:sym typeface="Wingdings" pitchFamily="2" charset="2"/>
              </a:rPr>
              <a:t> issue is the actual ”arms” reaching into the scattering chamber.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The layout also has to allow necessary control of detector aperture (10 sigma) and detector alignment (e.g. beam orbit misalignment).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Feed-throughs for signal/power cables from vacuum to FEB outside.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Integration of passive cooling elements.</a:t>
            </a: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9E4697-C530-3084-D2FF-29B9C142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97" y="885268"/>
            <a:ext cx="4987363" cy="50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5782-563B-148A-9C1C-1FA096EC1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AAFF03-03F9-7D66-AB98-8CC833E97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-1"/>
            <a:ext cx="11499925" cy="905429"/>
          </a:xfrm>
        </p:spPr>
        <p:txBody>
          <a:bodyPr>
            <a:normAutofit/>
          </a:bodyPr>
          <a:lstStyle/>
          <a:p>
            <a:r>
              <a:rPr lang="en-US" sz="2800" dirty="0"/>
              <a:t>Updated RP reconstruction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Impact on DVCS (as an example)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B71EF-A2AF-625E-713A-BDE878D7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4809292"/>
            <a:ext cx="11499925" cy="9054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With afterburner effects, RECO compared to </a:t>
            </a:r>
            <a:r>
              <a:rPr lang="en-US" dirty="0" err="1"/>
              <a:t>MCParticles</a:t>
            </a:r>
            <a:r>
              <a:rPr lang="en-US" dirty="0"/>
              <a:t> (to only show effect of matrix reconstruction).</a:t>
            </a:r>
          </a:p>
          <a:p>
            <a:pPr lvl="1"/>
            <a:r>
              <a:rPr lang="en-US" dirty="0"/>
              <a:t>As expected, significant improvement with polynomial method.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DAAFA-CA38-CE96-E79C-8628666E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7" y="1294222"/>
            <a:ext cx="11499925" cy="35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6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6FADB-AC32-8625-50E6-8A29F9A34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4672D230-CAE4-A2D8-D776-BE3A1A0E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6" y="1071874"/>
            <a:ext cx="7375947" cy="4864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C3D38-C745-4937-1A24-0F5D9FC00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14BB72-64C9-806F-22C5-60A23776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pots/Off-Momentum Detectors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42BA29-6F7E-5187-0E01-D71041B613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6752" y="6491644"/>
            <a:ext cx="2659380" cy="365125"/>
          </a:xfrm>
        </p:spPr>
        <p:txBody>
          <a:bodyPr/>
          <a:lstStyle/>
          <a:p>
            <a:pPr algn="ctr"/>
            <a:r>
              <a:rPr lang="en-US" dirty="0"/>
              <a:t>Alex Jentsch (BNL)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A6F54-AD75-F3E8-7314-1B66EC2FAE90}"/>
              </a:ext>
            </a:extLst>
          </p:cNvPr>
          <p:cNvSpPr txBox="1"/>
          <p:nvPr/>
        </p:nvSpPr>
        <p:spPr>
          <a:xfrm>
            <a:off x="7638401" y="1874503"/>
            <a:ext cx="4440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performance is similar to that of B0, but only when not assuming charge sharing for the RP/OMD.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Performance improves with charge sharing (only minimal charge sharing assumed here).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019FE-F1CF-74AF-C014-A953C7F8D809}"/>
              </a:ext>
            </a:extLst>
          </p:cNvPr>
          <p:cNvSpPr txBox="1"/>
          <p:nvPr/>
        </p:nvSpPr>
        <p:spPr>
          <a:xfrm>
            <a:off x="1665806" y="1505171"/>
            <a:ext cx="220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Performance</a:t>
            </a:r>
          </a:p>
        </p:txBody>
      </p:sp>
    </p:spTree>
    <p:extLst>
      <p:ext uri="{BB962C8B-B14F-4D97-AF65-F5344CB8AC3E}">
        <p14:creationId xmlns:p14="http://schemas.microsoft.com/office/powerpoint/2010/main" val="124587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B37B-F7E4-DA8A-06DF-A6EF483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EED85-B8F2-07C4-8A42-D8E2E2455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C75676F5-1B06-9AB6-D27E-82AD721F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4" name="Picture 3" descr="A close up of a circuit board&#10;&#10;Description automatically generated">
            <a:extLst>
              <a:ext uri="{FF2B5EF4-FFF2-40B4-BE49-F238E27FC236}">
                <a16:creationId xmlns:a16="http://schemas.microsoft.com/office/drawing/2014/main" id="{B1CAF464-C8D8-CBAF-429C-553905A45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5" t="35872" r="29311" b="32371"/>
          <a:stretch/>
        </p:blipFill>
        <p:spPr>
          <a:xfrm>
            <a:off x="375422" y="1033346"/>
            <a:ext cx="3921131" cy="31284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DA848D-F6B4-74EA-88CF-AC90964C270A}"/>
              </a:ext>
            </a:extLst>
          </p:cNvPr>
          <p:cNvCxnSpPr>
            <a:cxnSpLocks/>
          </p:cNvCxnSpPr>
          <p:nvPr/>
        </p:nvCxnSpPr>
        <p:spPr>
          <a:xfrm>
            <a:off x="4393870" y="2597582"/>
            <a:ext cx="50380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448437B-F560-47AE-6F34-8492AD74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35588" y="849898"/>
            <a:ext cx="7044162" cy="3673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6E2AF-050A-F21F-4FF8-CF0C10DBBBE0}"/>
              </a:ext>
            </a:extLst>
          </p:cNvPr>
          <p:cNvSpPr txBox="1"/>
          <p:nvPr/>
        </p:nvSpPr>
        <p:spPr>
          <a:xfrm>
            <a:off x="5035588" y="3569127"/>
            <a:ext cx="415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bg1"/>
                </a:solidFill>
              </a:rPr>
              <a:t>BNL AC-LGAD: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500x500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pixel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100x100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metal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30um active thickness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10423-4451-9609-7113-A78BC5E2CF54}"/>
              </a:ext>
            </a:extLst>
          </p:cNvPr>
          <p:cNvSpPr txBox="1"/>
          <p:nvPr/>
        </p:nvSpPr>
        <p:spPr>
          <a:xfrm>
            <a:off x="5824603" y="1157866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AC-LGAD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B5B28-F7DE-4EC8-3FDD-0A787722FD5B}"/>
              </a:ext>
            </a:extLst>
          </p:cNvPr>
          <p:cNvSpPr txBox="1"/>
          <p:nvPr/>
        </p:nvSpPr>
        <p:spPr>
          <a:xfrm>
            <a:off x="9321452" y="1147587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EICROC0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3BEED-7FF2-C78B-B669-4F226CC570EC}"/>
              </a:ext>
            </a:extLst>
          </p:cNvPr>
          <p:cNvSpPr txBox="1"/>
          <p:nvPr/>
        </p:nvSpPr>
        <p:spPr>
          <a:xfrm>
            <a:off x="361846" y="4611365"/>
            <a:ext cx="107002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EICROC ASIC proposed for pixilated AC-LGADs.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Uses infrastructure from ALTIROC (used for DC-LGADs in ATLAS) and HGCROC (I2C)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only 4x4 channel version exists, 32x32 (full channel count) in production (to arrive in Feb./March 2026).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used in FTOF (or any pixilated AC-LGAD detector).</a:t>
            </a:r>
            <a:endParaRPr lang="en-US" sz="1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918C15-27B6-5F7D-92AD-12ACD76CF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F8EA2-A9B2-D7A9-13D0-72FF565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6FADA-9D97-19C0-62A3-A7D29A3D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E8651-9787-5BE4-85DD-4FFCB1A3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AF83134-7E94-E9D0-4559-F9A4C5E4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18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E6FC9C6-8BDC-8313-33CC-17E51D36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7" t="5519" r="6216"/>
          <a:stretch>
            <a:fillRect/>
          </a:stretch>
        </p:blipFill>
        <p:spPr>
          <a:xfrm>
            <a:off x="7262146" y="875865"/>
            <a:ext cx="4815992" cy="23513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9CBC3-6642-4969-6A6B-97C60195D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B0CE-B32B-3794-60D9-6A36A42837B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F5D00-630C-19D5-2711-9D843D50AB6E}"/>
              </a:ext>
            </a:extLst>
          </p:cNvPr>
          <p:cNvSpPr txBox="1"/>
          <p:nvPr/>
        </p:nvSpPr>
        <p:spPr>
          <a:xfrm>
            <a:off x="281775" y="4029510"/>
            <a:ext cx="6761821" cy="20621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78B9C-EC3B-C6EB-98DA-A01F5EB49922}"/>
              </a:ext>
            </a:extLst>
          </p:cNvPr>
          <p:cNvSpPr txBox="1"/>
          <p:nvPr/>
        </p:nvSpPr>
        <p:spPr>
          <a:xfrm>
            <a:off x="7571194" y="3277868"/>
            <a:ext cx="41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needs to be separated from sensor/ASIC board to obey physical constraints for far-forward subsystems.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3E355-FE56-8530-6F5E-434B6ECC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80" y="4273638"/>
            <a:ext cx="2596391" cy="21921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D26186-5719-4A0D-0D1D-965EE367B4A6}"/>
              </a:ext>
            </a:extLst>
          </p:cNvPr>
          <p:cNvCxnSpPr/>
          <p:nvPr/>
        </p:nvCxnSpPr>
        <p:spPr>
          <a:xfrm flipV="1">
            <a:off x="6957391" y="5446643"/>
            <a:ext cx="1967948" cy="25841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83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4942-C9E0-36D0-A224-A69744AD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CA780-3F4B-CB5E-6A02-6D4E2E571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A997F-84D4-FE0B-F231-C3CE5E4B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C2E7BCC-D91A-7155-822E-2E3BCFDC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5DE8D-C7A5-2267-48D3-FAFACEB04547}"/>
              </a:ext>
            </a:extLst>
          </p:cNvPr>
          <p:cNvSpPr txBox="1"/>
          <p:nvPr/>
        </p:nvSpPr>
        <p:spPr>
          <a:xfrm>
            <a:off x="6956184" y="3952338"/>
            <a:ext cx="5135151" cy="212365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synergy with TOF: front-end + power board will be the same as FTOF.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Only difference is sensor stave/module, and the separation of the FEB for flexibility for FF detector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Presently optimizing choice of readout board “flavor” which works best for auxiliary detector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96FF1-9AE8-1581-85D4-557A7708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28" y="896298"/>
            <a:ext cx="4790076" cy="301111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7196E-9958-42F7-1C88-CAA91E0AE61A}"/>
              </a:ext>
            </a:extLst>
          </p:cNvPr>
          <p:cNvSpPr txBox="1"/>
          <p:nvPr/>
        </p:nvSpPr>
        <p:spPr>
          <a:xfrm>
            <a:off x="281775" y="4029510"/>
            <a:ext cx="6761821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  <a:p>
            <a:pPr lvl="1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C90CB-E0B8-58B3-A2A9-548B04CE7E50}"/>
              </a:ext>
            </a:extLst>
          </p:cNvPr>
          <p:cNvSpPr txBox="1"/>
          <p:nvPr/>
        </p:nvSpPr>
        <p:spPr>
          <a:xfrm>
            <a:off x="10488871" y="3171270"/>
            <a:ext cx="160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Tonko </a:t>
            </a:r>
            <a:r>
              <a:rPr lang="en-US" sz="1600" dirty="0" err="1"/>
              <a:t>Ljubicic</a:t>
            </a:r>
            <a:r>
              <a:rPr lang="en-US" sz="1600" dirty="0"/>
              <a:t> (Rice Univ.)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0D8C7-76D8-E1E3-445C-33E131979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E51F2-0039-A649-C208-47077865F22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</p:spTree>
    <p:extLst>
      <p:ext uri="{BB962C8B-B14F-4D97-AF65-F5344CB8AC3E}">
        <p14:creationId xmlns:p14="http://schemas.microsoft.com/office/powerpoint/2010/main" val="2169806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F2F6-D0CE-A729-A4F4-E31D046CF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67D0E85-5AD3-ADA5-FBC5-1551D0D6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5" y="3646552"/>
            <a:ext cx="3576935" cy="2408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E5BD519-5A78-55C6-CEC0-FA76D297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EF874-8901-7EC0-2625-A0E9A3FE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3" name="Content Placeholder 15" descr="Chart, diagram&#10;&#10;AI-generated content may be incorrect.">
            <a:extLst>
              <a:ext uri="{FF2B5EF4-FFF2-40B4-BE49-F238E27FC236}">
                <a16:creationId xmlns:a16="http://schemas.microsoft.com/office/drawing/2014/main" id="{EB5DD8A9-3C8F-3473-780B-2D8017F1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8" y="905983"/>
            <a:ext cx="11297746" cy="2494031"/>
          </a:xfrm>
          <a:prstGeom prst="rect">
            <a:avLst/>
          </a:prstGeom>
        </p:spPr>
      </p:pic>
      <p:sp>
        <p:nvSpPr>
          <p:cNvPr id="10" name="Google Shape;252;p36">
            <a:extLst>
              <a:ext uri="{FF2B5EF4-FFF2-40B4-BE49-F238E27FC236}">
                <a16:creationId xmlns:a16="http://schemas.microsoft.com/office/drawing/2014/main" id="{988AE765-8766-D818-55A5-63412C3662B9}"/>
              </a:ext>
            </a:extLst>
          </p:cNvPr>
          <p:cNvSpPr txBox="1"/>
          <p:nvPr/>
        </p:nvSpPr>
        <p:spPr>
          <a:xfrm>
            <a:off x="261409" y="3538453"/>
            <a:ext cx="5512364" cy="226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AC-LGAD (HPK) “etched” to remove portions of the backplane </a:t>
            </a:r>
            <a:r>
              <a:rPr lang="en" sz="1867" dirty="0" err="1">
                <a:latin typeface="Arial"/>
                <a:ea typeface="Arial"/>
                <a:cs typeface="Arial"/>
                <a:sym typeface="Arial"/>
              </a:rPr>
              <a:t>whi</a:t>
            </a:r>
            <a:r>
              <a:rPr lang="en-US" sz="1867" dirty="0" err="1"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 normally block incident TCT IR light from the laser in a bump-bonded assembly.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Etching by Simone Mazza from UCSC.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TCT is useful for doing position dependent measurements (</a:t>
            </a:r>
            <a:r>
              <a:rPr lang="en" sz="1600" dirty="0" err="1">
                <a:latin typeface="Arial"/>
                <a:cs typeface="Arial"/>
                <a:sym typeface="Arial"/>
              </a:rPr>
              <a:t>e.g</a:t>
            </a:r>
            <a:r>
              <a:rPr lang="en" sz="1600" dirty="0">
                <a:latin typeface="Arial"/>
                <a:cs typeface="Arial"/>
                <a:sym typeface="Arial"/>
              </a:rPr>
              <a:t> for spatial resolution), and for probing uniformity of charge collection and gain.</a:t>
            </a:r>
          </a:p>
        </p:txBody>
      </p:sp>
      <p:pic>
        <p:nvPicPr>
          <p:cNvPr id="16" name="Picture 1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2D11C95-80D9-B5FF-CC4E-02E78BB1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0" r="10633"/>
          <a:stretch/>
        </p:blipFill>
        <p:spPr>
          <a:xfrm rot="5400000">
            <a:off x="5927254" y="3630374"/>
            <a:ext cx="2148151" cy="21917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4BA098-B77D-EEC1-4F9D-43EB44D1F575}"/>
              </a:ext>
            </a:extLst>
          </p:cNvPr>
          <p:cNvSpPr txBox="1"/>
          <p:nvPr/>
        </p:nvSpPr>
        <p:spPr>
          <a:xfrm>
            <a:off x="5385889" y="5800347"/>
            <a:ext cx="3230880" cy="4334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96FF"/>
                </a:solidFill>
              </a:rPr>
              <a:t>Etched, bump-bonded assembly.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747CD-4854-1382-D5AC-4E97DA989F5B}"/>
              </a:ext>
            </a:extLst>
          </p:cNvPr>
          <p:cNvSpPr txBox="1"/>
          <p:nvPr/>
        </p:nvSpPr>
        <p:spPr>
          <a:xfrm>
            <a:off x="3466046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048F54-3EC5-AB97-C9CD-E57E5484CAF9}"/>
              </a:ext>
            </a:extLst>
          </p:cNvPr>
          <p:cNvSpPr txBox="1"/>
          <p:nvPr/>
        </p:nvSpPr>
        <p:spPr>
          <a:xfrm rot="16200000">
            <a:off x="180284" y="1245912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76C4D3-0EEE-6829-1ED7-BFC405F24A2B}"/>
              </a:ext>
            </a:extLst>
          </p:cNvPr>
          <p:cNvSpPr txBox="1"/>
          <p:nvPr/>
        </p:nvSpPr>
        <p:spPr>
          <a:xfrm>
            <a:off x="7294720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973DE-49EA-34BD-E183-A0F4BB662B44}"/>
              </a:ext>
            </a:extLst>
          </p:cNvPr>
          <p:cNvSpPr txBox="1"/>
          <p:nvPr/>
        </p:nvSpPr>
        <p:spPr>
          <a:xfrm>
            <a:off x="11123394" y="3182646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0D1-D87D-34EF-EA44-E7921061F547}"/>
              </a:ext>
            </a:extLst>
          </p:cNvPr>
          <p:cNvSpPr txBox="1"/>
          <p:nvPr/>
        </p:nvSpPr>
        <p:spPr>
          <a:xfrm rot="16200000">
            <a:off x="3997608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EBDE6-1CC8-6C1B-9766-CF15008BA907}"/>
              </a:ext>
            </a:extLst>
          </p:cNvPr>
          <p:cNvSpPr txBox="1"/>
          <p:nvPr/>
        </p:nvSpPr>
        <p:spPr>
          <a:xfrm rot="16200000">
            <a:off x="7814932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1198C-37E5-1E92-8887-00E970F454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2202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3552</TotalTime>
  <Words>1354</Words>
  <Application>Microsoft Macintosh PowerPoint</Application>
  <PresentationFormat>Widescreen</PresentationFormat>
  <Paragraphs>139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BNL</vt:lpstr>
      <vt:lpstr>Roman pots/OMD updates</vt:lpstr>
      <vt:lpstr>Roman pots/Off-Momentum Detectors</vt:lpstr>
      <vt:lpstr>Mechanical Considerations</vt:lpstr>
      <vt:lpstr>Updated RP reconstruction  Impact on DVCS (as an example)</vt:lpstr>
      <vt:lpstr>Roman pots/Off-Momentum Detectors</vt:lpstr>
      <vt:lpstr>Implementation of AC-LGADs for FF Tracking</vt:lpstr>
      <vt:lpstr>Implementation of AC-LGADs for FF Tracking</vt:lpstr>
      <vt:lpstr>Implementation of AC-LGADs for FF Tracking</vt:lpstr>
      <vt:lpstr>AC-LGAD Testing  AC-LGAD + EICROC0</vt:lpstr>
      <vt:lpstr>AC-LGAD Testing  AC-LGAD + EICROC0</vt:lpstr>
      <vt:lpstr>AC-LGAD Testing  AC-LGAD + Fermilab Board</vt:lpstr>
      <vt:lpstr>Overall testing plans for AC-LGADs</vt:lpstr>
      <vt:lpstr>Broad timeline of AC-LGAD activities (non-exhaustive)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Jentsch, Alexander</cp:lastModifiedBy>
  <cp:revision>99</cp:revision>
  <dcterms:created xsi:type="dcterms:W3CDTF">2025-05-18T16:02:34Z</dcterms:created>
  <dcterms:modified xsi:type="dcterms:W3CDTF">2025-12-02T14:01:56Z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