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0" r:id="rId2"/>
  </p:sldMasterIdLst>
  <p:notesMasterIdLst>
    <p:notesMasterId r:id="rId10"/>
  </p:notesMasterIdLst>
  <p:sldIdLst>
    <p:sldId id="278" r:id="rId3"/>
    <p:sldId id="39068" r:id="rId4"/>
    <p:sldId id="39069" r:id="rId5"/>
    <p:sldId id="264" r:id="rId6"/>
    <p:sldId id="39071" r:id="rId7"/>
    <p:sldId id="39070" r:id="rId8"/>
    <p:sldId id="390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awrence" initials="" lastIdx="1" clrIdx="0"/>
  <p:cmAuthor id="2" name="Torre Wenaus" initials="" lastIdx="2" clrIdx="1"/>
  <p:cmAuthor id="3" name="Markus Diefenthaler"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7E9"/>
    <a:srgbClr val="0C44A0"/>
    <a:srgbClr val="058743"/>
    <a:srgbClr val="004D24"/>
    <a:srgbClr val="50C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64" autoAdjust="0"/>
    <p:restoredTop sz="96351" autoAdjust="0"/>
  </p:normalViewPr>
  <p:slideViewPr>
    <p:cSldViewPr snapToGrid="0" snapToObjects="1">
      <p:cViewPr varScale="1">
        <p:scale>
          <a:sx n="144" d="100"/>
          <a:sy n="144" d="100"/>
        </p:scale>
        <p:origin x="224" y="448"/>
      </p:cViewPr>
      <p:guideLst/>
    </p:cSldViewPr>
  </p:slideViewPr>
  <p:outlineViewPr>
    <p:cViewPr>
      <p:scale>
        <a:sx n="33" d="100"/>
        <a:sy n="33" d="100"/>
      </p:scale>
      <p:origin x="0" y="-11706"/>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3696f603c1_1_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g33696f603c1_1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04A76AC7-E9D4-4991-8DDF-7B4EEDD8A64B}"/>
            </a:ext>
          </a:extLst>
        </p:cNvPr>
        <p:cNvGrpSpPr/>
        <p:nvPr/>
      </p:nvGrpSpPr>
      <p:grpSpPr>
        <a:xfrm>
          <a:off x="0" y="0"/>
          <a:ext cx="0" cy="0"/>
          <a:chOff x="0" y="0"/>
          <a:chExt cx="0" cy="0"/>
        </a:xfrm>
      </p:grpSpPr>
      <p:sp>
        <p:nvSpPr>
          <p:cNvPr id="299" name="Google Shape;299;g3898917972d_2_114:notes">
            <a:extLst>
              <a:ext uri="{FF2B5EF4-FFF2-40B4-BE49-F238E27FC236}">
                <a16:creationId xmlns:a16="http://schemas.microsoft.com/office/drawing/2014/main" id="{6AC58F8B-4299-01A0-1523-81FEEE174DB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3898917972d_2_114:notes">
            <a:extLst>
              <a:ext uri="{FF2B5EF4-FFF2-40B4-BE49-F238E27FC236}">
                <a16:creationId xmlns:a16="http://schemas.microsoft.com/office/drawing/2014/main" id="{090709F1-0BC3-51B2-7983-03AA15CD193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793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DC2ABDA4-8357-BD1B-F8D4-EBEA0FD4283A}"/>
            </a:ext>
          </a:extLst>
        </p:cNvPr>
        <p:cNvGrpSpPr/>
        <p:nvPr/>
      </p:nvGrpSpPr>
      <p:grpSpPr>
        <a:xfrm>
          <a:off x="0" y="0"/>
          <a:ext cx="0" cy="0"/>
          <a:chOff x="0" y="0"/>
          <a:chExt cx="0" cy="0"/>
        </a:xfrm>
      </p:grpSpPr>
      <p:sp>
        <p:nvSpPr>
          <p:cNvPr id="299" name="Google Shape;299;g3898917972d_2_114:notes">
            <a:extLst>
              <a:ext uri="{FF2B5EF4-FFF2-40B4-BE49-F238E27FC236}">
                <a16:creationId xmlns:a16="http://schemas.microsoft.com/office/drawing/2014/main" id="{BA25A925-FDE9-B801-1CCD-1058700E83B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3898917972d_2_114:notes">
            <a:extLst>
              <a:ext uri="{FF2B5EF4-FFF2-40B4-BE49-F238E27FC236}">
                <a16:creationId xmlns:a16="http://schemas.microsoft.com/office/drawing/2014/main" id="{18DE6E1D-E10B-797F-5E13-A99EE77D24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093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ADE961D1-2DBE-519A-478F-A341D1E4F0EE}"/>
            </a:ext>
          </a:extLst>
        </p:cNvPr>
        <p:cNvGrpSpPr/>
        <p:nvPr/>
      </p:nvGrpSpPr>
      <p:grpSpPr>
        <a:xfrm>
          <a:off x="0" y="0"/>
          <a:ext cx="0" cy="0"/>
          <a:chOff x="0" y="0"/>
          <a:chExt cx="0" cy="0"/>
        </a:xfrm>
      </p:grpSpPr>
      <p:sp>
        <p:nvSpPr>
          <p:cNvPr id="299" name="Google Shape;299;g3898917972d_2_114:notes">
            <a:extLst>
              <a:ext uri="{FF2B5EF4-FFF2-40B4-BE49-F238E27FC236}">
                <a16:creationId xmlns:a16="http://schemas.microsoft.com/office/drawing/2014/main" id="{1F1520E2-FE5F-A74F-82F5-55535ADB95B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3898917972d_2_114:notes">
            <a:extLst>
              <a:ext uri="{FF2B5EF4-FFF2-40B4-BE49-F238E27FC236}">
                <a16:creationId xmlns:a16="http://schemas.microsoft.com/office/drawing/2014/main" id="{153B6BB4-85C2-9975-1FA5-45C998F346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665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0139B13F-58A9-BCBC-63C9-1BE0932C11BB}"/>
            </a:ext>
          </a:extLst>
        </p:cNvPr>
        <p:cNvGrpSpPr/>
        <p:nvPr/>
      </p:nvGrpSpPr>
      <p:grpSpPr>
        <a:xfrm>
          <a:off x="0" y="0"/>
          <a:ext cx="0" cy="0"/>
          <a:chOff x="0" y="0"/>
          <a:chExt cx="0" cy="0"/>
        </a:xfrm>
      </p:grpSpPr>
      <p:sp>
        <p:nvSpPr>
          <p:cNvPr id="299" name="Google Shape;299;g3898917972d_2_114:notes">
            <a:extLst>
              <a:ext uri="{FF2B5EF4-FFF2-40B4-BE49-F238E27FC236}">
                <a16:creationId xmlns:a16="http://schemas.microsoft.com/office/drawing/2014/main" id="{71C6B1F3-67A1-86D0-E54A-81D2800F3B5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3898917972d_2_114:notes">
            <a:extLst>
              <a:ext uri="{FF2B5EF4-FFF2-40B4-BE49-F238E27FC236}">
                <a16:creationId xmlns:a16="http://schemas.microsoft.com/office/drawing/2014/main" id="{6876F389-0565-D3C5-5C46-1CDCC949FAB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1404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a:extLst>
            <a:ext uri="{FF2B5EF4-FFF2-40B4-BE49-F238E27FC236}">
              <a16:creationId xmlns:a16="http://schemas.microsoft.com/office/drawing/2014/main" id="{F16DDC58-CBAF-3D44-F3F4-0895812E6D6B}"/>
            </a:ext>
          </a:extLst>
        </p:cNvPr>
        <p:cNvGrpSpPr/>
        <p:nvPr/>
      </p:nvGrpSpPr>
      <p:grpSpPr>
        <a:xfrm>
          <a:off x="0" y="0"/>
          <a:ext cx="0" cy="0"/>
          <a:chOff x="0" y="0"/>
          <a:chExt cx="0" cy="0"/>
        </a:xfrm>
      </p:grpSpPr>
      <p:sp>
        <p:nvSpPr>
          <p:cNvPr id="613" name="Google Shape;613;g33696f603c1_1_34:notes">
            <a:extLst>
              <a:ext uri="{FF2B5EF4-FFF2-40B4-BE49-F238E27FC236}">
                <a16:creationId xmlns:a16="http://schemas.microsoft.com/office/drawing/2014/main" id="{AB10AE92-608E-CD8A-578C-5A118F0E5BB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g33696f603c1_1_34:notes">
            <a:extLst>
              <a:ext uri="{FF2B5EF4-FFF2-40B4-BE49-F238E27FC236}">
                <a16:creationId xmlns:a16="http://schemas.microsoft.com/office/drawing/2014/main" id="{A1D1BD4B-2BEF-335A-3CC4-9BBED2BFEA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9517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3518118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1241702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273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595370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3665656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3231070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2202749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12216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extLst>
      <p:ext uri="{BB962C8B-B14F-4D97-AF65-F5344CB8AC3E}">
        <p14:creationId xmlns:p14="http://schemas.microsoft.com/office/powerpoint/2010/main" val="78791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8450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JP"/>
          </a:p>
        </p:txBody>
      </p:sp>
      <p:sp>
        <p:nvSpPr>
          <p:cNvPr id="5" name="Footer Placeholder 4"/>
          <p:cNvSpPr>
            <a:spLocks noGrp="1"/>
          </p:cNvSpPr>
          <p:nvPr>
            <p:ph type="ftr" sz="quarter" idx="11"/>
          </p:nvPr>
        </p:nvSpPr>
        <p:spPr/>
        <p:txBody>
          <a:bodyPr/>
          <a:lstStyle/>
          <a:p>
            <a:r>
              <a:rPr lang="en-JP"/>
              <a:t>ePIC Software &amp; Computing Meeting, December 10, 2025.</a:t>
            </a:r>
          </a:p>
        </p:txBody>
      </p:sp>
      <p:sp>
        <p:nvSpPr>
          <p:cNvPr id="6" name="Slide Number Placeholder 5"/>
          <p:cNvSpPr>
            <a:spLocks noGrp="1"/>
          </p:cNvSpPr>
          <p:nvPr>
            <p:ph type="sldNum" sz="quarter" idx="12"/>
          </p:nvPr>
        </p:nvSpPr>
        <p:spPr/>
        <p:txBody>
          <a:bodyPr/>
          <a:lstStyle/>
          <a:p>
            <a:fld id="{BCE6158E-DC4B-E44A-8331-CA34D1F02604}" type="slidenum">
              <a:rPr lang="en-JP" smtClean="0"/>
              <a:t>‹#›</a:t>
            </a:fld>
            <a:endParaRPr lang="en-JP"/>
          </a:p>
        </p:txBody>
      </p:sp>
    </p:spTree>
    <p:extLst>
      <p:ext uri="{BB962C8B-B14F-4D97-AF65-F5344CB8AC3E}">
        <p14:creationId xmlns:p14="http://schemas.microsoft.com/office/powerpoint/2010/main" val="284191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ePIC Software &amp; Computing Meeting, December 10, 2025.</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75008944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8"/>
          <p:cNvSpPr txBox="1">
            <a:spLocks noGrp="1"/>
          </p:cNvSpPr>
          <p:nvPr>
            <p:ph type="title"/>
          </p:nvPr>
        </p:nvSpPr>
        <p:spPr>
          <a:xfrm>
            <a:off x="411892" y="240539"/>
            <a:ext cx="11285837" cy="4874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Arial"/>
              <a:buNone/>
            </a:pPr>
            <a:r>
              <a:rPr lang="en-US" dirty="0"/>
              <a:t>Software and Simulation Planning</a:t>
            </a:r>
            <a:endParaRPr dirty="0"/>
          </a:p>
        </p:txBody>
      </p:sp>
      <p:sp>
        <p:nvSpPr>
          <p:cNvPr id="617" name="Google Shape;617;p38"/>
          <p:cNvSpPr txBox="1">
            <a:spLocks noGrp="1"/>
          </p:cNvSpPr>
          <p:nvPr>
            <p:ph type="sldNum" idx="12"/>
          </p:nvPr>
        </p:nvSpPr>
        <p:spPr>
          <a:xfrm>
            <a:off x="5635743" y="6467336"/>
            <a:ext cx="714877" cy="3033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1</a:t>
            </a:fld>
            <a:endParaRPr/>
          </a:p>
        </p:txBody>
      </p:sp>
      <p:sp>
        <p:nvSpPr>
          <p:cNvPr id="618" name="Google Shape;618;p38"/>
          <p:cNvSpPr/>
          <p:nvPr/>
        </p:nvSpPr>
        <p:spPr>
          <a:xfrm>
            <a:off x="9500150" y="6390418"/>
            <a:ext cx="2691850"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19" name="Google Shape;619;p38"/>
          <p:cNvPicPr preferRelativeResize="0"/>
          <p:nvPr/>
        </p:nvPicPr>
        <p:blipFill rotWithShape="1">
          <a:blip r:embed="rId3">
            <a:alphaModFix/>
          </a:blip>
          <a:srcRect/>
          <a:stretch/>
        </p:blipFill>
        <p:spPr>
          <a:xfrm>
            <a:off x="11047180" y="6311076"/>
            <a:ext cx="650549" cy="467582"/>
          </a:xfrm>
          <a:prstGeom prst="rect">
            <a:avLst/>
          </a:prstGeom>
          <a:noFill/>
          <a:ln>
            <a:noFill/>
          </a:ln>
        </p:spPr>
      </p:pic>
      <p:sp>
        <p:nvSpPr>
          <p:cNvPr id="620" name="Google Shape;620;p38"/>
          <p:cNvSpPr txBox="1"/>
          <p:nvPr/>
        </p:nvSpPr>
        <p:spPr>
          <a:xfrm>
            <a:off x="411889" y="3089016"/>
            <a:ext cx="11285838" cy="1862008"/>
          </a:xfrm>
          <a:prstGeom prst="rect">
            <a:avLst/>
          </a:prstGeom>
          <a:noFill/>
          <a:ln>
            <a:noFill/>
          </a:ln>
        </p:spPr>
        <p:txBody>
          <a:bodyPr spcFirstLastPara="1" wrap="square" lIns="91425" tIns="45700" rIns="91425" bIns="45700" anchor="t" anchorCtr="0">
            <a:spAutoFit/>
          </a:bodyPr>
          <a:lstStyle/>
          <a:p>
            <a:pPr marL="457200" marR="0" lvl="0" indent="-342900" algn="l" rtl="0">
              <a:spcBef>
                <a:spcPts val="1000"/>
              </a:spcBef>
              <a:spcAft>
                <a:spcPts val="0"/>
              </a:spcAft>
              <a:buSzPts val="1800"/>
              <a:buFont typeface="Calibri"/>
              <a:buChar char="•"/>
            </a:pPr>
            <a:r>
              <a:rPr lang="en-US" sz="1800" b="1" dirty="0">
                <a:latin typeface="Calibri"/>
                <a:ea typeface="Calibri"/>
                <a:cs typeface="Calibri"/>
                <a:sym typeface="Calibri"/>
              </a:rPr>
              <a:t>In 2024, we defined </a:t>
            </a:r>
            <a:r>
              <a:rPr lang="en-US" sz="1800" b="1" dirty="0" err="1">
                <a:latin typeface="Calibri"/>
                <a:ea typeface="Calibri"/>
                <a:cs typeface="Calibri"/>
                <a:sym typeface="Calibri"/>
              </a:rPr>
              <a:t>preTDR</a:t>
            </a:r>
            <a:r>
              <a:rPr lang="en-US" sz="1800" b="1" dirty="0">
                <a:latin typeface="Calibri"/>
                <a:ea typeface="Calibri"/>
                <a:cs typeface="Calibri"/>
                <a:sym typeface="Calibri"/>
              </a:rPr>
              <a:t> readiness for software and simulations with the collaboration—and successfully met those goals. In 2025, we renewed our priorities at the Frascati Collaboration Meeting, with many topics under our charge already reaching an advanced stage and positioning us well for the next phase.</a:t>
            </a:r>
            <a:endParaRPr sz="1800" dirty="0">
              <a:latin typeface="Calibri"/>
              <a:ea typeface="Calibri"/>
              <a:cs typeface="Calibri"/>
              <a:sym typeface="Calibri"/>
            </a:endParaRPr>
          </a:p>
          <a:p>
            <a:pPr marL="457200" marR="0" lvl="0" indent="-342900" algn="l" rtl="0">
              <a:spcBef>
                <a:spcPts val="1000"/>
              </a:spcBef>
              <a:spcAft>
                <a:spcPts val="0"/>
              </a:spcAft>
              <a:buClr>
                <a:srgbClr val="000000"/>
              </a:buClr>
              <a:buSzPts val="1800"/>
              <a:buFont typeface="Calibri"/>
              <a:buChar char="•"/>
            </a:pPr>
            <a:r>
              <a:rPr lang="en-US" sz="1800" dirty="0">
                <a:latin typeface="Calibri"/>
                <a:ea typeface="Calibri"/>
                <a:cs typeface="Calibri"/>
                <a:sym typeface="Calibri"/>
              </a:rPr>
              <a:t>Strong emphasis is placed on </a:t>
            </a:r>
            <a:r>
              <a:rPr lang="en-US" sz="1800" b="1" dirty="0">
                <a:latin typeface="Calibri"/>
                <a:ea typeface="Calibri"/>
                <a:cs typeface="Calibri"/>
                <a:sym typeface="Calibri"/>
              </a:rPr>
              <a:t>c</a:t>
            </a:r>
            <a:r>
              <a:rPr lang="en-US" sz="1800" b="1" i="0" u="none" strike="noStrike" dirty="0">
                <a:solidFill>
                  <a:srgbClr val="000000"/>
                </a:solidFill>
                <a:latin typeface="Calibri"/>
                <a:ea typeface="Calibri"/>
                <a:cs typeface="Calibri"/>
                <a:sym typeface="Calibri"/>
              </a:rPr>
              <a:t>oordination with Physics WGs </a:t>
            </a:r>
            <a:r>
              <a:rPr lang="en-US" sz="1800" b="0" i="0" u="none" strike="noStrike" dirty="0">
                <a:solidFill>
                  <a:srgbClr val="000000"/>
                </a:solidFill>
                <a:latin typeface="Calibri"/>
                <a:ea typeface="Calibri"/>
                <a:cs typeface="Calibri"/>
                <a:sym typeface="Calibri"/>
              </a:rPr>
              <a:t>on simulation targets, reconstruction. </a:t>
            </a:r>
            <a:endParaRPr sz="1800" dirty="0">
              <a:latin typeface="Calibri"/>
              <a:ea typeface="Calibri"/>
              <a:cs typeface="Calibri"/>
              <a:sym typeface="Calibri"/>
            </a:endParaRPr>
          </a:p>
          <a:p>
            <a:pPr marL="457200" marR="0" lvl="0" indent="-342900" algn="l" rtl="0">
              <a:spcBef>
                <a:spcPts val="1000"/>
              </a:spcBef>
              <a:spcAft>
                <a:spcPts val="0"/>
              </a:spcAft>
              <a:buClr>
                <a:srgbClr val="000000"/>
              </a:buClr>
              <a:buSzPts val="1800"/>
              <a:buFont typeface="Calibri"/>
              <a:buChar char="•"/>
            </a:pPr>
            <a:r>
              <a:rPr lang="en-US" sz="1800" dirty="0">
                <a:latin typeface="Calibri"/>
                <a:ea typeface="Calibri"/>
                <a:cs typeface="Calibri"/>
                <a:sym typeface="Calibri"/>
              </a:rPr>
              <a:t>Surveys of DSCs allowed us to have a clear picture for ongoing and planned work. </a:t>
            </a:r>
            <a:endParaRPr sz="1800" dirty="0">
              <a:latin typeface="Calibri"/>
              <a:ea typeface="Calibri"/>
              <a:cs typeface="Calibri"/>
              <a:sym typeface="Calibri"/>
            </a:endParaRPr>
          </a:p>
        </p:txBody>
      </p:sp>
      <p:sp>
        <p:nvSpPr>
          <p:cNvPr id="621" name="Google Shape;621;p38"/>
          <p:cNvSpPr txBox="1">
            <a:spLocks noGrp="1"/>
          </p:cNvSpPr>
          <p:nvPr>
            <p:ph type="ftr" idx="11"/>
          </p:nvPr>
        </p:nvSpPr>
        <p:spPr>
          <a:xfrm>
            <a:off x="411893" y="6467336"/>
            <a:ext cx="5223900" cy="311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ePIC Software &amp; Computing Meeting, December 10, 2025.</a:t>
            </a:r>
            <a:endParaRPr dirty="0"/>
          </a:p>
        </p:txBody>
      </p:sp>
      <p:sp>
        <p:nvSpPr>
          <p:cNvPr id="2" name="Rectangle 1">
            <a:extLst>
              <a:ext uri="{FF2B5EF4-FFF2-40B4-BE49-F238E27FC236}">
                <a16:creationId xmlns:a16="http://schemas.microsoft.com/office/drawing/2014/main" id="{AEACE57D-5A0A-60DA-1A35-0E23D685A054}"/>
              </a:ext>
            </a:extLst>
          </p:cNvPr>
          <p:cNvSpPr/>
          <p:nvPr/>
        </p:nvSpPr>
        <p:spPr>
          <a:xfrm>
            <a:off x="411890" y="865769"/>
            <a:ext cx="11285837" cy="20862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b="1" dirty="0">
                <a:solidFill>
                  <a:schemeClr val="accent1"/>
                </a:solidFill>
              </a:rPr>
              <a:t>Statement of Software Principles: </a:t>
            </a:r>
            <a:r>
              <a:rPr lang="en-US" altLang="en-US" b="1" dirty="0">
                <a:solidFill>
                  <a:srgbClr val="212529"/>
                </a:solidFill>
              </a:rPr>
              <a:t>We will provide a production-ready software stack throughout the development:</a:t>
            </a:r>
            <a:endParaRPr lang="en-US" altLang="en-US" dirty="0">
              <a:solidFill>
                <a:schemeClr val="tx1"/>
              </a:solidFill>
            </a:endParaRPr>
          </a:p>
          <a:p>
            <a:pPr marL="285750" lvl="0" indent="-285750" eaLnBrk="0" fontAlgn="base" hangingPunct="0">
              <a:spcBef>
                <a:spcPct val="0"/>
              </a:spcBef>
              <a:spcAft>
                <a:spcPct val="0"/>
              </a:spcAft>
              <a:buClr>
                <a:srgbClr val="058743"/>
              </a:buClr>
              <a:buSzPct val="125000"/>
              <a:buFont typeface="Wingdings" pitchFamily="2" charset="2"/>
              <a:buChar char="ü"/>
            </a:pPr>
            <a:r>
              <a:rPr lang="en-US" altLang="en-US" dirty="0">
                <a:solidFill>
                  <a:srgbClr val="212529"/>
                </a:solidFill>
              </a:rPr>
              <a:t>We will not separate software development from software use and support.</a:t>
            </a:r>
          </a:p>
          <a:p>
            <a:pPr marL="285750" lvl="0" indent="-285750" eaLnBrk="0" fontAlgn="base" hangingPunct="0">
              <a:spcBef>
                <a:spcPct val="0"/>
              </a:spcBef>
              <a:spcAft>
                <a:spcPct val="0"/>
              </a:spcAft>
              <a:buClr>
                <a:srgbClr val="058743"/>
              </a:buClr>
              <a:buSzPct val="125000"/>
              <a:buFont typeface="Wingdings" pitchFamily="2" charset="2"/>
              <a:buChar char="ü"/>
            </a:pPr>
            <a:r>
              <a:rPr lang="en-US" altLang="en-US" dirty="0">
                <a:solidFill>
                  <a:srgbClr val="212529"/>
                </a:solidFill>
              </a:rPr>
              <a:t>We are committed to providing a software stack for EIC science that continuously evolves and can be used to achieve all EIC milestones. </a:t>
            </a:r>
          </a:p>
          <a:p>
            <a:pPr marL="285750" lvl="0" indent="-285750" eaLnBrk="0" fontAlgn="base" hangingPunct="0">
              <a:spcBef>
                <a:spcPct val="0"/>
              </a:spcBef>
              <a:spcAft>
                <a:spcPct val="0"/>
              </a:spcAft>
              <a:buClr>
                <a:srgbClr val="058743"/>
              </a:buClr>
              <a:buSzPct val="125000"/>
              <a:buFont typeface="Wingdings" pitchFamily="2" charset="2"/>
              <a:buChar char="ü"/>
            </a:pPr>
            <a:r>
              <a:rPr lang="en-US" altLang="en-US" dirty="0">
                <a:solidFill>
                  <a:srgbClr val="212529"/>
                </a:solidFill>
              </a:rPr>
              <a:t>We will deploy metrics to evaluate and improve the quality of our software.</a:t>
            </a:r>
          </a:p>
          <a:p>
            <a:pPr marL="285750" lvl="0" indent="-285750" eaLnBrk="0" fontAlgn="base" hangingPunct="0">
              <a:spcBef>
                <a:spcPct val="0"/>
              </a:spcBef>
              <a:spcAft>
                <a:spcPct val="0"/>
              </a:spcAft>
              <a:buClr>
                <a:srgbClr val="058743"/>
              </a:buClr>
              <a:buSzPct val="125000"/>
              <a:buFont typeface="Wingdings" pitchFamily="2" charset="2"/>
              <a:buChar char="ü"/>
            </a:pPr>
            <a:r>
              <a:rPr lang="en-US" altLang="en-US" dirty="0">
                <a:solidFill>
                  <a:srgbClr val="212529"/>
                </a:solidFill>
              </a:rPr>
              <a:t>We aim to continuously evaluate, adapt/develop, validate, and integrate new software, workflow, and computing practices.</a:t>
            </a:r>
          </a:p>
        </p:txBody>
      </p:sp>
      <p:sp>
        <p:nvSpPr>
          <p:cNvPr id="4" name="Rectangle 3">
            <a:extLst>
              <a:ext uri="{FF2B5EF4-FFF2-40B4-BE49-F238E27FC236}">
                <a16:creationId xmlns:a16="http://schemas.microsoft.com/office/drawing/2014/main" id="{A10B1E7C-46FC-C8BB-BD41-E73E75A3EF91}"/>
              </a:ext>
            </a:extLst>
          </p:cNvPr>
          <p:cNvSpPr/>
          <p:nvPr/>
        </p:nvSpPr>
        <p:spPr>
          <a:xfrm>
            <a:off x="411891" y="5098024"/>
            <a:ext cx="11285837" cy="1075312"/>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lvl="0">
              <a:spcBef>
                <a:spcPts val="1000"/>
              </a:spcBef>
              <a:spcAft>
                <a:spcPts val="1000"/>
              </a:spcAft>
              <a:buSzPts val="1800"/>
            </a:pPr>
            <a:r>
              <a:rPr lang="en-US" b="1" dirty="0">
                <a:solidFill>
                  <a:schemeClr val="tx1"/>
                </a:solidFill>
                <a:ea typeface="Calibri"/>
                <a:cs typeface="Calibri"/>
                <a:sym typeface="Calibri"/>
              </a:rPr>
              <a:t>Our advanced software and large-scale simulations serve as the backbone of the </a:t>
            </a:r>
            <a:r>
              <a:rPr lang="en-US" b="1" dirty="0" err="1">
                <a:solidFill>
                  <a:schemeClr val="tx1"/>
                </a:solidFill>
                <a:ea typeface="Calibri"/>
                <a:cs typeface="Calibri"/>
                <a:sym typeface="Calibri"/>
              </a:rPr>
              <a:t>preTDR</a:t>
            </a:r>
            <a:r>
              <a:rPr lang="en-US" b="1" dirty="0">
                <a:solidFill>
                  <a:schemeClr val="tx1"/>
                </a:solidFill>
                <a:ea typeface="Calibri"/>
                <a:cs typeface="Calibri"/>
                <a:sym typeface="Calibri"/>
              </a:rPr>
              <a:t> and Early Science Program efforts. We are coordinating effectively with the DSCs and PWGs, aligning our priorities with the deliverables and milestones of the EIC Project.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3FFE7-2E08-E52E-7F5A-2A58B3F90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D639B5-CC48-8994-2314-5453F3D063DF}"/>
              </a:ext>
            </a:extLst>
          </p:cNvPr>
          <p:cNvSpPr>
            <a:spLocks noGrp="1"/>
          </p:cNvSpPr>
          <p:nvPr>
            <p:ph type="title"/>
          </p:nvPr>
        </p:nvSpPr>
        <p:spPr/>
        <p:txBody>
          <a:bodyPr>
            <a:normAutofit/>
          </a:bodyPr>
          <a:lstStyle/>
          <a:p>
            <a:r>
              <a:rPr lang="en-US" b="1" i="0" u="none" strike="noStrike" dirty="0">
                <a:solidFill>
                  <a:srgbClr val="000000"/>
                </a:solidFill>
                <a:effectLst/>
                <a:latin typeface="Arial" panose="020B0604020202020204" pitchFamily="34" charset="0"/>
              </a:rPr>
              <a:t>Streaming Computing Milestones</a:t>
            </a:r>
            <a:endParaRPr lang="en-US" dirty="0">
              <a:latin typeface="Arial" panose="020B0604020202020204" pitchFamily="34" charset="0"/>
            </a:endParaRPr>
          </a:p>
        </p:txBody>
      </p:sp>
      <p:sp>
        <p:nvSpPr>
          <p:cNvPr id="3" name="Content Placeholder 2">
            <a:extLst>
              <a:ext uri="{FF2B5EF4-FFF2-40B4-BE49-F238E27FC236}">
                <a16:creationId xmlns:a16="http://schemas.microsoft.com/office/drawing/2014/main" id="{BDFE6D9D-CB89-A689-822F-FBA495F49B45}"/>
              </a:ext>
            </a:extLst>
          </p:cNvPr>
          <p:cNvSpPr>
            <a:spLocks noGrp="1"/>
          </p:cNvSpPr>
          <p:nvPr>
            <p:ph idx="1"/>
          </p:nvPr>
        </p:nvSpPr>
        <p:spPr>
          <a:xfrm>
            <a:off x="484130" y="3560083"/>
            <a:ext cx="11018101" cy="2750993"/>
          </a:xfrm>
          <a:noFill/>
          <a:ln>
            <a:noFill/>
          </a:ln>
        </p:spPr>
        <p:txBody>
          <a:bodyPr>
            <a:noAutofit/>
          </a:bodyPr>
          <a:lstStyle/>
          <a:p>
            <a:r>
              <a:rPr lang="en-US" sz="2000" b="1" i="0" u="none" strike="noStrike" dirty="0">
                <a:solidFill>
                  <a:schemeClr val="accent1"/>
                </a:solidFill>
                <a:effectLst/>
                <a:latin typeface="+mn-lt"/>
              </a:rPr>
              <a:t>Compute</a:t>
            </a:r>
            <a:r>
              <a:rPr lang="en-US" sz="2000" b="1" i="0" u="none" strike="noStrike" dirty="0">
                <a:solidFill>
                  <a:srgbClr val="000000"/>
                </a:solidFill>
                <a:effectLst/>
                <a:latin typeface="+mn-lt"/>
              </a:rPr>
              <a:t>-</a:t>
            </a:r>
            <a:r>
              <a:rPr lang="en-US" sz="2000" b="1" dirty="0">
                <a:solidFill>
                  <a:schemeClr val="tx2"/>
                </a:solidFill>
                <a:latin typeface="+mn-lt"/>
              </a:rPr>
              <a:t>D</a:t>
            </a:r>
            <a:r>
              <a:rPr lang="en-US" sz="2000" b="1" i="0" u="none" strike="noStrike" dirty="0">
                <a:solidFill>
                  <a:schemeClr val="tx2"/>
                </a:solidFill>
                <a:effectLst/>
                <a:latin typeface="+mn-lt"/>
              </a:rPr>
              <a:t>etector</a:t>
            </a:r>
            <a:r>
              <a:rPr lang="en-US" sz="2000" b="1" i="0" u="none" strike="noStrike" dirty="0">
                <a:solidFill>
                  <a:srgbClr val="000000"/>
                </a:solidFill>
                <a:effectLst/>
                <a:latin typeface="+mn-lt"/>
              </a:rPr>
              <a:t> </a:t>
            </a:r>
            <a:r>
              <a:rPr lang="en-US" sz="2000" b="1" dirty="0">
                <a:solidFill>
                  <a:srgbClr val="000000"/>
                </a:solidFill>
                <a:latin typeface="+mn-lt"/>
              </a:rPr>
              <a:t>I</a:t>
            </a:r>
            <a:r>
              <a:rPr lang="en-US" sz="2000" b="1" i="0" u="none" strike="noStrike" dirty="0">
                <a:solidFill>
                  <a:srgbClr val="000000"/>
                </a:solidFill>
                <a:effectLst/>
                <a:latin typeface="+mn-lt"/>
              </a:rPr>
              <a:t>ntegration</a:t>
            </a:r>
            <a:r>
              <a:rPr lang="en-US" sz="1800" i="0" u="none" strike="noStrike" dirty="0">
                <a:solidFill>
                  <a:srgbClr val="000000"/>
                </a:solidFill>
                <a:effectLst/>
                <a:latin typeface="+mn-lt"/>
              </a:rPr>
              <a:t>:</a:t>
            </a:r>
          </a:p>
          <a:p>
            <a:pPr lvl="1">
              <a:buFont typeface="Arial" panose="020B0604020202020204" pitchFamily="34" charset="0"/>
              <a:buChar char="•"/>
            </a:pPr>
            <a:r>
              <a:rPr lang="en-US" sz="1800" b="0" i="0" u="none" strike="noStrike" dirty="0">
                <a:solidFill>
                  <a:srgbClr val="000000"/>
                </a:solidFill>
                <a:effectLst/>
                <a:latin typeface="+mn-lt"/>
              </a:rPr>
              <a:t>Joint deliverables between </a:t>
            </a:r>
            <a:r>
              <a:rPr lang="en-US" sz="1800" b="1" i="0" u="none" strike="noStrike" dirty="0">
                <a:solidFill>
                  <a:schemeClr val="tx2"/>
                </a:solidFill>
                <a:effectLst/>
                <a:latin typeface="+mn-lt"/>
              </a:rPr>
              <a:t>DAQ</a:t>
            </a:r>
            <a:r>
              <a:rPr lang="en-US" sz="1800" b="0" i="0" u="none" strike="noStrike" dirty="0">
                <a:solidFill>
                  <a:srgbClr val="000000"/>
                </a:solidFill>
                <a:effectLst/>
                <a:latin typeface="+mn-lt"/>
              </a:rPr>
              <a:t> and </a:t>
            </a:r>
            <a:r>
              <a:rPr lang="en-US" sz="1800" b="1" i="0" u="none" strike="noStrike" dirty="0">
                <a:solidFill>
                  <a:schemeClr val="accent1"/>
                </a:solidFill>
                <a:effectLst/>
                <a:latin typeface="+mn-lt"/>
              </a:rPr>
              <a:t>computing</a:t>
            </a:r>
            <a:r>
              <a:rPr lang="en-US" sz="1800" b="0" i="0" u="none" strike="noStrike" dirty="0">
                <a:solidFill>
                  <a:srgbClr val="000000"/>
                </a:solidFill>
                <a:effectLst/>
                <a:latin typeface="+mn-lt"/>
              </a:rPr>
              <a:t> to develop integrated systems for detector readout, data processing, and ultimately physics analysis. </a:t>
            </a:r>
          </a:p>
          <a:p>
            <a:pPr lvl="1">
              <a:buFont typeface="Arial" panose="020B0604020202020204" pitchFamily="34" charset="0"/>
              <a:buChar char="•"/>
            </a:pPr>
            <a:r>
              <a:rPr lang="en-US" sz="1800" b="1" dirty="0">
                <a:solidFill>
                  <a:srgbClr val="002060"/>
                </a:solidFill>
                <a:latin typeface="+mn-lt"/>
              </a:rPr>
              <a:t>Key role of </a:t>
            </a:r>
            <a:r>
              <a:rPr lang="en-US" sz="1800" b="1" i="0" u="none" strike="noStrike" dirty="0">
                <a:solidFill>
                  <a:srgbClr val="002060"/>
                </a:solidFill>
                <a:effectLst/>
                <a:latin typeface="+mn-lt"/>
              </a:rPr>
              <a:t>AI(/ML)</a:t>
            </a:r>
            <a:r>
              <a:rPr lang="en-US" sz="1800" b="0" i="0" u="none" strike="noStrike" dirty="0">
                <a:solidFill>
                  <a:srgbClr val="000000"/>
                </a:solidFill>
                <a:effectLst/>
                <a:latin typeface="+mn-lt"/>
              </a:rPr>
              <a:t>: </a:t>
            </a:r>
            <a:r>
              <a:rPr lang="en-US" sz="1800" dirty="0">
                <a:solidFill>
                  <a:srgbClr val="000000"/>
                </a:solidFill>
                <a:latin typeface="+mn-lt"/>
              </a:rPr>
              <a:t>Empowering </a:t>
            </a:r>
            <a:r>
              <a:rPr lang="en-US" sz="1800" b="0" i="0" u="none" strike="noStrike" dirty="0">
                <a:solidFill>
                  <a:srgbClr val="000000"/>
                </a:solidFill>
                <a:effectLst/>
                <a:latin typeface="+mn-lt"/>
              </a:rPr>
              <a:t>data processing and enabling autonomous experimentation and control.</a:t>
            </a:r>
          </a:p>
          <a:p>
            <a:pPr lvl="1">
              <a:buFont typeface="Arial" panose="020B0604020202020204" pitchFamily="34" charset="0"/>
              <a:buChar char="•"/>
            </a:pPr>
            <a:endParaRPr lang="en-US" sz="800" dirty="0">
              <a:solidFill>
                <a:srgbClr val="000000"/>
              </a:solidFill>
              <a:latin typeface="+mn-lt"/>
            </a:endParaRPr>
          </a:p>
          <a:p>
            <a:r>
              <a:rPr lang="en-US" sz="2000" b="1" dirty="0">
                <a:solidFill>
                  <a:srgbClr val="000000"/>
                </a:solidFill>
                <a:latin typeface="+mn-lt"/>
              </a:rPr>
              <a:t>FY28Q1 Deliverables</a:t>
            </a:r>
            <a:r>
              <a:rPr lang="en-US" sz="1800" dirty="0">
                <a:solidFill>
                  <a:srgbClr val="000000"/>
                </a:solidFill>
                <a:latin typeface="+mn-lt"/>
              </a:rPr>
              <a:t>: </a:t>
            </a:r>
          </a:p>
          <a:p>
            <a:pPr lvl="1">
              <a:buFont typeface="Arial" panose="020B0604020202020204" pitchFamily="34" charset="0"/>
              <a:buChar char="•"/>
            </a:pPr>
            <a:r>
              <a:rPr lang="en-US" sz="1800" dirty="0">
                <a:solidFill>
                  <a:srgbClr val="000000"/>
                </a:solidFill>
                <a:latin typeface="+mn-lt"/>
              </a:rPr>
              <a:t>Fully functional testbed for streaming orchestration, </a:t>
            </a:r>
          </a:p>
          <a:p>
            <a:pPr lvl="1">
              <a:buFont typeface="Arial" panose="020B0604020202020204" pitchFamily="34" charset="0"/>
              <a:buChar char="•"/>
            </a:pPr>
            <a:r>
              <a:rPr lang="en-US" sz="1800" dirty="0">
                <a:solidFill>
                  <a:srgbClr val="000000"/>
                </a:solidFill>
                <a:latin typeface="+mn-lt"/>
              </a:rPr>
              <a:t>Autonomous calibration workflow for one detector system,  </a:t>
            </a:r>
          </a:p>
          <a:p>
            <a:pPr lvl="1">
              <a:buFont typeface="Arial" panose="020B0604020202020204" pitchFamily="34" charset="0"/>
              <a:buChar char="•"/>
            </a:pPr>
            <a:r>
              <a:rPr lang="en-US" sz="1800" dirty="0">
                <a:solidFill>
                  <a:srgbClr val="000000"/>
                </a:solidFill>
                <a:latin typeface="+mn-lt"/>
              </a:rPr>
              <a:t>AI/ML-empowered streaming reconstruction.</a:t>
            </a:r>
            <a:endParaRPr lang="en-US" sz="1800" dirty="0">
              <a:latin typeface="+mn-lt"/>
            </a:endParaRPr>
          </a:p>
        </p:txBody>
      </p:sp>
      <p:sp>
        <p:nvSpPr>
          <p:cNvPr id="6" name="Footer Placeholder 4">
            <a:extLst>
              <a:ext uri="{FF2B5EF4-FFF2-40B4-BE49-F238E27FC236}">
                <a16:creationId xmlns:a16="http://schemas.microsoft.com/office/drawing/2014/main" id="{59B86219-2014-F7A1-347B-BCF003E35C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rPr>
              <a:t>ePIC Software &amp; Computing Meeting, December 10, 2025.</a:t>
            </a:r>
            <a:endParaRPr kumimoji="0" lang="en-US" sz="1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84991CB3-CB99-A4C4-D730-BE38E8065CD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E1C93C-5050-FC42-8F10-D22D4F119D13}"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Google Shape;481;p54">
            <a:extLst>
              <a:ext uri="{FF2B5EF4-FFF2-40B4-BE49-F238E27FC236}">
                <a16:creationId xmlns:a16="http://schemas.microsoft.com/office/drawing/2014/main" id="{EDAEB9DE-56C0-5D41-FEC0-62BA2C4B1151}"/>
              </a:ext>
            </a:extLst>
          </p:cNvPr>
          <p:cNvSpPr/>
          <p:nvPr/>
        </p:nvSpPr>
        <p:spPr>
          <a:xfrm>
            <a:off x="9500150" y="6390418"/>
            <a:ext cx="2691850"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7" name="Table 6">
            <a:extLst>
              <a:ext uri="{FF2B5EF4-FFF2-40B4-BE49-F238E27FC236}">
                <a16:creationId xmlns:a16="http://schemas.microsoft.com/office/drawing/2014/main" id="{4E1A5B5A-72B2-498A-2BB7-265D7D890467}"/>
              </a:ext>
            </a:extLst>
          </p:cNvPr>
          <p:cNvGraphicFramePr>
            <a:graphicFrameLocks noGrp="1"/>
          </p:cNvGraphicFramePr>
          <p:nvPr/>
        </p:nvGraphicFramePr>
        <p:xfrm>
          <a:off x="411892" y="1088572"/>
          <a:ext cx="11018101" cy="2148344"/>
        </p:xfrm>
        <a:graphic>
          <a:graphicData uri="http://schemas.openxmlformats.org/drawingml/2006/table">
            <a:tbl>
              <a:tblPr firstRow="1">
                <a:tableStyleId>{5C22544A-7EE6-4342-B048-85BDC9FD1C3A}</a:tableStyleId>
              </a:tblPr>
              <a:tblGrid>
                <a:gridCol w="734540">
                  <a:extLst>
                    <a:ext uri="{9D8B030D-6E8A-4147-A177-3AD203B41FA5}">
                      <a16:colId xmlns:a16="http://schemas.microsoft.com/office/drawing/2014/main" val="3992711554"/>
                    </a:ext>
                  </a:extLst>
                </a:gridCol>
                <a:gridCol w="367270">
                  <a:extLst>
                    <a:ext uri="{9D8B030D-6E8A-4147-A177-3AD203B41FA5}">
                      <a16:colId xmlns:a16="http://schemas.microsoft.com/office/drawing/2014/main" val="4260708535"/>
                    </a:ext>
                  </a:extLst>
                </a:gridCol>
                <a:gridCol w="1101810">
                  <a:extLst>
                    <a:ext uri="{9D8B030D-6E8A-4147-A177-3AD203B41FA5}">
                      <a16:colId xmlns:a16="http://schemas.microsoft.com/office/drawing/2014/main" val="797497931"/>
                    </a:ext>
                  </a:extLst>
                </a:gridCol>
                <a:gridCol w="1469080">
                  <a:extLst>
                    <a:ext uri="{9D8B030D-6E8A-4147-A177-3AD203B41FA5}">
                      <a16:colId xmlns:a16="http://schemas.microsoft.com/office/drawing/2014/main" val="2655784391"/>
                    </a:ext>
                  </a:extLst>
                </a:gridCol>
                <a:gridCol w="367270">
                  <a:extLst>
                    <a:ext uri="{9D8B030D-6E8A-4147-A177-3AD203B41FA5}">
                      <a16:colId xmlns:a16="http://schemas.microsoft.com/office/drawing/2014/main" val="2494704286"/>
                    </a:ext>
                  </a:extLst>
                </a:gridCol>
                <a:gridCol w="1101811">
                  <a:extLst>
                    <a:ext uri="{9D8B030D-6E8A-4147-A177-3AD203B41FA5}">
                      <a16:colId xmlns:a16="http://schemas.microsoft.com/office/drawing/2014/main" val="1556298243"/>
                    </a:ext>
                  </a:extLst>
                </a:gridCol>
                <a:gridCol w="734540">
                  <a:extLst>
                    <a:ext uri="{9D8B030D-6E8A-4147-A177-3AD203B41FA5}">
                      <a16:colId xmlns:a16="http://schemas.microsoft.com/office/drawing/2014/main" val="747489892"/>
                    </a:ext>
                  </a:extLst>
                </a:gridCol>
                <a:gridCol w="734540">
                  <a:extLst>
                    <a:ext uri="{9D8B030D-6E8A-4147-A177-3AD203B41FA5}">
                      <a16:colId xmlns:a16="http://schemas.microsoft.com/office/drawing/2014/main" val="1940442898"/>
                    </a:ext>
                  </a:extLst>
                </a:gridCol>
                <a:gridCol w="1469080">
                  <a:extLst>
                    <a:ext uri="{9D8B030D-6E8A-4147-A177-3AD203B41FA5}">
                      <a16:colId xmlns:a16="http://schemas.microsoft.com/office/drawing/2014/main" val="1920567850"/>
                    </a:ext>
                  </a:extLst>
                </a:gridCol>
                <a:gridCol w="1101810">
                  <a:extLst>
                    <a:ext uri="{9D8B030D-6E8A-4147-A177-3AD203B41FA5}">
                      <a16:colId xmlns:a16="http://schemas.microsoft.com/office/drawing/2014/main" val="1100643317"/>
                    </a:ext>
                  </a:extLst>
                </a:gridCol>
                <a:gridCol w="367270">
                  <a:extLst>
                    <a:ext uri="{9D8B030D-6E8A-4147-A177-3AD203B41FA5}">
                      <a16:colId xmlns:a16="http://schemas.microsoft.com/office/drawing/2014/main" val="4087047921"/>
                    </a:ext>
                  </a:extLst>
                </a:gridCol>
                <a:gridCol w="1469080">
                  <a:extLst>
                    <a:ext uri="{9D8B030D-6E8A-4147-A177-3AD203B41FA5}">
                      <a16:colId xmlns:a16="http://schemas.microsoft.com/office/drawing/2014/main" val="619631328"/>
                    </a:ext>
                  </a:extLst>
                </a:gridCol>
              </a:tblGrid>
              <a:tr h="322024">
                <a:tc>
                  <a:txBody>
                    <a:bodyPr/>
                    <a:lstStyle/>
                    <a:p>
                      <a:pPr algn="ctr"/>
                      <a:r>
                        <a:rPr lang="en-US" sz="1200" dirty="0">
                          <a:solidFill>
                            <a:schemeClr val="tx1"/>
                          </a:solidFill>
                        </a:rPr>
                        <a:t>FY25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FY26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FY27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FY28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1200" dirty="0"/>
                    </a:p>
                  </a:txBody>
                  <a:tcPr>
                    <a:lnL w="12700" cmpd="sng">
                      <a:noFill/>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FY29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FY30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FY31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0034018"/>
                  </a:ext>
                </a:extLst>
              </a:tr>
              <a:tr h="365264">
                <a:tc gridSpan="2">
                  <a:txBody>
                    <a:bodyPr/>
                    <a:lstStyle/>
                    <a:p>
                      <a:pPr algn="ctr"/>
                      <a:r>
                        <a:rPr lang="en-US" sz="1400" b="1" dirty="0" err="1">
                          <a:ln>
                            <a:noFill/>
                          </a:ln>
                          <a:solidFill>
                            <a:schemeClr val="bg1"/>
                          </a:solidFill>
                          <a:latin typeface="+mn-lt"/>
                        </a:rPr>
                        <a:t>PicoDAQ</a:t>
                      </a:r>
                      <a:endParaRPr lang="en-US" sz="1400" b="1" dirty="0">
                        <a:ln>
                          <a:noFill/>
                        </a:ln>
                        <a:solidFill>
                          <a:schemeClr val="bg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err="1">
                          <a:ln>
                            <a:noFill/>
                          </a:ln>
                          <a:solidFill>
                            <a:schemeClr val="bg1"/>
                          </a:solidFill>
                          <a:latin typeface="+mn-lt"/>
                        </a:rPr>
                        <a:t>MicroDAQ</a:t>
                      </a:r>
                      <a:endParaRPr lang="en-US" sz="1400" b="1" dirty="0">
                        <a:ln>
                          <a:noFill/>
                        </a:ln>
                        <a:solidFill>
                          <a:schemeClr val="bg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r>
                        <a:rPr lang="en-US" sz="1400" b="1" dirty="0" err="1">
                          <a:ln>
                            <a:noFill/>
                          </a:ln>
                          <a:solidFill>
                            <a:schemeClr val="bg1"/>
                          </a:solidFill>
                          <a:latin typeface="+mn-lt"/>
                        </a:rPr>
                        <a:t>MiniDAQ</a:t>
                      </a:r>
                      <a:endParaRPr lang="en-US" sz="1400" b="1" dirty="0">
                        <a:ln>
                          <a:noFill/>
                        </a:ln>
                        <a:solidFill>
                          <a:schemeClr val="bg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400" b="1" dirty="0">
                          <a:ln>
                            <a:noFill/>
                          </a:ln>
                          <a:solidFill>
                            <a:schemeClr val="bg1"/>
                          </a:solidFill>
                          <a:latin typeface="+mn-lt"/>
                        </a:rPr>
                        <a:t>Full DAQ-v-1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1400" b="1" dirty="0">
                          <a:ln>
                            <a:noFill/>
                          </a:ln>
                          <a:solidFill>
                            <a:schemeClr val="bg1"/>
                          </a:solidFill>
                          <a:latin typeface="+mn-lt"/>
                        </a:rPr>
                        <a:t>Production DAQ</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1" dirty="0">
                        <a:ln>
                          <a:noFill/>
                        </a:ln>
                        <a:solidFill>
                          <a:schemeClr val="bg1"/>
                        </a:solidFill>
                        <a:latin typeface="+mn-lt"/>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a:noFill/>
                          </a:ln>
                          <a:solidFill>
                            <a:schemeClr val="bg1"/>
                          </a:solidFill>
                          <a:latin typeface="+mn-lt"/>
                        </a:rPr>
                        <a:t>DAQ</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46074771"/>
                  </a:ext>
                </a:extLst>
              </a:tr>
              <a:tr h="365264">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a:noFill/>
                          </a:ln>
                          <a:solidFill>
                            <a:schemeClr val="bg1"/>
                          </a:solidFill>
                        </a:rPr>
                        <a:t>Streaming Orchestration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pPr algn="ctr"/>
                      <a:endParaRPr lang="en-US" sz="1400" b="1" dirty="0"/>
                    </a:p>
                  </a:txBody>
                  <a:tcPr/>
                </a:tc>
                <a:tc gridSpan="2">
                  <a:txBody>
                    <a:bodyPr/>
                    <a:lstStyle/>
                    <a:p>
                      <a:pPr algn="ctr"/>
                      <a:r>
                        <a:rPr lang="en-US" sz="1400" b="1" dirty="0">
                          <a:ln>
                            <a:noFill/>
                          </a:ln>
                          <a:solidFill>
                            <a:schemeClr val="bg1"/>
                          </a:solidFill>
                        </a:rPr>
                        <a:t>Streaming Challenges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400" b="1"/>
                    </a:p>
                  </a:txBody>
                  <a:tcP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5">
                  <a:txBody>
                    <a:bodyPr/>
                    <a:lstStyle/>
                    <a:p>
                      <a:pPr algn="ctr"/>
                      <a:endParaRPr lang="en-US" sz="1400" b="1" dirty="0">
                        <a:ln>
                          <a:noFill/>
                        </a:ln>
                        <a:solidFill>
                          <a:schemeClr val="bg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tc>
                <a:extLst>
                  <a:ext uri="{0D108BD9-81ED-4DB2-BD59-A6C34878D82A}">
                    <a16:rowId xmlns:a16="http://schemas.microsoft.com/office/drawing/2014/main" val="830838725"/>
                  </a:ext>
                </a:extLst>
              </a:tr>
              <a:tr h="365264">
                <a:tc gridSpan="5">
                  <a:txBody>
                    <a:bodyPr/>
                    <a:lstStyle/>
                    <a:p>
                      <a:pPr algn="ctr"/>
                      <a:r>
                        <a:rPr lang="en-US" sz="1400" b="1" dirty="0">
                          <a:ln>
                            <a:noFill/>
                          </a:ln>
                          <a:solidFill>
                            <a:schemeClr val="bg1"/>
                          </a:solidFill>
                        </a:rPr>
                        <a:t>AI-Empowered Streaming Data Processing</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bg1"/>
                      </a:solidFill>
                      <a:prstDash val="solid"/>
                      <a:round/>
                      <a:headEnd type="none" w="med" len="med"/>
                      <a:tailEnd type="none" w="med" len="med"/>
                    </a:lnL>
                  </a:tcPr>
                </a:tc>
                <a:tc hMerge="1">
                  <a:txBody>
                    <a:bodyPr/>
                    <a:lstStyle/>
                    <a:p>
                      <a:endParaRPr lang="en-US"/>
                    </a:p>
                  </a:txBody>
                  <a:tcPr/>
                </a:tc>
                <a:tc gridSpan="2">
                  <a:txBody>
                    <a:bodyPr/>
                    <a:lstStyle/>
                    <a:p>
                      <a:pPr algn="ctr"/>
                      <a:r>
                        <a:rPr lang="en-US" sz="1400" b="1" dirty="0">
                          <a:ln>
                            <a:noFill/>
                          </a:ln>
                          <a:solidFill>
                            <a:schemeClr val="bg1"/>
                          </a:solidFill>
                        </a:rPr>
                        <a:t>Analysis Challenges</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lnL w="12700" cmpd="sng">
                      <a:noFill/>
                    </a:lnL>
                  </a:tcPr>
                </a:tc>
                <a:tc gridSpan="4">
                  <a:txBody>
                    <a:bodyPr/>
                    <a:lstStyle/>
                    <a:p>
                      <a:pPr algn="ctr"/>
                      <a:endParaRPr lang="en-US" sz="1400" b="1" dirty="0">
                        <a:ln>
                          <a:noFill/>
                        </a:ln>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sz="1400" b="1" dirty="0">
                          <a:solidFill>
                            <a:schemeClr val="bg1"/>
                          </a:solidFill>
                        </a:rPr>
                        <a:t>Computing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10513510"/>
                  </a:ext>
                </a:extLst>
              </a:tr>
              <a:tr h="365264">
                <a:tc gridSpan="6">
                  <a:txBody>
                    <a:bodyPr/>
                    <a:lstStyle/>
                    <a:p>
                      <a:pPr algn="ctr"/>
                      <a:endParaRPr lang="en-US" sz="1400" b="1"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a:p>
                  </a:txBody>
                  <a:tcPr/>
                </a:tc>
                <a:tc hMerge="1">
                  <a:txBody>
                    <a:bodyPr/>
                    <a:lstStyle/>
                    <a:p>
                      <a:pPr algn="ctr"/>
                      <a:endParaRPr lang="en-US" sz="1400" b="1"/>
                    </a:p>
                  </a:txBody>
                  <a:tcPr/>
                </a:tc>
                <a:tc hMerge="1">
                  <a:txBody>
                    <a:bodyPr/>
                    <a:lstStyle/>
                    <a:p>
                      <a:pPr algn="ctr"/>
                      <a:endParaRPr lang="en-US" sz="1400" b="1" dirty="0"/>
                    </a:p>
                  </a:txBody>
                  <a:tcPr/>
                </a:tc>
                <a:tc hMerge="1">
                  <a:txBody>
                    <a:bodyPr/>
                    <a:lstStyle/>
                    <a:p>
                      <a:pPr algn="ctr"/>
                      <a:endParaRPr lang="en-US" sz="1400" b="1" dirty="0"/>
                    </a:p>
                  </a:txBody>
                  <a:tcPr/>
                </a:tc>
                <a:tc hMerge="1">
                  <a:txBody>
                    <a:bodyPr/>
                    <a:lstStyle/>
                    <a:p>
                      <a:pPr algn="ctr"/>
                      <a:endParaRPr lang="en-US" sz="1400" b="1" dirty="0"/>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n>
                            <a:noFill/>
                          </a:ln>
                          <a:solidFill>
                            <a:schemeClr val="bg1"/>
                          </a:solidFill>
                        </a:rPr>
                        <a:t>Distributed Data Challenges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400" b="1"/>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400" b="1" dirty="0"/>
                    </a:p>
                  </a:txBody>
                  <a:tcPr/>
                </a:tc>
                <a:tc hMerge="1">
                  <a:txBody>
                    <a:bodyPr/>
                    <a:lstStyle/>
                    <a:p>
                      <a:pPr algn="ctr"/>
                      <a:endParaRPr lang="en-US" sz="1400" b="1" dirty="0"/>
                    </a:p>
                  </a:txBody>
                  <a:tcPr/>
                </a:tc>
                <a:tc gridSpan="2">
                  <a:txBody>
                    <a:bodyPr/>
                    <a:lstStyle/>
                    <a:p>
                      <a:pPr algn="ctr"/>
                      <a:endParaRPr lang="en-US" sz="1400" b="1"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p>
                  </a:txBody>
                  <a:tcPr/>
                </a:tc>
                <a:extLst>
                  <a:ext uri="{0D108BD9-81ED-4DB2-BD59-A6C34878D82A}">
                    <a16:rowId xmlns:a16="http://schemas.microsoft.com/office/drawing/2014/main" val="3113440944"/>
                  </a:ext>
                </a:extLst>
              </a:tr>
              <a:tr h="365264">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ln>
                            <a:noFill/>
                          </a:ln>
                          <a:solidFill>
                            <a:schemeClr val="bg1"/>
                          </a:solidFill>
                          <a:effectLst/>
                          <a:latin typeface="+mn-lt"/>
                          <a:ea typeface="+mn-ea"/>
                          <a:cs typeface="+mn-cs"/>
                        </a:rPr>
                        <a:t>AI-Driven Autonomous Calibration</a:t>
                      </a:r>
                      <a:endParaRPr lang="en-US" sz="1400" b="1" dirty="0">
                        <a:ln>
                          <a:no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hMerge="1">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b="1"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ln>
                            <a:noFill/>
                          </a:ln>
                          <a:solidFill>
                            <a:schemeClr val="bg1"/>
                          </a:solidFill>
                          <a:effectLst/>
                          <a:latin typeface="+mn-lt"/>
                          <a:ea typeface="+mn-ea"/>
                          <a:cs typeface="+mn-cs"/>
                        </a:rPr>
                        <a:t>AI-Driven Autonomous Alignment, Calibration, and Control</a:t>
                      </a:r>
                      <a:endParaRPr lang="en-US" sz="1400" b="1" dirty="0">
                        <a:ln>
                          <a:noFill/>
                        </a:ln>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hMerge="1">
                  <a:txBody>
                    <a:bodyPr/>
                    <a:lstStyle/>
                    <a:p>
                      <a:pPr algn="ctr"/>
                      <a:endParaRPr lang="en-US" sz="1400" b="1"/>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bg1"/>
                          </a:solidFill>
                        </a:rPr>
                        <a:t>AI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extLst>
                  <a:ext uri="{0D108BD9-81ED-4DB2-BD59-A6C34878D82A}">
                    <a16:rowId xmlns:a16="http://schemas.microsoft.com/office/drawing/2014/main" val="2768537557"/>
                  </a:ext>
                </a:extLst>
              </a:tr>
            </a:tbl>
          </a:graphicData>
        </a:graphic>
      </p:graphicFrame>
      <p:sp>
        <p:nvSpPr>
          <p:cNvPr id="9" name="Google Shape;481;p54">
            <a:extLst>
              <a:ext uri="{FF2B5EF4-FFF2-40B4-BE49-F238E27FC236}">
                <a16:creationId xmlns:a16="http://schemas.microsoft.com/office/drawing/2014/main" id="{DD2DA10D-A7B7-7F48-6E82-829ABF0F27BB}"/>
              </a:ext>
            </a:extLst>
          </p:cNvPr>
          <p:cNvSpPr/>
          <p:nvPr/>
        </p:nvSpPr>
        <p:spPr>
          <a:xfrm>
            <a:off x="9500150" y="6390418"/>
            <a:ext cx="2691850"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10" name="Picture 9">
            <a:extLst>
              <a:ext uri="{FF2B5EF4-FFF2-40B4-BE49-F238E27FC236}">
                <a16:creationId xmlns:a16="http://schemas.microsoft.com/office/drawing/2014/main" id="{7D94F8F9-568D-2381-6343-06EF3C9D51EF}"/>
              </a:ext>
            </a:extLst>
          </p:cNvPr>
          <p:cNvPicPr>
            <a:picLocks noChangeAspect="1"/>
          </p:cNvPicPr>
          <p:nvPr/>
        </p:nvPicPr>
        <p:blipFill>
          <a:blip r:embed="rId2"/>
          <a:stretch>
            <a:fillRect/>
          </a:stretch>
        </p:blipFill>
        <p:spPr>
          <a:xfrm>
            <a:off x="11047180" y="6311076"/>
            <a:ext cx="650549" cy="467582"/>
          </a:xfrm>
          <a:prstGeom prst="rect">
            <a:avLst/>
          </a:prstGeom>
        </p:spPr>
      </p:pic>
    </p:spTree>
    <p:extLst>
      <p:ext uri="{BB962C8B-B14F-4D97-AF65-F5344CB8AC3E}">
        <p14:creationId xmlns:p14="http://schemas.microsoft.com/office/powerpoint/2010/main" val="120261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880F80C7-E9F8-CA65-038E-DF25A63AB656}"/>
            </a:ext>
          </a:extLst>
        </p:cNvPr>
        <p:cNvGrpSpPr/>
        <p:nvPr/>
      </p:nvGrpSpPr>
      <p:grpSpPr>
        <a:xfrm>
          <a:off x="0" y="0"/>
          <a:ext cx="0" cy="0"/>
          <a:chOff x="0" y="0"/>
          <a:chExt cx="0" cy="0"/>
        </a:xfrm>
      </p:grpSpPr>
      <p:sp>
        <p:nvSpPr>
          <p:cNvPr id="302" name="Google Shape;302;g3898917972d_2_114">
            <a:extLst>
              <a:ext uri="{FF2B5EF4-FFF2-40B4-BE49-F238E27FC236}">
                <a16:creationId xmlns:a16="http://schemas.microsoft.com/office/drawing/2014/main" id="{3658868A-3965-E394-5DAD-67CA44F9C7D1}"/>
              </a:ext>
            </a:extLst>
          </p:cNvPr>
          <p:cNvSpPr txBox="1">
            <a:spLocks noGrp="1"/>
          </p:cNvSpPr>
          <p:nvPr>
            <p:ph type="title"/>
          </p:nvPr>
        </p:nvSpPr>
        <p:spPr>
          <a:xfrm>
            <a:off x="453082" y="240539"/>
            <a:ext cx="11285837" cy="4874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400"/>
              <a:buNone/>
            </a:pPr>
            <a:r>
              <a:rPr lang="en-US" dirty="0"/>
              <a:t>(pre)TDR Priorities</a:t>
            </a:r>
            <a:endParaRPr dirty="0">
              <a:solidFill>
                <a:schemeClr val="accent1"/>
              </a:solidFill>
            </a:endParaRPr>
          </a:p>
        </p:txBody>
      </p:sp>
      <p:sp>
        <p:nvSpPr>
          <p:cNvPr id="303" name="Google Shape;303;g3898917972d_2_114">
            <a:extLst>
              <a:ext uri="{FF2B5EF4-FFF2-40B4-BE49-F238E27FC236}">
                <a16:creationId xmlns:a16="http://schemas.microsoft.com/office/drawing/2014/main" id="{33C35F04-A5B8-D0A8-7DB4-AA52A1E331A1}"/>
              </a:ext>
            </a:extLst>
          </p:cNvPr>
          <p:cNvSpPr txBox="1">
            <a:spLocks noGrp="1"/>
          </p:cNvSpPr>
          <p:nvPr>
            <p:ph type="ftr" idx="11"/>
          </p:nvPr>
        </p:nvSpPr>
        <p:spPr>
          <a:xfrm>
            <a:off x="411893" y="6467336"/>
            <a:ext cx="5223851" cy="31132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ePIC Software &amp; Computing Meeting, December 10, 2025.</a:t>
            </a:r>
            <a:endParaRPr dirty="0"/>
          </a:p>
        </p:txBody>
      </p:sp>
      <p:sp>
        <p:nvSpPr>
          <p:cNvPr id="304" name="Google Shape;304;g3898917972d_2_114">
            <a:extLst>
              <a:ext uri="{FF2B5EF4-FFF2-40B4-BE49-F238E27FC236}">
                <a16:creationId xmlns:a16="http://schemas.microsoft.com/office/drawing/2014/main" id="{47A34E91-4B8C-951A-9E1F-EA3E4B07E1EC}"/>
              </a:ext>
            </a:extLst>
          </p:cNvPr>
          <p:cNvSpPr txBox="1">
            <a:spLocks noGrp="1"/>
          </p:cNvSpPr>
          <p:nvPr>
            <p:ph type="sldNum" idx="12"/>
          </p:nvPr>
        </p:nvSpPr>
        <p:spPr>
          <a:xfrm>
            <a:off x="5635743" y="6467336"/>
            <a:ext cx="714877" cy="3033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a:t>
            </a:fld>
            <a:endParaRPr dirty="0"/>
          </a:p>
        </p:txBody>
      </p:sp>
      <p:sp>
        <p:nvSpPr>
          <p:cNvPr id="305" name="Google Shape;305;g3898917972d_2_114">
            <a:extLst>
              <a:ext uri="{FF2B5EF4-FFF2-40B4-BE49-F238E27FC236}">
                <a16:creationId xmlns:a16="http://schemas.microsoft.com/office/drawing/2014/main" id="{D683FECC-D093-3B3C-6365-0E27AAEBD513}"/>
              </a:ext>
            </a:extLst>
          </p:cNvPr>
          <p:cNvSpPr/>
          <p:nvPr/>
        </p:nvSpPr>
        <p:spPr>
          <a:xfrm>
            <a:off x="9500150" y="6390418"/>
            <a:ext cx="2691850"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3898917972d_2_114">
            <a:extLst>
              <a:ext uri="{FF2B5EF4-FFF2-40B4-BE49-F238E27FC236}">
                <a16:creationId xmlns:a16="http://schemas.microsoft.com/office/drawing/2014/main" id="{2A0F154A-65A7-52CA-614B-4C5857AEA0BB}"/>
              </a:ext>
            </a:extLst>
          </p:cNvPr>
          <p:cNvPicPr preferRelativeResize="0"/>
          <p:nvPr/>
        </p:nvPicPr>
        <p:blipFill rotWithShape="1">
          <a:blip r:embed="rId3">
            <a:alphaModFix/>
          </a:blip>
          <a:srcRect/>
          <a:stretch/>
        </p:blipFill>
        <p:spPr>
          <a:xfrm>
            <a:off x="11047180" y="6311076"/>
            <a:ext cx="650549" cy="467582"/>
          </a:xfrm>
          <a:prstGeom prst="rect">
            <a:avLst/>
          </a:prstGeom>
          <a:noFill/>
          <a:ln>
            <a:noFill/>
          </a:ln>
        </p:spPr>
      </p:pic>
      <p:sp>
        <p:nvSpPr>
          <p:cNvPr id="310" name="Google Shape;310;g3898917972d_2_114">
            <a:extLst>
              <a:ext uri="{FF2B5EF4-FFF2-40B4-BE49-F238E27FC236}">
                <a16:creationId xmlns:a16="http://schemas.microsoft.com/office/drawing/2014/main" id="{7865C5D6-7E3E-BFE8-BE5E-0B720A7D47ED}"/>
              </a:ext>
            </a:extLst>
          </p:cNvPr>
          <p:cNvSpPr txBox="1"/>
          <p:nvPr/>
        </p:nvSpPr>
        <p:spPr>
          <a:xfrm>
            <a:off x="9586285" y="239191"/>
            <a:ext cx="215263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chemeClr val="accent1"/>
                </a:solidFill>
                <a:latin typeface="Calibri" panose="020F0502020204030204" pitchFamily="34" charset="0"/>
                <a:cs typeface="Calibri" panose="020F0502020204030204" pitchFamily="34" charset="0"/>
                <a:sym typeface="Arial"/>
              </a:rPr>
              <a:t>In alphabetical order</a:t>
            </a:r>
            <a:endParaRPr sz="1800" b="1" dirty="0">
              <a:solidFill>
                <a:schemeClr val="accent1"/>
              </a:solidFill>
              <a:latin typeface="Calibri" panose="020F0502020204030204" pitchFamily="34" charset="0"/>
              <a:cs typeface="Calibri" panose="020F0502020204030204" pitchFamily="34" charset="0"/>
            </a:endParaRPr>
          </a:p>
        </p:txBody>
      </p:sp>
      <p:sp>
        <p:nvSpPr>
          <p:cNvPr id="307" name="Google Shape;307;g3898917972d_2_114">
            <a:extLst>
              <a:ext uri="{FF2B5EF4-FFF2-40B4-BE49-F238E27FC236}">
                <a16:creationId xmlns:a16="http://schemas.microsoft.com/office/drawing/2014/main" id="{3BC78412-779E-7817-47EC-00E9D373419E}"/>
              </a:ext>
            </a:extLst>
          </p:cNvPr>
          <p:cNvSpPr txBox="1"/>
          <p:nvPr/>
        </p:nvSpPr>
        <p:spPr>
          <a:xfrm>
            <a:off x="411885" y="2779236"/>
            <a:ext cx="11285837" cy="584735"/>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lvl="0" eaLnBrk="0" fontAlgn="base" hangingPunct="0">
              <a:spcBef>
                <a:spcPct val="0"/>
              </a:spcBef>
              <a:spcAft>
                <a:spcPct val="0"/>
              </a:spcAft>
              <a:buClrTx/>
            </a:pPr>
            <a:r>
              <a:rPr lang="en-US" altLang="en-US" sz="1600" b="1" dirty="0">
                <a:solidFill>
                  <a:schemeClr val="accent1"/>
                </a:solidFill>
                <a:latin typeface="Calibri" panose="020F0502020204030204" pitchFamily="34" charset="0"/>
                <a:cs typeface="Calibri" panose="020F0502020204030204" pitchFamily="34" charset="0"/>
              </a:rPr>
              <a:t>Production</a:t>
            </a:r>
            <a:r>
              <a:rPr lang="en-US" altLang="en-US" sz="1600" dirty="0">
                <a:latin typeface="Calibri" panose="020F0502020204030204" pitchFamily="34" charset="0"/>
                <a:cs typeface="Calibri" panose="020F0502020204030204" pitchFamily="34" charset="0"/>
              </a:rPr>
              <a:t> Provide the simulation campaigns to finalize the ePIC detector design and validate its physics performance, enhance integration of </a:t>
            </a:r>
            <a:r>
              <a:rPr lang="en-US" altLang="en-US" sz="1600" dirty="0" err="1">
                <a:latin typeface="Calibri" panose="020F0502020204030204" pitchFamily="34" charset="0"/>
                <a:cs typeface="Calibri" panose="020F0502020204030204" pitchFamily="34" charset="0"/>
              </a:rPr>
              <a:t>Rucio</a:t>
            </a:r>
            <a:r>
              <a:rPr lang="en-US" altLang="en-US" sz="1600" dirty="0">
                <a:latin typeface="Calibri" panose="020F0502020204030204" pitchFamily="34" charset="0"/>
                <a:cs typeface="Calibri" panose="020F0502020204030204" pitchFamily="34" charset="0"/>
              </a:rPr>
              <a:t> within detector and physics analysis workflows, and automate production workflows. </a:t>
            </a:r>
            <a:endParaRPr lang="en-US" altLang="en-US" sz="1600" dirty="0">
              <a:solidFill>
                <a:schemeClr val="tx1"/>
              </a:solidFill>
              <a:latin typeface="Calibri" panose="020F0502020204030204" pitchFamily="34" charset="0"/>
              <a:cs typeface="Calibri" panose="020F0502020204030204" pitchFamily="34" charset="0"/>
            </a:endParaRPr>
          </a:p>
        </p:txBody>
      </p:sp>
      <p:sp>
        <p:nvSpPr>
          <p:cNvPr id="308" name="Google Shape;308;g3898917972d_2_114">
            <a:extLst>
              <a:ext uri="{FF2B5EF4-FFF2-40B4-BE49-F238E27FC236}">
                <a16:creationId xmlns:a16="http://schemas.microsoft.com/office/drawing/2014/main" id="{CFD25A15-7E75-0499-8A85-98714E512083}"/>
              </a:ext>
            </a:extLst>
          </p:cNvPr>
          <p:cNvSpPr txBox="1"/>
          <p:nvPr/>
        </p:nvSpPr>
        <p:spPr>
          <a:xfrm>
            <a:off x="411884" y="4806110"/>
            <a:ext cx="11285836" cy="830956"/>
          </a:xfrm>
          <a:prstGeom prst="rect">
            <a:avLst/>
          </a:prstGeom>
          <a:solidFill>
            <a:schemeClr val="accent2"/>
          </a:solidFill>
          <a:ln>
            <a:noFill/>
          </a:ln>
        </p:spPr>
        <p:txBody>
          <a:bodyPr spcFirstLastPara="1" wrap="square" lIns="91425" tIns="45700" rIns="91425" bIns="45700" anchor="t" anchorCtr="0">
            <a:spAutoFit/>
          </a:bodyPr>
          <a:lstStyle/>
          <a:p>
            <a:pPr lvl="0" eaLnBrk="0" fontAlgn="base" hangingPunct="0">
              <a:spcBef>
                <a:spcPct val="0"/>
              </a:spcBef>
              <a:spcAft>
                <a:spcPct val="0"/>
              </a:spcAft>
              <a:buClrTx/>
            </a:pPr>
            <a:r>
              <a:rPr lang="en-US" altLang="en-US" sz="1600" b="1" dirty="0">
                <a:solidFill>
                  <a:schemeClr val="accent1"/>
                </a:solidFill>
                <a:latin typeface="Calibri" panose="020F0502020204030204" pitchFamily="34" charset="0"/>
                <a:cs typeface="Calibri" panose="020F0502020204030204" pitchFamily="34" charset="0"/>
              </a:rPr>
              <a:t>Streaming Orchestration </a:t>
            </a:r>
            <a:r>
              <a:rPr lang="en-US" altLang="en-US" sz="1600" dirty="0">
                <a:solidFill>
                  <a:schemeClr val="tx1"/>
                </a:solidFill>
                <a:latin typeface="Calibri" panose="020F0502020204030204" pitchFamily="34" charset="0"/>
                <a:cs typeface="Calibri" panose="020F0502020204030204" pitchFamily="34" charset="0"/>
              </a:rPr>
              <a:t>Define and test the interface between DAQ and computing to mitigate risks in the integrated DAQ-computing system. As part of the integration, test develop and deliver a functional testbed that validates a workflow management system for the autonomous calibration of a detector subsystem.</a:t>
            </a:r>
          </a:p>
        </p:txBody>
      </p:sp>
      <p:sp>
        <p:nvSpPr>
          <p:cNvPr id="309" name="Google Shape;309;g3898917972d_2_114">
            <a:extLst>
              <a:ext uri="{FF2B5EF4-FFF2-40B4-BE49-F238E27FC236}">
                <a16:creationId xmlns:a16="http://schemas.microsoft.com/office/drawing/2014/main" id="{B515EDDA-5BFE-313E-0091-7CA8CEB3DB77}"/>
              </a:ext>
            </a:extLst>
          </p:cNvPr>
          <p:cNvSpPr txBox="1"/>
          <p:nvPr/>
        </p:nvSpPr>
        <p:spPr>
          <a:xfrm>
            <a:off x="411884" y="3452447"/>
            <a:ext cx="11285837" cy="584735"/>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chemeClr val="accent1"/>
                </a:solidFill>
                <a:latin typeface="Calibri"/>
                <a:ea typeface="Calibri"/>
                <a:cs typeface="Calibri"/>
                <a:sym typeface="Calibri"/>
              </a:rPr>
              <a:t>Reconstruction</a:t>
            </a:r>
            <a:r>
              <a:rPr lang="en-US" sz="1600" b="1" i="0" u="none" strike="noStrike" cap="none" dirty="0">
                <a:solidFill>
                  <a:srgbClr val="000000"/>
                </a:solidFill>
                <a:latin typeface="Calibri"/>
                <a:ea typeface="Calibri"/>
                <a:cs typeface="Calibri"/>
                <a:sym typeface="Calibri"/>
              </a:rPr>
              <a:t> </a:t>
            </a:r>
            <a:r>
              <a:rPr lang="en-US" sz="1600" i="0" u="none" strike="noStrike" cap="none" dirty="0">
                <a:latin typeface="Calibri"/>
                <a:ea typeface="Calibri"/>
                <a:cs typeface="Calibri"/>
                <a:sym typeface="Calibri"/>
              </a:rPr>
              <a:t>Coordinate the effort to address gaps in reconstruction. Work toward a holistic reconstruction approach, such as particle identification that integrates information from calorimeters, Cherenkov detectors, and time-of-flight systems.</a:t>
            </a:r>
            <a:endParaRPr sz="1600" dirty="0"/>
          </a:p>
        </p:txBody>
      </p:sp>
      <p:sp>
        <p:nvSpPr>
          <p:cNvPr id="2" name="Rectangle 1">
            <a:extLst>
              <a:ext uri="{FF2B5EF4-FFF2-40B4-BE49-F238E27FC236}">
                <a16:creationId xmlns:a16="http://schemas.microsoft.com/office/drawing/2014/main" id="{0719587A-DBF9-D02B-4746-35C80A0F3884}"/>
              </a:ext>
            </a:extLst>
          </p:cNvPr>
          <p:cNvSpPr/>
          <p:nvPr/>
        </p:nvSpPr>
        <p:spPr>
          <a:xfrm>
            <a:off x="411883" y="4126457"/>
            <a:ext cx="11285837" cy="584735"/>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buClrTx/>
            </a:pPr>
            <a:r>
              <a:rPr lang="en-US" altLang="en-US" sz="1600" b="1" dirty="0">
                <a:solidFill>
                  <a:schemeClr val="accent1"/>
                </a:solidFill>
                <a:latin typeface="Calibri" panose="020F0502020204030204" pitchFamily="34" charset="0"/>
                <a:cs typeface="Calibri" panose="020F0502020204030204" pitchFamily="34" charset="0"/>
              </a:rPr>
              <a:t>Simulation</a:t>
            </a:r>
            <a:r>
              <a:rPr lang="en-US" altLang="en-US" sz="1600" dirty="0">
                <a:solidFill>
                  <a:schemeClr val="tx1"/>
                </a:solidFill>
                <a:latin typeface="Calibri" panose="020F0502020204030204" pitchFamily="34" charset="0"/>
                <a:cs typeface="Calibri" panose="020F0502020204030204" pitchFamily="34" charset="0"/>
              </a:rPr>
              <a:t> Implement and operate a workflow between detector and simulation experts to track the status of the comparison between the simulation design and the engineering design, and to resolve any discrepancies in a timely and systematic manner.</a:t>
            </a:r>
          </a:p>
        </p:txBody>
      </p:sp>
      <p:sp>
        <p:nvSpPr>
          <p:cNvPr id="4" name="Google Shape;307;g3898917972d_2_114">
            <a:extLst>
              <a:ext uri="{FF2B5EF4-FFF2-40B4-BE49-F238E27FC236}">
                <a16:creationId xmlns:a16="http://schemas.microsoft.com/office/drawing/2014/main" id="{52CD0ACB-BC50-00F8-53C0-F8FCE11A3301}"/>
              </a:ext>
            </a:extLst>
          </p:cNvPr>
          <p:cNvSpPr txBox="1"/>
          <p:nvPr/>
        </p:nvSpPr>
        <p:spPr>
          <a:xfrm>
            <a:off x="411890" y="877680"/>
            <a:ext cx="11285837" cy="584735"/>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lvl="0" eaLnBrk="0" fontAlgn="base" hangingPunct="0">
              <a:spcBef>
                <a:spcPct val="0"/>
              </a:spcBef>
              <a:spcAft>
                <a:spcPct val="0"/>
              </a:spcAft>
              <a:buClrTx/>
            </a:pPr>
            <a:r>
              <a:rPr lang="en-US" altLang="en-US" sz="1600" b="1" dirty="0">
                <a:solidFill>
                  <a:schemeClr val="accent1"/>
                </a:solidFill>
                <a:latin typeface="Calibri" panose="020F0502020204030204" pitchFamily="34" charset="0"/>
                <a:cs typeface="Calibri" panose="020F0502020204030204" pitchFamily="34" charset="0"/>
              </a:rPr>
              <a:t>Analysis Tools </a:t>
            </a:r>
            <a:r>
              <a:rPr lang="en-US" altLang="en-US" sz="1600" dirty="0">
                <a:solidFill>
                  <a:schemeClr val="accent1"/>
                </a:solidFill>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Review analysis workflows and requirements with the Physics WGs to enhance reconstruction algorithms and simulation output, and to identify priorities for the development of the analysis model and tools for ePIC.</a:t>
            </a:r>
            <a:endParaRPr lang="en-US"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089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60EE4964-D646-16CE-1A8E-CC629699E64C}"/>
            </a:ext>
          </a:extLst>
        </p:cNvPr>
        <p:cNvGrpSpPr/>
        <p:nvPr/>
      </p:nvGrpSpPr>
      <p:grpSpPr>
        <a:xfrm>
          <a:off x="0" y="0"/>
          <a:ext cx="0" cy="0"/>
          <a:chOff x="0" y="0"/>
          <a:chExt cx="0" cy="0"/>
        </a:xfrm>
      </p:grpSpPr>
      <p:sp>
        <p:nvSpPr>
          <p:cNvPr id="302" name="Google Shape;302;g3898917972d_2_114">
            <a:extLst>
              <a:ext uri="{FF2B5EF4-FFF2-40B4-BE49-F238E27FC236}">
                <a16:creationId xmlns:a16="http://schemas.microsoft.com/office/drawing/2014/main" id="{2885C3EE-D72E-11BE-3C8E-A5864781EAD2}"/>
              </a:ext>
            </a:extLst>
          </p:cNvPr>
          <p:cNvSpPr txBox="1">
            <a:spLocks noGrp="1"/>
          </p:cNvSpPr>
          <p:nvPr>
            <p:ph type="title"/>
          </p:nvPr>
        </p:nvSpPr>
        <p:spPr>
          <a:xfrm>
            <a:off x="453082" y="240539"/>
            <a:ext cx="11285837" cy="4874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400"/>
              <a:buNone/>
            </a:pPr>
            <a:r>
              <a:rPr lang="en-US" dirty="0"/>
              <a:t>Review Recommendations</a:t>
            </a:r>
            <a:endParaRPr dirty="0">
              <a:solidFill>
                <a:schemeClr val="accent1"/>
              </a:solidFill>
            </a:endParaRPr>
          </a:p>
        </p:txBody>
      </p:sp>
      <p:sp>
        <p:nvSpPr>
          <p:cNvPr id="303" name="Google Shape;303;g3898917972d_2_114">
            <a:extLst>
              <a:ext uri="{FF2B5EF4-FFF2-40B4-BE49-F238E27FC236}">
                <a16:creationId xmlns:a16="http://schemas.microsoft.com/office/drawing/2014/main" id="{3A053CE6-EBD9-8E89-D5C8-1264294DA0B1}"/>
              </a:ext>
            </a:extLst>
          </p:cNvPr>
          <p:cNvSpPr txBox="1">
            <a:spLocks noGrp="1"/>
          </p:cNvSpPr>
          <p:nvPr>
            <p:ph type="ftr" idx="11"/>
          </p:nvPr>
        </p:nvSpPr>
        <p:spPr>
          <a:xfrm>
            <a:off x="411893" y="6467336"/>
            <a:ext cx="5223851" cy="31132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ePIC Software &amp; Computing Meeting, December 10, 2025.</a:t>
            </a:r>
            <a:endParaRPr dirty="0"/>
          </a:p>
        </p:txBody>
      </p:sp>
      <p:sp>
        <p:nvSpPr>
          <p:cNvPr id="304" name="Google Shape;304;g3898917972d_2_114">
            <a:extLst>
              <a:ext uri="{FF2B5EF4-FFF2-40B4-BE49-F238E27FC236}">
                <a16:creationId xmlns:a16="http://schemas.microsoft.com/office/drawing/2014/main" id="{FD24AD60-3293-BF1C-DAA7-B349EFF2E465}"/>
              </a:ext>
            </a:extLst>
          </p:cNvPr>
          <p:cNvSpPr txBox="1">
            <a:spLocks noGrp="1"/>
          </p:cNvSpPr>
          <p:nvPr>
            <p:ph type="sldNum" idx="12"/>
          </p:nvPr>
        </p:nvSpPr>
        <p:spPr>
          <a:xfrm>
            <a:off x="5635743" y="6467336"/>
            <a:ext cx="714877" cy="3033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a:t>
            </a:fld>
            <a:endParaRPr dirty="0"/>
          </a:p>
        </p:txBody>
      </p:sp>
      <p:sp>
        <p:nvSpPr>
          <p:cNvPr id="305" name="Google Shape;305;g3898917972d_2_114">
            <a:extLst>
              <a:ext uri="{FF2B5EF4-FFF2-40B4-BE49-F238E27FC236}">
                <a16:creationId xmlns:a16="http://schemas.microsoft.com/office/drawing/2014/main" id="{8F9D3B6E-2E7A-66CE-AD2A-3316D57FCE9E}"/>
              </a:ext>
            </a:extLst>
          </p:cNvPr>
          <p:cNvSpPr/>
          <p:nvPr/>
        </p:nvSpPr>
        <p:spPr>
          <a:xfrm>
            <a:off x="9500150" y="6390418"/>
            <a:ext cx="2691850"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3898917972d_2_114">
            <a:extLst>
              <a:ext uri="{FF2B5EF4-FFF2-40B4-BE49-F238E27FC236}">
                <a16:creationId xmlns:a16="http://schemas.microsoft.com/office/drawing/2014/main" id="{FA84859B-6101-6D10-210E-760774BD581F}"/>
              </a:ext>
            </a:extLst>
          </p:cNvPr>
          <p:cNvPicPr preferRelativeResize="0"/>
          <p:nvPr/>
        </p:nvPicPr>
        <p:blipFill rotWithShape="1">
          <a:blip r:embed="rId3">
            <a:alphaModFix/>
          </a:blip>
          <a:srcRect/>
          <a:stretch/>
        </p:blipFill>
        <p:spPr>
          <a:xfrm>
            <a:off x="11047180" y="6311076"/>
            <a:ext cx="650549" cy="467582"/>
          </a:xfrm>
          <a:prstGeom prst="rect">
            <a:avLst/>
          </a:prstGeom>
          <a:noFill/>
          <a:ln>
            <a:noFill/>
          </a:ln>
        </p:spPr>
      </p:pic>
      <p:sp>
        <p:nvSpPr>
          <p:cNvPr id="310" name="Google Shape;310;g3898917972d_2_114">
            <a:extLst>
              <a:ext uri="{FF2B5EF4-FFF2-40B4-BE49-F238E27FC236}">
                <a16:creationId xmlns:a16="http://schemas.microsoft.com/office/drawing/2014/main" id="{C4021484-2FE5-6D99-E560-B7967BCAF172}"/>
              </a:ext>
            </a:extLst>
          </p:cNvPr>
          <p:cNvSpPr txBox="1"/>
          <p:nvPr/>
        </p:nvSpPr>
        <p:spPr>
          <a:xfrm>
            <a:off x="9586285" y="239191"/>
            <a:ext cx="215263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chemeClr val="accent1"/>
                </a:solidFill>
                <a:latin typeface="Calibri" panose="020F0502020204030204" pitchFamily="34" charset="0"/>
                <a:cs typeface="Calibri" panose="020F0502020204030204" pitchFamily="34" charset="0"/>
                <a:sym typeface="Arial"/>
              </a:rPr>
              <a:t>In alphabetical order</a:t>
            </a:r>
            <a:endParaRPr sz="1800" b="1" dirty="0">
              <a:solidFill>
                <a:schemeClr val="accent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3F7833AF-2AE1-F5E7-46AE-A99677ECDC0A}"/>
              </a:ext>
            </a:extLst>
          </p:cNvPr>
          <p:cNvSpPr/>
          <p:nvPr/>
        </p:nvSpPr>
        <p:spPr>
          <a:xfrm>
            <a:off x="411886" y="2227460"/>
            <a:ext cx="11285837" cy="46329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1"/>
                </a:solidFill>
              </a:rPr>
              <a:t>Data</a:t>
            </a:r>
            <a:r>
              <a:rPr lang="en-US" sz="1600" dirty="0">
                <a:solidFill>
                  <a:schemeClr val="tx1"/>
                </a:solidFill>
              </a:rPr>
              <a:t> Develop a data management and lifecycle plan that addresses the AI readiness of the ePIC experiment, supports multimodal data (including metadata), and ensures the reproducibility and reusability of both data and analysis workflows.</a:t>
            </a:r>
          </a:p>
        </p:txBody>
      </p:sp>
      <p:sp>
        <p:nvSpPr>
          <p:cNvPr id="7" name="Rectangle 6">
            <a:extLst>
              <a:ext uri="{FF2B5EF4-FFF2-40B4-BE49-F238E27FC236}">
                <a16:creationId xmlns:a16="http://schemas.microsoft.com/office/drawing/2014/main" id="{4394903E-EF2D-CA3D-E38E-B3CBCE5E470B}"/>
              </a:ext>
            </a:extLst>
          </p:cNvPr>
          <p:cNvSpPr/>
          <p:nvPr/>
        </p:nvSpPr>
        <p:spPr>
          <a:xfrm>
            <a:off x="411882" y="5742421"/>
            <a:ext cx="11285837" cy="46329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1"/>
                </a:solidFill>
              </a:rPr>
              <a:t>Workforce</a:t>
            </a:r>
            <a:r>
              <a:rPr lang="en-US" sz="1600" b="1" dirty="0">
                <a:solidFill>
                  <a:schemeClr val="tx1"/>
                </a:solidFill>
              </a:rPr>
              <a:t> </a:t>
            </a:r>
            <a:r>
              <a:rPr lang="en-US" sz="1600" dirty="0">
                <a:solidFill>
                  <a:schemeClr val="tx1"/>
                </a:solidFill>
              </a:rPr>
              <a:t>Foster a developer community within ePIC and support the careers of scientists focused on software &amp; computing.</a:t>
            </a:r>
          </a:p>
        </p:txBody>
      </p:sp>
      <p:sp>
        <p:nvSpPr>
          <p:cNvPr id="5" name="TextBox 4">
            <a:extLst>
              <a:ext uri="{FF2B5EF4-FFF2-40B4-BE49-F238E27FC236}">
                <a16:creationId xmlns:a16="http://schemas.microsoft.com/office/drawing/2014/main" id="{4A69C9AE-322F-8564-EF34-0938662AF3B3}"/>
              </a:ext>
            </a:extLst>
          </p:cNvPr>
          <p:cNvSpPr txBox="1"/>
          <p:nvPr/>
        </p:nvSpPr>
        <p:spPr>
          <a:xfrm>
            <a:off x="411882" y="4726726"/>
            <a:ext cx="11285836" cy="830997"/>
          </a:xfrm>
          <a:prstGeom prst="rect">
            <a:avLst/>
          </a:prstGeom>
          <a:noFill/>
        </p:spPr>
        <p:txBody>
          <a:bodyPr wrap="square" rtlCol="0">
            <a:spAutoFit/>
          </a:bodyPr>
          <a:lstStyle/>
          <a:p>
            <a:r>
              <a:rPr lang="en-US" sz="1600" b="1" dirty="0"/>
              <a:t>ECSAC Recommendation</a:t>
            </a:r>
            <a:r>
              <a:rPr lang="en-US" sz="1600" dirty="0"/>
              <a:t>: We </a:t>
            </a:r>
            <a:r>
              <a:rPr lang="en-US" sz="1600" b="1" dirty="0"/>
              <a:t>recommend</a:t>
            </a:r>
            <a:r>
              <a:rPr lang="en-US" sz="1600" dirty="0"/>
              <a:t> the ePIC to continue engaging the institutes (including the host labs) to identify possible additional contributions for SW&amp;C developments and operations. We expect to hear about the level of engagement of the institutes and the success in addressing resource gaps at the next ECSAC meeting.</a:t>
            </a:r>
          </a:p>
        </p:txBody>
      </p:sp>
      <p:sp>
        <p:nvSpPr>
          <p:cNvPr id="8" name="TextBox 7">
            <a:extLst>
              <a:ext uri="{FF2B5EF4-FFF2-40B4-BE49-F238E27FC236}">
                <a16:creationId xmlns:a16="http://schemas.microsoft.com/office/drawing/2014/main" id="{9BA95BC8-4203-C8A4-1A23-07825DD05FD3}"/>
              </a:ext>
            </a:extLst>
          </p:cNvPr>
          <p:cNvSpPr txBox="1"/>
          <p:nvPr/>
        </p:nvSpPr>
        <p:spPr>
          <a:xfrm>
            <a:off x="411882" y="1457987"/>
            <a:ext cx="11285836" cy="584775"/>
          </a:xfrm>
          <a:prstGeom prst="rect">
            <a:avLst/>
          </a:prstGeom>
          <a:noFill/>
        </p:spPr>
        <p:txBody>
          <a:bodyPr wrap="square" rtlCol="0">
            <a:spAutoFit/>
          </a:bodyPr>
          <a:lstStyle/>
          <a:p>
            <a:r>
              <a:rPr lang="en-US" sz="1600" b="1" dirty="0"/>
              <a:t>ECSAC Recommendation</a:t>
            </a:r>
            <a:r>
              <a:rPr lang="en-US" sz="1600" dirty="0"/>
              <a:t>: We </a:t>
            </a:r>
            <a:r>
              <a:rPr lang="en-US" sz="1600" b="1" dirty="0"/>
              <a:t>recommend</a:t>
            </a:r>
            <a:r>
              <a:rPr lang="en-US" sz="1600" dirty="0"/>
              <a:t> the ePIC collaboration and the host labs to start developing a data management and lifecycle plan, agreed with the Funding Agencies.</a:t>
            </a:r>
          </a:p>
        </p:txBody>
      </p:sp>
    </p:spTree>
    <p:extLst>
      <p:ext uri="{BB962C8B-B14F-4D97-AF65-F5344CB8AC3E}">
        <p14:creationId xmlns:p14="http://schemas.microsoft.com/office/powerpoint/2010/main" val="163298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0A99F2C4-9744-C5EA-46B4-92A85A3A573A}"/>
            </a:ext>
          </a:extLst>
        </p:cNvPr>
        <p:cNvGrpSpPr/>
        <p:nvPr/>
      </p:nvGrpSpPr>
      <p:grpSpPr>
        <a:xfrm>
          <a:off x="0" y="0"/>
          <a:ext cx="0" cy="0"/>
          <a:chOff x="0" y="0"/>
          <a:chExt cx="0" cy="0"/>
        </a:xfrm>
      </p:grpSpPr>
      <p:sp>
        <p:nvSpPr>
          <p:cNvPr id="302" name="Google Shape;302;g3898917972d_2_114">
            <a:extLst>
              <a:ext uri="{FF2B5EF4-FFF2-40B4-BE49-F238E27FC236}">
                <a16:creationId xmlns:a16="http://schemas.microsoft.com/office/drawing/2014/main" id="{AE2ABB5A-82CB-1CCA-338B-CF5CB5B41387}"/>
              </a:ext>
            </a:extLst>
          </p:cNvPr>
          <p:cNvSpPr txBox="1">
            <a:spLocks noGrp="1"/>
          </p:cNvSpPr>
          <p:nvPr>
            <p:ph type="title"/>
          </p:nvPr>
        </p:nvSpPr>
        <p:spPr>
          <a:xfrm>
            <a:off x="453082" y="240539"/>
            <a:ext cx="11285837" cy="4874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400"/>
              <a:buNone/>
            </a:pPr>
            <a:r>
              <a:rPr lang="en-US" dirty="0"/>
              <a:t>Other Priorities</a:t>
            </a:r>
            <a:endParaRPr dirty="0">
              <a:solidFill>
                <a:schemeClr val="accent1"/>
              </a:solidFill>
            </a:endParaRPr>
          </a:p>
        </p:txBody>
      </p:sp>
      <p:sp>
        <p:nvSpPr>
          <p:cNvPr id="303" name="Google Shape;303;g3898917972d_2_114">
            <a:extLst>
              <a:ext uri="{FF2B5EF4-FFF2-40B4-BE49-F238E27FC236}">
                <a16:creationId xmlns:a16="http://schemas.microsoft.com/office/drawing/2014/main" id="{317A98A3-716A-1A77-CE5A-0DE8206B5640}"/>
              </a:ext>
            </a:extLst>
          </p:cNvPr>
          <p:cNvSpPr txBox="1">
            <a:spLocks noGrp="1"/>
          </p:cNvSpPr>
          <p:nvPr>
            <p:ph type="ftr" idx="11"/>
          </p:nvPr>
        </p:nvSpPr>
        <p:spPr>
          <a:xfrm>
            <a:off x="411893" y="6467336"/>
            <a:ext cx="5223851" cy="31132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ePIC Software &amp; Computing Meeting, December 10, 2025.</a:t>
            </a:r>
            <a:endParaRPr dirty="0"/>
          </a:p>
        </p:txBody>
      </p:sp>
      <p:sp>
        <p:nvSpPr>
          <p:cNvPr id="304" name="Google Shape;304;g3898917972d_2_114">
            <a:extLst>
              <a:ext uri="{FF2B5EF4-FFF2-40B4-BE49-F238E27FC236}">
                <a16:creationId xmlns:a16="http://schemas.microsoft.com/office/drawing/2014/main" id="{BB2F67F5-101A-D82A-33BE-CF78B3AA7D2E}"/>
              </a:ext>
            </a:extLst>
          </p:cNvPr>
          <p:cNvSpPr txBox="1">
            <a:spLocks noGrp="1"/>
          </p:cNvSpPr>
          <p:nvPr>
            <p:ph type="sldNum" idx="12"/>
          </p:nvPr>
        </p:nvSpPr>
        <p:spPr>
          <a:xfrm>
            <a:off x="5635743" y="6467336"/>
            <a:ext cx="714877" cy="3033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a:t>
            </a:fld>
            <a:endParaRPr dirty="0"/>
          </a:p>
        </p:txBody>
      </p:sp>
      <p:sp>
        <p:nvSpPr>
          <p:cNvPr id="305" name="Google Shape;305;g3898917972d_2_114">
            <a:extLst>
              <a:ext uri="{FF2B5EF4-FFF2-40B4-BE49-F238E27FC236}">
                <a16:creationId xmlns:a16="http://schemas.microsoft.com/office/drawing/2014/main" id="{5ED37D54-66CF-3CD5-262F-CECF2FA1C474}"/>
              </a:ext>
            </a:extLst>
          </p:cNvPr>
          <p:cNvSpPr/>
          <p:nvPr/>
        </p:nvSpPr>
        <p:spPr>
          <a:xfrm>
            <a:off x="9500150" y="6390418"/>
            <a:ext cx="2691850"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3898917972d_2_114">
            <a:extLst>
              <a:ext uri="{FF2B5EF4-FFF2-40B4-BE49-F238E27FC236}">
                <a16:creationId xmlns:a16="http://schemas.microsoft.com/office/drawing/2014/main" id="{0163B04E-875D-A9F8-0F58-D378853B41A0}"/>
              </a:ext>
            </a:extLst>
          </p:cNvPr>
          <p:cNvPicPr preferRelativeResize="0"/>
          <p:nvPr/>
        </p:nvPicPr>
        <p:blipFill rotWithShape="1">
          <a:blip r:embed="rId3">
            <a:alphaModFix/>
          </a:blip>
          <a:srcRect/>
          <a:stretch/>
        </p:blipFill>
        <p:spPr>
          <a:xfrm>
            <a:off x="11047180" y="6311076"/>
            <a:ext cx="650549" cy="467582"/>
          </a:xfrm>
          <a:prstGeom prst="rect">
            <a:avLst/>
          </a:prstGeom>
          <a:noFill/>
          <a:ln>
            <a:noFill/>
          </a:ln>
        </p:spPr>
      </p:pic>
      <p:sp>
        <p:nvSpPr>
          <p:cNvPr id="310" name="Google Shape;310;g3898917972d_2_114">
            <a:extLst>
              <a:ext uri="{FF2B5EF4-FFF2-40B4-BE49-F238E27FC236}">
                <a16:creationId xmlns:a16="http://schemas.microsoft.com/office/drawing/2014/main" id="{809CE499-11FB-9660-0196-70C4212C0EE4}"/>
              </a:ext>
            </a:extLst>
          </p:cNvPr>
          <p:cNvSpPr txBox="1"/>
          <p:nvPr/>
        </p:nvSpPr>
        <p:spPr>
          <a:xfrm>
            <a:off x="9586285" y="239191"/>
            <a:ext cx="215263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chemeClr val="accent1"/>
                </a:solidFill>
                <a:latin typeface="Calibri" panose="020F0502020204030204" pitchFamily="34" charset="0"/>
                <a:cs typeface="Calibri" panose="020F0502020204030204" pitchFamily="34" charset="0"/>
                <a:sym typeface="Arial"/>
              </a:rPr>
              <a:t>In alphabetical order</a:t>
            </a:r>
            <a:endParaRPr sz="1800" b="1" dirty="0">
              <a:solidFill>
                <a:schemeClr val="accent1"/>
              </a:solidFill>
              <a:latin typeface="Calibri" panose="020F0502020204030204" pitchFamily="34" charset="0"/>
              <a:cs typeface="Calibri" panose="020F0502020204030204" pitchFamily="34" charset="0"/>
            </a:endParaRPr>
          </a:p>
        </p:txBody>
      </p:sp>
      <p:sp>
        <p:nvSpPr>
          <p:cNvPr id="6" name="Google Shape;307;g3898917972d_2_114">
            <a:extLst>
              <a:ext uri="{FF2B5EF4-FFF2-40B4-BE49-F238E27FC236}">
                <a16:creationId xmlns:a16="http://schemas.microsoft.com/office/drawing/2014/main" id="{0607272E-9F6C-5CF2-71F9-78030130E964}"/>
              </a:ext>
            </a:extLst>
          </p:cNvPr>
          <p:cNvSpPr txBox="1"/>
          <p:nvPr/>
        </p:nvSpPr>
        <p:spPr>
          <a:xfrm>
            <a:off x="411887" y="1550891"/>
            <a:ext cx="11285837" cy="584735"/>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r>
              <a:rPr lang="en-US" sz="1600" b="1" dirty="0">
                <a:solidFill>
                  <a:schemeClr val="accent1"/>
                </a:solidFill>
              </a:rPr>
              <a:t>AI at Scale </a:t>
            </a:r>
            <a:r>
              <a:rPr lang="en-US" sz="1600" dirty="0"/>
              <a:t>Coordinate and support AI development within ePIC. Use the integration of AI into simulation, reconstruction, and analysis workflows as a primary success metric. Provide </a:t>
            </a:r>
            <a:r>
              <a:rPr lang="en-US" sz="1600" dirty="0" err="1"/>
              <a:t>MLOps</a:t>
            </a:r>
            <a:r>
              <a:rPr lang="en-US" sz="1600" dirty="0"/>
              <a:t> infrastructure and support. </a:t>
            </a:r>
          </a:p>
        </p:txBody>
      </p:sp>
    </p:spTree>
    <p:extLst>
      <p:ext uri="{BB962C8B-B14F-4D97-AF65-F5344CB8AC3E}">
        <p14:creationId xmlns:p14="http://schemas.microsoft.com/office/powerpoint/2010/main" val="906488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6E42DA41-5D18-58C4-4EC6-B3CC65EBE091}"/>
            </a:ext>
          </a:extLst>
        </p:cNvPr>
        <p:cNvGrpSpPr/>
        <p:nvPr/>
      </p:nvGrpSpPr>
      <p:grpSpPr>
        <a:xfrm>
          <a:off x="0" y="0"/>
          <a:ext cx="0" cy="0"/>
          <a:chOff x="0" y="0"/>
          <a:chExt cx="0" cy="0"/>
        </a:xfrm>
      </p:grpSpPr>
      <p:sp>
        <p:nvSpPr>
          <p:cNvPr id="302" name="Google Shape;302;g3898917972d_2_114">
            <a:extLst>
              <a:ext uri="{FF2B5EF4-FFF2-40B4-BE49-F238E27FC236}">
                <a16:creationId xmlns:a16="http://schemas.microsoft.com/office/drawing/2014/main" id="{5891B0B5-F364-11F6-73CF-CC4D56183638}"/>
              </a:ext>
            </a:extLst>
          </p:cNvPr>
          <p:cNvSpPr txBox="1">
            <a:spLocks noGrp="1"/>
          </p:cNvSpPr>
          <p:nvPr>
            <p:ph type="title"/>
          </p:nvPr>
        </p:nvSpPr>
        <p:spPr>
          <a:xfrm>
            <a:off x="453082" y="240539"/>
            <a:ext cx="11285837" cy="4874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2400"/>
              <a:buNone/>
            </a:pPr>
            <a:r>
              <a:rPr lang="en-US" dirty="0"/>
              <a:t>Priorities</a:t>
            </a:r>
            <a:endParaRPr dirty="0">
              <a:solidFill>
                <a:schemeClr val="accent1"/>
              </a:solidFill>
            </a:endParaRPr>
          </a:p>
        </p:txBody>
      </p:sp>
      <p:sp>
        <p:nvSpPr>
          <p:cNvPr id="303" name="Google Shape;303;g3898917972d_2_114">
            <a:extLst>
              <a:ext uri="{FF2B5EF4-FFF2-40B4-BE49-F238E27FC236}">
                <a16:creationId xmlns:a16="http://schemas.microsoft.com/office/drawing/2014/main" id="{D3CCE3C8-EDC9-D2BA-E5EC-5171A714672D}"/>
              </a:ext>
            </a:extLst>
          </p:cNvPr>
          <p:cNvSpPr txBox="1">
            <a:spLocks noGrp="1"/>
          </p:cNvSpPr>
          <p:nvPr>
            <p:ph type="ftr" idx="11"/>
          </p:nvPr>
        </p:nvSpPr>
        <p:spPr>
          <a:xfrm>
            <a:off x="411893" y="6467336"/>
            <a:ext cx="5223851" cy="31132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ePIC Software &amp; Computing Meeting, December 10, 2025.</a:t>
            </a:r>
            <a:endParaRPr dirty="0"/>
          </a:p>
        </p:txBody>
      </p:sp>
      <p:sp>
        <p:nvSpPr>
          <p:cNvPr id="304" name="Google Shape;304;g3898917972d_2_114">
            <a:extLst>
              <a:ext uri="{FF2B5EF4-FFF2-40B4-BE49-F238E27FC236}">
                <a16:creationId xmlns:a16="http://schemas.microsoft.com/office/drawing/2014/main" id="{2CDAA8E4-3F5C-8820-A2A9-7E19215C6B9C}"/>
              </a:ext>
            </a:extLst>
          </p:cNvPr>
          <p:cNvSpPr txBox="1">
            <a:spLocks noGrp="1"/>
          </p:cNvSpPr>
          <p:nvPr>
            <p:ph type="sldNum" idx="12"/>
          </p:nvPr>
        </p:nvSpPr>
        <p:spPr>
          <a:xfrm>
            <a:off x="5635743" y="6467336"/>
            <a:ext cx="714877" cy="3033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a:t>
            </a:fld>
            <a:endParaRPr dirty="0"/>
          </a:p>
        </p:txBody>
      </p:sp>
      <p:sp>
        <p:nvSpPr>
          <p:cNvPr id="305" name="Google Shape;305;g3898917972d_2_114">
            <a:extLst>
              <a:ext uri="{FF2B5EF4-FFF2-40B4-BE49-F238E27FC236}">
                <a16:creationId xmlns:a16="http://schemas.microsoft.com/office/drawing/2014/main" id="{04C9CF84-60EC-9EBE-3C62-D8ECCB257F39}"/>
              </a:ext>
            </a:extLst>
          </p:cNvPr>
          <p:cNvSpPr/>
          <p:nvPr/>
        </p:nvSpPr>
        <p:spPr>
          <a:xfrm>
            <a:off x="9500150" y="6390418"/>
            <a:ext cx="2691850"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g3898917972d_2_114">
            <a:extLst>
              <a:ext uri="{FF2B5EF4-FFF2-40B4-BE49-F238E27FC236}">
                <a16:creationId xmlns:a16="http://schemas.microsoft.com/office/drawing/2014/main" id="{0CC8AC4D-62C9-7E3F-B70D-D15140546549}"/>
              </a:ext>
            </a:extLst>
          </p:cNvPr>
          <p:cNvPicPr preferRelativeResize="0"/>
          <p:nvPr/>
        </p:nvPicPr>
        <p:blipFill rotWithShape="1">
          <a:blip r:embed="rId3">
            <a:alphaModFix/>
          </a:blip>
          <a:srcRect/>
          <a:stretch/>
        </p:blipFill>
        <p:spPr>
          <a:xfrm>
            <a:off x="11047180" y="6311076"/>
            <a:ext cx="650549" cy="467582"/>
          </a:xfrm>
          <a:prstGeom prst="rect">
            <a:avLst/>
          </a:prstGeom>
          <a:noFill/>
          <a:ln>
            <a:noFill/>
          </a:ln>
        </p:spPr>
      </p:pic>
      <p:sp>
        <p:nvSpPr>
          <p:cNvPr id="310" name="Google Shape;310;g3898917972d_2_114">
            <a:extLst>
              <a:ext uri="{FF2B5EF4-FFF2-40B4-BE49-F238E27FC236}">
                <a16:creationId xmlns:a16="http://schemas.microsoft.com/office/drawing/2014/main" id="{A03628C9-B4B4-1548-F31D-B8F52343124D}"/>
              </a:ext>
            </a:extLst>
          </p:cNvPr>
          <p:cNvSpPr txBox="1"/>
          <p:nvPr/>
        </p:nvSpPr>
        <p:spPr>
          <a:xfrm>
            <a:off x="9586285" y="239191"/>
            <a:ext cx="215263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chemeClr val="accent1"/>
                </a:solidFill>
                <a:latin typeface="Calibri" panose="020F0502020204030204" pitchFamily="34" charset="0"/>
                <a:cs typeface="Calibri" panose="020F0502020204030204" pitchFamily="34" charset="0"/>
                <a:sym typeface="Arial"/>
              </a:rPr>
              <a:t>In alphabetical order</a:t>
            </a:r>
            <a:endParaRPr sz="1800" b="1" dirty="0">
              <a:solidFill>
                <a:schemeClr val="accent1"/>
              </a:solidFill>
              <a:latin typeface="Calibri" panose="020F0502020204030204" pitchFamily="34" charset="0"/>
              <a:cs typeface="Calibri" panose="020F0502020204030204" pitchFamily="34" charset="0"/>
            </a:endParaRPr>
          </a:p>
        </p:txBody>
      </p:sp>
      <p:sp>
        <p:nvSpPr>
          <p:cNvPr id="307" name="Google Shape;307;g3898917972d_2_114">
            <a:extLst>
              <a:ext uri="{FF2B5EF4-FFF2-40B4-BE49-F238E27FC236}">
                <a16:creationId xmlns:a16="http://schemas.microsoft.com/office/drawing/2014/main" id="{78DBB40D-0259-558A-4F2D-3F94309D56B0}"/>
              </a:ext>
            </a:extLst>
          </p:cNvPr>
          <p:cNvSpPr txBox="1"/>
          <p:nvPr/>
        </p:nvSpPr>
        <p:spPr>
          <a:xfrm>
            <a:off x="411885" y="2779236"/>
            <a:ext cx="11285837" cy="584735"/>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lvl="0" eaLnBrk="0" fontAlgn="base" hangingPunct="0">
              <a:spcBef>
                <a:spcPct val="0"/>
              </a:spcBef>
              <a:spcAft>
                <a:spcPct val="0"/>
              </a:spcAft>
              <a:buClrTx/>
            </a:pPr>
            <a:r>
              <a:rPr lang="en-US" altLang="en-US" sz="1600" b="1" dirty="0">
                <a:solidFill>
                  <a:schemeClr val="accent1"/>
                </a:solidFill>
                <a:latin typeface="Calibri" panose="020F0502020204030204" pitchFamily="34" charset="0"/>
                <a:cs typeface="Calibri" panose="020F0502020204030204" pitchFamily="34" charset="0"/>
              </a:rPr>
              <a:t>Production</a:t>
            </a:r>
            <a:r>
              <a:rPr lang="en-US" altLang="en-US" sz="1600" dirty="0">
                <a:latin typeface="Calibri" panose="020F0502020204030204" pitchFamily="34" charset="0"/>
                <a:cs typeface="Calibri" panose="020F0502020204030204" pitchFamily="34" charset="0"/>
              </a:rPr>
              <a:t> Provide the simulation campaigns to finalize the ePIC detector design and validate its physics performance, enhance integration of </a:t>
            </a:r>
            <a:r>
              <a:rPr lang="en-US" altLang="en-US" sz="1600" dirty="0" err="1">
                <a:latin typeface="Calibri" panose="020F0502020204030204" pitchFamily="34" charset="0"/>
                <a:cs typeface="Calibri" panose="020F0502020204030204" pitchFamily="34" charset="0"/>
              </a:rPr>
              <a:t>Rucio</a:t>
            </a:r>
            <a:r>
              <a:rPr lang="en-US" altLang="en-US" sz="1600" dirty="0">
                <a:latin typeface="Calibri" panose="020F0502020204030204" pitchFamily="34" charset="0"/>
                <a:cs typeface="Calibri" panose="020F0502020204030204" pitchFamily="34" charset="0"/>
              </a:rPr>
              <a:t> within detector and physics analysis workflows, and automate production workflows. </a:t>
            </a:r>
            <a:endParaRPr lang="en-US" altLang="en-US" sz="1600" dirty="0">
              <a:solidFill>
                <a:schemeClr val="tx1"/>
              </a:solidFill>
              <a:latin typeface="Calibri" panose="020F0502020204030204" pitchFamily="34" charset="0"/>
              <a:cs typeface="Calibri" panose="020F0502020204030204" pitchFamily="34" charset="0"/>
            </a:endParaRPr>
          </a:p>
        </p:txBody>
      </p:sp>
      <p:sp>
        <p:nvSpPr>
          <p:cNvPr id="308" name="Google Shape;308;g3898917972d_2_114">
            <a:extLst>
              <a:ext uri="{FF2B5EF4-FFF2-40B4-BE49-F238E27FC236}">
                <a16:creationId xmlns:a16="http://schemas.microsoft.com/office/drawing/2014/main" id="{C0A8C0A1-08AD-D49F-F738-46AA2C526F67}"/>
              </a:ext>
            </a:extLst>
          </p:cNvPr>
          <p:cNvSpPr txBox="1"/>
          <p:nvPr/>
        </p:nvSpPr>
        <p:spPr>
          <a:xfrm>
            <a:off x="411884" y="4806110"/>
            <a:ext cx="11285836" cy="830956"/>
          </a:xfrm>
          <a:prstGeom prst="rect">
            <a:avLst/>
          </a:prstGeom>
          <a:solidFill>
            <a:schemeClr val="accent2"/>
          </a:solidFill>
          <a:ln>
            <a:noFill/>
          </a:ln>
        </p:spPr>
        <p:txBody>
          <a:bodyPr spcFirstLastPara="1" wrap="square" lIns="91425" tIns="45700" rIns="91425" bIns="45700" anchor="t" anchorCtr="0">
            <a:spAutoFit/>
          </a:bodyPr>
          <a:lstStyle/>
          <a:p>
            <a:pPr lvl="0" eaLnBrk="0" fontAlgn="base" hangingPunct="0">
              <a:spcBef>
                <a:spcPct val="0"/>
              </a:spcBef>
              <a:spcAft>
                <a:spcPct val="0"/>
              </a:spcAft>
              <a:buClrTx/>
            </a:pPr>
            <a:r>
              <a:rPr lang="en-US" altLang="en-US" sz="1600" b="1" dirty="0">
                <a:solidFill>
                  <a:schemeClr val="accent1"/>
                </a:solidFill>
                <a:latin typeface="Calibri" panose="020F0502020204030204" pitchFamily="34" charset="0"/>
                <a:cs typeface="Calibri" panose="020F0502020204030204" pitchFamily="34" charset="0"/>
              </a:rPr>
              <a:t>Streaming Orchestration </a:t>
            </a:r>
            <a:r>
              <a:rPr lang="en-US" altLang="en-US" sz="1600" dirty="0">
                <a:solidFill>
                  <a:schemeClr val="tx1"/>
                </a:solidFill>
                <a:latin typeface="Calibri" panose="020F0502020204030204" pitchFamily="34" charset="0"/>
                <a:cs typeface="Calibri" panose="020F0502020204030204" pitchFamily="34" charset="0"/>
              </a:rPr>
              <a:t>Define and test the interface between DAQ and computing to mitigate risks in the integrated DAQ-computing system. As part of the integration, test develop and deliver a functional testbed that validates a workflow management system for the autonomous calibration of a detector subsystem.</a:t>
            </a:r>
          </a:p>
        </p:txBody>
      </p:sp>
      <p:sp>
        <p:nvSpPr>
          <p:cNvPr id="309" name="Google Shape;309;g3898917972d_2_114">
            <a:extLst>
              <a:ext uri="{FF2B5EF4-FFF2-40B4-BE49-F238E27FC236}">
                <a16:creationId xmlns:a16="http://schemas.microsoft.com/office/drawing/2014/main" id="{22D28D8B-7717-3960-A183-204885E4CE3D}"/>
              </a:ext>
            </a:extLst>
          </p:cNvPr>
          <p:cNvSpPr txBox="1"/>
          <p:nvPr/>
        </p:nvSpPr>
        <p:spPr>
          <a:xfrm>
            <a:off x="411884" y="3452447"/>
            <a:ext cx="11285837" cy="584735"/>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chemeClr val="accent1"/>
                </a:solidFill>
                <a:latin typeface="Calibri"/>
                <a:ea typeface="Calibri"/>
                <a:cs typeface="Calibri"/>
                <a:sym typeface="Calibri"/>
              </a:rPr>
              <a:t>Reconstruction</a:t>
            </a:r>
            <a:r>
              <a:rPr lang="en-US" sz="1600" b="1" i="0" u="none" strike="noStrike" cap="none" dirty="0">
                <a:solidFill>
                  <a:srgbClr val="000000"/>
                </a:solidFill>
                <a:latin typeface="Calibri"/>
                <a:ea typeface="Calibri"/>
                <a:cs typeface="Calibri"/>
                <a:sym typeface="Calibri"/>
              </a:rPr>
              <a:t> </a:t>
            </a:r>
            <a:r>
              <a:rPr lang="en-US" sz="1600" i="0" u="none" strike="noStrike" cap="none" dirty="0">
                <a:latin typeface="Calibri"/>
                <a:ea typeface="Calibri"/>
                <a:cs typeface="Calibri"/>
                <a:sym typeface="Calibri"/>
              </a:rPr>
              <a:t>Coordinate the effort to address gaps in reconstruction. Work toward a holistic reconstruction approach, such as particle identification that integrates information from calorimeters, Cherenkov detectors, and time-of-flight systems.</a:t>
            </a:r>
            <a:endParaRPr sz="1600" dirty="0"/>
          </a:p>
        </p:txBody>
      </p:sp>
      <p:sp>
        <p:nvSpPr>
          <p:cNvPr id="2" name="Rectangle 1">
            <a:extLst>
              <a:ext uri="{FF2B5EF4-FFF2-40B4-BE49-F238E27FC236}">
                <a16:creationId xmlns:a16="http://schemas.microsoft.com/office/drawing/2014/main" id="{67009BFB-DB45-A215-C0C7-B81741CAAF22}"/>
              </a:ext>
            </a:extLst>
          </p:cNvPr>
          <p:cNvSpPr/>
          <p:nvPr/>
        </p:nvSpPr>
        <p:spPr>
          <a:xfrm>
            <a:off x="411883" y="4126457"/>
            <a:ext cx="11285837" cy="584735"/>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buClrTx/>
            </a:pPr>
            <a:r>
              <a:rPr lang="en-US" altLang="en-US" sz="1600" b="1" dirty="0">
                <a:solidFill>
                  <a:schemeClr val="accent1"/>
                </a:solidFill>
                <a:latin typeface="Calibri" panose="020F0502020204030204" pitchFamily="34" charset="0"/>
                <a:cs typeface="Calibri" panose="020F0502020204030204" pitchFamily="34" charset="0"/>
              </a:rPr>
              <a:t>Simulation</a:t>
            </a:r>
            <a:r>
              <a:rPr lang="en-US" altLang="en-US" sz="1600" dirty="0">
                <a:solidFill>
                  <a:schemeClr val="tx1"/>
                </a:solidFill>
                <a:latin typeface="Calibri" panose="020F0502020204030204" pitchFamily="34" charset="0"/>
                <a:cs typeface="Calibri" panose="020F0502020204030204" pitchFamily="34" charset="0"/>
              </a:rPr>
              <a:t> Implement and operate a workflow between detector and simulation experts to track the status of the comparison between the simulation design and the engineering design, and to resolve any discrepancies in a timely and systematic manner.</a:t>
            </a:r>
          </a:p>
        </p:txBody>
      </p:sp>
      <p:sp>
        <p:nvSpPr>
          <p:cNvPr id="4" name="Google Shape;307;g3898917972d_2_114">
            <a:extLst>
              <a:ext uri="{FF2B5EF4-FFF2-40B4-BE49-F238E27FC236}">
                <a16:creationId xmlns:a16="http://schemas.microsoft.com/office/drawing/2014/main" id="{27EBDA6D-A38D-B3F0-DFD6-3EA34041EDD0}"/>
              </a:ext>
            </a:extLst>
          </p:cNvPr>
          <p:cNvSpPr txBox="1"/>
          <p:nvPr/>
        </p:nvSpPr>
        <p:spPr>
          <a:xfrm>
            <a:off x="411890" y="877680"/>
            <a:ext cx="11285837" cy="584735"/>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lvl="0" eaLnBrk="0" fontAlgn="base" hangingPunct="0">
              <a:spcBef>
                <a:spcPct val="0"/>
              </a:spcBef>
              <a:spcAft>
                <a:spcPct val="0"/>
              </a:spcAft>
              <a:buClrTx/>
            </a:pPr>
            <a:r>
              <a:rPr lang="en-US" altLang="en-US" sz="1600" b="1" dirty="0">
                <a:solidFill>
                  <a:schemeClr val="accent1"/>
                </a:solidFill>
                <a:latin typeface="Calibri" panose="020F0502020204030204" pitchFamily="34" charset="0"/>
                <a:cs typeface="Calibri" panose="020F0502020204030204" pitchFamily="34" charset="0"/>
              </a:rPr>
              <a:t>Analysis Tools </a:t>
            </a:r>
            <a:r>
              <a:rPr lang="en-US" altLang="en-US" sz="1600" dirty="0">
                <a:solidFill>
                  <a:schemeClr val="accent1"/>
                </a:solidFill>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Review analysis workflows and requirements with the Physics WGs to enhance reconstruction algorithms and simulation output, and to identify priorities for the development of the analysis model and tools for ePIC.</a:t>
            </a:r>
            <a:endParaRPr lang="en-US" altLang="en-US" sz="16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EFBE563-029E-5266-AC89-7184A1255268}"/>
              </a:ext>
            </a:extLst>
          </p:cNvPr>
          <p:cNvSpPr/>
          <p:nvPr/>
        </p:nvSpPr>
        <p:spPr>
          <a:xfrm>
            <a:off x="411886" y="2227460"/>
            <a:ext cx="11285837" cy="46329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1"/>
                </a:solidFill>
              </a:rPr>
              <a:t>Data</a:t>
            </a:r>
            <a:r>
              <a:rPr lang="en-US" sz="1600" dirty="0">
                <a:solidFill>
                  <a:schemeClr val="tx1"/>
                </a:solidFill>
              </a:rPr>
              <a:t> Develop a data management and lifecycle plan that addresses the AI readiness of the ePIC experiment, supports multimodal data (including metadata), and ensures the reproducibility and reusability of both data and analysis workflows.</a:t>
            </a:r>
          </a:p>
        </p:txBody>
      </p:sp>
      <p:sp>
        <p:nvSpPr>
          <p:cNvPr id="6" name="Google Shape;307;g3898917972d_2_114">
            <a:extLst>
              <a:ext uri="{FF2B5EF4-FFF2-40B4-BE49-F238E27FC236}">
                <a16:creationId xmlns:a16="http://schemas.microsoft.com/office/drawing/2014/main" id="{2F77B049-509F-3749-4C78-93744D7EC424}"/>
              </a:ext>
            </a:extLst>
          </p:cNvPr>
          <p:cNvSpPr txBox="1"/>
          <p:nvPr/>
        </p:nvSpPr>
        <p:spPr>
          <a:xfrm>
            <a:off x="411887" y="1550891"/>
            <a:ext cx="11285837" cy="584735"/>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r>
              <a:rPr lang="en-US" sz="1600" b="1" dirty="0">
                <a:solidFill>
                  <a:schemeClr val="accent1"/>
                </a:solidFill>
              </a:rPr>
              <a:t>AI at Scale </a:t>
            </a:r>
            <a:r>
              <a:rPr lang="en-US" sz="1600" dirty="0"/>
              <a:t>Coordinate and support AI development within ePIC. Use the integration of AI into simulation, reconstruction, and analysis workflows as a primary success metric. Provide </a:t>
            </a:r>
            <a:r>
              <a:rPr lang="en-US" sz="1600" dirty="0" err="1"/>
              <a:t>MLOps</a:t>
            </a:r>
            <a:r>
              <a:rPr lang="en-US" sz="1600" dirty="0"/>
              <a:t> infrastructure and support. </a:t>
            </a:r>
          </a:p>
        </p:txBody>
      </p:sp>
      <p:sp>
        <p:nvSpPr>
          <p:cNvPr id="7" name="Rectangle 6">
            <a:extLst>
              <a:ext uri="{FF2B5EF4-FFF2-40B4-BE49-F238E27FC236}">
                <a16:creationId xmlns:a16="http://schemas.microsoft.com/office/drawing/2014/main" id="{E93F80E3-DE49-844D-3D48-8585C05E072E}"/>
              </a:ext>
            </a:extLst>
          </p:cNvPr>
          <p:cNvSpPr/>
          <p:nvPr/>
        </p:nvSpPr>
        <p:spPr>
          <a:xfrm>
            <a:off x="411882" y="5742421"/>
            <a:ext cx="11285837" cy="46329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1"/>
                </a:solidFill>
              </a:rPr>
              <a:t>Workforce</a:t>
            </a:r>
            <a:r>
              <a:rPr lang="en-US" sz="1600" b="1" dirty="0">
                <a:solidFill>
                  <a:schemeClr val="tx1"/>
                </a:solidFill>
              </a:rPr>
              <a:t> </a:t>
            </a:r>
            <a:r>
              <a:rPr lang="en-US" sz="1600" dirty="0">
                <a:solidFill>
                  <a:schemeClr val="tx1"/>
                </a:solidFill>
              </a:rPr>
              <a:t>Foster a developer community within ePIC and support the careers of scientists focused on software &amp; computing.</a:t>
            </a:r>
          </a:p>
        </p:txBody>
      </p:sp>
    </p:spTree>
    <p:extLst>
      <p:ext uri="{BB962C8B-B14F-4D97-AF65-F5344CB8AC3E}">
        <p14:creationId xmlns:p14="http://schemas.microsoft.com/office/powerpoint/2010/main" val="96760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5">
          <a:extLst>
            <a:ext uri="{FF2B5EF4-FFF2-40B4-BE49-F238E27FC236}">
              <a16:creationId xmlns:a16="http://schemas.microsoft.com/office/drawing/2014/main" id="{4B53B64C-B030-5DDD-6696-C84F6B8BA03C}"/>
            </a:ext>
          </a:extLst>
        </p:cNvPr>
        <p:cNvGrpSpPr/>
        <p:nvPr/>
      </p:nvGrpSpPr>
      <p:grpSpPr>
        <a:xfrm>
          <a:off x="0" y="0"/>
          <a:ext cx="0" cy="0"/>
          <a:chOff x="0" y="0"/>
          <a:chExt cx="0" cy="0"/>
        </a:xfrm>
      </p:grpSpPr>
      <p:sp>
        <p:nvSpPr>
          <p:cNvPr id="616" name="Google Shape;616;p38">
            <a:extLst>
              <a:ext uri="{FF2B5EF4-FFF2-40B4-BE49-F238E27FC236}">
                <a16:creationId xmlns:a16="http://schemas.microsoft.com/office/drawing/2014/main" id="{A74E60BE-9E98-F1ED-3077-394D2BD40C94}"/>
              </a:ext>
            </a:extLst>
          </p:cNvPr>
          <p:cNvSpPr txBox="1">
            <a:spLocks noGrp="1"/>
          </p:cNvSpPr>
          <p:nvPr>
            <p:ph type="title"/>
          </p:nvPr>
        </p:nvSpPr>
        <p:spPr>
          <a:xfrm>
            <a:off x="411892" y="240539"/>
            <a:ext cx="11285837" cy="4874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Arial"/>
              <a:buNone/>
            </a:pPr>
            <a:r>
              <a:rPr lang="en-US" dirty="0"/>
              <a:t>Planning</a:t>
            </a:r>
            <a:endParaRPr dirty="0"/>
          </a:p>
        </p:txBody>
      </p:sp>
      <p:sp>
        <p:nvSpPr>
          <p:cNvPr id="617" name="Google Shape;617;p38">
            <a:extLst>
              <a:ext uri="{FF2B5EF4-FFF2-40B4-BE49-F238E27FC236}">
                <a16:creationId xmlns:a16="http://schemas.microsoft.com/office/drawing/2014/main" id="{339BADAE-EF96-2756-0AED-C1911C7C53AD}"/>
              </a:ext>
            </a:extLst>
          </p:cNvPr>
          <p:cNvSpPr txBox="1">
            <a:spLocks noGrp="1"/>
          </p:cNvSpPr>
          <p:nvPr>
            <p:ph type="sldNum" idx="12"/>
          </p:nvPr>
        </p:nvSpPr>
        <p:spPr>
          <a:xfrm>
            <a:off x="5635743" y="6467336"/>
            <a:ext cx="714877" cy="30336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en-US"/>
              <a:t>7</a:t>
            </a:fld>
            <a:endParaRPr/>
          </a:p>
        </p:txBody>
      </p:sp>
      <p:sp>
        <p:nvSpPr>
          <p:cNvPr id="618" name="Google Shape;618;p38">
            <a:extLst>
              <a:ext uri="{FF2B5EF4-FFF2-40B4-BE49-F238E27FC236}">
                <a16:creationId xmlns:a16="http://schemas.microsoft.com/office/drawing/2014/main" id="{310C11B8-1127-4535-ABB3-FBB24D734420}"/>
              </a:ext>
            </a:extLst>
          </p:cNvPr>
          <p:cNvSpPr/>
          <p:nvPr/>
        </p:nvSpPr>
        <p:spPr>
          <a:xfrm>
            <a:off x="9500150" y="6390418"/>
            <a:ext cx="2691850" cy="4572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19" name="Google Shape;619;p38">
            <a:extLst>
              <a:ext uri="{FF2B5EF4-FFF2-40B4-BE49-F238E27FC236}">
                <a16:creationId xmlns:a16="http://schemas.microsoft.com/office/drawing/2014/main" id="{2E5DEEF9-5E78-0BA6-9421-FF1D1E383C77}"/>
              </a:ext>
            </a:extLst>
          </p:cNvPr>
          <p:cNvPicPr preferRelativeResize="0"/>
          <p:nvPr/>
        </p:nvPicPr>
        <p:blipFill rotWithShape="1">
          <a:blip r:embed="rId3">
            <a:alphaModFix/>
          </a:blip>
          <a:srcRect/>
          <a:stretch/>
        </p:blipFill>
        <p:spPr>
          <a:xfrm>
            <a:off x="11047180" y="6311076"/>
            <a:ext cx="650549" cy="467582"/>
          </a:xfrm>
          <a:prstGeom prst="rect">
            <a:avLst/>
          </a:prstGeom>
          <a:noFill/>
          <a:ln>
            <a:noFill/>
          </a:ln>
        </p:spPr>
      </p:pic>
      <p:sp>
        <p:nvSpPr>
          <p:cNvPr id="621" name="Google Shape;621;p38">
            <a:extLst>
              <a:ext uri="{FF2B5EF4-FFF2-40B4-BE49-F238E27FC236}">
                <a16:creationId xmlns:a16="http://schemas.microsoft.com/office/drawing/2014/main" id="{46B656F3-5832-A3C5-CC18-E29E77D20558}"/>
              </a:ext>
            </a:extLst>
          </p:cNvPr>
          <p:cNvSpPr txBox="1">
            <a:spLocks noGrp="1"/>
          </p:cNvSpPr>
          <p:nvPr>
            <p:ph type="ftr" idx="11"/>
          </p:nvPr>
        </p:nvSpPr>
        <p:spPr>
          <a:xfrm>
            <a:off x="411893" y="6467336"/>
            <a:ext cx="5223900" cy="311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ePIC Software &amp; Computing Meeting, December 10, 2025.</a:t>
            </a:r>
            <a:endParaRPr dirty="0"/>
          </a:p>
        </p:txBody>
      </p:sp>
      <p:sp>
        <p:nvSpPr>
          <p:cNvPr id="4" name="Rectangle 3">
            <a:extLst>
              <a:ext uri="{FF2B5EF4-FFF2-40B4-BE49-F238E27FC236}">
                <a16:creationId xmlns:a16="http://schemas.microsoft.com/office/drawing/2014/main" id="{597561DE-D69B-32DC-B6D4-5A4D45786307}"/>
              </a:ext>
            </a:extLst>
          </p:cNvPr>
          <p:cNvSpPr/>
          <p:nvPr/>
        </p:nvSpPr>
        <p:spPr>
          <a:xfrm>
            <a:off x="411891" y="943274"/>
            <a:ext cx="11285837" cy="823382"/>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ea typeface="Calibri"/>
                <a:cs typeface="Calibri"/>
                <a:sym typeface="Calibri"/>
              </a:rPr>
              <a:t>ECSAC Recommendation </a:t>
            </a:r>
            <a:r>
              <a:rPr lang="en-US" dirty="0">
                <a:solidFill>
                  <a:schemeClr val="tx1"/>
                </a:solidFill>
              </a:rPr>
              <a:t>We recommend the ePIC collaboration to establish a multi-year plan for SW&amp;C, focusing</a:t>
            </a:r>
          </a:p>
          <a:p>
            <a:r>
              <a:rPr lang="en-US" dirty="0">
                <a:solidFill>
                  <a:schemeClr val="tx1"/>
                </a:solidFill>
              </a:rPr>
              <a:t>on the deliverables for the next three years. Such a plan should be presented at the next ECSAC meeting in Fall 2026.</a:t>
            </a:r>
            <a:r>
              <a:rPr lang="en-US" dirty="0">
                <a:solidFill>
                  <a:schemeClr val="tx1"/>
                </a:solidFill>
                <a:ea typeface="Calibri"/>
                <a:cs typeface="Calibri"/>
                <a:sym typeface="Calibri"/>
              </a:rPr>
              <a:t> </a:t>
            </a:r>
          </a:p>
        </p:txBody>
      </p:sp>
      <p:sp>
        <p:nvSpPr>
          <p:cNvPr id="3" name="TextBox 2">
            <a:extLst>
              <a:ext uri="{FF2B5EF4-FFF2-40B4-BE49-F238E27FC236}">
                <a16:creationId xmlns:a16="http://schemas.microsoft.com/office/drawing/2014/main" id="{2E422B2B-93A4-569E-483C-B21AA88FFE7C}"/>
              </a:ext>
            </a:extLst>
          </p:cNvPr>
          <p:cNvSpPr txBox="1"/>
          <p:nvPr/>
        </p:nvSpPr>
        <p:spPr>
          <a:xfrm>
            <a:off x="411891" y="2012389"/>
            <a:ext cx="11285837" cy="3970318"/>
          </a:xfrm>
          <a:prstGeom prst="rect">
            <a:avLst/>
          </a:prstGeom>
          <a:noFill/>
        </p:spPr>
        <p:txBody>
          <a:bodyPr wrap="square" rtlCol="0">
            <a:spAutoFit/>
          </a:bodyPr>
          <a:lstStyle/>
          <a:p>
            <a:r>
              <a:rPr lang="en-US" b="1" dirty="0"/>
              <a:t>Proposed Next Steps</a:t>
            </a:r>
          </a:p>
          <a:p>
            <a:endParaRPr lang="en-US" dirty="0"/>
          </a:p>
          <a:p>
            <a:pPr marL="285750" indent="-285750">
              <a:buFont typeface="Arial" panose="020B0604020202020204" pitchFamily="34" charset="0"/>
              <a:buChar char="•"/>
            </a:pPr>
            <a:r>
              <a:rPr lang="en-US" b="1" dirty="0"/>
              <a:t>Feedback on Priorities</a:t>
            </a:r>
          </a:p>
          <a:p>
            <a:pPr marL="742950" lvl="1" indent="-285750">
              <a:buFont typeface="Arial" panose="020B0604020202020204" pitchFamily="34" charset="0"/>
              <a:buChar char="•"/>
            </a:pPr>
            <a:r>
              <a:rPr lang="en-US" dirty="0"/>
              <a:t>Review the list of software &amp; computing priorities on slide 6. </a:t>
            </a:r>
          </a:p>
          <a:p>
            <a:pPr marL="742950" lvl="1" indent="-285750">
              <a:buFont typeface="Arial" panose="020B0604020202020204" pitchFamily="34" charset="0"/>
              <a:buChar char="•"/>
            </a:pPr>
            <a:r>
              <a:rPr lang="en-US" dirty="0"/>
              <a:t>Identify any critical items that may be missing or need revision.</a:t>
            </a:r>
          </a:p>
          <a:p>
            <a:pPr marL="742950" lvl="1" indent="-285750">
              <a:buFont typeface="Arial" panose="020B0604020202020204" pitchFamily="34" charset="0"/>
              <a:buChar char="•"/>
            </a:pPr>
            <a:r>
              <a:rPr lang="en-US" dirty="0"/>
              <a:t>Specify any WG-specific priorities that require additional emphasis or coordination.</a:t>
            </a:r>
          </a:p>
          <a:p>
            <a:pPr marL="742950" lvl="1" indent="-285750">
              <a:buFont typeface="Arial" panose="020B0604020202020204" pitchFamily="34" charset="0"/>
              <a:buChar char="•"/>
            </a:pPr>
            <a:endParaRPr lang="en-US" dirty="0"/>
          </a:p>
          <a:p>
            <a:pPr marL="285750" indent="-285750" eaLnBrk="0" fontAlgn="base" hangingPunct="0">
              <a:spcBef>
                <a:spcPct val="0"/>
              </a:spcBef>
              <a:spcAft>
                <a:spcPct val="0"/>
              </a:spcAft>
              <a:buFont typeface="Arial" panose="020B0604020202020204" pitchFamily="34" charset="0"/>
              <a:buChar char="•"/>
            </a:pPr>
            <a:r>
              <a:rPr lang="en-US" altLang="en-US" b="1" dirty="0">
                <a:solidFill>
                  <a:srgbClr val="000000"/>
                </a:solidFill>
              </a:rPr>
              <a:t>Three-Year Outlook</a:t>
            </a:r>
          </a:p>
          <a:p>
            <a:pPr marL="742950" lvl="1" indent="-285750" eaLnBrk="0" fontAlgn="base" hangingPunct="0">
              <a:spcBef>
                <a:spcPct val="0"/>
              </a:spcBef>
              <a:spcAft>
                <a:spcPct val="0"/>
              </a:spcAft>
              <a:buFont typeface="Arial" panose="020B0604020202020204" pitchFamily="34" charset="0"/>
              <a:buChar char="•"/>
            </a:pPr>
            <a:r>
              <a:rPr lang="en-US" dirty="0"/>
              <a:t>Provide item describing where your WG expects software &amp; computing efforts to be over the next three years.</a:t>
            </a:r>
            <a:endParaRPr lang="en-US" altLang="en-US" dirty="0">
              <a:solidFill>
                <a:srgbClr val="000000"/>
              </a:solidFill>
            </a:endParaRPr>
          </a:p>
          <a:p>
            <a:pPr marL="1200150" lvl="2" indent="-285750" eaLnBrk="0" fontAlgn="base" hangingPunct="0">
              <a:spcBef>
                <a:spcPct val="0"/>
              </a:spcBef>
              <a:spcAft>
                <a:spcPct val="0"/>
              </a:spcAft>
              <a:buFont typeface="Arial" panose="020B0604020202020204" pitchFamily="34" charset="0"/>
              <a:buChar char="•"/>
            </a:pPr>
            <a:r>
              <a:rPr lang="en-US" altLang="en-US" dirty="0">
                <a:solidFill>
                  <a:srgbClr val="000000"/>
                </a:solidFill>
              </a:rPr>
              <a:t>Focus on anticipated milestones and the infrastructure or tools required to achieve them.</a:t>
            </a:r>
          </a:p>
          <a:p>
            <a:pPr eaLnBrk="0" fontAlgn="base" hangingPunct="0">
              <a:spcBef>
                <a:spcPct val="0"/>
              </a:spcBef>
              <a:spcAft>
                <a:spcPct val="0"/>
              </a:spcAft>
            </a:pPr>
            <a:endParaRPr lang="en-US" altLang="en-US" dirty="0"/>
          </a:p>
          <a:p>
            <a:pPr eaLnBrk="0" fontAlgn="base" hangingPunct="0">
              <a:spcBef>
                <a:spcPct val="0"/>
              </a:spcBef>
              <a:spcAft>
                <a:spcPct val="0"/>
              </a:spcAft>
            </a:pPr>
            <a:r>
              <a:rPr lang="en-US" dirty="0"/>
              <a:t>Would it be possible to prepare this in time for the ePIC Software &amp; Computing meeting on January 14?  </a:t>
            </a:r>
            <a:endParaRPr lang="en-US" altLang="en-US" dirty="0"/>
          </a:p>
          <a:p>
            <a:pPr eaLnBrk="0" fontAlgn="base" hangingPunct="0">
              <a:spcBef>
                <a:spcPct val="0"/>
              </a:spcBef>
              <a:spcAft>
                <a:spcPct val="0"/>
              </a:spcAft>
            </a:pPr>
            <a:endParaRPr lang="en-US" altLang="en-US" dirty="0"/>
          </a:p>
          <a:p>
            <a:pPr eaLnBrk="0" fontAlgn="base" hangingPunct="0">
              <a:spcBef>
                <a:spcPct val="0"/>
              </a:spcBef>
              <a:spcAft>
                <a:spcPct val="0"/>
              </a:spcAft>
            </a:pPr>
            <a:r>
              <a:rPr lang="en-US" altLang="en-US" dirty="0"/>
              <a:t>The input can be preliminary. We will </a:t>
            </a:r>
            <a:r>
              <a:rPr lang="en-US" altLang="en-US"/>
              <a:t>iterate on this </a:t>
            </a:r>
            <a:r>
              <a:rPr lang="en-US" altLang="en-US" dirty="0"/>
              <a:t>with the DSCs and PWGs. </a:t>
            </a:r>
          </a:p>
        </p:txBody>
      </p:sp>
    </p:spTree>
    <p:extLst>
      <p:ext uri="{BB962C8B-B14F-4D97-AF65-F5344CB8AC3E}">
        <p14:creationId xmlns:p14="http://schemas.microsoft.com/office/powerpoint/2010/main" val="2940348342"/>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8AA59-C18E-FC4D-BD87-1D7964E0E4F6}" vid="{969E4A27-902D-3340-850E-95490CE2F520}"/>
    </a:ext>
  </a:extLst>
</a:theme>
</file>

<file path=ppt/theme/theme2.xml><?xml version="1.0" encoding="utf-8"?>
<a:theme xmlns:a="http://schemas.openxmlformats.org/drawingml/2006/main" name="1_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8AA59-C18E-FC4D-BD87-1D7964E0E4F6}" vid="{969E4A27-902D-3340-850E-95490CE2F5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18189</TotalTime>
  <Words>1240</Words>
  <Application>Microsoft Macintosh PowerPoint</Application>
  <PresentationFormat>Widescreen</PresentationFormat>
  <Paragraphs>98</Paragraphs>
  <Slides>7</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.PingFangSC-Regular</vt:lpstr>
      <vt:lpstr>Arial</vt:lpstr>
      <vt:lpstr>Calibri</vt:lpstr>
      <vt:lpstr>PingFangSC-Regular</vt:lpstr>
      <vt:lpstr>Wingdings</vt:lpstr>
      <vt:lpstr>Office Theme</vt:lpstr>
      <vt:lpstr>1_Office Theme</vt:lpstr>
      <vt:lpstr>Software and Simulation Planning</vt:lpstr>
      <vt:lpstr>Streaming Computing Milestones</vt:lpstr>
      <vt:lpstr>(pre)TDR Priorities</vt:lpstr>
      <vt:lpstr>Review Recommendations</vt:lpstr>
      <vt:lpstr>Other Priorities</vt:lpstr>
      <vt:lpstr>Priorities</vt:lpstr>
      <vt:lpstr>Planning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Electron-Ion Collider Experimental Computing</dc:title>
  <dc:creator>Markus Diefenthaler</dc:creator>
  <cp:lastModifiedBy>Markus Diefenthaler</cp:lastModifiedBy>
  <cp:revision>338</cp:revision>
  <cp:lastPrinted>2023-10-17T17:31:35Z</cp:lastPrinted>
  <dcterms:created xsi:type="dcterms:W3CDTF">2021-12-06T09:54:08Z</dcterms:created>
  <dcterms:modified xsi:type="dcterms:W3CDTF">2025-12-10T02:06:56Z</dcterms:modified>
</cp:coreProperties>
</file>