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285" r:id="rId3"/>
    <p:sldId id="307" r:id="rId4"/>
    <p:sldId id="308" r:id="rId5"/>
    <p:sldId id="405" r:id="rId6"/>
    <p:sldId id="404" r:id="rId7"/>
    <p:sldId id="294" r:id="rId8"/>
    <p:sldId id="306" r:id="rId9"/>
    <p:sldId id="303" r:id="rId10"/>
    <p:sldId id="293" r:id="rId11"/>
    <p:sldId id="407" r:id="rId12"/>
    <p:sldId id="288" r:id="rId13"/>
    <p:sldId id="336" r:id="rId14"/>
    <p:sldId id="406" r:id="rId15"/>
    <p:sldId id="417" r:id="rId16"/>
    <p:sldId id="309" r:id="rId17"/>
    <p:sldId id="310" r:id="rId18"/>
    <p:sldId id="419" r:id="rId19"/>
    <p:sldId id="420" r:id="rId20"/>
    <p:sldId id="399" r:id="rId21"/>
    <p:sldId id="376" r:id="rId22"/>
    <p:sldId id="327" r:id="rId23"/>
    <p:sldId id="416" r:id="rId24"/>
    <p:sldId id="379" r:id="rId25"/>
    <p:sldId id="382" r:id="rId26"/>
    <p:sldId id="383" r:id="rId27"/>
    <p:sldId id="384" r:id="rId28"/>
    <p:sldId id="387" r:id="rId29"/>
    <p:sldId id="400" r:id="rId30"/>
    <p:sldId id="388" r:id="rId31"/>
    <p:sldId id="412" r:id="rId32"/>
    <p:sldId id="414" r:id="rId33"/>
    <p:sldId id="418" r:id="rId34"/>
    <p:sldId id="413" r:id="rId35"/>
    <p:sldId id="396" r:id="rId36"/>
    <p:sldId id="395" r:id="rId37"/>
    <p:sldId id="397" r:id="rId38"/>
    <p:sldId id="394" r:id="rId39"/>
    <p:sldId id="380" r:id="rId40"/>
    <p:sldId id="381" r:id="rId41"/>
    <p:sldId id="408" r:id="rId42"/>
    <p:sldId id="409" r:id="rId43"/>
    <p:sldId id="410" r:id="rId44"/>
    <p:sldId id="289" r:id="rId45"/>
    <p:sldId id="311" r:id="rId46"/>
    <p:sldId id="313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5D92AA"/>
    <a:srgbClr val="00D6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174D95-4B6E-4C43-B53D-604899FB2B40}" v="3" dt="2025-12-18T11:12:12.3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3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24E6CEF4-4939-52A7-87B1-FC5A9DA2B9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FD96416-DF8E-7CA1-D2D7-09FD87C0BA1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671A8-A41C-4A31-8876-A8078792E464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FBDA15A-995E-005A-A465-36994BBEE46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B2D6B58-5BF2-C34B-02EE-F904F67EE32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6B0AE-F4E6-4F7F-8300-6B00A7A4B6E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93342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9994B-96F1-4981-8C38-774DEAB291A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C08CC-6358-4528-BA42-8591347CDD9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87469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098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4BD89-0B66-2031-F3BE-8BBF10987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9828007-9702-62D1-9458-DDD84E0E5D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7B1E784-E0D7-3617-9F82-27B3A585CB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0A19E83-B5C8-0096-4A20-A9337D5CEEE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35DEBF7-B36B-A1DB-2D10-76A3D6E6D2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291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7018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9070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4818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7EAFE-F0B5-66CE-2B3C-0E9AEAC53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FC28E86-FD2F-F6A9-D8C3-19884FAEB5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31A56CD-269B-6504-22AD-BE6011B3DC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A9776B1-3007-4E44-7783-ACF7D8B39B9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8B33747-B56E-1714-60D5-65CB090CF3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9271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2767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975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627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7AFB0-0CE4-AFC4-A018-9C385798B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A1A5151-86E1-B9A5-B6B1-5769BDEC7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11B19AD-DC88-65F9-2E6F-05136F08A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29A0CAD-C884-F033-D58C-B27579EA28D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9EC6CA6-1B54-877A-DDB0-FD367D9D5D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511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A2EEB-E41A-302B-144E-0C21E2F0D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08FECD1-4369-5CB0-B1D2-383D03FFE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07EC83C-1CA1-1168-5800-BB580C7FCC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06B7168-FF31-6B5F-16D4-38E242A7C6E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E0F33C1-E7A6-1378-AEA8-107725401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170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A8D66-7A42-7617-8D97-AE1B920B2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9AE38CF-E263-B707-8874-B1D992DF36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CC07A70-30D8-ECBC-FCB3-6E3A361E7F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974A4A4-05C1-8BE4-93A3-9B119248B99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6B54566-3CE5-903D-A790-0E63EAEBFC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706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4DEE3-BFAC-C104-F4A7-62C33799B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679AB13-ED95-92B5-9C92-60CE10C13F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1902C35-0914-3BBC-D204-CA388FD9A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96A620B-35F1-0B3A-BB73-2DD630143C0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9DE512A-5719-61AF-2899-0D1DF2EB2B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513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7746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773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988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/>
              <a:t>Source: https://www.bnl.gov/eic/ ; Abdul Khalek, R., et al. “Science Requirements and Detector Concepts for the Electron-Ion Collider.” Nuclear Physics A, vol. 1026, Oct. 2022, p. 122447. Crossref, https://doi.org/10.1016/j.nuclphysa.2022.122447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C08CC-6358-4528-BA42-8591347CDD9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625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4FFE21-7841-8946-76E4-F99DDAD79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EF4CD0C-A431-3FD2-7EFC-7B3C88148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03B741D-EBEC-0231-17D6-B58DF570C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606A9-00D6-40F3-AECE-FDA297DDB23B}" type="datetime1">
              <a:rPr lang="en-GB" smtClean="0"/>
              <a:t>10/08/2026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CA5E57-355C-7F7B-864F-4253503A7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2F31C8-D87A-3B77-0F38-50203F4C4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19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97B4C4-DAD5-5360-C0FB-E4CC2A6DF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197B7F4-4440-6E6A-25B1-57650A7035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C85723-1EAE-2261-CCEF-2C8FD0C1E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EFCEE-3DE3-45DC-9614-34A580500050}" type="datetime1">
              <a:rPr lang="en-GB" smtClean="0"/>
              <a:t>10/08/2026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433B01-D898-806D-3EC8-DD2B9AD50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0DBB7F-BD1C-FA49-2707-4B16337E9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33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2CBA997-AAB8-FAF8-B8B8-7A3077ADD0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F4CEF30-0A25-2E1B-D68E-7053E8485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80E835-9521-2335-C4DB-D0A239848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3ECCD-EC44-4FB6-8392-D573A60DBEAD}" type="datetime1">
              <a:rPr lang="en-GB" smtClean="0"/>
              <a:t>10/08/2026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C024C94-56FB-45F8-C032-8C7A89164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B02541-DDC9-BCC7-F60C-806DF6B6E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078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9095C-650D-0568-502B-9A0120D40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EB0CA5-FAD2-EF80-5889-3B0C55F05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6BED47-78A5-08EF-3FB5-D4757B07B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C81F-81CD-440F-9C34-CBEAA6CECE38}" type="datetime1">
              <a:rPr lang="en-GB" smtClean="0"/>
              <a:t>10/08/2026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813837-69EA-1861-0197-D801D75A3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C26831-F70B-DFEE-2A5D-7A0655ECA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702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DFEEB4-C0E8-0215-5D28-F50862BC0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E4459C3-1433-CE95-344A-DE91CFE5E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72EEC73-7357-5F7C-8067-FD63F56C4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D85C-2989-40A7-B4A2-B947F4FC430A}" type="datetime1">
              <a:rPr lang="en-GB" smtClean="0"/>
              <a:t>10/08/2026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E165CB-12C9-8384-99AA-1C29D53A6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D89C5C-E615-66B0-DB27-3FA53C9EF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38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67234E-1536-54B2-6F36-2F3211E72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E6F508-2CF6-8171-8CAD-F88A3F8292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16F9B2E-47A9-D4EA-7AD2-7BDE9055A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C8C9D8C-7F3B-9448-0485-B600CEC53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4B07D-E9D2-4E1B-9E70-3176331FA3EC}" type="datetime1">
              <a:rPr lang="en-GB" smtClean="0"/>
              <a:t>10/08/2026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45DC7C4-8CFC-E2EC-6BCA-D4C289A5A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F061680-FA61-B7C5-32F7-315964CE1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1B9F09-B004-4EC3-8C33-C611E5A92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5504BD7-4EEF-935E-0256-DC6EAB57C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0279BE7-F5C9-157C-8235-224910C620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591E13D-63B4-B00B-A90B-3078B64AAA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463A97C-0B5A-7173-BD0B-53D1B039A0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19A03BB-D9AB-7963-4C90-EE64B12BA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4B9DD-3771-451F-AA34-582DEEC57690}" type="datetime1">
              <a:rPr lang="en-GB" smtClean="0"/>
              <a:t>10/08/2026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BB8C04C-F67F-8681-FC7E-41477F8F7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5C3BB64-7FE0-2566-47AA-3D8E0FC64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580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7901ED-7E15-9183-F44F-67A459E3E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E0EF2A3-5134-31D8-F82F-FC9C6A00F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A334-01EF-4EA9-8945-56B5EC03A362}" type="datetime1">
              <a:rPr lang="en-GB" smtClean="0"/>
              <a:t>10/08/2026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6D4B03F-1558-BC2C-5F39-E90B9976F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63DD383-63EE-9DC3-C573-5590BEE66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938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A94D5F7-D83E-18AC-431D-F1A9E006F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8ED46-A20C-420F-8556-CDF9F3025A1A}" type="datetime1">
              <a:rPr lang="en-GB" smtClean="0"/>
              <a:t>10/08/2026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AEEE43E-B2E3-C7CD-C88B-477B28747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DECACD5-306F-827F-5B3B-C1F23CA81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2133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9928E2-775B-2938-E90D-077F0D9E8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4F2A1C-98B9-868D-259C-7B7419DD8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8D54D79-81DD-9EDE-8FB1-ED77FF2F1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3BD3610-AE12-0787-B728-FFF1EBBC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4132F-50BE-4FAF-BF31-6D8E7BA5EB9A}" type="datetime1">
              <a:rPr lang="en-GB" smtClean="0"/>
              <a:t>10/08/2026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1C371B5-679D-30D8-A2B4-CD60D0B6F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F05BCD-C3B7-0AC7-5A29-A9C54BDB8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526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5F0E4C-BC30-DF2A-4859-7B5C55EFF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E9E9DC7-210F-704D-37C1-9FF5330A93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74E46A5-E804-490F-45C4-DE99E429DA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CE3EB02-FA66-AAC6-96F9-940FBD640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76E31-60DA-4409-8208-D071C36A1EAB}" type="datetime1">
              <a:rPr lang="en-GB" smtClean="0"/>
              <a:t>10/08/2026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A62B4C-D154-E648-00C9-CA0AD4BE0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880E1AB-9A6C-A4E7-05B2-A4CBECC1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7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ED0BDBD-4B8E-D000-4A47-93C6ACE1B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8EB637E-FF47-89A4-40F0-F62D67FA3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7CE493-1BC9-5ACD-D5F6-7D3373E245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4CC9F1-D861-436A-9E21-1408FC87970D}" type="datetime1">
              <a:rPr lang="en-GB" smtClean="0"/>
              <a:t>10/08/2026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984B70C-77D6-A8C1-946C-A03CC9C53E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BBFA846-D36B-CE7E-931C-6DFED77A8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9F7569-B3A4-42AC-B5C3-69CDEFEA3E1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jpeg"/><Relationship Id="rId7" Type="http://schemas.openxmlformats.org/officeDocument/2006/relationships/hyperlink" Target="https://github.com/tonychisari96/DDIS_Analysi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hyperlink" Target="https://github.com/tonychisari96/DDIS_Analysis/tree/main/9x130_26.07.1/Resolutions/NoCuts/betaResolution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tonychisari96/DDIS_Analysis/tree/main/9x130_26.07.1/Resolutions/NoCuts/yResolution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github.com/tonychisari96/DDIS_Analysis/tree/main/9x130_26.07.1/Resolutions/NoCuts/Q2Resolution" TargetMode="External"/><Relationship Id="rId12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github.com/tonychisari96/DDIS_Analysis/tree/main/Resolutions/NoCuts/Q2Resolution" TargetMode="External"/><Relationship Id="rId11" Type="http://schemas.openxmlformats.org/officeDocument/2006/relationships/image" Target="../media/image28.png"/><Relationship Id="rId5" Type="http://schemas.openxmlformats.org/officeDocument/2006/relationships/image" Target="../media/image5.png"/><Relationship Id="rId10" Type="http://schemas.openxmlformats.org/officeDocument/2006/relationships/image" Target="../media/image25.png"/><Relationship Id="rId4" Type="http://schemas.openxmlformats.org/officeDocument/2006/relationships/image" Target="../media/image4.png"/><Relationship Id="rId9" Type="http://schemas.openxmlformats.org/officeDocument/2006/relationships/hyperlink" Target="https://github.com/tonychisari96/DDIS_Analysis/tree/main/9x130_26.07.1/Resolutions/NoCuts/xbjResolution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tonychisari96/DDIS_Analysis/tree/main/9x130_26.07.1/Resolutions/NoCuts/tResolution" TargetMode="External"/><Relationship Id="rId13" Type="http://schemas.openxmlformats.org/officeDocument/2006/relationships/image" Target="../media/image33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11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hyperlink" Target="https://github.com/tonychisari96/DDIS_Analysis/tree/main/9x130_26.07.1/Resolutions/NoCuts/betaResolution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github.com/tonychisari96/DDIS_Analysis/tree/main/9x130_26.07.1/Resolutions/NoCuts/xLResolution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hyperlink" Target="https://github.com/tonychisari96/DDIS_Analysis/tree/main/9x130_26.07.1/MultiRes/3D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github.com/tonychisari96/DDIS_Analysis/tree/main/9x130_26.07.1/MultiRes/2D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png"/><Relationship Id="rId7" Type="http://schemas.openxmlformats.org/officeDocument/2006/relationships/hyperlink" Target="https://github.com/tonychisari96/DDIS_Analysis/tree/main/9x130_26.07.1/ResponseMatrices/NoCuts/luminosity_scaled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45.png"/><Relationship Id="rId4" Type="http://schemas.openxmlformats.org/officeDocument/2006/relationships/image" Target="../media/image42.pn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.png"/><Relationship Id="rId7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5.png"/><Relationship Id="rId10" Type="http://schemas.openxmlformats.org/officeDocument/2006/relationships/hyperlink" Target="https://github.com/tonychisari96/DDIS_Analysis/tree/main/9x130_26.07.1/ScatProtPz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github.com/tonychisari96/DDIS_Analysis/tree/main/9x130_26.07.1/Correlation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png"/><Relationship Id="rId7" Type="http://schemas.openxmlformats.org/officeDocument/2006/relationships/image" Target="../media/image5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3.png"/><Relationship Id="rId7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github.com/tonychisari96/DDIS_Analysis/tree/main/9x130_26.07.1/ResponseMatrices/Cutted/lumiscaled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3.png"/><Relationship Id="rId7" Type="http://schemas.openxmlformats.org/officeDocument/2006/relationships/image" Target="../media/image5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github.com/tonychisari96/DDIS_Analysis/tree/main/9x130_26.07.1/ControlPlot/binned" TargetMode="External"/><Relationship Id="rId5" Type="http://schemas.openxmlformats.org/officeDocument/2006/relationships/image" Target="../media/image5.png"/><Relationship Id="rId10" Type="http://schemas.openxmlformats.org/officeDocument/2006/relationships/image" Target="../media/image61.png"/><Relationship Id="rId4" Type="http://schemas.openxmlformats.org/officeDocument/2006/relationships/image" Target="../media/image4.png"/><Relationship Id="rId9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5" Type="http://schemas.openxmlformats.org/officeDocument/2006/relationships/image" Target="../media/image5.png"/><Relationship Id="rId10" Type="http://schemas.openxmlformats.org/officeDocument/2006/relationships/image" Target="../media/image64.png"/><Relationship Id="rId4" Type="http://schemas.openxmlformats.org/officeDocument/2006/relationships/image" Target="../media/image4.png"/><Relationship Id="rId9" Type="http://schemas.openxmlformats.org/officeDocument/2006/relationships/image" Target="../media/image18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1.jpe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72.png"/><Relationship Id="rId5" Type="http://schemas.openxmlformats.org/officeDocument/2006/relationships/image" Target="../media/image4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3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3.png"/><Relationship Id="rId7" Type="http://schemas.openxmlformats.org/officeDocument/2006/relationships/image" Target="../media/image8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3.png"/><Relationship Id="rId7" Type="http://schemas.openxmlformats.org/officeDocument/2006/relationships/image" Target="../media/image8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3.png"/><Relationship Id="rId7" Type="http://schemas.openxmlformats.org/officeDocument/2006/relationships/image" Target="../media/image8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9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tonychisari96/DDIS_Analysis/tree/main/9x130_26.07.1/Resolutions/WithCuts/xbjResolution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github.com/tonychisari96/DDIS_Analysis/tree/main/9x130_26.07.1/Resolutions/WithCuts/yResolution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github.com/tonychisari96/DDIS_Analysis/tree/main/9x130_26.07.1/Resolutions/WithCuts/Q2Resolution" TargetMode="External"/><Relationship Id="rId11" Type="http://schemas.openxmlformats.org/officeDocument/2006/relationships/image" Target="../media/image95.png"/><Relationship Id="rId5" Type="http://schemas.openxmlformats.org/officeDocument/2006/relationships/image" Target="../media/image5.png"/><Relationship Id="rId10" Type="http://schemas.openxmlformats.org/officeDocument/2006/relationships/image" Target="../media/image94.png"/><Relationship Id="rId4" Type="http://schemas.openxmlformats.org/officeDocument/2006/relationships/image" Target="../media/image4.png"/><Relationship Id="rId9" Type="http://schemas.openxmlformats.org/officeDocument/2006/relationships/image" Target="../media/image9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tonychisari96/DDIS_Analysis/tree/main/9x130_26.07.1/Resolutions/WithCuts/betaResolution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github.com/tonychisari96/DDIS_Analysis/tree/main/9x130_26.07.1/Resolutions/WithCuts/xLResolution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github.com/tonychisari96/DDIS_Analysis/tree/main/9x130_26.07.1/Resolutions/WithCuts/xbjResolution" TargetMode="External"/><Relationship Id="rId11" Type="http://schemas.openxmlformats.org/officeDocument/2006/relationships/image" Target="../media/image98.png"/><Relationship Id="rId5" Type="http://schemas.openxmlformats.org/officeDocument/2006/relationships/image" Target="../media/image5.png"/><Relationship Id="rId10" Type="http://schemas.openxmlformats.org/officeDocument/2006/relationships/image" Target="../media/image97.png"/><Relationship Id="rId4" Type="http://schemas.openxmlformats.org/officeDocument/2006/relationships/image" Target="../media/image4.png"/><Relationship Id="rId9" Type="http://schemas.openxmlformats.org/officeDocument/2006/relationships/image" Target="../media/image9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.jpe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3.png"/><Relationship Id="rId7" Type="http://schemas.openxmlformats.org/officeDocument/2006/relationships/image" Target="../media/image10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0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61E7EC8D-682A-6FC7-521C-AD27495939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4" name="Immagine 3" descr="Image from https://www.bnl.gov/eic/images/ion-collision-xparent.png">
            <a:extLst>
              <a:ext uri="{FF2B5EF4-FFF2-40B4-BE49-F238E27FC236}">
                <a16:creationId xmlns:a16="http://schemas.microsoft.com/office/drawing/2014/main" id="{431198C3-7B29-9CCD-500D-886128632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320" y="1279025"/>
            <a:ext cx="8566440" cy="4237895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2ECDFBB7-3A06-6393-D74D-31F4DFCF1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929" y="865241"/>
            <a:ext cx="9370142" cy="3595266"/>
          </a:xfrm>
        </p:spPr>
        <p:txBody>
          <a:bodyPr>
            <a:normAutofit fontScale="90000"/>
          </a:bodyPr>
          <a:lstStyle/>
          <a:p>
            <a:pPr fontAlgn="base">
              <a:lnSpc>
                <a:spcPct val="150000"/>
              </a:lnSpc>
            </a:pPr>
            <a:r>
              <a:rPr lang="it-IT" b="1" dirty="0"/>
              <a:t>Measuraments of inclusive differential diffractive cross sections in DIS at ePIC</a:t>
            </a:r>
            <a:endParaRPr lang="en-GB" b="1" dirty="0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9E752EB2-021A-7CFC-B862-C958A33433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08" y="208005"/>
            <a:ext cx="4724921" cy="386061"/>
          </a:xfrm>
          <a:prstGeom prst="rect">
            <a:avLst/>
          </a:prstGeom>
        </p:spPr>
      </p:pic>
      <p:pic>
        <p:nvPicPr>
          <p:cNvPr id="3" name="Immagine 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41928A48-1843-8DCC-5315-3B9DEECC14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904" y="5099836"/>
            <a:ext cx="1822058" cy="131024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6B3648E-DBA3-BF99-4074-8D280DCEF3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5101039"/>
            <a:ext cx="2134486" cy="130904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0C22122-EB0F-761D-0C7B-88855D4B4A34}"/>
              </a:ext>
            </a:extLst>
          </p:cNvPr>
          <p:cNvSpPr txBox="1"/>
          <p:nvPr/>
        </p:nvSpPr>
        <p:spPr>
          <a:xfrm>
            <a:off x="2652046" y="5247125"/>
            <a:ext cx="19648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0">
                <a:solidFill>
                  <a:srgbClr val="FFFFFF"/>
                </a:solidFill>
                <a:effectLst/>
                <a:latin typeface="Montserrat" panose="020F0502020204030204" pitchFamily="2" charset="0"/>
              </a:rPr>
              <a:t>GRUPPO COLLEGATO COSENZA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1735777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0B8CB-13D2-C7EA-EF70-9B15D451C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8E091E6B-6BBC-A938-42D9-C8027F9D4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A875F752-5D11-07EB-5AF3-E90024B11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err="1"/>
              <a:t>Resolution</a:t>
            </a:r>
            <a:r>
              <a:rPr lang="it-IT"/>
              <a:t> </a:t>
            </a:r>
            <a:endParaRPr lang="en-GB"/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3809F0C4-0042-2144-43F5-154E79D5D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E9F7569-B3A4-42AC-B5C3-69CDEFEA3E12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CA6915E-8991-7580-9906-DCA3F995EA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B93FEE2F-AED8-7B33-E76F-410883E7B2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F18016B2-B8CC-650B-D82B-A8FBAC490B5C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432C3F0-878A-971A-33C3-5C70D39F6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6104519-17E8-5C37-7260-BA4C6462B2DC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E6198841-8F5C-123D-2D5F-FCAEB1254374}"/>
                  </a:ext>
                </a:extLst>
              </p:cNvPr>
              <p:cNvSpPr txBox="1"/>
              <p:nvPr/>
            </p:nvSpPr>
            <p:spPr>
              <a:xfrm>
                <a:off x="657877" y="1615041"/>
                <a:ext cx="4908278" cy="3903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l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it-IT" sz="2400" dirty="0" err="1">
                    <a:solidFill>
                      <a:schemeClr val="bg1"/>
                    </a:solidFill>
                    <a:latin typeface="Oswald" panose="00000500000000000000" pitchFamily="2" charset="0"/>
                  </a:rPr>
                  <a:t>Fitted</a:t>
                </a:r>
                <a:r>
                  <a:rPr lang="it-IT" sz="24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 with </a:t>
                </a:r>
                <a:r>
                  <a:rPr lang="it-IT" sz="2400" dirty="0">
                    <a:solidFill>
                      <a:srgbClr val="FFFF00"/>
                    </a:solidFill>
                    <a:latin typeface="Oswald" panose="00000500000000000000" pitchFamily="2" charset="0"/>
                  </a:rPr>
                  <a:t>Double-Side Crystall </a:t>
                </a:r>
                <a:r>
                  <a:rPr lang="it-IT" sz="2400" dirty="0" err="1">
                    <a:solidFill>
                      <a:srgbClr val="FFFF00"/>
                    </a:solidFill>
                    <a:latin typeface="Oswald" panose="00000500000000000000" pitchFamily="2" charset="0"/>
                  </a:rPr>
                  <a:t>ball</a:t>
                </a:r>
                <a:r>
                  <a:rPr lang="it-IT" sz="24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:</a:t>
                </a:r>
              </a:p>
              <a:p>
                <a:pPr algn="l">
                  <a:lnSpc>
                    <a:spcPct val="150000"/>
                  </a:lnSpc>
                </a:pPr>
                <a:endParaRPr lang="it-IT" sz="2400" dirty="0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  <a:p>
                <a:pPr marL="285750" indent="-285750" algn="l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it-IT" sz="2400" dirty="0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  <a:p>
                <a:pPr marL="285750" indent="-285750" algn="l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it-IT" sz="24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RMS  or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sz="2400" b="0" i="0" dirty="0">
                    <a:solidFill>
                      <a:schemeClr val="bg1"/>
                    </a:solidFill>
                    <a:effectLst/>
                    <a:latin typeface="Oswald" panose="00000500000000000000" pitchFamily="2" charset="0"/>
                  </a:rPr>
                  <a:t>  </a:t>
                </a:r>
                <a:r>
                  <a:rPr lang="en-GB" sz="2400" b="0" i="0" dirty="0">
                    <a:solidFill>
                      <a:schemeClr val="bg1"/>
                    </a:solidFill>
                    <a:effectLst/>
                    <a:latin typeface="Oswald" panose="00000500000000000000" pitchFamily="2" charset="0"/>
                    <a:sym typeface="Wingdings" panose="05000000000000000000" pitchFamily="2" charset="2"/>
                  </a:rPr>
                  <a:t> bin total </a:t>
                </a:r>
                <a:r>
                  <a:rPr lang="en-GB" sz="2400" b="0" i="0" dirty="0">
                    <a:solidFill>
                      <a:srgbClr val="FFFF00"/>
                    </a:solidFill>
                    <a:effectLst/>
                    <a:latin typeface="Oswald" panose="00000500000000000000" pitchFamily="2" charset="0"/>
                    <a:sym typeface="Wingdings" panose="05000000000000000000" pitchFamily="2" charset="2"/>
                  </a:rPr>
                  <a:t>dispersion</a:t>
                </a:r>
              </a:p>
              <a:p>
                <a:pPr marL="285750" indent="-285750" algn="l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GB" sz="2400" b="0" i="0" dirty="0">
                    <a:solidFill>
                      <a:schemeClr val="bg1"/>
                    </a:solidFill>
                    <a:effectLst/>
                    <a:latin typeface="Oswald" panose="00000500000000000000" pitchFamily="2" charset="0"/>
                    <a:sym typeface="Wingdings" panose="05000000000000000000" pitchFamily="2" charset="2"/>
                  </a:rPr>
                  <a:t>Mean or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𝜇</m:t>
                    </m:r>
                  </m:oMath>
                </a14:m>
                <a:r>
                  <a:rPr lang="en-GB" sz="2400" b="0" i="0" dirty="0">
                    <a:solidFill>
                      <a:schemeClr val="bg1"/>
                    </a:solidFill>
                    <a:effectLst/>
                    <a:latin typeface="Oswald" panose="00000500000000000000" pitchFamily="2" charset="0"/>
                    <a:sym typeface="Wingdings" panose="05000000000000000000" pitchFamily="2" charset="2"/>
                  </a:rPr>
                  <a:t>   bin systematic </a:t>
                </a:r>
                <a:r>
                  <a:rPr lang="en-GB" sz="2400" b="0" i="0" dirty="0">
                    <a:solidFill>
                      <a:srgbClr val="FFFF00"/>
                    </a:solidFill>
                    <a:effectLst/>
                    <a:latin typeface="Oswald" panose="00000500000000000000" pitchFamily="2" charset="0"/>
                    <a:sym typeface="Wingdings" panose="05000000000000000000" pitchFamily="2" charset="2"/>
                  </a:rPr>
                  <a:t>bias</a:t>
                </a:r>
              </a:p>
              <a:p>
                <a:pPr marL="285750" indent="-285750" algn="l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GB" sz="2400" dirty="0">
                  <a:solidFill>
                    <a:schemeClr val="bg1"/>
                  </a:solidFill>
                  <a:latin typeface="Oswald" panose="00000500000000000000" pitchFamily="2" charset="0"/>
                  <a:sym typeface="Wingdings" panose="05000000000000000000" pitchFamily="2" charset="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GB" sz="2400" b="0" i="0" dirty="0">
                    <a:solidFill>
                      <a:schemeClr val="bg1"/>
                    </a:solidFill>
                    <a:effectLst/>
                    <a:latin typeface="Oswald" panose="00000500000000000000" pitchFamily="2" charset="0"/>
                    <a:sym typeface="Wingdings" panose="05000000000000000000" pitchFamily="2" charset="2"/>
                  </a:rPr>
                  <a:t>All </a:t>
                </a:r>
                <a:r>
                  <a:rPr lang="en-GB" sz="2400" dirty="0">
                    <a:solidFill>
                      <a:schemeClr val="bg1"/>
                    </a:solidFill>
                    <a:latin typeface="Oswald" panose="00000500000000000000" pitchFamily="2" charset="0"/>
                    <a:sym typeface="Wingdings" panose="05000000000000000000" pitchFamily="2" charset="2"/>
                  </a:rPr>
                  <a:t>plots  </a:t>
                </a:r>
                <a:r>
                  <a:rPr lang="en-GB" sz="2400" b="1" u="sng" dirty="0">
                    <a:latin typeface="Oswald" panose="00000500000000000000" pitchFamily="2" charset="0"/>
                    <a:sym typeface="Wingdings" panose="05000000000000000000" pitchFamily="2" charset="2"/>
                    <a:hlinkClick r:id="rId7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HERE</a:t>
                </a:r>
                <a:endParaRPr lang="en-GB" sz="2400" b="1" i="0" u="sng" dirty="0">
                  <a:effectLst/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E6198841-8F5C-123D-2D5F-FCAEB1254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877" y="1615041"/>
                <a:ext cx="4908278" cy="3903826"/>
              </a:xfrm>
              <a:prstGeom prst="rect">
                <a:avLst/>
              </a:prstGeom>
              <a:blipFill>
                <a:blip r:embed="rId8"/>
                <a:stretch>
                  <a:fillRect l="-1988" b="-26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ttangolo 16">
            <a:extLst>
              <a:ext uri="{FF2B5EF4-FFF2-40B4-BE49-F238E27FC236}">
                <a16:creationId xmlns:a16="http://schemas.microsoft.com/office/drawing/2014/main" id="{2E5DACE0-E9D7-BC05-2893-CBB5727DC009}"/>
              </a:ext>
            </a:extLst>
          </p:cNvPr>
          <p:cNvSpPr/>
          <p:nvPr/>
        </p:nvSpPr>
        <p:spPr>
          <a:xfrm>
            <a:off x="5426029" y="2750335"/>
            <a:ext cx="181413" cy="187131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EC95F0C0-E3AB-41AC-09E3-BF3346FE90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155" y="956350"/>
            <a:ext cx="6088889" cy="5400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88FC7D55-EEBB-DA9D-D9C8-5B69E253EC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4535" y="2266423"/>
            <a:ext cx="4511431" cy="96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89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0879E-4BDB-01C7-EF88-E07D45FEA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4C6686F-32B4-F563-F436-6CF290D30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120997D6-AFCF-4EAD-0095-F6BF21534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11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5B26B6F-EEFF-27B2-6527-C02DF1A2C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57F439FB-69F6-39A8-1F3B-3DA694FE2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7381705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Q</a:t>
            </a:r>
            <a:r>
              <a:rPr lang="it-IT" baseline="30000" dirty="0">
                <a:solidFill>
                  <a:schemeClr val="bg1"/>
                </a:solidFill>
                <a:latin typeface="Oswald" panose="00000500000000000000" pitchFamily="2" charset="0"/>
              </a:rPr>
              <a:t>2  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Bin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Resolution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B4D491D0-9FBF-31B7-A4FF-8CA15D808A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6C419795-CD53-4F78-24E8-F2262D858F9A}"/>
              </a:ext>
            </a:extLst>
          </p:cNvPr>
          <p:cNvGrpSpPr/>
          <p:nvPr/>
        </p:nvGrpSpPr>
        <p:grpSpPr>
          <a:xfrm>
            <a:off x="657877" y="6117847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5BAC8955-D37F-2A1F-1A20-C87B3A586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0B7E7802-7AB2-A2E3-5338-C7B0E982EAD2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4" name="Immagine 13">
            <a:extLst>
              <a:ext uri="{FF2B5EF4-FFF2-40B4-BE49-F238E27FC236}">
                <a16:creationId xmlns:a16="http://schemas.microsoft.com/office/drawing/2014/main" id="{01C04F18-4F00-8414-AD85-09A3A961CF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" y="1914037"/>
            <a:ext cx="3653335" cy="3240001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E5D49E4A-184A-8041-213A-CA276B17D1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094" y="1914038"/>
            <a:ext cx="3653333" cy="3240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53EC8E11-A345-CF63-EEEE-A8DDB997AC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186" y="1914038"/>
            <a:ext cx="3653333" cy="3240000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0839067B-4E81-1DB5-21D4-EEF1BE1D10CB}"/>
              </a:ext>
            </a:extLst>
          </p:cNvPr>
          <p:cNvSpPr txBox="1"/>
          <p:nvPr/>
        </p:nvSpPr>
        <p:spPr>
          <a:xfrm>
            <a:off x="3834581" y="5437239"/>
            <a:ext cx="4205001" cy="45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b="1">
                <a:latin typeface="Oswald" panose="00000500000000000000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 THE RESOLUTIONS PLOTS HERE</a:t>
            </a:r>
            <a:endParaRPr lang="en-GB" b="1" i="0">
              <a:effectLst/>
              <a:latin typeface="Oswal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31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D0FF1-50FD-0A02-987A-4B45D9CA0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4F13F7F-F9BB-6674-B6F2-368306D31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EDB508AF-AB35-40B2-F921-3D3018FD6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12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4EB1173-D6ED-312B-7C9D-4EE70ABCB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5D049877-E173-B37E-C0D1-2633CD090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7381705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Q</a:t>
            </a:r>
            <a:r>
              <a:rPr lang="it-IT" baseline="30000">
                <a:solidFill>
                  <a:schemeClr val="bg1"/>
                </a:solidFill>
                <a:latin typeface="Oswald" panose="00000500000000000000" pitchFamily="2" charset="0"/>
              </a:rPr>
              <a:t>2 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, y, x</a:t>
            </a:r>
            <a:r>
              <a:rPr lang="it-IT" baseline="-25000">
                <a:solidFill>
                  <a:schemeClr val="bg1"/>
                </a:solidFill>
                <a:latin typeface="Oswald" panose="00000500000000000000" pitchFamily="2" charset="0"/>
              </a:rPr>
              <a:t>Bj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: Bin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Resolution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r>
              <a:rPr lang="en-GB">
                <a:solidFill>
                  <a:schemeClr val="bg1"/>
                </a:solidFill>
                <a:latin typeface="Oswald" panose="00000500000000000000" pitchFamily="2" charset="0"/>
              </a:rPr>
              <a:t>e-Method</a:t>
            </a: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27C7D905-0472-6B7E-D276-5A91571A3E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C08D018D-3016-ADAA-49F2-FA8696340B6E}"/>
              </a:ext>
            </a:extLst>
          </p:cNvPr>
          <p:cNvGrpSpPr/>
          <p:nvPr/>
        </p:nvGrpSpPr>
        <p:grpSpPr>
          <a:xfrm>
            <a:off x="657877" y="6117847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27C4154-4286-AECD-761F-76B6C433C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B129AAD6-6E49-7CAE-E6B5-F1169AC5ABA8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27" name="CasellaDiTesto 26">
            <a:hlinkClick r:id="rId6"/>
            <a:extLst>
              <a:ext uri="{FF2B5EF4-FFF2-40B4-BE49-F238E27FC236}">
                <a16:creationId xmlns:a16="http://schemas.microsoft.com/office/drawing/2014/main" id="{87D28F22-D562-715B-6FC7-7FB107EDD196}"/>
              </a:ext>
            </a:extLst>
          </p:cNvPr>
          <p:cNvSpPr txBox="1"/>
          <p:nvPr/>
        </p:nvSpPr>
        <p:spPr>
          <a:xfrm>
            <a:off x="1134091" y="1921675"/>
            <a:ext cx="26486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u="sng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</a:t>
            </a:r>
            <a:r>
              <a:rPr lang="en-GB" sz="1400" b="1" u="sng" baseline="3000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r>
              <a:rPr lang="en-GB" sz="1400" b="1" u="sng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Resolution plots</a:t>
            </a:r>
            <a:endParaRPr lang="en-GB" sz="1400" b="1" u="sng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34AC3B12-3EEE-899F-E76B-4AFF71914D70}"/>
              </a:ext>
            </a:extLst>
          </p:cNvPr>
          <p:cNvSpPr txBox="1"/>
          <p:nvPr/>
        </p:nvSpPr>
        <p:spPr>
          <a:xfrm>
            <a:off x="5139251" y="1963184"/>
            <a:ext cx="24799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u="sng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 Resolution plots</a:t>
            </a:r>
            <a:endParaRPr lang="en-GB" sz="1400" b="1" u="sng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7EA1D92-5FB0-D0CB-960A-A29BBFDD0B30}"/>
              </a:ext>
            </a:extLst>
          </p:cNvPr>
          <p:cNvSpPr txBox="1"/>
          <p:nvPr/>
        </p:nvSpPr>
        <p:spPr>
          <a:xfrm>
            <a:off x="8836699" y="1956952"/>
            <a:ext cx="26115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u="sng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xbj Resolution plots</a:t>
            </a:r>
            <a:endParaRPr lang="en-GB" sz="1400" b="1" u="sng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20DF2DE4-50DE-7AAC-A973-3CEA395C0E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" y="2268000"/>
            <a:ext cx="3653335" cy="3240001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B825C336-6A79-EFC7-7D42-DA6919A1CE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351" y="2269260"/>
            <a:ext cx="3651914" cy="323874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56ED9830-ACDB-536F-E368-E385AE06DEC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281" y="2267999"/>
            <a:ext cx="3653335" cy="324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3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744A5-2F44-FBA8-8421-DC6081C03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718EC083-1D1B-140C-E458-74216E707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8B2A1C40-072D-1A87-F26D-637419082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13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653154D-0BE9-4ADA-59D0-C4251A50B4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A41A4084-A89F-5300-477F-D1D53A55D70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7877" y="631971"/>
                <a:ext cx="5341852" cy="1325563"/>
              </a:xfrm>
            </p:spPr>
            <p:txBody>
              <a:bodyPr>
                <a:normAutofit/>
              </a:bodyPr>
              <a:lstStyle/>
              <a:p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t, x</a:t>
                </a:r>
                <a:r>
                  <a:rPr lang="it-IT" baseline="-250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L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it-IT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it-IT" baseline="300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 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: Bin </a:t>
                </a:r>
                <a:r>
                  <a:rPr lang="it-IT" dirty="0" err="1">
                    <a:solidFill>
                      <a:schemeClr val="bg1"/>
                    </a:solidFill>
                    <a:latin typeface="Oswald" panose="00000500000000000000" pitchFamily="2" charset="0"/>
                  </a:rPr>
                  <a:t>Resolution</a:t>
                </a:r>
                <a:endParaRPr lang="en-GB" dirty="0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A41A4084-A89F-5300-477F-D1D53A55D7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7877" y="631971"/>
                <a:ext cx="5341852" cy="1325563"/>
              </a:xfrm>
              <a:blipFill>
                <a:blip r:embed="rId5"/>
                <a:stretch>
                  <a:fillRect l="-46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3B0A19D-3059-B217-63A7-8666A632F8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FECD8FAD-3A74-1500-F1C8-D5629EDF263F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2F48956E-1738-C0D9-3687-14F71044A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F49EA130-0985-98D0-897D-42AD6D0D24A7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F28A15DF-EF55-1D6E-F456-33F880765A53}"/>
              </a:ext>
            </a:extLst>
          </p:cNvPr>
          <p:cNvSpPr txBox="1"/>
          <p:nvPr/>
        </p:nvSpPr>
        <p:spPr>
          <a:xfrm>
            <a:off x="1379491" y="1917287"/>
            <a:ext cx="24063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u="sng">
                <a:solidFill>
                  <a:schemeClr val="tx2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 Resolution plots</a:t>
            </a:r>
            <a:endParaRPr lang="en-GB" sz="1400" u="sng">
              <a:solidFill>
                <a:schemeClr val="tx2"/>
              </a:solidFill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763E55BF-7B29-1414-68BC-4E730888C945}"/>
              </a:ext>
            </a:extLst>
          </p:cNvPr>
          <p:cNvSpPr txBox="1"/>
          <p:nvPr/>
        </p:nvSpPr>
        <p:spPr>
          <a:xfrm>
            <a:off x="5118621" y="1960223"/>
            <a:ext cx="25128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u="sng">
                <a:solidFill>
                  <a:schemeClr val="tx2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xL Resolution plots</a:t>
            </a:r>
            <a:endParaRPr lang="en-GB" sz="1400" u="sng">
              <a:solidFill>
                <a:schemeClr val="tx2"/>
              </a:solidFill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873F18F-BB5E-BF16-BF9F-E4BE130A861B}"/>
              </a:ext>
            </a:extLst>
          </p:cNvPr>
          <p:cNvSpPr txBox="1"/>
          <p:nvPr/>
        </p:nvSpPr>
        <p:spPr>
          <a:xfrm>
            <a:off x="8714689" y="1946717"/>
            <a:ext cx="26497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u="sng">
                <a:solidFill>
                  <a:schemeClr val="tx2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beta Resolution plots</a:t>
            </a:r>
            <a:endParaRPr lang="en-GB" sz="1400" u="sng">
              <a:solidFill>
                <a:schemeClr val="tx2"/>
              </a:solidFill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B46CB3E4-CD62-D557-D07B-4191DF26EA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000" y="2268000"/>
            <a:ext cx="3653333" cy="324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C84FF03A-0254-DA58-E29A-11D6202B885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000" y="2268000"/>
            <a:ext cx="3653333" cy="32400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2AF7132B-10C7-DE10-4723-0D1DA962A58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81" y="2268000"/>
            <a:ext cx="365333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4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2034A-B88C-8249-83B9-9069ED352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4D20C634-F32D-7326-AD93-447C99CF3E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E0713A6-9CCC-6C16-6517-249A3E991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14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A9596E4-0874-C14F-B7A0-013E2F5D67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38A804D1-8B68-6493-C53B-8D21C06FE66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7877" y="631971"/>
                <a:ext cx="7381705" cy="1325563"/>
              </a:xfrm>
            </p:spPr>
            <p:txBody>
              <a:bodyPr/>
              <a:lstStyle/>
              <a:p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Bin Resolution-Q2 and </a:t>
                </a:r>
                <a14:m>
                  <m:oMath xmlns:m="http://schemas.openxmlformats.org/officeDocument/2006/math">
                    <m:r>
                      <a:rPr lang="it-IT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endParaRPr lang="en-GB" dirty="0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38A804D1-8B68-6493-C53B-8D21C06FE6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7877" y="631971"/>
                <a:ext cx="7381705" cy="1325563"/>
              </a:xfrm>
              <a:blipFill>
                <a:blip r:embed="rId5"/>
                <a:stretch>
                  <a:fillRect l="-33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B9CD8C7-84F3-34C7-4E4E-6F781706E0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683A9140-8B9C-D710-8240-031D9630CEE9}"/>
              </a:ext>
            </a:extLst>
          </p:cNvPr>
          <p:cNvGrpSpPr/>
          <p:nvPr/>
        </p:nvGrpSpPr>
        <p:grpSpPr>
          <a:xfrm>
            <a:off x="657877" y="6117847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C05E9E09-70F4-44D0-FA76-C65C59420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92795FA6-6361-4086-41A9-E058AF7EEFD2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0AC72A09-0B0A-E3DF-4727-235A79EDE3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498" y="1788864"/>
            <a:ext cx="8897033" cy="2124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292CF974-8692-F497-A214-88BFA7A12F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498" y="3953355"/>
            <a:ext cx="8897036" cy="21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7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BEB58-467C-609D-0461-509C24D75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69662459-D393-60DA-30EB-DE2091A84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2A34B5C8-CD5F-DF78-F2D5-2068B2DCC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15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B258F80-1057-005A-E2A0-797989F8FE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1CC0C6C4-9FF4-FFA1-D7BC-567055696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7381705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Bin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Resolution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-t and x</a:t>
            </a:r>
            <a:r>
              <a:rPr lang="it-IT" baseline="-25000" dirty="0">
                <a:solidFill>
                  <a:schemeClr val="bg1"/>
                </a:solidFill>
                <a:latin typeface="Oswald" panose="00000500000000000000" pitchFamily="2" charset="0"/>
              </a:rPr>
              <a:t>L</a:t>
            </a:r>
            <a:endParaRPr lang="en-GB" baseline="-25000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1CF1AEA-A8F1-C28A-74BA-6F458234A3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003AC02F-A70E-0C25-EA41-0CD3C94CC43A}"/>
              </a:ext>
            </a:extLst>
          </p:cNvPr>
          <p:cNvGrpSpPr/>
          <p:nvPr/>
        </p:nvGrpSpPr>
        <p:grpSpPr>
          <a:xfrm>
            <a:off x="657877" y="6117847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5A25588B-40B1-010B-FE07-D0FEA82CE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E3C8566F-CE01-1D11-2E8B-A81C189A5DCF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2C4294AB-BCFB-6C2F-CF54-170887971F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051" y="1743448"/>
            <a:ext cx="7241897" cy="2124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4C3133A-9701-07E6-B15B-9EFBC43BBF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051" y="4036033"/>
            <a:ext cx="7241897" cy="1728867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0C35844-327B-6524-B22E-232719C57D96}"/>
              </a:ext>
            </a:extLst>
          </p:cNvPr>
          <p:cNvSpPr txBox="1"/>
          <p:nvPr/>
        </p:nvSpPr>
        <p:spPr>
          <a:xfrm>
            <a:off x="3514810" y="5892898"/>
            <a:ext cx="1155588" cy="45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b="1" dirty="0">
                <a:latin typeface="Oswald" panose="00000500000000000000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2D</a:t>
            </a:r>
            <a:endParaRPr lang="en-GB" b="1" i="0" dirty="0">
              <a:effectLst/>
              <a:latin typeface="Oswald" panose="00000500000000000000" pitchFamily="2" charset="0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46B30FBA-A808-5F6C-B12B-ACD28BD8C27E}"/>
              </a:ext>
            </a:extLst>
          </p:cNvPr>
          <p:cNvSpPr txBox="1"/>
          <p:nvPr/>
        </p:nvSpPr>
        <p:spPr>
          <a:xfrm>
            <a:off x="8185206" y="5904754"/>
            <a:ext cx="1155588" cy="45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b="1" dirty="0">
                <a:latin typeface="Oswald" panose="00000500000000000000" pitchFamily="2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3D</a:t>
            </a:r>
            <a:endParaRPr lang="en-GB" b="1" i="0" dirty="0">
              <a:effectLst/>
              <a:latin typeface="Oswal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68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17090-8F5A-A623-D3E3-1C47D975A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FAEBCCFC-7453-623C-7588-D2681E44A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B0B9F33F-9155-EBF5-208B-46730B297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16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58AD0E8-0421-7EC5-4276-EBB8348AB5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49C468F9-9EB7-930E-7199-EC79283DF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9076058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Q</a:t>
            </a:r>
            <a:r>
              <a:rPr lang="it-IT" baseline="30000">
                <a:solidFill>
                  <a:schemeClr val="bg1"/>
                </a:solidFill>
                <a:latin typeface="Oswald" panose="00000500000000000000" pitchFamily="2" charset="0"/>
              </a:rPr>
              <a:t>2 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, y, x</a:t>
            </a:r>
            <a:r>
              <a:rPr lang="it-IT" baseline="-25000">
                <a:solidFill>
                  <a:schemeClr val="bg1"/>
                </a:solidFill>
                <a:latin typeface="Oswald" panose="00000500000000000000" pitchFamily="2" charset="0"/>
              </a:rPr>
              <a:t>Bj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: Migration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Matrices</a:t>
            </a:r>
            <a:endParaRPr lang="en-GB" baseline="3000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248A1C14-A687-D279-4FF8-C75BBD775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F1326D26-58E0-E6DB-8E60-641B3B1A90B5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CBC5E0A1-99D1-1164-03D6-78FDA3CB5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D41EC020-2E00-2578-8FBF-1B23BA3836D6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4" name="Immagine 13">
            <a:extLst>
              <a:ext uri="{FF2B5EF4-FFF2-40B4-BE49-F238E27FC236}">
                <a16:creationId xmlns:a16="http://schemas.microsoft.com/office/drawing/2014/main" id="{CCD6AA71-3010-BE15-A91D-4C4A5D815B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520000"/>
            <a:ext cx="3481791" cy="2880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F527159-C8F9-5572-FFB0-5038339F75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0" y="2520000"/>
            <a:ext cx="3481791" cy="288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26D5A276-DA36-A56A-566E-74EE9F9C19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000" y="2520000"/>
            <a:ext cx="348179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63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9C9A2-158B-C69A-2D11-778FA0594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40B68659-DF17-D332-CAC4-4391B4B03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4F651F60-E4C7-F7DC-56EA-C7F151B18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17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01ACE9C-6DB4-E6DC-420C-5C86EDB68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6BEFB276-FE58-A34C-6ADD-9DD2A7B5059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7876" y="631971"/>
                <a:ext cx="9184213" cy="1325563"/>
              </a:xfrm>
            </p:spPr>
            <p:txBody>
              <a:bodyPr/>
              <a:lstStyle/>
              <a:p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t, </a:t>
                </a:r>
                <a:r>
                  <a:rPr lang="it-IT" dirty="0" err="1">
                    <a:solidFill>
                      <a:schemeClr val="bg1"/>
                    </a:solidFill>
                    <a:latin typeface="Oswald" panose="00000500000000000000" pitchFamily="2" charset="0"/>
                  </a:rPr>
                  <a:t>x</a:t>
                </a:r>
                <a:r>
                  <a:rPr lang="it-IT" baseline="-25000" dirty="0" err="1">
                    <a:solidFill>
                      <a:schemeClr val="bg1"/>
                    </a:solidFill>
                    <a:latin typeface="Oswald" panose="00000500000000000000" pitchFamily="2" charset="0"/>
                  </a:rPr>
                  <a:t>pom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it-IT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it-IT" baseline="300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 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: Migration </a:t>
                </a:r>
                <a:r>
                  <a:rPr lang="it-IT" dirty="0" err="1">
                    <a:solidFill>
                      <a:schemeClr val="bg1"/>
                    </a:solidFill>
                    <a:latin typeface="Oswald" panose="00000500000000000000" pitchFamily="2" charset="0"/>
                  </a:rPr>
                  <a:t>Matrices</a:t>
                </a:r>
                <a:endParaRPr lang="en-GB" dirty="0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6BEFB276-FE58-A34C-6ADD-9DD2A7B505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7876" y="631971"/>
                <a:ext cx="9184213" cy="1325563"/>
              </a:xfrm>
              <a:blipFill>
                <a:blip r:embed="rId4"/>
                <a:stretch>
                  <a:fillRect l="-27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96C7123F-3A1F-CACB-AB64-98A5D2BB91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C928CBA0-86FC-FDF7-BBE5-DA9F0A1FB016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85031A62-6878-BF3B-B4A1-10524B389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0646F5A8-7E6A-645A-F84D-6DF59AD3FDF3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CB0DA43-799A-02A1-BFDB-493DCAAE05C3}"/>
              </a:ext>
            </a:extLst>
          </p:cNvPr>
          <p:cNvSpPr txBox="1"/>
          <p:nvPr/>
        </p:nvSpPr>
        <p:spPr>
          <a:xfrm>
            <a:off x="3048000" y="57100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Also, with luminosity scaled to 1 fb</a:t>
            </a:r>
            <a:r>
              <a:rPr lang="en-GB" sz="2000" baseline="3000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-1</a:t>
            </a:r>
            <a:r>
              <a:rPr lang="en-GB" sz="200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HERE</a:t>
            </a:r>
            <a:endParaRPr lang="en-GB" sz="2000">
              <a:solidFill>
                <a:schemeClr val="tx2"/>
              </a:solidFill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C9C92E0D-466B-DD52-A033-1AFDB1521B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2520000"/>
            <a:ext cx="3481791" cy="2880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5305FF94-118E-1B37-E4E4-10181E4E07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104" y="2520000"/>
            <a:ext cx="3481791" cy="2880000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2224B712-4895-BDE0-34BF-C4A327163F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209" y="2520000"/>
            <a:ext cx="348179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6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32C98-91E3-41CA-D716-7DF14D649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D4855CAB-D970-76BE-1B26-DADF77E3D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4172232F-D238-BD06-0E59-E0985A6E6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18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246A823-2CD4-CE97-D110-FE8DC9E6F5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20E0408-8C6C-1323-A6C0-76FD3D2FA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9184213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8C76BBDB-621C-0440-60B1-03259B6107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ABBF4F49-3EC9-AA1E-503B-8DF142816071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7751836-0789-2B19-467F-86715BD19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F8BBE627-A600-D509-AC3D-9D71911294DD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16CABC0A-9C32-4DB3-A4E7-5C2ED66EBA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800" y="978411"/>
            <a:ext cx="6293760" cy="558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5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B0944-7AE0-0E16-0C79-DBEA3FC43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574D857A-F085-32BA-029F-6CCA0180C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F159722-B60B-6E35-C769-48A3946E1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19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2D40355-C823-86C6-126A-47C6B01F7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16FC1C85-AADE-54CB-88F0-C66B14562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9184213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CF17270C-6519-D0ED-6D62-68DF86E174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07DEA7AD-31A7-AC84-9B66-5AAA28DAA5B4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2FD56709-0FED-4D35-5855-34D5F4ED3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D91AB56F-5ABC-7263-4207-843889BA8A52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794BA330-2716-EAA0-B287-360B4844B9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193" y="1495150"/>
            <a:ext cx="3856293" cy="3420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EBCECB95-70C5-D02C-96DE-06F818FC6F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74" y="1495150"/>
            <a:ext cx="3856293" cy="3420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07252E7B-3AAD-41A1-B44E-5047F9D320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053" y="1495150"/>
            <a:ext cx="3856293" cy="342000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6395949-9B0F-95F5-26E3-102A1A579B69}"/>
              </a:ext>
            </a:extLst>
          </p:cNvPr>
          <p:cNvSpPr txBox="1"/>
          <p:nvPr/>
        </p:nvSpPr>
        <p:spPr>
          <a:xfrm>
            <a:off x="7508240" y="5345830"/>
            <a:ext cx="1744388" cy="5798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sz="2400" b="1" i="0" dirty="0">
                <a:effectLst/>
                <a:latin typeface="Oswald" panose="00000500000000000000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Correlations</a:t>
            </a:r>
            <a:endParaRPr lang="en-GB" sz="2400" b="1" i="0" dirty="0">
              <a:effectLst/>
              <a:latin typeface="Oswald" panose="00000500000000000000" pitchFamily="2" charset="0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3FE5297-A714-BC6D-43C0-708E05CDB026}"/>
              </a:ext>
            </a:extLst>
          </p:cNvPr>
          <p:cNvSpPr txBox="1"/>
          <p:nvPr/>
        </p:nvSpPr>
        <p:spPr>
          <a:xfrm>
            <a:off x="2862107" y="5345830"/>
            <a:ext cx="2348720" cy="5798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sz="2400" b="1" i="0" dirty="0">
                <a:effectLst/>
                <a:latin typeface="Oswald" panose="00000500000000000000" pitchFamily="2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Hit and </a:t>
            </a:r>
            <a:r>
              <a:rPr lang="it-IT" sz="2400" b="1" i="0" dirty="0" err="1">
                <a:effectLst/>
                <a:latin typeface="Oswald" panose="00000500000000000000" pitchFamily="2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proton</a:t>
            </a:r>
            <a:r>
              <a:rPr lang="it-IT" sz="2400" b="1" i="0" dirty="0">
                <a:effectLst/>
                <a:latin typeface="Oswald" panose="00000500000000000000" pitchFamily="2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</a:t>
            </a:r>
            <a:r>
              <a:rPr lang="it-IT" sz="2400" b="1" i="0" baseline="-25000" dirty="0">
                <a:effectLst/>
                <a:latin typeface="Oswald" panose="00000500000000000000" pitchFamily="2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</a:t>
            </a:r>
            <a:endParaRPr lang="en-GB" sz="2400" b="1" i="0" baseline="-25000" dirty="0">
              <a:effectLst/>
              <a:latin typeface="Oswal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40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FEFA8-8A25-04E8-71BA-2150855AA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F75E331D-F1AF-41A8-730A-82170F3112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7E7F00E-4ACE-D04C-E399-C029E924A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41767F6-26C3-3473-3F63-1E69518A6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A238665E-CC78-D717-16B7-9E03824F5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5083355" cy="1325563"/>
          </a:xfrm>
        </p:spPr>
        <p:txBody>
          <a:bodyPr/>
          <a:lstStyle/>
          <a:p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Motivation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1887460C-FA24-3E07-666D-F8FA1BD11D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4D1610FE-B8AB-0873-9AC6-FE8D7929FE46}"/>
              </a:ext>
            </a:extLst>
          </p:cNvPr>
          <p:cNvGrpSpPr/>
          <p:nvPr/>
        </p:nvGrpSpPr>
        <p:grpSpPr>
          <a:xfrm>
            <a:off x="657877" y="6117843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6D261295-9623-6DF5-14E2-99030C295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53BD21EE-CC03-6315-CDE4-5C1FB8989AC2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542CFB7-14BC-8A3E-40F8-E9BDFEE734B5}"/>
              </a:ext>
            </a:extLst>
          </p:cNvPr>
          <p:cNvSpPr txBox="1"/>
          <p:nvPr/>
        </p:nvSpPr>
        <p:spPr>
          <a:xfrm>
            <a:off x="580102" y="1957534"/>
            <a:ext cx="4931158" cy="3903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sz="2400" b="0" i="0" dirty="0">
                <a:solidFill>
                  <a:srgbClr val="FFFF00"/>
                </a:solidFill>
                <a:effectLst/>
                <a:latin typeface="Oswald" panose="00000500000000000000" pitchFamily="2" charset="0"/>
              </a:rPr>
              <a:t>Status of work:</a:t>
            </a:r>
            <a:endParaRPr lang="it-IT" sz="2400" dirty="0">
              <a:solidFill>
                <a:srgbClr val="FFFF00"/>
              </a:solidFill>
              <a:latin typeface="Oswald" panose="00000500000000000000" pitchFamily="2" charset="0"/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>
                <a:latin typeface="Oswald" panose="00000500000000000000" pitchFamily="2" charset="0"/>
              </a:rPr>
              <a:t>Hadi </a:t>
            </a:r>
            <a:r>
              <a:rPr lang="it-IT" sz="2400" dirty="0" err="1">
                <a:latin typeface="Oswald" panose="00000500000000000000" pitchFamily="2" charset="0"/>
              </a:rPr>
              <a:t>Hashamipour</a:t>
            </a:r>
            <a:r>
              <a:rPr lang="it-IT" sz="2400" dirty="0">
                <a:latin typeface="Oswald" panose="00000500000000000000" pitchFamily="2" charset="0"/>
              </a:rPr>
              <a:t> </a:t>
            </a:r>
            <a:r>
              <a:rPr lang="it-IT" sz="2400" dirty="0" err="1">
                <a:latin typeface="Oswald" panose="00000500000000000000" pitchFamily="2" charset="0"/>
              </a:rPr>
              <a:t>left</a:t>
            </a:r>
            <a:r>
              <a:rPr lang="it-IT" sz="2400" dirty="0">
                <a:latin typeface="Oswald" panose="00000500000000000000" pitchFamily="2" charset="0"/>
              </a:rPr>
              <a:t> in May.</a:t>
            </a:r>
            <a:endParaRPr lang="it-IT" sz="2400" b="0" i="0" dirty="0">
              <a:effectLst/>
              <a:latin typeface="Oswald" panose="00000500000000000000" pitchFamily="2" charset="0"/>
            </a:endParaRPr>
          </a:p>
          <a:p>
            <a:pPr algn="l">
              <a:lnSpc>
                <a:spcPct val="150000"/>
              </a:lnSpc>
            </a:pPr>
            <a:r>
              <a:rPr lang="it-IT" sz="2400" b="0" i="0" dirty="0">
                <a:solidFill>
                  <a:srgbClr val="FFFF00"/>
                </a:solidFill>
                <a:effectLst/>
                <a:latin typeface="Oswald" panose="00000500000000000000" pitchFamily="2" charset="0"/>
              </a:rPr>
              <a:t>Inclusive </a:t>
            </a:r>
            <a:r>
              <a:rPr lang="it-IT" sz="2400" b="0" i="0" dirty="0" err="1">
                <a:solidFill>
                  <a:srgbClr val="FFFF00"/>
                </a:solidFill>
                <a:effectLst/>
                <a:latin typeface="Oswald" panose="00000500000000000000" pitchFamily="2" charset="0"/>
              </a:rPr>
              <a:t>diffraction</a:t>
            </a:r>
            <a:r>
              <a:rPr lang="it-IT" sz="2400" b="0" i="0" dirty="0">
                <a:solidFill>
                  <a:srgbClr val="FFFF00"/>
                </a:solidFill>
                <a:effectLst/>
                <a:latin typeface="Oswald" panose="00000500000000000000" pitchFamily="2" charset="0"/>
              </a:rPr>
              <a:t> </a:t>
            </a:r>
            <a:r>
              <a:rPr lang="it-IT" sz="2400" b="0" i="0" dirty="0" err="1">
                <a:solidFill>
                  <a:srgbClr val="FFFF00"/>
                </a:solidFill>
                <a:effectLst/>
                <a:latin typeface="Oswald" panose="00000500000000000000" pitchFamily="2" charset="0"/>
              </a:rPr>
              <a:t>e+p</a:t>
            </a:r>
            <a:r>
              <a:rPr lang="it-IT" sz="2400" b="0" i="0" dirty="0">
                <a:solidFill>
                  <a:srgbClr val="FFFF00"/>
                </a:solidFill>
                <a:effectLst/>
                <a:latin typeface="Oswald" panose="00000500000000000000" pitchFamily="2" charset="0"/>
              </a:rPr>
              <a:t>: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Never studied in </a:t>
            </a:r>
            <a:r>
              <a:rPr lang="it-IT" sz="2400" b="0" i="0" dirty="0" err="1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detail</a:t>
            </a:r>
            <a:r>
              <a:rPr lang="it-IT" sz="24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 at ePIC detector.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Cross Section -&gt; </a:t>
            </a:r>
            <a:r>
              <a:rPr lang="it-IT" sz="2400" dirty="0">
                <a:solidFill>
                  <a:schemeClr val="bg1"/>
                </a:solidFill>
                <a:latin typeface="Oswald" panose="00000500000000000000" pitchFamily="2" charset="0"/>
              </a:rPr>
              <a:t>D</a:t>
            </a:r>
            <a:r>
              <a:rPr lang="it-IT" sz="24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PDF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bg1"/>
                </a:solidFill>
                <a:latin typeface="Oswald" panose="00000500000000000000" pitchFamily="2" charset="0"/>
              </a:rPr>
              <a:t>DPDF -&gt; Sensitive to </a:t>
            </a:r>
            <a:r>
              <a:rPr lang="it-IT" sz="2400" dirty="0" err="1">
                <a:solidFill>
                  <a:schemeClr val="bg1"/>
                </a:solidFill>
                <a:latin typeface="Oswald" panose="00000500000000000000" pitchFamily="2" charset="0"/>
              </a:rPr>
              <a:t>gluon</a:t>
            </a:r>
            <a:r>
              <a:rPr lang="it-IT" sz="2400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r>
              <a:rPr lang="it-IT" sz="2400" dirty="0" err="1">
                <a:solidFill>
                  <a:schemeClr val="bg1"/>
                </a:solidFill>
                <a:latin typeface="Oswald" panose="00000500000000000000" pitchFamily="2" charset="0"/>
              </a:rPr>
              <a:t>densities</a:t>
            </a:r>
            <a:endParaRPr lang="it-IT" sz="2400" b="0" i="0" dirty="0">
              <a:solidFill>
                <a:schemeClr val="bg1"/>
              </a:solidFill>
              <a:effectLst/>
              <a:latin typeface="Oswald" panose="00000500000000000000" pitchFamily="2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400" dirty="0" err="1">
                <a:solidFill>
                  <a:schemeClr val="bg1"/>
                </a:solidFill>
                <a:latin typeface="Oswald" panose="00000500000000000000" pitchFamily="2" charset="0"/>
              </a:rPr>
              <a:t>Saturation</a:t>
            </a:r>
            <a:r>
              <a:rPr lang="it-IT" sz="2400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5B0C5A95-5A7C-FBD5-3C23-0D5C89FABD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1872" y="737420"/>
            <a:ext cx="3903240" cy="569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25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B1622-48BB-4700-28FC-48566C01A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7D332C7F-3D11-C56B-7926-2F6981EA09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C9DFAF89-D015-0EB4-A8FC-2B6341933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20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E3475D4-F862-1A95-2D50-3E5729DB9B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66414AFD-7F0F-4831-B636-344A5DD183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DF1B3BA5-3640-8FD6-52C4-BA9BFF70E65D}"/>
              </a:ext>
            </a:extLst>
          </p:cNvPr>
          <p:cNvGrpSpPr/>
          <p:nvPr/>
        </p:nvGrpSpPr>
        <p:grpSpPr>
          <a:xfrm>
            <a:off x="657877" y="610801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FEDE062D-F8E7-60B2-F5B0-86AA8B68DA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68A4CA01-B652-8120-6B4F-DB5899230803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5" name="Titolo 1">
            <a:extLst>
              <a:ext uri="{FF2B5EF4-FFF2-40B4-BE49-F238E27FC236}">
                <a16:creationId xmlns:a16="http://schemas.microsoft.com/office/drawing/2014/main" id="{0D7608B3-0905-E45E-5766-713390848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Event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selection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8058398-2928-9CBA-6B6D-56F0DFF2332B}"/>
              </a:ext>
            </a:extLst>
          </p:cNvPr>
          <p:cNvSpPr txBox="1"/>
          <p:nvPr/>
        </p:nvSpPr>
        <p:spPr>
          <a:xfrm>
            <a:off x="127819" y="1656618"/>
            <a:ext cx="119363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Proton Tagged Cuts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ella 16">
                <a:extLst>
                  <a:ext uri="{FF2B5EF4-FFF2-40B4-BE49-F238E27FC236}">
                    <a16:creationId xmlns:a16="http://schemas.microsoft.com/office/drawing/2014/main" id="{FB219EE8-9171-5D83-451C-9D199F0AD43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3597110"/>
                  </p:ext>
                </p:extLst>
              </p:nvPr>
            </p:nvGraphicFramePr>
            <p:xfrm>
              <a:off x="49281" y="2213936"/>
              <a:ext cx="12093436" cy="3110916"/>
            </p:xfrm>
            <a:graphic>
              <a:graphicData uri="http://schemas.openxmlformats.org/drawingml/2006/table">
                <a:tbl>
                  <a:tblPr/>
                  <a:tblGrid>
                    <a:gridCol w="1534113">
                      <a:extLst>
                        <a:ext uri="{9D8B030D-6E8A-4147-A177-3AD203B41FA5}">
                          <a16:colId xmlns:a16="http://schemas.microsoft.com/office/drawing/2014/main" val="4162146516"/>
                        </a:ext>
                      </a:extLst>
                    </a:gridCol>
                    <a:gridCol w="2860664">
                      <a:extLst>
                        <a:ext uri="{9D8B030D-6E8A-4147-A177-3AD203B41FA5}">
                          <a16:colId xmlns:a16="http://schemas.microsoft.com/office/drawing/2014/main" val="1750871921"/>
                        </a:ext>
                      </a:extLst>
                    </a:gridCol>
                    <a:gridCol w="1986116">
                      <a:extLst>
                        <a:ext uri="{9D8B030D-6E8A-4147-A177-3AD203B41FA5}">
                          <a16:colId xmlns:a16="http://schemas.microsoft.com/office/drawing/2014/main" val="3539034722"/>
                        </a:ext>
                      </a:extLst>
                    </a:gridCol>
                    <a:gridCol w="1681316">
                      <a:extLst>
                        <a:ext uri="{9D8B030D-6E8A-4147-A177-3AD203B41FA5}">
                          <a16:colId xmlns:a16="http://schemas.microsoft.com/office/drawing/2014/main" val="1864532978"/>
                        </a:ext>
                      </a:extLst>
                    </a:gridCol>
                    <a:gridCol w="2133601">
                      <a:extLst>
                        <a:ext uri="{9D8B030D-6E8A-4147-A177-3AD203B41FA5}">
                          <a16:colId xmlns:a16="http://schemas.microsoft.com/office/drawing/2014/main" val="1475513379"/>
                        </a:ext>
                      </a:extLst>
                    </a:gridCol>
                    <a:gridCol w="1897626">
                      <a:extLst>
                        <a:ext uri="{9D8B030D-6E8A-4147-A177-3AD203B41FA5}">
                          <a16:colId xmlns:a16="http://schemas.microsoft.com/office/drawing/2014/main" val="947786593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Event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Condition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Surviving Events (Single cut)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Surviving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Events (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)</a:t>
                          </a:r>
                          <a:endParaRPr lang="en-GB" sz="1800" b="1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Single cut efficiency 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efficiency</a:t>
                          </a:r>
                          <a:endParaRPr lang="it-IT" sz="1800" b="1" dirty="0">
                            <a:effectLst/>
                            <a:latin typeface="+mn-lt"/>
                          </a:endParaRPr>
                        </a:p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7425474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No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-</a:t>
                          </a:r>
                          <a:endParaRPr lang="en-GB" sz="1800" baseline="30000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1,999,998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1,999,998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100.00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0" dirty="0">
                              <a:effectLst/>
                              <a:latin typeface="+mn-lt"/>
                            </a:rPr>
                            <a:t>100.00</a:t>
                          </a:r>
                          <a:endParaRPr lang="en-GB" sz="1800" b="0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5405270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Tagged Events 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Tag RP or Tag B0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1,152,760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1,152,760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57.64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57.64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775081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x</a:t>
                          </a:r>
                          <a:r>
                            <a:rPr lang="en-GB" sz="1800" b="1" baseline="-25000" dirty="0">
                              <a:effectLst/>
                              <a:latin typeface="+mn-lt"/>
                            </a:rPr>
                            <a:t>L</a:t>
                          </a: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 Cut 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GB" sz="1800">
                                    <a:latin typeface="Cambria Math" panose="02040503050406030204" pitchFamily="18" charset="0"/>
                                  </a:rPr>
                                  <m:t>0.75</m:t>
                                </m:r>
                                <m:r>
                                  <a:rPr lang="en-GB" sz="1800" i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GB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8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GB" sz="18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sub>
                                </m:sSub>
                                <m:r>
                                  <a:rPr lang="en-GB" sz="1800" i="0">
                                    <a:latin typeface="Cambria Math" panose="02040503050406030204" pitchFamily="18" charset="0"/>
                                  </a:rPr>
                                  <m:t>&lt;1.0</m:t>
                                </m:r>
                              </m:oMath>
                            </m:oMathPara>
                          </a14:m>
                          <a:endParaRPr lang="en-GB" sz="1800">
                            <a:effectLst/>
                            <a:latin typeface="+mn-lt"/>
                          </a:endParaRP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911,623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911,149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45.58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45.56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477594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14:m>
                            <m:oMath xmlns:m="http://schemas.openxmlformats.org/officeDocument/2006/math">
                              <m:r>
                                <a:rPr lang="en-GB" sz="1800" b="1" i="1" smtClean="0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oMath>
                          </a14:m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 Cut 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GB" sz="18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GB" sz="1800" i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GB" sz="18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  <m:r>
                                  <a:rPr lang="en-GB" sz="1800" i="0">
                                    <a:latin typeface="Cambria Math" panose="02040503050406030204" pitchFamily="18" charset="0"/>
                                  </a:rPr>
                                  <m:t>&lt;5</m:t>
                                </m:r>
                              </m:oMath>
                            </m:oMathPara>
                          </a14:m>
                          <a:endParaRPr lang="en-GB" sz="1800" dirty="0">
                            <a:effectLst/>
                            <a:latin typeface="+mn-lt"/>
                          </a:endParaRPr>
                        </a:p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GB" sz="1800">
                                  <a:latin typeface="Cambria Math" panose="02040503050406030204" pitchFamily="18" charset="0"/>
                                </a:rPr>
                                <m:t>5.5</m:t>
                              </m:r>
                              <m:r>
                                <a:rPr lang="en-GB" sz="1800" i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GB" sz="1800" i="0">
                                  <a:latin typeface="Cambria Math" panose="02040503050406030204" pitchFamily="18" charset="0"/>
                                </a:rPr>
                                <m:t>&lt;20</m:t>
                              </m:r>
                            </m:oMath>
                          </a14:m>
                          <a:r>
                            <a:rPr lang="en-GB" sz="1800" dirty="0" err="1">
                              <a:effectLst/>
                              <a:latin typeface="+mn-lt"/>
                            </a:rPr>
                            <a:t>mrad</a:t>
                          </a:r>
                          <a:endParaRPr lang="en-GB" sz="1800" dirty="0">
                            <a:effectLst/>
                            <a:latin typeface="+mn-lt"/>
                          </a:endParaRP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974,508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910,911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48.73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45.55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44517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t Cut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14:m>
                            <m:oMath xmlns:m="http://schemas.openxmlformats.org/officeDocument/2006/math">
                              <m:r>
                                <a:rPr lang="en-GB" sz="1800">
                                  <a:latin typeface="Cambria Math" panose="02040503050406030204" pitchFamily="18" charset="0"/>
                                </a:rPr>
                                <m:t>0.04</m:t>
                              </m:r>
                              <m:r>
                                <a:rPr lang="en-GB" sz="1800" i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GB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1800" i="0">
                                      <a:latin typeface="Cambria Math" panose="02040503050406030204" pitchFamily="18" charset="0"/>
                                    </a:rPr>
                                    <m:t>RP</m:t>
                                  </m:r>
                                </m:sub>
                              </m:sSub>
                              <m:r>
                                <a:rPr lang="en-GB" sz="1800" i="0">
                                  <a:latin typeface="Cambria Math" panose="02040503050406030204" pitchFamily="18" charset="0"/>
                                </a:rPr>
                                <m:t>&lt;0.22</m:t>
                              </m:r>
                            </m:oMath>
                          </a14:m>
                          <a:r>
                            <a:rPr lang="en-GB" sz="1800" dirty="0">
                              <a:effectLst/>
                              <a:latin typeface="+mn-lt"/>
                            </a:rPr>
                            <a:t>/ </a:t>
                          </a:r>
                          <a14:m>
                            <m:oMath xmlns:m="http://schemas.openxmlformats.org/officeDocument/2006/math">
                              <m:r>
                                <a:rPr lang="en-GB" sz="1800">
                                  <a:latin typeface="Cambria Math" panose="02040503050406030204" pitchFamily="18" charset="0"/>
                                </a:rPr>
                                <m:t>0.35</m:t>
                              </m:r>
                              <m:r>
                                <a:rPr lang="en-GB" sz="1800" i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GB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GB" sz="1800" i="0">
                                      <a:latin typeface="Cambria Math" panose="02040503050406030204" pitchFamily="18" charset="0"/>
                                    </a:rPr>
                                    <m:t>B</m:t>
                                  </m:r>
                                  <m:r>
                                    <a:rPr lang="en-GB" sz="1800" i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GB" sz="1800" i="0">
                                  <a:latin typeface="Cambria Math" panose="02040503050406030204" pitchFamily="18" charset="0"/>
                                </a:rPr>
                                <m:t>&lt;1.0</m:t>
                              </m:r>
                            </m:oMath>
                          </a14:m>
                          <a:endParaRPr lang="en-GB" sz="1800" dirty="0">
                            <a:effectLst/>
                            <a:latin typeface="+mn-lt"/>
                          </a:endParaRP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903,208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840,384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45.16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42.02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104351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ella 16">
                <a:extLst>
                  <a:ext uri="{FF2B5EF4-FFF2-40B4-BE49-F238E27FC236}">
                    <a16:creationId xmlns:a16="http://schemas.microsoft.com/office/drawing/2014/main" id="{FB219EE8-9171-5D83-451C-9D199F0AD43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63597110"/>
                  </p:ext>
                </p:extLst>
              </p:nvPr>
            </p:nvGraphicFramePr>
            <p:xfrm>
              <a:off x="49281" y="2213936"/>
              <a:ext cx="12093436" cy="3110916"/>
            </p:xfrm>
            <a:graphic>
              <a:graphicData uri="http://schemas.openxmlformats.org/drawingml/2006/table">
                <a:tbl>
                  <a:tblPr/>
                  <a:tblGrid>
                    <a:gridCol w="1534113">
                      <a:extLst>
                        <a:ext uri="{9D8B030D-6E8A-4147-A177-3AD203B41FA5}">
                          <a16:colId xmlns:a16="http://schemas.microsoft.com/office/drawing/2014/main" val="4162146516"/>
                        </a:ext>
                      </a:extLst>
                    </a:gridCol>
                    <a:gridCol w="2860664">
                      <a:extLst>
                        <a:ext uri="{9D8B030D-6E8A-4147-A177-3AD203B41FA5}">
                          <a16:colId xmlns:a16="http://schemas.microsoft.com/office/drawing/2014/main" val="1750871921"/>
                        </a:ext>
                      </a:extLst>
                    </a:gridCol>
                    <a:gridCol w="1986116">
                      <a:extLst>
                        <a:ext uri="{9D8B030D-6E8A-4147-A177-3AD203B41FA5}">
                          <a16:colId xmlns:a16="http://schemas.microsoft.com/office/drawing/2014/main" val="3539034722"/>
                        </a:ext>
                      </a:extLst>
                    </a:gridCol>
                    <a:gridCol w="1681316">
                      <a:extLst>
                        <a:ext uri="{9D8B030D-6E8A-4147-A177-3AD203B41FA5}">
                          <a16:colId xmlns:a16="http://schemas.microsoft.com/office/drawing/2014/main" val="1864532978"/>
                        </a:ext>
                      </a:extLst>
                    </a:gridCol>
                    <a:gridCol w="2133601">
                      <a:extLst>
                        <a:ext uri="{9D8B030D-6E8A-4147-A177-3AD203B41FA5}">
                          <a16:colId xmlns:a16="http://schemas.microsoft.com/office/drawing/2014/main" val="1475513379"/>
                        </a:ext>
                      </a:extLst>
                    </a:gridCol>
                    <a:gridCol w="1897626">
                      <a:extLst>
                        <a:ext uri="{9D8B030D-6E8A-4147-A177-3AD203B41FA5}">
                          <a16:colId xmlns:a16="http://schemas.microsoft.com/office/drawing/2014/main" val="947786593"/>
                        </a:ext>
                      </a:extLst>
                    </a:gridCol>
                  </a:tblGrid>
                  <a:tr h="67056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Event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Condition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Surviving Events (Single cut)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Surviving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Events (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)</a:t>
                          </a:r>
                          <a:endParaRPr lang="en-GB" sz="1800" b="1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Single cut efficiency 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efficiency</a:t>
                          </a:r>
                          <a:endParaRPr lang="it-IT" sz="1800" b="1" dirty="0">
                            <a:effectLst/>
                            <a:latin typeface="+mn-lt"/>
                          </a:endParaRPr>
                        </a:p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7425474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No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-</a:t>
                          </a:r>
                          <a:endParaRPr lang="en-GB" sz="1800" baseline="30000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1,999,998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1,999,998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100.00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0" dirty="0">
                              <a:effectLst/>
                              <a:latin typeface="+mn-lt"/>
                            </a:rPr>
                            <a:t>100.00</a:t>
                          </a:r>
                          <a:endParaRPr lang="en-GB" sz="1800" b="0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5405270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Tagged Events 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Tag RP or Tag B0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1,152,760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1,152,760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57.64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57.64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7750813"/>
                      </a:ext>
                    </a:extLst>
                  </a:tr>
                  <a:tr h="366412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x</a:t>
                          </a:r>
                          <a:r>
                            <a:rPr lang="en-GB" sz="1800" b="1" baseline="-25000" dirty="0">
                              <a:effectLst/>
                              <a:latin typeface="+mn-lt"/>
                            </a:rPr>
                            <a:t>L</a:t>
                          </a: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 Cut 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53945" t="-398361" r="-269723" b="-345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911,623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911,149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45.58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45.56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94775944"/>
                      </a:ext>
                    </a:extLst>
                  </a:tr>
                  <a:tr h="6407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97" t="-289524" r="-688095" b="-100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53945" t="-289524" r="-269723" b="-100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974,508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910,911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48.73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45.55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25644517"/>
                      </a:ext>
                    </a:extLst>
                  </a:tr>
                  <a:tr h="640732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t Cut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53945" t="-389524" r="-269723" b="-9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903,208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840,384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45.16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42.02</a:t>
                          </a:r>
                        </a:p>
                      </a:txBody>
                      <a:tcPr marL="46046" marR="46046" marT="46046" marB="46046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1043514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5539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245E6-1FFB-07F4-C32A-2153AB531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D481DF41-D999-C752-089C-E9E8C43AF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FD12FE7-9DD6-FA88-C787-70B4C28AD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21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CDC8C61-9D12-694E-F79C-ECE22D9702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B73F20D-542B-552C-6B18-2E0906DED4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3ECD6079-E8DD-EA87-3A21-74A8C34330AD}"/>
              </a:ext>
            </a:extLst>
          </p:cNvPr>
          <p:cNvGrpSpPr/>
          <p:nvPr/>
        </p:nvGrpSpPr>
        <p:grpSpPr>
          <a:xfrm>
            <a:off x="657877" y="610801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919D305C-0B8B-F3E6-918E-F90050785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6DEEB47-CAA0-9030-B937-E7C38AA9C677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5" name="Titolo 1">
            <a:extLst>
              <a:ext uri="{FF2B5EF4-FFF2-40B4-BE49-F238E27FC236}">
                <a16:creationId xmlns:a16="http://schemas.microsoft.com/office/drawing/2014/main" id="{4D2CA75B-28AC-0724-25F0-C644ACD63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Event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selection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31F1AF1-86AF-5AC7-C19A-520979F103E4}"/>
              </a:ext>
            </a:extLst>
          </p:cNvPr>
          <p:cNvSpPr txBox="1"/>
          <p:nvPr/>
        </p:nvSpPr>
        <p:spPr>
          <a:xfrm>
            <a:off x="137652" y="2113261"/>
            <a:ext cx="119166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00000"/>
            <a:r>
              <a:rPr lang="en-GB" sz="2400" dirty="0"/>
              <a:t>DIS Kinematics Cuts / Scattered Electron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ella 7">
                <a:extLst>
                  <a:ext uri="{FF2B5EF4-FFF2-40B4-BE49-F238E27FC236}">
                    <a16:creationId xmlns:a16="http://schemas.microsoft.com/office/drawing/2014/main" id="{B03EEF21-B31C-09D9-DA35-D7F2A9B2C3B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9045786"/>
                  </p:ext>
                </p:extLst>
              </p:nvPr>
            </p:nvGraphicFramePr>
            <p:xfrm>
              <a:off x="49282" y="2819401"/>
              <a:ext cx="12093436" cy="3048000"/>
            </p:xfrm>
            <a:graphic>
              <a:graphicData uri="http://schemas.openxmlformats.org/drawingml/2006/table">
                <a:tbl>
                  <a:tblPr/>
                  <a:tblGrid>
                    <a:gridCol w="1534113">
                      <a:extLst>
                        <a:ext uri="{9D8B030D-6E8A-4147-A177-3AD203B41FA5}">
                          <a16:colId xmlns:a16="http://schemas.microsoft.com/office/drawing/2014/main" val="4162146516"/>
                        </a:ext>
                      </a:extLst>
                    </a:gridCol>
                    <a:gridCol w="2860664">
                      <a:extLst>
                        <a:ext uri="{9D8B030D-6E8A-4147-A177-3AD203B41FA5}">
                          <a16:colId xmlns:a16="http://schemas.microsoft.com/office/drawing/2014/main" val="1750871921"/>
                        </a:ext>
                      </a:extLst>
                    </a:gridCol>
                    <a:gridCol w="1986116">
                      <a:extLst>
                        <a:ext uri="{9D8B030D-6E8A-4147-A177-3AD203B41FA5}">
                          <a16:colId xmlns:a16="http://schemas.microsoft.com/office/drawing/2014/main" val="3539034722"/>
                        </a:ext>
                      </a:extLst>
                    </a:gridCol>
                    <a:gridCol w="1681316">
                      <a:extLst>
                        <a:ext uri="{9D8B030D-6E8A-4147-A177-3AD203B41FA5}">
                          <a16:colId xmlns:a16="http://schemas.microsoft.com/office/drawing/2014/main" val="1864532978"/>
                        </a:ext>
                      </a:extLst>
                    </a:gridCol>
                    <a:gridCol w="2133601">
                      <a:extLst>
                        <a:ext uri="{9D8B030D-6E8A-4147-A177-3AD203B41FA5}">
                          <a16:colId xmlns:a16="http://schemas.microsoft.com/office/drawing/2014/main" val="1475513379"/>
                        </a:ext>
                      </a:extLst>
                    </a:gridCol>
                    <a:gridCol w="1897626">
                      <a:extLst>
                        <a:ext uri="{9D8B030D-6E8A-4147-A177-3AD203B41FA5}">
                          <a16:colId xmlns:a16="http://schemas.microsoft.com/office/drawing/2014/main" val="947786593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Event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Condition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Surviving Events (Single cut)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Surviving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Events (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)</a:t>
                          </a:r>
                          <a:endParaRPr lang="en-GB" sz="1800" b="1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Single cut efficiency 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efficiency</a:t>
                          </a:r>
                          <a:endParaRPr lang="it-IT" sz="1800" b="1" dirty="0">
                            <a:effectLst/>
                            <a:latin typeface="+mn-lt"/>
                          </a:endParaRPr>
                        </a:p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7425474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Q</a:t>
                          </a:r>
                          <a:r>
                            <a:rPr lang="en-GB" sz="1800" b="1" baseline="30000" dirty="0"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 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Q</a:t>
                          </a:r>
                          <a:r>
                            <a:rPr lang="en-GB" sz="1800" baseline="30000" dirty="0"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en-GB" sz="1800" dirty="0">
                              <a:effectLst/>
                              <a:latin typeface="+mn-lt"/>
                            </a:rPr>
                            <a:t> &gt; 5.5 GeV</a:t>
                          </a:r>
                          <a:r>
                            <a:rPr lang="en-GB" sz="1800" baseline="30000" dirty="0">
                              <a:effectLst/>
                              <a:latin typeface="+mn-lt"/>
                            </a:rPr>
                            <a:t>2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1,659,799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697,884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82.99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34.894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5405270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y 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>
                              <a:effectLst/>
                              <a:latin typeface="+mn-lt"/>
                            </a:rPr>
                            <a:t>0.01 &lt; y &lt; 0.95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1,886,048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681,532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94.30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34.077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775081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baseline="-250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 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baseline="-250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dirty="0">
                              <a:effectLst/>
                              <a:latin typeface="+mn-lt"/>
                            </a:rPr>
                            <a:t>' &gt; 0.5 GeV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1,520,210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538,493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76.01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26.925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9576510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𝜼</m:t>
                                  </m:r>
                                </m:e>
                                <m:sub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-2.4 &lt;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𝜼</m:t>
                                  </m:r>
                                </m:e>
                                <m:sub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1800" dirty="0">
                              <a:effectLst/>
                              <a:latin typeface="+mn-lt"/>
                            </a:rPr>
                            <a:t> &lt; 2.4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1,526,996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536,171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76.35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26.809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88981825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14:m>
                            <m:oMath xmlns:m="http://schemas.openxmlformats.org/officeDocument/2006/math">
                              <m:r>
                                <a:rPr lang="it-IT" sz="1800" b="1" i="0" smtClean="0">
                                  <a:effectLst/>
                                  <a:latin typeface="Cambria Math" panose="02040503050406030204" pitchFamily="18" charset="0"/>
                                </a:rPr>
                                <m:t>𝚺</m:t>
                              </m:r>
                              <m:d>
                                <m:dPr>
                                  <m:ctrlP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𝒛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15 &lt; </a:t>
                          </a:r>
                          <a14:m>
                            <m:oMath xmlns:m="http://schemas.openxmlformats.org/officeDocument/2006/math">
                              <m:r>
                                <a:rPr lang="it-IT" sz="1800" b="1" i="0" smtClean="0">
                                  <a:effectLst/>
                                  <a:latin typeface="Cambria Math" panose="02040503050406030204" pitchFamily="18" charset="0"/>
                                </a:rPr>
                                <m:t>𝚺</m:t>
                              </m:r>
                              <m:d>
                                <m:dPr>
                                  <m:ctrlP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𝒛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r>
                            <a:rPr lang="en-GB" sz="1800" dirty="0">
                              <a:effectLst/>
                              <a:latin typeface="+mn-lt"/>
                            </a:rPr>
                            <a:t> &lt; 22 GeV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1,677,146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467,097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83.86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23.355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6673784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All DIS Cuts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Q</a:t>
                          </a:r>
                          <a:r>
                            <a:rPr lang="en-GB" sz="1800" baseline="30000" dirty="0"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en-GB" sz="1800" dirty="0">
                              <a:effectLst/>
                              <a:latin typeface="+mn-lt"/>
                            </a:rPr>
                            <a:t> + y + E</a:t>
                          </a:r>
                          <a:r>
                            <a:rPr lang="en-GB" sz="1800" baseline="-25000" dirty="0">
                              <a:effectLst/>
                              <a:latin typeface="+mn-lt"/>
                            </a:rPr>
                            <a:t>e’</a:t>
                          </a:r>
                          <a:r>
                            <a:rPr lang="en-GB" sz="1800" dirty="0">
                              <a:effectLst/>
                              <a:latin typeface="+mn-lt"/>
                            </a:rPr>
                            <a:t> +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𝜼</m:t>
                                  </m:r>
                                </m:e>
                                <m:sub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b>
                              </m:sSub>
                            </m:oMath>
                          </a14:m>
                          <a:r>
                            <a:rPr lang="en-GB" sz="1800" dirty="0">
                              <a:effectLst/>
                              <a:latin typeface="+mn-lt"/>
                            </a:rPr>
                            <a:t> + </a:t>
                          </a:r>
                          <a14:m>
                            <m:oMath xmlns:m="http://schemas.openxmlformats.org/officeDocument/2006/math">
                              <m:r>
                                <a:rPr lang="it-IT" sz="1800" b="1" i="0" smtClean="0">
                                  <a:effectLst/>
                                  <a:latin typeface="Cambria Math" panose="02040503050406030204" pitchFamily="18" charset="0"/>
                                </a:rPr>
                                <m:t>𝚺</m:t>
                              </m:r>
                              <m:d>
                                <m:dPr>
                                  <m:ctrlP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  <m:r>
                                    <a:rPr lang="it-IT" sz="1800" b="1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𝑷</m:t>
                                      </m:r>
                                    </m:e>
                                    <m:sub>
                                      <m:r>
                                        <a:rPr lang="it-IT" sz="1800" b="1" i="1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𝒛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endParaRPr lang="en-GB" sz="1800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1,117,553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467,097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55.88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23.355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668334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ella 7">
                <a:extLst>
                  <a:ext uri="{FF2B5EF4-FFF2-40B4-BE49-F238E27FC236}">
                    <a16:creationId xmlns:a16="http://schemas.microsoft.com/office/drawing/2014/main" id="{B03EEF21-B31C-09D9-DA35-D7F2A9B2C3B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9045786"/>
                  </p:ext>
                </p:extLst>
              </p:nvPr>
            </p:nvGraphicFramePr>
            <p:xfrm>
              <a:off x="49282" y="2819401"/>
              <a:ext cx="12093436" cy="3048000"/>
            </p:xfrm>
            <a:graphic>
              <a:graphicData uri="http://schemas.openxmlformats.org/drawingml/2006/table">
                <a:tbl>
                  <a:tblPr/>
                  <a:tblGrid>
                    <a:gridCol w="1534113">
                      <a:extLst>
                        <a:ext uri="{9D8B030D-6E8A-4147-A177-3AD203B41FA5}">
                          <a16:colId xmlns:a16="http://schemas.microsoft.com/office/drawing/2014/main" val="4162146516"/>
                        </a:ext>
                      </a:extLst>
                    </a:gridCol>
                    <a:gridCol w="2860664">
                      <a:extLst>
                        <a:ext uri="{9D8B030D-6E8A-4147-A177-3AD203B41FA5}">
                          <a16:colId xmlns:a16="http://schemas.microsoft.com/office/drawing/2014/main" val="1750871921"/>
                        </a:ext>
                      </a:extLst>
                    </a:gridCol>
                    <a:gridCol w="1986116">
                      <a:extLst>
                        <a:ext uri="{9D8B030D-6E8A-4147-A177-3AD203B41FA5}">
                          <a16:colId xmlns:a16="http://schemas.microsoft.com/office/drawing/2014/main" val="3539034722"/>
                        </a:ext>
                      </a:extLst>
                    </a:gridCol>
                    <a:gridCol w="1681316">
                      <a:extLst>
                        <a:ext uri="{9D8B030D-6E8A-4147-A177-3AD203B41FA5}">
                          <a16:colId xmlns:a16="http://schemas.microsoft.com/office/drawing/2014/main" val="1864532978"/>
                        </a:ext>
                      </a:extLst>
                    </a:gridCol>
                    <a:gridCol w="2133601">
                      <a:extLst>
                        <a:ext uri="{9D8B030D-6E8A-4147-A177-3AD203B41FA5}">
                          <a16:colId xmlns:a16="http://schemas.microsoft.com/office/drawing/2014/main" val="1475513379"/>
                        </a:ext>
                      </a:extLst>
                    </a:gridCol>
                    <a:gridCol w="1897626">
                      <a:extLst>
                        <a:ext uri="{9D8B030D-6E8A-4147-A177-3AD203B41FA5}">
                          <a16:colId xmlns:a16="http://schemas.microsoft.com/office/drawing/2014/main" val="947786593"/>
                        </a:ext>
                      </a:extLst>
                    </a:gridCol>
                  </a:tblGrid>
                  <a:tr h="67056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Event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Condition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Surviving Events (Single cut)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Surviving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Events (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)</a:t>
                          </a:r>
                          <a:endParaRPr lang="en-GB" sz="1800" b="1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Single cut efficiency 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Cutflow</a:t>
                          </a:r>
                          <a:r>
                            <a:rPr lang="it-IT" sz="1800" b="1" dirty="0"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it-IT" sz="1800" b="1" dirty="0" err="1">
                              <a:effectLst/>
                              <a:latin typeface="+mn-lt"/>
                            </a:rPr>
                            <a:t>efficiency</a:t>
                          </a:r>
                          <a:endParaRPr lang="it-IT" sz="1800" b="1" dirty="0">
                            <a:effectLst/>
                            <a:latin typeface="+mn-lt"/>
                          </a:endParaRPr>
                        </a:p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7425474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Q</a:t>
                          </a:r>
                          <a:r>
                            <a:rPr lang="en-GB" sz="1800" b="1" baseline="30000" dirty="0"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 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Q</a:t>
                          </a:r>
                          <a:r>
                            <a:rPr lang="en-GB" sz="1800" baseline="30000" dirty="0"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en-GB" sz="1800" dirty="0">
                              <a:effectLst/>
                              <a:latin typeface="+mn-lt"/>
                            </a:rPr>
                            <a:t> &gt; 5.5 GeV</a:t>
                          </a:r>
                          <a:r>
                            <a:rPr lang="en-GB" sz="1800" baseline="30000" dirty="0">
                              <a:effectLst/>
                              <a:latin typeface="+mn-lt"/>
                            </a:rPr>
                            <a:t>2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1,659,799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697,884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82.99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34.894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5405270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y 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>
                              <a:effectLst/>
                              <a:latin typeface="+mn-lt"/>
                            </a:rPr>
                            <a:t>0.01 &lt; y &lt; 0.95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1,886,048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681,532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94.30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34.077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7750813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baseline="-250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b="1" dirty="0">
                              <a:effectLst/>
                              <a:latin typeface="+mn-lt"/>
                            </a:rPr>
                            <a:t> Cut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baseline="-25000" dirty="0">
                              <a:effectLst/>
                              <a:latin typeface="+mn-lt"/>
                            </a:rPr>
                            <a:t>e</a:t>
                          </a:r>
                          <a:r>
                            <a:rPr lang="en-GB" sz="1800" dirty="0">
                              <a:effectLst/>
                              <a:latin typeface="+mn-lt"/>
                            </a:rPr>
                            <a:t>' &gt; 0.5 GeV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1,520,210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538,493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76.01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26.925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9576510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97" t="-473846" r="-688095" b="-2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53945" t="-473846" r="-269723" b="-2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1,526,996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536,171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76.35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26.809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88981825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97" t="-573846" r="-688095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53945" t="-573846" r="-269723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1,677,146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467,097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83.86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23.355</a:t>
                          </a:r>
                        </a:p>
                      </a:txBody>
                      <a:tcPr marL="39738" marR="39738" marT="39738" marB="39738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6673784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1">
                              <a:effectLst/>
                              <a:latin typeface="+mn-lt"/>
                            </a:rPr>
                            <a:t>All DIS Cuts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53945" t="-673846" r="-269723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>
                              <a:effectLst/>
                              <a:latin typeface="+mn-lt"/>
                            </a:rPr>
                            <a:t>1,117,553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467,097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800" b="0" dirty="0">
                              <a:effectLst/>
                              <a:latin typeface="+mn-lt"/>
                            </a:rPr>
                            <a:t>55.88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800" dirty="0">
                              <a:effectLst/>
                              <a:latin typeface="+mn-lt"/>
                            </a:rPr>
                            <a:t>23.355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8668334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124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6D29C-D855-1980-5622-E8CD24F99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16ABB26F-34C6-73D7-850B-4E947BE2C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8DC93301-A800-7D3E-6072-DF9EA0EC0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22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2A222AD-7BCC-68AD-8C9C-B1B370D367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9BFC144F-0E03-758C-51A1-4FD62EE6D9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6E0C894B-8F77-82F3-6DBB-4EE3D1692398}"/>
              </a:ext>
            </a:extLst>
          </p:cNvPr>
          <p:cNvGrpSpPr/>
          <p:nvPr/>
        </p:nvGrpSpPr>
        <p:grpSpPr>
          <a:xfrm>
            <a:off x="657877" y="610801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E3914028-00C7-A4D7-C49E-13085BCD4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043B03A4-EC30-C1D7-CAC3-D54BF4682AA8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5" name="Titolo 1">
            <a:extLst>
              <a:ext uri="{FF2B5EF4-FFF2-40B4-BE49-F238E27FC236}">
                <a16:creationId xmlns:a16="http://schemas.microsoft.com/office/drawing/2014/main" id="{8C146D6D-54E2-782E-A33C-DBE9ED509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Event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selection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6013A80E-BA71-6574-2349-6232FC869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714708"/>
              </p:ext>
            </p:extLst>
          </p:nvPr>
        </p:nvGraphicFramePr>
        <p:xfrm>
          <a:off x="1634392" y="1756679"/>
          <a:ext cx="8923217" cy="2284008"/>
        </p:xfrm>
        <a:graphic>
          <a:graphicData uri="http://schemas.openxmlformats.org/drawingml/2006/table">
            <a:tbl>
              <a:tblPr/>
              <a:tblGrid>
                <a:gridCol w="2795041">
                  <a:extLst>
                    <a:ext uri="{9D8B030D-6E8A-4147-A177-3AD203B41FA5}">
                      <a16:colId xmlns:a16="http://schemas.microsoft.com/office/drawing/2014/main" val="2378982923"/>
                    </a:ext>
                  </a:extLst>
                </a:gridCol>
                <a:gridCol w="2795041">
                  <a:extLst>
                    <a:ext uri="{9D8B030D-6E8A-4147-A177-3AD203B41FA5}">
                      <a16:colId xmlns:a16="http://schemas.microsoft.com/office/drawing/2014/main" val="2906862254"/>
                    </a:ext>
                  </a:extLst>
                </a:gridCol>
                <a:gridCol w="1804662">
                  <a:extLst>
                    <a:ext uri="{9D8B030D-6E8A-4147-A177-3AD203B41FA5}">
                      <a16:colId xmlns:a16="http://schemas.microsoft.com/office/drawing/2014/main" val="1965327816"/>
                    </a:ext>
                  </a:extLst>
                </a:gridCol>
                <a:gridCol w="1528473">
                  <a:extLst>
                    <a:ext uri="{9D8B030D-6E8A-4147-A177-3AD203B41FA5}">
                      <a16:colId xmlns:a16="http://schemas.microsoft.com/office/drawing/2014/main" val="2789148869"/>
                    </a:ext>
                  </a:extLst>
                </a:gridCol>
              </a:tblGrid>
              <a:tr h="5439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b="1" dirty="0">
                          <a:effectLst/>
                          <a:latin typeface="+mn-lt"/>
                        </a:rPr>
                        <a:t>Event Selection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b="1"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b="1">
                          <a:effectLst/>
                          <a:latin typeface="+mn-lt"/>
                        </a:rPr>
                        <a:t>Surviving Events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b="1">
                          <a:effectLst/>
                          <a:latin typeface="+mn-lt"/>
                        </a:rPr>
                        <a:t>Total Eff [%]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779989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b="1">
                          <a:effectLst/>
                          <a:latin typeface="+mn-lt"/>
                        </a:rPr>
                        <a:t>Total Generated Events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Initial simulation sample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1,999,998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100.00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7844210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b="1" dirty="0">
                          <a:effectLst/>
                          <a:latin typeface="+mn-lt"/>
                        </a:rPr>
                        <a:t>Proton tag (RP || B0)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dirty="0">
                          <a:effectLst/>
                          <a:latin typeface="+mn-lt"/>
                        </a:rPr>
                        <a:t>Roman Pots (RP Tag)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="1" dirty="0">
                          <a:effectLst/>
                          <a:latin typeface="+mn-lt"/>
                        </a:rPr>
                        <a:t>B0 Tagger (B0 Tag)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endParaRPr lang="en-GB" sz="1800" b="1" dirty="0">
                        <a:effectLst/>
                        <a:latin typeface="+mn-lt"/>
                      </a:endParaRP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Events tagged in RP or B0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Events tagged in RP</a:t>
                      </a: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Events tagged in B0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1,152,760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1,051,585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101,175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57.64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52.58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+mn-lt"/>
                        </a:rPr>
                        <a:t>5.06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807341"/>
                  </a:ext>
                </a:extLst>
              </a:tr>
            </a:tbl>
          </a:graphicData>
        </a:graphic>
      </p:graphicFrame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id="{6090B3A0-3AD4-21CF-7B91-CC09D9614B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706394"/>
              </p:ext>
            </p:extLst>
          </p:nvPr>
        </p:nvGraphicFramePr>
        <p:xfrm>
          <a:off x="1634391" y="4166452"/>
          <a:ext cx="8923217" cy="1282891"/>
        </p:xfrm>
        <a:graphic>
          <a:graphicData uri="http://schemas.openxmlformats.org/drawingml/2006/table">
            <a:tbl>
              <a:tblPr/>
              <a:tblGrid>
                <a:gridCol w="2795041">
                  <a:extLst>
                    <a:ext uri="{9D8B030D-6E8A-4147-A177-3AD203B41FA5}">
                      <a16:colId xmlns:a16="http://schemas.microsoft.com/office/drawing/2014/main" val="3161877175"/>
                    </a:ext>
                  </a:extLst>
                </a:gridCol>
                <a:gridCol w="2795041">
                  <a:extLst>
                    <a:ext uri="{9D8B030D-6E8A-4147-A177-3AD203B41FA5}">
                      <a16:colId xmlns:a16="http://schemas.microsoft.com/office/drawing/2014/main" val="865712955"/>
                    </a:ext>
                  </a:extLst>
                </a:gridCol>
                <a:gridCol w="1804662">
                  <a:extLst>
                    <a:ext uri="{9D8B030D-6E8A-4147-A177-3AD203B41FA5}">
                      <a16:colId xmlns:a16="http://schemas.microsoft.com/office/drawing/2014/main" val="1629887368"/>
                    </a:ext>
                  </a:extLst>
                </a:gridCol>
                <a:gridCol w="1528473">
                  <a:extLst>
                    <a:ext uri="{9D8B030D-6E8A-4147-A177-3AD203B41FA5}">
                      <a16:colId xmlns:a16="http://schemas.microsoft.com/office/drawing/2014/main" val="2903760503"/>
                    </a:ext>
                  </a:extLst>
                </a:gridCol>
              </a:tblGrid>
              <a:tr h="5439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b="1" dirty="0">
                          <a:effectLst/>
                          <a:latin typeface="+mn-lt"/>
                        </a:rPr>
                        <a:t>Roman Pots (RP Tag)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b="1" dirty="0">
                          <a:effectLst/>
                          <a:latin typeface="+mn-lt"/>
                        </a:rPr>
                        <a:t>Station 1 RP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b="1" dirty="0">
                          <a:effectLst/>
                          <a:latin typeface="+mn-lt"/>
                        </a:rPr>
                        <a:t>Station 2 RP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Events with hit in RP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1,051,585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1,099,047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1,078,204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52.58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54.95</a:t>
                      </a:r>
                    </a:p>
                    <a:p>
                      <a:pPr marL="285750" marR="0" lvl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53.91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7964441"/>
                  </a:ext>
                </a:extLst>
              </a:tr>
              <a:tr h="5439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b="1" dirty="0">
                          <a:effectLst/>
                          <a:latin typeface="+mn-lt"/>
                        </a:rPr>
                        <a:t>Station 1 &amp; 2 Coincidence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Hits in both RP stations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1,051,585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400" dirty="0">
                          <a:effectLst/>
                          <a:latin typeface="+mn-lt"/>
                        </a:rPr>
                        <a:t>52.58</a:t>
                      </a:r>
                    </a:p>
                  </a:txBody>
                  <a:tcPr marL="49447" marR="49447" marT="49447" marB="49447" anchor="ctr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395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7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9060B-5FA6-29F3-9980-C781B0A7E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23A13CD0-5F58-2B08-327F-EA20B3517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3E32D6C7-78A2-A138-BFF7-8A784343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23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2517DB9-1CFF-C172-21E3-2971ADECF2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E4F6AE44-764B-1C38-E8A2-DA30CE34D4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8B9DED65-DE18-5CE5-86D3-F67BBC97B958}"/>
              </a:ext>
            </a:extLst>
          </p:cNvPr>
          <p:cNvGrpSpPr/>
          <p:nvPr/>
        </p:nvGrpSpPr>
        <p:grpSpPr>
          <a:xfrm>
            <a:off x="657877" y="610801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DBE82E4-C6D8-DD10-851C-174149EF1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88AB2BA9-C20F-E2AA-662B-E37CE521FBFA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5" name="Titolo 1">
            <a:extLst>
              <a:ext uri="{FF2B5EF4-FFF2-40B4-BE49-F238E27FC236}">
                <a16:creationId xmlns:a16="http://schemas.microsoft.com/office/drawing/2014/main" id="{5DE13836-7B17-7BCF-C545-19B45CE0E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Event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selection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summary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ella 10">
                <a:extLst>
                  <a:ext uri="{FF2B5EF4-FFF2-40B4-BE49-F238E27FC236}">
                    <a16:creationId xmlns:a16="http://schemas.microsoft.com/office/drawing/2014/main" id="{E825402F-E96E-D062-F5BF-2F8A1E43525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0290945"/>
                  </p:ext>
                </p:extLst>
              </p:nvPr>
            </p:nvGraphicFramePr>
            <p:xfrm>
              <a:off x="368267" y="2762640"/>
              <a:ext cx="11455465" cy="1463040"/>
            </p:xfrm>
            <a:graphic>
              <a:graphicData uri="http://schemas.openxmlformats.org/drawingml/2006/table">
                <a:tbl>
                  <a:tblPr/>
                  <a:tblGrid>
                    <a:gridCol w="2458951">
                      <a:extLst>
                        <a:ext uri="{9D8B030D-6E8A-4147-A177-3AD203B41FA5}">
                          <a16:colId xmlns:a16="http://schemas.microsoft.com/office/drawing/2014/main" val="74379519"/>
                        </a:ext>
                      </a:extLst>
                    </a:gridCol>
                    <a:gridCol w="5304058">
                      <a:extLst>
                        <a:ext uri="{9D8B030D-6E8A-4147-A177-3AD203B41FA5}">
                          <a16:colId xmlns:a16="http://schemas.microsoft.com/office/drawing/2014/main" val="3332117032"/>
                        </a:ext>
                      </a:extLst>
                    </a:gridCol>
                    <a:gridCol w="2226680">
                      <a:extLst>
                        <a:ext uri="{9D8B030D-6E8A-4147-A177-3AD203B41FA5}">
                          <a16:colId xmlns:a16="http://schemas.microsoft.com/office/drawing/2014/main" val="667081551"/>
                        </a:ext>
                      </a:extLst>
                    </a:gridCol>
                    <a:gridCol w="1465776">
                      <a:extLst>
                        <a:ext uri="{9D8B030D-6E8A-4147-A177-3AD203B41FA5}">
                          <a16:colId xmlns:a16="http://schemas.microsoft.com/office/drawing/2014/main" val="3639574688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Final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Requirements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Surviving Events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Total Eff 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66284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DIS + RP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dirty="0">
                              <a:effectLst/>
                              <a:latin typeface="+mn-lt"/>
                            </a:rPr>
                            <a:t>All DIS cuts + x</a:t>
                          </a:r>
                          <a:r>
                            <a:rPr lang="en-GB" sz="1600" baseline="-25000" dirty="0">
                              <a:effectLst/>
                              <a:latin typeface="+mn-lt"/>
                            </a:rPr>
                            <a:t>L</a:t>
                          </a:r>
                          <a:r>
                            <a:rPr lang="en-GB" sz="1600" dirty="0">
                              <a:effectLst/>
                              <a:latin typeface="+mn-lt"/>
                            </a:rPr>
                            <a:t> + </a:t>
                          </a:r>
                          <a14:m>
                            <m:oMath xmlns:m="http://schemas.openxmlformats.org/officeDocument/2006/math">
                              <m:r>
                                <a:rPr lang="it-IT" sz="16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GB" sz="1600" dirty="0">
                              <a:effectLst/>
                              <a:latin typeface="+mn-lt"/>
                            </a:rPr>
                            <a:t> + t +</a:t>
                          </a:r>
                          <a:r>
                            <a:rPr lang="en-GB" sz="1600" baseline="0" dirty="0"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1600" dirty="0">
                              <a:effectLst/>
                              <a:latin typeface="+mn-lt"/>
                            </a:rPr>
                            <a:t>Stations</a:t>
                          </a:r>
                          <a:r>
                            <a:rPr lang="en-GB" sz="1600" baseline="0" dirty="0">
                              <a:effectLst/>
                              <a:latin typeface="+mn-lt"/>
                            </a:rPr>
                            <a:t> coincidence + tag RP</a:t>
                          </a:r>
                          <a:endParaRPr lang="en-GB" sz="1600" dirty="0">
                            <a:effectLst/>
                            <a:latin typeface="+mn-lt"/>
                          </a:endParaRP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>
                              <a:effectLst/>
                              <a:latin typeface="+mn-lt"/>
                            </a:rPr>
                            <a:t>443,566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effectLst/>
                              <a:latin typeface="+mn-lt"/>
                            </a:rPr>
                            <a:t>22.18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4533148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DIS + B0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dirty="0">
                              <a:effectLst/>
                              <a:latin typeface="+mn-lt"/>
                            </a:rPr>
                            <a:t>All DIS cuts + x</a:t>
                          </a:r>
                          <a:r>
                            <a:rPr lang="en-GB" sz="1600" baseline="-25000" dirty="0">
                              <a:effectLst/>
                              <a:latin typeface="+mn-lt"/>
                            </a:rPr>
                            <a:t>L </a:t>
                          </a:r>
                          <a:r>
                            <a:rPr lang="en-GB" sz="1600" dirty="0">
                              <a:effectLst/>
                              <a:latin typeface="+mn-lt"/>
                            </a:rPr>
                            <a:t>+ </a:t>
                          </a:r>
                          <a14:m>
                            <m:oMath xmlns:m="http://schemas.openxmlformats.org/officeDocument/2006/math">
                              <m:r>
                                <a:rPr lang="it-IT" sz="16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GB" sz="1600" dirty="0">
                              <a:effectLst/>
                              <a:latin typeface="+mn-lt"/>
                            </a:rPr>
                            <a:t> + tag B0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>
                              <a:effectLst/>
                              <a:latin typeface="+mn-lt"/>
                            </a:rPr>
                            <a:t>23,796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effectLst/>
                              <a:latin typeface="+mn-lt"/>
                            </a:rPr>
                            <a:t>1.19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773539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 dirty="0">
                              <a:solidFill>
                                <a:srgbClr val="FFFF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Full DDIS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6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All DIS cuts + </a:t>
                          </a:r>
                          <a:r>
                            <a:rPr lang="en-GB" sz="1600" b="1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Tagger Trigger cuts</a:t>
                          </a:r>
                          <a:r>
                            <a:rPr lang="en-GB" sz="16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 + </a:t>
                          </a:r>
                          <a:r>
                            <a:rPr lang="en-GB" sz="1600" b="1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All Proton Cuts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467,097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23.35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762154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ella 10">
                <a:extLst>
                  <a:ext uri="{FF2B5EF4-FFF2-40B4-BE49-F238E27FC236}">
                    <a16:creationId xmlns:a16="http://schemas.microsoft.com/office/drawing/2014/main" id="{E825402F-E96E-D062-F5BF-2F8A1E43525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0290945"/>
                  </p:ext>
                </p:extLst>
              </p:nvPr>
            </p:nvGraphicFramePr>
            <p:xfrm>
              <a:off x="368267" y="2762640"/>
              <a:ext cx="11455465" cy="1463040"/>
            </p:xfrm>
            <a:graphic>
              <a:graphicData uri="http://schemas.openxmlformats.org/drawingml/2006/table">
                <a:tbl>
                  <a:tblPr/>
                  <a:tblGrid>
                    <a:gridCol w="2458951">
                      <a:extLst>
                        <a:ext uri="{9D8B030D-6E8A-4147-A177-3AD203B41FA5}">
                          <a16:colId xmlns:a16="http://schemas.microsoft.com/office/drawing/2014/main" val="74379519"/>
                        </a:ext>
                      </a:extLst>
                    </a:gridCol>
                    <a:gridCol w="5304058">
                      <a:extLst>
                        <a:ext uri="{9D8B030D-6E8A-4147-A177-3AD203B41FA5}">
                          <a16:colId xmlns:a16="http://schemas.microsoft.com/office/drawing/2014/main" val="3332117032"/>
                        </a:ext>
                      </a:extLst>
                    </a:gridCol>
                    <a:gridCol w="2226680">
                      <a:extLst>
                        <a:ext uri="{9D8B030D-6E8A-4147-A177-3AD203B41FA5}">
                          <a16:colId xmlns:a16="http://schemas.microsoft.com/office/drawing/2014/main" val="667081551"/>
                        </a:ext>
                      </a:extLst>
                    </a:gridCol>
                    <a:gridCol w="1465776">
                      <a:extLst>
                        <a:ext uri="{9D8B030D-6E8A-4147-A177-3AD203B41FA5}">
                          <a16:colId xmlns:a16="http://schemas.microsoft.com/office/drawing/2014/main" val="3639574688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Final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Requirements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Surviving Events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Total Eff [%]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3662842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DIS + RP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46552" t="-100000" r="-69770" b="-2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>
                              <a:effectLst/>
                              <a:latin typeface="+mn-lt"/>
                            </a:rPr>
                            <a:t>443,566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effectLst/>
                              <a:latin typeface="+mn-lt"/>
                            </a:rPr>
                            <a:t>22.18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4533148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>
                              <a:effectLst/>
                              <a:latin typeface="Arial" panose="020B0604020202020204" pitchFamily="34" charset="0"/>
                            </a:rPr>
                            <a:t>DIS + B0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46552" t="-203333" r="-69770" b="-1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>
                              <a:effectLst/>
                              <a:latin typeface="+mn-lt"/>
                            </a:rPr>
                            <a:t>23,796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effectLst/>
                              <a:latin typeface="+mn-lt"/>
                            </a:rPr>
                            <a:t>1.19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773539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600" b="1" dirty="0">
                              <a:solidFill>
                                <a:srgbClr val="FFFF00"/>
                              </a:solidFill>
                              <a:effectLst/>
                              <a:latin typeface="Arial" panose="020B0604020202020204" pitchFamily="34" charset="0"/>
                            </a:rPr>
                            <a:t>Full DDIS Selection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16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All DIS cuts + </a:t>
                          </a:r>
                          <a:r>
                            <a:rPr lang="en-GB" sz="1600" b="1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Tagger Trigger cuts</a:t>
                          </a:r>
                          <a:r>
                            <a:rPr lang="en-GB" sz="16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 + </a:t>
                          </a:r>
                          <a:r>
                            <a:rPr lang="en-GB" sz="1600" b="1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All Proton Cuts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467,097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GB" sz="1500" dirty="0">
                              <a:solidFill>
                                <a:srgbClr val="FFFF00"/>
                              </a:solidFill>
                              <a:effectLst/>
                              <a:latin typeface="+mn-lt"/>
                            </a:rPr>
                            <a:t>23.35</a:t>
                          </a:r>
                        </a:p>
                      </a:txBody>
                      <a:tcPr marL="60960" marR="60960" marT="60960" marB="60960" anchor="ctr">
                        <a:lnL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7620" cap="flat" cmpd="sng" algn="ctr">
                          <a:solidFill>
                            <a:srgbClr val="DDDDD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7621545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8514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0D281-436E-5B5C-7F5E-134ACF1E6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2DDF23EB-91D1-D3A0-BF7D-D07F181CF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7091CE22-4364-AA1D-098C-9EC481E3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24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F68DC32-C16C-CB6C-1DBF-F054D12D4A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148F6595-D89B-077C-5226-0BFFEB894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Migration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Matrices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with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Cuts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ACE7EF99-CDDD-D3BF-18C5-E0FEC3B1C3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EF3E2C5C-D98E-9CE7-EC4D-269DA327C156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F52EB0D-2551-08BB-A166-BE20F4B48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2960521-BB99-EC61-359C-A6E73B9C99BC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1228CD81-2B1B-E248-8D9C-CCD1AD9266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" y="2448000"/>
            <a:ext cx="3481791" cy="2880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2FD3725-CD45-FAAF-6D13-AF2F5630FB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104" y="2448000"/>
            <a:ext cx="3481791" cy="288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26A1954F-540C-77B8-E826-E80FE2BFD3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332" y="2448000"/>
            <a:ext cx="348179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71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2CEE3-BB4D-9B66-B02F-60E069EC7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83AB8166-7F8D-71CE-5123-29CB32C37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B23D0D80-58CE-7E48-07A8-BAFC855B2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25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351CC31-D174-0D67-0F8B-80C818178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A4D96FF8-7953-756D-62CE-49F9E1823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Migration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Matrices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after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Cuts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C1519ED6-DCC7-B878-EA68-F93EA935B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07C838AD-2595-30D5-FC9A-7C3CEDA975C5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B85E5E9-E62A-78D4-A2DE-DDE24DB9A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70DD3BD-4ADF-4CCE-F3EA-2CABABAEFA93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4F67CBD-A4D5-5C48-CFE3-0FCEF57D5CFF}"/>
              </a:ext>
            </a:extLst>
          </p:cNvPr>
          <p:cNvSpPr txBox="1"/>
          <p:nvPr/>
        </p:nvSpPr>
        <p:spPr>
          <a:xfrm>
            <a:off x="3048000" y="571001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Also, with luminosity scaled to 1 fb</a:t>
            </a:r>
            <a:r>
              <a:rPr lang="en-GB" sz="2000" baseline="3000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-1</a:t>
            </a:r>
            <a:r>
              <a:rPr lang="en-GB" sz="200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HERE</a:t>
            </a:r>
            <a:endParaRPr lang="en-GB" sz="2000">
              <a:solidFill>
                <a:schemeClr val="tx2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EC1FC3A-188D-AE60-6494-1863FD8DC6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" y="2448000"/>
            <a:ext cx="3481791" cy="2880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4474F17-1102-006C-347C-BF9AAE4096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000" y="2448000"/>
            <a:ext cx="3481791" cy="288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EB96BB70-7A14-E499-9A2A-237D9652A7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000" y="2448000"/>
            <a:ext cx="348179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3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5BEBF-ED4E-9D73-1290-2B925C96B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CE07B3A4-8B1F-EF32-F109-75C292170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5271082D-6B77-3A2E-6087-80430D924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26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FB8F915-4F4B-4AEF-957D-EC5D151AF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DAB7E00A-333C-1160-EE5E-FC8010E40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Control Plots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E237A0C2-4246-7989-EA07-690DF2407E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7ABB8366-F786-095D-C84C-8A1C01E3B4D2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27C422DD-4095-611F-8826-1015801F9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AD63A42D-BB85-3850-EFA5-FB7A68D9EF44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036238B-39A5-5C67-3BCA-4332C9BEC839}"/>
              </a:ext>
            </a:extLst>
          </p:cNvPr>
          <p:cNvSpPr txBox="1"/>
          <p:nvPr/>
        </p:nvSpPr>
        <p:spPr>
          <a:xfrm>
            <a:off x="657876" y="2920073"/>
            <a:ext cx="448486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900000">
              <a:buFont typeface="Arial" panose="020B0604020202020204" pitchFamily="34" charset="0"/>
              <a:buChar char="•"/>
            </a:pPr>
            <a:r>
              <a:rPr lang="it-IT" sz="2400" dirty="0"/>
              <a:t>MC                  2/3 dataset</a:t>
            </a:r>
          </a:p>
          <a:p>
            <a:pPr marL="342900" indent="-342900" defTabSz="900000">
              <a:buFont typeface="Arial" panose="020B0604020202020204" pitchFamily="34" charset="0"/>
              <a:buChar char="•"/>
            </a:pPr>
            <a:r>
              <a:rPr lang="en-GB" sz="2400" dirty="0" err="1"/>
              <a:t>Pseudodata</a:t>
            </a:r>
            <a:r>
              <a:rPr lang="en-GB" sz="2400" dirty="0"/>
              <a:t>     1/3 dataset</a:t>
            </a:r>
          </a:p>
          <a:p>
            <a:pPr marL="342900" indent="-342900" defTabSz="900000">
              <a:buFont typeface="Arial" panose="020B0604020202020204" pitchFamily="34" charset="0"/>
              <a:buChar char="•"/>
            </a:pPr>
            <a:endParaRPr lang="en-GB" sz="2400" dirty="0"/>
          </a:p>
          <a:p>
            <a:pPr defTabSz="900000"/>
            <a:r>
              <a:rPr lang="da-DK" sz="2400" dirty="0"/>
              <a:t>L</a:t>
            </a:r>
            <a:r>
              <a:rPr lang="da-DK" sz="2400" baseline="-25000" dirty="0"/>
              <a:t>MC  </a:t>
            </a:r>
            <a:r>
              <a:rPr lang="da-DK" sz="2400" dirty="0"/>
              <a:t> = 2.24 fb</a:t>
            </a:r>
            <a:r>
              <a:rPr lang="da-DK" sz="2400" baseline="30000" dirty="0"/>
              <a:t>-1</a:t>
            </a:r>
          </a:p>
          <a:p>
            <a:pPr defTabSz="900000"/>
            <a:r>
              <a:rPr lang="da-DK" sz="2400" dirty="0"/>
              <a:t>L</a:t>
            </a:r>
            <a:r>
              <a:rPr lang="da-DK" sz="2400" baseline="-25000" dirty="0"/>
              <a:t>data</a:t>
            </a:r>
            <a:r>
              <a:rPr lang="da-DK" sz="2400" dirty="0"/>
              <a:t> = 1.12 fb</a:t>
            </a:r>
            <a:r>
              <a:rPr lang="da-DK" sz="2400" baseline="30000" dirty="0"/>
              <a:t>-1</a:t>
            </a:r>
            <a:endParaRPr lang="en-GB" sz="2400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6CFA44D-298F-7267-5651-10899205A257}"/>
              </a:ext>
            </a:extLst>
          </p:cNvPr>
          <p:cNvSpPr txBox="1"/>
          <p:nvPr/>
        </p:nvSpPr>
        <p:spPr>
          <a:xfrm>
            <a:off x="1434021" y="4982070"/>
            <a:ext cx="21219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 HERE</a:t>
            </a:r>
            <a:endParaRPr lang="en-GB" sz="3200">
              <a:solidFill>
                <a:schemeClr val="tx2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15B2E39A-E942-3B0E-ECB1-C4255B7E58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134" y="685150"/>
            <a:ext cx="3213134" cy="28800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0F0AF467-45BD-B793-B3A6-24BE072E1B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887" y="685140"/>
            <a:ext cx="3213134" cy="2880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4CFA833D-FF2D-7060-D8B0-9A32E7DBD5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887" y="3653929"/>
            <a:ext cx="3213134" cy="2880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24C405AE-860C-39DE-FE7C-92876A19E5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134" y="3653929"/>
            <a:ext cx="3213134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3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D168C-0F31-9510-F999-C47B106BA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DA85722A-E180-B170-3FEC-D4957CAB97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D5EAE3C3-6F14-26CF-1252-D27945990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27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4D1C3E2-E30B-D1E8-B88F-86EA78EE2C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75080E5-7207-3BCC-F707-98EC307A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Differential Cross-Section in t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88C5761B-DB11-3A8D-7A50-4233E4CD8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0E1ADE51-95AA-FBCC-02A7-7B9D68FA1DAE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5519D2A7-9364-777C-D99E-ADCF4F054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9EC7AAA-57FA-8A8F-7D74-C2097C755599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8E94ECAF-6972-C372-9CCC-6A014D8CC6A5}"/>
                  </a:ext>
                </a:extLst>
              </p:cNvPr>
              <p:cNvSpPr txBox="1"/>
              <p:nvPr/>
            </p:nvSpPr>
            <p:spPr>
              <a:xfrm>
                <a:off x="838200" y="1706013"/>
                <a:ext cx="4360125" cy="3930884"/>
              </a:xfrm>
              <a:prstGeom prst="rect">
                <a:avLst/>
              </a:prstGeom>
              <a:noFill/>
            </p:spPr>
            <p:txBody>
              <a:bodyPr wrap="square" numCol="1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GB" sz="1600" dirty="0"/>
                  <a:t>For each events in bin </a:t>
                </a:r>
                <a14:m>
                  <m:oMath xmlns:m="http://schemas.openxmlformats.org/officeDocument/2006/math">
                    <m:r>
                      <a:rPr lang="en-GB" sz="1600" b="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sz="1600" dirty="0"/>
                  <a:t>:.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𝑔𝑒𝑛</m:t>
                        </m:r>
                      </m:sup>
                    </m:sSubSup>
                  </m:oMath>
                </a14:m>
                <a:r>
                  <a:rPr lang="en-GB" sz="1600" dirty="0"/>
                  <a:t>: truth-level generated events in the acceptance.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𝑟𝑒𝑐𝑜</m:t>
                        </m:r>
                        <m:r>
                          <a:rPr lang="en-GB" sz="1600" b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𝑀𝐶</m:t>
                        </m:r>
                      </m:sup>
                    </m:sSubSup>
                  </m:oMath>
                </a14:m>
                <a:r>
                  <a:rPr lang="en-GB" sz="1600" dirty="0"/>
                  <a:t>: reconstructed MC events in B0.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𝑅𝑃</m:t>
                        </m:r>
                        <m:r>
                          <a:rPr lang="en-GB" sz="1600" b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𝑟𝑒𝑐𝑜</m:t>
                        </m:r>
                        <m:r>
                          <a:rPr lang="en-GB" sz="1600" b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𝑀𝐶</m:t>
                        </m:r>
                      </m:sup>
                    </m:sSubSup>
                  </m:oMath>
                </a14:m>
                <a:r>
                  <a:rPr lang="en-GB" sz="1600" dirty="0"/>
                  <a:t>: reconstructed MC events in RP.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𝑟𝑒𝑐𝑜</m:t>
                        </m:r>
                        <m:r>
                          <a:rPr lang="en-GB" sz="1600" b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𝑑𝑎𝑡𝑎</m:t>
                        </m:r>
                      </m:sup>
                    </m:sSubSup>
                  </m:oMath>
                </a14:m>
                <a:r>
                  <a:rPr lang="en-GB" sz="1600" dirty="0"/>
                  <a:t>: reconstructed data events in B0.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𝑅𝑃</m:t>
                        </m:r>
                        <m:r>
                          <a:rPr lang="en-GB" sz="1600" b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𝑟𝑒𝑐𝑜</m:t>
                        </m:r>
                        <m:r>
                          <a:rPr lang="en-GB" sz="1600" b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𝑑𝑎𝑡𝑎</m:t>
                        </m:r>
                      </m:sup>
                    </m:sSubSup>
                  </m:oMath>
                </a14:m>
                <a:r>
                  <a:rPr lang="en-GB" sz="1600" dirty="0"/>
                  <a:t>: reconstructed data events in RP.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it-IT" sz="1600" b="0" i="0" smtClean="0">
                            <a:latin typeface="Cambria Math" panose="02040503050406030204" pitchFamily="18" charset="0"/>
                          </a:rPr>
                          <m:t>MC</m:t>
                        </m:r>
                      </m:sub>
                    </m:sSub>
                    <m:r>
                      <a:rPr lang="en-GB" sz="1600" b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GB" sz="1600" b="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it-IT" sz="1600" b="0" i="1" smtClean="0">
                                <a:latin typeface="Cambria Math" panose="02040503050406030204" pitchFamily="18" charset="0"/>
                              </a:rPr>
                              <m:t>𝑀𝐶</m:t>
                            </m:r>
                          </m:sub>
                          <m:sup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𝑡𝑜𝑡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GB" sz="16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𝑡𝑜𝑡</m:t>
                            </m:r>
                          </m:sub>
                        </m:sSub>
                      </m:den>
                    </m:f>
                    <m:r>
                      <a:rPr lang="en-GB" sz="1600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sz="1600" i="1" dirty="0"/>
                  <a:t>.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it-IT" sz="1600" b="0" i="0" smtClean="0">
                            <a:latin typeface="Cambria Math" panose="02040503050406030204" pitchFamily="18" charset="0"/>
                          </a:rPr>
                          <m:t>target</m:t>
                        </m:r>
                      </m:sub>
                    </m:sSub>
                    <m:r>
                      <a:rPr lang="en-GB" sz="160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1 </m:t>
                    </m:r>
                    <m:r>
                      <a:rPr lang="it-IT" sz="1600" b="0" i="1" smtClean="0">
                        <a:latin typeface="Cambria Math" panose="02040503050406030204" pitchFamily="18" charset="0"/>
                      </a:rPr>
                      <m:t>𝑓</m:t>
                    </m:r>
                    <m:sSup>
                      <m:sSupPr>
                        <m:ctrlPr>
                          <a:rPr lang="it-IT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it-IT" sz="1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it-IT" sz="1600" i="1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GB" sz="1600" b="0" i="1">
                            <a:latin typeface="Cambria Math" panose="02040503050406030204" pitchFamily="18" charset="0"/>
                          </a:rPr>
                          <m:t>𝑑𝑎𝑡𝑎</m:t>
                        </m:r>
                      </m:sub>
                    </m:sSub>
                    <m:r>
                      <a:rPr lang="en-GB" sz="1600" b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GB" sz="1600" b="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𝑑𝑎𝑡𝑎</m:t>
                            </m:r>
                          </m:sub>
                          <m:sup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𝑡𝑜𝑡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GB" sz="1600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GB" sz="1600" b="0" i="1">
                                <a:latin typeface="Cambria Math" panose="02040503050406030204" pitchFamily="18" charset="0"/>
                              </a:rPr>
                              <m:t>𝑡𝑜𝑡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8E94ECAF-6972-C372-9CCC-6A014D8CC6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706013"/>
                <a:ext cx="4360125" cy="3930884"/>
              </a:xfrm>
              <a:prstGeom prst="rect">
                <a:avLst/>
              </a:prstGeom>
              <a:blipFill>
                <a:blip r:embed="rId6"/>
                <a:stretch>
                  <a:fillRect l="-8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2E3C93CC-AB1D-475E-3314-C2AEEB23B1C7}"/>
                  </a:ext>
                </a:extLst>
              </p:cNvPr>
              <p:cNvSpPr txBox="1"/>
              <p:nvPr/>
            </p:nvSpPr>
            <p:spPr>
              <a:xfrm>
                <a:off x="4551235" y="1701578"/>
                <a:ext cx="7717438" cy="11037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GB" sz="1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80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en-GB" sz="180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num>
                                <m:den>
                                  <m:r>
                                    <a:rPr lang="en-GB" sz="180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it-IT" sz="1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GB" sz="1800" i="1" err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1800" i="1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it-IT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0,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𝑟𝑒𝑐𝑜</m:t>
                              </m:r>
                              <m:r>
                                <a:rPr lang="en-GB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𝑑𝑎𝑡𝑎</m:t>
                              </m:r>
                            </m:sup>
                          </m:sSubSup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𝑅𝑃</m:t>
                              </m:r>
                              <m:r>
                                <a:rPr lang="en-GB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𝑟𝑒𝑐𝑜</m:t>
                              </m:r>
                              <m:r>
                                <a:rPr lang="en-GB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𝑑𝑎𝑡𝑎</m:t>
                              </m:r>
                            </m:sup>
                          </m:sSubSup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GB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8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𝑑𝑎𝑡𝑎</m:t>
                              </m:r>
                            </m:sub>
                          </m:sSub>
                          <m:r>
                            <a:rPr lang="it-IT" sz="18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80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it-IT" sz="1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𝑔𝑒𝑛</m:t>
                              </m:r>
                            </m:sup>
                          </m:sSubSup>
                        </m:num>
                        <m:den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0,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𝑟𝑒𝑐𝑜</m:t>
                                  </m:r>
                                  <m:r>
                                    <a:rPr lang="en-GB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𝑀𝐶</m:t>
                                  </m:r>
                                </m:sup>
                              </m:sSubSup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𝑅𝑃</m:t>
                                  </m:r>
                                  <m:r>
                                    <a:rPr lang="en-GB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𝑟𝑒𝑐𝑜</m:t>
                                  </m:r>
                                  <m:r>
                                    <a:rPr lang="en-GB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𝑀𝐶</m:t>
                                  </m:r>
                                </m:sup>
                              </m:sSubSup>
                            </m:e>
                          </m:d>
                        </m:den>
                      </m:f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2E3C93CC-AB1D-475E-3314-C2AEEB23B1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235" y="1701578"/>
                <a:ext cx="7717438" cy="11037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418E0960-BEBC-7D11-5A21-8D0BD05FD383}"/>
                  </a:ext>
                </a:extLst>
              </p:cNvPr>
              <p:cNvSpPr txBox="1"/>
              <p:nvPr/>
            </p:nvSpPr>
            <p:spPr>
              <a:xfrm>
                <a:off x="5359465" y="4040391"/>
                <a:ext cx="6174658" cy="7927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it-IT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it-IT" sz="1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it-IT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𝑔𝑒𝑛</m:t>
                              </m:r>
                            </m:sup>
                          </m:sSubSup>
                        </m:num>
                        <m:den>
                          <m:d>
                            <m:d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0,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𝑟𝑒𝑐𝑜</m:t>
                                  </m:r>
                                  <m:r>
                                    <a:rPr lang="en-GB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𝑀𝐶</m:t>
                                  </m:r>
                                </m:sup>
                              </m:sSubSup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𝑅𝑃</m:t>
                                  </m:r>
                                  <m:r>
                                    <a:rPr lang="en-GB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𝑟𝑒𝑐𝑜</m:t>
                                  </m:r>
                                  <m:r>
                                    <a:rPr lang="en-GB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𝑀𝐶</m:t>
                                  </m:r>
                                </m:sup>
                              </m:sSubSup>
                            </m:e>
                          </m:d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418E0960-BEBC-7D11-5A21-8D0BD05FD3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465" y="4040391"/>
                <a:ext cx="6174658" cy="7927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magine 15">
            <a:extLst>
              <a:ext uri="{FF2B5EF4-FFF2-40B4-BE49-F238E27FC236}">
                <a16:creationId xmlns:a16="http://schemas.microsoft.com/office/drawing/2014/main" id="{9C0D3874-1350-BF35-1CB4-5B9E9A0ECD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98576" y="2922682"/>
            <a:ext cx="5624047" cy="83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6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C10F6-CA69-8923-ECDB-329423734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D5B638A9-1030-9DA4-1410-A34C39624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109FD3CD-BD41-7696-0918-AB0ED6BDD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28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0ED7CF7-B58A-31BD-6369-AC03FD71E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0F8694DE-35DC-0D6E-3B82-3A341D841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Differential Cross-Section in t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03C9ABCB-8F47-0D0E-12D1-9BF410707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03FB6558-1514-6B1F-20F8-71D0A3B20909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42F1975-7698-4281-3E55-E7869C797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602C18E-860D-0A28-01C5-9BBA1FDC2548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43E13D21-FAEA-3412-F826-7AE640191E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5" y="1708078"/>
            <a:ext cx="4919853" cy="4409768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D7F8DBD-2967-D13B-0318-A1C5143BB1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342" y="1572956"/>
            <a:ext cx="5336697" cy="478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5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41B87-12C5-6F77-9413-E85C885D7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46E95975-5D91-C40B-A493-B8A87A052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1650EB3A-6F14-1B5F-1CD0-43B21D607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29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14CC58B-C13F-4816-4AFC-72A05A9E3E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78078DC5-83B2-5575-8B5B-E3DD75363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601221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Inclusive Differential Cross-Section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C72B862-B8D1-7916-313C-D71E5B655E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0199CE36-7597-58CA-6C6B-C0FE8EDDF5A3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81DE467D-6F71-0F9C-D700-ADD853EC3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5B983256-8031-04EE-F3D2-77C467F53F90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07DC7C05-9971-9DB8-E76D-C08EA09A28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604" y="1521818"/>
            <a:ext cx="4273493" cy="521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CDD5E-D44D-124F-7921-10F7E9598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BDCD77BE-3B94-1DC9-1B2D-7D00062DE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F91B0E06-7475-20ED-38B4-BFF65F208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098B91C-5433-2A34-2F65-E8172ED9CE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1237CA96-5548-7940-147B-5D629866B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5083355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DIS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Variables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63AEC56C-1DA4-D86E-5C6C-ABE2E39EE1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C4C8C6BF-D8D9-D946-9DDD-D5C4E3159B6A}"/>
              </a:ext>
            </a:extLst>
          </p:cNvPr>
          <p:cNvGrpSpPr/>
          <p:nvPr/>
        </p:nvGrpSpPr>
        <p:grpSpPr>
          <a:xfrm>
            <a:off x="657877" y="6117843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2DD16938-BCD4-C5F8-E118-AA4D7AA83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EECBE5CA-A3D4-2A4E-112C-EFE7F4E44BE5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CD5F97C-5271-E45C-1D31-8D9368F0288A}"/>
              </a:ext>
            </a:extLst>
          </p:cNvPr>
          <p:cNvSpPr txBox="1"/>
          <p:nvPr/>
        </p:nvSpPr>
        <p:spPr>
          <a:xfrm>
            <a:off x="657876" y="1659285"/>
            <a:ext cx="4572885" cy="3246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/>
              <a:t>INCLUSIVE</a:t>
            </a:r>
            <a:br>
              <a:rPr lang="it-IT" sz="2800"/>
            </a:br>
            <a:r>
              <a:rPr lang="it-IT" sz="2800"/>
              <a:t>Q</a:t>
            </a:r>
            <a:r>
              <a:rPr lang="it-IT" sz="2800" baseline="30000"/>
              <a:t>2 </a:t>
            </a:r>
            <a:r>
              <a:rPr lang="it-IT" sz="2800"/>
              <a:t>= - q</a:t>
            </a:r>
            <a:r>
              <a:rPr lang="it-IT" sz="2800" baseline="30000"/>
              <a:t>2 </a:t>
            </a:r>
            <a:r>
              <a:rPr lang="it-IT" sz="2800"/>
              <a:t>= - (k - k’)</a:t>
            </a:r>
            <a:r>
              <a:rPr lang="it-IT" sz="2800" baseline="30000"/>
              <a:t> 2 </a:t>
            </a:r>
            <a:r>
              <a:rPr lang="it-IT" sz="2800"/>
              <a:t>= s y x</a:t>
            </a:r>
          </a:p>
          <a:p>
            <a:pPr>
              <a:lnSpc>
                <a:spcPct val="150000"/>
              </a:lnSpc>
            </a:pPr>
            <a:r>
              <a:rPr lang="en-GB" sz="2800" err="1"/>
              <a:t>x</a:t>
            </a:r>
            <a:r>
              <a:rPr lang="en-GB" sz="2800" baseline="-25000" err="1"/>
              <a:t>Bj</a:t>
            </a:r>
            <a:r>
              <a:rPr lang="en-GB" sz="2800"/>
              <a:t> = Q</a:t>
            </a:r>
            <a:r>
              <a:rPr lang="it-IT" sz="2800" baseline="30000"/>
              <a:t>2</a:t>
            </a:r>
            <a:r>
              <a:rPr lang="en-GB" sz="2800"/>
              <a:t> / 2 (P · q)</a:t>
            </a:r>
          </a:p>
          <a:p>
            <a:pPr>
              <a:lnSpc>
                <a:spcPct val="150000"/>
              </a:lnSpc>
            </a:pPr>
            <a:r>
              <a:rPr lang="en-GB" sz="2800"/>
              <a:t>y = P · q / P</a:t>
            </a:r>
            <a:r>
              <a:rPr lang="it-IT" sz="2800"/>
              <a:t> </a:t>
            </a:r>
            <a:r>
              <a:rPr lang="en-GB" sz="2800"/>
              <a:t>· k</a:t>
            </a:r>
          </a:p>
          <a:p>
            <a:pPr>
              <a:lnSpc>
                <a:spcPct val="150000"/>
              </a:lnSpc>
            </a:pPr>
            <a:r>
              <a:rPr lang="en-GB" sz="2800"/>
              <a:t>W</a:t>
            </a:r>
            <a:r>
              <a:rPr lang="it-IT" sz="2800" baseline="30000"/>
              <a:t>2 </a:t>
            </a:r>
            <a:r>
              <a:rPr lang="en-GB" sz="2800"/>
              <a:t>= (q + P)</a:t>
            </a:r>
            <a:r>
              <a:rPr lang="it-IT" sz="2800" baseline="30000"/>
              <a:t> 2</a:t>
            </a:r>
            <a:r>
              <a:rPr lang="it-IT" sz="2800"/>
              <a:t> </a:t>
            </a:r>
            <a:endParaRPr lang="en-GB" sz="280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8DBDD33D-B923-2B07-C46E-E1A661A9A0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4000" y="1980000"/>
            <a:ext cx="6411636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7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3CF1E-04CD-B6BF-2DB2-C92084EBC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86A941B6-6807-1A72-1111-B2D14984D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D6765836-4B62-A647-4B4D-995BB1622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30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DE04D79-7B57-E743-8738-FB2D8137D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94F9303D-357B-5FCF-B635-FC37C525F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9842976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First look at Triple Differential Cross-Section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7F89CADE-90EC-7317-DA81-59B76EE8B1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2E747B92-8092-1141-29EE-7998268A58E3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7696F26-BF80-05C7-29B8-4FB549ED2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BD9F51D-82E3-3F68-832F-240BB5447B49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7" name="Immagine 16">
            <a:extLst>
              <a:ext uri="{FF2B5EF4-FFF2-40B4-BE49-F238E27FC236}">
                <a16:creationId xmlns:a16="http://schemas.microsoft.com/office/drawing/2014/main" id="{2BCFA5DA-D3C2-5611-A17E-91D3F34C3D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988" y="1572956"/>
            <a:ext cx="3917265" cy="4783394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5E56A383-4850-BCE8-2D43-663EB18796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881" y="1572956"/>
            <a:ext cx="3917265" cy="4783394"/>
          </a:xfrm>
          <a:prstGeom prst="rect">
            <a:avLst/>
          </a:prstGeom>
        </p:spPr>
      </p:pic>
      <p:sp>
        <p:nvSpPr>
          <p:cNvPr id="20" name="Rettangolo 19">
            <a:extLst>
              <a:ext uri="{FF2B5EF4-FFF2-40B4-BE49-F238E27FC236}">
                <a16:creationId xmlns:a16="http://schemas.microsoft.com/office/drawing/2014/main" id="{0BD8BE8B-2FED-AB63-79CE-8BC14B5EAE39}"/>
              </a:ext>
            </a:extLst>
          </p:cNvPr>
          <p:cNvSpPr/>
          <p:nvPr/>
        </p:nvSpPr>
        <p:spPr>
          <a:xfrm>
            <a:off x="6751814" y="3154680"/>
            <a:ext cx="574040" cy="711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0DC81804-4C5B-54C7-DF58-1596E65C3459}"/>
              </a:ext>
            </a:extLst>
          </p:cNvPr>
          <p:cNvSpPr/>
          <p:nvPr/>
        </p:nvSpPr>
        <p:spPr>
          <a:xfrm>
            <a:off x="6579094" y="3830320"/>
            <a:ext cx="574040" cy="711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7BAB5BEA-558A-DEF4-7353-BF218B6B8CC0}"/>
              </a:ext>
            </a:extLst>
          </p:cNvPr>
          <p:cNvSpPr/>
          <p:nvPr/>
        </p:nvSpPr>
        <p:spPr>
          <a:xfrm>
            <a:off x="5885620" y="4059891"/>
            <a:ext cx="574040" cy="711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5ADBEF02-5E7B-CC57-70E1-F63A592A977A}"/>
              </a:ext>
            </a:extLst>
          </p:cNvPr>
          <p:cNvSpPr/>
          <p:nvPr/>
        </p:nvSpPr>
        <p:spPr>
          <a:xfrm>
            <a:off x="5222254" y="4160520"/>
            <a:ext cx="574040" cy="990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A6126021-B098-BA78-6757-99F4D48546E0}"/>
              </a:ext>
            </a:extLst>
          </p:cNvPr>
          <p:cNvSpPr/>
          <p:nvPr/>
        </p:nvSpPr>
        <p:spPr>
          <a:xfrm>
            <a:off x="4883418" y="4943811"/>
            <a:ext cx="574040" cy="711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A1F5B11E-963C-C082-D325-7DE1E32DD1B0}"/>
              </a:ext>
            </a:extLst>
          </p:cNvPr>
          <p:cNvSpPr/>
          <p:nvPr/>
        </p:nvSpPr>
        <p:spPr>
          <a:xfrm>
            <a:off x="9279622" y="4586224"/>
            <a:ext cx="574040" cy="711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79C9782D-5509-3317-36E1-EA6862BA0B50}"/>
              </a:ext>
            </a:extLst>
          </p:cNvPr>
          <p:cNvSpPr/>
          <p:nvPr/>
        </p:nvSpPr>
        <p:spPr>
          <a:xfrm>
            <a:off x="10254982" y="3929093"/>
            <a:ext cx="574040" cy="711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C384010D-5D2E-3172-D43E-0D52176F6118}"/>
              </a:ext>
            </a:extLst>
          </p:cNvPr>
          <p:cNvSpPr/>
          <p:nvPr/>
        </p:nvSpPr>
        <p:spPr>
          <a:xfrm>
            <a:off x="10884902" y="3393532"/>
            <a:ext cx="574040" cy="711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693E2EFE-005D-138F-A998-B1824B2A3511}"/>
              </a:ext>
            </a:extLst>
          </p:cNvPr>
          <p:cNvSpPr/>
          <p:nvPr/>
        </p:nvSpPr>
        <p:spPr>
          <a:xfrm>
            <a:off x="10851882" y="2976972"/>
            <a:ext cx="574040" cy="711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ttangolo 37">
            <a:extLst>
              <a:ext uri="{FF2B5EF4-FFF2-40B4-BE49-F238E27FC236}">
                <a16:creationId xmlns:a16="http://schemas.microsoft.com/office/drawing/2014/main" id="{204D3FDE-6C86-AF00-ADFE-4D74AC2163D2}"/>
              </a:ext>
            </a:extLst>
          </p:cNvPr>
          <p:cNvSpPr/>
          <p:nvPr/>
        </p:nvSpPr>
        <p:spPr>
          <a:xfrm>
            <a:off x="9704564" y="4132672"/>
            <a:ext cx="535305" cy="711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ttangolo 39">
            <a:extLst>
              <a:ext uri="{FF2B5EF4-FFF2-40B4-BE49-F238E27FC236}">
                <a16:creationId xmlns:a16="http://schemas.microsoft.com/office/drawing/2014/main" id="{C4996651-FF02-A093-BDE0-7D6E2E64FCD2}"/>
              </a:ext>
            </a:extLst>
          </p:cNvPr>
          <p:cNvSpPr/>
          <p:nvPr/>
        </p:nvSpPr>
        <p:spPr>
          <a:xfrm>
            <a:off x="5235589" y="4189095"/>
            <a:ext cx="574040" cy="990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asellaDiTesto 40">
                <a:extLst>
                  <a:ext uri="{FF2B5EF4-FFF2-40B4-BE49-F238E27FC236}">
                    <a16:creationId xmlns:a16="http://schemas.microsoft.com/office/drawing/2014/main" id="{C0B45578-E4EA-978F-72A8-D53CC5913CDB}"/>
                  </a:ext>
                </a:extLst>
              </p:cNvPr>
              <p:cNvSpPr txBox="1"/>
              <p:nvPr/>
            </p:nvSpPr>
            <p:spPr>
              <a:xfrm>
                <a:off x="6632687" y="3100153"/>
                <a:ext cx="1035227" cy="411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𝜷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𝟎𝟎𝟖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𝟎𝟏𝟕</m:t>
                          </m:r>
                        </m:e>
                      </m:d>
                    </m:oMath>
                  </m:oMathPara>
                </a14:m>
                <a:endParaRPr lang="it-IT" sz="700" b="1" i="1" dirty="0">
                  <a:solidFill>
                    <a:srgbClr val="000000"/>
                  </a:solidFill>
                  <a:effectLst/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700" b="1" i="0" dirty="0">
                  <a:solidFill>
                    <a:srgbClr val="000000"/>
                  </a:solidFill>
                  <a:effectLst/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41" name="CasellaDiTesto 40">
                <a:extLst>
                  <a:ext uri="{FF2B5EF4-FFF2-40B4-BE49-F238E27FC236}">
                    <a16:creationId xmlns:a16="http://schemas.microsoft.com/office/drawing/2014/main" id="{C0B45578-E4EA-978F-72A8-D53CC5913C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2687" y="3100153"/>
                <a:ext cx="1035227" cy="41197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CasellaDiTesto 42">
                <a:extLst>
                  <a:ext uri="{FF2B5EF4-FFF2-40B4-BE49-F238E27FC236}">
                    <a16:creationId xmlns:a16="http://schemas.microsoft.com/office/drawing/2014/main" id="{BBB34102-5D59-CE57-988B-47AD6A962506}"/>
                  </a:ext>
                </a:extLst>
              </p:cNvPr>
              <p:cNvSpPr txBox="1"/>
              <p:nvPr/>
            </p:nvSpPr>
            <p:spPr>
              <a:xfrm>
                <a:off x="6484351" y="3855720"/>
                <a:ext cx="1035227" cy="411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𝜷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𝟎𝟏𝟕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𝟎𝟑𝟖</m:t>
                          </m:r>
                        </m:e>
                      </m:d>
                    </m:oMath>
                  </m:oMathPara>
                </a14:m>
                <a:endParaRPr lang="it-IT" sz="700" b="1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700" b="1" i="0" dirty="0">
                  <a:solidFill>
                    <a:srgbClr val="000000"/>
                  </a:solidFill>
                  <a:effectLst/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43" name="CasellaDiTesto 42">
                <a:extLst>
                  <a:ext uri="{FF2B5EF4-FFF2-40B4-BE49-F238E27FC236}">
                    <a16:creationId xmlns:a16="http://schemas.microsoft.com/office/drawing/2014/main" id="{BBB34102-5D59-CE57-988B-47AD6A9625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4351" y="3855720"/>
                <a:ext cx="1035227" cy="41197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CasellaDiTesto 44">
                <a:extLst>
                  <a:ext uri="{FF2B5EF4-FFF2-40B4-BE49-F238E27FC236}">
                    <a16:creationId xmlns:a16="http://schemas.microsoft.com/office/drawing/2014/main" id="{189D57D2-B79A-A9A0-F589-5E52DA30619A}"/>
                  </a:ext>
                </a:extLst>
              </p:cNvPr>
              <p:cNvSpPr txBox="1"/>
              <p:nvPr/>
            </p:nvSpPr>
            <p:spPr>
              <a:xfrm>
                <a:off x="5851139" y="4145085"/>
                <a:ext cx="1035227" cy="411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𝜷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𝟎𝟑𝟖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𝟎𝟗𝟔</m:t>
                          </m:r>
                        </m:e>
                      </m:d>
                    </m:oMath>
                  </m:oMathPara>
                </a14:m>
                <a:endParaRPr lang="it-IT" sz="700" b="1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700" b="1" i="0" dirty="0">
                  <a:solidFill>
                    <a:srgbClr val="000000"/>
                  </a:solidFill>
                  <a:effectLst/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45" name="CasellaDiTesto 44">
                <a:extLst>
                  <a:ext uri="{FF2B5EF4-FFF2-40B4-BE49-F238E27FC236}">
                    <a16:creationId xmlns:a16="http://schemas.microsoft.com/office/drawing/2014/main" id="{189D57D2-B79A-A9A0-F589-5E52DA306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139" y="4145085"/>
                <a:ext cx="1035227" cy="41197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asellaDiTesto 46">
                <a:extLst>
                  <a:ext uri="{FF2B5EF4-FFF2-40B4-BE49-F238E27FC236}">
                    <a16:creationId xmlns:a16="http://schemas.microsoft.com/office/drawing/2014/main" id="{9BAEC632-95FB-962A-587F-286B920EE3CD}"/>
                  </a:ext>
                </a:extLst>
              </p:cNvPr>
              <p:cNvSpPr txBox="1"/>
              <p:nvPr/>
            </p:nvSpPr>
            <p:spPr>
              <a:xfrm>
                <a:off x="5109545" y="4451358"/>
                <a:ext cx="944334" cy="411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𝜷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𝟎𝟗𝟔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it-IT" sz="700" b="1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700" b="1" i="0" dirty="0">
                  <a:solidFill>
                    <a:srgbClr val="000000"/>
                  </a:solidFill>
                  <a:effectLst/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47" name="CasellaDiTesto 46">
                <a:extLst>
                  <a:ext uri="{FF2B5EF4-FFF2-40B4-BE49-F238E27FC236}">
                    <a16:creationId xmlns:a16="http://schemas.microsoft.com/office/drawing/2014/main" id="{9BAEC632-95FB-962A-587F-286B920EE3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545" y="4451358"/>
                <a:ext cx="944334" cy="41197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CasellaDiTesto 48">
                <a:extLst>
                  <a:ext uri="{FF2B5EF4-FFF2-40B4-BE49-F238E27FC236}">
                    <a16:creationId xmlns:a16="http://schemas.microsoft.com/office/drawing/2014/main" id="{F8E5DCEB-1DA2-3891-27B4-75DB2D60E188}"/>
                  </a:ext>
                </a:extLst>
              </p:cNvPr>
              <p:cNvSpPr txBox="1"/>
              <p:nvPr/>
            </p:nvSpPr>
            <p:spPr>
              <a:xfrm>
                <a:off x="4769420" y="4975224"/>
                <a:ext cx="812292" cy="411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𝜷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it-IT" sz="700" b="1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700" b="1" i="0" dirty="0">
                  <a:solidFill>
                    <a:srgbClr val="000000"/>
                  </a:solidFill>
                  <a:effectLst/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49" name="CasellaDiTesto 48">
                <a:extLst>
                  <a:ext uri="{FF2B5EF4-FFF2-40B4-BE49-F238E27FC236}">
                    <a16:creationId xmlns:a16="http://schemas.microsoft.com/office/drawing/2014/main" id="{F8E5DCEB-1DA2-3891-27B4-75DB2D60E1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9420" y="4975224"/>
                <a:ext cx="812292" cy="41197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CasellaDiTesto 62">
                <a:extLst>
                  <a:ext uri="{FF2B5EF4-FFF2-40B4-BE49-F238E27FC236}">
                    <a16:creationId xmlns:a16="http://schemas.microsoft.com/office/drawing/2014/main" id="{63734A3E-636E-D5E0-4657-F243EF952C4D}"/>
                  </a:ext>
                </a:extLst>
              </p:cNvPr>
              <p:cNvSpPr txBox="1"/>
              <p:nvPr/>
            </p:nvSpPr>
            <p:spPr>
              <a:xfrm>
                <a:off x="10772888" y="2855166"/>
                <a:ext cx="1035227" cy="411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𝜷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𝟎𝟎𝟖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𝟎𝟏𝟕</m:t>
                          </m:r>
                        </m:e>
                      </m:d>
                    </m:oMath>
                  </m:oMathPara>
                </a14:m>
                <a:endParaRPr lang="it-IT" sz="700" b="1" i="1" dirty="0">
                  <a:solidFill>
                    <a:srgbClr val="000000"/>
                  </a:solidFill>
                  <a:effectLst/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700" b="1" i="0" dirty="0">
                  <a:solidFill>
                    <a:srgbClr val="000000"/>
                  </a:solidFill>
                  <a:effectLst/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63" name="CasellaDiTesto 62">
                <a:extLst>
                  <a:ext uri="{FF2B5EF4-FFF2-40B4-BE49-F238E27FC236}">
                    <a16:creationId xmlns:a16="http://schemas.microsoft.com/office/drawing/2014/main" id="{63734A3E-636E-D5E0-4657-F243EF952C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2888" y="2855166"/>
                <a:ext cx="1035227" cy="41197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CasellaDiTesto 64">
                <a:extLst>
                  <a:ext uri="{FF2B5EF4-FFF2-40B4-BE49-F238E27FC236}">
                    <a16:creationId xmlns:a16="http://schemas.microsoft.com/office/drawing/2014/main" id="{0BFF2863-F06E-9E00-C2C0-246FB39C89E3}"/>
                  </a:ext>
                </a:extLst>
              </p:cNvPr>
              <p:cNvSpPr txBox="1"/>
              <p:nvPr/>
            </p:nvSpPr>
            <p:spPr>
              <a:xfrm>
                <a:off x="10795656" y="3362249"/>
                <a:ext cx="1035227" cy="411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𝜷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𝟎𝟏𝟕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𝟎𝟑𝟖</m:t>
                          </m:r>
                        </m:e>
                      </m:d>
                    </m:oMath>
                  </m:oMathPara>
                </a14:m>
                <a:endParaRPr lang="it-IT" sz="700" b="1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700" b="1" i="0" dirty="0">
                  <a:solidFill>
                    <a:srgbClr val="000000"/>
                  </a:solidFill>
                  <a:effectLst/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65" name="CasellaDiTesto 64">
                <a:extLst>
                  <a:ext uri="{FF2B5EF4-FFF2-40B4-BE49-F238E27FC236}">
                    <a16:creationId xmlns:a16="http://schemas.microsoft.com/office/drawing/2014/main" id="{0BFF2863-F06E-9E00-C2C0-246FB39C89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5656" y="3362249"/>
                <a:ext cx="1035227" cy="41197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CasellaDiTesto 66">
                <a:extLst>
                  <a:ext uri="{FF2B5EF4-FFF2-40B4-BE49-F238E27FC236}">
                    <a16:creationId xmlns:a16="http://schemas.microsoft.com/office/drawing/2014/main" id="{E9070447-186B-AA0D-19F6-728B4E1A8EF7}"/>
                  </a:ext>
                </a:extLst>
              </p:cNvPr>
              <p:cNvSpPr txBox="1"/>
              <p:nvPr/>
            </p:nvSpPr>
            <p:spPr>
              <a:xfrm>
                <a:off x="10239869" y="3889465"/>
                <a:ext cx="1035227" cy="411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𝜷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𝟎𝟑𝟖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𝟎𝟗𝟔</m:t>
                          </m:r>
                        </m:e>
                      </m:d>
                    </m:oMath>
                  </m:oMathPara>
                </a14:m>
                <a:endParaRPr lang="it-IT" sz="700" b="1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700" b="1" i="0" dirty="0">
                  <a:solidFill>
                    <a:srgbClr val="000000"/>
                  </a:solidFill>
                  <a:effectLst/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67" name="CasellaDiTesto 66">
                <a:extLst>
                  <a:ext uri="{FF2B5EF4-FFF2-40B4-BE49-F238E27FC236}">
                    <a16:creationId xmlns:a16="http://schemas.microsoft.com/office/drawing/2014/main" id="{E9070447-186B-AA0D-19F6-728B4E1A8E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9869" y="3889465"/>
                <a:ext cx="1035227" cy="41197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CasellaDiTesto 68">
                <a:extLst>
                  <a:ext uri="{FF2B5EF4-FFF2-40B4-BE49-F238E27FC236}">
                    <a16:creationId xmlns:a16="http://schemas.microsoft.com/office/drawing/2014/main" id="{D0B1ECF6-FBC5-DB74-4CC6-362DB8B801C6}"/>
                  </a:ext>
                </a:extLst>
              </p:cNvPr>
              <p:cNvSpPr txBox="1"/>
              <p:nvPr/>
            </p:nvSpPr>
            <p:spPr>
              <a:xfrm>
                <a:off x="9661388" y="4231758"/>
                <a:ext cx="944334" cy="411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𝜷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𝟎𝟗𝟔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it-IT" sz="700" b="1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700" b="1" i="0" dirty="0">
                  <a:solidFill>
                    <a:srgbClr val="000000"/>
                  </a:solidFill>
                  <a:effectLst/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69" name="CasellaDiTesto 68">
                <a:extLst>
                  <a:ext uri="{FF2B5EF4-FFF2-40B4-BE49-F238E27FC236}">
                    <a16:creationId xmlns:a16="http://schemas.microsoft.com/office/drawing/2014/main" id="{D0B1ECF6-FBC5-DB74-4CC6-362DB8B801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1388" y="4231758"/>
                <a:ext cx="944334" cy="41197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CasellaDiTesto 70">
                <a:extLst>
                  <a:ext uri="{FF2B5EF4-FFF2-40B4-BE49-F238E27FC236}">
                    <a16:creationId xmlns:a16="http://schemas.microsoft.com/office/drawing/2014/main" id="{15D63CE5-7714-DEF5-68CF-B7EA08B582FB}"/>
                  </a:ext>
                </a:extLst>
              </p:cNvPr>
              <p:cNvSpPr txBox="1"/>
              <p:nvPr/>
            </p:nvSpPr>
            <p:spPr>
              <a:xfrm>
                <a:off x="9203221" y="4599838"/>
                <a:ext cx="812292" cy="411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𝜷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it-IT" sz="7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it-IT" sz="700" b="1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7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it-IT" sz="7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700" b="1" i="0" dirty="0">
                  <a:solidFill>
                    <a:srgbClr val="000000"/>
                  </a:solidFill>
                  <a:effectLst/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71" name="CasellaDiTesto 70">
                <a:extLst>
                  <a:ext uri="{FF2B5EF4-FFF2-40B4-BE49-F238E27FC236}">
                    <a16:creationId xmlns:a16="http://schemas.microsoft.com/office/drawing/2014/main" id="{15D63CE5-7714-DEF5-68CF-B7EA08B582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3221" y="4599838"/>
                <a:ext cx="812292" cy="41197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CasellaDiTesto 72">
                <a:extLst>
                  <a:ext uri="{FF2B5EF4-FFF2-40B4-BE49-F238E27FC236}">
                    <a16:creationId xmlns:a16="http://schemas.microsoft.com/office/drawing/2014/main" id="{9701093F-36C3-579D-743E-A717D499136B}"/>
                  </a:ext>
                </a:extLst>
              </p:cNvPr>
              <p:cNvSpPr txBox="1"/>
              <p:nvPr/>
            </p:nvSpPr>
            <p:spPr>
              <a:xfrm>
                <a:off x="132876" y="2819403"/>
                <a:ext cx="4303459" cy="138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num>
                              <m:den>
                                <m:r>
                                  <a:rPr lang="en-GB" sz="140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p>
                                  <m:sSupPr>
                                    <m:ctrlPr>
                                      <a:rPr lang="it-IT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it-IT" sz="1400" b="0" i="1" smtClean="0"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p>
                                    <m:r>
                                      <a:rPr lang="it-IT" sz="1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it-IT" sz="1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it-IT" sz="1400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  <m:r>
                                  <a:rPr lang="it-IT" sz="1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it-IT" sz="1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it-IT" sz="1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1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it-IT" sz="1400" b="0" i="1" smtClean="0">
                                        <a:latin typeface="Cambria Math" panose="02040503050406030204" pitchFamily="18" charset="0"/>
                                      </a:rPr>
                                      <m:t>𝑝𝑜𝑚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b>
                        <m:r>
                          <a:rPr lang="en-GB" sz="1400" i="1" err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it-IT" sz="1400" b="0" i="1" smtClean="0">
                            <a:latin typeface="Cambria Math" panose="02040503050406030204" pitchFamily="18" charset="0"/>
                          </a:rPr>
                          <m:t>𝑗𝑘</m:t>
                        </m:r>
                      </m:sub>
                    </m:sSub>
                    <m:r>
                      <a:rPr lang="en-GB" sz="1400" i="1">
                        <a:latin typeface="Cambria Math" panose="02040503050406030204" pitchFamily="18" charset="0"/>
                      </a:rPr>
                      <m:t> =</m:t>
                    </m:r>
                  </m:oMath>
                </a14:m>
                <a:r>
                  <a:rPr lang="it-IT" sz="1400" i="1" dirty="0">
                    <a:latin typeface="Cambria Math" panose="02040503050406030204" pitchFamily="18" charset="0"/>
                  </a:rPr>
                  <a:t> 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f>
                        <m:fPr>
                          <m:ctrlPr>
                            <a:rPr lang="it-IT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1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0,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𝑗𝑘</m:t>
                              </m:r>
                            </m:sub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𝑟𝑒𝑐𝑜</m:t>
                              </m:r>
                              <m:r>
                                <a:rPr lang="en-GB" sz="14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𝑑𝑎𝑡𝑎</m:t>
                              </m:r>
                            </m:sup>
                          </m:sSubSup>
                          <m:r>
                            <a:rPr lang="it-IT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𝑅𝑃</m:t>
                              </m:r>
                              <m:r>
                                <a:rPr lang="en-GB" sz="14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𝑗𝑘</m:t>
                              </m:r>
                            </m:sub>
                            <m:sup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𝑟𝑒𝑐𝑜</m:t>
                              </m:r>
                              <m:r>
                                <a:rPr lang="en-GB" sz="14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𝑑𝑎𝑡𝑎</m:t>
                              </m:r>
                            </m:sup>
                          </m:sSubSup>
                          <m:r>
                            <a:rPr lang="it-IT" sz="1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𝑑𝑎𝑡𝑎</m:t>
                              </m:r>
                            </m:sub>
                          </m:sSub>
                          <m:r>
                            <a:rPr lang="it-IT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140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Sup>
                            <m:sSubSupPr>
                              <m:ctrlP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GB" sz="1400" i="1" err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it-IT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it-IT" sz="14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it-IT" sz="14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𝑝𝑜𝑚</m:t>
                              </m:r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𝑗𝑘</m:t>
                              </m:r>
                            </m:sub>
                            <m:sup>
                              <m:r>
                                <a:rPr lang="it-IT" sz="1400" i="1">
                                  <a:latin typeface="Cambria Math" panose="02040503050406030204" pitchFamily="18" charset="0"/>
                                </a:rPr>
                                <m:t>𝑔𝑒𝑛</m:t>
                              </m:r>
                            </m:sup>
                          </m:sSubSup>
                        </m:num>
                        <m:den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0,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𝑗𝑘</m:t>
                                  </m:r>
                                </m:sub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𝑟𝑒𝑐𝑜</m:t>
                                  </m:r>
                                  <m:r>
                                    <a:rPr lang="en-GB" sz="140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𝑀𝐶</m:t>
                                  </m:r>
                                </m:sup>
                              </m:sSubSup>
                              <m:r>
                                <a:rPr lang="it-IT" sz="1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𝑅𝑃</m:t>
                                  </m:r>
                                  <m:r>
                                    <a:rPr lang="en-GB" sz="140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it-IT" sz="1400" b="0" i="1" smtClean="0">
                                      <a:latin typeface="Cambria Math" panose="02040503050406030204" pitchFamily="18" charset="0"/>
                                    </a:rPr>
                                    <m:t>𝑗𝑘</m:t>
                                  </m:r>
                                </m:sub>
                                <m:sup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𝑟𝑒𝑐𝑜</m:t>
                                  </m:r>
                                  <m:r>
                                    <a:rPr lang="en-GB" sz="140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𝑀𝐶</m:t>
                                  </m:r>
                                </m:sup>
                              </m:sSubSup>
                            </m:e>
                          </m:d>
                        </m:den>
                      </m:f>
                      <m:r>
                        <a:rPr lang="it-IT" sz="1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1400" dirty="0"/>
              </a:p>
              <a:p>
                <a:endParaRPr lang="en-GB" sz="1400" dirty="0"/>
              </a:p>
            </p:txBody>
          </p:sp>
        </mc:Choice>
        <mc:Fallback xmlns="">
          <p:sp>
            <p:nvSpPr>
              <p:cNvPr id="73" name="CasellaDiTesto 72">
                <a:extLst>
                  <a:ext uri="{FF2B5EF4-FFF2-40B4-BE49-F238E27FC236}">
                    <a16:creationId xmlns:a16="http://schemas.microsoft.com/office/drawing/2014/main" id="{9701093F-36C3-579D-743E-A717D49913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876" y="2819403"/>
                <a:ext cx="4303459" cy="138544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582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FEF95-48E6-4426-1FC3-CEED4E019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5BC25289-4A4E-84DA-AD49-10763817C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47437564-B4F8-0722-9FD2-15F4DF03E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31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564B6D3-74F7-7BCD-B31B-BABC59AF2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F5C9FB05-C88C-44CB-499A-1D239773F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9842976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First look at Triple Differential Cross-Section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6B6FC503-9C6B-9B89-8493-BFC671300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9EDE4C14-4796-DA58-AC1C-EBDFD78F1270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EA4D770A-CA47-96C8-0D36-745F8AE38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98200F58-EA75-7813-20B8-E1E839AAED36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27E4C3D4-2376-EA73-EFD1-9D46DD6053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2420" y="1728871"/>
            <a:ext cx="3260657" cy="478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4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C7FED-4B04-44B0-7550-A1327E572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E1ACB80B-E8AB-5C32-2680-BFE9139618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9412317-393D-3D9F-3DFE-85F9680F8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32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F054270-62E3-277C-B03E-CE43843FA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763798CC-0E83-6E9E-2D81-D7F552D93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9842976" cy="1325563"/>
          </a:xfrm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Summary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and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outlook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E49B1D6C-C244-12E2-81AA-8C54341F39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2EC99157-566B-D66E-55BE-00E4CD0468C4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F197EBF5-2525-EF10-EA0F-FE924FDEE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4D0CC3E7-178E-0AC9-0C81-0DD80D0949B6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402E1D7-CD28-A09F-8FE6-8A1DA535FD51}"/>
              </a:ext>
            </a:extLst>
          </p:cNvPr>
          <p:cNvSpPr txBox="1"/>
          <p:nvPr/>
        </p:nvSpPr>
        <p:spPr>
          <a:xfrm>
            <a:off x="657875" y="1912525"/>
            <a:ext cx="9842977" cy="3246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Detail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 studies of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reconstruction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 of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proton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tagged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 diffractive events;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Measuraments of single and triple diffractive differential cross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section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 (to be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fully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 cross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checked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);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Plan to include </a:t>
            </a:r>
            <a:r>
              <a:rPr lang="it-IT" sz="2800" b="0" i="0" dirty="0" err="1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systematic</a:t>
            </a:r>
            <a:r>
              <a:rPr lang="it-IT" sz="28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uncertanties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;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8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Well on track for 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NIM-A </a:t>
            </a:r>
            <a:r>
              <a:rPr lang="it-IT" sz="2800" dirty="0" err="1">
                <a:solidFill>
                  <a:schemeClr val="bg1"/>
                </a:solidFill>
                <a:latin typeface="Oswald" panose="00000500000000000000" pitchFamily="2" charset="0"/>
              </a:rPr>
              <a:t>publication</a:t>
            </a:r>
            <a:r>
              <a:rPr lang="it-IT" sz="2800" dirty="0">
                <a:solidFill>
                  <a:schemeClr val="bg1"/>
                </a:solidFill>
                <a:latin typeface="Oswald" panose="00000500000000000000" pitchFamily="2" charset="0"/>
              </a:rPr>
              <a:t>.</a:t>
            </a:r>
            <a:endParaRPr lang="en-GB" sz="2800" b="0" i="0" dirty="0">
              <a:solidFill>
                <a:schemeClr val="bg1"/>
              </a:solidFill>
              <a:effectLst/>
              <a:latin typeface="Oswal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9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9DF40-4A1F-E3FB-33D3-991C7AF5F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1A839585-EE27-01D5-8FA9-74BE3B6C7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51F6AB8-E591-49E3-3616-E7DF7E69F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33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165C4AE-1AB0-175D-4C85-FE7AC09B1B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1FDB5CF-1F27-04FF-B181-5A50DA9AC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512" y="2766219"/>
            <a:ext cx="9842976" cy="1325563"/>
          </a:xfrm>
        </p:spPr>
        <p:txBody>
          <a:bodyPr>
            <a:normAutofit/>
          </a:bodyPr>
          <a:lstStyle/>
          <a:p>
            <a:pPr algn="ctr"/>
            <a:r>
              <a:rPr lang="it-IT" sz="6000" dirty="0">
                <a:solidFill>
                  <a:srgbClr val="FFFF00"/>
                </a:solidFill>
                <a:latin typeface="Oswald" panose="00000500000000000000" pitchFamily="2" charset="0"/>
              </a:rPr>
              <a:t>Thanks for the </a:t>
            </a:r>
            <a:r>
              <a:rPr lang="it-IT" sz="6000" dirty="0" err="1">
                <a:solidFill>
                  <a:srgbClr val="FFFF00"/>
                </a:solidFill>
                <a:latin typeface="Oswald" panose="00000500000000000000" pitchFamily="2" charset="0"/>
              </a:rPr>
              <a:t>attention</a:t>
            </a:r>
            <a:endParaRPr lang="en-GB" sz="6000" dirty="0">
              <a:solidFill>
                <a:srgbClr val="FFFF00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0F05BF48-B426-15F3-3445-1C4A7D59D3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D483CA2C-8343-07FE-7E99-4B3E5C581CFE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6869B4E4-79C1-2BF4-1B93-22306C34D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01438323-43B7-1B34-E0A5-6C29F94AB291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</p:spTree>
    <p:extLst>
      <p:ext uri="{BB962C8B-B14F-4D97-AF65-F5344CB8AC3E}">
        <p14:creationId xmlns:p14="http://schemas.microsoft.com/office/powerpoint/2010/main" val="31544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8D2AF-9888-C04D-CE8F-94A6D63A6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44F7CCF1-7FB3-91E5-EEE2-69B24D0DE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3C05543-36F1-7B2C-9E47-A4367A585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34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9088E3A-F2E4-167F-028C-85CC249F64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B9509EF-3A0F-EEE5-811D-15D7A2C7B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391" y="2592875"/>
            <a:ext cx="9842976" cy="1325563"/>
          </a:xfrm>
        </p:spPr>
        <p:txBody>
          <a:bodyPr>
            <a:normAutofit/>
          </a:bodyPr>
          <a:lstStyle/>
          <a:p>
            <a:pPr algn="ctr"/>
            <a:r>
              <a:rPr lang="it-IT" sz="6000" b="1" dirty="0">
                <a:solidFill>
                  <a:schemeClr val="bg1"/>
                </a:solidFill>
                <a:latin typeface="Oswald" panose="00000500000000000000" pitchFamily="2" charset="0"/>
              </a:rPr>
              <a:t>Backup</a:t>
            </a:r>
            <a:endParaRPr lang="en-GB" sz="6000" b="1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C036D3EC-5D64-2C1A-C602-126EE1BDD0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6C4336C6-E13F-3623-17BB-47A1B91CEF19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75D57D6-34D2-0254-4D91-985961A8E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F554F197-55EC-6910-908A-22D06E4A3A4F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</p:spTree>
    <p:extLst>
      <p:ext uri="{BB962C8B-B14F-4D97-AF65-F5344CB8AC3E}">
        <p14:creationId xmlns:p14="http://schemas.microsoft.com/office/powerpoint/2010/main" val="425885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7C9C6-FEB1-E984-498B-8EC062770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EFD65DE9-2903-FB29-C33E-A92146850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B9882DEB-F2AA-5EFE-4B86-FB29319F0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35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31AB6E3-083B-6E31-3356-92EC919BA8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E4376DF4-8053-DE36-39DA-8A579827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9410356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Global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resolution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9642CF8-D119-2DD2-B053-F12CCAD42B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552EA6EF-87EF-88D2-415B-B7B859BCB3C7}"/>
              </a:ext>
            </a:extLst>
          </p:cNvPr>
          <p:cNvGrpSpPr/>
          <p:nvPr/>
        </p:nvGrpSpPr>
        <p:grpSpPr>
          <a:xfrm>
            <a:off x="657877" y="6117847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8A1C47F-0016-D770-888C-8421C0229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EB8B949-127B-2A5D-D842-3AFE47CCFAAE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93902574-555B-844C-B221-309B69B75F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12" y="2268000"/>
            <a:ext cx="3653325" cy="324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C9BB953D-4BEC-B7B2-0FEB-7A468F4A68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000" y="2268000"/>
            <a:ext cx="3653333" cy="3240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7BB99D57-BD89-60C5-0F83-5371AF9AA9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996" y="2268000"/>
            <a:ext cx="365333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10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C0666-75A1-A4A8-A75A-B84D44930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27BD8968-F089-33B8-E485-F40B5A43F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E7182A9F-F70B-12BA-B28B-87CD541D8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36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C9A45B7-414B-3F43-0385-1FC2D8531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CE903B76-139A-51B6-DC2F-32DF61DCD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6814640" cy="13255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Global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resolution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6DA84E67-080F-29F4-0901-D624D3BF3B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2836E933-95E1-D1BF-ABB3-B8273FAAF730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60C45553-D9E5-9FF6-21AF-CD00A5E39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BCC6D9AE-0B30-FA3D-91D3-270F12AC8324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6" name="Immagine 15">
            <a:extLst>
              <a:ext uri="{FF2B5EF4-FFF2-40B4-BE49-F238E27FC236}">
                <a16:creationId xmlns:a16="http://schemas.microsoft.com/office/drawing/2014/main" id="{4BBFF4E9-F293-7067-9F6A-A55A0A1B1C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000" y="2268000"/>
            <a:ext cx="3653333" cy="32400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F8468E24-5BF8-8F60-01B3-B627F02668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000" y="2268000"/>
            <a:ext cx="3653333" cy="3240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9FB6046-35B3-25E2-F16B-D2FC635D11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" y="2252896"/>
            <a:ext cx="365333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2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14ED7-459B-BEB7-0BD5-C0088CFD9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D2749FD-F7DB-E25D-791F-CFF2A5B10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3E62D261-62C1-1935-EE58-EBE27284F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37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C80EB17-18F9-2D7A-8797-BCC528BD7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4C18F5F6-C1AA-EDF2-61F2-70E643A9D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6726150" cy="13255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Global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resolutions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9360B5AB-73BB-DFBF-B7CB-C003C23D8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519A2563-FAF4-FAE9-1ADC-6DC6C753F632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CFC1221-F5CD-CCC1-B81F-7DAF6D323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BA504B1-9A5F-508C-A572-59683B1209DA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F382DE79-5DB9-23B2-F5A9-13F6DF1AC6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000" y="2268000"/>
            <a:ext cx="3653333" cy="3240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F62B25B7-CB4D-6675-7A45-A1BD5D4853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000" y="2268000"/>
            <a:ext cx="3653333" cy="3240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DAC1337-6DD4-C609-FD4E-FD4DDA463E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" y="2268000"/>
            <a:ext cx="365333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23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F9449-A399-4D84-6C68-CEF31911E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2DF2739-7BC6-17FF-039E-57B1A084A5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8CB537E4-2234-9875-5B3C-230C46839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38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A311303-937A-F2C8-899F-9818F2DEF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954332DA-781D-3B08-77A8-FD78970E534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7876" y="631971"/>
                <a:ext cx="7094203" cy="1325563"/>
              </a:xfrm>
            </p:spPr>
            <p:txBody>
              <a:bodyPr/>
              <a:lstStyle/>
              <a:p>
                <a:r>
                  <a:rPr lang="it-IT">
                    <a:solidFill>
                      <a:schemeClr val="bg1"/>
                    </a:solidFill>
                    <a:latin typeface="Oswald" panose="00000500000000000000" pitchFamily="2" charset="0"/>
                  </a:rPr>
                  <a:t>Backup: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𝑑𝑁</m:t>
                        </m:r>
                      </m:num>
                      <m:den>
                        <m:r>
                          <a:rPr lang="it-IT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it-IT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</m:oMath>
                </a14:m>
                <a:endParaRPr lang="en-GB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954332DA-781D-3B08-77A8-FD78970E53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7876" y="631971"/>
                <a:ext cx="7094203" cy="1325563"/>
              </a:xfrm>
              <a:blipFill>
                <a:blip r:embed="rId4"/>
                <a:stretch>
                  <a:fillRect l="-35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275ED59C-3D34-BF82-E0EF-11E4786B5F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A392C656-B85C-A7C9-808E-EA5E35B6B164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7111F6B2-FEC0-BB11-059A-CDDB33A02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63021E39-67BE-DECA-E0DF-3EA01FE54502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418F9FF4-17AA-490A-B9B0-69AE79FA53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867" y="978411"/>
            <a:ext cx="6028061" cy="540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9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7572F-58C5-5D76-FBAC-94D03761F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B697FDD9-D297-3CFC-E75C-0833EEACA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6B03EDCC-BD01-D512-CD16-111658CE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39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160266A-0D48-8CE8-C2F3-88CE9B7612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211F0EF4-939A-E3BB-0A66-63E236904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Distributions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after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cuts</a:t>
            </a:r>
            <a:endParaRPr lang="en-GB" baseline="-2500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1F373E5B-4C5D-9B29-EABC-4B56B6DCF6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9D7E5D19-6F95-55A3-B8A4-C51CFB65566C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33F9EE8-0884-0BAC-6EE1-086F0AA50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ACC8755-6424-9E45-D588-DEBEDA9ED62B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631C493-AF65-BD04-FE60-354FDC6B27B4}"/>
              </a:ext>
            </a:extLst>
          </p:cNvPr>
          <p:cNvSpPr txBox="1"/>
          <p:nvPr/>
        </p:nvSpPr>
        <p:spPr>
          <a:xfrm>
            <a:off x="1688489" y="1885926"/>
            <a:ext cx="18115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Cutted Q2 Resolution</a:t>
            </a:r>
            <a:endParaRPr lang="en-GB" sz="1400">
              <a:solidFill>
                <a:schemeClr val="tx2"/>
              </a:solidFill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EB95743-B84E-BD31-9C44-D7EEC2DBB2C9}"/>
              </a:ext>
            </a:extLst>
          </p:cNvPr>
          <p:cNvSpPr txBox="1"/>
          <p:nvPr/>
        </p:nvSpPr>
        <p:spPr>
          <a:xfrm>
            <a:off x="5579967" y="1885925"/>
            <a:ext cx="15653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Cutted y Resolution</a:t>
            </a:r>
            <a:endParaRPr lang="en-GB" sz="1400">
              <a:solidFill>
                <a:schemeClr val="tx2"/>
              </a:solidFill>
            </a:endParaRP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D30D42D-CF8B-EAAB-6E09-C503C9019AB0}"/>
              </a:ext>
            </a:extLst>
          </p:cNvPr>
          <p:cNvSpPr txBox="1"/>
          <p:nvPr/>
        </p:nvSpPr>
        <p:spPr>
          <a:xfrm>
            <a:off x="9352726" y="1885925"/>
            <a:ext cx="1579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solidFill>
                  <a:schemeClr val="tx2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Cutted xbj Resolution</a:t>
            </a:r>
            <a:endParaRPr lang="en-GB" sz="1400">
              <a:solidFill>
                <a:schemeClr val="tx2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61D43A41-9106-8538-B675-E9298DD9B9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" y="2268000"/>
            <a:ext cx="3653334" cy="3240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3F2A2507-1B36-7483-DBDD-95DFAA4A0E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99" y="2268000"/>
            <a:ext cx="3653333" cy="324000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4C739DBC-E75A-A658-A730-07B9945EB9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997" y="2268000"/>
            <a:ext cx="365333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6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5BFDD-CA27-D996-4395-545C907DB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8EC69EA9-6889-9DB2-52AC-BDA9B22B6B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6CF7DDA-B305-9183-7026-BC7C2B4CD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A9E3317-F1A8-9644-2124-A5943D468C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F519AD3D-F60C-F3B4-F3D8-7DA0C13A3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5083355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DIS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Variables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71E936FA-593C-CA7F-3933-D64C809AC0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E7BDABB9-CDE4-6C7C-982D-6AE6F365AE40}"/>
              </a:ext>
            </a:extLst>
          </p:cNvPr>
          <p:cNvGrpSpPr/>
          <p:nvPr/>
        </p:nvGrpSpPr>
        <p:grpSpPr>
          <a:xfrm>
            <a:off x="657877" y="6117843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8BAFE5DF-1B8F-2BED-DC0D-5E6ACED58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A4D34F4-9E4D-F0A3-8FB4-A516ACCB1226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0DC39A72-0A7A-06CA-B781-BFE991BD3E4E}"/>
                  </a:ext>
                </a:extLst>
              </p:cNvPr>
              <p:cNvSpPr txBox="1"/>
              <p:nvPr/>
            </p:nvSpPr>
            <p:spPr>
              <a:xfrm>
                <a:off x="654860" y="1656918"/>
                <a:ext cx="5375375" cy="43495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it-IT" sz="2800" dirty="0"/>
                  <a:t>DIFFRACTIVE</a:t>
                </a:r>
                <a:br>
                  <a:rPr lang="it-IT" sz="2800" dirty="0"/>
                </a:br>
                <a:r>
                  <a:rPr lang="it-IT" sz="2800" dirty="0"/>
                  <a:t>t = </a:t>
                </a:r>
                <a:r>
                  <a:rPr lang="en-GB" sz="2800" dirty="0"/>
                  <a:t>(P − P’)</a:t>
                </a:r>
                <a:r>
                  <a:rPr lang="it-IT" sz="2800" baseline="30000" dirty="0"/>
                  <a:t> 2</a:t>
                </a:r>
                <a:endParaRPr lang="it-IT" sz="2800" dirty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it-IT" sz="2800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it-IT" sz="2800" dirty="0"/>
                  <a:t> = </a:t>
                </a:r>
                <a:r>
                  <a:rPr lang="en-GB" sz="2800" dirty="0"/>
                  <a:t>Q</a:t>
                </a:r>
                <a:r>
                  <a:rPr lang="it-IT" sz="2800" baseline="30000" dirty="0"/>
                  <a:t>2</a:t>
                </a:r>
                <a:r>
                  <a:rPr lang="en-GB" sz="2800" dirty="0"/>
                  <a:t> / (Q</a:t>
                </a:r>
                <a:r>
                  <a:rPr lang="it-IT" sz="2800" baseline="30000" dirty="0"/>
                  <a:t> 2</a:t>
                </a:r>
                <a:r>
                  <a:rPr lang="en-GB" sz="2800" dirty="0"/>
                  <a:t> + M</a:t>
                </a:r>
                <a:r>
                  <a:rPr lang="it-IT" sz="2800" baseline="-25000" dirty="0"/>
                  <a:t>X</a:t>
                </a:r>
                <a:r>
                  <a:rPr lang="it-IT" sz="2800" baseline="30000" dirty="0"/>
                  <a:t>2</a:t>
                </a:r>
                <a:r>
                  <a:rPr lang="en-GB" sz="2800" dirty="0"/>
                  <a:t> − t) = </a:t>
                </a:r>
                <a:r>
                  <a:rPr lang="en-GB" sz="2800" dirty="0" err="1">
                    <a:solidFill>
                      <a:srgbClr val="FFFF00"/>
                    </a:solidFill>
                  </a:rPr>
                  <a:t>x</a:t>
                </a:r>
                <a:r>
                  <a:rPr lang="en-GB" sz="2800" baseline="-25000" dirty="0" err="1">
                    <a:solidFill>
                      <a:srgbClr val="FFFF00"/>
                    </a:solidFill>
                  </a:rPr>
                  <a:t>Bj</a:t>
                </a:r>
                <a:r>
                  <a:rPr lang="en-GB" sz="2800" dirty="0">
                    <a:solidFill>
                      <a:srgbClr val="FFFF00"/>
                    </a:solidFill>
                  </a:rPr>
                  <a:t>/x</a:t>
                </a:r>
                <a:r>
                  <a:rPr lang="en-GB" sz="2800" baseline="-25000" dirty="0">
                    <a:solidFill>
                      <a:srgbClr val="FFFF00"/>
                    </a:solidFill>
                  </a:rPr>
                  <a:t>pom</a:t>
                </a:r>
                <a:endParaRPr lang="it-IT" sz="2800" baseline="-25000" dirty="0">
                  <a:solidFill>
                    <a:srgbClr val="FFFF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it-IT" sz="2800" dirty="0"/>
                  <a:t>M</a:t>
                </a:r>
                <a:r>
                  <a:rPr lang="it-IT" sz="2800" baseline="-25000" dirty="0"/>
                  <a:t>X</a:t>
                </a:r>
                <a:r>
                  <a:rPr lang="it-IT" sz="2800" baseline="30000" dirty="0"/>
                  <a:t> 2</a:t>
                </a:r>
                <a:r>
                  <a:rPr lang="it-IT" sz="2800" dirty="0"/>
                  <a:t> = </a:t>
                </a:r>
                <a:r>
                  <a:rPr lang="en-GB" sz="2800" dirty="0"/>
                  <a:t>(q + P − P’)</a:t>
                </a:r>
                <a:r>
                  <a:rPr lang="it-IT" sz="2800" baseline="30000" dirty="0"/>
                  <a:t> 2 </a:t>
                </a:r>
                <a:r>
                  <a:rPr lang="it-IT" sz="2800" dirty="0"/>
                  <a:t>= E</a:t>
                </a:r>
                <a:r>
                  <a:rPr lang="it-IT" sz="2800" baseline="-25000" dirty="0"/>
                  <a:t>X</a:t>
                </a:r>
                <a:r>
                  <a:rPr lang="it-IT" sz="2800" baseline="30000" dirty="0"/>
                  <a:t>2</a:t>
                </a:r>
                <a:r>
                  <a:rPr lang="it-IT" sz="2800" dirty="0"/>
                  <a:t> - |P</a:t>
                </a:r>
                <a:r>
                  <a:rPr lang="it-IT" sz="2800" baseline="-25000" dirty="0"/>
                  <a:t>X</a:t>
                </a:r>
                <a:r>
                  <a:rPr lang="it-IT" sz="2800" dirty="0"/>
                  <a:t>|</a:t>
                </a:r>
                <a:r>
                  <a:rPr lang="it-IT" sz="2800" baseline="30000" dirty="0"/>
                  <a:t>2</a:t>
                </a:r>
                <a:r>
                  <a:rPr lang="it-IT" sz="2800" dirty="0"/>
                  <a:t>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sz="2800" dirty="0">
                    <a:solidFill>
                      <a:srgbClr val="FFFF00"/>
                    </a:solidFill>
                  </a:rPr>
                  <a:t>x</a:t>
                </a:r>
                <a:r>
                  <a:rPr lang="en-GB" sz="2800" baseline="-25000" dirty="0">
                    <a:solidFill>
                      <a:srgbClr val="FFFF00"/>
                    </a:solidFill>
                  </a:rPr>
                  <a:t>L</a:t>
                </a:r>
                <a:r>
                  <a:rPr lang="it-IT" sz="2800" dirty="0">
                    <a:solidFill>
                      <a:srgbClr val="FFFF00"/>
                    </a:solidFill>
                  </a:rPr>
                  <a:t> = P</a:t>
                </a:r>
                <a:r>
                  <a:rPr lang="it-IT" sz="2800" baseline="-25000" dirty="0">
                    <a:solidFill>
                      <a:srgbClr val="FFFF00"/>
                    </a:solidFill>
                  </a:rPr>
                  <a:t>z</a:t>
                </a:r>
                <a:r>
                  <a:rPr lang="it-IT" sz="2800" dirty="0">
                    <a:solidFill>
                      <a:srgbClr val="FFFF00"/>
                    </a:solidFill>
                  </a:rPr>
                  <a:t>’/P</a:t>
                </a:r>
                <a:r>
                  <a:rPr lang="it-IT" sz="2800" baseline="-25000" dirty="0">
                    <a:solidFill>
                      <a:srgbClr val="FFFF00"/>
                    </a:solidFill>
                  </a:rPr>
                  <a:t>z </a:t>
                </a:r>
                <a:r>
                  <a:rPr lang="it-IT" sz="2800" dirty="0">
                    <a:solidFill>
                      <a:srgbClr val="FFFF00"/>
                    </a:solidFill>
                  </a:rPr>
                  <a:t>= 1 - </a:t>
                </a:r>
                <a:r>
                  <a:rPr lang="it-IT" sz="2800" dirty="0" err="1">
                    <a:solidFill>
                      <a:srgbClr val="FFFF00"/>
                    </a:solidFill>
                  </a:rPr>
                  <a:t>x</a:t>
                </a:r>
                <a:r>
                  <a:rPr lang="it-IT" sz="2800" baseline="-25000" dirty="0" err="1">
                    <a:solidFill>
                      <a:srgbClr val="FFFF00"/>
                    </a:solidFill>
                  </a:rPr>
                  <a:t>pom</a:t>
                </a:r>
                <a:r>
                  <a:rPr lang="it-IT" sz="2800" dirty="0">
                    <a:solidFill>
                      <a:srgbClr val="FFFF00"/>
                    </a:solidFill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it-IT" sz="2800" dirty="0" err="1"/>
                  <a:t>x</a:t>
                </a:r>
                <a:r>
                  <a:rPr lang="it-IT" sz="2800" baseline="-25000" dirty="0" err="1"/>
                  <a:t>pom</a:t>
                </a:r>
                <a:r>
                  <a:rPr lang="it-IT" sz="2800" dirty="0"/>
                  <a:t> = (</a:t>
                </a:r>
                <a:r>
                  <a:rPr lang="pl-PL" sz="2800" dirty="0"/>
                  <a:t>Q</a:t>
                </a:r>
                <a:r>
                  <a:rPr lang="pl-PL" sz="2800" baseline="30000" dirty="0"/>
                  <a:t>2</a:t>
                </a:r>
                <a:r>
                  <a:rPr lang="pl-PL" sz="2800" dirty="0"/>
                  <a:t> + </a:t>
                </a:r>
                <a:r>
                  <a:rPr lang="it-IT" sz="2800" dirty="0"/>
                  <a:t>M</a:t>
                </a:r>
                <a:r>
                  <a:rPr lang="it-IT" sz="2800" baseline="-25000" dirty="0"/>
                  <a:t>X</a:t>
                </a:r>
                <a:r>
                  <a:rPr lang="it-IT" sz="2800" baseline="30000" dirty="0"/>
                  <a:t> 2</a:t>
                </a:r>
                <a:r>
                  <a:rPr lang="pl-PL" sz="2800" dirty="0"/>
                  <a:t> − t</a:t>
                </a:r>
                <a:r>
                  <a:rPr lang="it-IT" sz="2800" dirty="0"/>
                  <a:t>)/(</a:t>
                </a:r>
                <a:r>
                  <a:rPr lang="pl-PL" sz="2800" dirty="0"/>
                  <a:t>Q</a:t>
                </a:r>
                <a:r>
                  <a:rPr lang="pl-PL" sz="2800" baseline="30000" dirty="0"/>
                  <a:t>2</a:t>
                </a:r>
                <a:r>
                  <a:rPr lang="pl-PL" sz="2800" dirty="0"/>
                  <a:t> + W</a:t>
                </a:r>
                <a:r>
                  <a:rPr lang="pl-PL" sz="2800" baseline="30000" dirty="0"/>
                  <a:t>2</a:t>
                </a:r>
                <a:r>
                  <a:rPr lang="pl-PL" sz="2800" dirty="0"/>
                  <a:t> − m</a:t>
                </a:r>
                <a:r>
                  <a:rPr lang="pl-PL" sz="2800" baseline="30000" dirty="0"/>
                  <a:t>2</a:t>
                </a:r>
                <a:r>
                  <a:rPr lang="pl-PL" sz="2800" baseline="-25000" dirty="0"/>
                  <a:t>p</a:t>
                </a:r>
                <a:r>
                  <a:rPr lang="it-IT" sz="2800" dirty="0"/>
                  <a:t>)</a:t>
                </a:r>
              </a:p>
              <a:p>
                <a:pPr>
                  <a:lnSpc>
                    <a:spcPct val="150000"/>
                  </a:lnSpc>
                </a:pPr>
                <a:endParaRPr lang="en-GB" sz="2800" baseline="-25000" dirty="0"/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0DC39A72-0A7A-06CA-B781-BFE991BD3E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860" y="1656918"/>
                <a:ext cx="5375375" cy="4349524"/>
              </a:xfrm>
              <a:prstGeom prst="rect">
                <a:avLst/>
              </a:prstGeom>
              <a:blipFill>
                <a:blip r:embed="rId7"/>
                <a:stretch>
                  <a:fillRect l="-22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magine 7">
            <a:extLst>
              <a:ext uri="{FF2B5EF4-FFF2-40B4-BE49-F238E27FC236}">
                <a16:creationId xmlns:a16="http://schemas.microsoft.com/office/drawing/2014/main" id="{875C5A0A-BB88-BE4E-265F-2ED13F24CF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4000" y="1980000"/>
            <a:ext cx="6411636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59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28F41-4F3F-DA31-C459-C790AA51A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229EDAF-1563-1049-83ED-946D14FA3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D745BC04-C0CE-52DC-59C8-719A06BF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40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7A6446F-54F2-CBA8-F6BB-3DF1ED259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236C9D24-6D4F-2B7A-1633-0FF360A4F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Distributions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after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cuts</a:t>
            </a:r>
            <a:endParaRPr lang="en-GB" baseline="-2500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8CBA2603-74A6-863F-BD6E-3EF72724F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161785D4-CBF4-86A9-766C-0984C0FCA1D3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8F8AA840-9262-875B-3972-6B50BEC05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A2DA58F0-F59B-90B9-C175-636B1716AEB9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52E1079-C261-A028-D47D-D99FEEE9371E}"/>
              </a:ext>
            </a:extLst>
          </p:cNvPr>
          <p:cNvSpPr txBox="1"/>
          <p:nvPr/>
        </p:nvSpPr>
        <p:spPr>
          <a:xfrm>
            <a:off x="1863798" y="1935287"/>
            <a:ext cx="14377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Cutted t Resolution</a:t>
            </a:r>
            <a:endParaRPr lang="en-GB" sz="1400">
              <a:solidFill>
                <a:schemeClr val="tx2"/>
              </a:solidFill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6124364-A87B-A87F-1FC1-28BC8A0DE6FC}"/>
              </a:ext>
            </a:extLst>
          </p:cNvPr>
          <p:cNvSpPr txBox="1"/>
          <p:nvPr/>
        </p:nvSpPr>
        <p:spPr>
          <a:xfrm>
            <a:off x="5581599" y="1935286"/>
            <a:ext cx="15621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>
                <a:solidFill>
                  <a:schemeClr val="tx2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Cutted xL Resolution</a:t>
            </a:r>
            <a:endParaRPr lang="en-GB" sz="1400">
              <a:solidFill>
                <a:schemeClr val="tx2"/>
              </a:solidFill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121A408-D751-5BDA-8FEB-AA0EF28B4B50}"/>
              </a:ext>
            </a:extLst>
          </p:cNvPr>
          <p:cNvSpPr txBox="1"/>
          <p:nvPr/>
        </p:nvSpPr>
        <p:spPr>
          <a:xfrm>
            <a:off x="9084000" y="1930012"/>
            <a:ext cx="21173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>
                <a:solidFill>
                  <a:schemeClr val="tx2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Cutted beta Resolution</a:t>
            </a:r>
            <a:endParaRPr lang="en-GB" sz="1400">
              <a:solidFill>
                <a:schemeClr val="tx2"/>
              </a:solidFill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670CDE19-30F9-B5CA-C7D6-4543971A67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99" y="2268000"/>
            <a:ext cx="3653333" cy="3240000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8A65B6B6-4509-5250-7959-D7E1549735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998" y="2268000"/>
            <a:ext cx="3653333" cy="3240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9FA18D96-7792-C3F5-DF7F-9876CF866C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98" y="2268000"/>
            <a:ext cx="365333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92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C7FEA-735A-2788-2388-667EF32B6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87F62AF3-E913-7233-5129-A6DCE48D2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F96C8AEC-4E4D-C683-3AB8-8E446E312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41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782020-374A-C96E-E141-24982B5EE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9BAE1951-9B94-E94F-C62F-60AE86CEA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Distributions</a:t>
            </a:r>
            <a:endParaRPr lang="en-GB" baseline="-2500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F6FB698B-56CA-8904-972A-3469C698EB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D26554CE-9EE7-C629-60A4-59C8B0EECC0C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23655E9C-E2CF-78BC-4068-456C25BE1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4E424F31-49BC-44D1-9AA8-350992DEBCE9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2B9F0B39-8273-84E4-E9AF-E5A7EE480B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26" y="1617846"/>
            <a:ext cx="5074074" cy="4500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036C003F-D07A-4BFE-2D6A-C9091E5EBC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726" y="1617846"/>
            <a:ext cx="5074074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9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F98B3-68A4-C3C3-87BF-E2EB4AE63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0FAFD4C6-4A31-AF7C-FF8E-34C005E62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D753B2B9-422D-E842-65A5-E3740A94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42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3343DC8-DE2A-373A-6268-801AB04B97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E0CFCC0-507D-7027-B878-E621425B9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Distribution </a:t>
            </a:r>
            <a:endParaRPr lang="en-GB" baseline="-2500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79D2A9B4-C746-B3B4-78D6-99E13565B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1BC02E2B-E937-8268-F074-DC1172D50AAD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65534CB3-F642-43CB-FA13-E5DB82905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D84CA7FF-42D9-F261-F53E-7CD27BDF7C11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0B1D83AF-CDC8-FD20-F970-124C28BAC4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12" y="1569138"/>
            <a:ext cx="5074074" cy="450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1B8C8A4B-ECC5-8983-400A-251D96923B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59" y="1569138"/>
            <a:ext cx="5074074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5D2D8-1E70-ABD1-F4A8-7491476F1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F7B4FA8A-26CE-EAB9-8D4C-F9E8213AD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70163D8E-E220-DC92-EE48-15B0DFE33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43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D691D35-0DA2-8CAB-452A-1AD33BD706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360785EC-D47A-464C-B683-889503492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6" y="631971"/>
            <a:ext cx="7094203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Backup: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Distributions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endParaRPr lang="en-GB" baseline="-2500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110CC6B8-4EB2-0F5A-B876-82F960EAF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E4A58FD3-8E18-6367-6AEB-8A31D42ABDC7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03C127A1-552B-2F64-4EE7-4A5F4A776F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F8527287-CCB8-8747-CD78-9B6B81B13EF5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AD709B2B-E9B3-DBAC-86CF-D273D56B2D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38" y="1617846"/>
            <a:ext cx="5074075" cy="4500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E3E63BA6-59DE-1591-5A4D-9AA8EC290A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274" y="1617846"/>
            <a:ext cx="5074075" cy="450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3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07C18-2D3D-26D0-5E1C-BF1B3204D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8366AC8-41FD-FF59-8156-32ABB5A49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623A122B-8732-E699-1721-F026B37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44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D270574-A5E7-0911-3512-EEDB831D17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1550AEB1-F974-C967-9E9F-4BF450098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5083355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Q</a:t>
            </a:r>
            <a:r>
              <a:rPr lang="it-IT" baseline="30000">
                <a:solidFill>
                  <a:schemeClr val="bg1"/>
                </a:solidFill>
                <a:latin typeface="Oswald" panose="00000500000000000000" pitchFamily="2" charset="0"/>
              </a:rPr>
              <a:t>2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binned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8D01118F-6BF1-1ED6-EEA6-EEAE87172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DBB09ACD-0506-568E-076D-357B0738142C}"/>
              </a:ext>
            </a:extLst>
          </p:cNvPr>
          <p:cNvGrpSpPr/>
          <p:nvPr/>
        </p:nvGrpSpPr>
        <p:grpSpPr>
          <a:xfrm>
            <a:off x="657877" y="6117846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9F65575F-94CC-DFB8-AD8B-C494FA984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AF3F2197-B8AF-F372-A474-939882EE2BEC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522677F7-CE51-482C-5C7A-1000155B10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961" y="1495355"/>
            <a:ext cx="5074078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9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EB922-06A2-7204-4597-958383F49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FB1EBF4E-DE55-9158-9439-4D48AA033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755A3623-2E96-A846-4D2D-C5C834047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45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20729DC-774E-CB32-752E-B8D25C628A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29FFAD5-977F-AD30-CAC1-39B84E478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5083355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x</a:t>
            </a:r>
            <a:r>
              <a:rPr lang="it-IT" baseline="-25000">
                <a:solidFill>
                  <a:schemeClr val="bg1"/>
                </a:solidFill>
                <a:latin typeface="Oswald" panose="00000500000000000000" pitchFamily="2" charset="0"/>
              </a:rPr>
              <a:t>Bj 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and |t|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binned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F675985B-9973-182A-9FC3-4168BE1159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417C8D8E-BF27-A440-4AF4-32815DB50B31}"/>
              </a:ext>
            </a:extLst>
          </p:cNvPr>
          <p:cNvGrpSpPr/>
          <p:nvPr/>
        </p:nvGrpSpPr>
        <p:grpSpPr>
          <a:xfrm>
            <a:off x="657877" y="611784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281B96DD-BC8D-5449-CE82-6AB24E5DB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D2FC621-BB0A-7CEB-EBF9-AF1016D0CC87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3EEAADCB-33E0-EAFA-B05B-25ADC9A4FA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" y="1692000"/>
            <a:ext cx="5074074" cy="4500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233D19AA-F36A-174E-517C-C61BBE3392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1692000"/>
            <a:ext cx="5074074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36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567A6-C680-0840-8116-AA233B141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241CFDAD-45A5-B040-C1AB-C2A0A0468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C1385725-A712-7AF4-0E7D-E5165E85C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46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7C722AF-8862-C33A-2D24-CE0CFE8C22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102DEA11-13B5-1D15-DAC4-6BC144E539E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7877" y="631971"/>
                <a:ext cx="5083355" cy="13255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it-IT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>
                    <a:solidFill>
                      <a:schemeClr val="bg1"/>
                    </a:solidFill>
                    <a:latin typeface="Oswald" panose="00000500000000000000" pitchFamily="2" charset="0"/>
                  </a:rPr>
                  <a:t>  and x</a:t>
                </a:r>
                <a:r>
                  <a:rPr lang="en-GB" baseline="-25000">
                    <a:solidFill>
                      <a:schemeClr val="bg1"/>
                    </a:solidFill>
                    <a:latin typeface="Oswald" panose="00000500000000000000" pitchFamily="2" charset="0"/>
                  </a:rPr>
                  <a:t>L</a:t>
                </a:r>
                <a:r>
                  <a:rPr lang="en-GB">
                    <a:solidFill>
                      <a:schemeClr val="bg1"/>
                    </a:solidFill>
                    <a:latin typeface="Oswald" panose="00000500000000000000" pitchFamily="2" charset="0"/>
                  </a:rPr>
                  <a:t> binned</a:t>
                </a:r>
              </a:p>
            </p:txBody>
          </p:sp>
        </mc:Choice>
        <mc:Fallback xmlns="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102DEA11-13B5-1D15-DAC4-6BC144E539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7877" y="631971"/>
                <a:ext cx="5083355" cy="1325563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5B7DF052-7F42-B2BB-3E08-5787E6C242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FE304144-C9DA-581B-84B9-14E67F2794E0}"/>
              </a:ext>
            </a:extLst>
          </p:cNvPr>
          <p:cNvGrpSpPr/>
          <p:nvPr/>
        </p:nvGrpSpPr>
        <p:grpSpPr>
          <a:xfrm>
            <a:off x="657877" y="611784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DF71F0B2-F012-A522-C904-18672BB700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E49BF3B3-974D-5B0B-12A1-C002ADE6688F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73752421-4E15-32FF-FFE2-0D29E3A0CD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" y="1692000"/>
            <a:ext cx="5074074" cy="450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11D713EE-4A02-609F-7D08-77EF4607F8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1692000"/>
            <a:ext cx="5074074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01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C7865-6476-00C7-94F0-9C8BD2FFF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058093D3-D053-FAE5-4469-46843FBC2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3ED91D4D-42B4-1C5E-512C-F9C981FF6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5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DB08BAF-4FA7-AA7E-520E-F488CDE0C2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430AD792-824B-DE22-C07C-6A7DD2C1A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5083355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Diffractive DIS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C6DDEF08-C30D-047F-AC81-2B18685772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E984C4A4-D0DF-A081-97F0-F032D31176B1}"/>
              </a:ext>
            </a:extLst>
          </p:cNvPr>
          <p:cNvGrpSpPr/>
          <p:nvPr/>
        </p:nvGrpSpPr>
        <p:grpSpPr>
          <a:xfrm>
            <a:off x="657877" y="6117843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3C9D973-0409-4B74-2BF6-F161896BF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2B38E8E3-D667-BE34-9609-9CC4E55FC486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143E8FD0-3295-AEF8-C5C5-C3CF938230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7449" y="2197719"/>
            <a:ext cx="4568593" cy="24625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D9D3B317-B037-7BD4-6BB6-30EE02F51A6F}"/>
                  </a:ext>
                </a:extLst>
              </p:cNvPr>
              <p:cNvSpPr txBox="1"/>
              <p:nvPr/>
            </p:nvSpPr>
            <p:spPr>
              <a:xfrm>
                <a:off x="657877" y="1957534"/>
                <a:ext cx="6578211" cy="349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𝑒𝑝</m:t>
                              </m:r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→ </m:t>
                              </m:r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𝑒𝑋𝑌</m:t>
                              </m:r>
                            </m:sup>
                          </m:sSup>
                        </m:num>
                        <m:den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sSup>
                                    <m:sSupPr>
                                      <m:ctrlPr>
                                        <a:rPr lang="en-GB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GB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𝑒𝑝</m:t>
                                      </m:r>
                                      <m:r>
                                        <a:rPr lang="en-GB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→ </m:t>
                                      </m:r>
                                      <m:r>
                                        <a:rPr lang="en-GB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𝑒𝑋𝑌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GB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</m:sSub>
                      <m:sSup>
                        <m:sSupPr>
                          <m:ctrlP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𝐵𝑡</m:t>
                          </m:r>
                        </m:sup>
                      </m:sSup>
                    </m:oMath>
                  </m:oMathPara>
                </a14:m>
                <a:endParaRPr lang="en-GB" b="0" i="0" dirty="0">
                  <a:solidFill>
                    <a:schemeClr val="bg1"/>
                  </a:solidFill>
                  <a:effectLst/>
                  <a:latin typeface="Oswald" panose="00000500000000000000" pitchFamily="2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=1+</m:t>
                      </m:r>
                      <m:sSup>
                        <m:sSupPr>
                          <m:ctrlP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t-IT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it-IT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b="0" i="0" dirty="0">
                  <a:solidFill>
                    <a:schemeClr val="bg1"/>
                  </a:solidFill>
                  <a:effectLst/>
                  <a:latin typeface="Oswald" panose="00000500000000000000" pitchFamily="2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it-IT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𝑒𝑝</m:t>
                              </m:r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→ </m:t>
                              </m:r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𝑒𝑋𝑌</m:t>
                              </m:r>
                            </m:sup>
                          </m:sSup>
                        </m:num>
                        <m:den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𝑝𝑜𝑚</m:t>
                              </m:r>
                            </m:sub>
                          </m:sSub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sSup>
                            <m:sSup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b>
                      </m:sSub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it-IT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sup>
                      </m:sSubSup>
                      <m:d>
                        <m:dPr>
                          <m:ctrlPr>
                            <a:rPr lang="it-IT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𝑝𝑜𝑚</m:t>
                              </m:r>
                            </m:sub>
                          </m:sSub>
                          <m:r>
                            <a:rPr lang="it-IT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b="0" i="0" dirty="0">
                  <a:solidFill>
                    <a:schemeClr val="bg1"/>
                  </a:solidFill>
                  <a:effectLst/>
                  <a:latin typeface="Oswald" panose="00000500000000000000" pitchFamily="2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GB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  <m:sup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sup>
                      </m:sSubSup>
                      <m:d>
                        <m:d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𝑝𝑜𝑚</m:t>
                              </m:r>
                            </m:sub>
                          </m:sSub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sup>
                      </m:sSubSup>
                      <m:d>
                        <m:dPr>
                          <m:ctrlP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it-IT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𝑝𝑜𝑚</m:t>
                              </m:r>
                            </m:sub>
                          </m:sSub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GB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it-IT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f>
                        <m:f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b>
                          </m:sSub>
                        </m:den>
                      </m:f>
                      <m:sSubSup>
                        <m:sSubSup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sup>
                      </m:sSubSup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𝑝𝑜𝑚</m:t>
                          </m:r>
                        </m:sub>
                      </m:sSub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GB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>
                  <a:solidFill>
                    <a:schemeClr val="bg1"/>
                  </a:solidFill>
                  <a:latin typeface="Oswald" panose="00000500000000000000" pitchFamily="2" charset="0"/>
                </a:endParaRPr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D9D3B317-B037-7BD4-6BB6-30EE02F51A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877" y="1957534"/>
                <a:ext cx="6578211" cy="349544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693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6ECC5-C1D7-352D-21BE-C6EE73861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561B8FA9-ED08-B7D6-C28C-29C2E1475C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74C4792-14CD-0FB4-97B0-758A991D3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6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9B02D7F-176E-91E9-7215-B8B9F51EAB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0A2EA57F-EFCC-20DF-B574-E7668BCED0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5BFCD0C9-95E4-0BA1-5925-6991630504A7}"/>
              </a:ext>
            </a:extLst>
          </p:cNvPr>
          <p:cNvGrpSpPr/>
          <p:nvPr/>
        </p:nvGrpSpPr>
        <p:grpSpPr>
          <a:xfrm>
            <a:off x="657877" y="6108015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950F897E-04C5-401D-0390-BE0943ACC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795F9806-2387-22A0-D54F-8644B3BED898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ECBA7EE7-EEF8-4838-CADE-7337C6352E55}"/>
                  </a:ext>
                </a:extLst>
              </p:cNvPr>
              <p:cNvSpPr txBox="1"/>
              <p:nvPr/>
            </p:nvSpPr>
            <p:spPr>
              <a:xfrm>
                <a:off x="687373" y="764452"/>
                <a:ext cx="4848188" cy="55092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3200" dirty="0"/>
                  <a:t>Simulation Campaign </a:t>
                </a:r>
                <a:r>
                  <a:rPr lang="en-GB" sz="3200" dirty="0">
                    <a:solidFill>
                      <a:srgbClr val="FFFF00"/>
                    </a:solidFill>
                  </a:rPr>
                  <a:t>26.07.1</a:t>
                </a:r>
                <a:r>
                  <a:rPr lang="en-GB" sz="3200" dirty="0"/>
                  <a:t>                     </a:t>
                </a:r>
              </a:p>
              <a:p>
                <a:r>
                  <a:rPr lang="en-GB" sz="3200" dirty="0"/>
                  <a:t>Number of event:  2M</a:t>
                </a:r>
              </a:p>
              <a:p>
                <a:r>
                  <a:rPr lang="en-GB" sz="3200" dirty="0"/>
                  <a:t>MC: </a:t>
                </a:r>
                <a:r>
                  <a:rPr lang="en-GB" sz="3200" dirty="0" err="1"/>
                  <a:t>Rapgap</a:t>
                </a:r>
                <a:r>
                  <a:rPr lang="en-GB" sz="3200" dirty="0"/>
                  <a:t> 3.10</a:t>
                </a:r>
              </a:p>
              <a:p>
                <a:r>
                  <a:rPr lang="en-GB" sz="3200" dirty="0"/>
                  <a:t>Afterburner 0.1.3</a:t>
                </a:r>
              </a:p>
              <a:p>
                <a:r>
                  <a:rPr lang="en-GB" sz="3200" dirty="0">
                    <a:solidFill>
                      <a:srgbClr val="FFFF00"/>
                    </a:solidFill>
                  </a:rPr>
                  <a:t>NO ISR, 9 x 130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Q</a:t>
                </a:r>
                <a:r>
                  <a:rPr lang="en-GB" sz="3200" baseline="30000" dirty="0"/>
                  <a:t>2 </a:t>
                </a:r>
                <a:r>
                  <a:rPr lang="en-GB" sz="3200" dirty="0"/>
                  <a:t>&gt; 5 GeV</a:t>
                </a:r>
                <a:r>
                  <a:rPr lang="en-GB" sz="3200" baseline="30000" dirty="0"/>
                  <a:t>2</a:t>
                </a:r>
                <a:r>
                  <a:rPr lang="en-GB" sz="3200" dirty="0"/>
                  <a:t>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10</a:t>
                </a:r>
                <a:r>
                  <a:rPr lang="en-GB" sz="3200" baseline="30000" dirty="0"/>
                  <a:t>−3</a:t>
                </a:r>
                <a:r>
                  <a:rPr lang="en-GB" sz="3200" dirty="0"/>
                  <a:t> &lt; y &lt; 1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10</a:t>
                </a:r>
                <a:r>
                  <a:rPr lang="en-GB" sz="3200" baseline="30000" dirty="0"/>
                  <a:t>-3</a:t>
                </a:r>
                <a:r>
                  <a:rPr lang="en-GB" sz="3200" dirty="0"/>
                  <a:t> &lt; </a:t>
                </a:r>
                <a:r>
                  <a:rPr lang="en-GB" sz="3200" dirty="0" err="1"/>
                  <a:t>x</a:t>
                </a:r>
                <a:r>
                  <a:rPr lang="en-GB" sz="3200" baseline="-25000" dirty="0" err="1"/>
                  <a:t>Bj</a:t>
                </a:r>
                <a:r>
                  <a:rPr lang="en-GB" sz="3200" dirty="0"/>
                  <a:t> &lt; 0.15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7 x 10</a:t>
                </a:r>
                <a:r>
                  <a:rPr lang="en-GB" sz="3200" baseline="30000" dirty="0"/>
                  <a:t>-6</a:t>
                </a:r>
                <a:r>
                  <a:rPr lang="en-GB" sz="3200" dirty="0"/>
                  <a:t> &lt; t &lt; 2 GeV</a:t>
                </a:r>
                <a:r>
                  <a:rPr lang="en-GB" sz="3200" baseline="30000" dirty="0"/>
                  <a:t>2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10</a:t>
                </a:r>
                <a:r>
                  <a:rPr lang="en-GB" sz="3200" baseline="30000" dirty="0"/>
                  <a:t>-3</a:t>
                </a:r>
                <a:r>
                  <a:rPr lang="en-GB" sz="3200" dirty="0"/>
                  <a:t> &lt; x</a:t>
                </a:r>
                <a:r>
                  <a:rPr lang="en-GB" sz="3200" baseline="-25000" dirty="0"/>
                  <a:t>pom</a:t>
                </a:r>
                <a:r>
                  <a:rPr lang="en-GB" sz="3200" dirty="0"/>
                  <a:t> &lt; 0.2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3200" dirty="0"/>
                  <a:t>8 x 10</a:t>
                </a:r>
                <a:r>
                  <a:rPr lang="en-GB" sz="3200" baseline="30000" dirty="0"/>
                  <a:t>-3</a:t>
                </a:r>
                <a:r>
                  <a:rPr lang="en-GB" sz="3200" dirty="0"/>
                  <a:t> &lt; </a:t>
                </a:r>
                <a14:m>
                  <m:oMath xmlns:m="http://schemas.openxmlformats.org/officeDocument/2006/math">
                    <m:r>
                      <a:rPr lang="it-IT" sz="3200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sz="3200" dirty="0"/>
                  <a:t> &lt; 1</a:t>
                </a:r>
              </a:p>
            </p:txBody>
          </p:sp>
        </mc:Choice>
        <mc:Fallback xmlns="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ECBA7EE7-EEF8-4838-CADE-7337C6352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373" y="764452"/>
                <a:ext cx="4848188" cy="5509200"/>
              </a:xfrm>
              <a:prstGeom prst="rect">
                <a:avLst/>
              </a:prstGeom>
              <a:blipFill>
                <a:blip r:embed="rId7"/>
                <a:stretch>
                  <a:fillRect l="-3270" t="-1549" b="-25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80EE3216-9D3D-1E15-312D-F33C7D27FEF9}"/>
              </a:ext>
            </a:extLst>
          </p:cNvPr>
          <p:cNvSpPr txBox="1"/>
          <p:nvPr/>
        </p:nvSpPr>
        <p:spPr>
          <a:xfrm>
            <a:off x="7064461" y="631088"/>
            <a:ext cx="2999539" cy="4579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it-IT" b="0" i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GENERATOR LEVEL PHACE SPACE:</a:t>
            </a:r>
            <a:endParaRPr lang="en-GB" b="0" i="0">
              <a:solidFill>
                <a:schemeClr val="bg1"/>
              </a:solidFill>
              <a:effectLst/>
              <a:latin typeface="Oswald" panose="00000500000000000000" pitchFamily="2" charset="0"/>
            </a:endParaRP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5A23857A-BCC6-C12A-2C82-3C6EC7E93E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561" y="1221515"/>
            <a:ext cx="2841482" cy="2520000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74374350-7D17-D020-02C7-B324EDF1A5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830" y="1221515"/>
            <a:ext cx="2841482" cy="2520000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38926964-6D14-9CBC-5563-B56DE77945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561" y="3794321"/>
            <a:ext cx="2841482" cy="2520000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0654E402-C802-9EC2-9843-B529F1A7C8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830" y="3798764"/>
            <a:ext cx="2841482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7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1318D-09E1-D999-9104-0F6F6E377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16EFB105-1D20-2307-8BBB-7AFDC5E32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E95C5145-1ED0-0D9F-08B4-E4D5D5379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7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98E16EF-B1F6-2B80-4A9B-B6B6F583F0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68D71A6D-142D-1308-C34A-1256BE2B3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7129271" cy="1325563"/>
          </a:xfrm>
        </p:spPr>
        <p:txBody>
          <a:bodyPr/>
          <a:lstStyle/>
          <a:p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Q</a:t>
            </a:r>
            <a:r>
              <a:rPr lang="it-IT" baseline="30000">
                <a:solidFill>
                  <a:schemeClr val="bg1"/>
                </a:solidFill>
                <a:latin typeface="Oswald" panose="00000500000000000000" pitchFamily="2" charset="0"/>
              </a:rPr>
              <a:t>2 </a:t>
            </a:r>
            <a:r>
              <a:rPr lang="it-IT">
                <a:solidFill>
                  <a:schemeClr val="bg1"/>
                </a:solidFill>
                <a:latin typeface="Oswald" panose="00000500000000000000" pitchFamily="2" charset="0"/>
              </a:rPr>
              <a:t>and y </a:t>
            </a:r>
            <a:r>
              <a:rPr lang="it-IT" err="1">
                <a:solidFill>
                  <a:schemeClr val="bg1"/>
                </a:solidFill>
                <a:latin typeface="Oswald" panose="00000500000000000000" pitchFamily="2" charset="0"/>
              </a:rPr>
              <a:t>distributions</a:t>
            </a:r>
            <a:endParaRPr lang="en-GB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09A03E16-F4A7-EEEE-3445-F255BE2573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D9EE4528-EE95-6EAA-5173-D1DFC8ECFE2E}"/>
              </a:ext>
            </a:extLst>
          </p:cNvPr>
          <p:cNvGrpSpPr/>
          <p:nvPr/>
        </p:nvGrpSpPr>
        <p:grpSpPr>
          <a:xfrm>
            <a:off x="657877" y="6108009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F8494357-4B2D-1D53-CA4C-060224000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8F372200-B5C4-B01F-2C9D-8272C6431FAB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4" name="Immagine 13">
            <a:extLst>
              <a:ext uri="{FF2B5EF4-FFF2-40B4-BE49-F238E27FC236}">
                <a16:creationId xmlns:a16="http://schemas.microsoft.com/office/drawing/2014/main" id="{FB313ED2-312B-818F-6B37-7DCF1539E4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1620000"/>
            <a:ext cx="5074067" cy="45000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51F34039-A714-1BF9-E664-F161C1A9A3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00" y="1620000"/>
            <a:ext cx="5074074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9F734-549E-6EFC-F11C-BFD16A039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EB60026E-0CF4-9B83-098C-8A25282A58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8341F624-014B-8267-1F96-5022766D9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8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E70C092-1702-18E0-7A2C-DC3D26228B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DBA53C30-C531-DB40-2286-2E1A6DBB86F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57877" y="631971"/>
                <a:ext cx="7129271" cy="132556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it-IT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 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and x</a:t>
                </a:r>
                <a:r>
                  <a:rPr lang="it-IT" baseline="-25000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Bj</a:t>
                </a:r>
                <a:r>
                  <a:rPr lang="it-IT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 </a:t>
                </a:r>
                <a:r>
                  <a:rPr lang="en-GB" dirty="0">
                    <a:solidFill>
                      <a:schemeClr val="bg1"/>
                    </a:solidFill>
                    <a:latin typeface="Oswald" panose="00000500000000000000" pitchFamily="2" charset="0"/>
                  </a:rPr>
                  <a:t>distributions</a:t>
                </a:r>
              </a:p>
            </p:txBody>
          </p:sp>
        </mc:Choice>
        <mc:Fallback xmlns="">
          <p:sp>
            <p:nvSpPr>
              <p:cNvPr id="12" name="Titolo 1">
                <a:extLst>
                  <a:ext uri="{FF2B5EF4-FFF2-40B4-BE49-F238E27FC236}">
                    <a16:creationId xmlns:a16="http://schemas.microsoft.com/office/drawing/2014/main" id="{DBA53C30-C531-DB40-2286-2E1A6DBB86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57877" y="631971"/>
                <a:ext cx="7129271" cy="1325563"/>
              </a:xfr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DBE6E05B-3AB2-4690-18CC-B1440D6475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C5E8EFF6-8CCC-1B1A-1E13-B2B8100E872F}"/>
              </a:ext>
            </a:extLst>
          </p:cNvPr>
          <p:cNvGrpSpPr/>
          <p:nvPr/>
        </p:nvGrpSpPr>
        <p:grpSpPr>
          <a:xfrm>
            <a:off x="657877" y="6108009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6775EF5C-948E-66A6-028C-C12AD7EF8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04801D96-B10C-2EDD-BEC1-1B3A1DEEA3A6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7" name="Immagine 16">
            <a:extLst>
              <a:ext uri="{FF2B5EF4-FFF2-40B4-BE49-F238E27FC236}">
                <a16:creationId xmlns:a16="http://schemas.microsoft.com/office/drawing/2014/main" id="{6FF69A7A-699D-D28B-BA87-ACF2368D01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00" y="1620000"/>
            <a:ext cx="5074074" cy="4500000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55E88839-A7C9-8B80-641A-0D55017313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1620000"/>
            <a:ext cx="5074077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09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69671-5B00-0E0E-8C07-9086967EA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pazio, costellazione, Universo, galassia&#10;&#10;Il contenuto generato dall'IA potrebbe non essere corretto.">
            <a:extLst>
              <a:ext uri="{FF2B5EF4-FFF2-40B4-BE49-F238E27FC236}">
                <a16:creationId xmlns:a16="http://schemas.microsoft.com/office/drawing/2014/main" id="{AB53A370-5EB4-F148-6742-98C845EA4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15" b="54896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9E95D68B-FF0C-9086-8463-84CEAF372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F7569-B3A4-42AC-B5C3-69CDEFEA3E12}" type="slidenum">
              <a:rPr lang="en-GB" smtClean="0"/>
              <a:t>9</a:t>
            </a:fld>
            <a:endParaRPr lang="en-GB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25DB2A9-5E5A-F6FC-1C28-837001E82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7" y="346441"/>
            <a:ext cx="3494543" cy="285530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:a16="http://schemas.microsoft.com/office/drawing/2014/main" id="{A38EA6C4-5959-2010-3EC5-39F6B1063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877" y="631971"/>
            <a:ext cx="7129271" cy="1325563"/>
          </a:xfrm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t and x</a:t>
            </a:r>
            <a:r>
              <a:rPr lang="it-IT" baseline="-25000" dirty="0">
                <a:solidFill>
                  <a:schemeClr val="bg1"/>
                </a:solidFill>
                <a:latin typeface="Oswald" panose="00000500000000000000" pitchFamily="2" charset="0"/>
              </a:rPr>
              <a:t>L</a:t>
            </a:r>
            <a:r>
              <a:rPr lang="it-IT" dirty="0">
                <a:solidFill>
                  <a:schemeClr val="bg1"/>
                </a:solidFill>
                <a:latin typeface="Oswald" panose="00000500000000000000" pitchFamily="2" charset="0"/>
              </a:rPr>
              <a:t> </a:t>
            </a:r>
            <a:r>
              <a:rPr lang="it-IT" dirty="0" err="1">
                <a:solidFill>
                  <a:schemeClr val="bg1"/>
                </a:solidFill>
                <a:latin typeface="Oswald" panose="00000500000000000000" pitchFamily="2" charset="0"/>
              </a:rPr>
              <a:t>distributions</a:t>
            </a:r>
            <a:endParaRPr lang="en-GB" dirty="0">
              <a:solidFill>
                <a:schemeClr val="bg1"/>
              </a:solidFill>
              <a:latin typeface="Oswald" panose="00000500000000000000" pitchFamily="2" charset="0"/>
            </a:endParaRPr>
          </a:p>
        </p:txBody>
      </p:sp>
      <p:pic>
        <p:nvPicPr>
          <p:cNvPr id="13" name="Immagine 12" descr="Immagine che contiene simbolo, Elementi grafici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1F7B1C07-7661-EDD1-E889-D01DF53E3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143" y="136525"/>
            <a:ext cx="688980" cy="495446"/>
          </a:xfrm>
          <a:prstGeom prst="rect">
            <a:avLst/>
          </a:prstGeom>
        </p:spPr>
      </p:pic>
      <p:grpSp>
        <p:nvGrpSpPr>
          <p:cNvPr id="6" name="Gruppo 5">
            <a:extLst>
              <a:ext uri="{FF2B5EF4-FFF2-40B4-BE49-F238E27FC236}">
                <a16:creationId xmlns:a16="http://schemas.microsoft.com/office/drawing/2014/main" id="{E7D5E690-0D1B-2C11-2C7B-398CAE83D88E}"/>
              </a:ext>
            </a:extLst>
          </p:cNvPr>
          <p:cNvGrpSpPr/>
          <p:nvPr/>
        </p:nvGrpSpPr>
        <p:grpSpPr>
          <a:xfrm>
            <a:off x="657877" y="6108009"/>
            <a:ext cx="1790355" cy="665858"/>
            <a:chOff x="657877" y="5675578"/>
            <a:chExt cx="1855533" cy="73450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446EC67D-4119-C4D2-AA41-F95A06D64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77" y="5675578"/>
              <a:ext cx="1197657" cy="734501"/>
            </a:xfrm>
            <a:prstGeom prst="rect">
              <a:avLst/>
            </a:prstGeom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0458A3E-4BE9-D0C0-2562-9D8327648409}"/>
                </a:ext>
              </a:extLst>
            </p:cNvPr>
            <p:cNvSpPr txBox="1"/>
            <p:nvPr/>
          </p:nvSpPr>
          <p:spPr>
            <a:xfrm>
              <a:off x="1726009" y="5881461"/>
              <a:ext cx="787401" cy="474889"/>
            </a:xfrm>
            <a:prstGeom prst="rect">
              <a:avLst/>
            </a:prstGeom>
            <a:noFill/>
          </p:spPr>
          <p:txBody>
            <a:bodyPr wrap="square">
              <a:normAutofit fontScale="32500" lnSpcReduction="20000"/>
            </a:bodyPr>
            <a:lstStyle/>
            <a:p>
              <a:r>
                <a:rPr lang="en-GB" sz="2000" b="1" i="0">
                  <a:solidFill>
                    <a:srgbClr val="FFFFFF"/>
                  </a:solidFill>
                  <a:effectLst/>
                  <a:latin typeface="Montserrat" panose="020F0502020204030204" pitchFamily="2" charset="0"/>
                </a:rPr>
                <a:t>GRUPPO COLLEGATO COSENZA</a:t>
              </a:r>
              <a:endParaRPr lang="en-GB" sz="2000"/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DBC05150-311D-04DD-6EFC-CD468DC336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1620000"/>
            <a:ext cx="5074074" cy="450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C19DF76-2705-8427-1CB1-BC30037CAC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00" y="1620000"/>
            <a:ext cx="5074074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25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Personalizzato 1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ersonalizzato 1">
      <a:majorFont>
        <a:latin typeface="Oswald"/>
        <a:ea typeface=""/>
        <a:cs typeface=""/>
      </a:majorFont>
      <a:minorFont>
        <a:latin typeface="Oswa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>
        <a:spAutoFit/>
      </a:bodyPr>
      <a:lstStyle>
        <a:defPPr marL="285750" indent="-285750" algn="l">
          <a:lnSpc>
            <a:spcPct val="150000"/>
          </a:lnSpc>
          <a:buFont typeface="Arial" panose="020B0604020202020204" pitchFamily="34" charset="0"/>
          <a:buChar char="•"/>
          <a:defRPr b="0" i="0" dirty="0">
            <a:solidFill>
              <a:schemeClr val="bg1"/>
            </a:solidFill>
            <a:effectLst/>
            <a:latin typeface="Oswald" panose="000005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81267</TotalTime>
  <Words>2325</Words>
  <Application>Microsoft Office PowerPoint</Application>
  <PresentationFormat>Widescreen</PresentationFormat>
  <Paragraphs>403</Paragraphs>
  <Slides>46</Slides>
  <Notes>17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46</vt:i4>
      </vt:variant>
    </vt:vector>
  </HeadingPairs>
  <TitlesOfParts>
    <vt:vector size="52" baseType="lpstr">
      <vt:lpstr>Aptos</vt:lpstr>
      <vt:lpstr>Arial</vt:lpstr>
      <vt:lpstr>Cambria Math</vt:lpstr>
      <vt:lpstr>Montserrat</vt:lpstr>
      <vt:lpstr>Oswald</vt:lpstr>
      <vt:lpstr>Tema di Office</vt:lpstr>
      <vt:lpstr>Measuraments of inclusive differential diffractive cross sections in DIS at ePIC</vt:lpstr>
      <vt:lpstr>Motivation</vt:lpstr>
      <vt:lpstr>DIS Variables</vt:lpstr>
      <vt:lpstr>DIS Variables</vt:lpstr>
      <vt:lpstr>Diffractive DIS</vt:lpstr>
      <vt:lpstr>Presentazione standard di PowerPoint</vt:lpstr>
      <vt:lpstr>Q2 and y distributions</vt:lpstr>
      <vt:lpstr>β and xBj distributions</vt:lpstr>
      <vt:lpstr>t and xL distributions</vt:lpstr>
      <vt:lpstr>Resolution </vt:lpstr>
      <vt:lpstr>Q2  Bin Resolution</vt:lpstr>
      <vt:lpstr>Q2 , y, xBj : Bin Resolution e-Method</vt:lpstr>
      <vt:lpstr>t, xL, β : Bin Resolution</vt:lpstr>
      <vt:lpstr>Bin Resolution-Q2 and β</vt:lpstr>
      <vt:lpstr>Bin Resolution-t and xL</vt:lpstr>
      <vt:lpstr>Q2 , y, xBj : Migration Matrices</vt:lpstr>
      <vt:lpstr>t, xpom, β : Migration Matrices</vt:lpstr>
      <vt:lpstr> </vt:lpstr>
      <vt:lpstr> </vt:lpstr>
      <vt:lpstr>Event selection</vt:lpstr>
      <vt:lpstr>Event selection</vt:lpstr>
      <vt:lpstr>Event selection</vt:lpstr>
      <vt:lpstr>Event selection summary</vt:lpstr>
      <vt:lpstr>Migration Matrices with Cuts</vt:lpstr>
      <vt:lpstr>Migration Matrices after Cuts</vt:lpstr>
      <vt:lpstr>Control Plots</vt:lpstr>
      <vt:lpstr>Differential Cross-Section in t</vt:lpstr>
      <vt:lpstr>Differential Cross-Section in t</vt:lpstr>
      <vt:lpstr>Inclusive Differential Cross-Section</vt:lpstr>
      <vt:lpstr>First look at Triple Differential Cross-Section</vt:lpstr>
      <vt:lpstr>First look at Triple Differential Cross-Section</vt:lpstr>
      <vt:lpstr>Summary and outlook</vt:lpstr>
      <vt:lpstr>Thanks for the attention</vt:lpstr>
      <vt:lpstr>Backup</vt:lpstr>
      <vt:lpstr>Backup: Global resolution</vt:lpstr>
      <vt:lpstr>Backup: Global resolution</vt:lpstr>
      <vt:lpstr>Backup: Global resolutions</vt:lpstr>
      <vt:lpstr>Backup: dN/d|t| </vt:lpstr>
      <vt:lpstr>Backup: Distributions after cuts</vt:lpstr>
      <vt:lpstr>Backup: Distributions after cuts</vt:lpstr>
      <vt:lpstr>Backup: Distributions</vt:lpstr>
      <vt:lpstr>Backup: Distribution </vt:lpstr>
      <vt:lpstr>Backup: Distributions </vt:lpstr>
      <vt:lpstr>Q2 binned</vt:lpstr>
      <vt:lpstr>xBj and |t| binned</vt:lpstr>
      <vt:lpstr>β  and xL binned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ANTONIO CHISARI</dc:creator>
  <cp:lastModifiedBy>ANTONIO CHISARI</cp:lastModifiedBy>
  <cp:revision>61</cp:revision>
  <dcterms:created xsi:type="dcterms:W3CDTF">2025-12-02T17:55:31Z</dcterms:created>
  <dcterms:modified xsi:type="dcterms:W3CDTF">2026-08-10T16:34:57Z</dcterms:modified>
</cp:coreProperties>
</file>