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ddart, Adam (STFC,RAL,TECH)" userId="eb0f2ffd-b16d-48d7-b8d6-63a288e4ff8d" providerId="ADAL" clId="{231BE33A-FBE7-4006-BE0C-D77A6FA9D06E}"/>
    <pc:docChg chg="custSel addSld modSld">
      <pc:chgData name="Huddart, Adam (STFC,RAL,TECH)" userId="eb0f2ffd-b16d-48d7-b8d6-63a288e4ff8d" providerId="ADAL" clId="{231BE33A-FBE7-4006-BE0C-D77A6FA9D06E}" dt="2026-01-07T14:50:47.247" v="811" actId="20577"/>
      <pc:docMkLst>
        <pc:docMk/>
      </pc:docMkLst>
      <pc:sldChg chg="modSp mod">
        <pc:chgData name="Huddart, Adam (STFC,RAL,TECH)" userId="eb0f2ffd-b16d-48d7-b8d6-63a288e4ff8d" providerId="ADAL" clId="{231BE33A-FBE7-4006-BE0C-D77A6FA9D06E}" dt="2026-01-07T14:31:30.277" v="2" actId="404"/>
        <pc:sldMkLst>
          <pc:docMk/>
          <pc:sldMk cId="1849467608" sldId="256"/>
        </pc:sldMkLst>
        <pc:spChg chg="mod">
          <ac:chgData name="Huddart, Adam (STFC,RAL,TECH)" userId="eb0f2ffd-b16d-48d7-b8d6-63a288e4ff8d" providerId="ADAL" clId="{231BE33A-FBE7-4006-BE0C-D77A6FA9D06E}" dt="2026-01-07T14:31:30.277" v="2" actId="404"/>
          <ac:spMkLst>
            <pc:docMk/>
            <pc:sldMk cId="1849467608" sldId="256"/>
            <ac:spMk id="2" creationId="{D9CB5B49-960E-C6B4-C435-F5EBB1F23C0E}"/>
          </ac:spMkLst>
        </pc:spChg>
      </pc:sldChg>
      <pc:sldChg chg="modSp new mod">
        <pc:chgData name="Huddart, Adam (STFC,RAL,TECH)" userId="eb0f2ffd-b16d-48d7-b8d6-63a288e4ff8d" providerId="ADAL" clId="{231BE33A-FBE7-4006-BE0C-D77A6FA9D06E}" dt="2026-01-07T14:50:47.247" v="811" actId="20577"/>
        <pc:sldMkLst>
          <pc:docMk/>
          <pc:sldMk cId="1716279957" sldId="263"/>
        </pc:sldMkLst>
        <pc:spChg chg="mod">
          <ac:chgData name="Huddart, Adam (STFC,RAL,TECH)" userId="eb0f2ffd-b16d-48d7-b8d6-63a288e4ff8d" providerId="ADAL" clId="{231BE33A-FBE7-4006-BE0C-D77A6FA9D06E}" dt="2026-01-07T14:40:00.067" v="31" actId="20577"/>
          <ac:spMkLst>
            <pc:docMk/>
            <pc:sldMk cId="1716279957" sldId="263"/>
            <ac:spMk id="2" creationId="{A583CA11-0247-2EE8-459C-5DCA7D4BBC3D}"/>
          </ac:spMkLst>
        </pc:spChg>
        <pc:spChg chg="mod">
          <ac:chgData name="Huddart, Adam (STFC,RAL,TECH)" userId="eb0f2ffd-b16d-48d7-b8d6-63a288e4ff8d" providerId="ADAL" clId="{231BE33A-FBE7-4006-BE0C-D77A6FA9D06E}" dt="2026-01-07T14:50:47.247" v="811" actId="20577"/>
          <ac:spMkLst>
            <pc:docMk/>
            <pc:sldMk cId="1716279957" sldId="263"/>
            <ac:spMk id="3" creationId="{BBB177A6-9077-433E-279D-EC438289B7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CED4A-60DE-C67B-26CD-26D3DFFCC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DA224D-920E-A997-579C-48915CDD3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60D11-D2D0-CFB9-6002-B97E67DFE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818B8-A4F6-67DF-0D2B-42960B2B9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9CFBD-DB64-0F9F-4178-8DDA83B89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291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D4FAD-3EE3-0B5D-4842-7CDC41070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59EB3-3C2D-B16C-93DC-E81D3ECF1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CD9F5-373D-E51F-6024-0997453D8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5DB54-2374-C38F-7A96-2061C1E1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759C6-A0A9-D24F-9B4A-CB3A72867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5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274799-6B18-C0B1-A3AB-78DD4F4C5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0A27F-26B9-616B-581F-D5A350E9B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7F642-7F41-971D-FA79-DC6A5B1E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0CD11-7285-DF6D-81A3-B98A1430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9855F-8C8E-A74A-5981-3691192D5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20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494F6-CF60-3DF6-6512-9DF4EA6F3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03FE1-AB40-75C4-8948-0C09D2AC6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98FE2-2C4D-0DED-7138-B4AB5D89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9AD20-052F-C146-0727-729F717A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29DB7-88DE-7D14-749D-687E2F79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2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13D52-4157-60FF-DF3A-867C522A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51CB7-6F70-FFD7-EB79-2ED99BBC7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86482-7025-2DA9-2A82-3629E7915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FC2EB-B909-E0AC-E948-6F86DE0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D9ECA-182F-DCF2-A3FC-A370653E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45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52C00-B155-993D-917E-1B99B4F0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12908-C278-6066-70C2-5E958F280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7F021-B7D0-0E18-0506-CFD6E35D2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9BEA9-B7A1-3095-B444-FFDA45679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9BA41-1B25-4ED6-3368-A547C83F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AC9C1-C89A-980D-9C10-502C8BA9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52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8174-BE07-8E8A-ABED-CC4906CA6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18888-EA5B-319E-0A33-0ACF5136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0D65D7-BD53-6E17-D6A1-55470DB4A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6B5C81-173E-A51D-58D7-C4D322ED3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F9B872-BAA3-2A0C-329C-66C2FCABF8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6EC3F8-8FBC-96F7-10D2-A6CF2361C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1DFBD2-C345-8DDD-6104-371036348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B045F7-BED3-4A9E-0374-4B3BDDC6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90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8E081-DC36-52F5-D589-A93C8CA97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941AB6-3E42-6C1B-64F2-F7FF2CAA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C0F19-B470-83EB-EEE3-095136BE2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FBBB9F-1802-62CA-B066-2474A000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9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EBFEAE-FA65-FE78-A80F-EFF653409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6AD6C3-DA8A-22E6-75CB-F4E42F14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4BE2C-B104-B42D-C964-4FC8F33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4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E628C-3F13-8895-2D71-43C6D257C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3F23-E458-09C5-699D-12990F980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C701B-1961-E814-53BF-8545DE51F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0B002-F08C-4F9F-F79F-9DA2B5C2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1EC1B-EB8D-F309-4DC2-717CD3A6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D23DD-68CF-3BE6-960B-FF17D77C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50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753A-C8E6-45F5-615F-2E63C209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9A454F-1CAC-C3DC-076E-9A7CE5FD0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53DFB-6797-B143-9F54-2E813D35B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A84AE-8805-23E0-C095-637A36A5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E7EEB-B534-E653-39ED-D3E6D3F9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DAC59-4448-E2DC-7695-D043810F6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49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C3A73-359E-4E1E-A9EA-0934E21F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2E0AA-0CBF-67FF-64D6-EF85C2884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76087-A1FE-A7D2-7E4C-0AE51FA41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5BBE9-8384-4214-A4BF-44CF4CD68B31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CF1E2-2702-80F0-0693-C5CD9D4A3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B6F14-E8F0-C0AB-E322-1A1EE4B7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A5312-7AAA-48EB-A4D0-9ADAF79B9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8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B5B49-960E-C6B4-C435-F5EBB1F23C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EIC-UK WP1 Mechanics meeting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4CA29-9A71-4357-3521-2B75BA2BF2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07/01/26</a:t>
            </a:r>
          </a:p>
        </p:txBody>
      </p:sp>
    </p:spTree>
    <p:extLst>
      <p:ext uri="{BB962C8B-B14F-4D97-AF65-F5344CB8AC3E}">
        <p14:creationId xmlns:p14="http://schemas.microsoft.com/office/powerpoint/2010/main" val="184946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3CA11-0247-2EE8-459C-5DCA7D4B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Mechanical Prototyping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77A6-9077-433E-279D-EC438289B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Full L4 - 1</a:t>
            </a:r>
          </a:p>
          <a:p>
            <a:pPr lvl="1"/>
            <a:r>
              <a:rPr lang="en-GB" sz="1800" dirty="0"/>
              <a:t>First L4 stave needs modules (steel shim with Kapton heaters) mounting</a:t>
            </a:r>
          </a:p>
          <a:p>
            <a:pPr lvl="1"/>
            <a:r>
              <a:rPr lang="en-GB" sz="1800" dirty="0"/>
              <a:t>Vibration testing with modules</a:t>
            </a:r>
          </a:p>
          <a:p>
            <a:pPr lvl="1"/>
            <a:r>
              <a:rPr lang="en-GB" sz="1800" dirty="0"/>
              <a:t>Thermal flow testing</a:t>
            </a:r>
          </a:p>
          <a:p>
            <a:r>
              <a:rPr lang="en-GB" sz="2000" dirty="0"/>
              <a:t>Full L4 – 2</a:t>
            </a:r>
          </a:p>
          <a:p>
            <a:pPr lvl="1"/>
            <a:r>
              <a:rPr lang="en-GB" sz="1600" dirty="0"/>
              <a:t>Full K9 foam blocks (modified geometry)</a:t>
            </a:r>
          </a:p>
          <a:p>
            <a:pPr lvl="2"/>
            <a:r>
              <a:rPr lang="en-GB" sz="1200" dirty="0"/>
              <a:t>Flow resistance will be more representative</a:t>
            </a:r>
          </a:p>
          <a:p>
            <a:pPr lvl="1"/>
            <a:r>
              <a:rPr lang="en-GB" sz="1600" dirty="0"/>
              <a:t>Test improvements to build procedure</a:t>
            </a:r>
          </a:p>
          <a:p>
            <a:pPr lvl="2"/>
            <a:r>
              <a:rPr lang="en-GB" sz="1200" dirty="0"/>
              <a:t>I-beam cure in-situ</a:t>
            </a:r>
          </a:p>
          <a:p>
            <a:pPr lvl="2"/>
            <a:r>
              <a:rPr lang="en-GB" sz="1200" dirty="0"/>
              <a:t>Tooling leakage protection</a:t>
            </a:r>
            <a:endParaRPr lang="en-GB" sz="2200" dirty="0"/>
          </a:p>
          <a:p>
            <a:r>
              <a:rPr lang="en-GB" sz="2000" dirty="0"/>
              <a:t>Curved modules installation</a:t>
            </a:r>
          </a:p>
          <a:p>
            <a:pPr lvl="1"/>
            <a:r>
              <a:rPr lang="en-GB" sz="1800" dirty="0"/>
              <a:t>Use dummy silicon and curved module tooling for module installation trials (we have a couple of quarter stave prototypes which could be used for this)</a:t>
            </a:r>
          </a:p>
          <a:p>
            <a:pPr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71627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61D50-3E27-4A75-01AF-E06A6F68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L4 FIB Design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CA4C2-C3D9-4393-A23C-10A3E11A3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145741" cy="4351338"/>
          </a:xfrm>
        </p:spPr>
        <p:txBody>
          <a:bodyPr>
            <a:normAutofit/>
          </a:bodyPr>
          <a:lstStyle/>
          <a:p>
            <a:r>
              <a:rPr lang="en-GB" sz="2000" dirty="0"/>
              <a:t>Angled MTP connector by 45 degrees to improve optical cable routing (less tight radius of curvature required on cable)</a:t>
            </a:r>
          </a:p>
          <a:p>
            <a:r>
              <a:rPr lang="en-GB" sz="2000" dirty="0"/>
              <a:t>MTP now obstructs nano-D installation or at least makes nano-D installation riskier unless we add an optical cable guard</a:t>
            </a:r>
          </a:p>
          <a:p>
            <a:r>
              <a:rPr lang="en-GB" sz="2000" dirty="0">
                <a:sym typeface="Wingdings" panose="05000000000000000000" pitchFamily="2" charset="2"/>
              </a:rPr>
              <a:t>Moved to a 90-degree connector, cable radius shown only just clears the support tube.</a:t>
            </a:r>
          </a:p>
          <a:p>
            <a:endParaRPr lang="en-GB" sz="2000" dirty="0">
              <a:sym typeface="Wingdings" panose="05000000000000000000" pitchFamily="2" charset="2"/>
            </a:endParaRPr>
          </a:p>
          <a:p>
            <a:r>
              <a:rPr lang="en-GB" sz="2000" dirty="0">
                <a:sym typeface="Wingdings" panose="05000000000000000000" pitchFamily="2" charset="2"/>
              </a:rPr>
              <a:t>Alternatively, if the FIB was longer and use straight connector located along the top edge of the board, cable would not need to be curved by 90 degrees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70FB14-885B-8B4B-EEE8-DB2E00C437A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04161" y="336195"/>
            <a:ext cx="3938722" cy="642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9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40AD0-12A8-300D-5447-FBEFD616B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6D91D1-24A8-6D28-51F2-7A21DFC440C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04161" y="336195"/>
            <a:ext cx="3938722" cy="64276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6AAAC21-69E3-2E04-A962-EEDC564E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L4 FIB Design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E8502-2B2A-DEF9-EB37-55B0E2E0E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145741" cy="4351338"/>
          </a:xfrm>
        </p:spPr>
        <p:txBody>
          <a:bodyPr>
            <a:normAutofit/>
          </a:bodyPr>
          <a:lstStyle/>
          <a:p>
            <a:r>
              <a:rPr lang="en-GB" sz="2000" dirty="0"/>
              <a:t>Angled MTP connector by 45 degrees to improve optical cable routing (less tight radius of curvature required on cable)</a:t>
            </a:r>
          </a:p>
          <a:p>
            <a:r>
              <a:rPr lang="en-GB" sz="2000" dirty="0"/>
              <a:t>MTP now obstructs nano-D installation or at least makes nano-D installation riskier unless we add an optical cable guard</a:t>
            </a:r>
          </a:p>
          <a:p>
            <a:r>
              <a:rPr lang="en-GB" sz="2000" dirty="0">
                <a:sym typeface="Wingdings" panose="05000000000000000000" pitchFamily="2" charset="2"/>
              </a:rPr>
              <a:t>Moved to a 90-degree connector, cable radius shown only just clears the support tube.</a:t>
            </a:r>
          </a:p>
          <a:p>
            <a:endParaRPr lang="en-GB" sz="2000" dirty="0">
              <a:sym typeface="Wingdings" panose="05000000000000000000" pitchFamily="2" charset="2"/>
            </a:endParaRPr>
          </a:p>
          <a:p>
            <a:r>
              <a:rPr lang="en-GB" sz="2000" dirty="0">
                <a:sym typeface="Wingdings" panose="05000000000000000000" pitchFamily="2" charset="2"/>
              </a:rPr>
              <a:t>Alternatively, if the FIB was longer and use straight connector located along the top edge of the board, cable would not need to be curved by 90 degrees</a:t>
            </a:r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683681-9E45-E58A-54C5-BC0A29261685}"/>
              </a:ext>
            </a:extLst>
          </p:cNvPr>
          <p:cNvSpPr/>
          <p:nvPr/>
        </p:nvSpPr>
        <p:spPr>
          <a:xfrm>
            <a:off x="7677150" y="393700"/>
            <a:ext cx="2984500" cy="1346200"/>
          </a:xfrm>
          <a:custGeom>
            <a:avLst/>
            <a:gdLst>
              <a:gd name="connsiteX0" fmla="*/ 0 w 2984500"/>
              <a:gd name="connsiteY0" fmla="*/ 419100 h 1346200"/>
              <a:gd name="connsiteX1" fmla="*/ 1473200 w 2984500"/>
              <a:gd name="connsiteY1" fmla="*/ 0 h 1346200"/>
              <a:gd name="connsiteX2" fmla="*/ 2940050 w 2984500"/>
              <a:gd name="connsiteY2" fmla="*/ 387350 h 1346200"/>
              <a:gd name="connsiteX3" fmla="*/ 2984500 w 2984500"/>
              <a:gd name="connsiteY3" fmla="*/ 1346200 h 1346200"/>
              <a:gd name="connsiteX4" fmla="*/ 1473200 w 2984500"/>
              <a:gd name="connsiteY4" fmla="*/ 1028700 h 1346200"/>
              <a:gd name="connsiteX5" fmla="*/ 12700 w 2984500"/>
              <a:gd name="connsiteY5" fmla="*/ 654050 h 1346200"/>
              <a:gd name="connsiteX6" fmla="*/ 0 w 2984500"/>
              <a:gd name="connsiteY6" fmla="*/ 419100 h 134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84500" h="1346200">
                <a:moveTo>
                  <a:pt x="0" y="419100"/>
                </a:moveTo>
                <a:lnTo>
                  <a:pt x="1473200" y="0"/>
                </a:lnTo>
                <a:lnTo>
                  <a:pt x="2940050" y="387350"/>
                </a:lnTo>
                <a:lnTo>
                  <a:pt x="2984500" y="1346200"/>
                </a:lnTo>
                <a:lnTo>
                  <a:pt x="1473200" y="1028700"/>
                </a:lnTo>
                <a:lnTo>
                  <a:pt x="12700" y="654050"/>
                </a:lnTo>
                <a:lnTo>
                  <a:pt x="0" y="4191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77923E5-BB69-62FE-9A75-2421BE84F4D5}"/>
              </a:ext>
            </a:extLst>
          </p:cNvPr>
          <p:cNvSpPr/>
          <p:nvPr/>
        </p:nvSpPr>
        <p:spPr>
          <a:xfrm>
            <a:off x="9074150" y="1339850"/>
            <a:ext cx="1924050" cy="1606550"/>
          </a:xfrm>
          <a:custGeom>
            <a:avLst/>
            <a:gdLst>
              <a:gd name="connsiteX0" fmla="*/ 1924050 w 1987550"/>
              <a:gd name="connsiteY0" fmla="*/ 1606550 h 1606550"/>
              <a:gd name="connsiteX1" fmla="*/ 6350 w 1987550"/>
              <a:gd name="connsiteY1" fmla="*/ 1136650 h 1606550"/>
              <a:gd name="connsiteX2" fmla="*/ 0 w 1987550"/>
              <a:gd name="connsiteY2" fmla="*/ 0 h 1606550"/>
              <a:gd name="connsiteX3" fmla="*/ 1987550 w 1987550"/>
              <a:gd name="connsiteY3" fmla="*/ 368300 h 1606550"/>
              <a:gd name="connsiteX4" fmla="*/ 1924050 w 1987550"/>
              <a:gd name="connsiteY4" fmla="*/ 1606550 h 1606550"/>
              <a:gd name="connsiteX0" fmla="*/ 1924050 w 1924050"/>
              <a:gd name="connsiteY0" fmla="*/ 1606550 h 1606550"/>
              <a:gd name="connsiteX1" fmla="*/ 6350 w 1924050"/>
              <a:gd name="connsiteY1" fmla="*/ 1136650 h 1606550"/>
              <a:gd name="connsiteX2" fmla="*/ 0 w 1924050"/>
              <a:gd name="connsiteY2" fmla="*/ 0 h 1606550"/>
              <a:gd name="connsiteX3" fmla="*/ 1917700 w 1924050"/>
              <a:gd name="connsiteY3" fmla="*/ 349250 h 1606550"/>
              <a:gd name="connsiteX4" fmla="*/ 1924050 w 1924050"/>
              <a:gd name="connsiteY4" fmla="*/ 1606550 h 1606550"/>
              <a:gd name="connsiteX0" fmla="*/ 1924050 w 1924050"/>
              <a:gd name="connsiteY0" fmla="*/ 1606550 h 1606550"/>
              <a:gd name="connsiteX1" fmla="*/ 6350 w 1924050"/>
              <a:gd name="connsiteY1" fmla="*/ 1136650 h 1606550"/>
              <a:gd name="connsiteX2" fmla="*/ 0 w 1924050"/>
              <a:gd name="connsiteY2" fmla="*/ 0 h 1606550"/>
              <a:gd name="connsiteX3" fmla="*/ 1917700 w 1924050"/>
              <a:gd name="connsiteY3" fmla="*/ 419100 h 1606550"/>
              <a:gd name="connsiteX4" fmla="*/ 1924050 w 1924050"/>
              <a:gd name="connsiteY4" fmla="*/ 1606550 h 160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4050" h="1606550">
                <a:moveTo>
                  <a:pt x="1924050" y="1606550"/>
                </a:moveTo>
                <a:lnTo>
                  <a:pt x="6350" y="1136650"/>
                </a:lnTo>
                <a:cubicBezTo>
                  <a:pt x="4233" y="757767"/>
                  <a:pt x="2117" y="378883"/>
                  <a:pt x="0" y="0"/>
                </a:cubicBezTo>
                <a:lnTo>
                  <a:pt x="1917700" y="419100"/>
                </a:lnTo>
                <a:cubicBezTo>
                  <a:pt x="1919817" y="838200"/>
                  <a:pt x="1921933" y="1187450"/>
                  <a:pt x="1924050" y="1606550"/>
                </a:cubicBezTo>
                <a:close/>
              </a:path>
            </a:pathLst>
          </a:custGeom>
          <a:solidFill>
            <a:srgbClr val="007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5204EE2-2503-15A8-F9AE-32DB164A92F9}"/>
              </a:ext>
            </a:extLst>
          </p:cNvPr>
          <p:cNvSpPr/>
          <p:nvPr/>
        </p:nvSpPr>
        <p:spPr>
          <a:xfrm>
            <a:off x="9963150" y="1638300"/>
            <a:ext cx="812800" cy="425450"/>
          </a:xfrm>
          <a:custGeom>
            <a:avLst/>
            <a:gdLst>
              <a:gd name="connsiteX0" fmla="*/ 0 w 812800"/>
              <a:gd name="connsiteY0" fmla="*/ 0 h 425450"/>
              <a:gd name="connsiteX1" fmla="*/ 0 w 812800"/>
              <a:gd name="connsiteY1" fmla="*/ 241300 h 425450"/>
              <a:gd name="connsiteX2" fmla="*/ 812800 w 812800"/>
              <a:gd name="connsiteY2" fmla="*/ 425450 h 425450"/>
              <a:gd name="connsiteX3" fmla="*/ 812800 w 812800"/>
              <a:gd name="connsiteY3" fmla="*/ 165100 h 425450"/>
              <a:gd name="connsiteX4" fmla="*/ 0 w 812800"/>
              <a:gd name="connsiteY4" fmla="*/ 0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00" h="425450">
                <a:moveTo>
                  <a:pt x="0" y="0"/>
                </a:moveTo>
                <a:lnTo>
                  <a:pt x="0" y="241300"/>
                </a:lnTo>
                <a:lnTo>
                  <a:pt x="812800" y="425450"/>
                </a:lnTo>
                <a:lnTo>
                  <a:pt x="812800" y="1651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758B60-B00B-DCED-1E37-9A2823F92716}"/>
              </a:ext>
            </a:extLst>
          </p:cNvPr>
          <p:cNvSpPr/>
          <p:nvPr/>
        </p:nvSpPr>
        <p:spPr>
          <a:xfrm>
            <a:off x="9074150" y="1451769"/>
            <a:ext cx="812800" cy="425450"/>
          </a:xfrm>
          <a:custGeom>
            <a:avLst/>
            <a:gdLst>
              <a:gd name="connsiteX0" fmla="*/ 0 w 812800"/>
              <a:gd name="connsiteY0" fmla="*/ 0 h 425450"/>
              <a:gd name="connsiteX1" fmla="*/ 0 w 812800"/>
              <a:gd name="connsiteY1" fmla="*/ 241300 h 425450"/>
              <a:gd name="connsiteX2" fmla="*/ 812800 w 812800"/>
              <a:gd name="connsiteY2" fmla="*/ 425450 h 425450"/>
              <a:gd name="connsiteX3" fmla="*/ 812800 w 812800"/>
              <a:gd name="connsiteY3" fmla="*/ 165100 h 425450"/>
              <a:gd name="connsiteX4" fmla="*/ 0 w 812800"/>
              <a:gd name="connsiteY4" fmla="*/ 0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00" h="425450">
                <a:moveTo>
                  <a:pt x="0" y="0"/>
                </a:moveTo>
                <a:lnTo>
                  <a:pt x="0" y="241300"/>
                </a:lnTo>
                <a:lnTo>
                  <a:pt x="812800" y="425450"/>
                </a:lnTo>
                <a:lnTo>
                  <a:pt x="812800" y="1651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0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4B3DD2-E9D1-F321-FD45-6C47ECB286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6300" y="948985"/>
            <a:ext cx="7306912" cy="59654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EBD97B-0165-7970-E2E4-6EC645E28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Feasibility of the angled MTP connector (what angles might be achieved with the length of the fibres).</a:t>
            </a:r>
            <a:br>
              <a:rPr lang="en-GB" sz="2800" dirty="0"/>
            </a:b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2243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CD7E8-94AB-524D-EB8C-A0F2388D9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Mounting strength and options of the MTP connector clamp.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134FF-C7C3-6B71-E23A-EABD3A86A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11850" cy="4351338"/>
          </a:xfrm>
        </p:spPr>
        <p:txBody>
          <a:bodyPr>
            <a:normAutofit/>
          </a:bodyPr>
          <a:lstStyle/>
          <a:p>
            <a:r>
              <a:rPr lang="en-GB" sz="2000" dirty="0"/>
              <a:t>Highlighted faces (image right) give most area in connector installation direction</a:t>
            </a:r>
          </a:p>
          <a:p>
            <a:r>
              <a:rPr lang="en-GB" sz="2000" dirty="0"/>
              <a:t>Fingers constrain the horizontal location and angle of connectors</a:t>
            </a:r>
          </a:p>
          <a:p>
            <a:r>
              <a:rPr lang="en-GB" sz="2000" dirty="0"/>
              <a:t>Top cap would be needed to secure connector in last degree of freedom (or integrate clip into the fingers</a:t>
            </a:r>
          </a:p>
          <a:p>
            <a:endParaRPr lang="en-GB" sz="2000" dirty="0"/>
          </a:p>
          <a:p>
            <a:endParaRPr lang="en-GB" sz="20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A97F386-E203-6FFB-D87B-344AD1D36E13}"/>
              </a:ext>
            </a:extLst>
          </p:cNvPr>
          <p:cNvGrpSpPr/>
          <p:nvPr/>
        </p:nvGrpSpPr>
        <p:grpSpPr>
          <a:xfrm>
            <a:off x="8153400" y="1274538"/>
            <a:ext cx="3672196" cy="3224063"/>
            <a:chOff x="7797800" y="1960338"/>
            <a:chExt cx="3672196" cy="322406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876857E-A58C-D610-48EA-FFAB10BC09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797800" y="1960338"/>
              <a:ext cx="3672196" cy="3224063"/>
            </a:xfrm>
            <a:prstGeom prst="rect">
              <a:avLst/>
            </a:prstGeom>
          </p:spPr>
        </p:pic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90ED0D5-20AF-AC5F-0865-95C0C654F124}"/>
                </a:ext>
              </a:extLst>
            </p:cNvPr>
            <p:cNvCxnSpPr/>
            <p:nvPr/>
          </p:nvCxnSpPr>
          <p:spPr>
            <a:xfrm flipV="1">
              <a:off x="8541224" y="2511425"/>
              <a:ext cx="736979" cy="23201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920A2B8-F7D0-5CF3-6914-E02967280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1031" y="4001294"/>
            <a:ext cx="2836469" cy="265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17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0D72E-BE2D-A1BD-02C4-2810BED78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Design options that can be transferred to the L3 and disk (if Ernst joins) variants.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0D3E4-5A6A-0361-02B7-63B8658FD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L3 – keeping FIB at 45 degrees seems more logical</a:t>
            </a:r>
          </a:p>
          <a:p>
            <a:pPr lvl="1"/>
            <a:r>
              <a:rPr lang="en-GB" dirty="0"/>
              <a:t>JG design looks to be the best form factor</a:t>
            </a:r>
          </a:p>
          <a:p>
            <a:pPr lvl="1"/>
            <a:r>
              <a:rPr lang="en-GB" dirty="0"/>
              <a:t>Currently L3 FIB overlap with IB SCB</a:t>
            </a:r>
          </a:p>
          <a:p>
            <a:pPr lvl="2"/>
            <a:r>
              <a:rPr lang="en-GB" dirty="0"/>
              <a:t>SCB on top of L3 FIB?</a:t>
            </a:r>
          </a:p>
        </p:txBody>
      </p:sp>
    </p:spTree>
    <p:extLst>
      <p:ext uri="{BB962C8B-B14F-4D97-AF65-F5344CB8AC3E}">
        <p14:creationId xmlns:p14="http://schemas.microsoft.com/office/powerpoint/2010/main" val="3861788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393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 Theme</vt:lpstr>
      <vt:lpstr>EIC-UK WP1 Mechanics meeting </vt:lpstr>
      <vt:lpstr>Mechanical Prototyping</vt:lpstr>
      <vt:lpstr>L4 FIB Design Options</vt:lpstr>
      <vt:lpstr>L4 FIB Design Options</vt:lpstr>
      <vt:lpstr>Feasibility of the angled MTP connector (what angles might be achieved with the length of the fibres). </vt:lpstr>
      <vt:lpstr>Mounting strength and options of the MTP connector clamp.</vt:lpstr>
      <vt:lpstr>Design options that can be transferred to the L3 and disk (if Ernst joins) variants.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Huddart, Adam (STFC,RAL,TECH)</dc:creator>
  <cp:lastModifiedBy>Huddart, Adam (STFC,RAL,TECH)</cp:lastModifiedBy>
  <cp:revision>1</cp:revision>
  <dcterms:created xsi:type="dcterms:W3CDTF">2026-01-07T13:24:06Z</dcterms:created>
  <dcterms:modified xsi:type="dcterms:W3CDTF">2026-01-07T14:50:52Z</dcterms:modified>
</cp:coreProperties>
</file>