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8"/>
  </p:notesMasterIdLst>
  <p:sldIdLst>
    <p:sldId id="5852" r:id="rId5"/>
    <p:sldId id="5863" r:id="rId6"/>
    <p:sldId id="58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30" autoAdjust="0"/>
    <p:restoredTop sz="94694"/>
  </p:normalViewPr>
  <p:slideViewPr>
    <p:cSldViewPr snapToGrid="0" snapToObjects="1">
      <p:cViewPr varScale="1">
        <p:scale>
          <a:sx n="71" d="100"/>
          <a:sy n="71" d="100"/>
        </p:scale>
        <p:origin x="66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CB4AEF0-9DF5-8547-BFB1-01DC74E9EA10}"/>
              </a:ext>
            </a:extLst>
          </p:cNvPr>
          <p:cNvGrpSpPr/>
          <p:nvPr userDrawn="1"/>
        </p:nvGrpSpPr>
        <p:grpSpPr>
          <a:xfrm>
            <a:off x="8379147" y="5761051"/>
            <a:ext cx="3229534" cy="365760"/>
            <a:chOff x="8379147" y="5761051"/>
            <a:chExt cx="3229534" cy="36576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64B0927-9756-E245-97E6-885EE482F93E}"/>
                </a:ext>
              </a:extLst>
            </p:cNvPr>
            <p:cNvGrpSpPr/>
            <p:nvPr/>
          </p:nvGrpSpPr>
          <p:grpSpPr>
            <a:xfrm>
              <a:off x="8379147" y="5761051"/>
              <a:ext cx="3229534" cy="365760"/>
              <a:chOff x="8379147" y="6059086"/>
              <a:chExt cx="3229534" cy="36576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095E64-8FBA-524D-8B8C-6E86DDD1BECE}"/>
                  </a:ext>
                </a:extLst>
              </p:cNvPr>
              <p:cNvSpPr txBox="1"/>
              <p:nvPr/>
            </p:nvSpPr>
            <p:spPr>
              <a:xfrm>
                <a:off x="8379147" y="6146171"/>
                <a:ext cx="3229534" cy="215444"/>
              </a:xfrm>
              <a:prstGeom prst="rect">
                <a:avLst/>
              </a:prstGeom>
              <a:noFill/>
            </p:spPr>
            <p:txBody>
              <a:bodyPr wrap="square" tIns="0" bIns="0" rtlCol="0" anchor="b">
                <a:spAutoFit/>
              </a:bodyPr>
              <a:lstStyle/>
              <a:p>
                <a:pPr algn="r"/>
                <a:r>
                  <a:rPr lang="en-US" sz="1400" b="1" dirty="0">
                    <a:solidFill>
                      <a:schemeClr val="bg1">
                        <a:alpha val="30000"/>
                      </a:schemeClr>
                    </a:solidFill>
                  </a:rPr>
                  <a:t>@</a:t>
                </a:r>
                <a:r>
                  <a:rPr lang="en-US" sz="1400" b="1" dirty="0" err="1">
                    <a:solidFill>
                      <a:schemeClr val="bg1">
                        <a:alpha val="30000"/>
                      </a:schemeClr>
                    </a:solidFill>
                  </a:rPr>
                  <a:t>BrookhavenLab</a:t>
                </a:r>
                <a:endParaRPr lang="en-US" sz="1400" b="1" dirty="0">
                  <a:solidFill>
                    <a:schemeClr val="bg1">
                      <a:alpha val="30000"/>
                    </a:schemeClr>
                  </a:solidFill>
                </a:endParaRP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B7E83299-5CDD-D746-8A36-D853B8B0E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 amt="30000"/>
              </a:blip>
              <a:srcRect/>
              <a:stretch/>
            </p:blipFill>
            <p:spPr>
              <a:xfrm>
                <a:off x="8842929" y="6116733"/>
                <a:ext cx="262216" cy="262216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01D65F82-8BAD-8B4A-BE90-A6957EC9A4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alphaModFix amt="30000"/>
              </a:blip>
              <a:srcRect t="9446" b="9446"/>
              <a:stretch/>
            </p:blipFill>
            <p:spPr>
              <a:xfrm>
                <a:off x="8379147" y="6059086"/>
                <a:ext cx="450958" cy="365760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24A77C1-F5AF-6742-AB43-D7804413EF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alphaModFix amt="3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</a:extLst>
              </a:blip>
              <a:srcRect/>
              <a:stretch/>
            </p:blipFill>
            <p:spPr>
              <a:xfrm>
                <a:off x="9200318" y="6116726"/>
                <a:ext cx="262216" cy="262216"/>
              </a:xfrm>
              <a:prstGeom prst="rect">
                <a:avLst/>
              </a:prstGeom>
              <a:noFill/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E8D70D99-967A-3746-AF65-57A15348FA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alphaModFix amt="30000"/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</a:extLst>
              </a:blip>
              <a:srcRect r="15445"/>
              <a:stretch/>
            </p:blipFill>
            <p:spPr>
              <a:xfrm>
                <a:off x="9557707" y="6116719"/>
                <a:ext cx="261249" cy="262216"/>
              </a:xfrm>
              <a:prstGeom prst="rect">
                <a:avLst/>
              </a:prstGeom>
              <a:noFill/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40BC758-7CB1-7C41-8BC2-27AF6931EC88}"/>
                </a:ext>
              </a:extLst>
            </p:cNvPr>
            <p:cNvGrpSpPr/>
            <p:nvPr userDrawn="1"/>
          </p:nvGrpSpPr>
          <p:grpSpPr>
            <a:xfrm>
              <a:off x="8379147" y="5761051"/>
              <a:ext cx="3229534" cy="365760"/>
              <a:chOff x="8379147" y="6059086"/>
              <a:chExt cx="3229534" cy="365760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64A328E-D3C4-4546-A4F5-DAD157801B5E}"/>
                  </a:ext>
                </a:extLst>
              </p:cNvPr>
              <p:cNvSpPr txBox="1"/>
              <p:nvPr userDrawn="1"/>
            </p:nvSpPr>
            <p:spPr>
              <a:xfrm>
                <a:off x="8379147" y="6146171"/>
                <a:ext cx="3229534" cy="215444"/>
              </a:xfrm>
              <a:prstGeom prst="rect">
                <a:avLst/>
              </a:prstGeom>
              <a:noFill/>
            </p:spPr>
            <p:txBody>
              <a:bodyPr wrap="square" tIns="0" bIns="0" rtlCol="0" anchor="b">
                <a:spAutoFit/>
              </a:bodyPr>
              <a:lstStyle/>
              <a:p>
                <a:pPr algn="r"/>
                <a:r>
                  <a:rPr lang="en-US" sz="1400" b="1" dirty="0">
                    <a:solidFill>
                      <a:schemeClr val="bg1">
                        <a:alpha val="30000"/>
                      </a:schemeClr>
                    </a:solidFill>
                  </a:rPr>
                  <a:t>@</a:t>
                </a:r>
                <a:r>
                  <a:rPr lang="en-US" sz="1400" b="1" dirty="0" err="1">
                    <a:solidFill>
                      <a:schemeClr val="bg1">
                        <a:alpha val="30000"/>
                      </a:schemeClr>
                    </a:solidFill>
                  </a:rPr>
                  <a:t>BrookhavenLab</a:t>
                </a:r>
                <a:endParaRPr lang="en-US" sz="1400" b="1" dirty="0">
                  <a:solidFill>
                    <a:schemeClr val="bg1">
                      <a:alpha val="30000"/>
                    </a:schemeClr>
                  </a:solidFill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93ABBCB9-5072-364F-9796-2479B3B643B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alphaModFix amt="30000"/>
              </a:blip>
              <a:srcRect/>
              <a:stretch/>
            </p:blipFill>
            <p:spPr>
              <a:xfrm>
                <a:off x="8842929" y="6116733"/>
                <a:ext cx="262216" cy="262216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27E47DA5-3F08-4748-9A57-739FA71534D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alphaModFix amt="30000"/>
              </a:blip>
              <a:srcRect t="9446" b="9446"/>
              <a:stretch/>
            </p:blipFill>
            <p:spPr>
              <a:xfrm>
                <a:off x="8379147" y="6059086"/>
                <a:ext cx="450958" cy="36576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61E2C70-4727-0846-A038-30280A4A04D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alphaModFix amt="3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</a:extLst>
              </a:blip>
              <a:srcRect/>
              <a:stretch/>
            </p:blipFill>
            <p:spPr>
              <a:xfrm>
                <a:off x="9200318" y="6116726"/>
                <a:ext cx="262216" cy="262216"/>
              </a:xfrm>
              <a:prstGeom prst="rect">
                <a:avLst/>
              </a:prstGeom>
              <a:noFill/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9A5BF0D0-4A18-2143-BF19-8BFF0E56BAC4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7">
                <a:alphaModFix amt="30000"/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</a:extLst>
              </a:blip>
              <a:srcRect r="15445"/>
              <a:stretch/>
            </p:blipFill>
            <p:spPr>
              <a:xfrm>
                <a:off x="9557707" y="6116719"/>
                <a:ext cx="261249" cy="262216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24267-F80B-C9EF-5103-79D6806E71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298" y="2685619"/>
            <a:ext cx="11757803" cy="969145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Summary of already progressing LDRD A's and timeline for the next steps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95A936-63A7-C024-AAFA-25CA7FFB8E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0427" y="5381339"/>
            <a:ext cx="10334625" cy="1259607"/>
          </a:xfrm>
        </p:spPr>
        <p:txBody>
          <a:bodyPr/>
          <a:lstStyle/>
          <a:p>
            <a:r>
              <a:rPr lang="en-US" dirty="0"/>
              <a:t>January 8, 2026</a:t>
            </a:r>
          </a:p>
        </p:txBody>
      </p:sp>
    </p:spTree>
    <p:extLst>
      <p:ext uri="{BB962C8B-B14F-4D97-AF65-F5344CB8AC3E}">
        <p14:creationId xmlns:p14="http://schemas.microsoft.com/office/powerpoint/2010/main" val="2080406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C3B83-36BF-C51B-4491-24C9DA130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23455"/>
            <a:ext cx="11049000" cy="721803"/>
          </a:xfrm>
        </p:spPr>
        <p:txBody>
          <a:bodyPr/>
          <a:lstStyle/>
          <a:p>
            <a:pPr algn="ctr"/>
            <a:r>
              <a:rPr lang="en-US" dirty="0"/>
              <a:t>Progressing LDRD 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E5160-82C2-B04E-5466-DF64A709F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5" y="1325407"/>
            <a:ext cx="11779623" cy="4887134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Laboratory was strongly supporting “Understanding the Building Blocks of the Universe” topic</a:t>
            </a:r>
          </a:p>
          <a:p>
            <a:pPr marL="457200" lvl="1" indent="0">
              <a:buNone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FY25 LDRDs A</a:t>
            </a:r>
          </a:p>
          <a:p>
            <a:pPr marL="914400" lvl="1" indent="-457200"/>
            <a:r>
              <a:rPr lang="en-US" dirty="0">
                <a:solidFill>
                  <a:schemeClr val="accent1"/>
                </a:solidFill>
              </a:rPr>
              <a:t>“Advancement of Noble Liquid Detectors R&amp;D for High Priority HEP Experiments in 2023 P5 Report” - Chen</a:t>
            </a:r>
          </a:p>
          <a:p>
            <a:pPr marL="914400" lvl="1" indent="-457200"/>
            <a:r>
              <a:rPr lang="en-US" dirty="0">
                <a:solidFill>
                  <a:schemeClr val="accent1"/>
                </a:solidFill>
              </a:rPr>
              <a:t>“Engaging with Accelerator R&amp;D Thrusts as Identified by the 2023 Report of the HEP P5” – Fisher/Nagaitsev/Palmer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26 LDRDs A</a:t>
            </a:r>
          </a:p>
          <a:p>
            <a:pPr marL="914400" lvl="1" indent="-457200"/>
            <a:r>
              <a:rPr lang="en-US" dirty="0">
                <a:solidFill>
                  <a:schemeClr val="accent1"/>
                </a:solidFill>
              </a:rPr>
              <a:t>“Electroweak and Beyond-The-Standard-Model Studies at the EIC” – Tricoli</a:t>
            </a:r>
          </a:p>
          <a:p>
            <a:pPr marL="914400" lvl="1" indent="-457200"/>
            <a:r>
              <a:rPr lang="en-US" dirty="0">
                <a:solidFill>
                  <a:schemeClr val="accent1"/>
                </a:solidFill>
              </a:rPr>
              <a:t>“Novel Generative AI Techniques for Experimental Data Analysis and Modeling” - Chamizo-Llatas</a:t>
            </a:r>
          </a:p>
          <a:p>
            <a:pPr marL="914400" lvl="1" indent="-457200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There are multiple LDRD Bs and Cs, as well as PDs relevant to this topic</a:t>
            </a:r>
          </a:p>
          <a:p>
            <a:pPr marL="914400" lvl="1" indent="-457200"/>
            <a:r>
              <a:rPr lang="en-US" dirty="0">
                <a:solidFill>
                  <a:schemeClr val="accent1"/>
                </a:solidFill>
              </a:rPr>
              <a:t>Contact Initiative Steering Committee for details </a:t>
            </a:r>
          </a:p>
          <a:p>
            <a:pPr marL="914400" lvl="1" indent="-457200"/>
            <a:endParaRPr lang="en-US" dirty="0"/>
          </a:p>
          <a:p>
            <a:pPr marL="914400" lvl="1" indent="-457200"/>
            <a:endParaRPr lang="en-US" dirty="0"/>
          </a:p>
          <a:p>
            <a:pPr marL="914400" lvl="1" indent="-457200"/>
            <a:endParaRPr lang="en-US" dirty="0"/>
          </a:p>
          <a:p>
            <a:pPr marL="914400" lvl="1" indent="-45720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E75F21-D933-4C46-A8A2-E3F661BA57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32339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018A5-D9AA-BDC2-6D9A-6450CA4B3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0"/>
            <a:ext cx="11049000" cy="67235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6B46C-C937-99DF-F47A-07A16D048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008530"/>
            <a:ext cx="11049000" cy="5123329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January 19</a:t>
            </a:r>
            <a:r>
              <a:rPr lang="en-US" baseline="30000" dirty="0"/>
              <a:t>th</a:t>
            </a:r>
            <a:r>
              <a:rPr lang="en-US" dirty="0"/>
              <a:t> COB – filled one page template pre-proposals (template provided in the lab-wide announcement) are due to Abhay Deshpande</a:t>
            </a:r>
          </a:p>
          <a:p>
            <a:pPr marL="914400" lvl="1" indent="-457200"/>
            <a:r>
              <a:rPr lang="en-US" dirty="0">
                <a:solidFill>
                  <a:schemeClr val="accent1"/>
                </a:solidFill>
              </a:rPr>
              <a:t>Talking to the Initiative Steering Committee members before submitting is advisable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will plan a meeting, late January, to present and discuss the pre-proposals</a:t>
            </a:r>
          </a:p>
          <a:p>
            <a:pPr marL="914400" lvl="1" indent="-457200"/>
            <a:r>
              <a:rPr lang="en-US" dirty="0">
                <a:solidFill>
                  <a:schemeClr val="accent1"/>
                </a:solidFill>
              </a:rPr>
              <a:t>Detailed information will be sent to all PIs who submitted pre-proposals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February 9</a:t>
            </a:r>
            <a:r>
              <a:rPr lang="en-US" baseline="30000" dirty="0"/>
              <a:t>th</a:t>
            </a:r>
            <a:r>
              <a:rPr lang="en-US" dirty="0"/>
              <a:t> – PIs of the pre-proposals to proceed to full proposal development notified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February 25 COB – PIs submit fully developed proposals, signed by BOM and Department Chair, to Abhay Deshpande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March 2</a:t>
            </a:r>
            <a:r>
              <a:rPr lang="en-US" baseline="30000" dirty="0"/>
              <a:t>nd</a:t>
            </a:r>
            <a:r>
              <a:rPr lang="en-US" dirty="0"/>
              <a:t> – proposals submitted to the laboratory</a:t>
            </a:r>
          </a:p>
          <a:p>
            <a:pPr marL="914400" lvl="1" indent="-457200"/>
            <a:r>
              <a:rPr lang="en-US" dirty="0">
                <a:solidFill>
                  <a:schemeClr val="accent1"/>
                </a:solidFill>
              </a:rPr>
              <a:t>Expected laboratory selection announcement date is early April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67E35-7141-9C13-CA53-57D828C442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121788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 (002)  -  Read-Only" id="{6FB93993-72A8-4891-B1CD-F17B78B5EB2F}" vid="{8759B972-A655-4205-B4CF-8842665A89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AF11560A9A3D42A6D720F5CE9EB9B4" ma:contentTypeVersion="11" ma:contentTypeDescription="Create a new document." ma:contentTypeScope="" ma:versionID="41ab09d7ae84bed0675f041cdf291977">
  <xsd:schema xmlns:xsd="http://www.w3.org/2001/XMLSchema" xmlns:xs="http://www.w3.org/2001/XMLSchema" xmlns:p="http://schemas.microsoft.com/office/2006/metadata/properties" xmlns:ns3="efb3f601-682b-4b24-a3a0-e0b0d0b660f8" xmlns:ns4="cfa4c34f-4b31-43aa-aa45-0eba64f30d0d" targetNamespace="http://schemas.microsoft.com/office/2006/metadata/properties" ma:root="true" ma:fieldsID="244bfd92e13ff9a699f9a5c7d93a2f5b" ns3:_="" ns4:_="">
    <xsd:import namespace="efb3f601-682b-4b24-a3a0-e0b0d0b660f8"/>
    <xsd:import namespace="cfa4c34f-4b31-43aa-aa45-0eba64f30d0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b3f601-682b-4b24-a3a0-e0b0d0b660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a4c34f-4b31-43aa-aa45-0eba64f30d0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F79268-C8C4-414C-A303-52594A8001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8CFF64-E403-4BA3-9801-4307A3E97E9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fa4c34f-4b31-43aa-aa45-0eba64f30d0d"/>
    <ds:schemaRef ds:uri="http://purl.org/dc/elements/1.1/"/>
    <ds:schemaRef ds:uri="http://schemas.microsoft.com/office/2006/metadata/properties"/>
    <ds:schemaRef ds:uri="efb3f601-682b-4b24-a3a0-e0b0d0b660f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E71DB7A-6FFC-44BB-94E6-0C673D45C8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b3f601-682b-4b24-a3a0-e0b0d0b660f8"/>
    <ds:schemaRef ds:uri="cfa4c34f-4b31-43aa-aa45-0eba64f30d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 (002)</Template>
  <TotalTime>5404</TotalTime>
  <Words>246</Words>
  <Application>Microsoft Office PowerPoint</Application>
  <PresentationFormat>Widescreen</PresentationFormat>
  <Paragraphs>31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BNL</vt:lpstr>
      <vt:lpstr>Summary of already progressing LDRD A's and timeline for the next steps</vt:lpstr>
      <vt:lpstr>Progressing LDRD As</vt:lpstr>
      <vt:lpstr>Timeline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Barkigia, Kathleen</dc:creator>
  <cp:keywords/>
  <dc:description/>
  <cp:lastModifiedBy>Denisov, Dmitri</cp:lastModifiedBy>
  <cp:revision>66</cp:revision>
  <dcterms:created xsi:type="dcterms:W3CDTF">2021-04-22T16:10:49Z</dcterms:created>
  <dcterms:modified xsi:type="dcterms:W3CDTF">2026-01-08T02:11:43Z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0x01010009AF11560A9A3D42A6D720F5CE9EB9B4</vt:lpwstr>
  </property>
</Properties>
</file>