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35"/>
  </p:notesMasterIdLst>
  <p:handoutMasterIdLst>
    <p:handoutMasterId r:id="rId36"/>
  </p:handoutMasterIdLst>
  <p:sldIdLst>
    <p:sldId id="477" r:id="rId2"/>
    <p:sldId id="1097" r:id="rId3"/>
    <p:sldId id="2147469650" r:id="rId4"/>
    <p:sldId id="2147469677" r:id="rId5"/>
    <p:sldId id="2147469654" r:id="rId6"/>
    <p:sldId id="2147469659" r:id="rId7"/>
    <p:sldId id="2147469646" r:id="rId8"/>
    <p:sldId id="2147469662" r:id="rId9"/>
    <p:sldId id="2147469684" r:id="rId10"/>
    <p:sldId id="2147469683" r:id="rId11"/>
    <p:sldId id="2147469681" r:id="rId12"/>
    <p:sldId id="2147469682" r:id="rId13"/>
    <p:sldId id="2147469667" r:id="rId14"/>
    <p:sldId id="2147469668" r:id="rId15"/>
    <p:sldId id="2147469651" r:id="rId16"/>
    <p:sldId id="2147469671" r:id="rId17"/>
    <p:sldId id="2147469660" r:id="rId18"/>
    <p:sldId id="2147469656" r:id="rId19"/>
    <p:sldId id="2147469657" r:id="rId20"/>
    <p:sldId id="2147469658" r:id="rId21"/>
    <p:sldId id="2147469652" r:id="rId22"/>
    <p:sldId id="2147469672" r:id="rId23"/>
    <p:sldId id="2147469649" r:id="rId24"/>
    <p:sldId id="2147469675" r:id="rId25"/>
    <p:sldId id="2147469678" r:id="rId26"/>
    <p:sldId id="2147469676" r:id="rId27"/>
    <p:sldId id="2147469655" r:id="rId28"/>
    <p:sldId id="2147469673" r:id="rId29"/>
    <p:sldId id="2147469685" r:id="rId30"/>
    <p:sldId id="2147469674" r:id="rId31"/>
    <p:sldId id="2147469666" r:id="rId32"/>
    <p:sldId id="1095" r:id="rId33"/>
    <p:sldId id="2147469679" r:id="rId34"/>
  </p:sldIdLst>
  <p:sldSz cx="12192000" cy="6858000"/>
  <p:notesSz cx="7315200" cy="9601200"/>
  <p:defaultTextStyle>
    <a:defPPr>
      <a:defRPr lang="en-US"/>
    </a:defPPr>
    <a:lvl1pPr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99"/>
    <a:srgbClr val="FFFF66"/>
    <a:srgbClr val="FEFFC0"/>
    <a:srgbClr val="996600"/>
    <a:srgbClr val="CC6600"/>
    <a:srgbClr val="66CCFF"/>
    <a:srgbClr val="33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5" autoAdjust="0"/>
    <p:restoredTop sz="87619" autoAdjust="0"/>
  </p:normalViewPr>
  <p:slideViewPr>
    <p:cSldViewPr>
      <p:cViewPr>
        <p:scale>
          <a:sx n="96" d="100"/>
          <a:sy n="96" d="100"/>
        </p:scale>
        <p:origin x="808" y="50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49" d="100"/>
        <a:sy n="49"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buFontTx/>
              <a:buNone/>
              <a:defRPr kumimoji="0" sz="1400" i="0"/>
            </a:lvl1pPr>
          </a:lstStyle>
          <a:p>
            <a:r>
              <a:rPr lang="en-US"/>
              <a:t>William A. Zajc</a:t>
            </a:r>
          </a:p>
        </p:txBody>
      </p:sp>
      <p:sp>
        <p:nvSpPr>
          <p:cNvPr id="372739" name="Rectangle 3"/>
          <p:cNvSpPr>
            <a:spLocks noGrp="1" noChangeArrowheads="1"/>
          </p:cNvSpPr>
          <p:nvPr>
            <p:ph type="dt" sz="quarter"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buFontTx/>
              <a:buNone/>
              <a:defRPr kumimoji="0" sz="1400" i="0"/>
            </a:lvl1pPr>
          </a:lstStyle>
          <a:p>
            <a:endParaRPr lang="en-US"/>
          </a:p>
        </p:txBody>
      </p:sp>
      <p:sp>
        <p:nvSpPr>
          <p:cNvPr id="372740" name="Rectangle 4"/>
          <p:cNvSpPr>
            <a:spLocks noGrp="1" noChangeArrowheads="1"/>
          </p:cNvSpPr>
          <p:nvPr>
            <p:ph type="ftr" sz="quarter" idx="2"/>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buFontTx/>
              <a:buNone/>
              <a:defRPr kumimoji="0" sz="1400" i="0"/>
            </a:lvl1pPr>
          </a:lstStyle>
          <a:p>
            <a:r>
              <a:rPr lang="en-US"/>
              <a:t>Imaging the Final-State Phase Space</a:t>
            </a:r>
          </a:p>
        </p:txBody>
      </p:sp>
      <p:sp>
        <p:nvSpPr>
          <p:cNvPr id="372741" name="Rectangle 5"/>
          <p:cNvSpPr>
            <a:spLocks noGrp="1" noChangeArrowheads="1"/>
          </p:cNvSpPr>
          <p:nvPr>
            <p:ph type="sldNum" sz="quarter" idx="3"/>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buFontTx/>
              <a:buNone/>
              <a:defRPr kumimoji="0" sz="1400" i="0"/>
            </a:lvl1pPr>
          </a:lstStyle>
          <a:p>
            <a:fld id="{081A1F56-BE78-437D-9594-2B7B368780F6}" type="slidenum">
              <a:rPr lang="en-US"/>
              <a:pPr/>
              <a:t>‹#›</a:t>
            </a:fld>
            <a:endParaRPr lang="en-US"/>
          </a:p>
        </p:txBody>
      </p:sp>
    </p:spTree>
    <p:extLst>
      <p:ext uri="{BB962C8B-B14F-4D97-AF65-F5344CB8AC3E}">
        <p14:creationId xmlns:p14="http://schemas.microsoft.com/office/powerpoint/2010/main" val="25758987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4" name="Rectangle 8"/>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defRPr kumimoji="0" sz="1400" i="0"/>
            </a:lvl1pPr>
          </a:lstStyle>
          <a:p>
            <a:endParaRPr lang="en-US"/>
          </a:p>
        </p:txBody>
      </p:sp>
      <p:sp>
        <p:nvSpPr>
          <p:cNvPr id="362505" name="Rectangle 9"/>
          <p:cNvSpPr>
            <a:spLocks noGrp="1" noRot="1" noChangeAspect="1" noChangeArrowheads="1"/>
          </p:cNvSpPr>
          <p:nvPr>
            <p:ph type="sldImg" idx="2"/>
          </p:nvPr>
        </p:nvSpPr>
        <p:spPr bwMode="auto">
          <a:xfrm>
            <a:off x="471488" y="722313"/>
            <a:ext cx="6397625" cy="3598862"/>
          </a:xfrm>
          <a:prstGeom prst="rect">
            <a:avLst/>
          </a:prstGeom>
          <a:noFill/>
          <a:ln w="9525">
            <a:solidFill>
              <a:srgbClr val="000000"/>
            </a:solidFill>
            <a:miter lim="800000"/>
            <a:headEnd/>
            <a:tailEnd/>
          </a:ln>
        </p:spPr>
      </p:sp>
      <p:sp>
        <p:nvSpPr>
          <p:cNvPr id="362506" name="Rectangle 10"/>
          <p:cNvSpPr>
            <a:spLocks noGrp="1" noChangeArrowheads="1"/>
          </p:cNvSpPr>
          <p:nvPr>
            <p:ph type="body" sz="quarter" idx="3"/>
          </p:nvPr>
        </p:nvSpPr>
        <p:spPr bwMode="auto">
          <a:xfrm>
            <a:off x="974691" y="4560571"/>
            <a:ext cx="5365821" cy="4318884"/>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362507" name="Rectangle 11"/>
          <p:cNvSpPr>
            <a:spLocks noGrp="1" noChangeArrowheads="1"/>
          </p:cNvSpPr>
          <p:nvPr>
            <p:ph type="dt"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defRPr kumimoji="0" sz="1400" i="0"/>
            </a:lvl1pPr>
          </a:lstStyle>
          <a:p>
            <a:endParaRPr lang="en-US"/>
          </a:p>
        </p:txBody>
      </p:sp>
      <p:sp>
        <p:nvSpPr>
          <p:cNvPr id="362508" name="Rectangle 12"/>
          <p:cNvSpPr>
            <a:spLocks noGrp="1" noChangeArrowheads="1"/>
          </p:cNvSpPr>
          <p:nvPr>
            <p:ph type="ftr" sz="quarter" idx="4"/>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defRPr kumimoji="0" sz="1400" i="0"/>
            </a:lvl1pPr>
          </a:lstStyle>
          <a:p>
            <a:endParaRPr lang="en-US"/>
          </a:p>
        </p:txBody>
      </p:sp>
      <p:sp>
        <p:nvSpPr>
          <p:cNvPr id="362509" name="Rectangle 13"/>
          <p:cNvSpPr>
            <a:spLocks noGrp="1" noChangeArrowheads="1"/>
          </p:cNvSpPr>
          <p:nvPr>
            <p:ph type="sldNum" sz="quarter" idx="5"/>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defRPr kumimoji="0" sz="1400" i="0"/>
            </a:lvl1pPr>
          </a:lstStyle>
          <a:p>
            <a:fld id="{4019369D-C755-4A6B-BECB-722EF723125B}" type="slidenum">
              <a:rPr lang="en-US"/>
              <a:pPr/>
              <a:t>‹#›</a:t>
            </a:fld>
            <a:endParaRPr lang="en-US"/>
          </a:p>
        </p:txBody>
      </p:sp>
    </p:spTree>
    <p:extLst>
      <p:ext uri="{BB962C8B-B14F-4D97-AF65-F5344CB8AC3E}">
        <p14:creationId xmlns:p14="http://schemas.microsoft.com/office/powerpoint/2010/main" val="3154669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2313"/>
            <a:ext cx="6397625" cy="3598862"/>
          </a:xfrm>
        </p:spPr>
      </p:sp>
      <p:sp>
        <p:nvSpPr>
          <p:cNvPr id="3" name="Notes Placeholder 2"/>
          <p:cNvSpPr>
            <a:spLocks noGrp="1"/>
          </p:cNvSpPr>
          <p:nvPr>
            <p:ph type="body" idx="1"/>
          </p:nvPr>
        </p:nvSpPr>
        <p:spPr/>
        <p:txBody>
          <a:bodyPr>
            <a:normAutofit fontScale="92500" lnSpcReduction="20000"/>
          </a:bodyPr>
          <a:lstStyle/>
          <a:p>
            <a:r>
              <a:rPr lang="en-US" dirty="0"/>
              <a:t>Thanks to Joe and Rachel Aronson, Tamas </a:t>
            </a:r>
            <a:r>
              <a:rPr lang="en-US" dirty="0" err="1"/>
              <a:t>Csorgo</a:t>
            </a:r>
            <a:r>
              <a:rPr lang="en-US" dirty="0"/>
              <a:t>, Wlodek </a:t>
            </a:r>
            <a:r>
              <a:rPr lang="en-US" dirty="0" err="1"/>
              <a:t>Guryn</a:t>
            </a:r>
            <a:r>
              <a:rPr lang="en-US" dirty="0"/>
              <a:t>, John Haggerty, Edward </a:t>
            </a:r>
            <a:r>
              <a:rPr lang="en-US" dirty="0" err="1"/>
              <a:t>Kistenev</a:t>
            </a:r>
            <a:r>
              <a:rPr lang="en-US" dirty="0"/>
              <a:t>, Shoji </a:t>
            </a:r>
            <a:r>
              <a:rPr lang="en-US" dirty="0" err="1"/>
              <a:t>Nagamiya</a:t>
            </a:r>
            <a:r>
              <a:rPr lang="en-US" dirty="0"/>
              <a:t>, Ed O’Brien, Jeanette Russo, Itzhak </a:t>
            </a:r>
            <a:r>
              <a:rPr lang="en-US" dirty="0" err="1"/>
              <a:t>Tserruya</a:t>
            </a:r>
            <a:endParaRPr lang="en-US" dirty="0"/>
          </a:p>
          <a:p>
            <a:r>
              <a:rPr lang="en-US" dirty="0"/>
              <a:t>Colleague, friend, mentor</a:t>
            </a:r>
          </a:p>
          <a:p>
            <a:r>
              <a:rPr lang="en-US" dirty="0"/>
              <a:t>College life lessons </a:t>
            </a:r>
          </a:p>
          <a:p>
            <a:r>
              <a:rPr lang="en-US" dirty="0"/>
              <a:t>Wit and wisdom </a:t>
            </a:r>
            <a:r>
              <a:rPr lang="en-US" dirty="0">
                <a:sym typeface="Wingdings" pitchFamily="2" charset="2"/>
              </a:rPr>
              <a:t> wisdom thru wit</a:t>
            </a:r>
          </a:p>
          <a:p>
            <a:r>
              <a:rPr lang="en-US" dirty="0">
                <a:sym typeface="Wingdings" pitchFamily="2" charset="2"/>
              </a:rPr>
              <a:t>Rueful</a:t>
            </a:r>
          </a:p>
          <a:p>
            <a:r>
              <a:rPr lang="en-US" dirty="0">
                <a:sym typeface="Wingdings" pitchFamily="2" charset="2"/>
              </a:rPr>
              <a:t>All’s well that . . .</a:t>
            </a:r>
          </a:p>
          <a:p>
            <a:endParaRPr lang="en-US" dirty="0">
              <a:sym typeface="Wingdings" pitchFamily="2" charset="2"/>
            </a:endParaRPr>
          </a:p>
          <a:p>
            <a:r>
              <a:rPr lang="en-US" dirty="0">
                <a:sym typeface="Wingdings" pitchFamily="2" charset="2"/>
              </a:rPr>
              <a:t>“</a:t>
            </a:r>
            <a:r>
              <a:rPr lang="en-US" sz="1200" b="0" i="0" u="none" strike="noStrike" kern="1200" dirty="0">
                <a:solidFill>
                  <a:schemeClr val="tx1"/>
                </a:solidFill>
                <a:effectLst/>
                <a:latin typeface="Times New Roman" pitchFamily="18" charset="0"/>
                <a:ea typeface="+mn-ea"/>
                <a:cs typeface="+mn-cs"/>
              </a:rPr>
              <a:t>(At the end I </a:t>
            </a:r>
            <a:br>
              <a:rPr lang="en-US" dirty="0"/>
            </a:br>
            <a:r>
              <a:rPr lang="en-US" sz="1200" b="0" i="0" u="none" strike="noStrike" kern="1200" dirty="0">
                <a:solidFill>
                  <a:schemeClr val="tx1"/>
                </a:solidFill>
                <a:effectLst/>
                <a:latin typeface="Times New Roman" pitchFamily="18" charset="0"/>
                <a:ea typeface="+mn-ea"/>
                <a:cs typeface="+mn-cs"/>
              </a:rPr>
              <a:t>told T.D. et al. that I felt like I was going out of a Mafia meeting </a:t>
            </a:r>
            <a:br>
              <a:rPr lang="en-US" dirty="0"/>
            </a:br>
            <a:r>
              <a:rPr lang="en-US" sz="1200" b="0" i="0" u="none" strike="noStrike" kern="1200" dirty="0">
                <a:solidFill>
                  <a:schemeClr val="tx1"/>
                </a:solidFill>
                <a:effectLst/>
                <a:latin typeface="Times New Roman" pitchFamily="18" charset="0"/>
                <a:ea typeface="+mn-ea"/>
                <a:cs typeface="+mn-cs"/>
              </a:rPr>
              <a:t>with instructions to set up a meet with the other Family.)</a:t>
            </a:r>
            <a:r>
              <a:rPr lang="en-US" dirty="0">
                <a:sym typeface="Wingdings" pitchFamily="2" charset="2"/>
              </a:rPr>
              <a:t>”  Sam, 12-Feb-04 to Tim and me , in “More on the RHIC Science Retreat”</a:t>
            </a:r>
          </a:p>
          <a:p>
            <a:endParaRPr lang="en-US" dirty="0">
              <a:sym typeface="Wingdings" pitchFamily="2" charset="2"/>
            </a:endParaRPr>
          </a:p>
          <a:p>
            <a:r>
              <a:rPr lang="en-US" dirty="0">
                <a:sym typeface="Wingdings" pitchFamily="2" charset="2"/>
              </a:rPr>
              <a:t>On sabbatical 1/30/05 “PHENIX and me”</a:t>
            </a:r>
          </a:p>
          <a:p>
            <a:r>
              <a:rPr lang="en-US" dirty="0">
                <a:sym typeface="Wingdings" pitchFamily="2" charset="2"/>
              </a:rPr>
              <a:t> </a:t>
            </a:r>
          </a:p>
          <a:p>
            <a:r>
              <a:rPr lang="en-US" dirty="0">
                <a:sym typeface="Wingdings" pitchFamily="2" charset="2"/>
              </a:rPr>
              <a:t>Town and Gown:</a:t>
            </a:r>
          </a:p>
          <a:p>
            <a:r>
              <a:rPr lang="en-US" dirty="0">
                <a:sym typeface="Wingdings" pitchFamily="2" charset="2"/>
              </a:rPr>
              <a:t>“</a:t>
            </a:r>
            <a:r>
              <a:rPr lang="en-US" sz="1200" b="0" i="0" u="none" strike="noStrike" kern="1200" dirty="0">
                <a:solidFill>
                  <a:schemeClr val="tx1"/>
                </a:solidFill>
                <a:effectLst/>
                <a:latin typeface="Times New Roman" pitchFamily="18" charset="0"/>
                <a:ea typeface="+mn-ea"/>
                <a:cs typeface="+mn-cs"/>
              </a:rPr>
              <a:t>I think your concerns are valid and</a:t>
            </a:r>
            <a:br>
              <a:rPr lang="en-US" dirty="0"/>
            </a:br>
            <a:r>
              <a:rPr lang="en-US" sz="1200" b="0" i="0" u="none" strike="noStrike" kern="1200" dirty="0">
                <a:solidFill>
                  <a:schemeClr val="tx1"/>
                </a:solidFill>
                <a:effectLst/>
                <a:latin typeface="Times New Roman" pitchFamily="18" charset="0"/>
                <a:ea typeface="+mn-ea"/>
                <a:cs typeface="+mn-cs"/>
              </a:rPr>
              <a:t>collaboration-based; your independence from BNL and from me should be</a:t>
            </a:r>
            <a:br>
              <a:rPr lang="en-US" dirty="0"/>
            </a:br>
            <a:r>
              <a:rPr lang="en-US" sz="1200" b="0" i="0" u="none" strike="noStrike" kern="1200" dirty="0">
                <a:solidFill>
                  <a:schemeClr val="tx1"/>
                </a:solidFill>
                <a:effectLst/>
                <a:latin typeface="Times New Roman" pitchFamily="18" charset="0"/>
                <a:ea typeface="+mn-ea"/>
                <a:cs typeface="+mn-cs"/>
              </a:rPr>
              <a:t>sufficient protection against some sort of backlash.  Give '</a:t>
            </a:r>
            <a:r>
              <a:rPr lang="en-US" sz="1200" b="0" i="0" u="none" strike="noStrike" kern="1200" dirty="0" err="1">
                <a:solidFill>
                  <a:schemeClr val="tx1"/>
                </a:solidFill>
                <a:effectLst/>
                <a:latin typeface="Times New Roman" pitchFamily="18" charset="0"/>
                <a:ea typeface="+mn-ea"/>
                <a:cs typeface="+mn-cs"/>
              </a:rPr>
              <a:t>em</a:t>
            </a:r>
            <a:r>
              <a:rPr lang="en-US" sz="1200" b="0" i="0" u="none" strike="noStrike" kern="1200" dirty="0">
                <a:solidFill>
                  <a:schemeClr val="tx1"/>
                </a:solidFill>
                <a:effectLst/>
                <a:latin typeface="Times New Roman" pitchFamily="18" charset="0"/>
                <a:ea typeface="+mn-ea"/>
                <a:cs typeface="+mn-cs"/>
              </a:rPr>
              <a:t> hell.</a:t>
            </a:r>
            <a:r>
              <a:rPr lang="en-US" dirty="0">
                <a:sym typeface="Wingdings" pitchFamily="2" charset="2"/>
              </a:rPr>
              <a:t>” Email 6/5/98 “Re: Many things”</a:t>
            </a:r>
          </a:p>
          <a:p>
            <a:endParaRPr lang="en-US" dirty="0">
              <a:sym typeface="Wingdings" pitchFamily="2" charset="2"/>
            </a:endParaRPr>
          </a:p>
          <a:p>
            <a:r>
              <a:rPr lang="en-US" dirty="0">
                <a:sym typeface="Wingdings" pitchFamily="2" charset="2"/>
              </a:rPr>
              <a:t>“Losing a person of Sam’s caliber is a tragedy for everyone whose life he touched. I am humbled, saddened, and trying to gather and preserve these memories.</a:t>
            </a:r>
          </a:p>
          <a:p>
            <a:r>
              <a:rPr lang="en-US" dirty="0">
                <a:sym typeface="Wingdings" pitchFamily="2" charset="2"/>
              </a:rPr>
              <a:t>. . I pray that he may rest in peace.” Edward </a:t>
            </a:r>
            <a:r>
              <a:rPr lang="en-US" dirty="0" err="1">
                <a:sym typeface="Wingdings" pitchFamily="2" charset="2"/>
              </a:rPr>
              <a:t>Kistenev</a:t>
            </a:r>
            <a:endParaRPr lang="en-US" dirty="0">
              <a:sym typeface="Wingdings" pitchFamily="2" charset="2"/>
            </a:endParaRPr>
          </a:p>
        </p:txBody>
      </p:sp>
      <p:sp>
        <p:nvSpPr>
          <p:cNvPr id="4" name="Slide Number Placeholder 3"/>
          <p:cNvSpPr>
            <a:spLocks noGrp="1"/>
          </p:cNvSpPr>
          <p:nvPr>
            <p:ph type="sldNum" sz="quarter" idx="10"/>
          </p:nvPr>
        </p:nvSpPr>
        <p:spPr/>
        <p:txBody>
          <a:bodyPr/>
          <a:lstStyle/>
          <a:p>
            <a:fld id="{127C50EE-9AA5-4C65-8007-0D659FEC23C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photos.google.com</a:t>
            </a:r>
            <a:r>
              <a:rPr lang="en-US" dirty="0"/>
              <a:t>/share/AF1QipMKeDmMs8pwJm_o0sNtFNIxX1j31W051PDbtvT5S1ELhBnWQMVn7DG6YGLY7sEEfg/photo/AF1QipMB1B3c5Sb2kzueoW2kLqb28YNYw2EXVVujXrGU?key=NVR6eEs5ZWxOb3c2SGJpU2pycXpQTE1lZDItVlNR</a:t>
            </a:r>
          </a:p>
          <a:p>
            <a:r>
              <a:rPr lang="en-US" dirty="0"/>
              <a:t>From</a:t>
            </a:r>
          </a:p>
          <a:p>
            <a:r>
              <a:rPr lang="en-US" dirty="0"/>
              <a:t>Mike and Edward’s retirement lunch, March 25, 2022 </a:t>
            </a:r>
          </a:p>
          <a:p>
            <a:r>
              <a:rPr lang="en-US" dirty="0"/>
              <a:t>https://</a:t>
            </a:r>
            <a:r>
              <a:rPr lang="en-US" dirty="0" err="1"/>
              <a:t>photos.google.com</a:t>
            </a:r>
            <a:r>
              <a:rPr lang="en-US" dirty="0"/>
              <a:t>/share/AF1QipMKeDmMs8pwJm_o0sNtFNIxX1j31W051PDbtvT5S1ELhBnWQMVn7DG6YGLY7sEEfg?key=NVR6eEs5ZWxOb3c2SGJpU2pycXpQTE1lZDItVlNR</a:t>
            </a:r>
          </a:p>
        </p:txBody>
      </p:sp>
      <p:sp>
        <p:nvSpPr>
          <p:cNvPr id="4" name="Slide Number Placeholder 3"/>
          <p:cNvSpPr>
            <a:spLocks noGrp="1"/>
          </p:cNvSpPr>
          <p:nvPr>
            <p:ph type="sldNum" sz="quarter" idx="5"/>
          </p:nvPr>
        </p:nvSpPr>
        <p:spPr/>
        <p:txBody>
          <a:bodyPr/>
          <a:lstStyle/>
          <a:p>
            <a:fld id="{4019369D-C755-4A6B-BECB-722EF723125B}" type="slidenum">
              <a:rPr lang="en-US" smtClean="0"/>
              <a:pPr/>
              <a:t>27</a:t>
            </a:fld>
            <a:endParaRPr lang="en-US"/>
          </a:p>
        </p:txBody>
      </p:sp>
    </p:spTree>
    <p:extLst>
      <p:ext uri="{BB962C8B-B14F-4D97-AF65-F5344CB8AC3E}">
        <p14:creationId xmlns:p14="http://schemas.microsoft.com/office/powerpoint/2010/main" val="272292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2838A-4D7E-1102-C2A6-213398034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7E9AD-F6B4-83A8-E827-DD2E9C274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A56C2-D2BF-5FFB-788A-DC192CD33DF9}"/>
              </a:ext>
            </a:extLst>
          </p:cNvPr>
          <p:cNvSpPr>
            <a:spLocks noGrp="1"/>
          </p:cNvSpPr>
          <p:nvPr>
            <p:ph type="body" idx="1"/>
          </p:nvPr>
        </p:nvSpPr>
        <p:spPr/>
        <p:txBody>
          <a:bodyPr/>
          <a:lstStyle/>
          <a:p>
            <a:r>
              <a:rPr lang="en-US" dirty="0"/>
              <a:t>https://</a:t>
            </a:r>
            <a:r>
              <a:rPr lang="en-US" dirty="0" err="1"/>
              <a:t>www.bnl.gov</a:t>
            </a:r>
            <a:r>
              <a:rPr lang="en-US" dirty="0"/>
              <a:t>/</a:t>
            </a:r>
            <a:r>
              <a:rPr lang="en-US" dirty="0" err="1"/>
              <a:t>lsst</a:t>
            </a:r>
            <a:r>
              <a:rPr lang="en-US" dirty="0"/>
              <a:t>/</a:t>
            </a:r>
          </a:p>
        </p:txBody>
      </p:sp>
      <p:sp>
        <p:nvSpPr>
          <p:cNvPr id="4" name="Slide Number Placeholder 3">
            <a:extLst>
              <a:ext uri="{FF2B5EF4-FFF2-40B4-BE49-F238E27FC236}">
                <a16:creationId xmlns:a16="http://schemas.microsoft.com/office/drawing/2014/main" id="{A26A6CA3-8AD7-62D2-BFC5-CA655E714B07}"/>
              </a:ext>
            </a:extLst>
          </p:cNvPr>
          <p:cNvSpPr>
            <a:spLocks noGrp="1"/>
          </p:cNvSpPr>
          <p:nvPr>
            <p:ph type="sldNum" sz="quarter" idx="5"/>
          </p:nvPr>
        </p:nvSpPr>
        <p:spPr/>
        <p:txBody>
          <a:bodyPr/>
          <a:lstStyle/>
          <a:p>
            <a:fld id="{4019369D-C755-4A6B-BECB-722EF723125B}" type="slidenum">
              <a:rPr lang="en-US" smtClean="0"/>
              <a:pPr/>
              <a:t>28</a:t>
            </a:fld>
            <a:endParaRPr lang="en-US"/>
          </a:p>
        </p:txBody>
      </p:sp>
    </p:spTree>
    <p:extLst>
      <p:ext uri="{BB962C8B-B14F-4D97-AF65-F5344CB8AC3E}">
        <p14:creationId xmlns:p14="http://schemas.microsoft.com/office/powerpoint/2010/main" val="202688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C225-D803-EC68-EED0-D5E51FEE6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6C5B1-1974-9FF9-CF1A-73DAA4281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D2056-2812-EFBB-7B1A-386B588CACBA}"/>
              </a:ext>
            </a:extLst>
          </p:cNvPr>
          <p:cNvSpPr>
            <a:spLocks noGrp="1"/>
          </p:cNvSpPr>
          <p:nvPr>
            <p:ph type="body" idx="1"/>
          </p:nvPr>
        </p:nvSpPr>
        <p:spPr/>
        <p:txBody>
          <a:bodyPr/>
          <a:lstStyle/>
          <a:p>
            <a:r>
              <a:rPr lang="en-US" dirty="0"/>
              <a:t>https://</a:t>
            </a:r>
            <a:r>
              <a:rPr lang="en-US" dirty="0" err="1"/>
              <a:t>www.bnl.gov</a:t>
            </a:r>
            <a:r>
              <a:rPr lang="en-US" dirty="0"/>
              <a:t>/</a:t>
            </a:r>
            <a:r>
              <a:rPr lang="en-US" dirty="0" err="1"/>
              <a:t>lsst</a:t>
            </a:r>
            <a:r>
              <a:rPr lang="en-US" dirty="0"/>
              <a:t>/</a:t>
            </a:r>
          </a:p>
        </p:txBody>
      </p:sp>
      <p:sp>
        <p:nvSpPr>
          <p:cNvPr id="4" name="Slide Number Placeholder 3">
            <a:extLst>
              <a:ext uri="{FF2B5EF4-FFF2-40B4-BE49-F238E27FC236}">
                <a16:creationId xmlns:a16="http://schemas.microsoft.com/office/drawing/2014/main" id="{8CA9FE48-2DD0-49AB-A4D7-7E1CF78B3B27}"/>
              </a:ext>
            </a:extLst>
          </p:cNvPr>
          <p:cNvSpPr>
            <a:spLocks noGrp="1"/>
          </p:cNvSpPr>
          <p:nvPr>
            <p:ph type="sldNum" sz="quarter" idx="5"/>
          </p:nvPr>
        </p:nvSpPr>
        <p:spPr/>
        <p:txBody>
          <a:bodyPr/>
          <a:lstStyle/>
          <a:p>
            <a:fld id="{4019369D-C755-4A6B-BECB-722EF723125B}" type="slidenum">
              <a:rPr lang="en-US" smtClean="0"/>
              <a:pPr/>
              <a:t>29</a:t>
            </a:fld>
            <a:endParaRPr lang="en-US"/>
          </a:p>
        </p:txBody>
      </p:sp>
    </p:spTree>
    <p:extLst>
      <p:ext uri="{BB962C8B-B14F-4D97-AF65-F5344CB8AC3E}">
        <p14:creationId xmlns:p14="http://schemas.microsoft.com/office/powerpoint/2010/main" val="43620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80EC-84A3-CA73-1CC8-21E45907E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F9876-F218-7224-9576-99529ABDD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DFB49-0E43-49EF-B829-135DBB0A80B1}"/>
              </a:ext>
            </a:extLst>
          </p:cNvPr>
          <p:cNvSpPr>
            <a:spLocks noGrp="1"/>
          </p:cNvSpPr>
          <p:nvPr>
            <p:ph type="body" idx="1"/>
          </p:nvPr>
        </p:nvSpPr>
        <p:spPr/>
        <p:txBody>
          <a:bodyPr/>
          <a:lstStyle/>
          <a:p>
            <a:r>
              <a:rPr lang="en-US" dirty="0"/>
              <a:t>https://</a:t>
            </a:r>
            <a:r>
              <a:rPr lang="en-US" dirty="0" err="1"/>
              <a:t>www.bnl.gov</a:t>
            </a:r>
            <a:r>
              <a:rPr lang="en-US" dirty="0"/>
              <a:t>/</a:t>
            </a:r>
            <a:r>
              <a:rPr lang="en-US" dirty="0" err="1"/>
              <a:t>lsst</a:t>
            </a:r>
            <a:r>
              <a:rPr lang="en-US" dirty="0"/>
              <a:t>/</a:t>
            </a:r>
          </a:p>
        </p:txBody>
      </p:sp>
      <p:sp>
        <p:nvSpPr>
          <p:cNvPr id="4" name="Slide Number Placeholder 3">
            <a:extLst>
              <a:ext uri="{FF2B5EF4-FFF2-40B4-BE49-F238E27FC236}">
                <a16:creationId xmlns:a16="http://schemas.microsoft.com/office/drawing/2014/main" id="{28A7CBC2-D33E-F31C-1CE5-3E85B88C7C80}"/>
              </a:ext>
            </a:extLst>
          </p:cNvPr>
          <p:cNvSpPr>
            <a:spLocks noGrp="1"/>
          </p:cNvSpPr>
          <p:nvPr>
            <p:ph type="sldNum" sz="quarter" idx="5"/>
          </p:nvPr>
        </p:nvSpPr>
        <p:spPr/>
        <p:txBody>
          <a:bodyPr/>
          <a:lstStyle/>
          <a:p>
            <a:fld id="{4019369D-C755-4A6B-BECB-722EF723125B}" type="slidenum">
              <a:rPr lang="en-US" smtClean="0"/>
              <a:pPr/>
              <a:t>30</a:t>
            </a:fld>
            <a:endParaRPr lang="en-US"/>
          </a:p>
        </p:txBody>
      </p:sp>
    </p:spTree>
    <p:extLst>
      <p:ext uri="{BB962C8B-B14F-4D97-AF65-F5344CB8AC3E}">
        <p14:creationId xmlns:p14="http://schemas.microsoft.com/office/powerpoint/2010/main" val="300819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32</a:t>
            </a:fld>
            <a:endParaRPr lang="en-US"/>
          </a:p>
        </p:txBody>
      </p:sp>
    </p:spTree>
    <p:extLst>
      <p:ext uri="{BB962C8B-B14F-4D97-AF65-F5344CB8AC3E}">
        <p14:creationId xmlns:p14="http://schemas.microsoft.com/office/powerpoint/2010/main" val="314166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A6149-BD68-7604-E813-78903B0EC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A8D8B-ED0F-CAC6-019E-8B6B98B7A387}"/>
              </a:ext>
            </a:extLst>
          </p:cNvPr>
          <p:cNvSpPr>
            <a:spLocks noGrp="1" noRot="1" noChangeAspect="1"/>
          </p:cNvSpPr>
          <p:nvPr>
            <p:ph type="sldImg"/>
          </p:nvPr>
        </p:nvSpPr>
        <p:spPr>
          <a:xfrm>
            <a:off x="471488" y="722313"/>
            <a:ext cx="6397625" cy="3598862"/>
          </a:xfrm>
        </p:spPr>
      </p:sp>
      <p:sp>
        <p:nvSpPr>
          <p:cNvPr id="3" name="Notes Placeholder 2">
            <a:extLst>
              <a:ext uri="{FF2B5EF4-FFF2-40B4-BE49-F238E27FC236}">
                <a16:creationId xmlns:a16="http://schemas.microsoft.com/office/drawing/2014/main" id="{CE4B3F75-BDB2-6105-146A-2B7E720742CF}"/>
              </a:ext>
            </a:extLst>
          </p:cNvPr>
          <p:cNvSpPr>
            <a:spLocks noGrp="1"/>
          </p:cNvSpPr>
          <p:nvPr>
            <p:ph type="body" idx="1"/>
          </p:nvPr>
        </p:nvSpPr>
        <p:spPr/>
        <p:txBody>
          <a:bodyPr>
            <a:normAutofit fontScale="92500" lnSpcReduction="20000"/>
          </a:bodyPr>
          <a:lstStyle/>
          <a:p>
            <a:r>
              <a:rPr lang="en-US" dirty="0"/>
              <a:t>Thanks to Joe and Rachel Aronson, Tamas </a:t>
            </a:r>
            <a:r>
              <a:rPr lang="en-US" dirty="0" err="1"/>
              <a:t>Csorgo</a:t>
            </a:r>
            <a:r>
              <a:rPr lang="en-US" dirty="0"/>
              <a:t>, Wlodek </a:t>
            </a:r>
            <a:r>
              <a:rPr lang="en-US" dirty="0" err="1"/>
              <a:t>Guryn</a:t>
            </a:r>
            <a:r>
              <a:rPr lang="en-US" dirty="0"/>
              <a:t>, John Haggerty, Edward </a:t>
            </a:r>
            <a:r>
              <a:rPr lang="en-US" dirty="0" err="1"/>
              <a:t>Kistenev</a:t>
            </a:r>
            <a:r>
              <a:rPr lang="en-US" dirty="0"/>
              <a:t>, Shoji </a:t>
            </a:r>
            <a:r>
              <a:rPr lang="en-US" dirty="0" err="1"/>
              <a:t>Nagamiya</a:t>
            </a:r>
            <a:r>
              <a:rPr lang="en-US" dirty="0"/>
              <a:t>, Ed O’Brien, Jeanette Russo, Itzhak </a:t>
            </a:r>
            <a:r>
              <a:rPr lang="en-US" dirty="0" err="1"/>
              <a:t>Tserruya</a:t>
            </a:r>
            <a:endParaRPr lang="en-US" dirty="0"/>
          </a:p>
          <a:p>
            <a:r>
              <a:rPr lang="en-US" dirty="0"/>
              <a:t>Colleague, friend, mentor</a:t>
            </a:r>
          </a:p>
          <a:p>
            <a:r>
              <a:rPr lang="en-US" dirty="0"/>
              <a:t>College life lessons </a:t>
            </a:r>
          </a:p>
          <a:p>
            <a:r>
              <a:rPr lang="en-US" dirty="0"/>
              <a:t>Wit and wisdom </a:t>
            </a:r>
            <a:r>
              <a:rPr lang="en-US" dirty="0">
                <a:sym typeface="Wingdings" pitchFamily="2" charset="2"/>
              </a:rPr>
              <a:t> wisdom thru wit</a:t>
            </a:r>
          </a:p>
          <a:p>
            <a:r>
              <a:rPr lang="en-US" dirty="0">
                <a:sym typeface="Wingdings" pitchFamily="2" charset="2"/>
              </a:rPr>
              <a:t>Rueful</a:t>
            </a:r>
          </a:p>
          <a:p>
            <a:r>
              <a:rPr lang="en-US" dirty="0">
                <a:sym typeface="Wingdings" pitchFamily="2" charset="2"/>
              </a:rPr>
              <a:t>All’s well that . . .</a:t>
            </a:r>
          </a:p>
          <a:p>
            <a:endParaRPr lang="en-US" dirty="0">
              <a:sym typeface="Wingdings" pitchFamily="2" charset="2"/>
            </a:endParaRPr>
          </a:p>
          <a:p>
            <a:r>
              <a:rPr lang="en-US" dirty="0">
                <a:sym typeface="Wingdings" pitchFamily="2" charset="2"/>
              </a:rPr>
              <a:t>“</a:t>
            </a:r>
            <a:r>
              <a:rPr lang="en-US" sz="1200" b="0" i="0" u="none" strike="noStrike" kern="1200" dirty="0">
                <a:solidFill>
                  <a:schemeClr val="tx1"/>
                </a:solidFill>
                <a:effectLst/>
                <a:latin typeface="Times New Roman" pitchFamily="18" charset="0"/>
                <a:ea typeface="+mn-ea"/>
                <a:cs typeface="+mn-cs"/>
              </a:rPr>
              <a:t>(At the end I </a:t>
            </a:r>
            <a:br>
              <a:rPr lang="en-US" dirty="0"/>
            </a:br>
            <a:r>
              <a:rPr lang="en-US" sz="1200" b="0" i="0" u="none" strike="noStrike" kern="1200" dirty="0">
                <a:solidFill>
                  <a:schemeClr val="tx1"/>
                </a:solidFill>
                <a:effectLst/>
                <a:latin typeface="Times New Roman" pitchFamily="18" charset="0"/>
                <a:ea typeface="+mn-ea"/>
                <a:cs typeface="+mn-cs"/>
              </a:rPr>
              <a:t>told T.D. et al. that I felt like I was going out of a Mafia meeting </a:t>
            </a:r>
            <a:br>
              <a:rPr lang="en-US" dirty="0"/>
            </a:br>
            <a:r>
              <a:rPr lang="en-US" sz="1200" b="0" i="0" u="none" strike="noStrike" kern="1200" dirty="0">
                <a:solidFill>
                  <a:schemeClr val="tx1"/>
                </a:solidFill>
                <a:effectLst/>
                <a:latin typeface="Times New Roman" pitchFamily="18" charset="0"/>
                <a:ea typeface="+mn-ea"/>
                <a:cs typeface="+mn-cs"/>
              </a:rPr>
              <a:t>with instructions to set up a meet with the other Family.)</a:t>
            </a:r>
            <a:r>
              <a:rPr lang="en-US" dirty="0">
                <a:sym typeface="Wingdings" pitchFamily="2" charset="2"/>
              </a:rPr>
              <a:t>”  Sam, 12-Feb-04 to Tim and me , in “More on the RHIC Science Retreat”</a:t>
            </a:r>
          </a:p>
          <a:p>
            <a:endParaRPr lang="en-US" dirty="0">
              <a:sym typeface="Wingdings" pitchFamily="2" charset="2"/>
            </a:endParaRPr>
          </a:p>
          <a:p>
            <a:r>
              <a:rPr lang="en-US" dirty="0">
                <a:sym typeface="Wingdings" pitchFamily="2" charset="2"/>
              </a:rPr>
              <a:t>On sabbatical 1/30/05 “PHENIX and me”</a:t>
            </a:r>
          </a:p>
          <a:p>
            <a:r>
              <a:rPr lang="en-US" dirty="0">
                <a:sym typeface="Wingdings" pitchFamily="2" charset="2"/>
              </a:rPr>
              <a:t> </a:t>
            </a:r>
          </a:p>
          <a:p>
            <a:r>
              <a:rPr lang="en-US" dirty="0">
                <a:sym typeface="Wingdings" pitchFamily="2" charset="2"/>
              </a:rPr>
              <a:t>Town and Gown:</a:t>
            </a:r>
          </a:p>
          <a:p>
            <a:r>
              <a:rPr lang="en-US" dirty="0">
                <a:sym typeface="Wingdings" pitchFamily="2" charset="2"/>
              </a:rPr>
              <a:t>“</a:t>
            </a:r>
            <a:r>
              <a:rPr lang="en-US" sz="1200" b="0" i="0" u="none" strike="noStrike" kern="1200" dirty="0">
                <a:solidFill>
                  <a:schemeClr val="tx1"/>
                </a:solidFill>
                <a:effectLst/>
                <a:latin typeface="Times New Roman" pitchFamily="18" charset="0"/>
                <a:ea typeface="+mn-ea"/>
                <a:cs typeface="+mn-cs"/>
              </a:rPr>
              <a:t>I think your concerns are valid and</a:t>
            </a:r>
            <a:br>
              <a:rPr lang="en-US" dirty="0"/>
            </a:br>
            <a:r>
              <a:rPr lang="en-US" sz="1200" b="0" i="0" u="none" strike="noStrike" kern="1200" dirty="0">
                <a:solidFill>
                  <a:schemeClr val="tx1"/>
                </a:solidFill>
                <a:effectLst/>
                <a:latin typeface="Times New Roman" pitchFamily="18" charset="0"/>
                <a:ea typeface="+mn-ea"/>
                <a:cs typeface="+mn-cs"/>
              </a:rPr>
              <a:t>collaboration-based; your independence from BNL and from me should be</a:t>
            </a:r>
            <a:br>
              <a:rPr lang="en-US" dirty="0"/>
            </a:br>
            <a:r>
              <a:rPr lang="en-US" sz="1200" b="0" i="0" u="none" strike="noStrike" kern="1200" dirty="0">
                <a:solidFill>
                  <a:schemeClr val="tx1"/>
                </a:solidFill>
                <a:effectLst/>
                <a:latin typeface="Times New Roman" pitchFamily="18" charset="0"/>
                <a:ea typeface="+mn-ea"/>
                <a:cs typeface="+mn-cs"/>
              </a:rPr>
              <a:t>sufficient protection against some sort of backlash.  Give '</a:t>
            </a:r>
            <a:r>
              <a:rPr lang="en-US" sz="1200" b="0" i="0" u="none" strike="noStrike" kern="1200" dirty="0" err="1">
                <a:solidFill>
                  <a:schemeClr val="tx1"/>
                </a:solidFill>
                <a:effectLst/>
                <a:latin typeface="Times New Roman" pitchFamily="18" charset="0"/>
                <a:ea typeface="+mn-ea"/>
                <a:cs typeface="+mn-cs"/>
              </a:rPr>
              <a:t>em</a:t>
            </a:r>
            <a:r>
              <a:rPr lang="en-US" sz="1200" b="0" i="0" u="none" strike="noStrike" kern="1200" dirty="0">
                <a:solidFill>
                  <a:schemeClr val="tx1"/>
                </a:solidFill>
                <a:effectLst/>
                <a:latin typeface="Times New Roman" pitchFamily="18" charset="0"/>
                <a:ea typeface="+mn-ea"/>
                <a:cs typeface="+mn-cs"/>
              </a:rPr>
              <a:t> hell.</a:t>
            </a:r>
            <a:r>
              <a:rPr lang="en-US" dirty="0">
                <a:sym typeface="Wingdings" pitchFamily="2" charset="2"/>
              </a:rPr>
              <a:t>” Email 6/5/98 “Re: Many things”</a:t>
            </a:r>
          </a:p>
          <a:p>
            <a:endParaRPr lang="en-US" dirty="0">
              <a:sym typeface="Wingdings" pitchFamily="2" charset="2"/>
            </a:endParaRPr>
          </a:p>
          <a:p>
            <a:r>
              <a:rPr lang="en-US" dirty="0">
                <a:sym typeface="Wingdings" pitchFamily="2" charset="2"/>
              </a:rPr>
              <a:t>“Losing a person of Sam’s caliber is a tragedy for everyone whose life he touched. I am humbled, saddened, and trying to gather and preserve these memories.</a:t>
            </a:r>
          </a:p>
          <a:p>
            <a:r>
              <a:rPr lang="en-US" dirty="0">
                <a:sym typeface="Wingdings" pitchFamily="2" charset="2"/>
              </a:rPr>
              <a:t>. . I pray that he may rest in peace.” Edward </a:t>
            </a:r>
            <a:r>
              <a:rPr lang="en-US" dirty="0" err="1">
                <a:sym typeface="Wingdings" pitchFamily="2" charset="2"/>
              </a:rPr>
              <a:t>Kistenev</a:t>
            </a:r>
            <a:endParaRPr lang="en-US" dirty="0">
              <a:sym typeface="Wingdings" pitchFamily="2" charset="2"/>
            </a:endParaRPr>
          </a:p>
        </p:txBody>
      </p:sp>
      <p:sp>
        <p:nvSpPr>
          <p:cNvPr id="4" name="Slide Number Placeholder 3">
            <a:extLst>
              <a:ext uri="{FF2B5EF4-FFF2-40B4-BE49-F238E27FC236}">
                <a16:creationId xmlns:a16="http://schemas.microsoft.com/office/drawing/2014/main" id="{F9800458-B929-7FE1-87D2-80363B01E0CE}"/>
              </a:ext>
            </a:extLst>
          </p:cNvPr>
          <p:cNvSpPr>
            <a:spLocks noGrp="1"/>
          </p:cNvSpPr>
          <p:nvPr>
            <p:ph type="sldNum" sz="quarter" idx="10"/>
          </p:nvPr>
        </p:nvSpPr>
        <p:spPr/>
        <p:txBody>
          <a:bodyPr/>
          <a:lstStyle/>
          <a:p>
            <a:fld id="{127C50EE-9AA5-4C65-8007-0D659FEC23C6}" type="slidenum">
              <a:rPr lang="en-US" smtClean="0"/>
              <a:pPr/>
              <a:t>33</a:t>
            </a:fld>
            <a:endParaRPr lang="en-US"/>
          </a:p>
        </p:txBody>
      </p:sp>
    </p:spTree>
    <p:extLst>
      <p:ext uri="{BB962C8B-B14F-4D97-AF65-F5344CB8AC3E}">
        <p14:creationId xmlns:p14="http://schemas.microsoft.com/office/powerpoint/2010/main" val="330013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3</a:t>
            </a:fld>
            <a:endParaRPr lang="en-US"/>
          </a:p>
        </p:txBody>
      </p:sp>
    </p:spTree>
    <p:extLst>
      <p:ext uri="{BB962C8B-B14F-4D97-AF65-F5344CB8AC3E}">
        <p14:creationId xmlns:p14="http://schemas.microsoft.com/office/powerpoint/2010/main" val="263863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6965C-018C-6DD7-68FC-CEC6B2F2A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898E7-4506-C067-FBBE-B7F86E04A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9D381-3CDA-4769-C917-7EE974600D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44463A-8C06-B6DA-C07A-933066DE5C4C}"/>
              </a:ext>
            </a:extLst>
          </p:cNvPr>
          <p:cNvSpPr>
            <a:spLocks noGrp="1"/>
          </p:cNvSpPr>
          <p:nvPr>
            <p:ph type="sldNum" sz="quarter" idx="5"/>
          </p:nvPr>
        </p:nvSpPr>
        <p:spPr/>
        <p:txBody>
          <a:bodyPr/>
          <a:lstStyle/>
          <a:p>
            <a:fld id="{4019369D-C755-4A6B-BECB-722EF723125B}" type="slidenum">
              <a:rPr lang="en-US" smtClean="0"/>
              <a:pPr/>
              <a:t>4</a:t>
            </a:fld>
            <a:endParaRPr lang="en-US"/>
          </a:p>
        </p:txBody>
      </p:sp>
    </p:spTree>
    <p:extLst>
      <p:ext uri="{BB962C8B-B14F-4D97-AF65-F5344CB8AC3E}">
        <p14:creationId xmlns:p14="http://schemas.microsoft.com/office/powerpoint/2010/main" val="152338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8" charset="0"/>
                <a:ea typeface="+mn-ea"/>
                <a:cs typeface="+mn-cs"/>
              </a:rPr>
              <a:t>She (Rachel) dearly hoped that green was a peaceful choice because she knew everyone would be collaborating for long hours indoors.</a:t>
            </a:r>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8</a:t>
            </a:fld>
            <a:endParaRPr lang="en-US"/>
          </a:p>
        </p:txBody>
      </p:sp>
    </p:spTree>
    <p:extLst>
      <p:ext uri="{BB962C8B-B14F-4D97-AF65-F5344CB8AC3E}">
        <p14:creationId xmlns:p14="http://schemas.microsoft.com/office/powerpoint/2010/main" val="357001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www.bnl.gov</a:t>
            </a:r>
            <a:r>
              <a:rPr lang="en-US" dirty="0"/>
              <a:t>/</a:t>
            </a:r>
            <a:r>
              <a:rPr lang="en-US" dirty="0" err="1"/>
              <a:t>bnlweb</a:t>
            </a:r>
            <a:r>
              <a:rPr lang="en-US" dirty="0"/>
              <a:t>/</a:t>
            </a:r>
            <a:r>
              <a:rPr lang="en-US" dirty="0" err="1"/>
              <a:t>pubaf</a:t>
            </a:r>
            <a:r>
              <a:rPr lang="en-US" dirty="0"/>
              <a:t>/bulletin/files/2001/20011005.pdf</a:t>
            </a:r>
          </a:p>
          <a:p>
            <a:r>
              <a:rPr lang="en-US" dirty="0"/>
              <a:t>(Officially 25-Sep-01)</a:t>
            </a:r>
          </a:p>
        </p:txBody>
      </p:sp>
      <p:sp>
        <p:nvSpPr>
          <p:cNvPr id="4" name="Slide Number Placeholder 3"/>
          <p:cNvSpPr>
            <a:spLocks noGrp="1"/>
          </p:cNvSpPr>
          <p:nvPr>
            <p:ph type="sldNum" sz="quarter" idx="5"/>
          </p:nvPr>
        </p:nvSpPr>
        <p:spPr/>
        <p:txBody>
          <a:bodyPr/>
          <a:lstStyle/>
          <a:p>
            <a:fld id="{4019369D-C755-4A6B-BECB-722EF723125B}" type="slidenum">
              <a:rPr lang="en-US" smtClean="0"/>
              <a:pPr/>
              <a:t>16</a:t>
            </a:fld>
            <a:endParaRPr lang="en-US"/>
          </a:p>
        </p:txBody>
      </p:sp>
    </p:spTree>
    <p:extLst>
      <p:ext uri="{BB962C8B-B14F-4D97-AF65-F5344CB8AC3E}">
        <p14:creationId xmlns:p14="http://schemas.microsoft.com/office/powerpoint/2010/main" val="217086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www.bnl.gov</a:t>
            </a:r>
            <a:r>
              <a:rPr lang="en-US" dirty="0"/>
              <a:t>/newsroom/</a:t>
            </a:r>
            <a:r>
              <a:rPr lang="en-US" dirty="0" err="1"/>
              <a:t>news.php?a</a:t>
            </a:r>
            <a:r>
              <a:rPr lang="en-US" dirty="0"/>
              <a:t>=110305    This too shall pass</a:t>
            </a:r>
          </a:p>
        </p:txBody>
      </p:sp>
      <p:sp>
        <p:nvSpPr>
          <p:cNvPr id="4" name="Slide Number Placeholder 3"/>
          <p:cNvSpPr>
            <a:spLocks noGrp="1"/>
          </p:cNvSpPr>
          <p:nvPr>
            <p:ph type="sldNum" sz="quarter" idx="5"/>
          </p:nvPr>
        </p:nvSpPr>
        <p:spPr/>
        <p:txBody>
          <a:bodyPr/>
          <a:lstStyle/>
          <a:p>
            <a:fld id="{4019369D-C755-4A6B-BECB-722EF723125B}" type="slidenum">
              <a:rPr lang="en-US" smtClean="0"/>
              <a:pPr/>
              <a:t>18</a:t>
            </a:fld>
            <a:endParaRPr lang="en-US"/>
          </a:p>
        </p:txBody>
      </p:sp>
    </p:spTree>
    <p:extLst>
      <p:ext uri="{BB962C8B-B14F-4D97-AF65-F5344CB8AC3E}">
        <p14:creationId xmlns:p14="http://schemas.microsoft.com/office/powerpoint/2010/main" val="1259989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22</a:t>
            </a:fld>
            <a:endParaRPr lang="en-US"/>
          </a:p>
        </p:txBody>
      </p:sp>
    </p:spTree>
    <p:extLst>
      <p:ext uri="{BB962C8B-B14F-4D97-AF65-F5344CB8AC3E}">
        <p14:creationId xmlns:p14="http://schemas.microsoft.com/office/powerpoint/2010/main" val="338416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www.flickr.com</a:t>
            </a:r>
            <a:r>
              <a:rPr lang="en-US" dirty="0"/>
              <a:t>/photos/</a:t>
            </a:r>
            <a:r>
              <a:rPr lang="en-US" dirty="0" err="1"/>
              <a:t>brookhavenlab</a:t>
            </a:r>
            <a:r>
              <a:rPr lang="en-US" dirty="0"/>
              <a:t>/5660802169/</a:t>
            </a:r>
          </a:p>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23</a:t>
            </a:fld>
            <a:endParaRPr lang="en-US"/>
          </a:p>
        </p:txBody>
      </p:sp>
    </p:spTree>
    <p:extLst>
      <p:ext uri="{BB962C8B-B14F-4D97-AF65-F5344CB8AC3E}">
        <p14:creationId xmlns:p14="http://schemas.microsoft.com/office/powerpoint/2010/main" val="47519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www.bnl.gov</a:t>
            </a:r>
            <a:r>
              <a:rPr lang="en-US" dirty="0"/>
              <a:t>/newsroom/</a:t>
            </a:r>
            <a:r>
              <a:rPr lang="en-US" dirty="0" err="1"/>
              <a:t>news.php?a</a:t>
            </a:r>
            <a:r>
              <a:rPr lang="en-US" dirty="0"/>
              <a:t>=22596</a:t>
            </a:r>
          </a:p>
        </p:txBody>
      </p:sp>
      <p:sp>
        <p:nvSpPr>
          <p:cNvPr id="4" name="Slide Number Placeholder 3"/>
          <p:cNvSpPr>
            <a:spLocks noGrp="1"/>
          </p:cNvSpPr>
          <p:nvPr>
            <p:ph type="sldNum" sz="quarter" idx="5"/>
          </p:nvPr>
        </p:nvSpPr>
        <p:spPr/>
        <p:txBody>
          <a:bodyPr/>
          <a:lstStyle/>
          <a:p>
            <a:fld id="{4019369D-C755-4A6B-BECB-722EF723125B}" type="slidenum">
              <a:rPr lang="en-US" smtClean="0"/>
              <a:pPr/>
              <a:t>24</a:t>
            </a:fld>
            <a:endParaRPr lang="en-US"/>
          </a:p>
        </p:txBody>
      </p:sp>
    </p:spTree>
    <p:extLst>
      <p:ext uri="{BB962C8B-B14F-4D97-AF65-F5344CB8AC3E}">
        <p14:creationId xmlns:p14="http://schemas.microsoft.com/office/powerpoint/2010/main" val="827213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20499"/>
            <a:ext cx="10363200" cy="1470025"/>
          </a:xfrm>
        </p:spPr>
        <p:txBody>
          <a:bodyPr/>
          <a:lstStyle/>
          <a:p>
            <a:r>
              <a:rPr lang="en-US"/>
              <a:t>Click to edit Master title style</a:t>
            </a:r>
          </a:p>
        </p:txBody>
      </p:sp>
      <p:sp>
        <p:nvSpPr>
          <p:cNvPr id="3" name="Subtitle 2"/>
          <p:cNvSpPr>
            <a:spLocks noGrp="1"/>
          </p:cNvSpPr>
          <p:nvPr>
            <p:ph type="subTitle" idx="1"/>
          </p:nvPr>
        </p:nvSpPr>
        <p:spPr>
          <a:xfrm>
            <a:off x="1967541" y="5041819"/>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99517998-6E04-4259-BF41-3F02D7F669FE}" type="slidenum">
              <a:rPr lang="en-US"/>
              <a:pPr/>
              <a:t>‹#›</a:t>
            </a:fld>
            <a:endParaRPr lang="en-US"/>
          </a:p>
        </p:txBody>
      </p:sp>
      <p:pic>
        <p:nvPicPr>
          <p:cNvPr id="5" name="Picture 4">
            <a:extLst>
              <a:ext uri="{FF2B5EF4-FFF2-40B4-BE49-F238E27FC236}">
                <a16:creationId xmlns:a16="http://schemas.microsoft.com/office/drawing/2014/main" id="{74D162A2-7375-F2BA-9584-56F548B006BC}"/>
              </a:ext>
            </a:extLst>
          </p:cNvPr>
          <p:cNvPicPr>
            <a:picLocks noChangeAspect="1"/>
          </p:cNvPicPr>
          <p:nvPr userDrawn="1"/>
        </p:nvPicPr>
        <p:blipFill>
          <a:blip r:embed="rId2"/>
          <a:stretch>
            <a:fillRect/>
          </a:stretch>
        </p:blipFill>
        <p:spPr>
          <a:xfrm>
            <a:off x="-60684" y="-27384"/>
            <a:ext cx="12286183" cy="2636912"/>
          </a:xfrm>
          <a:prstGeom prst="rect">
            <a:avLst/>
          </a:prstGeom>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12192677" cy="770384"/>
          </a:xfrm>
        </p:spPr>
        <p:txBody>
          <a:bodyPr/>
          <a:lstStyle/>
          <a:p>
            <a:r>
              <a:rPr lang="en-US" dirty="0"/>
              <a:t>Click to edit Master title style</a:t>
            </a:r>
          </a:p>
        </p:txBody>
      </p:sp>
      <p:sp>
        <p:nvSpPr>
          <p:cNvPr id="6" name="Slide Number Placeholder 5"/>
          <p:cNvSpPr>
            <a:spLocks noGrp="1"/>
          </p:cNvSpPr>
          <p:nvPr>
            <p:ph type="sldNum" sz="quarter" idx="12"/>
          </p:nvPr>
        </p:nvSpPr>
        <p:spPr>
          <a:xfrm>
            <a:off x="9700683" y="-16532"/>
            <a:ext cx="2540000" cy="457200"/>
          </a:xfrm>
        </p:spPr>
        <p:txBody>
          <a:bodyPr/>
          <a:lstStyle>
            <a:lvl1pPr>
              <a:defRPr/>
            </a:lvl1pPr>
          </a:lstStyle>
          <a:p>
            <a:fld id="{A2D2CA8A-49B1-44D0-B863-6C6BFD9BB9EC}" type="slidenum">
              <a:rPr lang="en-US"/>
              <a:pPr/>
              <a:t>‹#›</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4F7A8C-FFCA-3A4C-A474-940E06575E2C}"/>
              </a:ext>
            </a:extLst>
          </p:cNvPr>
          <p:cNvSpPr>
            <a:spLocks noGrp="1"/>
          </p:cNvSpPr>
          <p:nvPr>
            <p:ph type="ftr" sz="quarter" idx="11"/>
          </p:nvPr>
        </p:nvSpPr>
        <p:spPr/>
        <p:txBody>
          <a:bodyPr/>
          <a:lstStyle>
            <a:lvl1pPr>
              <a:buNone/>
              <a:defRPr/>
            </a:lvl1pPr>
          </a:lstStyle>
          <a:p>
            <a:endParaRPr lang="en-US" dirty="0"/>
          </a:p>
        </p:txBody>
      </p:sp>
      <p:sp>
        <p:nvSpPr>
          <p:cNvPr id="6" name="Slide Number Placeholder 5">
            <a:extLst>
              <a:ext uri="{FF2B5EF4-FFF2-40B4-BE49-F238E27FC236}">
                <a16:creationId xmlns:a16="http://schemas.microsoft.com/office/drawing/2014/main" id="{5EBE3ED4-2BAD-7C4B-9B5A-FB400E7792F3}"/>
              </a:ext>
            </a:extLst>
          </p:cNvPr>
          <p:cNvSpPr>
            <a:spLocks noGrp="1"/>
          </p:cNvSpPr>
          <p:nvPr>
            <p:ph type="sldNum" sz="quarter" idx="12"/>
          </p:nvPr>
        </p:nvSpPr>
        <p:spPr/>
        <p:txBody>
          <a:bodyPr/>
          <a:lstStyle/>
          <a:p>
            <a:fld id="{84DE8D6B-13AC-014F-99EE-C0455F62AD83}" type="slidenum">
              <a:rPr lang="en-US" smtClean="0"/>
              <a:t>‹#›</a:t>
            </a:fld>
            <a:endParaRPr lang="en-US"/>
          </a:p>
        </p:txBody>
      </p:sp>
    </p:spTree>
    <p:extLst>
      <p:ext uri="{BB962C8B-B14F-4D97-AF65-F5344CB8AC3E}">
        <p14:creationId xmlns:p14="http://schemas.microsoft.com/office/powerpoint/2010/main" val="301501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933-C45C-3444-A63D-EC1FA59AB9BD}"/>
              </a:ext>
            </a:extLst>
          </p:cNvPr>
          <p:cNvSpPr>
            <a:spLocks noGrp="1"/>
          </p:cNvSpPr>
          <p:nvPr>
            <p:ph type="title" sz="quarter"/>
          </p:nvPr>
        </p:nvSpPr>
        <p:spPr>
          <a:xfrm>
            <a:off x="2438400" y="-47625"/>
            <a:ext cx="9753600" cy="6477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46D2CEE-D675-6249-9D2E-19CF4D89322A}"/>
              </a:ext>
            </a:extLst>
          </p:cNvPr>
          <p:cNvSpPr>
            <a:spLocks noGrp="1"/>
          </p:cNvSpPr>
          <p:nvPr>
            <p:ph sz="quarter" idx="1"/>
          </p:nvPr>
        </p:nvSpPr>
        <p:spPr>
          <a:xfrm>
            <a:off x="7196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62AF1-B9AE-D44B-AA40-79E639505501}"/>
              </a:ext>
            </a:extLst>
          </p:cNvPr>
          <p:cNvSpPr>
            <a:spLocks noGrp="1"/>
          </p:cNvSpPr>
          <p:nvPr>
            <p:ph sz="quarter" idx="2"/>
          </p:nvPr>
        </p:nvSpPr>
        <p:spPr>
          <a:xfrm>
            <a:off x="58504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5D77BFB-3ADB-0D41-BD7E-3CDADECF9BDB}"/>
              </a:ext>
            </a:extLst>
          </p:cNvPr>
          <p:cNvSpPr>
            <a:spLocks noGrp="1"/>
          </p:cNvSpPr>
          <p:nvPr>
            <p:ph sz="quarter" idx="3"/>
          </p:nvPr>
        </p:nvSpPr>
        <p:spPr>
          <a:xfrm>
            <a:off x="7196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D1BF25F-786A-274D-915E-91517EEEB8CD}"/>
              </a:ext>
            </a:extLst>
          </p:cNvPr>
          <p:cNvSpPr>
            <a:spLocks noGrp="1"/>
          </p:cNvSpPr>
          <p:nvPr>
            <p:ph sz="quarter" idx="4"/>
          </p:nvPr>
        </p:nvSpPr>
        <p:spPr>
          <a:xfrm>
            <a:off x="58504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F58A8A5-4A23-F643-AF6F-75EE3DADB90E}"/>
              </a:ext>
            </a:extLst>
          </p:cNvPr>
          <p:cNvSpPr>
            <a:spLocks noGrp="1"/>
          </p:cNvSpPr>
          <p:nvPr>
            <p:ph type="sldNum" sz="quarter" idx="12"/>
          </p:nvPr>
        </p:nvSpPr>
        <p:spPr>
          <a:xfrm>
            <a:off x="-2108200" y="-142875"/>
            <a:ext cx="2540000" cy="457200"/>
          </a:xfrm>
        </p:spPr>
        <p:txBody>
          <a:bodyPr/>
          <a:lstStyle>
            <a:lvl1pPr>
              <a:defRPr/>
            </a:lvl1pPr>
          </a:lstStyle>
          <a:p>
            <a:fld id="{9AE783C0-5B31-5A47-B6FD-295A0FB8F120}" type="slidenum">
              <a:rPr lang="en-US" altLang="en-US"/>
              <a:pPr/>
              <a:t>‹#›</a:t>
            </a:fld>
            <a:r>
              <a:rPr lang="en-US" altLang="en-US"/>
              <a:t> </a:t>
            </a:r>
            <a:endParaRPr lang="en-US" altLang="en-US" b="0"/>
          </a:p>
        </p:txBody>
      </p:sp>
    </p:spTree>
    <p:extLst>
      <p:ext uri="{BB962C8B-B14F-4D97-AF65-F5344CB8AC3E}">
        <p14:creationId xmlns:p14="http://schemas.microsoft.com/office/powerpoint/2010/main" val="495760112"/>
      </p:ext>
    </p:extLst>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8F5AD1-0D26-168A-AD19-5F45F27EBBE5}"/>
              </a:ext>
            </a:extLst>
          </p:cNvPr>
          <p:cNvSpPr>
            <a:spLocks noGrp="1"/>
          </p:cNvSpPr>
          <p:nvPr>
            <p:ph idx="1"/>
          </p:nvPr>
        </p:nvSpPr>
        <p:spPr>
          <a:xfrm>
            <a:off x="6924092" y="27384"/>
            <a:ext cx="5267908"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8F5E2E-8D89-2C6A-C8AA-DFEA91FEC80B}"/>
              </a:ext>
            </a:extLst>
          </p:cNvPr>
          <p:cNvSpPr>
            <a:spLocks noGrp="1"/>
          </p:cNvSpPr>
          <p:nvPr>
            <p:ph type="ftr" sz="quarter" idx="11"/>
          </p:nvPr>
        </p:nvSpPr>
        <p:spPr/>
        <p:txBody>
          <a:bodyPr/>
          <a:lstStyle>
            <a:lvl1pPr>
              <a:buNone/>
              <a:defRPr/>
            </a:lvl1pPr>
          </a:lstStyle>
          <a:p>
            <a:endParaRPr lang="en-US" altLang="en-US" dirty="0"/>
          </a:p>
        </p:txBody>
      </p:sp>
      <p:sp>
        <p:nvSpPr>
          <p:cNvPr id="6" name="Slide Number Placeholder 5">
            <a:extLst>
              <a:ext uri="{FF2B5EF4-FFF2-40B4-BE49-F238E27FC236}">
                <a16:creationId xmlns:a16="http://schemas.microsoft.com/office/drawing/2014/main" id="{8511D3AB-D09B-2F9A-1EFB-609FE08A2B47}"/>
              </a:ext>
            </a:extLst>
          </p:cNvPr>
          <p:cNvSpPr>
            <a:spLocks noGrp="1"/>
          </p:cNvSpPr>
          <p:nvPr>
            <p:ph type="sldNum" sz="quarter" idx="12"/>
          </p:nvPr>
        </p:nvSpPr>
        <p:spPr/>
        <p:txBody>
          <a:bodyPr/>
          <a:lstStyle>
            <a:lvl1pPr>
              <a:defRPr/>
            </a:lvl1pPr>
          </a:lstStyle>
          <a:p>
            <a:fld id="{23505652-DACB-5F47-90E9-1C49CE3EDF9E}" type="slidenum">
              <a:rPr lang="en-US" altLang="en-US"/>
              <a:pPr/>
              <a:t>‹#›</a:t>
            </a:fld>
            <a:r>
              <a:rPr lang="en-US" altLang="en-US"/>
              <a:t> </a:t>
            </a:r>
            <a:endParaRPr lang="en-US" altLang="en-US" b="0"/>
          </a:p>
        </p:txBody>
      </p:sp>
    </p:spTree>
    <p:extLst>
      <p:ext uri="{BB962C8B-B14F-4D97-AF65-F5344CB8AC3E}">
        <p14:creationId xmlns:p14="http://schemas.microsoft.com/office/powerpoint/2010/main" val="3648126102"/>
      </p:ext>
    </p:extLst>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0" y="-5680"/>
            <a:ext cx="12192000" cy="914400"/>
          </a:xfrm>
          <a:prstGeom prst="rect">
            <a:avLst/>
          </a:prstGeom>
          <a:gradFill flip="none" rotWithShape="1">
            <a:gsLst>
              <a:gs pos="46000">
                <a:srgbClr val="0000FF"/>
              </a:gs>
              <a:gs pos="100000">
                <a:schemeClr val="accent6"/>
              </a:gs>
              <a:gs pos="100000">
                <a:schemeClr val="accent1">
                  <a:tint val="23500"/>
                  <a:satMod val="160000"/>
                </a:schemeClr>
              </a:gs>
            </a:gsLst>
            <a:lin ang="1080000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0" y="990600"/>
            <a:ext cx="12192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5814" name="Rectangle 6"/>
          <p:cNvSpPr>
            <a:spLocks noGrp="1" noChangeArrowheads="1"/>
          </p:cNvSpPr>
          <p:nvPr>
            <p:ph type="sldNum" sz="quarter" idx="4"/>
          </p:nvPr>
        </p:nvSpPr>
        <p:spPr bwMode="auto">
          <a:xfrm>
            <a:off x="9700683" y="-16532"/>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i="0">
                <a:solidFill>
                  <a:schemeClr val="bg1"/>
                </a:solidFill>
                <a:latin typeface="Times New Roman" pitchFamily="18" charset="0"/>
              </a:defRPr>
            </a:lvl1pPr>
          </a:lstStyle>
          <a:p>
            <a:fld id="{9F18BF22-0F7D-4B69-A753-258E117336BD}" type="slidenum">
              <a:rPr lang="en-US" smtClean="0"/>
              <a:pPr/>
              <a:t>‹#›</a:t>
            </a:fld>
            <a:endParaRPr lang="en-US" dirty="0"/>
          </a:p>
        </p:txBody>
      </p:sp>
      <p:sp>
        <p:nvSpPr>
          <p:cNvPr id="6" name="Date Placeholder 4">
            <a:extLst>
              <a:ext uri="{FF2B5EF4-FFF2-40B4-BE49-F238E27FC236}">
                <a16:creationId xmlns:a16="http://schemas.microsoft.com/office/drawing/2014/main" id="{3C0B0F1E-3D2E-4340-8444-D6091E7AFE67}"/>
              </a:ext>
            </a:extLst>
          </p:cNvPr>
          <p:cNvSpPr>
            <a:spLocks noGrp="1"/>
          </p:cNvSpPr>
          <p:nvPr>
            <p:ph type="dt" sz="half" idx="2"/>
          </p:nvPr>
        </p:nvSpPr>
        <p:spPr>
          <a:xfrm>
            <a:off x="-912779" y="6686500"/>
            <a:ext cx="2540000" cy="342900"/>
          </a:xfrm>
          <a:prstGeom prst="rect">
            <a:avLst/>
          </a:prstGeom>
        </p:spPr>
        <p:txBody>
          <a:bodyPr/>
          <a:lstStyle>
            <a:lvl1pPr>
              <a:buNone/>
              <a:defRPr sz="800" i="0" baseline="0"/>
            </a:lvl1pPr>
          </a:lstStyle>
          <a:p>
            <a:r>
              <a:rPr lang="en-US"/>
              <a:t>11-Dec-19</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70" r:id="rId5"/>
  </p:sldLayoutIdLst>
  <p:transition spd="slow">
    <p:fade/>
  </p:transition>
  <p:hf hdr="0" ftr="0" dt="0"/>
  <p:txStyles>
    <p:titleStyle>
      <a:lvl1pPr algn="ctr" rtl="0" eaLnBrk="0" fontAlgn="base" hangingPunct="0">
        <a:spcBef>
          <a:spcPct val="0"/>
        </a:spcBef>
        <a:spcAft>
          <a:spcPct val="0"/>
        </a:spcAft>
        <a:defRPr sz="3600" b="0">
          <a:solidFill>
            <a:schemeClr val="bg1"/>
          </a:solidFill>
          <a:latin typeface="+mj-lt"/>
          <a:ea typeface="+mj-ea"/>
          <a:cs typeface="+mj-cs"/>
        </a:defRPr>
      </a:lvl1pPr>
      <a:lvl2pPr algn="ctr" rtl="0" eaLnBrk="0" fontAlgn="base" hangingPunct="0">
        <a:spcBef>
          <a:spcPct val="0"/>
        </a:spcBef>
        <a:spcAft>
          <a:spcPct val="0"/>
        </a:spcAft>
        <a:defRPr sz="2800" b="1">
          <a:solidFill>
            <a:srgbClr val="006600"/>
          </a:solidFill>
          <a:latin typeface="Arial" charset="0"/>
        </a:defRPr>
      </a:lvl2pPr>
      <a:lvl3pPr algn="ctr" rtl="0" eaLnBrk="0" fontAlgn="base" hangingPunct="0">
        <a:spcBef>
          <a:spcPct val="0"/>
        </a:spcBef>
        <a:spcAft>
          <a:spcPct val="0"/>
        </a:spcAft>
        <a:defRPr sz="2800" b="1">
          <a:solidFill>
            <a:srgbClr val="006600"/>
          </a:solidFill>
          <a:latin typeface="Arial" charset="0"/>
        </a:defRPr>
      </a:lvl3pPr>
      <a:lvl4pPr algn="ctr" rtl="0" eaLnBrk="0" fontAlgn="base" hangingPunct="0">
        <a:spcBef>
          <a:spcPct val="0"/>
        </a:spcBef>
        <a:spcAft>
          <a:spcPct val="0"/>
        </a:spcAft>
        <a:defRPr sz="2800" b="1">
          <a:solidFill>
            <a:srgbClr val="006600"/>
          </a:solidFill>
          <a:latin typeface="Arial" charset="0"/>
        </a:defRPr>
      </a:lvl4pPr>
      <a:lvl5pPr algn="ctr" rtl="0" eaLnBrk="0" fontAlgn="base" hangingPunct="0">
        <a:spcBef>
          <a:spcPct val="0"/>
        </a:spcBef>
        <a:spcAft>
          <a:spcPct val="0"/>
        </a:spcAft>
        <a:defRPr sz="2800" b="1">
          <a:solidFill>
            <a:srgbClr val="006600"/>
          </a:solidFill>
          <a:latin typeface="Arial" charset="0"/>
        </a:defRPr>
      </a:lvl5pPr>
      <a:lvl6pPr marL="457200" algn="ctr" rtl="0" eaLnBrk="0" fontAlgn="base" hangingPunct="0">
        <a:spcBef>
          <a:spcPct val="0"/>
        </a:spcBef>
        <a:spcAft>
          <a:spcPct val="0"/>
        </a:spcAft>
        <a:defRPr sz="2800" b="1">
          <a:solidFill>
            <a:srgbClr val="006600"/>
          </a:solidFill>
          <a:latin typeface="Arial" charset="0"/>
        </a:defRPr>
      </a:lvl6pPr>
      <a:lvl7pPr marL="914400" algn="ctr" rtl="0" eaLnBrk="0" fontAlgn="base" hangingPunct="0">
        <a:spcBef>
          <a:spcPct val="0"/>
        </a:spcBef>
        <a:spcAft>
          <a:spcPct val="0"/>
        </a:spcAft>
        <a:defRPr sz="2800" b="1">
          <a:solidFill>
            <a:srgbClr val="006600"/>
          </a:solidFill>
          <a:latin typeface="Arial" charset="0"/>
        </a:defRPr>
      </a:lvl7pPr>
      <a:lvl8pPr marL="1371600" algn="ctr" rtl="0" eaLnBrk="0" fontAlgn="base" hangingPunct="0">
        <a:spcBef>
          <a:spcPct val="0"/>
        </a:spcBef>
        <a:spcAft>
          <a:spcPct val="0"/>
        </a:spcAft>
        <a:defRPr sz="2800" b="1">
          <a:solidFill>
            <a:srgbClr val="006600"/>
          </a:solidFill>
          <a:latin typeface="Arial" charset="0"/>
        </a:defRPr>
      </a:lvl8pPr>
      <a:lvl9pPr marL="1828800" algn="ctr" rtl="0" eaLnBrk="0" fontAlgn="base" hangingPunct="0">
        <a:spcBef>
          <a:spcPct val="0"/>
        </a:spcBef>
        <a:spcAft>
          <a:spcPct val="0"/>
        </a:spcAft>
        <a:defRPr sz="2800" b="1">
          <a:solidFill>
            <a:srgbClr val="006600"/>
          </a:solidFill>
          <a:latin typeface="Arial" charset="0"/>
        </a:defRPr>
      </a:lvl9pPr>
    </p:titleStyle>
    <p:body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pository.aip.org/node/12956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phenix.bnl.gov/~haggerty/home/"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phenix.bnl.gov/~haggerty/home/"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bnl.gov/bnlweb/pubaf/bulletin/files/2001/20011005.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nytimes.com/2004/01/20/science/like-particles-2-houses-of-physics-collide.html"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bnl.gov/newsroom/news.php?a=11030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indico.cern.ch/event/980953/contributions/4136075/attachments/2161570/3647213/Rafelski_2012Budapest.pdf"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qm2005.kfki.hu/archive/index.html#Aronson"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hyperlink" Target="http://qm2005.kfki.hu/archive/plenary/Aronson/photos/Samuel_Aronson_01.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brookhavenlab/5660802169/"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www.bnl.gov/newsroom/news.php?a=22596"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photos.google.com/share/AF1QipMKeDmMs8pwJm_o0sNtFNIxX1j31W051PDbtvT5S1ELhBnWQMVn7DG6YGLY7sEEfg/photo/AF1QipMB1B3c5Sb2kzueoW2kLqb28YNYw2EXVVujXrGU?key=NVR6eEs5ZWxOb3c2SGJpU2pycXpQTE1lZDItVlNR"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www.bnl.gov/lss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www.bnl.gov/lss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bnl.gov/lss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bnl.gov/today/body_pics/2025/06/lm4-trifid-10k-hr.jpg" TargetMode="Externa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e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brookhavenlab/3238991351/"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6987"/>
            <a:ext cx="10294168" cy="1398017"/>
          </a:xfrm>
        </p:spPr>
        <p:txBody>
          <a:bodyPr>
            <a:normAutofit fontScale="90000"/>
          </a:bodyPr>
          <a:lstStyle/>
          <a:p>
            <a:br>
              <a:rPr lang="en-US" sz="4400" dirty="0"/>
            </a:br>
            <a:r>
              <a:rPr lang="en-US" sz="4400" dirty="0"/>
              <a:t>Sam Aronson – in Memoriam  </a:t>
            </a:r>
            <a:br>
              <a:rPr lang="en-US" dirty="0"/>
            </a:br>
            <a:endParaRPr lang="en-US" dirty="0"/>
          </a:p>
        </p:txBody>
      </p:sp>
      <p:sp>
        <p:nvSpPr>
          <p:cNvPr id="3" name="Subtitle 2"/>
          <p:cNvSpPr>
            <a:spLocks noGrp="1"/>
          </p:cNvSpPr>
          <p:nvPr>
            <p:ph type="subTitle" idx="1"/>
          </p:nvPr>
        </p:nvSpPr>
        <p:spPr>
          <a:xfrm>
            <a:off x="0" y="3465004"/>
            <a:ext cx="12192000" cy="3392995"/>
          </a:xfrm>
        </p:spPr>
        <p:txBody>
          <a:bodyPr>
            <a:normAutofit fontScale="25000" lnSpcReduction="20000"/>
          </a:bodyPr>
          <a:lstStyle/>
          <a:p>
            <a:r>
              <a:rPr lang="en-US" sz="2300" dirty="0"/>
              <a:t>presented at the</a:t>
            </a:r>
          </a:p>
          <a:p>
            <a:br>
              <a:rPr lang="en-US" sz="2800" dirty="0"/>
            </a:br>
            <a:r>
              <a:rPr lang="en-US" sz="2800" dirty="0"/>
              <a:t>2026 RHIC/AGS Annual Users’ Meeting</a:t>
            </a:r>
            <a:br>
              <a:rPr lang="en-US" sz="4500" dirty="0"/>
            </a:br>
            <a:r>
              <a:rPr lang="en-US" sz="2800" dirty="0"/>
              <a:t> Brookhaven National Laboratory</a:t>
            </a:r>
          </a:p>
          <a:p>
            <a:endParaRPr lang="en-US" sz="2300" dirty="0"/>
          </a:p>
          <a:p>
            <a:r>
              <a:rPr lang="en-US" sz="2300" dirty="0"/>
              <a:t>May 15</a:t>
            </a:r>
            <a:r>
              <a:rPr lang="en-US" sz="2300" baseline="30000" dirty="0"/>
              <a:t>th</a:t>
            </a:r>
            <a:r>
              <a:rPr lang="en-US" sz="2300" dirty="0"/>
              <a:t>, 2026</a:t>
            </a:r>
            <a:br>
              <a:rPr lang="en-US" sz="2300" dirty="0"/>
            </a:br>
            <a:br>
              <a:rPr lang="en-US" sz="2300" dirty="0"/>
            </a:br>
            <a:r>
              <a:rPr lang="en-US" sz="2300" dirty="0"/>
              <a:t>W.A. Zajc</a:t>
            </a:r>
            <a:br>
              <a:rPr lang="en-US" sz="2300" dirty="0"/>
            </a:br>
            <a:r>
              <a:rPr lang="en-US" sz="2300" dirty="0"/>
              <a:t>Columbia University</a:t>
            </a:r>
          </a:p>
          <a:p>
            <a:endParaRPr lang="en-US" sz="2300" dirty="0"/>
          </a:p>
          <a:p>
            <a:r>
              <a:rPr lang="en-US" sz="10000" dirty="0"/>
              <a:t>Profound thanks to Joe and Rachel Aronson, </a:t>
            </a:r>
            <a:br>
              <a:rPr lang="en-US" sz="10000" dirty="0"/>
            </a:br>
            <a:r>
              <a:rPr lang="en-US" sz="10000" dirty="0"/>
              <a:t>Yasuyuki Akiba, Tamas Csörg</a:t>
            </a:r>
            <a:r>
              <a:rPr lang="en-US" sz="9600" dirty="0"/>
              <a:t>ő</a:t>
            </a:r>
            <a:r>
              <a:rPr lang="en-US" sz="10000" dirty="0"/>
              <a:t>, Hideto Enyo, Yuji Goto, Wlodek </a:t>
            </a:r>
            <a:r>
              <a:rPr lang="en-US" sz="10000" dirty="0" err="1"/>
              <a:t>Guryn</a:t>
            </a:r>
            <a:r>
              <a:rPr lang="en-US" sz="10000" dirty="0"/>
              <a:t>, </a:t>
            </a:r>
            <a:br>
              <a:rPr lang="en-US" sz="10000" dirty="0"/>
            </a:br>
            <a:r>
              <a:rPr lang="en-US" sz="10000" dirty="0"/>
              <a:t>John Haggerty,  Edward </a:t>
            </a:r>
            <a:r>
              <a:rPr lang="en-US" sz="10000" dirty="0" err="1"/>
              <a:t>Kistenev</a:t>
            </a:r>
            <a:r>
              <a:rPr lang="en-US" sz="10000" dirty="0"/>
              <a:t>, Shoji </a:t>
            </a:r>
            <a:r>
              <a:rPr lang="en-US" sz="10000" dirty="0" err="1"/>
              <a:t>Nagamiya</a:t>
            </a:r>
            <a:r>
              <a:rPr lang="en-US" sz="10000" dirty="0"/>
              <a:t>, Ed O’Brien, Jeanette Russo, Keiko Suzuki and Itzhak </a:t>
            </a:r>
            <a:r>
              <a:rPr lang="en-US" sz="10000" dirty="0" err="1"/>
              <a:t>Tserruya</a:t>
            </a:r>
            <a:r>
              <a:rPr lang="en-US" sz="10000" dirty="0"/>
              <a:t> </a:t>
            </a:r>
          </a:p>
          <a:p>
            <a:endParaRPr lang="en-US" sz="10000" dirty="0"/>
          </a:p>
          <a:p>
            <a:endParaRPr lang="en-US" sz="10000" dirty="0"/>
          </a:p>
          <a:p>
            <a:r>
              <a:rPr lang="en-US" sz="10000" dirty="0"/>
              <a:t>See also: AIP Oral History Interview with Sam: </a:t>
            </a:r>
            <a:r>
              <a:rPr lang="en-US" sz="10000" dirty="0">
                <a:hlinkClick r:id="rId3"/>
              </a:rPr>
              <a:t>https://</a:t>
            </a:r>
            <a:r>
              <a:rPr lang="en-US" sz="10000" dirty="0" err="1">
                <a:hlinkClick r:id="rId3"/>
              </a:rPr>
              <a:t>repository.aip.org</a:t>
            </a:r>
            <a:r>
              <a:rPr lang="en-US" sz="10000" dirty="0">
                <a:hlinkClick r:id="rId3"/>
              </a:rPr>
              <a:t>/node/129568</a:t>
            </a:r>
            <a:endParaRPr lang="en-US" sz="10000" dirty="0"/>
          </a:p>
        </p:txBody>
      </p:sp>
      <p:sp>
        <p:nvSpPr>
          <p:cNvPr id="6" name="TextBox 5">
            <a:extLst>
              <a:ext uri="{FF2B5EF4-FFF2-40B4-BE49-F238E27FC236}">
                <a16:creationId xmlns:a16="http://schemas.microsoft.com/office/drawing/2014/main" id="{EDB91290-D64E-8C4A-ADD1-9E64E65892B5}"/>
              </a:ext>
            </a:extLst>
          </p:cNvPr>
          <p:cNvSpPr txBox="1"/>
          <p:nvPr/>
        </p:nvSpPr>
        <p:spPr>
          <a:xfrm>
            <a:off x="3352800" y="5733256"/>
            <a:ext cx="5646947" cy="6463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dirty="0">
                <a:latin typeface="Times New Roman" pitchFamily="18" charset="0"/>
              </a:rPr>
              <a:t>This work was supported by the United States Department of Energy Grant DOE-FG02-86ER-40281</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6065C-71BC-C676-5082-EE44E0BC3BF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2C447-FDB0-F15D-7E59-3ADA5E1CB795}"/>
              </a:ext>
            </a:extLst>
          </p:cNvPr>
          <p:cNvSpPr>
            <a:spLocks noGrp="1"/>
          </p:cNvSpPr>
          <p:nvPr>
            <p:ph idx="1"/>
          </p:nvPr>
        </p:nvSpPr>
        <p:spPr>
          <a:xfrm>
            <a:off x="2387588" y="27384"/>
            <a:ext cx="9804412" cy="6858000"/>
          </a:xfrm>
        </p:spPr>
        <p:txBody>
          <a:bodyPr/>
          <a:lstStyle/>
          <a:p>
            <a:pPr marL="0" indent="0">
              <a:buNone/>
            </a:pPr>
            <a:r>
              <a:rPr lang="en-US" dirty="0"/>
              <a:t>Some Hints of the Challenges PHENIX Faced</a:t>
            </a:r>
          </a:p>
        </p:txBody>
      </p:sp>
      <p:sp>
        <p:nvSpPr>
          <p:cNvPr id="3" name="Slide Number Placeholder 2">
            <a:extLst>
              <a:ext uri="{FF2B5EF4-FFF2-40B4-BE49-F238E27FC236}">
                <a16:creationId xmlns:a16="http://schemas.microsoft.com/office/drawing/2014/main" id="{F558E3F1-09E9-B7E7-F2CB-0F67D721E606}"/>
              </a:ext>
            </a:extLst>
          </p:cNvPr>
          <p:cNvSpPr>
            <a:spLocks noGrp="1"/>
          </p:cNvSpPr>
          <p:nvPr>
            <p:ph type="sldNum" sz="quarter" idx="12"/>
          </p:nvPr>
        </p:nvSpPr>
        <p:spPr/>
        <p:txBody>
          <a:bodyPr/>
          <a:lstStyle/>
          <a:p>
            <a:fld id="{23505652-DACB-5F47-90E9-1C49CE3EDF9E}" type="slidenum">
              <a:rPr lang="en-US" altLang="en-US" smtClean="0"/>
              <a:pPr/>
              <a:t>10</a:t>
            </a:fld>
            <a:r>
              <a:rPr lang="en-US" altLang="en-US"/>
              <a:t> </a:t>
            </a:r>
            <a:endParaRPr lang="en-US" altLang="en-US" b="0"/>
          </a:p>
        </p:txBody>
      </p:sp>
      <p:sp>
        <p:nvSpPr>
          <p:cNvPr id="4" name="TextBox 3">
            <a:extLst>
              <a:ext uri="{FF2B5EF4-FFF2-40B4-BE49-F238E27FC236}">
                <a16:creationId xmlns:a16="http://schemas.microsoft.com/office/drawing/2014/main" id="{C11D5EDB-3C39-BF41-5B90-7E4754BE9E9D}"/>
              </a:ext>
            </a:extLst>
          </p:cNvPr>
          <p:cNvSpPr txBox="1"/>
          <p:nvPr/>
        </p:nvSpPr>
        <p:spPr>
          <a:xfrm>
            <a:off x="731404" y="836712"/>
            <a:ext cx="5076564" cy="5718489"/>
          </a:xfrm>
          <a:prstGeom prst="rect">
            <a:avLst/>
          </a:prstGeom>
          <a:noFill/>
        </p:spPr>
        <p:txBody>
          <a:bodyPr wrap="square" rtlCol="0">
            <a:spAutoFit/>
          </a:bodyPr>
          <a:lstStyle/>
          <a:p>
            <a:pPr algn="l">
              <a:buNone/>
            </a:pPr>
            <a:r>
              <a:rPr lang="en-US" sz="1800" i="0" dirty="0"/>
              <a:t>I am deeply saddened by the passing of Sam Aronson.</a:t>
            </a:r>
          </a:p>
          <a:p>
            <a:pPr algn="l">
              <a:buNone/>
            </a:pPr>
            <a:endParaRPr lang="en-US" sz="1800" i="0" dirty="0"/>
          </a:p>
          <a:p>
            <a:pPr algn="l">
              <a:buNone/>
            </a:pPr>
            <a:r>
              <a:rPr lang="en-US" sz="1800" i="0" dirty="0"/>
              <a:t>I met Sam almost 30 years ago when I joined PHENIX and was immediately impressed by his unique personality. . . I admired the way he managed the numerous </a:t>
            </a:r>
            <a:r>
              <a:rPr lang="en-US" sz="1800" i="0" dirty="0">
                <a:highlight>
                  <a:srgbClr val="FFFF00"/>
                </a:highlight>
              </a:rPr>
              <a:t>long-day</a:t>
            </a:r>
            <a:r>
              <a:rPr lang="en-US" sz="1800" i="0" dirty="0"/>
              <a:t> meetings, with </a:t>
            </a:r>
            <a:r>
              <a:rPr lang="en-US" sz="2000" i="0" dirty="0"/>
              <a:t>exceptional</a:t>
            </a:r>
            <a:r>
              <a:rPr lang="en-US" sz="1800" i="0" dirty="0"/>
              <a:t> calm, taking notes and going deeply into every detail, always demonstrating excellent judgment. </a:t>
            </a:r>
            <a:r>
              <a:rPr lang="en-US" sz="1800" i="0" dirty="0">
                <a:highlight>
                  <a:srgbClr val="FFFF00"/>
                </a:highlight>
              </a:rPr>
              <a:t>I think we owe him special thanks for the fact that PHENIX was ready to take data on day 1 of RHIC. Sam was unassuming, a good man, and a superb science manager.</a:t>
            </a:r>
            <a:r>
              <a:rPr lang="en-US" sz="1800" i="0" dirty="0"/>
              <a:t> I always enjoyed meeting him and discussing science and much more with him. . .. </a:t>
            </a:r>
          </a:p>
          <a:p>
            <a:pPr algn="l">
              <a:buNone/>
            </a:pPr>
            <a:r>
              <a:rPr lang="en-US" sz="1800" i="0" dirty="0"/>
              <a:t> </a:t>
            </a:r>
          </a:p>
          <a:p>
            <a:pPr algn="l">
              <a:buNone/>
            </a:pPr>
            <a:r>
              <a:rPr lang="en-US" sz="1800" i="0" dirty="0"/>
              <a:t>Sam will be sorely missed.</a:t>
            </a:r>
          </a:p>
          <a:p>
            <a:pPr algn="l">
              <a:buNone/>
            </a:pPr>
            <a:endParaRPr lang="en-US" sz="1800" i="0" dirty="0"/>
          </a:p>
          <a:p>
            <a:pPr algn="l">
              <a:buNone/>
            </a:pPr>
            <a:r>
              <a:rPr lang="en-US" sz="1800" i="0" dirty="0"/>
              <a:t>Itzhak </a:t>
            </a:r>
            <a:r>
              <a:rPr lang="en-US" sz="1800" i="0" dirty="0" err="1"/>
              <a:t>Tserruya</a:t>
            </a:r>
            <a:r>
              <a:rPr lang="en-US" sz="1800" i="0" dirty="0"/>
              <a:t> </a:t>
            </a:r>
          </a:p>
        </p:txBody>
      </p:sp>
      <p:pic>
        <p:nvPicPr>
          <p:cNvPr id="5" name="Picture 4">
            <a:extLst>
              <a:ext uri="{FF2B5EF4-FFF2-40B4-BE49-F238E27FC236}">
                <a16:creationId xmlns:a16="http://schemas.microsoft.com/office/drawing/2014/main" id="{2ABC08F2-2747-3870-A797-A48B74D926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20"/>
          <a:stretch>
            <a:fillRect/>
          </a:stretch>
        </p:blipFill>
        <p:spPr bwMode="auto">
          <a:xfrm>
            <a:off x="6191555" y="656692"/>
            <a:ext cx="5989121" cy="620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606504"/>
      </p:ext>
    </p:extLst>
  </p:cSld>
  <p:clrMapOvr>
    <a:masterClrMapping/>
  </p:clrMapOvr>
  <p:transition spd="med">
    <p:strips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4F0FA-E170-804B-075E-6121FE1477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910A5A-E4B6-16F9-B564-7798AA4F4534}"/>
              </a:ext>
            </a:extLst>
          </p:cNvPr>
          <p:cNvSpPr>
            <a:spLocks noGrp="1"/>
          </p:cNvSpPr>
          <p:nvPr>
            <p:ph idx="1"/>
          </p:nvPr>
        </p:nvSpPr>
        <p:spPr>
          <a:xfrm>
            <a:off x="2387588" y="27384"/>
            <a:ext cx="9804412" cy="6858000"/>
          </a:xfrm>
        </p:spPr>
        <p:txBody>
          <a:bodyPr/>
          <a:lstStyle/>
          <a:p>
            <a:pPr marL="0" indent="0">
              <a:buNone/>
            </a:pPr>
            <a:r>
              <a:rPr lang="en-US" dirty="0"/>
              <a:t>Some Hints of the Challenges PHENIX Faced</a:t>
            </a:r>
          </a:p>
        </p:txBody>
      </p:sp>
      <p:sp>
        <p:nvSpPr>
          <p:cNvPr id="3" name="Slide Number Placeholder 2">
            <a:extLst>
              <a:ext uri="{FF2B5EF4-FFF2-40B4-BE49-F238E27FC236}">
                <a16:creationId xmlns:a16="http://schemas.microsoft.com/office/drawing/2014/main" id="{C55F858B-0142-C6D4-A9CD-ABD7542E399A}"/>
              </a:ext>
            </a:extLst>
          </p:cNvPr>
          <p:cNvSpPr>
            <a:spLocks noGrp="1"/>
          </p:cNvSpPr>
          <p:nvPr>
            <p:ph type="sldNum" sz="quarter" idx="12"/>
          </p:nvPr>
        </p:nvSpPr>
        <p:spPr/>
        <p:txBody>
          <a:bodyPr/>
          <a:lstStyle/>
          <a:p>
            <a:fld id="{23505652-DACB-5F47-90E9-1C49CE3EDF9E}" type="slidenum">
              <a:rPr lang="en-US" altLang="en-US" smtClean="0"/>
              <a:pPr/>
              <a:t>11</a:t>
            </a:fld>
            <a:r>
              <a:rPr lang="en-US" altLang="en-US"/>
              <a:t> </a:t>
            </a:r>
            <a:endParaRPr lang="en-US" altLang="en-US" b="0"/>
          </a:p>
        </p:txBody>
      </p:sp>
      <p:sp>
        <p:nvSpPr>
          <p:cNvPr id="6" name="TextBox 5">
            <a:extLst>
              <a:ext uri="{FF2B5EF4-FFF2-40B4-BE49-F238E27FC236}">
                <a16:creationId xmlns:a16="http://schemas.microsoft.com/office/drawing/2014/main" id="{337C8F99-0ED8-12E8-D5C2-3A5097C1BBD7}"/>
              </a:ext>
            </a:extLst>
          </p:cNvPr>
          <p:cNvSpPr txBox="1"/>
          <p:nvPr/>
        </p:nvSpPr>
        <p:spPr>
          <a:xfrm>
            <a:off x="6384034" y="836712"/>
            <a:ext cx="5447926" cy="6075509"/>
          </a:xfrm>
          <a:prstGeom prst="rect">
            <a:avLst/>
          </a:prstGeom>
          <a:noFill/>
        </p:spPr>
        <p:txBody>
          <a:bodyPr wrap="square" rtlCol="0">
            <a:spAutoFit/>
          </a:bodyPr>
          <a:lstStyle/>
          <a:p>
            <a:pPr algn="l">
              <a:buNone/>
            </a:pPr>
            <a:r>
              <a:rPr lang="en-US" sz="1800" i="0" dirty="0"/>
              <a:t>My most vivid memories of Sam are of a man who without fail treated people with respect and dignity, even in the most trying of circumstances.  And circumstances were often pretty trying.</a:t>
            </a:r>
          </a:p>
          <a:p>
            <a:pPr algn="l">
              <a:buNone/>
            </a:pPr>
            <a:endParaRPr lang="en-US" sz="1800" i="0" dirty="0"/>
          </a:p>
          <a:p>
            <a:pPr algn="l">
              <a:buNone/>
            </a:pPr>
            <a:r>
              <a:rPr lang="en-US" sz="1800" i="0" dirty="0"/>
              <a:t>My happy years on PHENIX were in many ways due to Sam, and I think he was able to get the best work from people partly by his ability to overlook their faults and foibles.</a:t>
            </a:r>
          </a:p>
          <a:p>
            <a:pPr algn="l">
              <a:buNone/>
            </a:pPr>
            <a:endParaRPr lang="en-US" sz="1800" i="0" dirty="0"/>
          </a:p>
          <a:p>
            <a:pPr algn="l">
              <a:buNone/>
            </a:pPr>
            <a:r>
              <a:rPr lang="en-US" sz="1800" i="0" dirty="0"/>
              <a:t>Possibly the most valuable lesson he taught me was to admit challenges and problems and your own uncertainty. . . In this way, he extracted from the collective consciousness the best (or least bad) alternative.  I hope I adopted that same approach to working with people, but Sam was the master.</a:t>
            </a:r>
          </a:p>
          <a:p>
            <a:pPr algn="l">
              <a:buNone/>
            </a:pPr>
            <a:endParaRPr lang="en-US" sz="1800" i="0" dirty="0"/>
          </a:p>
          <a:p>
            <a:pPr algn="l">
              <a:buNone/>
            </a:pPr>
            <a:r>
              <a:rPr lang="en-US" sz="1800" i="0" dirty="0"/>
              <a:t>Rest in peace, Sam.</a:t>
            </a:r>
          </a:p>
          <a:p>
            <a:pPr algn="l">
              <a:buNone/>
            </a:pPr>
            <a:endParaRPr lang="en-US" sz="1800" i="0" dirty="0"/>
          </a:p>
          <a:p>
            <a:pPr algn="l">
              <a:buNone/>
            </a:pPr>
            <a:r>
              <a:rPr lang="en-US" sz="1800" i="0" dirty="0"/>
              <a:t>John Haggerty</a:t>
            </a:r>
          </a:p>
        </p:txBody>
      </p:sp>
      <p:pic>
        <p:nvPicPr>
          <p:cNvPr id="5" name="Picture 2">
            <a:hlinkClick r:id="rId2"/>
            <a:extLst>
              <a:ext uri="{FF2B5EF4-FFF2-40B4-BE49-F238E27FC236}">
                <a16:creationId xmlns:a16="http://schemas.microsoft.com/office/drawing/2014/main" id="{A7CF4DF2-D22C-0B65-620F-E3B65D00D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4"/>
          <a:stretch>
            <a:fillRect/>
          </a:stretch>
        </p:blipFill>
        <p:spPr bwMode="auto">
          <a:xfrm>
            <a:off x="695909" y="620688"/>
            <a:ext cx="4572000" cy="63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991588"/>
      </p:ext>
    </p:extLst>
  </p:cSld>
  <p:clrMapOvr>
    <a:masterClrMapping/>
  </p:clrMapOvr>
  <p:transition spd="med">
    <p:strips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ADE5-6CD2-F590-877A-226A3173E6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81E957-24AF-889A-B821-81DCA009CA14}"/>
              </a:ext>
            </a:extLst>
          </p:cNvPr>
          <p:cNvSpPr>
            <a:spLocks noGrp="1"/>
          </p:cNvSpPr>
          <p:nvPr>
            <p:ph idx="1"/>
          </p:nvPr>
        </p:nvSpPr>
        <p:spPr>
          <a:xfrm>
            <a:off x="2387588" y="27384"/>
            <a:ext cx="9804412" cy="6858000"/>
          </a:xfrm>
        </p:spPr>
        <p:txBody>
          <a:bodyPr/>
          <a:lstStyle/>
          <a:p>
            <a:pPr marL="0" indent="0">
              <a:buNone/>
            </a:pPr>
            <a:r>
              <a:rPr lang="en-US" dirty="0"/>
              <a:t>Some Hints of the Challenges PHENIX Faced</a:t>
            </a:r>
          </a:p>
        </p:txBody>
      </p:sp>
      <p:sp>
        <p:nvSpPr>
          <p:cNvPr id="3" name="Slide Number Placeholder 2">
            <a:extLst>
              <a:ext uri="{FF2B5EF4-FFF2-40B4-BE49-F238E27FC236}">
                <a16:creationId xmlns:a16="http://schemas.microsoft.com/office/drawing/2014/main" id="{B4B9E930-F406-F52B-8195-9D286E15E8A2}"/>
              </a:ext>
            </a:extLst>
          </p:cNvPr>
          <p:cNvSpPr>
            <a:spLocks noGrp="1"/>
          </p:cNvSpPr>
          <p:nvPr>
            <p:ph type="sldNum" sz="quarter" idx="12"/>
          </p:nvPr>
        </p:nvSpPr>
        <p:spPr/>
        <p:txBody>
          <a:bodyPr/>
          <a:lstStyle/>
          <a:p>
            <a:fld id="{23505652-DACB-5F47-90E9-1C49CE3EDF9E}" type="slidenum">
              <a:rPr lang="en-US" altLang="en-US" smtClean="0"/>
              <a:pPr/>
              <a:t>12</a:t>
            </a:fld>
            <a:r>
              <a:rPr lang="en-US" altLang="en-US"/>
              <a:t> </a:t>
            </a:r>
            <a:endParaRPr lang="en-US" altLang="en-US" b="0"/>
          </a:p>
        </p:txBody>
      </p:sp>
      <p:sp>
        <p:nvSpPr>
          <p:cNvPr id="6" name="TextBox 5">
            <a:extLst>
              <a:ext uri="{FF2B5EF4-FFF2-40B4-BE49-F238E27FC236}">
                <a16:creationId xmlns:a16="http://schemas.microsoft.com/office/drawing/2014/main" id="{A2BEA1C5-9988-AC50-CB37-2B8ED3CD1E43}"/>
              </a:ext>
            </a:extLst>
          </p:cNvPr>
          <p:cNvSpPr txBox="1"/>
          <p:nvPr/>
        </p:nvSpPr>
        <p:spPr>
          <a:xfrm>
            <a:off x="6384034" y="836712"/>
            <a:ext cx="5447926" cy="6075509"/>
          </a:xfrm>
          <a:prstGeom prst="rect">
            <a:avLst/>
          </a:prstGeom>
          <a:noFill/>
        </p:spPr>
        <p:txBody>
          <a:bodyPr wrap="square" rtlCol="0">
            <a:spAutoFit/>
          </a:bodyPr>
          <a:lstStyle/>
          <a:p>
            <a:pPr algn="l">
              <a:buNone/>
            </a:pPr>
            <a:r>
              <a:rPr lang="en-US" sz="1800" i="0" dirty="0"/>
              <a:t>My most vivid memories of Sam are of a man who without fail treated people with respect and dignity, </a:t>
            </a:r>
            <a:r>
              <a:rPr lang="en-US" sz="1800" i="0" dirty="0">
                <a:highlight>
                  <a:srgbClr val="FFFF00"/>
                </a:highlight>
              </a:rPr>
              <a:t>even in the most trying of circumstances.  And circumstances were often pretty trying.</a:t>
            </a:r>
          </a:p>
          <a:p>
            <a:pPr algn="l">
              <a:buNone/>
            </a:pPr>
            <a:endParaRPr lang="en-US" sz="1800" i="0" dirty="0"/>
          </a:p>
          <a:p>
            <a:pPr algn="l">
              <a:buNone/>
            </a:pPr>
            <a:r>
              <a:rPr lang="en-US" sz="1800" i="0" dirty="0"/>
              <a:t>My happy years on PHENIX were in many ways due to Sam, </a:t>
            </a:r>
            <a:r>
              <a:rPr lang="en-US" sz="1800" i="0" dirty="0">
                <a:highlight>
                  <a:srgbClr val="FFFF00"/>
                </a:highlight>
              </a:rPr>
              <a:t>and I think he was able to get the best work from people partly by his ability to overlook their faults and foibles</a:t>
            </a:r>
            <a:r>
              <a:rPr lang="en-US" sz="1800" i="0" dirty="0"/>
              <a:t>.</a:t>
            </a:r>
          </a:p>
          <a:p>
            <a:pPr algn="l">
              <a:buNone/>
            </a:pPr>
            <a:endParaRPr lang="en-US" sz="1800" i="0" dirty="0"/>
          </a:p>
          <a:p>
            <a:pPr algn="l">
              <a:buNone/>
            </a:pPr>
            <a:r>
              <a:rPr lang="en-US" sz="1800" i="0" dirty="0"/>
              <a:t>Possibly the most valuable lesson he taught me was to admit challenges and problems and your own uncertainty. . </a:t>
            </a:r>
            <a:r>
              <a:rPr lang="en-US" sz="1800" i="0" dirty="0">
                <a:highlight>
                  <a:srgbClr val="FFFF00"/>
                </a:highlight>
              </a:rPr>
              <a:t>. In this way, he extracted from the collective consciousness the best (or least bad) alternative</a:t>
            </a:r>
            <a:r>
              <a:rPr lang="en-US" sz="1800" i="0" dirty="0"/>
              <a:t>.  I hope I adopted that same approach to working with people, but Sam was the master.</a:t>
            </a:r>
          </a:p>
          <a:p>
            <a:pPr algn="l">
              <a:buNone/>
            </a:pPr>
            <a:endParaRPr lang="en-US" sz="1800" i="0" dirty="0"/>
          </a:p>
          <a:p>
            <a:pPr algn="l">
              <a:buNone/>
            </a:pPr>
            <a:r>
              <a:rPr lang="en-US" sz="1800" i="0" dirty="0"/>
              <a:t>Rest in peace, Sam.</a:t>
            </a:r>
          </a:p>
          <a:p>
            <a:pPr algn="l">
              <a:buNone/>
            </a:pPr>
            <a:endParaRPr lang="en-US" sz="1800" i="0" dirty="0"/>
          </a:p>
          <a:p>
            <a:pPr algn="l">
              <a:buNone/>
            </a:pPr>
            <a:r>
              <a:rPr lang="en-US" sz="1800" i="0" dirty="0"/>
              <a:t>John Haggerty</a:t>
            </a:r>
          </a:p>
        </p:txBody>
      </p:sp>
      <p:pic>
        <p:nvPicPr>
          <p:cNvPr id="5" name="Picture 2">
            <a:hlinkClick r:id="rId2"/>
            <a:extLst>
              <a:ext uri="{FF2B5EF4-FFF2-40B4-BE49-F238E27FC236}">
                <a16:creationId xmlns:a16="http://schemas.microsoft.com/office/drawing/2014/main" id="{55EE6391-ED11-A249-0756-111AF6B791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4"/>
          <a:stretch>
            <a:fillRect/>
          </a:stretch>
        </p:blipFill>
        <p:spPr bwMode="auto">
          <a:xfrm>
            <a:off x="695909" y="620688"/>
            <a:ext cx="4572000" cy="63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61002"/>
      </p:ext>
    </p:extLst>
  </p:cSld>
  <p:clrMapOvr>
    <a:masterClrMapping/>
  </p:clrMapOvr>
  <p:transition spd="med">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A76F-D0FF-7DB5-7D20-CEA60B330A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7BD973-EF52-20A4-F3BC-FB91931BFADB}"/>
              </a:ext>
            </a:extLst>
          </p:cNvPr>
          <p:cNvSpPr>
            <a:spLocks noGrp="1"/>
          </p:cNvSpPr>
          <p:nvPr>
            <p:ph type="sldNum" sz="quarter" idx="12"/>
          </p:nvPr>
        </p:nvSpPr>
        <p:spPr/>
        <p:txBody>
          <a:bodyPr/>
          <a:lstStyle/>
          <a:p>
            <a:fld id="{23505652-DACB-5F47-90E9-1C49CE3EDF9E}" type="slidenum">
              <a:rPr lang="en-US" altLang="en-US" smtClean="0"/>
              <a:pPr/>
              <a:t>13</a:t>
            </a:fld>
            <a:r>
              <a:rPr lang="en-US" altLang="en-US"/>
              <a:t> </a:t>
            </a:r>
            <a:endParaRPr lang="en-US" altLang="en-US" b="0"/>
          </a:p>
        </p:txBody>
      </p:sp>
      <p:pic>
        <p:nvPicPr>
          <p:cNvPr id="14340" name="Picture 4">
            <a:extLst>
              <a:ext uri="{FF2B5EF4-FFF2-40B4-BE49-F238E27FC236}">
                <a16:creationId xmlns:a16="http://schemas.microsoft.com/office/drawing/2014/main" id="{8A76BF62-69DB-E848-7CCD-553FD3D886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4" t="12805"/>
          <a:stretch>
            <a:fillRect/>
          </a:stretch>
        </p:blipFill>
        <p:spPr bwMode="auto">
          <a:xfrm>
            <a:off x="5684428" y="3311523"/>
            <a:ext cx="6568256" cy="448481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0023D9C-F36A-B7D1-FD88-DC55CAD13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50" b="-237"/>
          <a:stretch>
            <a:fillRect/>
          </a:stretch>
        </p:blipFill>
        <p:spPr bwMode="auto">
          <a:xfrm>
            <a:off x="0" y="-31985"/>
            <a:ext cx="6007064" cy="7221444"/>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E3E0119F-5644-A745-418C-BDD12EBFF1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785"/>
          <a:stretch>
            <a:fillRect/>
          </a:stretch>
        </p:blipFill>
        <p:spPr bwMode="auto">
          <a:xfrm>
            <a:off x="6007608" y="-320843"/>
            <a:ext cx="6413035" cy="38779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C70C7E-C28D-666D-446D-138E68C2AD47}"/>
              </a:ext>
            </a:extLst>
          </p:cNvPr>
          <p:cNvSpPr txBox="1"/>
          <p:nvPr/>
        </p:nvSpPr>
        <p:spPr>
          <a:xfrm>
            <a:off x="4403812" y="2595099"/>
            <a:ext cx="3240360" cy="1661993"/>
          </a:xfrm>
          <a:prstGeom prst="rect">
            <a:avLst/>
          </a:prstGeom>
          <a:solidFill>
            <a:schemeClr val="bg1">
              <a:alpha val="50975"/>
            </a:schemeClr>
          </a:solidFill>
        </p:spPr>
        <p:txBody>
          <a:bodyPr wrap="square" rtlCol="0">
            <a:spAutoFit/>
          </a:bodyPr>
          <a:lstStyle/>
          <a:p>
            <a:pPr>
              <a:buNone/>
            </a:pPr>
            <a:r>
              <a:rPr lang="en-US" sz="3400" i="0" dirty="0">
                <a:solidFill>
                  <a:srgbClr val="0000FF"/>
                </a:solidFill>
              </a:rPr>
              <a:t>Sam’s favorite forms of stress management</a:t>
            </a:r>
          </a:p>
        </p:txBody>
      </p:sp>
    </p:spTree>
    <p:extLst>
      <p:ext uri="{BB962C8B-B14F-4D97-AF65-F5344CB8AC3E}">
        <p14:creationId xmlns:p14="http://schemas.microsoft.com/office/powerpoint/2010/main" val="2236320621"/>
      </p:ext>
    </p:extLst>
  </p:cSld>
  <p:clrMapOvr>
    <a:masterClrMapping/>
  </p:clrMapOvr>
  <p:transition spd="med">
    <p:strips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BF418B-791F-8FEA-4703-B4D65F5A2CED}"/>
              </a:ext>
            </a:extLst>
          </p:cNvPr>
          <p:cNvSpPr>
            <a:spLocks noGrp="1"/>
          </p:cNvSpPr>
          <p:nvPr>
            <p:ph idx="1"/>
          </p:nvPr>
        </p:nvSpPr>
        <p:spPr>
          <a:xfrm>
            <a:off x="6924092" y="-495436"/>
            <a:ext cx="5267908" cy="6858000"/>
          </a:xfrm>
        </p:spPr>
        <p:txBody>
          <a:bodyPr/>
          <a:lstStyle/>
          <a:p>
            <a:endParaRPr lang="en-US" dirty="0"/>
          </a:p>
        </p:txBody>
      </p:sp>
      <p:sp>
        <p:nvSpPr>
          <p:cNvPr id="3" name="Slide Number Placeholder 2">
            <a:extLst>
              <a:ext uri="{FF2B5EF4-FFF2-40B4-BE49-F238E27FC236}">
                <a16:creationId xmlns:a16="http://schemas.microsoft.com/office/drawing/2014/main" id="{C2308B9F-30B7-2911-F38F-8CE43BDF55A9}"/>
              </a:ext>
            </a:extLst>
          </p:cNvPr>
          <p:cNvSpPr>
            <a:spLocks noGrp="1"/>
          </p:cNvSpPr>
          <p:nvPr>
            <p:ph type="sldNum" sz="quarter" idx="12"/>
          </p:nvPr>
        </p:nvSpPr>
        <p:spPr/>
        <p:txBody>
          <a:bodyPr/>
          <a:lstStyle/>
          <a:p>
            <a:fld id="{23505652-DACB-5F47-90E9-1C49CE3EDF9E}" type="slidenum">
              <a:rPr lang="en-US" altLang="en-US" smtClean="0"/>
              <a:pPr/>
              <a:t>14</a:t>
            </a:fld>
            <a:r>
              <a:rPr lang="en-US" altLang="en-US"/>
              <a:t> </a:t>
            </a:r>
            <a:endParaRPr lang="en-US" altLang="en-US" b="0"/>
          </a:p>
        </p:txBody>
      </p:sp>
      <p:pic>
        <p:nvPicPr>
          <p:cNvPr id="17410" name="Picture 2">
            <a:extLst>
              <a:ext uri="{FF2B5EF4-FFF2-40B4-BE49-F238E27FC236}">
                <a16:creationId xmlns:a16="http://schemas.microsoft.com/office/drawing/2014/main" id="{83A80AF2-D9EA-2F9E-EBAE-0485A6189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67" y="2404"/>
            <a:ext cx="10338809" cy="68829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25CE15-286B-5BB0-6519-F3FB4A31B6E1}"/>
              </a:ext>
            </a:extLst>
          </p:cNvPr>
          <p:cNvSpPr txBox="1"/>
          <p:nvPr/>
        </p:nvSpPr>
        <p:spPr>
          <a:xfrm>
            <a:off x="1163452" y="254839"/>
            <a:ext cx="2988332" cy="2123658"/>
          </a:xfrm>
          <a:prstGeom prst="rect">
            <a:avLst/>
          </a:prstGeom>
          <a:solidFill>
            <a:schemeClr val="bg1">
              <a:alpha val="50975"/>
            </a:schemeClr>
          </a:solidFill>
        </p:spPr>
        <p:txBody>
          <a:bodyPr wrap="square" rtlCol="0">
            <a:spAutoFit/>
          </a:bodyPr>
          <a:lstStyle/>
          <a:p>
            <a:pPr>
              <a:buNone/>
            </a:pPr>
            <a:r>
              <a:rPr lang="en-US" sz="4400" i="0" dirty="0">
                <a:solidFill>
                  <a:srgbClr val="0000FF"/>
                </a:solidFill>
              </a:rPr>
              <a:t>Sam’s true source of strength</a:t>
            </a:r>
          </a:p>
        </p:txBody>
      </p:sp>
    </p:spTree>
    <p:extLst>
      <p:ext uri="{BB962C8B-B14F-4D97-AF65-F5344CB8AC3E}">
        <p14:creationId xmlns:p14="http://schemas.microsoft.com/office/powerpoint/2010/main" val="337876965"/>
      </p:ext>
    </p:extLst>
  </p:cSld>
  <p:clrMapOvr>
    <a:masterClrMapping/>
  </p:clrMapOvr>
  <p:transition spd="med">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5886B3-868F-754F-C0CC-73B3C291948A}"/>
              </a:ext>
            </a:extLst>
          </p:cNvPr>
          <p:cNvSpPr>
            <a:spLocks noGrp="1"/>
          </p:cNvSpPr>
          <p:nvPr>
            <p:ph idx="1"/>
          </p:nvPr>
        </p:nvSpPr>
        <p:spPr/>
        <p:txBody>
          <a:bodyPr/>
          <a:lstStyle/>
          <a:p>
            <a:pPr marL="0" indent="0" algn="ctr">
              <a:buNone/>
            </a:pPr>
            <a:r>
              <a:rPr lang="en-US" sz="5400" dirty="0"/>
              <a:t>October 2000</a:t>
            </a:r>
          </a:p>
          <a:p>
            <a:pPr marL="0" indent="0">
              <a:buNone/>
            </a:pPr>
            <a:endParaRPr lang="en-US" dirty="0"/>
          </a:p>
          <a:p>
            <a:pPr marL="0" indent="0">
              <a:buNone/>
            </a:pPr>
            <a:r>
              <a:rPr lang="en-US" dirty="0"/>
              <a:t>Division of Nuclear Physics Meeting, Williamsburg, VA</a:t>
            </a:r>
          </a:p>
          <a:p>
            <a:pPr marL="0" indent="0">
              <a:buNone/>
            </a:pPr>
            <a:endParaRPr lang="en-US" dirty="0"/>
          </a:p>
          <a:p>
            <a:pPr marL="0" indent="0">
              <a:buNone/>
            </a:pPr>
            <a:r>
              <a:rPr lang="en-US" dirty="0"/>
              <a:t>We are smiling because we knew that PHENIX had taken quality and important data in the first RHIC run!</a:t>
            </a:r>
          </a:p>
        </p:txBody>
      </p:sp>
      <p:sp>
        <p:nvSpPr>
          <p:cNvPr id="3" name="Slide Number Placeholder 2">
            <a:extLst>
              <a:ext uri="{FF2B5EF4-FFF2-40B4-BE49-F238E27FC236}">
                <a16:creationId xmlns:a16="http://schemas.microsoft.com/office/drawing/2014/main" id="{2217FB42-2B58-83D8-9D8F-F22553275DA0}"/>
              </a:ext>
            </a:extLst>
          </p:cNvPr>
          <p:cNvSpPr>
            <a:spLocks noGrp="1"/>
          </p:cNvSpPr>
          <p:nvPr>
            <p:ph type="sldNum" sz="quarter" idx="12"/>
          </p:nvPr>
        </p:nvSpPr>
        <p:spPr/>
        <p:txBody>
          <a:bodyPr/>
          <a:lstStyle/>
          <a:p>
            <a:fld id="{23505652-DACB-5F47-90E9-1C49CE3EDF9E}" type="slidenum">
              <a:rPr lang="en-US" altLang="en-US" smtClean="0"/>
              <a:pPr/>
              <a:t>15</a:t>
            </a:fld>
            <a:r>
              <a:rPr lang="en-US" altLang="en-US"/>
              <a:t> </a:t>
            </a:r>
            <a:endParaRPr lang="en-US" altLang="en-US" b="0"/>
          </a:p>
        </p:txBody>
      </p:sp>
      <p:pic>
        <p:nvPicPr>
          <p:cNvPr id="4" name="Content Placeholder 8" descr="Men standing next to a sign&#10;&#10;AI-generated content may be incorrect.">
            <a:extLst>
              <a:ext uri="{FF2B5EF4-FFF2-40B4-BE49-F238E27FC236}">
                <a16:creationId xmlns:a16="http://schemas.microsoft.com/office/drawing/2014/main" id="{71D8F7C6-5670-7CB8-7FCF-F9ABB5CB3566}"/>
              </a:ext>
            </a:extLst>
          </p:cNvPr>
          <p:cNvPicPr>
            <a:picLocks noChangeAspect="1"/>
          </p:cNvPicPr>
          <p:nvPr/>
        </p:nvPicPr>
        <p:blipFill>
          <a:blip r:embed="rId2">
            <a:extLst>
              <a:ext uri="{28A0092B-C50C-407E-A947-70E740481C1C}">
                <a14:useLocalDpi xmlns:a14="http://schemas.microsoft.com/office/drawing/2010/main" val="0"/>
              </a:ext>
            </a:extLst>
          </a:blip>
          <a:srcRect l="10729" r="16298"/>
          <a:stretch>
            <a:fillRect/>
          </a:stretch>
        </p:blipFill>
        <p:spPr bwMode="auto">
          <a:xfrm>
            <a:off x="-24680" y="-71538"/>
            <a:ext cx="6768752" cy="6956922"/>
          </a:xfrm>
          <a:prstGeom prst="rect">
            <a:avLst/>
          </a:prstGeom>
          <a:noFill/>
          <a:ln w="9525">
            <a:noFill/>
            <a:miter lim="800000"/>
            <a:headEnd/>
            <a:tailEnd/>
          </a:ln>
          <a:effectLst/>
        </p:spPr>
      </p:pic>
    </p:spTree>
    <p:extLst>
      <p:ext uri="{BB962C8B-B14F-4D97-AF65-F5344CB8AC3E}">
        <p14:creationId xmlns:p14="http://schemas.microsoft.com/office/powerpoint/2010/main" val="4227878294"/>
      </p:ext>
    </p:extLst>
  </p:cSld>
  <p:clrMapOvr>
    <a:masterClrMapping/>
  </p:clrMapOvr>
  <p:transition spd="med">
    <p:strips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B9D31-7582-3577-244D-D03B3E205220}"/>
              </a:ext>
            </a:extLst>
          </p:cNvPr>
          <p:cNvSpPr>
            <a:spLocks noGrp="1"/>
          </p:cNvSpPr>
          <p:nvPr>
            <p:ph idx="1"/>
          </p:nvPr>
        </p:nvSpPr>
        <p:spPr>
          <a:xfrm>
            <a:off x="3382453" y="27384"/>
            <a:ext cx="8809547" cy="6858000"/>
          </a:xfrm>
        </p:spPr>
        <p:txBody>
          <a:bodyPr/>
          <a:lstStyle/>
          <a:p>
            <a:pPr marL="0" indent="0" algn="ctr">
              <a:buNone/>
            </a:pPr>
            <a:r>
              <a:rPr lang="en-US" sz="5400" dirty="0"/>
              <a:t>September 2001</a:t>
            </a:r>
          </a:p>
          <a:p>
            <a:pPr marL="2628900" lvl="6" indent="0" algn="ctr">
              <a:buNone/>
            </a:pPr>
            <a:endParaRPr lang="en-US" dirty="0"/>
          </a:p>
          <a:p>
            <a:pPr marL="0" indent="0">
              <a:buNone/>
            </a:pPr>
            <a:r>
              <a:rPr lang="en-US" dirty="0"/>
              <a:t>In this role as Physics Chair, Sam would play an </a:t>
            </a:r>
            <a:r>
              <a:rPr lang="en-US" i="1" dirty="0"/>
              <a:t>outsized role </a:t>
            </a:r>
            <a:r>
              <a:rPr lang="en-US" dirty="0"/>
              <a:t>in developing the RHIC physics program and its results.</a:t>
            </a:r>
          </a:p>
          <a:p>
            <a:pPr marL="1714500" lvl="4" indent="0">
              <a:buNone/>
            </a:pPr>
            <a:endParaRPr lang="en-US" dirty="0"/>
          </a:p>
          <a:p>
            <a:pPr marL="0" indent="0">
              <a:buNone/>
            </a:pPr>
            <a:r>
              <a:rPr lang="en-US" sz="2400" dirty="0"/>
              <a:t>My message to him as he was attempting </a:t>
            </a:r>
            <a:br>
              <a:rPr lang="en-US" sz="2400" dirty="0"/>
            </a:br>
            <a:r>
              <a:rPr lang="en-US" sz="2400" dirty="0"/>
              <a:t>to decouple from PHENIX:</a:t>
            </a:r>
          </a:p>
          <a:p>
            <a:pPr marL="1714500" lvl="4" indent="0">
              <a:buNone/>
            </a:pPr>
            <a:endParaRPr lang="en-US" sz="300" dirty="0"/>
          </a:p>
          <a:p>
            <a:pPr marL="0" indent="0">
              <a:buNone/>
            </a:pPr>
            <a:r>
              <a:rPr lang="en-US" sz="2800" dirty="0">
                <a:solidFill>
                  <a:schemeClr val="tx1"/>
                </a:solidFill>
              </a:rPr>
              <a:t>“From a legal standpoint, you are the person most vested in PHENIX. That this is also true technically and scientifically is a tribute to your dedication and leadership over the past 15 years. That you managed to prop up a new and inexperienced spokesperson during some significant fraction of that time only adds to the luster of your accomplishments.”</a:t>
            </a:r>
          </a:p>
        </p:txBody>
      </p:sp>
      <p:sp>
        <p:nvSpPr>
          <p:cNvPr id="3" name="Slide Number Placeholder 2">
            <a:extLst>
              <a:ext uri="{FF2B5EF4-FFF2-40B4-BE49-F238E27FC236}">
                <a16:creationId xmlns:a16="http://schemas.microsoft.com/office/drawing/2014/main" id="{8CF48D97-B493-6989-B2DF-11AC9A8007EC}"/>
              </a:ext>
            </a:extLst>
          </p:cNvPr>
          <p:cNvSpPr>
            <a:spLocks noGrp="1"/>
          </p:cNvSpPr>
          <p:nvPr>
            <p:ph type="sldNum" sz="quarter" idx="12"/>
          </p:nvPr>
        </p:nvSpPr>
        <p:spPr/>
        <p:txBody>
          <a:bodyPr/>
          <a:lstStyle/>
          <a:p>
            <a:fld id="{23505652-DACB-5F47-90E9-1C49CE3EDF9E}" type="slidenum">
              <a:rPr lang="en-US" altLang="en-US" smtClean="0"/>
              <a:pPr/>
              <a:t>16</a:t>
            </a:fld>
            <a:r>
              <a:rPr lang="en-US" altLang="en-US"/>
              <a:t> </a:t>
            </a:r>
            <a:endParaRPr lang="en-US" altLang="en-US" b="0"/>
          </a:p>
        </p:txBody>
      </p:sp>
      <p:pic>
        <p:nvPicPr>
          <p:cNvPr id="4" name="Picture 3">
            <a:hlinkClick r:id="rId3"/>
            <a:extLst>
              <a:ext uri="{FF2B5EF4-FFF2-40B4-BE49-F238E27FC236}">
                <a16:creationId xmlns:a16="http://schemas.microsoft.com/office/drawing/2014/main" id="{0FEB573F-F97C-2A38-2480-5D4770712586}"/>
              </a:ext>
            </a:extLst>
          </p:cNvPr>
          <p:cNvPicPr>
            <a:picLocks noChangeAspect="1"/>
          </p:cNvPicPr>
          <p:nvPr/>
        </p:nvPicPr>
        <p:blipFill>
          <a:blip r:embed="rId4"/>
          <a:stretch>
            <a:fillRect/>
          </a:stretch>
        </p:blipFill>
        <p:spPr>
          <a:xfrm>
            <a:off x="16295" y="-32759"/>
            <a:ext cx="3366158" cy="6858000"/>
          </a:xfrm>
          <a:prstGeom prst="rect">
            <a:avLst/>
          </a:prstGeom>
          <a:ln w="25400">
            <a:solidFill>
              <a:srgbClr val="FFC000"/>
            </a:solidFill>
          </a:ln>
        </p:spPr>
      </p:pic>
    </p:spTree>
    <p:extLst>
      <p:ext uri="{BB962C8B-B14F-4D97-AF65-F5344CB8AC3E}">
        <p14:creationId xmlns:p14="http://schemas.microsoft.com/office/powerpoint/2010/main" val="3999016549"/>
      </p:ext>
    </p:extLst>
  </p:cSld>
  <p:clrMapOvr>
    <a:masterClrMapping/>
  </p:clrMapOvr>
  <p:transition spd="med">
    <p:strips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CA33E5-532B-594A-B86E-86C0BD91793C}"/>
              </a:ext>
            </a:extLst>
          </p:cNvPr>
          <p:cNvSpPr>
            <a:spLocks noGrp="1"/>
          </p:cNvSpPr>
          <p:nvPr>
            <p:ph idx="1"/>
          </p:nvPr>
        </p:nvSpPr>
        <p:spPr>
          <a:xfrm>
            <a:off x="7644172" y="-99392"/>
            <a:ext cx="4547828" cy="6858000"/>
          </a:xfrm>
        </p:spPr>
        <p:txBody>
          <a:bodyPr/>
          <a:lstStyle/>
          <a:p>
            <a:pPr marL="0" indent="0">
              <a:buNone/>
            </a:pPr>
            <a:r>
              <a:rPr lang="en-US" sz="4000" dirty="0"/>
              <a:t>Quark Matter 2004</a:t>
            </a:r>
          </a:p>
          <a:p>
            <a:pPr marL="2171700" lvl="5" indent="0">
              <a:buNone/>
            </a:pPr>
            <a:endParaRPr lang="en-US" dirty="0"/>
          </a:p>
          <a:p>
            <a:pPr marL="0" indent="0">
              <a:buNone/>
            </a:pPr>
            <a:r>
              <a:rPr lang="en-US" sz="2800" dirty="0"/>
              <a:t>In handling this issue Sam played an </a:t>
            </a:r>
            <a:r>
              <a:rPr lang="en-US" sz="2800" i="1" dirty="0"/>
              <a:t>essential</a:t>
            </a:r>
            <a:r>
              <a:rPr lang="en-US" sz="2800" dirty="0"/>
              <a:t> role as the “diplomatic envoy”</a:t>
            </a:r>
            <a:br>
              <a:rPr lang="en-US" sz="2800" dirty="0"/>
            </a:br>
            <a:r>
              <a:rPr lang="en-US" sz="2800" dirty="0"/>
              <a:t>between senior lab personnel and the 4 RHIC experiments</a:t>
            </a:r>
            <a:r>
              <a:rPr lang="en-US" dirty="0"/>
              <a:t>:</a:t>
            </a:r>
            <a:br>
              <a:rPr lang="en-US" dirty="0"/>
            </a:br>
            <a:br>
              <a:rPr lang="en-US" dirty="0"/>
            </a:br>
            <a:endParaRPr lang="en-US" dirty="0"/>
          </a:p>
        </p:txBody>
      </p:sp>
      <p:sp>
        <p:nvSpPr>
          <p:cNvPr id="3" name="Slide Number Placeholder 2">
            <a:extLst>
              <a:ext uri="{FF2B5EF4-FFF2-40B4-BE49-F238E27FC236}">
                <a16:creationId xmlns:a16="http://schemas.microsoft.com/office/drawing/2014/main" id="{958E14E4-D49D-BF5B-E35F-7D11AF5C6DE6}"/>
              </a:ext>
            </a:extLst>
          </p:cNvPr>
          <p:cNvSpPr>
            <a:spLocks noGrp="1"/>
          </p:cNvSpPr>
          <p:nvPr>
            <p:ph type="sldNum" sz="quarter" idx="12"/>
          </p:nvPr>
        </p:nvSpPr>
        <p:spPr/>
        <p:txBody>
          <a:bodyPr/>
          <a:lstStyle/>
          <a:p>
            <a:fld id="{23505652-DACB-5F47-90E9-1C49CE3EDF9E}" type="slidenum">
              <a:rPr lang="en-US" altLang="en-US" smtClean="0"/>
              <a:pPr/>
              <a:t>17</a:t>
            </a:fld>
            <a:r>
              <a:rPr lang="en-US" altLang="en-US" dirty="0"/>
              <a:t> </a:t>
            </a:r>
            <a:endParaRPr lang="en-US" altLang="en-US" b="0" dirty="0"/>
          </a:p>
        </p:txBody>
      </p:sp>
      <p:pic>
        <p:nvPicPr>
          <p:cNvPr id="4" name="Picture 3">
            <a:hlinkClick r:id="rId2"/>
            <a:extLst>
              <a:ext uri="{FF2B5EF4-FFF2-40B4-BE49-F238E27FC236}">
                <a16:creationId xmlns:a16="http://schemas.microsoft.com/office/drawing/2014/main" id="{B32DADD5-780D-DAC2-67AC-28CF4CCB03FB}"/>
              </a:ext>
            </a:extLst>
          </p:cNvPr>
          <p:cNvPicPr>
            <a:picLocks noChangeAspect="1"/>
          </p:cNvPicPr>
          <p:nvPr/>
        </p:nvPicPr>
        <p:blipFill>
          <a:blip r:embed="rId3"/>
          <a:stretch>
            <a:fillRect/>
          </a:stretch>
        </p:blipFill>
        <p:spPr>
          <a:xfrm>
            <a:off x="49906" y="24811"/>
            <a:ext cx="7234226" cy="6752561"/>
          </a:xfrm>
          <a:prstGeom prst="rect">
            <a:avLst/>
          </a:prstGeom>
          <a:ln w="50800">
            <a:solidFill>
              <a:srgbClr val="FFC000"/>
            </a:solidFill>
          </a:ln>
          <a:effectLst>
            <a:outerShdw blurRad="50800" dist="38100" dir="2700000" sx="101000" sy="101000" algn="tl" rotWithShape="0">
              <a:srgbClr val="000000">
                <a:alpha val="43000"/>
              </a:srgbClr>
            </a:outerShdw>
          </a:effectLst>
        </p:spPr>
      </p:pic>
      <p:sp>
        <p:nvSpPr>
          <p:cNvPr id="5" name="TextBox 4">
            <a:extLst>
              <a:ext uri="{FF2B5EF4-FFF2-40B4-BE49-F238E27FC236}">
                <a16:creationId xmlns:a16="http://schemas.microsoft.com/office/drawing/2014/main" id="{889C6DC5-A9AB-E43D-7389-4548EAE19EC3}"/>
              </a:ext>
            </a:extLst>
          </p:cNvPr>
          <p:cNvSpPr txBox="1"/>
          <p:nvPr/>
        </p:nvSpPr>
        <p:spPr>
          <a:xfrm>
            <a:off x="7595489" y="3392996"/>
            <a:ext cx="4477175" cy="4050340"/>
          </a:xfrm>
          <a:prstGeom prst="rect">
            <a:avLst/>
          </a:prstGeom>
          <a:noFill/>
        </p:spPr>
        <p:txBody>
          <a:bodyPr wrap="square" rtlCol="0">
            <a:spAutoFit/>
          </a:bodyPr>
          <a:lstStyle/>
          <a:p>
            <a:pPr algn="l">
              <a:buNone/>
            </a:pPr>
            <a:r>
              <a:rPr lang="en-US" i="0" dirty="0"/>
              <a:t>12-Feb-04 email message</a:t>
            </a:r>
          </a:p>
          <a:p>
            <a:pPr algn="l">
              <a:buNone/>
            </a:pPr>
            <a:r>
              <a:rPr lang="en-US" sz="2000" i="0" dirty="0"/>
              <a:t>“More on the RHIC Science Retreat” </a:t>
            </a:r>
          </a:p>
          <a:p>
            <a:pPr algn="l">
              <a:buNone/>
            </a:pPr>
            <a:r>
              <a:rPr lang="en-US" i="0" dirty="0"/>
              <a:t>from Sam </a:t>
            </a:r>
            <a:br>
              <a:rPr lang="en-US" i="0" dirty="0"/>
            </a:br>
            <a:r>
              <a:rPr lang="en-US" i="0" dirty="0"/>
              <a:t>to Tim Hallman and WAZ:</a:t>
            </a:r>
            <a:br>
              <a:rPr lang="en-US" i="0" dirty="0"/>
            </a:br>
            <a:br>
              <a:rPr lang="en-US" i="0" dirty="0"/>
            </a:br>
            <a:r>
              <a:rPr lang="en-US" dirty="0"/>
              <a:t>I told XX et al. that I felt like I was going out of a Mafia meeting with instructions to set up a meet</a:t>
            </a:r>
            <a:br>
              <a:rPr lang="en-US" dirty="0"/>
            </a:br>
            <a:r>
              <a:rPr lang="en-US" dirty="0"/>
              <a:t>with the other Family.</a:t>
            </a:r>
          </a:p>
          <a:p>
            <a:pPr>
              <a:buNone/>
            </a:pPr>
            <a:endParaRPr lang="en-US" i="0" dirty="0"/>
          </a:p>
          <a:p>
            <a:pPr>
              <a:buNone/>
            </a:pPr>
            <a:endParaRPr lang="en-US" i="0" dirty="0"/>
          </a:p>
        </p:txBody>
      </p:sp>
    </p:spTree>
    <p:extLst>
      <p:ext uri="{BB962C8B-B14F-4D97-AF65-F5344CB8AC3E}">
        <p14:creationId xmlns:p14="http://schemas.microsoft.com/office/powerpoint/2010/main" val="781417570"/>
      </p:ext>
    </p:extLst>
  </p:cSld>
  <p:clrMapOvr>
    <a:masterClrMapping/>
  </p:clrMapOvr>
  <p:transition spd="med">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8C7F3-DF87-9C95-E5AC-9903B0AC254C}"/>
              </a:ext>
            </a:extLst>
          </p:cNvPr>
          <p:cNvSpPr>
            <a:spLocks noGrp="1"/>
          </p:cNvSpPr>
          <p:nvPr>
            <p:ph idx="1"/>
          </p:nvPr>
        </p:nvSpPr>
        <p:spPr>
          <a:xfrm>
            <a:off x="5735960" y="27384"/>
            <a:ext cx="6696744" cy="6858000"/>
          </a:xfrm>
        </p:spPr>
        <p:txBody>
          <a:bodyPr/>
          <a:lstStyle/>
          <a:p>
            <a:pPr marL="0" indent="0" algn="ctr">
              <a:buNone/>
            </a:pPr>
            <a:r>
              <a:rPr lang="en-US" sz="4800" dirty="0"/>
              <a:t>April 13, 2005:</a:t>
            </a:r>
            <a:r>
              <a:rPr lang="en-US" sz="3600" dirty="0"/>
              <a:t> </a:t>
            </a:r>
          </a:p>
          <a:p>
            <a:pPr marL="1257300" lvl="3" indent="0">
              <a:buNone/>
            </a:pPr>
            <a:endParaRPr lang="en-US" sz="1400" dirty="0"/>
          </a:p>
          <a:p>
            <a:pPr marL="0" indent="0">
              <a:buNone/>
            </a:pPr>
            <a:r>
              <a:rPr lang="en-US" sz="3000" dirty="0"/>
              <a:t>Sam was appointed as </a:t>
            </a:r>
            <a:br>
              <a:rPr lang="en-US" sz="3000" dirty="0"/>
            </a:br>
            <a:r>
              <a:rPr lang="en-US" sz="3000" dirty="0"/>
              <a:t>Associate Laboratory Director (ALD) </a:t>
            </a:r>
            <a:br>
              <a:rPr lang="en-US" sz="3000" dirty="0"/>
            </a:br>
            <a:r>
              <a:rPr lang="en-US" sz="3000" dirty="0"/>
              <a:t>for Nuclear and Particle Physics:</a:t>
            </a:r>
          </a:p>
        </p:txBody>
      </p:sp>
      <p:sp>
        <p:nvSpPr>
          <p:cNvPr id="3" name="Slide Number Placeholder 2">
            <a:extLst>
              <a:ext uri="{FF2B5EF4-FFF2-40B4-BE49-F238E27FC236}">
                <a16:creationId xmlns:a16="http://schemas.microsoft.com/office/drawing/2014/main" id="{9ECFAF84-2C20-2401-284E-74688DA40F7A}"/>
              </a:ext>
            </a:extLst>
          </p:cNvPr>
          <p:cNvSpPr>
            <a:spLocks noGrp="1"/>
          </p:cNvSpPr>
          <p:nvPr>
            <p:ph type="sldNum" sz="quarter" idx="12"/>
          </p:nvPr>
        </p:nvSpPr>
        <p:spPr/>
        <p:txBody>
          <a:bodyPr/>
          <a:lstStyle/>
          <a:p>
            <a:fld id="{23505652-DACB-5F47-90E9-1C49CE3EDF9E}" type="slidenum">
              <a:rPr lang="en-US" altLang="en-US" smtClean="0"/>
              <a:pPr/>
              <a:t>18</a:t>
            </a:fld>
            <a:r>
              <a:rPr lang="en-US" altLang="en-US"/>
              <a:t> </a:t>
            </a:r>
            <a:endParaRPr lang="en-US" altLang="en-US" b="0"/>
          </a:p>
        </p:txBody>
      </p:sp>
      <p:pic>
        <p:nvPicPr>
          <p:cNvPr id="8194" name="Picture 2">
            <a:hlinkClick r:id="rId3"/>
            <a:extLst>
              <a:ext uri="{FF2B5EF4-FFF2-40B4-BE49-F238E27FC236}">
                <a16:creationId xmlns:a16="http://schemas.microsoft.com/office/drawing/2014/main" id="{64FBA934-604F-C732-D596-1E7A2AF88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0" y="-31576"/>
            <a:ext cx="5483932" cy="6916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2446C7-AECE-9D3B-5B4C-DB405431E4E8}"/>
              </a:ext>
            </a:extLst>
          </p:cNvPr>
          <p:cNvSpPr txBox="1"/>
          <p:nvPr/>
        </p:nvSpPr>
        <p:spPr>
          <a:xfrm>
            <a:off x="5699956" y="2921571"/>
            <a:ext cx="6228692" cy="3711785"/>
          </a:xfrm>
          <a:prstGeom prst="rect">
            <a:avLst/>
          </a:prstGeom>
          <a:noFill/>
        </p:spPr>
        <p:txBody>
          <a:bodyPr wrap="square">
            <a:spAutoFit/>
          </a:bodyPr>
          <a:lstStyle/>
          <a:p>
            <a:pPr algn="l">
              <a:buNone/>
            </a:pPr>
            <a:r>
              <a:rPr lang="en-US" sz="2800" dirty="0"/>
              <a:t>"We're seeing some of the worst budgets and budget forecasts in a very long time. The challenge is </a:t>
            </a:r>
            <a:br>
              <a:rPr lang="en-US" sz="2800" dirty="0"/>
            </a:br>
            <a:r>
              <a:rPr lang="en-US" sz="2800" dirty="0"/>
              <a:t>to maintain and advance a compelling science program at Brookhaven Lab in the face of these decreased budgets.”</a:t>
            </a:r>
          </a:p>
          <a:p>
            <a:pPr algn="l">
              <a:buNone/>
            </a:pPr>
            <a:endParaRPr lang="en-US" sz="2800" i="0" dirty="0"/>
          </a:p>
          <a:p>
            <a:pPr algn="l">
              <a:buNone/>
            </a:pPr>
            <a:r>
              <a:rPr lang="en-US" sz="2800" i="0" dirty="0"/>
              <a:t>Sam Aronson</a:t>
            </a:r>
          </a:p>
        </p:txBody>
      </p:sp>
    </p:spTree>
    <p:extLst>
      <p:ext uri="{BB962C8B-B14F-4D97-AF65-F5344CB8AC3E}">
        <p14:creationId xmlns:p14="http://schemas.microsoft.com/office/powerpoint/2010/main" val="1235527322"/>
      </p:ext>
    </p:extLst>
  </p:cSld>
  <p:clrMapOvr>
    <a:masterClrMapping/>
  </p:clrMapOvr>
  <p:transition spd="med">
    <p:strips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285DC1-6169-78E7-EB88-38ECCA04234F}"/>
              </a:ext>
            </a:extLst>
          </p:cNvPr>
          <p:cNvSpPr>
            <a:spLocks noGrp="1"/>
          </p:cNvSpPr>
          <p:nvPr>
            <p:ph type="sldNum" sz="quarter" idx="12"/>
          </p:nvPr>
        </p:nvSpPr>
        <p:spPr/>
        <p:txBody>
          <a:bodyPr/>
          <a:lstStyle/>
          <a:p>
            <a:fld id="{23505652-DACB-5F47-90E9-1C49CE3EDF9E}" type="slidenum">
              <a:rPr lang="en-US" altLang="en-US" smtClean="0"/>
              <a:pPr/>
              <a:t>19</a:t>
            </a:fld>
            <a:r>
              <a:rPr lang="en-US" altLang="en-US"/>
              <a:t> </a:t>
            </a:r>
            <a:endParaRPr lang="en-US" altLang="en-US" b="0"/>
          </a:p>
        </p:txBody>
      </p:sp>
      <p:pic>
        <p:nvPicPr>
          <p:cNvPr id="4" name="Picture 3">
            <a:extLst>
              <a:ext uri="{FF2B5EF4-FFF2-40B4-BE49-F238E27FC236}">
                <a16:creationId xmlns:a16="http://schemas.microsoft.com/office/drawing/2014/main" id="{B593A7B9-17E8-11F7-734E-4434424CD6D1}"/>
              </a:ext>
            </a:extLst>
          </p:cNvPr>
          <p:cNvPicPr>
            <a:picLocks noChangeAspect="1"/>
          </p:cNvPicPr>
          <p:nvPr/>
        </p:nvPicPr>
        <p:blipFill>
          <a:blip r:embed="rId2"/>
          <a:srcRect r="5185"/>
          <a:stretch>
            <a:fillRect/>
          </a:stretch>
        </p:blipFill>
        <p:spPr>
          <a:xfrm>
            <a:off x="11325" y="0"/>
            <a:ext cx="6228692" cy="6858000"/>
          </a:xfrm>
          <a:prstGeom prst="rect">
            <a:avLst/>
          </a:prstGeom>
        </p:spPr>
      </p:pic>
      <p:sp>
        <p:nvSpPr>
          <p:cNvPr id="7" name="Content Placeholder 1">
            <a:extLst>
              <a:ext uri="{FF2B5EF4-FFF2-40B4-BE49-F238E27FC236}">
                <a16:creationId xmlns:a16="http://schemas.microsoft.com/office/drawing/2014/main" id="{E81D2060-CE10-7A47-4B47-052FB9D3F363}"/>
              </a:ext>
            </a:extLst>
          </p:cNvPr>
          <p:cNvSpPr>
            <a:spLocks noGrp="1"/>
          </p:cNvSpPr>
          <p:nvPr>
            <p:ph idx="1"/>
          </p:nvPr>
        </p:nvSpPr>
        <p:spPr>
          <a:xfrm>
            <a:off x="6240016" y="27384"/>
            <a:ext cx="5951984" cy="6858000"/>
          </a:xfrm>
        </p:spPr>
        <p:txBody>
          <a:bodyPr/>
          <a:lstStyle/>
          <a:p>
            <a:pPr marL="0" indent="0" algn="ctr">
              <a:buNone/>
            </a:pPr>
            <a:r>
              <a:rPr lang="en-US" sz="4800" dirty="0"/>
              <a:t>April 18, 2005:</a:t>
            </a:r>
            <a:br>
              <a:rPr lang="en-US" dirty="0"/>
            </a:br>
            <a:r>
              <a:rPr lang="en-US" dirty="0"/>
              <a:t>Announcement of </a:t>
            </a:r>
            <a:br>
              <a:rPr lang="en-US" dirty="0"/>
            </a:br>
            <a:r>
              <a:rPr lang="en-US" dirty="0"/>
              <a:t>the “perfect liquid” discovery: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07941007"/>
      </p:ext>
    </p:extLst>
  </p:cSld>
  <p:clrMapOvr>
    <a:masterClrMapping/>
  </p:clrMapOvr>
  <p:transition spd="med">
    <p:strips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31C41-BE3D-2AE9-B787-A704D29E1F43}"/>
              </a:ext>
            </a:extLst>
          </p:cNvPr>
          <p:cNvSpPr>
            <a:spLocks noGrp="1"/>
          </p:cNvSpPr>
          <p:nvPr>
            <p:ph idx="1"/>
          </p:nvPr>
        </p:nvSpPr>
        <p:spPr/>
        <p:txBody>
          <a:bodyPr/>
          <a:lstStyle/>
          <a:p>
            <a:pPr marL="0" indent="0">
              <a:buNone/>
            </a:pPr>
            <a:r>
              <a:rPr lang="en-US" sz="2400" dirty="0"/>
              <a:t>I worked very closely with Sam for nearly a decade as we were building and then operating the PHENIX experiment at RHIC. </a:t>
            </a:r>
            <a:br>
              <a:rPr lang="en-US" sz="2400" dirty="0"/>
            </a:br>
            <a:br>
              <a:rPr lang="en-US" sz="2400" dirty="0"/>
            </a:br>
            <a:r>
              <a:rPr lang="en-US" sz="2400" dirty="0"/>
              <a:t>For much of that time, I was Spokesperson and Sam was the </a:t>
            </a:r>
            <a:br>
              <a:rPr lang="en-US" sz="2400" dirty="0"/>
            </a:br>
            <a:r>
              <a:rPr lang="en-US" sz="2400" dirty="0"/>
              <a:t>Project Director. </a:t>
            </a:r>
            <a:br>
              <a:rPr lang="en-US" sz="2400" dirty="0"/>
            </a:br>
            <a:br>
              <a:rPr lang="en-US" sz="2400" dirty="0"/>
            </a:br>
            <a:r>
              <a:rPr lang="en-US" sz="2400" i="1" dirty="0"/>
              <a:t>I could not have asked for a better colleague, mentor, and friend.</a:t>
            </a:r>
            <a:br>
              <a:rPr lang="en-US" sz="2400" i="1" dirty="0"/>
            </a:br>
            <a:br>
              <a:rPr lang="en-US" sz="2400" dirty="0"/>
            </a:br>
            <a:r>
              <a:rPr lang="en-US" sz="2400" b="1" i="1" dirty="0"/>
              <a:t>These are not just my sentiments, </a:t>
            </a:r>
            <a:br>
              <a:rPr lang="en-US" sz="2400" b="1" i="1" dirty="0"/>
            </a:br>
            <a:r>
              <a:rPr lang="en-US" sz="2400" b="1" i="1" dirty="0"/>
              <a:t>they are shared by all who knew this extraordinary man.</a:t>
            </a:r>
          </a:p>
        </p:txBody>
      </p:sp>
      <p:sp>
        <p:nvSpPr>
          <p:cNvPr id="3" name="Slide Number Placeholder 2">
            <a:extLst>
              <a:ext uri="{FF2B5EF4-FFF2-40B4-BE49-F238E27FC236}">
                <a16:creationId xmlns:a16="http://schemas.microsoft.com/office/drawing/2014/main" id="{C813D41C-8EF7-7E15-BFF7-698BB65D5DCD}"/>
              </a:ext>
            </a:extLst>
          </p:cNvPr>
          <p:cNvSpPr>
            <a:spLocks noGrp="1"/>
          </p:cNvSpPr>
          <p:nvPr>
            <p:ph type="sldNum" sz="quarter" idx="12"/>
          </p:nvPr>
        </p:nvSpPr>
        <p:spPr/>
        <p:txBody>
          <a:bodyPr/>
          <a:lstStyle/>
          <a:p>
            <a:fld id="{23505652-DACB-5F47-90E9-1C49CE3EDF9E}" type="slidenum">
              <a:rPr lang="en-US" altLang="en-US" smtClean="0"/>
              <a:pPr/>
              <a:t>2</a:t>
            </a:fld>
            <a:r>
              <a:rPr lang="en-US" altLang="en-US"/>
              <a:t> </a:t>
            </a:r>
            <a:endParaRPr lang="en-US" altLang="en-US" b="0"/>
          </a:p>
        </p:txBody>
      </p:sp>
      <p:pic>
        <p:nvPicPr>
          <p:cNvPr id="4" name="Picture 2">
            <a:extLst>
              <a:ext uri="{FF2B5EF4-FFF2-40B4-BE49-F238E27FC236}">
                <a16:creationId xmlns:a16="http://schemas.microsoft.com/office/drawing/2014/main" id="{4E33817B-3902-C774-F5C8-5ADE4AC8B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0"/>
            <a:ext cx="6657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749509"/>
      </p:ext>
    </p:extLst>
  </p:cSld>
  <p:clrMapOvr>
    <a:masterClrMapping/>
  </p:clrMapOvr>
  <p:transition spd="med">
    <p:strips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544D8-DD9E-8DA6-93B5-231EA633BF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857601-AEB9-CC15-619C-5721D99BD3D7}"/>
              </a:ext>
            </a:extLst>
          </p:cNvPr>
          <p:cNvSpPr>
            <a:spLocks noGrp="1"/>
          </p:cNvSpPr>
          <p:nvPr>
            <p:ph type="sldNum" sz="quarter" idx="12"/>
          </p:nvPr>
        </p:nvSpPr>
        <p:spPr/>
        <p:txBody>
          <a:bodyPr/>
          <a:lstStyle/>
          <a:p>
            <a:fld id="{23505652-DACB-5F47-90E9-1C49CE3EDF9E}" type="slidenum">
              <a:rPr lang="en-US" altLang="en-US" smtClean="0"/>
              <a:pPr/>
              <a:t>20</a:t>
            </a:fld>
            <a:r>
              <a:rPr lang="en-US" altLang="en-US"/>
              <a:t> </a:t>
            </a:r>
            <a:endParaRPr lang="en-US" altLang="en-US" b="0"/>
          </a:p>
        </p:txBody>
      </p:sp>
      <p:pic>
        <p:nvPicPr>
          <p:cNvPr id="4" name="Picture 3">
            <a:extLst>
              <a:ext uri="{FF2B5EF4-FFF2-40B4-BE49-F238E27FC236}">
                <a16:creationId xmlns:a16="http://schemas.microsoft.com/office/drawing/2014/main" id="{B15ABD8C-2264-194C-42BE-83F25854E8F3}"/>
              </a:ext>
            </a:extLst>
          </p:cNvPr>
          <p:cNvPicPr>
            <a:picLocks noChangeAspect="1"/>
          </p:cNvPicPr>
          <p:nvPr/>
        </p:nvPicPr>
        <p:blipFill>
          <a:blip r:embed="rId2"/>
          <a:stretch>
            <a:fillRect/>
          </a:stretch>
        </p:blipFill>
        <p:spPr>
          <a:xfrm>
            <a:off x="11324" y="0"/>
            <a:ext cx="6569295" cy="6858000"/>
          </a:xfrm>
          <a:prstGeom prst="rect">
            <a:avLst/>
          </a:prstGeom>
        </p:spPr>
      </p:pic>
      <p:pic>
        <p:nvPicPr>
          <p:cNvPr id="5" name="Picture 4">
            <a:extLst>
              <a:ext uri="{FF2B5EF4-FFF2-40B4-BE49-F238E27FC236}">
                <a16:creationId xmlns:a16="http://schemas.microsoft.com/office/drawing/2014/main" id="{34A5E6B7-1FE3-D6F8-B6F0-25F0AD1BDF79}"/>
              </a:ext>
            </a:extLst>
          </p:cNvPr>
          <p:cNvPicPr>
            <a:picLocks noChangeAspect="1"/>
          </p:cNvPicPr>
          <p:nvPr/>
        </p:nvPicPr>
        <p:blipFill>
          <a:blip r:embed="rId3"/>
          <a:stretch>
            <a:fillRect/>
          </a:stretch>
        </p:blipFill>
        <p:spPr>
          <a:xfrm>
            <a:off x="103341" y="-8620"/>
            <a:ext cx="6477278" cy="6858000"/>
          </a:xfrm>
          <a:prstGeom prst="rect">
            <a:avLst/>
          </a:prstGeom>
          <a:solidFill>
            <a:srgbClr val="FFFF00">
              <a:alpha val="43606"/>
            </a:srgbClr>
          </a:solidFill>
        </p:spPr>
      </p:pic>
      <p:sp>
        <p:nvSpPr>
          <p:cNvPr id="7" name="Content Placeholder 1">
            <a:extLst>
              <a:ext uri="{FF2B5EF4-FFF2-40B4-BE49-F238E27FC236}">
                <a16:creationId xmlns:a16="http://schemas.microsoft.com/office/drawing/2014/main" id="{D3D7C668-6757-4CBB-1B14-767A4FB3ADA4}"/>
              </a:ext>
            </a:extLst>
          </p:cNvPr>
          <p:cNvSpPr>
            <a:spLocks noGrp="1"/>
          </p:cNvSpPr>
          <p:nvPr>
            <p:ph idx="1"/>
          </p:nvPr>
        </p:nvSpPr>
        <p:spPr>
          <a:xfrm>
            <a:off x="6240016" y="27384"/>
            <a:ext cx="5951984" cy="6858000"/>
          </a:xfrm>
        </p:spPr>
        <p:txBody>
          <a:bodyPr/>
          <a:lstStyle/>
          <a:p>
            <a:pPr marL="0" indent="0" algn="ctr">
              <a:buNone/>
            </a:pPr>
            <a:r>
              <a:rPr lang="en-US" sz="4800" dirty="0"/>
              <a:t>April 18, 2005:</a:t>
            </a:r>
            <a:br>
              <a:rPr lang="en-US" sz="4800" dirty="0"/>
            </a:br>
            <a:r>
              <a:rPr lang="en-US" dirty="0"/>
              <a:t>Announcement of </a:t>
            </a:r>
            <a:br>
              <a:rPr lang="en-US" dirty="0"/>
            </a:br>
            <a:r>
              <a:rPr lang="en-US" dirty="0"/>
              <a:t>the “perfect liquid” discovery:</a:t>
            </a:r>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58CD1FAF-33A4-0B85-573B-9E1F02C2B62C}"/>
              </a:ext>
            </a:extLst>
          </p:cNvPr>
          <p:cNvSpPr txBox="1"/>
          <p:nvPr/>
        </p:nvSpPr>
        <p:spPr>
          <a:xfrm>
            <a:off x="6240015" y="1976987"/>
            <a:ext cx="5927721" cy="4764381"/>
          </a:xfrm>
          <a:prstGeom prst="rect">
            <a:avLst/>
          </a:prstGeom>
          <a:noFill/>
        </p:spPr>
        <p:txBody>
          <a:bodyPr wrap="square">
            <a:spAutoFit/>
          </a:bodyPr>
          <a:lstStyle/>
          <a:p>
            <a:pPr algn="l">
              <a:buNone/>
            </a:pPr>
            <a:r>
              <a:rPr lang="en-US" sz="2300" i="0" dirty="0"/>
              <a:t>We know that we've reached the temperature (up to 150,000 times hotter than the center of the sun) and energy density (energy per unit volume) predicted to be necessary for forming such a plasma.</a:t>
            </a:r>
            <a:br>
              <a:rPr lang="en-US" sz="2300" i="0" dirty="0"/>
            </a:br>
            <a:br>
              <a:rPr lang="en-US" sz="2300" i="0" dirty="0"/>
            </a:br>
            <a:r>
              <a:rPr lang="en-US" sz="2300" i="0" dirty="0"/>
              <a:t>This is fluid motion that is nearly perfect. In fact, the degree of collective interaction, rapid thermalization, and extremely low viscosity of the matter being formed at RHIC make this the most nearly perfect liquid ever observed.</a:t>
            </a:r>
            <a:endParaRPr lang="en-US" sz="2300" dirty="0"/>
          </a:p>
          <a:p>
            <a:pPr algn="l">
              <a:buNone/>
            </a:pPr>
            <a:r>
              <a:rPr lang="en-US" sz="2300" i="0" dirty="0"/>
              <a:t>- Sam Aronson</a:t>
            </a:r>
          </a:p>
        </p:txBody>
      </p:sp>
      <p:sp>
        <p:nvSpPr>
          <p:cNvPr id="2" name="Rectangle 1">
            <a:extLst>
              <a:ext uri="{FF2B5EF4-FFF2-40B4-BE49-F238E27FC236}">
                <a16:creationId xmlns:a16="http://schemas.microsoft.com/office/drawing/2014/main" id="{93812DCB-32D0-38D1-1C96-67ED8917BF6B}"/>
              </a:ext>
            </a:extLst>
          </p:cNvPr>
          <p:cNvSpPr/>
          <p:nvPr/>
        </p:nvSpPr>
        <p:spPr>
          <a:xfrm>
            <a:off x="443372" y="4077072"/>
            <a:ext cx="3672408" cy="684076"/>
          </a:xfrm>
          <a:prstGeom prst="rect">
            <a:avLst/>
          </a:prstGeom>
          <a:solidFill>
            <a:srgbClr val="FFFF00">
              <a:alpha val="33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585358650"/>
      </p:ext>
    </p:extLst>
  </p:cSld>
  <p:clrMapOvr>
    <a:masterClrMapping/>
  </p:clrMapOvr>
  <p:transition spd="med">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EDD035-AB2B-FBA1-0032-FDC8BE3D87F4}"/>
              </a:ext>
            </a:extLst>
          </p:cNvPr>
          <p:cNvSpPr>
            <a:spLocks noGrp="1"/>
          </p:cNvSpPr>
          <p:nvPr>
            <p:ph idx="1"/>
          </p:nvPr>
        </p:nvSpPr>
        <p:spPr>
          <a:xfrm>
            <a:off x="0" y="27384"/>
            <a:ext cx="12192000" cy="6858000"/>
          </a:xfrm>
        </p:spPr>
        <p:txBody>
          <a:bodyPr/>
          <a:lstStyle/>
          <a:p>
            <a:pPr marL="0" indent="0" algn="ctr">
              <a:buNone/>
            </a:pPr>
            <a:r>
              <a:rPr lang="en-US" sz="4800" dirty="0"/>
              <a:t>Press Event at April 2005 APS Meeting</a:t>
            </a:r>
          </a:p>
        </p:txBody>
      </p:sp>
      <p:sp>
        <p:nvSpPr>
          <p:cNvPr id="3" name="Slide Number Placeholder 2">
            <a:extLst>
              <a:ext uri="{FF2B5EF4-FFF2-40B4-BE49-F238E27FC236}">
                <a16:creationId xmlns:a16="http://schemas.microsoft.com/office/drawing/2014/main" id="{66D35755-EE5C-FADF-4D0D-F7AFD562585C}"/>
              </a:ext>
            </a:extLst>
          </p:cNvPr>
          <p:cNvSpPr>
            <a:spLocks noGrp="1"/>
          </p:cNvSpPr>
          <p:nvPr>
            <p:ph type="sldNum" sz="quarter" idx="12"/>
          </p:nvPr>
        </p:nvSpPr>
        <p:spPr/>
        <p:txBody>
          <a:bodyPr/>
          <a:lstStyle/>
          <a:p>
            <a:fld id="{23505652-DACB-5F47-90E9-1C49CE3EDF9E}" type="slidenum">
              <a:rPr lang="en-US" altLang="en-US" smtClean="0"/>
              <a:pPr/>
              <a:t>21</a:t>
            </a:fld>
            <a:r>
              <a:rPr lang="en-US" altLang="en-US"/>
              <a:t> </a:t>
            </a:r>
            <a:endParaRPr lang="en-US" altLang="en-US" b="0"/>
          </a:p>
        </p:txBody>
      </p:sp>
      <p:pic>
        <p:nvPicPr>
          <p:cNvPr id="4" name="Picture 3">
            <a:hlinkClick r:id="rId2"/>
            <a:extLst>
              <a:ext uri="{FF2B5EF4-FFF2-40B4-BE49-F238E27FC236}">
                <a16:creationId xmlns:a16="http://schemas.microsoft.com/office/drawing/2014/main" id="{B3ECF404-5FF4-F041-A798-04CAF0704EDD}"/>
              </a:ext>
            </a:extLst>
          </p:cNvPr>
          <p:cNvPicPr>
            <a:picLocks noChangeAspect="1"/>
          </p:cNvPicPr>
          <p:nvPr/>
        </p:nvPicPr>
        <p:blipFill>
          <a:blip r:embed="rId3"/>
          <a:stretch>
            <a:fillRect/>
          </a:stretch>
        </p:blipFill>
        <p:spPr>
          <a:xfrm>
            <a:off x="47328" y="1230398"/>
            <a:ext cx="12127615" cy="5582978"/>
          </a:xfrm>
          <a:prstGeom prst="rect">
            <a:avLst/>
          </a:prstGeom>
          <a:ln w="50800">
            <a:solidFill>
              <a:schemeClr val="bg1">
                <a:lumMod val="75000"/>
              </a:schemeClr>
            </a:solidFill>
          </a:ln>
        </p:spPr>
      </p:pic>
    </p:spTree>
    <p:extLst>
      <p:ext uri="{BB962C8B-B14F-4D97-AF65-F5344CB8AC3E}">
        <p14:creationId xmlns:p14="http://schemas.microsoft.com/office/powerpoint/2010/main" val="1917468469"/>
      </p:ext>
    </p:extLst>
  </p:cSld>
  <p:clrMapOvr>
    <a:masterClrMapping/>
  </p:clrMapOvr>
  <p:transition spd="med">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0EAE7D-7DB5-87B3-7CA7-BD0B4CF9A19E}"/>
              </a:ext>
            </a:extLst>
          </p:cNvPr>
          <p:cNvSpPr>
            <a:spLocks noGrp="1"/>
          </p:cNvSpPr>
          <p:nvPr>
            <p:ph idx="1"/>
          </p:nvPr>
        </p:nvSpPr>
        <p:spPr>
          <a:xfrm>
            <a:off x="8111208" y="27384"/>
            <a:ext cx="4080792" cy="6858000"/>
          </a:xfrm>
        </p:spPr>
        <p:txBody>
          <a:bodyPr/>
          <a:lstStyle/>
          <a:p>
            <a:pPr marL="0" indent="0" algn="ctr">
              <a:buNone/>
            </a:pPr>
            <a:r>
              <a:rPr lang="en-US" sz="4200" dirty="0"/>
              <a:t>August 8</a:t>
            </a:r>
            <a:r>
              <a:rPr lang="en-US" sz="4200" baseline="30000" dirty="0"/>
              <a:t>th</a:t>
            </a:r>
            <a:r>
              <a:rPr lang="en-US" sz="4200" dirty="0"/>
              <a:t>, 2005</a:t>
            </a:r>
          </a:p>
          <a:p>
            <a:pPr marL="0" indent="0">
              <a:buNone/>
            </a:pPr>
            <a:br>
              <a:rPr lang="en-US" dirty="0"/>
            </a:br>
            <a:r>
              <a:rPr lang="en-US" dirty="0"/>
              <a:t>Sam as ALD presenting his talk</a:t>
            </a:r>
            <a:br>
              <a:rPr lang="en-US" dirty="0"/>
            </a:br>
            <a:br>
              <a:rPr lang="en-US" dirty="0"/>
            </a:br>
            <a:r>
              <a:rPr lang="en-US" dirty="0">
                <a:hlinkClick r:id="rId3"/>
              </a:rPr>
              <a:t>The Future of RHIC</a:t>
            </a:r>
            <a:endParaRPr lang="en-US" dirty="0"/>
          </a:p>
          <a:p>
            <a:pPr marL="0" indent="0">
              <a:buNone/>
            </a:pPr>
            <a:endParaRPr lang="en-US" dirty="0"/>
          </a:p>
          <a:p>
            <a:pPr marL="0" indent="0">
              <a:buNone/>
            </a:pPr>
            <a:r>
              <a:rPr lang="en-US" dirty="0"/>
              <a:t>at Quark Matter 2005</a:t>
            </a:r>
            <a:br>
              <a:rPr lang="en-US" dirty="0"/>
            </a:br>
            <a:endParaRPr lang="en-US" dirty="0"/>
          </a:p>
          <a:p>
            <a:pPr marL="0" indent="0">
              <a:buNone/>
            </a:pPr>
            <a:r>
              <a:rPr lang="en-US" dirty="0"/>
              <a:t>“long term” - </a:t>
            </a:r>
            <a:r>
              <a:rPr lang="en-US" dirty="0" err="1"/>
              <a:t>eRHIC</a:t>
            </a:r>
            <a:endParaRPr lang="en-US" dirty="0"/>
          </a:p>
        </p:txBody>
      </p:sp>
      <p:sp>
        <p:nvSpPr>
          <p:cNvPr id="3" name="Slide Number Placeholder 2">
            <a:extLst>
              <a:ext uri="{FF2B5EF4-FFF2-40B4-BE49-F238E27FC236}">
                <a16:creationId xmlns:a16="http://schemas.microsoft.com/office/drawing/2014/main" id="{6E5A7471-4965-156C-3B01-6C067605955D}"/>
              </a:ext>
            </a:extLst>
          </p:cNvPr>
          <p:cNvSpPr>
            <a:spLocks noGrp="1"/>
          </p:cNvSpPr>
          <p:nvPr>
            <p:ph type="sldNum" sz="quarter" idx="12"/>
          </p:nvPr>
        </p:nvSpPr>
        <p:spPr/>
        <p:txBody>
          <a:bodyPr/>
          <a:lstStyle/>
          <a:p>
            <a:fld id="{23505652-DACB-5F47-90E9-1C49CE3EDF9E}" type="slidenum">
              <a:rPr lang="en-US" altLang="en-US" smtClean="0"/>
              <a:pPr/>
              <a:t>22</a:t>
            </a:fld>
            <a:r>
              <a:rPr lang="en-US" altLang="en-US" dirty="0"/>
              <a:t> </a:t>
            </a:r>
            <a:endParaRPr lang="en-US" altLang="en-US" b="0" dirty="0"/>
          </a:p>
        </p:txBody>
      </p:sp>
      <p:pic>
        <p:nvPicPr>
          <p:cNvPr id="4" name="Picture 2">
            <a:hlinkClick r:id="rId4"/>
            <a:extLst>
              <a:ext uri="{FF2B5EF4-FFF2-40B4-BE49-F238E27FC236}">
                <a16:creationId xmlns:a16="http://schemas.microsoft.com/office/drawing/2014/main" id="{2C6482A3-78EF-6F88-2B13-F89366B38C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19"/>
          <a:stretch>
            <a:fillRect/>
          </a:stretch>
        </p:blipFill>
        <p:spPr bwMode="auto">
          <a:xfrm>
            <a:off x="-96687" y="-64067"/>
            <a:ext cx="8207896" cy="694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760648"/>
      </p:ext>
    </p:extLst>
  </p:cSld>
  <p:clrMapOvr>
    <a:masterClrMapping/>
  </p:clrMapOvr>
  <p:transition spd="med">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F45ECD-4443-BEC1-ADF3-A2C66BE9302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DB93B29-CB16-A3B6-43B8-D661C3CCCC47}"/>
              </a:ext>
            </a:extLst>
          </p:cNvPr>
          <p:cNvSpPr>
            <a:spLocks noGrp="1"/>
          </p:cNvSpPr>
          <p:nvPr>
            <p:ph type="sldNum" sz="quarter" idx="12"/>
          </p:nvPr>
        </p:nvSpPr>
        <p:spPr/>
        <p:txBody>
          <a:bodyPr/>
          <a:lstStyle/>
          <a:p>
            <a:fld id="{23505652-DACB-5F47-90E9-1C49CE3EDF9E}" type="slidenum">
              <a:rPr lang="en-US" altLang="en-US" smtClean="0"/>
              <a:pPr/>
              <a:t>23</a:t>
            </a:fld>
            <a:r>
              <a:rPr lang="en-US" altLang="en-US"/>
              <a:t> </a:t>
            </a:r>
            <a:endParaRPr lang="en-US" altLang="en-US" b="0"/>
          </a:p>
        </p:txBody>
      </p:sp>
      <p:pic>
        <p:nvPicPr>
          <p:cNvPr id="4" name="Picture 3">
            <a:hlinkClick r:id="rId3"/>
            <a:extLst>
              <a:ext uri="{FF2B5EF4-FFF2-40B4-BE49-F238E27FC236}">
                <a16:creationId xmlns:a16="http://schemas.microsoft.com/office/drawing/2014/main" id="{76FC9D76-A861-C068-135D-F6790EA417BA}"/>
              </a:ext>
            </a:extLst>
          </p:cNvPr>
          <p:cNvPicPr>
            <a:picLocks noChangeAspect="1"/>
          </p:cNvPicPr>
          <p:nvPr/>
        </p:nvPicPr>
        <p:blipFill>
          <a:blip r:embed="rId4"/>
          <a:stretch>
            <a:fillRect/>
          </a:stretch>
        </p:blipFill>
        <p:spPr>
          <a:xfrm>
            <a:off x="875420" y="-93914"/>
            <a:ext cx="10549172" cy="6979299"/>
          </a:xfrm>
          <a:prstGeom prst="rect">
            <a:avLst/>
          </a:prstGeom>
        </p:spPr>
      </p:pic>
      <p:sp>
        <p:nvSpPr>
          <p:cNvPr id="5" name="TextBox 4">
            <a:extLst>
              <a:ext uri="{FF2B5EF4-FFF2-40B4-BE49-F238E27FC236}">
                <a16:creationId xmlns:a16="http://schemas.microsoft.com/office/drawing/2014/main" id="{C13D75A0-CD25-69E1-6E3D-0B2655A0E4E0}"/>
              </a:ext>
            </a:extLst>
          </p:cNvPr>
          <p:cNvSpPr txBox="1"/>
          <p:nvPr/>
        </p:nvSpPr>
        <p:spPr>
          <a:xfrm>
            <a:off x="986142" y="116632"/>
            <a:ext cx="10294434" cy="923330"/>
          </a:xfrm>
          <a:prstGeom prst="rect">
            <a:avLst/>
          </a:prstGeom>
          <a:noFill/>
        </p:spPr>
        <p:txBody>
          <a:bodyPr wrap="square" rtlCol="0">
            <a:spAutoFit/>
          </a:bodyPr>
          <a:lstStyle/>
          <a:p>
            <a:pPr>
              <a:buNone/>
            </a:pPr>
            <a:r>
              <a:rPr lang="en-US" sz="5400" i="0" dirty="0">
                <a:solidFill>
                  <a:schemeClr val="bg1"/>
                </a:solidFill>
              </a:rPr>
              <a:t> 2009 – Sam returns to PHENIX</a:t>
            </a:r>
          </a:p>
        </p:txBody>
      </p:sp>
      <p:sp>
        <p:nvSpPr>
          <p:cNvPr id="6" name="TextBox 5">
            <a:extLst>
              <a:ext uri="{FF2B5EF4-FFF2-40B4-BE49-F238E27FC236}">
                <a16:creationId xmlns:a16="http://schemas.microsoft.com/office/drawing/2014/main" id="{604C3969-9CF2-8879-3259-EF40DE239FD8}"/>
              </a:ext>
            </a:extLst>
          </p:cNvPr>
          <p:cNvSpPr txBox="1"/>
          <p:nvPr/>
        </p:nvSpPr>
        <p:spPr>
          <a:xfrm>
            <a:off x="3287688" y="1166636"/>
            <a:ext cx="4248472" cy="954107"/>
          </a:xfrm>
          <a:prstGeom prst="rect">
            <a:avLst/>
          </a:prstGeom>
          <a:noFill/>
        </p:spPr>
        <p:txBody>
          <a:bodyPr wrap="square" rtlCol="0">
            <a:spAutoFit/>
          </a:bodyPr>
          <a:lstStyle/>
          <a:p>
            <a:pPr>
              <a:buNone/>
            </a:pPr>
            <a:r>
              <a:rPr lang="en-US" sz="2800" i="0" dirty="0">
                <a:solidFill>
                  <a:schemeClr val="bg1"/>
                </a:solidFill>
              </a:rPr>
              <a:t> PHENIX Project Director</a:t>
            </a:r>
            <a:br>
              <a:rPr lang="en-US" sz="2800" i="0" dirty="0">
                <a:solidFill>
                  <a:schemeClr val="bg1"/>
                </a:solidFill>
              </a:rPr>
            </a:br>
            <a:r>
              <a:rPr lang="en-US" sz="2800" i="0" dirty="0">
                <a:solidFill>
                  <a:schemeClr val="bg1"/>
                </a:solidFill>
              </a:rPr>
              <a:t>Ed O’Brien </a:t>
            </a:r>
          </a:p>
        </p:txBody>
      </p:sp>
      <p:sp>
        <p:nvSpPr>
          <p:cNvPr id="7" name="TextBox 6">
            <a:extLst>
              <a:ext uri="{FF2B5EF4-FFF2-40B4-BE49-F238E27FC236}">
                <a16:creationId xmlns:a16="http://schemas.microsoft.com/office/drawing/2014/main" id="{6B416A80-3135-AAA7-D83E-B35F23ACF181}"/>
              </a:ext>
            </a:extLst>
          </p:cNvPr>
          <p:cNvSpPr txBox="1"/>
          <p:nvPr/>
        </p:nvSpPr>
        <p:spPr>
          <a:xfrm>
            <a:off x="7274773" y="1430777"/>
            <a:ext cx="4248472" cy="954107"/>
          </a:xfrm>
          <a:prstGeom prst="rect">
            <a:avLst/>
          </a:prstGeom>
          <a:noFill/>
        </p:spPr>
        <p:txBody>
          <a:bodyPr wrap="square" rtlCol="0">
            <a:spAutoFit/>
          </a:bodyPr>
          <a:lstStyle/>
          <a:p>
            <a:pPr>
              <a:buNone/>
            </a:pPr>
            <a:r>
              <a:rPr lang="en-US" sz="2800" i="0" dirty="0">
                <a:solidFill>
                  <a:schemeClr val="bg1"/>
                </a:solidFill>
              </a:rPr>
              <a:t> Secretary of Energy</a:t>
            </a:r>
            <a:br>
              <a:rPr lang="en-US" sz="2800" i="0" dirty="0">
                <a:solidFill>
                  <a:schemeClr val="bg1"/>
                </a:solidFill>
              </a:rPr>
            </a:br>
            <a:r>
              <a:rPr lang="en-US" sz="2800" i="0" dirty="0">
                <a:solidFill>
                  <a:schemeClr val="bg1"/>
                </a:solidFill>
              </a:rPr>
              <a:t>Steven Chu </a:t>
            </a:r>
          </a:p>
        </p:txBody>
      </p:sp>
    </p:spTree>
    <p:extLst>
      <p:ext uri="{BB962C8B-B14F-4D97-AF65-F5344CB8AC3E}">
        <p14:creationId xmlns:p14="http://schemas.microsoft.com/office/powerpoint/2010/main" val="270156965"/>
      </p:ext>
    </p:extLst>
  </p:cSld>
  <p:clrMapOvr>
    <a:masterClrMapping/>
  </p:clrMapOvr>
  <p:transition spd="med">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83F7C2-282D-4876-B5FE-3835A2C3958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360F619-321F-7849-1B09-A198F1239222}"/>
              </a:ext>
            </a:extLst>
          </p:cNvPr>
          <p:cNvSpPr>
            <a:spLocks noGrp="1"/>
          </p:cNvSpPr>
          <p:nvPr>
            <p:ph type="sldNum" sz="quarter" idx="12"/>
          </p:nvPr>
        </p:nvSpPr>
        <p:spPr/>
        <p:txBody>
          <a:bodyPr/>
          <a:lstStyle/>
          <a:p>
            <a:fld id="{23505652-DACB-5F47-90E9-1C49CE3EDF9E}" type="slidenum">
              <a:rPr lang="en-US" altLang="en-US" smtClean="0"/>
              <a:pPr/>
              <a:t>24</a:t>
            </a:fld>
            <a:r>
              <a:rPr lang="en-US" altLang="en-US"/>
              <a:t> </a:t>
            </a:r>
            <a:endParaRPr lang="en-US" altLang="en-US" b="0"/>
          </a:p>
        </p:txBody>
      </p:sp>
      <p:pic>
        <p:nvPicPr>
          <p:cNvPr id="25602" name="Picture 2" descr="APS historic site ceremony">
            <a:hlinkClick r:id="rId3"/>
            <a:extLst>
              <a:ext uri="{FF2B5EF4-FFF2-40B4-BE49-F238E27FC236}">
                <a16:creationId xmlns:a16="http://schemas.microsoft.com/office/drawing/2014/main" id="{47D8AACD-5C9D-7693-4BEB-F2E843A91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48" y="5619"/>
            <a:ext cx="11809312" cy="68887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F9638F-B37A-A6B4-08AF-461580CA1F0D}"/>
              </a:ext>
            </a:extLst>
          </p:cNvPr>
          <p:cNvSpPr txBox="1"/>
          <p:nvPr/>
        </p:nvSpPr>
        <p:spPr>
          <a:xfrm>
            <a:off x="227348" y="-27384"/>
            <a:ext cx="11737304" cy="923330"/>
          </a:xfrm>
          <a:prstGeom prst="rect">
            <a:avLst/>
          </a:prstGeom>
          <a:noFill/>
        </p:spPr>
        <p:txBody>
          <a:bodyPr wrap="square" rtlCol="0">
            <a:spAutoFit/>
          </a:bodyPr>
          <a:lstStyle/>
          <a:p>
            <a:pPr>
              <a:buNone/>
            </a:pPr>
            <a:r>
              <a:rPr lang="en-US" sz="5400" i="0" dirty="0">
                <a:solidFill>
                  <a:schemeClr val="bg1"/>
                </a:solidFill>
              </a:rPr>
              <a:t> 2011 – BNL as Physics Historic Site</a:t>
            </a:r>
          </a:p>
        </p:txBody>
      </p:sp>
      <p:sp>
        <p:nvSpPr>
          <p:cNvPr id="5" name="TextBox 4">
            <a:extLst>
              <a:ext uri="{FF2B5EF4-FFF2-40B4-BE49-F238E27FC236}">
                <a16:creationId xmlns:a16="http://schemas.microsoft.com/office/drawing/2014/main" id="{25038C68-7BA6-D022-6017-D0464967A7BB}"/>
              </a:ext>
            </a:extLst>
          </p:cNvPr>
          <p:cNvSpPr txBox="1"/>
          <p:nvPr/>
        </p:nvSpPr>
        <p:spPr>
          <a:xfrm>
            <a:off x="7284132" y="3627021"/>
            <a:ext cx="4248472" cy="954107"/>
          </a:xfrm>
          <a:prstGeom prst="rect">
            <a:avLst/>
          </a:prstGeom>
          <a:noFill/>
        </p:spPr>
        <p:txBody>
          <a:bodyPr wrap="square" rtlCol="0">
            <a:spAutoFit/>
          </a:bodyPr>
          <a:lstStyle/>
          <a:p>
            <a:pPr>
              <a:buNone/>
            </a:pPr>
            <a:r>
              <a:rPr lang="en-US" sz="2800" i="0" dirty="0">
                <a:solidFill>
                  <a:schemeClr val="bg1"/>
                </a:solidFill>
              </a:rPr>
              <a:t> APS 2011 President</a:t>
            </a:r>
            <a:br>
              <a:rPr lang="en-US" sz="2800" i="0" dirty="0">
                <a:solidFill>
                  <a:schemeClr val="bg1"/>
                </a:solidFill>
              </a:rPr>
            </a:br>
            <a:r>
              <a:rPr lang="en-US" sz="2800" i="0" dirty="0">
                <a:solidFill>
                  <a:schemeClr val="bg1"/>
                </a:solidFill>
              </a:rPr>
              <a:t>Barry Barish </a:t>
            </a:r>
          </a:p>
        </p:txBody>
      </p:sp>
    </p:spTree>
    <p:extLst>
      <p:ext uri="{BB962C8B-B14F-4D97-AF65-F5344CB8AC3E}">
        <p14:creationId xmlns:p14="http://schemas.microsoft.com/office/powerpoint/2010/main" val="289827188"/>
      </p:ext>
    </p:extLst>
  </p:cSld>
  <p:clrMapOvr>
    <a:masterClrMapping/>
  </p:clrMapOvr>
  <p:transition spd="med">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3DE581-B5B0-AE9A-5ACC-459AD0B23F3A}"/>
              </a:ext>
            </a:extLst>
          </p:cNvPr>
          <p:cNvSpPr>
            <a:spLocks noGrp="1"/>
          </p:cNvSpPr>
          <p:nvPr>
            <p:ph type="sldNum" sz="quarter" idx="12"/>
          </p:nvPr>
        </p:nvSpPr>
        <p:spPr/>
        <p:txBody>
          <a:bodyPr/>
          <a:lstStyle/>
          <a:p>
            <a:fld id="{23505652-DACB-5F47-90E9-1C49CE3EDF9E}" type="slidenum">
              <a:rPr lang="en-US" altLang="en-US" smtClean="0"/>
              <a:pPr/>
              <a:t>25</a:t>
            </a:fld>
            <a:r>
              <a:rPr lang="en-US" altLang="en-US"/>
              <a:t> </a:t>
            </a:r>
            <a:endParaRPr lang="en-US" altLang="en-US" b="0"/>
          </a:p>
        </p:txBody>
      </p:sp>
      <p:pic>
        <p:nvPicPr>
          <p:cNvPr id="4" name="Picture 2" descr="https://www.bnl.gov/today/body_pics/2012/08/d10200512-riken-signing-hr.jpg">
            <a:extLst>
              <a:ext uri="{FF2B5EF4-FFF2-40B4-BE49-F238E27FC236}">
                <a16:creationId xmlns:a16="http://schemas.microsoft.com/office/drawing/2014/main" id="{16ABD8E4-A4A6-796A-D8E9-175CCAC7A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500" y="27384"/>
            <a:ext cx="103790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31507D-7614-1823-4C6F-F9E115202587}"/>
              </a:ext>
            </a:extLst>
          </p:cNvPr>
          <p:cNvSpPr txBox="1"/>
          <p:nvPr/>
        </p:nvSpPr>
        <p:spPr>
          <a:xfrm>
            <a:off x="986142" y="116632"/>
            <a:ext cx="10294434" cy="738664"/>
          </a:xfrm>
          <a:prstGeom prst="rect">
            <a:avLst/>
          </a:prstGeom>
          <a:noFill/>
        </p:spPr>
        <p:txBody>
          <a:bodyPr wrap="square" rtlCol="0">
            <a:spAutoFit/>
          </a:bodyPr>
          <a:lstStyle/>
          <a:p>
            <a:pPr>
              <a:buNone/>
            </a:pPr>
            <a:r>
              <a:rPr lang="en-US" sz="4200" i="0" dirty="0"/>
              <a:t> 2012 – Signing Updated RBRC Agreement</a:t>
            </a:r>
          </a:p>
        </p:txBody>
      </p:sp>
    </p:spTree>
    <p:extLst>
      <p:ext uri="{BB962C8B-B14F-4D97-AF65-F5344CB8AC3E}">
        <p14:creationId xmlns:p14="http://schemas.microsoft.com/office/powerpoint/2010/main" val="3720210478"/>
      </p:ext>
    </p:extLst>
  </p:cSld>
  <p:clrMapOvr>
    <a:masterClrMapping/>
  </p:clrMapOvr>
  <p:transition spd="med">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C974-D848-4EA9-4F06-AE7E1FD149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52AA3-2537-2E9F-1EBD-C5FCEEC91C81}"/>
              </a:ext>
            </a:extLst>
          </p:cNvPr>
          <p:cNvSpPr>
            <a:spLocks noGrp="1"/>
          </p:cNvSpPr>
          <p:nvPr>
            <p:ph idx="1"/>
          </p:nvPr>
        </p:nvSpPr>
        <p:spPr>
          <a:xfrm>
            <a:off x="6744072" y="27384"/>
            <a:ext cx="5447928" cy="6858000"/>
          </a:xfrm>
        </p:spPr>
        <p:txBody>
          <a:bodyPr/>
          <a:lstStyle/>
          <a:p>
            <a:pPr marL="0" indent="0" algn="ctr">
              <a:buNone/>
            </a:pPr>
            <a:r>
              <a:rPr lang="en-US" dirty="0"/>
              <a:t>2015 President </a:t>
            </a:r>
            <a:br>
              <a:rPr lang="en-US" dirty="0"/>
            </a:br>
            <a:r>
              <a:rPr lang="en-US" dirty="0"/>
              <a:t>of American Physical Society</a:t>
            </a:r>
          </a:p>
          <a:p>
            <a:pPr marL="0" indent="0">
              <a:buNone/>
            </a:pPr>
            <a:endParaRPr lang="en-US" sz="2400" dirty="0"/>
          </a:p>
          <a:p>
            <a:pPr marL="0" indent="0">
              <a:buNone/>
            </a:pPr>
            <a:r>
              <a:rPr lang="en-US" sz="2000" dirty="0"/>
              <a:t>I was so sorry to hear of Sam's passing. </a:t>
            </a:r>
          </a:p>
          <a:p>
            <a:pPr marL="0" indent="0">
              <a:buNone/>
            </a:pPr>
            <a:r>
              <a:rPr lang="en-US" sz="2000" dirty="0"/>
              <a:t>I met him on several occasions through the Panel on Public Affairs in the DC office, and he was always pleasant to work with.</a:t>
            </a:r>
          </a:p>
          <a:p>
            <a:pPr marL="0" indent="0">
              <a:buNone/>
            </a:pPr>
            <a:endParaRPr lang="en-US" sz="2000" dirty="0"/>
          </a:p>
          <a:p>
            <a:pPr marL="0" indent="0">
              <a:buNone/>
            </a:pPr>
            <a:r>
              <a:rPr lang="en-US" sz="2000" dirty="0"/>
              <a:t>He . . . was on the Presidential Line from 2013–2016. That was right around the time of Corporate Reform . . .  Sam led during the years immediately following those governance changes, navigating a new structure that I think has served APS very well over the past decade.</a:t>
            </a:r>
            <a:br>
              <a:rPr lang="en-US" sz="2000" dirty="0"/>
            </a:br>
            <a:br>
              <a:rPr lang="en-US" sz="2000" dirty="0"/>
            </a:br>
            <a:r>
              <a:rPr lang="en-US" sz="2000" dirty="0"/>
              <a:t>Jeanette Russo</a:t>
            </a:r>
            <a:br>
              <a:rPr lang="en-US" sz="2000" dirty="0"/>
            </a:br>
            <a:r>
              <a:rPr lang="en-US" sz="2000" dirty="0"/>
              <a:t>APS Corporate Secretary</a:t>
            </a:r>
            <a:br>
              <a:rPr lang="en-US" sz="2000" dirty="0"/>
            </a:br>
            <a:br>
              <a:rPr lang="en-US" sz="2400" dirty="0"/>
            </a:br>
            <a:endParaRPr lang="en-US" sz="2400" b="1" i="1" dirty="0"/>
          </a:p>
        </p:txBody>
      </p:sp>
      <p:sp>
        <p:nvSpPr>
          <p:cNvPr id="3" name="Slide Number Placeholder 2">
            <a:extLst>
              <a:ext uri="{FF2B5EF4-FFF2-40B4-BE49-F238E27FC236}">
                <a16:creationId xmlns:a16="http://schemas.microsoft.com/office/drawing/2014/main" id="{E469075C-041D-06C2-39CE-667B1822A631}"/>
              </a:ext>
            </a:extLst>
          </p:cNvPr>
          <p:cNvSpPr>
            <a:spLocks noGrp="1"/>
          </p:cNvSpPr>
          <p:nvPr>
            <p:ph type="sldNum" sz="quarter" idx="12"/>
          </p:nvPr>
        </p:nvSpPr>
        <p:spPr/>
        <p:txBody>
          <a:bodyPr/>
          <a:lstStyle/>
          <a:p>
            <a:fld id="{23505652-DACB-5F47-90E9-1C49CE3EDF9E}" type="slidenum">
              <a:rPr lang="en-US" altLang="en-US" smtClean="0"/>
              <a:pPr/>
              <a:t>26</a:t>
            </a:fld>
            <a:r>
              <a:rPr lang="en-US" altLang="en-US"/>
              <a:t> </a:t>
            </a:r>
            <a:endParaRPr lang="en-US" altLang="en-US" b="0"/>
          </a:p>
        </p:txBody>
      </p:sp>
      <p:pic>
        <p:nvPicPr>
          <p:cNvPr id="4" name="Picture 2">
            <a:extLst>
              <a:ext uri="{FF2B5EF4-FFF2-40B4-BE49-F238E27FC236}">
                <a16:creationId xmlns:a16="http://schemas.microsoft.com/office/drawing/2014/main" id="{830EAF1F-5F56-D111-C3BC-BB4EE955F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38" y="-111257"/>
            <a:ext cx="6897434" cy="71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130904"/>
      </p:ext>
    </p:extLst>
  </p:cSld>
  <p:clrMapOvr>
    <a:masterClrMapping/>
  </p:clrMapOvr>
  <p:transition spd="med">
    <p:strips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7E7654-3067-5A9B-EF0D-89130409EA0B}"/>
              </a:ext>
            </a:extLst>
          </p:cNvPr>
          <p:cNvSpPr>
            <a:spLocks noGrp="1"/>
          </p:cNvSpPr>
          <p:nvPr>
            <p:ph idx="1"/>
          </p:nvPr>
        </p:nvSpPr>
        <p:spPr>
          <a:xfrm>
            <a:off x="5180706" y="28984"/>
            <a:ext cx="7005253" cy="6858000"/>
          </a:xfrm>
        </p:spPr>
        <p:txBody>
          <a:bodyPr/>
          <a:lstStyle/>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7D63A5C7-37ED-301C-2913-837FF36F6B89}"/>
              </a:ext>
            </a:extLst>
          </p:cNvPr>
          <p:cNvSpPr>
            <a:spLocks noGrp="1"/>
          </p:cNvSpPr>
          <p:nvPr>
            <p:ph type="sldNum" sz="quarter" idx="12"/>
          </p:nvPr>
        </p:nvSpPr>
        <p:spPr/>
        <p:txBody>
          <a:bodyPr/>
          <a:lstStyle/>
          <a:p>
            <a:fld id="{23505652-DACB-5F47-90E9-1C49CE3EDF9E}" type="slidenum">
              <a:rPr lang="en-US" altLang="en-US" smtClean="0"/>
              <a:pPr/>
              <a:t>27</a:t>
            </a:fld>
            <a:r>
              <a:rPr lang="en-US" altLang="en-US"/>
              <a:t> </a:t>
            </a:r>
            <a:endParaRPr lang="en-US" altLang="en-US" b="0"/>
          </a:p>
        </p:txBody>
      </p:sp>
      <p:pic>
        <p:nvPicPr>
          <p:cNvPr id="6146" name="Picture 2">
            <a:hlinkClick r:id="rId3"/>
            <a:extLst>
              <a:ext uri="{FF2B5EF4-FFF2-40B4-BE49-F238E27FC236}">
                <a16:creationId xmlns:a16="http://schemas.microsoft.com/office/drawing/2014/main" id="{CA729A32-CECC-3E4D-F3D8-5EC181E30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92" y="-16532"/>
            <a:ext cx="5319565" cy="70883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F313F5-8611-ABCC-10AB-1C3020BB1AED}"/>
              </a:ext>
            </a:extLst>
          </p:cNvPr>
          <p:cNvSpPr txBox="1"/>
          <p:nvPr/>
        </p:nvSpPr>
        <p:spPr>
          <a:xfrm>
            <a:off x="5616282" y="228464"/>
            <a:ext cx="6348370" cy="5755422"/>
          </a:xfrm>
          <a:prstGeom prst="rect">
            <a:avLst/>
          </a:prstGeom>
          <a:noFill/>
        </p:spPr>
        <p:txBody>
          <a:bodyPr wrap="square">
            <a:spAutoFit/>
          </a:bodyPr>
          <a:lstStyle/>
          <a:p>
            <a:pPr>
              <a:buNone/>
            </a:pPr>
            <a:r>
              <a:rPr lang="en-US" sz="4800" i="0" dirty="0">
                <a:solidFill>
                  <a:srgbClr val="0000FF"/>
                </a:solidFill>
                <a:latin typeface="+mj-lt"/>
                <a:sym typeface="Wingdings" pitchFamily="2" charset="2"/>
              </a:rPr>
              <a:t>March 25, 2022</a:t>
            </a:r>
            <a:br>
              <a:rPr lang="en-US" sz="4000" i="0" dirty="0">
                <a:solidFill>
                  <a:srgbClr val="0000FF"/>
                </a:solidFill>
                <a:latin typeface="+mj-lt"/>
                <a:sym typeface="Wingdings" pitchFamily="2" charset="2"/>
              </a:rPr>
            </a:br>
            <a:r>
              <a:rPr lang="en-US" sz="4000" i="0" dirty="0">
                <a:solidFill>
                  <a:srgbClr val="0000FF"/>
                </a:solidFill>
                <a:latin typeface="+mj-lt"/>
                <a:sym typeface="Wingdings" pitchFamily="2" charset="2"/>
              </a:rPr>
              <a:t>Sam and Edward </a:t>
            </a:r>
            <a:r>
              <a:rPr lang="en-US" sz="4000" i="0" dirty="0" err="1">
                <a:solidFill>
                  <a:srgbClr val="0000FF"/>
                </a:solidFill>
                <a:latin typeface="+mj-lt"/>
                <a:sym typeface="Wingdings" pitchFamily="2" charset="2"/>
              </a:rPr>
              <a:t>Kistenev</a:t>
            </a:r>
            <a:endParaRPr lang="en-US" sz="4000" i="0" dirty="0">
              <a:solidFill>
                <a:srgbClr val="0000FF"/>
              </a:solidFill>
              <a:latin typeface="+mj-lt"/>
              <a:sym typeface="Wingdings" pitchFamily="2" charset="2"/>
            </a:endParaRPr>
          </a:p>
          <a:p>
            <a:pPr algn="l">
              <a:buNone/>
            </a:pPr>
            <a:endParaRPr lang="en-US" sz="2800" i="0" dirty="0">
              <a:sym typeface="Wingdings" pitchFamily="2" charset="2"/>
            </a:endParaRPr>
          </a:p>
          <a:p>
            <a:pPr algn="l">
              <a:buNone/>
            </a:pPr>
            <a:r>
              <a:rPr lang="en-US" sz="2800" i="0" dirty="0">
                <a:sym typeface="Wingdings" pitchFamily="2" charset="2"/>
              </a:rPr>
              <a:t>Losing a person of Sam’s caliber is a tragedy for everyone whose life he touched. I am humbled, saddened, and trying to gather and preserve these memories. . . </a:t>
            </a:r>
          </a:p>
          <a:p>
            <a:pPr algn="l">
              <a:buNone/>
            </a:pPr>
            <a:r>
              <a:rPr lang="en-US" sz="2800" i="0" dirty="0">
                <a:sym typeface="Wingdings" pitchFamily="2" charset="2"/>
              </a:rPr>
              <a:t>I pray that he may rest in peace.</a:t>
            </a:r>
          </a:p>
          <a:p>
            <a:pPr algn="l">
              <a:buNone/>
            </a:pPr>
            <a:endParaRPr lang="en-US" sz="2800" i="0" dirty="0">
              <a:sym typeface="Wingdings" pitchFamily="2" charset="2"/>
            </a:endParaRPr>
          </a:p>
          <a:p>
            <a:pPr algn="l">
              <a:buNone/>
            </a:pPr>
            <a:r>
              <a:rPr lang="en-US" sz="2800" i="0" dirty="0">
                <a:sym typeface="Wingdings" pitchFamily="2" charset="2"/>
              </a:rPr>
              <a:t>Edward </a:t>
            </a:r>
            <a:r>
              <a:rPr lang="en-US" sz="2800" i="0" dirty="0" err="1">
                <a:sym typeface="Wingdings" pitchFamily="2" charset="2"/>
              </a:rPr>
              <a:t>Kistenev</a:t>
            </a:r>
            <a:endParaRPr lang="en-US" sz="2800" i="0" dirty="0"/>
          </a:p>
        </p:txBody>
      </p:sp>
    </p:spTree>
    <p:extLst>
      <p:ext uri="{BB962C8B-B14F-4D97-AF65-F5344CB8AC3E}">
        <p14:creationId xmlns:p14="http://schemas.microsoft.com/office/powerpoint/2010/main" val="3443605196"/>
      </p:ext>
    </p:extLst>
  </p:cSld>
  <p:clrMapOvr>
    <a:masterClrMapping/>
  </p:clrMapOvr>
  <p:transition spd="med">
    <p:strips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F4CAA-771A-4ECA-09F9-C726DBDCCF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FEF978-8EA0-0B9C-1644-9CD43092D203}"/>
              </a:ext>
            </a:extLst>
          </p:cNvPr>
          <p:cNvSpPr>
            <a:spLocks noGrp="1"/>
          </p:cNvSpPr>
          <p:nvPr>
            <p:ph idx="1"/>
          </p:nvPr>
        </p:nvSpPr>
        <p:spPr>
          <a:xfrm>
            <a:off x="0" y="44624"/>
            <a:ext cx="12192000" cy="792088"/>
          </a:xfrm>
        </p:spPr>
        <p:txBody>
          <a:bodyPr/>
          <a:lstStyle/>
          <a:p>
            <a:pPr marL="0" indent="0" algn="ctr">
              <a:buNone/>
            </a:pPr>
            <a:r>
              <a:rPr lang="en-US" sz="4000" dirty="0"/>
              <a:t>One of Sam’s Many Legacies </a:t>
            </a:r>
          </a:p>
        </p:txBody>
      </p:sp>
      <p:sp>
        <p:nvSpPr>
          <p:cNvPr id="3" name="Slide Number Placeholder 2">
            <a:extLst>
              <a:ext uri="{FF2B5EF4-FFF2-40B4-BE49-F238E27FC236}">
                <a16:creationId xmlns:a16="http://schemas.microsoft.com/office/drawing/2014/main" id="{D3B0D4B5-858B-E0C4-B958-9BBB0BEB07F9}"/>
              </a:ext>
            </a:extLst>
          </p:cNvPr>
          <p:cNvSpPr>
            <a:spLocks noGrp="1"/>
          </p:cNvSpPr>
          <p:nvPr>
            <p:ph type="sldNum" sz="quarter" idx="12"/>
          </p:nvPr>
        </p:nvSpPr>
        <p:spPr/>
        <p:txBody>
          <a:bodyPr/>
          <a:lstStyle/>
          <a:p>
            <a:fld id="{23505652-DACB-5F47-90E9-1C49CE3EDF9E}" type="slidenum">
              <a:rPr lang="en-US" altLang="en-US" smtClean="0"/>
              <a:pPr/>
              <a:t>28</a:t>
            </a:fld>
            <a:r>
              <a:rPr lang="en-US" altLang="en-US"/>
              <a:t> </a:t>
            </a:r>
            <a:endParaRPr lang="en-US" altLang="en-US" b="0"/>
          </a:p>
        </p:txBody>
      </p:sp>
      <p:pic>
        <p:nvPicPr>
          <p:cNvPr id="4" name="Picture 3">
            <a:hlinkClick r:id="rId3"/>
            <a:extLst>
              <a:ext uri="{FF2B5EF4-FFF2-40B4-BE49-F238E27FC236}">
                <a16:creationId xmlns:a16="http://schemas.microsoft.com/office/drawing/2014/main" id="{7176600C-1D04-FD62-7CD5-D3AA4C7BBA70}"/>
              </a:ext>
            </a:extLst>
          </p:cNvPr>
          <p:cNvPicPr>
            <a:picLocks noChangeAspect="1"/>
          </p:cNvPicPr>
          <p:nvPr/>
        </p:nvPicPr>
        <p:blipFill>
          <a:blip r:embed="rId4"/>
          <a:stretch>
            <a:fillRect/>
          </a:stretch>
        </p:blipFill>
        <p:spPr>
          <a:xfrm>
            <a:off x="-384720" y="872717"/>
            <a:ext cx="12290958" cy="5976663"/>
          </a:xfrm>
          <a:prstGeom prst="rect">
            <a:avLst/>
          </a:prstGeom>
        </p:spPr>
      </p:pic>
    </p:spTree>
    <p:extLst>
      <p:ext uri="{BB962C8B-B14F-4D97-AF65-F5344CB8AC3E}">
        <p14:creationId xmlns:p14="http://schemas.microsoft.com/office/powerpoint/2010/main" val="1636055374"/>
      </p:ext>
    </p:extLst>
  </p:cSld>
  <p:clrMapOvr>
    <a:masterClrMapping/>
  </p:clrMapOvr>
  <p:transition spd="med">
    <p:strips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B3E8-51F9-2EBB-EA05-43EF661EC1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4EF11-8190-E399-E1BE-1178373B56A6}"/>
              </a:ext>
            </a:extLst>
          </p:cNvPr>
          <p:cNvSpPr>
            <a:spLocks noGrp="1"/>
          </p:cNvSpPr>
          <p:nvPr>
            <p:ph idx="1"/>
          </p:nvPr>
        </p:nvSpPr>
        <p:spPr>
          <a:xfrm>
            <a:off x="0" y="44624"/>
            <a:ext cx="12192000" cy="792088"/>
          </a:xfrm>
        </p:spPr>
        <p:txBody>
          <a:bodyPr/>
          <a:lstStyle/>
          <a:p>
            <a:pPr marL="0" indent="0" algn="ctr">
              <a:buNone/>
            </a:pPr>
            <a:r>
              <a:rPr lang="en-US" sz="4000" dirty="0"/>
              <a:t>One of Sam’s Many Legacies </a:t>
            </a:r>
          </a:p>
        </p:txBody>
      </p:sp>
      <p:sp>
        <p:nvSpPr>
          <p:cNvPr id="3" name="Slide Number Placeholder 2">
            <a:extLst>
              <a:ext uri="{FF2B5EF4-FFF2-40B4-BE49-F238E27FC236}">
                <a16:creationId xmlns:a16="http://schemas.microsoft.com/office/drawing/2014/main" id="{C281E7D7-6F71-51B1-26A5-5AD8831A93BD}"/>
              </a:ext>
            </a:extLst>
          </p:cNvPr>
          <p:cNvSpPr>
            <a:spLocks noGrp="1"/>
          </p:cNvSpPr>
          <p:nvPr>
            <p:ph type="sldNum" sz="quarter" idx="12"/>
          </p:nvPr>
        </p:nvSpPr>
        <p:spPr/>
        <p:txBody>
          <a:bodyPr/>
          <a:lstStyle/>
          <a:p>
            <a:fld id="{23505652-DACB-5F47-90E9-1C49CE3EDF9E}" type="slidenum">
              <a:rPr lang="en-US" altLang="en-US" smtClean="0"/>
              <a:pPr/>
              <a:t>29</a:t>
            </a:fld>
            <a:r>
              <a:rPr lang="en-US" altLang="en-US"/>
              <a:t> </a:t>
            </a:r>
            <a:endParaRPr lang="en-US" altLang="en-US" b="0"/>
          </a:p>
        </p:txBody>
      </p:sp>
      <p:pic>
        <p:nvPicPr>
          <p:cNvPr id="4" name="Picture 3">
            <a:hlinkClick r:id="rId3"/>
            <a:extLst>
              <a:ext uri="{FF2B5EF4-FFF2-40B4-BE49-F238E27FC236}">
                <a16:creationId xmlns:a16="http://schemas.microsoft.com/office/drawing/2014/main" id="{697D863E-7FE8-D7F3-FFD7-CFAA9D2E99BD}"/>
              </a:ext>
            </a:extLst>
          </p:cNvPr>
          <p:cNvPicPr>
            <a:picLocks noChangeAspect="1"/>
          </p:cNvPicPr>
          <p:nvPr/>
        </p:nvPicPr>
        <p:blipFill>
          <a:blip r:embed="rId4"/>
          <a:stretch>
            <a:fillRect/>
          </a:stretch>
        </p:blipFill>
        <p:spPr>
          <a:xfrm>
            <a:off x="-384720" y="872717"/>
            <a:ext cx="12290958" cy="5976663"/>
          </a:xfrm>
          <a:prstGeom prst="rect">
            <a:avLst/>
          </a:prstGeom>
        </p:spPr>
      </p:pic>
      <p:pic>
        <p:nvPicPr>
          <p:cNvPr id="5" name="Picture 4">
            <a:extLst>
              <a:ext uri="{FF2B5EF4-FFF2-40B4-BE49-F238E27FC236}">
                <a16:creationId xmlns:a16="http://schemas.microsoft.com/office/drawing/2014/main" id="{4990B49B-CBB8-757B-BF53-F75A24B5DA89}"/>
              </a:ext>
            </a:extLst>
          </p:cNvPr>
          <p:cNvPicPr>
            <a:picLocks noChangeAspect="1"/>
          </p:cNvPicPr>
          <p:nvPr/>
        </p:nvPicPr>
        <p:blipFill>
          <a:blip r:embed="rId5"/>
          <a:stretch>
            <a:fillRect/>
          </a:stretch>
        </p:blipFill>
        <p:spPr>
          <a:xfrm>
            <a:off x="2045857" y="865680"/>
            <a:ext cx="7936343" cy="5947696"/>
          </a:xfrm>
          <a:prstGeom prst="rect">
            <a:avLst/>
          </a:prstGeom>
        </p:spPr>
      </p:pic>
      <p:sp>
        <p:nvSpPr>
          <p:cNvPr id="6" name="Oval 5">
            <a:extLst>
              <a:ext uri="{FF2B5EF4-FFF2-40B4-BE49-F238E27FC236}">
                <a16:creationId xmlns:a16="http://schemas.microsoft.com/office/drawing/2014/main" id="{8C848E63-6470-A9C5-2BB1-780042345BFD}"/>
              </a:ext>
            </a:extLst>
          </p:cNvPr>
          <p:cNvSpPr/>
          <p:nvPr/>
        </p:nvSpPr>
        <p:spPr>
          <a:xfrm>
            <a:off x="5267908" y="6237312"/>
            <a:ext cx="1440160" cy="576064"/>
          </a:xfrm>
          <a:prstGeom prst="ellipse">
            <a:avLst/>
          </a:prstGeom>
          <a:ln w="50800">
            <a:solidFill>
              <a:schemeClr val="bg1">
                <a:alpha val="75000"/>
              </a:schemeClr>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545543591"/>
      </p:ext>
    </p:extLst>
  </p:cSld>
  <p:clrMapOvr>
    <a:masterClrMapping/>
  </p:clrMapOvr>
  <p:transition spd="med">
    <p:strips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82B576-F5F2-0588-DB6B-BADCD7E1BA0D}"/>
              </a:ext>
            </a:extLst>
          </p:cNvPr>
          <p:cNvSpPr>
            <a:spLocks noGrp="1"/>
          </p:cNvSpPr>
          <p:nvPr>
            <p:ph idx="1"/>
          </p:nvPr>
        </p:nvSpPr>
        <p:spPr/>
        <p:txBody>
          <a:bodyPr/>
          <a:lstStyle/>
          <a:p>
            <a:pPr marL="0" indent="0">
              <a:buNone/>
            </a:pPr>
            <a:r>
              <a:rPr lang="en-US" dirty="0"/>
              <a:t>Sam’s word-line</a:t>
            </a:r>
          </a:p>
          <a:p>
            <a:pPr>
              <a:buFont typeface="Arial" panose="020B0604020202020204" pitchFamily="34" charset="0"/>
              <a:buChar char="•"/>
            </a:pPr>
            <a:r>
              <a:rPr lang="en-US" sz="2400" dirty="0"/>
              <a:t>1942: Born, Huntington, NY</a:t>
            </a:r>
          </a:p>
          <a:p>
            <a:pPr>
              <a:buFont typeface="Arial" panose="020B0604020202020204" pitchFamily="34" charset="0"/>
              <a:buChar char="•"/>
            </a:pPr>
            <a:r>
              <a:rPr lang="en-US" sz="2400" dirty="0"/>
              <a:t>1964: A.B., Columbia</a:t>
            </a:r>
          </a:p>
          <a:p>
            <a:pPr>
              <a:buFont typeface="Arial" panose="020B0604020202020204" pitchFamily="34" charset="0"/>
              <a:buChar char="•"/>
            </a:pPr>
            <a:r>
              <a:rPr lang="en-US" sz="2400" dirty="0"/>
              <a:t>1968: Ph.D., Princeton</a:t>
            </a:r>
          </a:p>
          <a:p>
            <a:pPr>
              <a:buFont typeface="Arial" panose="020B0604020202020204" pitchFamily="34" charset="0"/>
              <a:buChar char="•"/>
            </a:pPr>
            <a:r>
              <a:rPr lang="en-US" sz="2400" dirty="0"/>
              <a:t>1968: Postdoc, Chicago</a:t>
            </a:r>
          </a:p>
          <a:p>
            <a:pPr>
              <a:buFont typeface="Arial" panose="020B0604020202020204" pitchFamily="34" charset="0"/>
              <a:buChar char="•"/>
            </a:pPr>
            <a:r>
              <a:rPr lang="en-US" sz="2400" dirty="0"/>
              <a:t>1972: Faculty, Wisconsin</a:t>
            </a:r>
          </a:p>
          <a:p>
            <a:pPr>
              <a:buFont typeface="Arial" panose="020B0604020202020204" pitchFamily="34" charset="0"/>
              <a:buChar char="•"/>
            </a:pPr>
            <a:r>
              <a:rPr lang="en-US" sz="2400" dirty="0"/>
              <a:t>1978: BNL </a:t>
            </a:r>
          </a:p>
          <a:p>
            <a:pPr>
              <a:buFont typeface="Arial" panose="020B0604020202020204" pitchFamily="34" charset="0"/>
              <a:buChar char="•"/>
            </a:pPr>
            <a:r>
              <a:rPr lang="en-US" sz="2400" dirty="0"/>
              <a:t>1988: Deputy Chair, Physics</a:t>
            </a:r>
          </a:p>
          <a:p>
            <a:pPr>
              <a:buFont typeface="Arial" panose="020B0604020202020204" pitchFamily="34" charset="0"/>
              <a:buChar char="•"/>
            </a:pPr>
            <a:r>
              <a:rPr lang="en-US" sz="2400" dirty="0"/>
              <a:t>1991: RE2/PHENIX Director</a:t>
            </a:r>
          </a:p>
          <a:p>
            <a:pPr>
              <a:buFont typeface="Arial" panose="020B0604020202020204" pitchFamily="34" charset="0"/>
              <a:buChar char="•"/>
            </a:pPr>
            <a:r>
              <a:rPr lang="en-US" sz="2400" dirty="0"/>
              <a:t>2001: Chair, Physics</a:t>
            </a:r>
          </a:p>
          <a:p>
            <a:pPr>
              <a:buFont typeface="Arial" panose="020B0604020202020204" pitchFamily="34" charset="0"/>
              <a:buChar char="•"/>
            </a:pPr>
            <a:r>
              <a:rPr lang="en-US" sz="2400" dirty="0"/>
              <a:t>2005: ALD for NPP</a:t>
            </a:r>
          </a:p>
          <a:p>
            <a:pPr>
              <a:buFont typeface="Arial" panose="020B0604020202020204" pitchFamily="34" charset="0"/>
              <a:buChar char="•"/>
            </a:pPr>
            <a:r>
              <a:rPr lang="en-US" sz="2400" dirty="0"/>
              <a:t>2006: Director</a:t>
            </a:r>
          </a:p>
          <a:p>
            <a:pPr>
              <a:buFont typeface="Arial" panose="020B0604020202020204" pitchFamily="34" charset="0"/>
              <a:buChar char="•"/>
            </a:pPr>
            <a:r>
              <a:rPr lang="en-US" sz="2400" dirty="0"/>
              <a:t>2012: Stepped down as Director</a:t>
            </a:r>
          </a:p>
          <a:p>
            <a:pPr>
              <a:buFont typeface="Arial" panose="020B0604020202020204" pitchFamily="34" charset="0"/>
              <a:buChar char="•"/>
            </a:pPr>
            <a:r>
              <a:rPr lang="en-US" sz="2400" dirty="0"/>
              <a:t>2013: RBRC Director</a:t>
            </a:r>
          </a:p>
          <a:p>
            <a:pPr>
              <a:buFont typeface="Arial" panose="020B0604020202020204" pitchFamily="34" charset="0"/>
              <a:buChar char="•"/>
            </a:pPr>
            <a:r>
              <a:rPr lang="en-US" sz="2400" dirty="0"/>
              <a:t>2015: APS President</a:t>
            </a:r>
          </a:p>
          <a:p>
            <a:endParaRPr lang="en-US" dirty="0"/>
          </a:p>
        </p:txBody>
      </p:sp>
      <p:sp>
        <p:nvSpPr>
          <p:cNvPr id="3" name="Slide Number Placeholder 2">
            <a:extLst>
              <a:ext uri="{FF2B5EF4-FFF2-40B4-BE49-F238E27FC236}">
                <a16:creationId xmlns:a16="http://schemas.microsoft.com/office/drawing/2014/main" id="{42AE9133-384E-9520-AC24-DB041C994DA4}"/>
              </a:ext>
            </a:extLst>
          </p:cNvPr>
          <p:cNvSpPr>
            <a:spLocks noGrp="1"/>
          </p:cNvSpPr>
          <p:nvPr>
            <p:ph type="sldNum" sz="quarter" idx="12"/>
          </p:nvPr>
        </p:nvSpPr>
        <p:spPr/>
        <p:txBody>
          <a:bodyPr/>
          <a:lstStyle/>
          <a:p>
            <a:fld id="{23505652-DACB-5F47-90E9-1C49CE3EDF9E}" type="slidenum">
              <a:rPr lang="en-US" altLang="en-US" smtClean="0"/>
              <a:pPr/>
              <a:t>3</a:t>
            </a:fld>
            <a:r>
              <a:rPr lang="en-US" altLang="en-US" dirty="0"/>
              <a:t> </a:t>
            </a:r>
            <a:endParaRPr lang="en-US" altLang="en-US" b="0" dirty="0"/>
          </a:p>
        </p:txBody>
      </p:sp>
      <p:pic>
        <p:nvPicPr>
          <p:cNvPr id="4" name="Picture 2">
            <a:extLst>
              <a:ext uri="{FF2B5EF4-FFF2-40B4-BE49-F238E27FC236}">
                <a16:creationId xmlns:a16="http://schemas.microsoft.com/office/drawing/2014/main" id="{2830C240-C3D5-F4AE-80F1-F69FC69BB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 y="0"/>
            <a:ext cx="6657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45381"/>
      </p:ext>
    </p:extLst>
  </p:cSld>
  <p:clrMapOvr>
    <a:masterClrMapping/>
  </p:clrMapOvr>
  <p:transition spd="med">
    <p:strips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3F031-FEAE-BD99-1424-92A317A7F5E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4D214E-3012-A18D-2357-40F4259F94E2}"/>
              </a:ext>
            </a:extLst>
          </p:cNvPr>
          <p:cNvSpPr>
            <a:spLocks noGrp="1"/>
          </p:cNvSpPr>
          <p:nvPr>
            <p:ph idx="1"/>
          </p:nvPr>
        </p:nvSpPr>
        <p:spPr>
          <a:xfrm>
            <a:off x="0" y="44624"/>
            <a:ext cx="12192000" cy="792088"/>
          </a:xfrm>
        </p:spPr>
        <p:txBody>
          <a:bodyPr/>
          <a:lstStyle/>
          <a:p>
            <a:pPr marL="0" indent="0" algn="ctr">
              <a:buNone/>
            </a:pPr>
            <a:r>
              <a:rPr lang="en-US" sz="4000" dirty="0"/>
              <a:t>One of Sam’s Many Legacies </a:t>
            </a:r>
          </a:p>
        </p:txBody>
      </p:sp>
      <p:sp>
        <p:nvSpPr>
          <p:cNvPr id="3" name="Slide Number Placeholder 2">
            <a:extLst>
              <a:ext uri="{FF2B5EF4-FFF2-40B4-BE49-F238E27FC236}">
                <a16:creationId xmlns:a16="http://schemas.microsoft.com/office/drawing/2014/main" id="{D7C58447-9CA7-CCE0-4288-29390A3FEEB4}"/>
              </a:ext>
            </a:extLst>
          </p:cNvPr>
          <p:cNvSpPr>
            <a:spLocks noGrp="1"/>
          </p:cNvSpPr>
          <p:nvPr>
            <p:ph type="sldNum" sz="quarter" idx="12"/>
          </p:nvPr>
        </p:nvSpPr>
        <p:spPr/>
        <p:txBody>
          <a:bodyPr/>
          <a:lstStyle/>
          <a:p>
            <a:fld id="{23505652-DACB-5F47-90E9-1C49CE3EDF9E}" type="slidenum">
              <a:rPr lang="en-US" altLang="en-US" smtClean="0"/>
              <a:pPr/>
              <a:t>30</a:t>
            </a:fld>
            <a:r>
              <a:rPr lang="en-US" altLang="en-US"/>
              <a:t> </a:t>
            </a:r>
            <a:endParaRPr lang="en-US" altLang="en-US" b="0"/>
          </a:p>
        </p:txBody>
      </p:sp>
      <p:pic>
        <p:nvPicPr>
          <p:cNvPr id="4" name="Picture 3">
            <a:hlinkClick r:id="rId3"/>
            <a:extLst>
              <a:ext uri="{FF2B5EF4-FFF2-40B4-BE49-F238E27FC236}">
                <a16:creationId xmlns:a16="http://schemas.microsoft.com/office/drawing/2014/main" id="{AAF78706-BB3A-C4FA-69F2-D9D84F16643F}"/>
              </a:ext>
            </a:extLst>
          </p:cNvPr>
          <p:cNvPicPr>
            <a:picLocks noChangeAspect="1"/>
          </p:cNvPicPr>
          <p:nvPr/>
        </p:nvPicPr>
        <p:blipFill>
          <a:blip r:embed="rId4"/>
          <a:stretch>
            <a:fillRect/>
          </a:stretch>
        </p:blipFill>
        <p:spPr>
          <a:xfrm>
            <a:off x="-384720" y="872717"/>
            <a:ext cx="12290958" cy="5976663"/>
          </a:xfrm>
          <a:prstGeom prst="rect">
            <a:avLst/>
          </a:prstGeom>
        </p:spPr>
      </p:pic>
      <p:pic>
        <p:nvPicPr>
          <p:cNvPr id="23554" name="Picture 2">
            <a:extLst>
              <a:ext uri="{FF2B5EF4-FFF2-40B4-BE49-F238E27FC236}">
                <a16:creationId xmlns:a16="http://schemas.microsoft.com/office/drawing/2014/main" id="{BB22C0C0-B117-3151-D29C-7BBFC1F1E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179" y="872716"/>
            <a:ext cx="3635505" cy="598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46833"/>
      </p:ext>
    </p:extLst>
  </p:cSld>
  <p:clrMapOvr>
    <a:masterClrMapping/>
  </p:clrMapOvr>
  <p:transition spd="med">
    <p:strips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5AB3A3-D6F2-89B4-719F-D2F237A3AB0E}"/>
              </a:ext>
            </a:extLst>
          </p:cNvPr>
          <p:cNvSpPr>
            <a:spLocks noGrp="1"/>
          </p:cNvSpPr>
          <p:nvPr>
            <p:ph idx="1"/>
          </p:nvPr>
        </p:nvSpPr>
        <p:spPr>
          <a:xfrm>
            <a:off x="6924092" y="-639452"/>
            <a:ext cx="5267908" cy="6858000"/>
          </a:xfrm>
        </p:spPr>
        <p:txBody>
          <a:bodyPr/>
          <a:lstStyle/>
          <a:p>
            <a:endParaRPr lang="en-US"/>
          </a:p>
        </p:txBody>
      </p:sp>
      <p:sp>
        <p:nvSpPr>
          <p:cNvPr id="3" name="Slide Number Placeholder 2">
            <a:extLst>
              <a:ext uri="{FF2B5EF4-FFF2-40B4-BE49-F238E27FC236}">
                <a16:creationId xmlns:a16="http://schemas.microsoft.com/office/drawing/2014/main" id="{3707D94E-FDAC-667B-CDA9-B252A63BB787}"/>
              </a:ext>
            </a:extLst>
          </p:cNvPr>
          <p:cNvSpPr>
            <a:spLocks noGrp="1"/>
          </p:cNvSpPr>
          <p:nvPr>
            <p:ph type="sldNum" sz="quarter" idx="12"/>
          </p:nvPr>
        </p:nvSpPr>
        <p:spPr/>
        <p:txBody>
          <a:bodyPr/>
          <a:lstStyle/>
          <a:p>
            <a:fld id="{23505652-DACB-5F47-90E9-1C49CE3EDF9E}" type="slidenum">
              <a:rPr lang="en-US" altLang="en-US" smtClean="0"/>
              <a:pPr/>
              <a:t>31</a:t>
            </a:fld>
            <a:r>
              <a:rPr lang="en-US" altLang="en-US"/>
              <a:t> </a:t>
            </a:r>
            <a:endParaRPr lang="en-US" altLang="en-US" b="0"/>
          </a:p>
        </p:txBody>
      </p:sp>
      <p:pic>
        <p:nvPicPr>
          <p:cNvPr id="15362" name="Picture 2">
            <a:hlinkClick r:id="rId2"/>
            <a:extLst>
              <a:ext uri="{FF2B5EF4-FFF2-40B4-BE49-F238E27FC236}">
                <a16:creationId xmlns:a16="http://schemas.microsoft.com/office/drawing/2014/main" id="{A4CBE9D0-69BE-8D02-B74F-7CBACD426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424"/>
            <a:ext cx="12192000" cy="74740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0913D20-C30B-FD15-7C13-33A21591E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114" y="1609118"/>
            <a:ext cx="6095214" cy="33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9617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09A1-32BD-684A-3DEA-F8ADBA5662BE}"/>
              </a:ext>
            </a:extLst>
          </p:cNvPr>
          <p:cNvSpPr>
            <a:spLocks noGrp="1"/>
          </p:cNvSpPr>
          <p:nvPr>
            <p:ph type="title" idx="4294967295"/>
          </p:nvPr>
        </p:nvSpPr>
        <p:spPr>
          <a:xfrm>
            <a:off x="0" y="-5680"/>
            <a:ext cx="12192000" cy="734380"/>
          </a:xfrm>
        </p:spPr>
        <p:txBody>
          <a:bodyPr/>
          <a:lstStyle/>
          <a:p>
            <a:endParaRPr lang="en-US"/>
          </a:p>
        </p:txBody>
      </p:sp>
      <p:pic>
        <p:nvPicPr>
          <p:cNvPr id="6" name="142837_1_23HS-rubin-firstlook-vid-67154_wg_720p">
            <a:hlinkClick r:id="" action="ppaction://media"/>
            <a:extLst>
              <a:ext uri="{FF2B5EF4-FFF2-40B4-BE49-F238E27FC236}">
                <a16:creationId xmlns:a16="http://schemas.microsoft.com/office/drawing/2014/main" id="{C9B62AE9-190C-0C30-4350-9DF8C16D0A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a:stretch>
            <a:fillRect/>
          </a:stretch>
        </p:blipFill>
        <p:spPr>
          <a:xfrm>
            <a:off x="0" y="-49500"/>
            <a:ext cx="12280625" cy="6907501"/>
          </a:xfrm>
        </p:spPr>
      </p:pic>
      <p:sp>
        <p:nvSpPr>
          <p:cNvPr id="4" name="Slide Number Placeholder 3">
            <a:extLst>
              <a:ext uri="{FF2B5EF4-FFF2-40B4-BE49-F238E27FC236}">
                <a16:creationId xmlns:a16="http://schemas.microsoft.com/office/drawing/2014/main" id="{5DFC980A-104A-F864-CAC8-78E79B9629EB}"/>
              </a:ext>
            </a:extLst>
          </p:cNvPr>
          <p:cNvSpPr>
            <a:spLocks noGrp="1"/>
          </p:cNvSpPr>
          <p:nvPr>
            <p:ph type="sldNum" sz="quarter" idx="12"/>
          </p:nvPr>
        </p:nvSpPr>
        <p:spPr/>
        <p:txBody>
          <a:bodyPr/>
          <a:lstStyle/>
          <a:p>
            <a:fld id="{23505652-DACB-5F47-90E9-1C49CE3EDF9E}" type="slidenum">
              <a:rPr lang="en-US" altLang="en-US" smtClean="0"/>
              <a:pPr/>
              <a:t>32</a:t>
            </a:fld>
            <a:r>
              <a:rPr lang="en-US" altLang="en-US"/>
              <a:t> </a:t>
            </a:r>
            <a:endParaRPr lang="en-US" altLang="en-US" b="0"/>
          </a:p>
        </p:txBody>
      </p:sp>
      <p:pic>
        <p:nvPicPr>
          <p:cNvPr id="3" name="Picture 2">
            <a:extLst>
              <a:ext uri="{FF2B5EF4-FFF2-40B4-BE49-F238E27FC236}">
                <a16:creationId xmlns:a16="http://schemas.microsoft.com/office/drawing/2014/main" id="{BB455D7D-AA30-5432-31E7-B3FEDE8C6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3114" y="1609118"/>
            <a:ext cx="6095214" cy="33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98513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5A0C0-8E78-3D8E-15EC-EA052F0BC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6243A-701A-1046-8965-D3D941A2CC81}"/>
              </a:ext>
            </a:extLst>
          </p:cNvPr>
          <p:cNvSpPr>
            <a:spLocks noGrp="1"/>
          </p:cNvSpPr>
          <p:nvPr>
            <p:ph type="ctrTitle"/>
          </p:nvPr>
        </p:nvSpPr>
        <p:spPr>
          <a:xfrm>
            <a:off x="914400" y="2066987"/>
            <a:ext cx="10294168" cy="1398017"/>
          </a:xfrm>
        </p:spPr>
        <p:txBody>
          <a:bodyPr>
            <a:noAutofit/>
          </a:bodyPr>
          <a:lstStyle/>
          <a:p>
            <a:br>
              <a:rPr lang="en-US" sz="6600" dirty="0"/>
            </a:br>
            <a:r>
              <a:rPr lang="en-US" sz="6600" dirty="0"/>
              <a:t>Rest in Peace, Sam  </a:t>
            </a:r>
            <a:br>
              <a:rPr lang="en-US" sz="5400" dirty="0"/>
            </a:br>
            <a:endParaRPr lang="en-US" sz="5400" dirty="0"/>
          </a:p>
        </p:txBody>
      </p:sp>
      <p:sp>
        <p:nvSpPr>
          <p:cNvPr id="3" name="Subtitle 2">
            <a:extLst>
              <a:ext uri="{FF2B5EF4-FFF2-40B4-BE49-F238E27FC236}">
                <a16:creationId xmlns:a16="http://schemas.microsoft.com/office/drawing/2014/main" id="{7865783B-2F08-4C15-2713-8FA1E63E0D82}"/>
              </a:ext>
            </a:extLst>
          </p:cNvPr>
          <p:cNvSpPr>
            <a:spLocks noGrp="1"/>
          </p:cNvSpPr>
          <p:nvPr>
            <p:ph type="subTitle" idx="1"/>
          </p:nvPr>
        </p:nvSpPr>
        <p:spPr>
          <a:xfrm>
            <a:off x="914400" y="3465005"/>
            <a:ext cx="10294168" cy="2520280"/>
          </a:xfrm>
        </p:spPr>
        <p:txBody>
          <a:bodyPr>
            <a:normAutofit fontScale="25000" lnSpcReduction="20000"/>
          </a:bodyPr>
          <a:lstStyle/>
          <a:p>
            <a:r>
              <a:rPr lang="en-US" sz="2300" dirty="0"/>
              <a:t>presented at the</a:t>
            </a:r>
          </a:p>
          <a:p>
            <a:br>
              <a:rPr lang="en-US" sz="2800" dirty="0"/>
            </a:br>
            <a:r>
              <a:rPr lang="en-US" sz="2800" dirty="0"/>
              <a:t>2026 RHIC/AGS Annual Users’ Meeting</a:t>
            </a:r>
            <a:br>
              <a:rPr lang="en-US" sz="4500" dirty="0"/>
            </a:br>
            <a:r>
              <a:rPr lang="en-US" sz="2800" dirty="0"/>
              <a:t> Brookhaven National Laboratory</a:t>
            </a:r>
          </a:p>
          <a:p>
            <a:endParaRPr lang="en-US" sz="2300" dirty="0"/>
          </a:p>
          <a:p>
            <a:r>
              <a:rPr lang="en-US" sz="2300" dirty="0"/>
              <a:t>May 15</a:t>
            </a:r>
            <a:r>
              <a:rPr lang="en-US" sz="2300" baseline="30000" dirty="0"/>
              <a:t>th</a:t>
            </a:r>
            <a:r>
              <a:rPr lang="en-US" sz="2300" dirty="0"/>
              <a:t>, 2026</a:t>
            </a:r>
            <a:br>
              <a:rPr lang="en-US" sz="2300" dirty="0"/>
            </a:br>
            <a:br>
              <a:rPr lang="en-US" sz="2300" dirty="0"/>
            </a:br>
            <a:r>
              <a:rPr lang="en-US" sz="2300" dirty="0"/>
              <a:t>W.A. Zajc</a:t>
            </a:r>
            <a:br>
              <a:rPr lang="en-US" sz="2300" dirty="0"/>
            </a:br>
            <a:r>
              <a:rPr lang="en-US" sz="2300" dirty="0"/>
              <a:t>Columbia University</a:t>
            </a:r>
          </a:p>
          <a:p>
            <a:endParaRPr lang="en-US" sz="2300" dirty="0"/>
          </a:p>
          <a:p>
            <a:r>
              <a:rPr lang="en-US" sz="10000" dirty="0"/>
              <a:t>Profound thanks to Joe and Rachel Aronson, </a:t>
            </a:r>
            <a:br>
              <a:rPr lang="en-US" sz="10000" dirty="0"/>
            </a:br>
            <a:r>
              <a:rPr lang="en-US" sz="10000" dirty="0"/>
              <a:t>Yasuyuki Akiba, Tamas </a:t>
            </a:r>
            <a:r>
              <a:rPr lang="en-US" sz="10000" dirty="0" err="1"/>
              <a:t>Csorgo</a:t>
            </a:r>
            <a:r>
              <a:rPr lang="en-US" sz="10000" dirty="0"/>
              <a:t>, Hideto Enyo, Yuji Goto, Wlodek </a:t>
            </a:r>
            <a:r>
              <a:rPr lang="en-US" sz="10000" dirty="0" err="1"/>
              <a:t>Guryn</a:t>
            </a:r>
            <a:r>
              <a:rPr lang="en-US" sz="10000" dirty="0"/>
              <a:t>, </a:t>
            </a:r>
            <a:br>
              <a:rPr lang="en-US" sz="10000" dirty="0"/>
            </a:br>
            <a:r>
              <a:rPr lang="en-US" sz="10000" dirty="0"/>
              <a:t>John Haggerty,  Edward </a:t>
            </a:r>
            <a:r>
              <a:rPr lang="en-US" sz="10000" dirty="0" err="1"/>
              <a:t>Kistenev</a:t>
            </a:r>
            <a:r>
              <a:rPr lang="en-US" sz="10000" dirty="0"/>
              <a:t>, Shoji </a:t>
            </a:r>
            <a:r>
              <a:rPr lang="en-US" sz="10000" dirty="0" err="1"/>
              <a:t>Nagamiya</a:t>
            </a:r>
            <a:r>
              <a:rPr lang="en-US" sz="10000" dirty="0"/>
              <a:t>, Ed O’Brien, Jeanette Russo, Keiko Suzuki and Itzhak </a:t>
            </a:r>
            <a:r>
              <a:rPr lang="en-US" sz="10000" dirty="0" err="1"/>
              <a:t>Tserruya</a:t>
            </a:r>
            <a:r>
              <a:rPr lang="en-US" sz="10000" dirty="0"/>
              <a:t> </a:t>
            </a:r>
          </a:p>
        </p:txBody>
      </p:sp>
      <p:sp>
        <p:nvSpPr>
          <p:cNvPr id="6" name="TextBox 5">
            <a:extLst>
              <a:ext uri="{FF2B5EF4-FFF2-40B4-BE49-F238E27FC236}">
                <a16:creationId xmlns:a16="http://schemas.microsoft.com/office/drawing/2014/main" id="{2A782B6D-F40B-1BA2-0C14-E6AC74F01373}"/>
              </a:ext>
            </a:extLst>
          </p:cNvPr>
          <p:cNvSpPr txBox="1"/>
          <p:nvPr/>
        </p:nvSpPr>
        <p:spPr>
          <a:xfrm>
            <a:off x="3352800" y="6095037"/>
            <a:ext cx="5646947" cy="6463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dirty="0">
                <a:latin typeface="Times New Roman" pitchFamily="18" charset="0"/>
              </a:rPr>
              <a:t>This work was supported by the United States Department of Energy Grant DOE-FG02-86ER-40281</a:t>
            </a:r>
          </a:p>
        </p:txBody>
      </p:sp>
    </p:spTree>
    <p:extLst>
      <p:ext uri="{BB962C8B-B14F-4D97-AF65-F5344CB8AC3E}">
        <p14:creationId xmlns:p14="http://schemas.microsoft.com/office/powerpoint/2010/main" val="40477422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4728-6C03-E3A0-9796-47A53B814F0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ACE470-F809-13AD-5829-9427354A537D}"/>
              </a:ext>
            </a:extLst>
          </p:cNvPr>
          <p:cNvSpPr>
            <a:spLocks noGrp="1"/>
          </p:cNvSpPr>
          <p:nvPr>
            <p:ph idx="1"/>
          </p:nvPr>
        </p:nvSpPr>
        <p:spPr/>
        <p:txBody>
          <a:bodyPr/>
          <a:lstStyle/>
          <a:p>
            <a:pPr marL="0" indent="0">
              <a:buNone/>
            </a:pPr>
            <a:r>
              <a:rPr lang="en-US" dirty="0"/>
              <a:t>Sam’s word-line</a:t>
            </a:r>
          </a:p>
          <a:p>
            <a:pPr>
              <a:buFont typeface="Arial" panose="020B0604020202020204" pitchFamily="34" charset="0"/>
              <a:buChar char="•"/>
            </a:pPr>
            <a:r>
              <a:rPr lang="en-US" sz="2400" dirty="0"/>
              <a:t>1942: Born, Huntington, NY</a:t>
            </a:r>
          </a:p>
          <a:p>
            <a:pPr>
              <a:buFont typeface="Arial" panose="020B0604020202020204" pitchFamily="34" charset="0"/>
              <a:buChar char="•"/>
            </a:pPr>
            <a:r>
              <a:rPr lang="en-US" sz="2400" dirty="0"/>
              <a:t>1964: A.B., Columbia</a:t>
            </a:r>
          </a:p>
          <a:p>
            <a:pPr>
              <a:buFont typeface="Arial" panose="020B0604020202020204" pitchFamily="34" charset="0"/>
              <a:buChar char="•"/>
            </a:pPr>
            <a:r>
              <a:rPr lang="en-US" sz="2400" dirty="0"/>
              <a:t>1968: Ph.D., Princeton</a:t>
            </a:r>
          </a:p>
          <a:p>
            <a:pPr>
              <a:buFont typeface="Arial" panose="020B0604020202020204" pitchFamily="34" charset="0"/>
              <a:buChar char="•"/>
            </a:pPr>
            <a:r>
              <a:rPr lang="en-US" sz="2400" dirty="0"/>
              <a:t>1968: Postdoc, Chicago</a:t>
            </a:r>
          </a:p>
          <a:p>
            <a:pPr>
              <a:buFont typeface="Arial" panose="020B0604020202020204" pitchFamily="34" charset="0"/>
              <a:buChar char="•"/>
            </a:pPr>
            <a:r>
              <a:rPr lang="en-US" sz="2400" dirty="0"/>
              <a:t>1972: Faculty, Wisconsin</a:t>
            </a:r>
          </a:p>
          <a:p>
            <a:pPr>
              <a:buFont typeface="Arial" panose="020B0604020202020204" pitchFamily="34" charset="0"/>
              <a:buChar char="•"/>
            </a:pPr>
            <a:r>
              <a:rPr lang="en-US" sz="2400" dirty="0"/>
              <a:t>1978: BNL </a:t>
            </a:r>
          </a:p>
          <a:p>
            <a:pPr>
              <a:buFont typeface="Arial" panose="020B0604020202020204" pitchFamily="34" charset="0"/>
              <a:buChar char="•"/>
            </a:pPr>
            <a:r>
              <a:rPr lang="en-US" sz="2400" dirty="0"/>
              <a:t>1988: Deputy Chair, Physics</a:t>
            </a:r>
          </a:p>
          <a:p>
            <a:pPr>
              <a:buFont typeface="Arial" panose="020B0604020202020204" pitchFamily="34" charset="0"/>
              <a:buChar char="•"/>
            </a:pPr>
            <a:r>
              <a:rPr lang="en-US" sz="2400" dirty="0"/>
              <a:t>1991: RE2/PHENIX Director</a:t>
            </a:r>
          </a:p>
          <a:p>
            <a:pPr>
              <a:buFont typeface="Arial" panose="020B0604020202020204" pitchFamily="34" charset="0"/>
              <a:buChar char="•"/>
            </a:pPr>
            <a:r>
              <a:rPr lang="en-US" sz="2400" dirty="0"/>
              <a:t>2001: Chair, Physics</a:t>
            </a:r>
          </a:p>
          <a:p>
            <a:pPr>
              <a:buFont typeface="Arial" panose="020B0604020202020204" pitchFamily="34" charset="0"/>
              <a:buChar char="•"/>
            </a:pPr>
            <a:r>
              <a:rPr lang="en-US" sz="2400" dirty="0"/>
              <a:t>2005: ALD for NPP</a:t>
            </a:r>
          </a:p>
          <a:p>
            <a:pPr>
              <a:buFont typeface="Arial" panose="020B0604020202020204" pitchFamily="34" charset="0"/>
              <a:buChar char="•"/>
            </a:pPr>
            <a:r>
              <a:rPr lang="en-US" sz="2400" dirty="0"/>
              <a:t>2006: Director</a:t>
            </a:r>
          </a:p>
          <a:p>
            <a:pPr>
              <a:buFont typeface="Arial" panose="020B0604020202020204" pitchFamily="34" charset="0"/>
              <a:buChar char="•"/>
            </a:pPr>
            <a:r>
              <a:rPr lang="en-US" sz="2400" dirty="0"/>
              <a:t>2012: Stepped down as Director</a:t>
            </a:r>
          </a:p>
          <a:p>
            <a:pPr>
              <a:buFont typeface="Arial" panose="020B0604020202020204" pitchFamily="34" charset="0"/>
              <a:buChar char="•"/>
            </a:pPr>
            <a:r>
              <a:rPr lang="en-US" sz="2400" dirty="0"/>
              <a:t>2013: RBRC Director</a:t>
            </a:r>
          </a:p>
          <a:p>
            <a:pPr>
              <a:buFont typeface="Arial" panose="020B0604020202020204" pitchFamily="34" charset="0"/>
              <a:buChar char="•"/>
            </a:pPr>
            <a:r>
              <a:rPr lang="en-US" sz="2400" dirty="0"/>
              <a:t>2015: APS President</a:t>
            </a:r>
          </a:p>
          <a:p>
            <a:endParaRPr lang="en-US" dirty="0"/>
          </a:p>
        </p:txBody>
      </p:sp>
      <p:sp>
        <p:nvSpPr>
          <p:cNvPr id="3" name="Slide Number Placeholder 2">
            <a:extLst>
              <a:ext uri="{FF2B5EF4-FFF2-40B4-BE49-F238E27FC236}">
                <a16:creationId xmlns:a16="http://schemas.microsoft.com/office/drawing/2014/main" id="{91DDC3E7-4AE7-453D-782C-2025E5D49865}"/>
              </a:ext>
            </a:extLst>
          </p:cNvPr>
          <p:cNvSpPr>
            <a:spLocks noGrp="1"/>
          </p:cNvSpPr>
          <p:nvPr>
            <p:ph type="sldNum" sz="quarter" idx="12"/>
          </p:nvPr>
        </p:nvSpPr>
        <p:spPr/>
        <p:txBody>
          <a:bodyPr/>
          <a:lstStyle/>
          <a:p>
            <a:fld id="{23505652-DACB-5F47-90E9-1C49CE3EDF9E}" type="slidenum">
              <a:rPr lang="en-US" altLang="en-US" smtClean="0"/>
              <a:pPr/>
              <a:t>4</a:t>
            </a:fld>
            <a:r>
              <a:rPr lang="en-US" altLang="en-US" dirty="0"/>
              <a:t> </a:t>
            </a:r>
            <a:endParaRPr lang="en-US" altLang="en-US" b="0" dirty="0"/>
          </a:p>
        </p:txBody>
      </p:sp>
      <p:pic>
        <p:nvPicPr>
          <p:cNvPr id="4" name="Picture 2">
            <a:extLst>
              <a:ext uri="{FF2B5EF4-FFF2-40B4-BE49-F238E27FC236}">
                <a16:creationId xmlns:a16="http://schemas.microsoft.com/office/drawing/2014/main" id="{C0F80C73-3E8E-E418-D022-24F21378B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 y="0"/>
            <a:ext cx="6657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35C56B-F052-D378-83E4-7B022AE232BE}"/>
              </a:ext>
            </a:extLst>
          </p:cNvPr>
          <p:cNvSpPr txBox="1">
            <a:spLocks noChangeAspect="1"/>
          </p:cNvSpPr>
          <p:nvPr/>
        </p:nvSpPr>
        <p:spPr>
          <a:xfrm>
            <a:off x="6852084" y="3681028"/>
            <a:ext cx="5267908" cy="1377753"/>
          </a:xfrm>
          <a:prstGeom prst="rect">
            <a:avLst/>
          </a:prstGeom>
          <a:solidFill>
            <a:srgbClr val="FFFF00">
              <a:alpha val="37936"/>
            </a:srgbClr>
          </a:solidFill>
        </p:spPr>
        <p:txBody>
          <a:bodyPr wrap="square" rtlCol="0">
            <a:noAutofit/>
          </a:bodyPr>
          <a:lstStyle/>
          <a:p>
            <a:pPr>
              <a:buNone/>
            </a:pPr>
            <a:endParaRPr lang="en-US" sz="1200" i="0" dirty="0"/>
          </a:p>
        </p:txBody>
      </p:sp>
    </p:spTree>
    <p:extLst>
      <p:ext uri="{BB962C8B-B14F-4D97-AF65-F5344CB8AC3E}">
        <p14:creationId xmlns:p14="http://schemas.microsoft.com/office/powerpoint/2010/main" val="1090039116"/>
      </p:ext>
    </p:extLst>
  </p:cSld>
  <p:clrMapOvr>
    <a:masterClrMapping/>
  </p:clrMapOvr>
  <p:transition spd="med">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78BF2-A28C-75FF-A02F-2275F76F415A}"/>
              </a:ext>
            </a:extLst>
          </p:cNvPr>
          <p:cNvSpPr>
            <a:spLocks noGrp="1"/>
          </p:cNvSpPr>
          <p:nvPr>
            <p:ph idx="1"/>
          </p:nvPr>
        </p:nvSpPr>
        <p:spPr>
          <a:xfrm>
            <a:off x="6924092" y="8620"/>
            <a:ext cx="5267908" cy="6858000"/>
          </a:xfrm>
        </p:spPr>
        <p:txBody>
          <a:bodyPr/>
          <a:lstStyle/>
          <a:p>
            <a:pPr marL="0" indent="0">
              <a:buNone/>
            </a:pPr>
            <a:r>
              <a:rPr lang="en-US" dirty="0"/>
              <a:t>September 1991:</a:t>
            </a:r>
          </a:p>
          <a:p>
            <a:pPr>
              <a:buFont typeface="Arial" panose="020B0604020202020204" pitchFamily="34" charset="0"/>
              <a:buChar char="•"/>
            </a:pPr>
            <a:r>
              <a:rPr lang="en-US" sz="2400" dirty="0"/>
              <a:t>RE2 = RHIC Experiment #2 </a:t>
            </a:r>
            <a:br>
              <a:rPr lang="en-US" sz="2400" dirty="0"/>
            </a:br>
            <a:r>
              <a:rPr lang="en-US" sz="2400" dirty="0"/>
              <a:t>was created/mandated</a:t>
            </a:r>
          </a:p>
          <a:p>
            <a:pPr>
              <a:buFont typeface="Arial" panose="020B0604020202020204" pitchFamily="34" charset="0"/>
              <a:buChar char="•"/>
            </a:pPr>
            <a:r>
              <a:rPr lang="en-US" sz="2400" dirty="0"/>
              <a:t>Sam made hundreds of wise decisions in leading this budget-constrained, time-constrained project to spectacular success as the PHENIX experiment. </a:t>
            </a:r>
          </a:p>
          <a:p>
            <a:pPr>
              <a:buFont typeface="Arial" panose="020B0604020202020204" pitchFamily="34" charset="0"/>
              <a:buChar char="•"/>
            </a:pPr>
            <a:endParaRPr lang="en-US" sz="2400" dirty="0"/>
          </a:p>
          <a:p>
            <a:pPr>
              <a:buFont typeface="Arial" panose="020B0604020202020204" pitchFamily="34" charset="0"/>
              <a:buChar char="•"/>
            </a:pPr>
            <a:r>
              <a:rPr lang="en-US" sz="2400" dirty="0"/>
              <a:t>The wisest of these:</a:t>
            </a:r>
            <a:br>
              <a:rPr lang="en-US" sz="2400" dirty="0"/>
            </a:br>
            <a:r>
              <a:rPr lang="en-US" sz="2400" dirty="0"/>
              <a:t>Appointing </a:t>
            </a:r>
            <a:br>
              <a:rPr lang="en-US" sz="2400" dirty="0"/>
            </a:br>
            <a:r>
              <a:rPr lang="en-US" sz="2400" dirty="0"/>
              <a:t>Shoji </a:t>
            </a:r>
            <a:r>
              <a:rPr lang="en-US" sz="2400" dirty="0" err="1"/>
              <a:t>Nagamiya</a:t>
            </a:r>
            <a:br>
              <a:rPr lang="en-US" sz="2400" dirty="0"/>
            </a:br>
            <a:r>
              <a:rPr lang="en-US" sz="2400" dirty="0"/>
              <a:t>as spokesperson. </a:t>
            </a:r>
          </a:p>
        </p:txBody>
      </p:sp>
      <p:sp>
        <p:nvSpPr>
          <p:cNvPr id="3" name="Slide Number Placeholder 2">
            <a:extLst>
              <a:ext uri="{FF2B5EF4-FFF2-40B4-BE49-F238E27FC236}">
                <a16:creationId xmlns:a16="http://schemas.microsoft.com/office/drawing/2014/main" id="{A8F7C2A0-9449-06E9-6075-2579B0DAD0BA}"/>
              </a:ext>
            </a:extLst>
          </p:cNvPr>
          <p:cNvSpPr>
            <a:spLocks noGrp="1"/>
          </p:cNvSpPr>
          <p:nvPr>
            <p:ph type="sldNum" sz="quarter" idx="12"/>
          </p:nvPr>
        </p:nvSpPr>
        <p:spPr/>
        <p:txBody>
          <a:bodyPr/>
          <a:lstStyle/>
          <a:p>
            <a:fld id="{23505652-DACB-5F47-90E9-1C49CE3EDF9E}" type="slidenum">
              <a:rPr lang="en-US" altLang="en-US" smtClean="0"/>
              <a:pPr/>
              <a:t>5</a:t>
            </a:fld>
            <a:r>
              <a:rPr lang="en-US" altLang="en-US" dirty="0"/>
              <a:t> </a:t>
            </a:r>
            <a:endParaRPr lang="en-US" altLang="en-US" b="0" dirty="0"/>
          </a:p>
        </p:txBody>
      </p:sp>
      <p:pic>
        <p:nvPicPr>
          <p:cNvPr id="4" name="Picture 2">
            <a:extLst>
              <a:ext uri="{FF2B5EF4-FFF2-40B4-BE49-F238E27FC236}">
                <a16:creationId xmlns:a16="http://schemas.microsoft.com/office/drawing/2014/main" id="{6A9A6B0D-A6F2-CBDD-36B6-4323A930EADD}"/>
              </a:ext>
            </a:extLst>
          </p:cNvPr>
          <p:cNvPicPr>
            <a:picLocks noChangeAspect="1" noChangeArrowheads="1"/>
          </p:cNvPicPr>
          <p:nvPr/>
        </p:nvPicPr>
        <p:blipFill>
          <a:blip r:embed="rId2" cstate="print"/>
          <a:srcRect/>
          <a:stretch>
            <a:fillRect/>
          </a:stretch>
        </p:blipFill>
        <p:spPr bwMode="auto">
          <a:xfrm>
            <a:off x="0" y="-16532"/>
            <a:ext cx="5365544" cy="6896748"/>
          </a:xfrm>
          <a:prstGeom prst="rect">
            <a:avLst/>
          </a:prstGeom>
          <a:noFill/>
          <a:ln w="9525">
            <a:noFill/>
            <a:miter lim="800000"/>
            <a:headEnd/>
            <a:tailEnd/>
          </a:ln>
        </p:spPr>
      </p:pic>
      <p:sp>
        <p:nvSpPr>
          <p:cNvPr id="5" name="TextBox 4">
            <a:extLst>
              <a:ext uri="{FF2B5EF4-FFF2-40B4-BE49-F238E27FC236}">
                <a16:creationId xmlns:a16="http://schemas.microsoft.com/office/drawing/2014/main" id="{B3672434-C437-83FE-4ED4-477D39191A72}"/>
              </a:ext>
            </a:extLst>
          </p:cNvPr>
          <p:cNvSpPr txBox="1"/>
          <p:nvPr/>
        </p:nvSpPr>
        <p:spPr>
          <a:xfrm>
            <a:off x="2843311" y="852403"/>
            <a:ext cx="3252689" cy="1631216"/>
          </a:xfrm>
          <a:prstGeom prst="rect">
            <a:avLst/>
          </a:prstGeom>
          <a:blipFill>
            <a:blip r:embed="rId3" cstate="print"/>
            <a:tile tx="0" ty="0" sx="100000" sy="100000" flip="none" algn="tl"/>
          </a:blipFill>
          <a:ln cap="rnd">
            <a:solidFill>
              <a:schemeClr val="tx1"/>
            </a:solidFill>
            <a:bevel/>
          </a:ln>
          <a:scene3d>
            <a:camera prst="orthographicFront"/>
            <a:lightRig rig="threePt" dir="t"/>
          </a:scene3d>
          <a:sp3d>
            <a:bevelT w="165100" prst="coolSlant"/>
          </a:sp3d>
        </p:spPr>
        <p:txBody>
          <a:bodyPr wrap="square" rtlCol="0">
            <a:spAutoFit/>
          </a:bodyPr>
          <a:lstStyle/>
          <a:p>
            <a:pPr algn="l">
              <a:buNone/>
            </a:pPr>
            <a:r>
              <a:rPr kumimoji="1" lang="en-US" sz="2000" b="0" dirty="0">
                <a:solidFill>
                  <a:schemeClr val="tx1"/>
                </a:solidFill>
                <a:latin typeface="Tahoma" pitchFamily="34" charset="0"/>
              </a:rPr>
              <a:t>“reject all three Letters of Intent because of what were felt to be major deficiencies in each of them.”</a:t>
            </a:r>
          </a:p>
        </p:txBody>
      </p:sp>
      <p:cxnSp>
        <p:nvCxnSpPr>
          <p:cNvPr id="6" name="Straight Arrow Connector 5">
            <a:extLst>
              <a:ext uri="{FF2B5EF4-FFF2-40B4-BE49-F238E27FC236}">
                <a16:creationId xmlns:a16="http://schemas.microsoft.com/office/drawing/2014/main" id="{27BD5D33-32D9-B29F-46DF-84070F78BB3A}"/>
              </a:ext>
            </a:extLst>
          </p:cNvPr>
          <p:cNvCxnSpPr>
            <a:cxnSpLocks/>
            <a:endCxn id="5" idx="1"/>
          </p:cNvCxnSpPr>
          <p:nvPr/>
        </p:nvCxnSpPr>
        <p:spPr bwMode="auto">
          <a:xfrm flipV="1">
            <a:off x="1703512" y="1668011"/>
            <a:ext cx="1139799" cy="1050350"/>
          </a:xfrm>
          <a:prstGeom prst="straightConnector1">
            <a:avLst/>
          </a:prstGeom>
          <a:noFill/>
          <a:ln w="50800" cap="flat" cmpd="sng" algn="ctr">
            <a:solidFill>
              <a:schemeClr val="tx1"/>
            </a:solidFill>
            <a:prstDash val="solid"/>
            <a:round/>
            <a:headEnd type="none" w="med" len="med"/>
            <a:tailEnd type="arrow"/>
          </a:ln>
          <a:effectLst/>
        </p:spPr>
      </p:cxnSp>
      <p:sp>
        <p:nvSpPr>
          <p:cNvPr id="9" name="TextBox 8">
            <a:extLst>
              <a:ext uri="{FF2B5EF4-FFF2-40B4-BE49-F238E27FC236}">
                <a16:creationId xmlns:a16="http://schemas.microsoft.com/office/drawing/2014/main" id="{3504B194-A9DC-A45C-E87E-AFFAEC9FAF9F}"/>
              </a:ext>
            </a:extLst>
          </p:cNvPr>
          <p:cNvSpPr txBox="1"/>
          <p:nvPr/>
        </p:nvSpPr>
        <p:spPr>
          <a:xfrm>
            <a:off x="2843311" y="3225748"/>
            <a:ext cx="3252689" cy="1323439"/>
          </a:xfrm>
          <a:prstGeom prst="rect">
            <a:avLst/>
          </a:prstGeom>
          <a:blipFill>
            <a:blip r:embed="rId3" cstate="print"/>
            <a:tile tx="0" ty="0" sx="100000" sy="100000" flip="none" algn="tl"/>
          </a:blipFill>
          <a:ln cap="rnd">
            <a:solidFill>
              <a:schemeClr val="tx1"/>
            </a:solidFill>
            <a:bevel/>
          </a:ln>
          <a:scene3d>
            <a:camera prst="orthographicFront"/>
            <a:lightRig rig="threePt" dir="t"/>
          </a:scene3d>
          <a:sp3d>
            <a:bevelT w="165100" prst="coolSlant"/>
          </a:sp3d>
        </p:spPr>
        <p:txBody>
          <a:bodyPr wrap="square" rtlCol="0">
            <a:spAutoFit/>
          </a:bodyPr>
          <a:lstStyle/>
          <a:p>
            <a:pPr algn="l">
              <a:buNone/>
            </a:pPr>
            <a:r>
              <a:rPr kumimoji="1" lang="en-US" sz="2000" b="0" dirty="0">
                <a:solidFill>
                  <a:schemeClr val="tx1"/>
                </a:solidFill>
                <a:latin typeface="Tahoma" pitchFamily="34" charset="0"/>
              </a:rPr>
              <a:t>“The Laboratory has appointed Sam Aronson as Spokesman </a:t>
            </a:r>
            <a:r>
              <a:rPr kumimoji="1" lang="en-US" sz="2000" b="0" dirty="0">
                <a:solidFill>
                  <a:schemeClr val="tx1"/>
                </a:solidFill>
                <a:highlight>
                  <a:srgbClr val="FFFF00"/>
                </a:highlight>
                <a:latin typeface="Tahoma" pitchFamily="34" charset="0"/>
              </a:rPr>
              <a:t>and</a:t>
            </a:r>
            <a:r>
              <a:rPr kumimoji="1" lang="en-US" sz="2000" b="0" dirty="0">
                <a:solidFill>
                  <a:schemeClr val="tx1"/>
                </a:solidFill>
                <a:latin typeface="Tahoma" pitchFamily="34" charset="0"/>
              </a:rPr>
              <a:t> Project Director.”</a:t>
            </a:r>
          </a:p>
        </p:txBody>
      </p:sp>
      <p:cxnSp>
        <p:nvCxnSpPr>
          <p:cNvPr id="10" name="Straight Arrow Connector 9">
            <a:extLst>
              <a:ext uri="{FF2B5EF4-FFF2-40B4-BE49-F238E27FC236}">
                <a16:creationId xmlns:a16="http://schemas.microsoft.com/office/drawing/2014/main" id="{9AACECC6-A8B2-996C-742B-D8C453810EA1}"/>
              </a:ext>
            </a:extLst>
          </p:cNvPr>
          <p:cNvCxnSpPr>
            <a:cxnSpLocks/>
            <a:endCxn id="9" idx="1"/>
          </p:cNvCxnSpPr>
          <p:nvPr/>
        </p:nvCxnSpPr>
        <p:spPr bwMode="auto">
          <a:xfrm>
            <a:off x="1615081" y="3521944"/>
            <a:ext cx="1228230" cy="365524"/>
          </a:xfrm>
          <a:prstGeom prst="straightConnector1">
            <a:avLst/>
          </a:prstGeom>
          <a:noFill/>
          <a:ln w="50800" cap="flat" cmpd="sng" algn="ctr">
            <a:solidFill>
              <a:schemeClr val="tx1"/>
            </a:solidFill>
            <a:prstDash val="solid"/>
            <a:round/>
            <a:headEnd type="none" w="med" len="med"/>
            <a:tailEnd type="arrow"/>
          </a:ln>
          <a:effectLst/>
        </p:spPr>
      </p:cxnSp>
      <p:sp>
        <p:nvSpPr>
          <p:cNvPr id="13" name="TextBox 12">
            <a:extLst>
              <a:ext uri="{FF2B5EF4-FFF2-40B4-BE49-F238E27FC236}">
                <a16:creationId xmlns:a16="http://schemas.microsoft.com/office/drawing/2014/main" id="{528414C2-493C-80DA-44F8-A6405B0F3F49}"/>
              </a:ext>
            </a:extLst>
          </p:cNvPr>
          <p:cNvSpPr txBox="1"/>
          <p:nvPr/>
        </p:nvSpPr>
        <p:spPr>
          <a:xfrm>
            <a:off x="2843311" y="5229200"/>
            <a:ext cx="3252689" cy="1631216"/>
          </a:xfrm>
          <a:prstGeom prst="rect">
            <a:avLst/>
          </a:prstGeom>
          <a:blipFill>
            <a:blip r:embed="rId3" cstate="print"/>
            <a:tile tx="0" ty="0" sx="100000" sy="100000" flip="none" algn="tl"/>
          </a:blipFill>
          <a:ln cap="rnd">
            <a:solidFill>
              <a:schemeClr val="tx1"/>
            </a:solidFill>
            <a:bevel/>
          </a:ln>
          <a:scene3d>
            <a:camera prst="orthographicFront"/>
            <a:lightRig rig="threePt" dir="t"/>
          </a:scene3d>
          <a:sp3d>
            <a:bevelT w="165100" prst="coolSlant"/>
          </a:sp3d>
        </p:spPr>
        <p:txBody>
          <a:bodyPr wrap="square" rtlCol="0">
            <a:spAutoFit/>
          </a:bodyPr>
          <a:lstStyle/>
          <a:p>
            <a:pPr algn="l">
              <a:buNone/>
            </a:pPr>
            <a:r>
              <a:rPr kumimoji="1" lang="en-US" sz="2000" b="0" dirty="0">
                <a:solidFill>
                  <a:schemeClr val="tx1"/>
                </a:solidFill>
                <a:latin typeface="Tahoma" pitchFamily="34" charset="0"/>
              </a:rPr>
              <a:t>“The Laboratory is prepared to contribute at </a:t>
            </a:r>
            <a:r>
              <a:rPr kumimoji="1" lang="en-US" sz="2000" b="0" u="heavy" dirty="0">
                <a:solidFill>
                  <a:schemeClr val="tx1"/>
                </a:solidFill>
                <a:latin typeface="Tahoma" pitchFamily="34" charset="0"/>
              </a:rPr>
              <a:t>most</a:t>
            </a:r>
            <a:r>
              <a:rPr kumimoji="1" lang="en-US" sz="2000" b="0" dirty="0">
                <a:solidFill>
                  <a:schemeClr val="tx1"/>
                </a:solidFill>
                <a:latin typeface="Tahoma" pitchFamily="34" charset="0"/>
              </a:rPr>
              <a:t> $30 million to the design and construction of this detector. </a:t>
            </a:r>
          </a:p>
        </p:txBody>
      </p:sp>
      <p:cxnSp>
        <p:nvCxnSpPr>
          <p:cNvPr id="14" name="Straight Arrow Connector 13">
            <a:extLst>
              <a:ext uri="{FF2B5EF4-FFF2-40B4-BE49-F238E27FC236}">
                <a16:creationId xmlns:a16="http://schemas.microsoft.com/office/drawing/2014/main" id="{8499E565-AA19-F6ED-6BC4-C36E96E70FE6}"/>
              </a:ext>
            </a:extLst>
          </p:cNvPr>
          <p:cNvCxnSpPr>
            <a:cxnSpLocks/>
            <a:endCxn id="13" idx="1"/>
          </p:cNvCxnSpPr>
          <p:nvPr/>
        </p:nvCxnSpPr>
        <p:spPr bwMode="auto">
          <a:xfrm>
            <a:off x="1703512" y="4276715"/>
            <a:ext cx="1139799" cy="1768093"/>
          </a:xfrm>
          <a:prstGeom prst="straightConnector1">
            <a:avLst/>
          </a:prstGeom>
          <a:noFill/>
          <a:ln w="50800" cap="flat" cmpd="sng" algn="ctr">
            <a:solidFill>
              <a:schemeClr val="tx1"/>
            </a:solidFill>
            <a:prstDash val="solid"/>
            <a:round/>
            <a:headEnd type="none" w="med" len="med"/>
            <a:tailEnd type="arrow"/>
          </a:ln>
          <a:effectLst/>
        </p:spPr>
      </p:cxnSp>
      <p:pic>
        <p:nvPicPr>
          <p:cNvPr id="37" name="Picture 36" descr="Shoji_Nagamiya_cropped_1_Young_Kee_Kim_and_Shoji_Nagamiya_20090706.jpg">
            <a:extLst>
              <a:ext uri="{FF2B5EF4-FFF2-40B4-BE49-F238E27FC236}">
                <a16:creationId xmlns:a16="http://schemas.microsoft.com/office/drawing/2014/main" id="{B2A1376D-875C-EA64-6ECA-5F272EE9C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216" y="3429000"/>
            <a:ext cx="1974460" cy="3429000"/>
          </a:xfrm>
          <a:prstGeom prst="rect">
            <a:avLst/>
          </a:prstGeom>
        </p:spPr>
      </p:pic>
    </p:spTree>
    <p:extLst>
      <p:ext uri="{BB962C8B-B14F-4D97-AF65-F5344CB8AC3E}">
        <p14:creationId xmlns:p14="http://schemas.microsoft.com/office/powerpoint/2010/main" val="3444793124"/>
      </p:ext>
    </p:extLst>
  </p:cSld>
  <p:clrMapOvr>
    <a:masterClrMapping/>
  </p:clrMapOvr>
  <p:transition spd="med">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DE6CC-AADC-3FAC-46B4-2A7D3C6411EA}"/>
              </a:ext>
            </a:extLst>
          </p:cNvPr>
          <p:cNvPicPr>
            <a:picLocks noChangeAspect="1"/>
          </p:cNvPicPr>
          <p:nvPr/>
        </p:nvPicPr>
        <p:blipFill>
          <a:blip r:embed="rId2"/>
          <a:srcRect l="11468" t="13567" r="9407"/>
          <a:stretch>
            <a:fillRect/>
          </a:stretch>
        </p:blipFill>
        <p:spPr>
          <a:xfrm>
            <a:off x="11324" y="0"/>
            <a:ext cx="8130268" cy="6858000"/>
          </a:xfrm>
          <a:prstGeom prst="rect">
            <a:avLst/>
          </a:prstGeom>
        </p:spPr>
      </p:pic>
      <p:sp>
        <p:nvSpPr>
          <p:cNvPr id="14" name="TextBox 13">
            <a:extLst>
              <a:ext uri="{FF2B5EF4-FFF2-40B4-BE49-F238E27FC236}">
                <a16:creationId xmlns:a16="http://schemas.microsoft.com/office/drawing/2014/main" id="{3EDB3E2A-E01E-3746-0961-63CD37E1C001}"/>
              </a:ext>
            </a:extLst>
          </p:cNvPr>
          <p:cNvSpPr txBox="1"/>
          <p:nvPr/>
        </p:nvSpPr>
        <p:spPr>
          <a:xfrm>
            <a:off x="8141593" y="-351420"/>
            <a:ext cx="4039084" cy="8823954"/>
          </a:xfrm>
          <a:prstGeom prst="rect">
            <a:avLst/>
          </a:prstGeom>
          <a:noFill/>
        </p:spPr>
        <p:txBody>
          <a:bodyPr wrap="square" rtlCol="0">
            <a:spAutoFit/>
          </a:bodyPr>
          <a:lstStyle/>
          <a:p>
            <a:pPr algn="l">
              <a:buNone/>
            </a:pPr>
            <a:r>
              <a:rPr lang="en-US" i="0" dirty="0"/>
              <a:t> </a:t>
            </a:r>
          </a:p>
          <a:p>
            <a:pPr algn="l">
              <a:buNone/>
            </a:pPr>
            <a:r>
              <a:rPr lang="en-US" sz="1800" i="0" dirty="0"/>
              <a:t>Sam played a central role in shaping and supporting this joint effort.</a:t>
            </a:r>
          </a:p>
          <a:p>
            <a:pPr algn="l">
              <a:buNone/>
            </a:pPr>
            <a:endParaRPr lang="en-US" sz="1800" i="0" dirty="0"/>
          </a:p>
          <a:p>
            <a:pPr algn="l">
              <a:buNone/>
            </a:pPr>
            <a:r>
              <a:rPr lang="en-US" sz="1800" i="0" dirty="0"/>
              <a:t>I recall many occasions when I discussed physics and plans with him—at BNL, on boat outings, over meals at restaurants, and at his home during those days. His insight, leadership, and warm personality left a lasting impression on me. </a:t>
            </a:r>
          </a:p>
          <a:p>
            <a:pPr algn="l">
              <a:buNone/>
            </a:pPr>
            <a:endParaRPr lang="en-US" sz="1800" i="0" dirty="0"/>
          </a:p>
          <a:p>
            <a:pPr algn="l">
              <a:buNone/>
            </a:pPr>
            <a:r>
              <a:rPr lang="en-US" sz="1800" i="0" dirty="0"/>
              <a:t>Preparing (a recent) lecture</a:t>
            </a:r>
          </a:p>
          <a:p>
            <a:pPr algn="l">
              <a:buNone/>
            </a:pPr>
            <a:r>
              <a:rPr lang="en-US" sz="1800" i="0" dirty="0"/>
              <a:t>brought back many fond memories from the time of the collaboration’s birth.</a:t>
            </a:r>
          </a:p>
          <a:p>
            <a:pPr algn="l">
              <a:buNone/>
            </a:pPr>
            <a:r>
              <a:rPr lang="en-US" sz="1800" i="0" dirty="0"/>
              <a:t>These memories remain very vivid.</a:t>
            </a:r>
          </a:p>
          <a:p>
            <a:pPr algn="l">
              <a:buNone/>
            </a:pPr>
            <a:endParaRPr lang="en-US" sz="1800" i="0" dirty="0"/>
          </a:p>
          <a:p>
            <a:pPr algn="l">
              <a:buNone/>
            </a:pPr>
            <a:r>
              <a:rPr lang="en-US" sz="1800" i="0" dirty="0"/>
              <a:t>Please accept my heartfelt condolences. I pray that he may rest in peace.</a:t>
            </a:r>
          </a:p>
          <a:p>
            <a:pPr algn="l">
              <a:buNone/>
            </a:pPr>
            <a:endParaRPr lang="en-US" sz="1800" i="0" dirty="0"/>
          </a:p>
          <a:p>
            <a:pPr algn="l">
              <a:buNone/>
            </a:pPr>
            <a:r>
              <a:rPr lang="en-US" sz="1800" i="0" dirty="0"/>
              <a:t>Shoji </a:t>
            </a:r>
            <a:r>
              <a:rPr lang="en-US" sz="1800" i="0" dirty="0" err="1"/>
              <a:t>Nagamiya</a:t>
            </a:r>
            <a:br>
              <a:rPr lang="en-US" sz="1800" dirty="0"/>
            </a:br>
            <a:endParaRPr lang="en-US" sz="1800" i="0" dirty="0"/>
          </a:p>
          <a:p>
            <a:pPr algn="l">
              <a:buNone/>
            </a:pPr>
            <a:endParaRPr lang="en-US" sz="1800" i="0" dirty="0"/>
          </a:p>
          <a:p>
            <a:pPr algn="l">
              <a:buNone/>
            </a:pPr>
            <a:endParaRPr lang="en-US" sz="1800" i="0" dirty="0"/>
          </a:p>
          <a:p>
            <a:pPr algn="l">
              <a:buNone/>
            </a:pPr>
            <a:endParaRPr lang="en-US" sz="1800" i="0" dirty="0"/>
          </a:p>
          <a:p>
            <a:pPr algn="l">
              <a:buNone/>
            </a:pPr>
            <a:endParaRPr lang="en-US" sz="1050" i="0" dirty="0"/>
          </a:p>
          <a:p>
            <a:pPr algn="l">
              <a:buNone/>
            </a:pPr>
            <a:endParaRPr lang="en-US" sz="1200" i="0" dirty="0"/>
          </a:p>
        </p:txBody>
      </p:sp>
    </p:spTree>
    <p:extLst>
      <p:ext uri="{BB962C8B-B14F-4D97-AF65-F5344CB8AC3E}">
        <p14:creationId xmlns:p14="http://schemas.microsoft.com/office/powerpoint/2010/main" val="221825973"/>
      </p:ext>
    </p:extLst>
  </p:cSld>
  <p:clrMapOvr>
    <a:masterClrMapping/>
  </p:clrMapOvr>
  <p:transition spd="med">
    <p:strips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551C6-7B5A-2BC2-46C8-0688BDCADA0F}"/>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9595C4D4-04C3-274A-1377-036359147EDC}"/>
              </a:ext>
            </a:extLst>
          </p:cNvPr>
          <p:cNvSpPr>
            <a:spLocks noGrp="1"/>
          </p:cNvSpPr>
          <p:nvPr>
            <p:ph type="sldNum" sz="quarter" idx="12"/>
          </p:nvPr>
        </p:nvSpPr>
        <p:spPr/>
        <p:txBody>
          <a:bodyPr/>
          <a:lstStyle/>
          <a:p>
            <a:fld id="{23505652-DACB-5F47-90E9-1C49CE3EDF9E}" type="slidenum">
              <a:rPr lang="en-US" altLang="en-US" smtClean="0"/>
              <a:pPr/>
              <a:t>7</a:t>
            </a:fld>
            <a:r>
              <a:rPr lang="en-US" altLang="en-US"/>
              <a:t> </a:t>
            </a:r>
            <a:endParaRPr lang="en-US" altLang="en-US" b="0"/>
          </a:p>
        </p:txBody>
      </p:sp>
      <p:pic>
        <p:nvPicPr>
          <p:cNvPr id="4" name="Picture 3" descr="A picture containing person, ceiling, group, people&#10;&#10;AI-generated content may be incorrect.">
            <a:extLst>
              <a:ext uri="{FF2B5EF4-FFF2-40B4-BE49-F238E27FC236}">
                <a16:creationId xmlns:a16="http://schemas.microsoft.com/office/drawing/2014/main" id="{2CFC9726-9774-2408-CCAC-0DE1579D8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85" y="-16531"/>
            <a:ext cx="10380291" cy="6901916"/>
          </a:xfrm>
          <a:prstGeom prst="rect">
            <a:avLst/>
          </a:prstGeom>
        </p:spPr>
      </p:pic>
      <p:sp>
        <p:nvSpPr>
          <p:cNvPr id="6" name="TextBox 5">
            <a:extLst>
              <a:ext uri="{FF2B5EF4-FFF2-40B4-BE49-F238E27FC236}">
                <a16:creationId xmlns:a16="http://schemas.microsoft.com/office/drawing/2014/main" id="{447B2DBE-A5B3-95CE-B8BA-F251B5556CF3}"/>
              </a:ext>
            </a:extLst>
          </p:cNvPr>
          <p:cNvSpPr txBox="1"/>
          <p:nvPr/>
        </p:nvSpPr>
        <p:spPr>
          <a:xfrm>
            <a:off x="623392" y="188640"/>
            <a:ext cx="10909212" cy="646331"/>
          </a:xfrm>
          <a:prstGeom prst="rect">
            <a:avLst/>
          </a:prstGeom>
          <a:noFill/>
        </p:spPr>
        <p:txBody>
          <a:bodyPr wrap="square" rtlCol="0">
            <a:spAutoFit/>
          </a:bodyPr>
          <a:lstStyle/>
          <a:p>
            <a:pPr>
              <a:buNone/>
            </a:pPr>
            <a:r>
              <a:rPr lang="en-US" sz="3600" i="0" dirty="0">
                <a:solidFill>
                  <a:schemeClr val="bg1"/>
                </a:solidFill>
              </a:rPr>
              <a:t>1997: A very fraught process transforming this . . . </a:t>
            </a:r>
          </a:p>
        </p:txBody>
      </p:sp>
    </p:spTree>
    <p:extLst>
      <p:ext uri="{BB962C8B-B14F-4D97-AF65-F5344CB8AC3E}">
        <p14:creationId xmlns:p14="http://schemas.microsoft.com/office/powerpoint/2010/main" val="292089687"/>
      </p:ext>
    </p:extLst>
  </p:cSld>
  <p:clrMapOvr>
    <a:masterClrMapping/>
  </p:clrMapOvr>
  <p:transition spd="med">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266B-CD5C-19FB-2C43-0D44CE420B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41BC7C-179C-D78C-096D-13F1A714E6F1}"/>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D28A0119-6D0F-C5D2-F60D-547B3B7DA376}"/>
              </a:ext>
            </a:extLst>
          </p:cNvPr>
          <p:cNvSpPr>
            <a:spLocks noGrp="1"/>
          </p:cNvSpPr>
          <p:nvPr>
            <p:ph type="sldNum" sz="quarter" idx="12"/>
          </p:nvPr>
        </p:nvSpPr>
        <p:spPr/>
        <p:txBody>
          <a:bodyPr/>
          <a:lstStyle/>
          <a:p>
            <a:fld id="{23505652-DACB-5F47-90E9-1C49CE3EDF9E}" type="slidenum">
              <a:rPr lang="en-US" altLang="en-US" smtClean="0"/>
              <a:pPr/>
              <a:t>8</a:t>
            </a:fld>
            <a:r>
              <a:rPr lang="en-US" altLang="en-US"/>
              <a:t> </a:t>
            </a:r>
            <a:endParaRPr lang="en-US" altLang="en-US" b="0"/>
          </a:p>
        </p:txBody>
      </p:sp>
      <p:pic>
        <p:nvPicPr>
          <p:cNvPr id="5" name="Picture 4">
            <a:hlinkClick r:id="rId3"/>
            <a:extLst>
              <a:ext uri="{FF2B5EF4-FFF2-40B4-BE49-F238E27FC236}">
                <a16:creationId xmlns:a16="http://schemas.microsoft.com/office/drawing/2014/main" id="{9FBDCC6C-8865-46DB-DC5E-9C2262818BF9}"/>
              </a:ext>
            </a:extLst>
          </p:cNvPr>
          <p:cNvPicPr>
            <a:picLocks noChangeAspect="1"/>
          </p:cNvPicPr>
          <p:nvPr/>
        </p:nvPicPr>
        <p:blipFill>
          <a:blip r:embed="rId4"/>
          <a:stretch>
            <a:fillRect/>
          </a:stretch>
        </p:blipFill>
        <p:spPr>
          <a:xfrm>
            <a:off x="927322" y="-17650"/>
            <a:ext cx="10353254" cy="6843676"/>
          </a:xfrm>
          <a:prstGeom prst="rect">
            <a:avLst/>
          </a:prstGeom>
        </p:spPr>
      </p:pic>
      <p:sp>
        <p:nvSpPr>
          <p:cNvPr id="6" name="TextBox 5">
            <a:extLst>
              <a:ext uri="{FF2B5EF4-FFF2-40B4-BE49-F238E27FC236}">
                <a16:creationId xmlns:a16="http://schemas.microsoft.com/office/drawing/2014/main" id="{60F489DC-0F03-D28E-DC92-16AC10215514}"/>
              </a:ext>
            </a:extLst>
          </p:cNvPr>
          <p:cNvSpPr txBox="1"/>
          <p:nvPr/>
        </p:nvSpPr>
        <p:spPr>
          <a:xfrm>
            <a:off x="986142" y="188640"/>
            <a:ext cx="10294434" cy="646331"/>
          </a:xfrm>
          <a:prstGeom prst="rect">
            <a:avLst/>
          </a:prstGeom>
          <a:noFill/>
        </p:spPr>
        <p:txBody>
          <a:bodyPr wrap="square" rtlCol="0">
            <a:spAutoFit/>
          </a:bodyPr>
          <a:lstStyle/>
          <a:p>
            <a:pPr>
              <a:buNone/>
            </a:pPr>
            <a:r>
              <a:rPr lang="en-US" sz="3600" i="0" dirty="0">
                <a:solidFill>
                  <a:schemeClr val="bg1"/>
                </a:solidFill>
              </a:rPr>
              <a:t> 2002 . . . to this </a:t>
            </a:r>
          </a:p>
        </p:txBody>
      </p:sp>
    </p:spTree>
    <p:extLst>
      <p:ext uri="{BB962C8B-B14F-4D97-AF65-F5344CB8AC3E}">
        <p14:creationId xmlns:p14="http://schemas.microsoft.com/office/powerpoint/2010/main" val="500794490"/>
      </p:ext>
    </p:extLst>
  </p:cSld>
  <p:clrMapOvr>
    <a:masterClrMapping/>
  </p:clrMapOvr>
  <p:transition spd="med">
    <p:strips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8573-A6F8-1EBB-3BB4-5D273C0E65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2278D7-667C-3E3E-6B84-32B8A792C30D}"/>
              </a:ext>
            </a:extLst>
          </p:cNvPr>
          <p:cNvSpPr>
            <a:spLocks noGrp="1"/>
          </p:cNvSpPr>
          <p:nvPr>
            <p:ph idx="1"/>
          </p:nvPr>
        </p:nvSpPr>
        <p:spPr>
          <a:xfrm>
            <a:off x="2387588" y="27384"/>
            <a:ext cx="9804412" cy="6858000"/>
          </a:xfrm>
        </p:spPr>
        <p:txBody>
          <a:bodyPr/>
          <a:lstStyle/>
          <a:p>
            <a:pPr marL="0" indent="0">
              <a:buNone/>
            </a:pPr>
            <a:r>
              <a:rPr lang="en-US" dirty="0"/>
              <a:t>Some Hints of the Challenges PHENIX Faced</a:t>
            </a:r>
          </a:p>
        </p:txBody>
      </p:sp>
      <p:sp>
        <p:nvSpPr>
          <p:cNvPr id="3" name="Slide Number Placeholder 2">
            <a:extLst>
              <a:ext uri="{FF2B5EF4-FFF2-40B4-BE49-F238E27FC236}">
                <a16:creationId xmlns:a16="http://schemas.microsoft.com/office/drawing/2014/main" id="{A58BF1BB-92CA-4FEE-8503-003F863033BB}"/>
              </a:ext>
            </a:extLst>
          </p:cNvPr>
          <p:cNvSpPr>
            <a:spLocks noGrp="1"/>
          </p:cNvSpPr>
          <p:nvPr>
            <p:ph type="sldNum" sz="quarter" idx="12"/>
          </p:nvPr>
        </p:nvSpPr>
        <p:spPr/>
        <p:txBody>
          <a:bodyPr/>
          <a:lstStyle/>
          <a:p>
            <a:fld id="{23505652-DACB-5F47-90E9-1C49CE3EDF9E}" type="slidenum">
              <a:rPr lang="en-US" altLang="en-US" smtClean="0"/>
              <a:pPr/>
              <a:t>9</a:t>
            </a:fld>
            <a:r>
              <a:rPr lang="en-US" altLang="en-US"/>
              <a:t> </a:t>
            </a:r>
            <a:endParaRPr lang="en-US" altLang="en-US" b="0"/>
          </a:p>
        </p:txBody>
      </p:sp>
      <p:sp>
        <p:nvSpPr>
          <p:cNvPr id="4" name="TextBox 3">
            <a:extLst>
              <a:ext uri="{FF2B5EF4-FFF2-40B4-BE49-F238E27FC236}">
                <a16:creationId xmlns:a16="http://schemas.microsoft.com/office/drawing/2014/main" id="{D21C9163-0CEF-B40D-DAE8-13E4F16CD70A}"/>
              </a:ext>
            </a:extLst>
          </p:cNvPr>
          <p:cNvSpPr txBox="1"/>
          <p:nvPr/>
        </p:nvSpPr>
        <p:spPr>
          <a:xfrm>
            <a:off x="731404" y="836712"/>
            <a:ext cx="5076564" cy="5718489"/>
          </a:xfrm>
          <a:prstGeom prst="rect">
            <a:avLst/>
          </a:prstGeom>
          <a:noFill/>
        </p:spPr>
        <p:txBody>
          <a:bodyPr wrap="square" rtlCol="0">
            <a:spAutoFit/>
          </a:bodyPr>
          <a:lstStyle/>
          <a:p>
            <a:pPr algn="l">
              <a:buNone/>
            </a:pPr>
            <a:r>
              <a:rPr lang="en-US" sz="1800" i="0" dirty="0"/>
              <a:t>I am deeply saddened by the passing of Sam Aronson.</a:t>
            </a:r>
          </a:p>
          <a:p>
            <a:pPr algn="l">
              <a:buNone/>
            </a:pPr>
            <a:endParaRPr lang="en-US" sz="1800" i="0" dirty="0"/>
          </a:p>
          <a:p>
            <a:pPr algn="l">
              <a:buNone/>
            </a:pPr>
            <a:r>
              <a:rPr lang="en-US" sz="1800" i="0" dirty="0"/>
              <a:t>I met Sam almost 30 years ago when I joined PHENIX and was immediately impressed by his unique personality. . . I admired the way he managed the numerous long-day meetings, with </a:t>
            </a:r>
            <a:r>
              <a:rPr lang="en-US" sz="2000" i="0" dirty="0"/>
              <a:t>exceptional</a:t>
            </a:r>
            <a:r>
              <a:rPr lang="en-US" sz="1800" i="0" dirty="0"/>
              <a:t> calm, taking notes and going deeply into every detail, always demonstrating excellent judgment. I think we owe him special thanks for the fact that PHENIX was ready to take data on day 1 of RHIC. Sam was unassuming, a good man, and a superb science manager. I always enjoyed meeting him and discussing science and much more with him. . .. </a:t>
            </a:r>
          </a:p>
          <a:p>
            <a:pPr algn="l">
              <a:buNone/>
            </a:pPr>
            <a:r>
              <a:rPr lang="en-US" sz="1800" i="0" dirty="0"/>
              <a:t> </a:t>
            </a:r>
          </a:p>
          <a:p>
            <a:pPr algn="l">
              <a:buNone/>
            </a:pPr>
            <a:r>
              <a:rPr lang="en-US" sz="1800" i="0" dirty="0"/>
              <a:t>Sam will be sorely missed.</a:t>
            </a:r>
          </a:p>
          <a:p>
            <a:pPr algn="l">
              <a:buNone/>
            </a:pPr>
            <a:endParaRPr lang="en-US" sz="1800" i="0" dirty="0"/>
          </a:p>
          <a:p>
            <a:pPr algn="l">
              <a:buNone/>
            </a:pPr>
            <a:r>
              <a:rPr lang="en-US" sz="1800" i="0" dirty="0"/>
              <a:t>Itzhak </a:t>
            </a:r>
            <a:r>
              <a:rPr lang="en-US" sz="1800" i="0" dirty="0" err="1"/>
              <a:t>Tserruya</a:t>
            </a:r>
            <a:r>
              <a:rPr lang="en-US" sz="1800" i="0" dirty="0"/>
              <a:t> </a:t>
            </a:r>
          </a:p>
        </p:txBody>
      </p:sp>
      <p:pic>
        <p:nvPicPr>
          <p:cNvPr id="34820" name="Picture 4">
            <a:extLst>
              <a:ext uri="{FF2B5EF4-FFF2-40B4-BE49-F238E27FC236}">
                <a16:creationId xmlns:a16="http://schemas.microsoft.com/office/drawing/2014/main" id="{98FA1812-5384-81B5-76DB-4107F13EA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20"/>
          <a:stretch>
            <a:fillRect/>
          </a:stretch>
        </p:blipFill>
        <p:spPr bwMode="auto">
          <a:xfrm>
            <a:off x="6191555" y="656692"/>
            <a:ext cx="5989121" cy="620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062098"/>
      </p:ext>
    </p:extLst>
  </p:cSld>
  <p:clrMapOvr>
    <a:masterClrMapping/>
  </p:clrMapOvr>
  <p:transition spd="med">
    <p:strips dir="rd"/>
  </p:transition>
</p:sld>
</file>

<file path=ppt/theme/theme1.xml><?xml version="1.0" encoding="utf-8"?>
<a:theme xmlns:a="http://schemas.openxmlformats.org/drawingml/2006/main" name="NN9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030A0"/>
      </a:hlink>
      <a:folHlink>
        <a:srgbClr val="B2B2B2"/>
      </a:folHlink>
    </a:clrScheme>
    <a:fontScheme name="NN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alpha val="75000"/>
            </a:srgbClr>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sz="22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FFFFFF"/>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lang="en-US" sz="2200" b="0" i="1"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buNone/>
          <a:defRPr sz="1200" i="0" dirty="0" smtClean="0"/>
        </a:defPPr>
      </a:lstStyle>
    </a:txDef>
  </a:objectDefaults>
  <a:extraClrSchemeLst>
    <a:extraClrScheme>
      <a:clrScheme name="NN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N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N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N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N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N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N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1143935</TotalTime>
  <Words>2522</Words>
  <Application>Microsoft Macintosh PowerPoint</Application>
  <PresentationFormat>Widescreen</PresentationFormat>
  <Paragraphs>259</Paragraphs>
  <Slides>33</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CommonBullets</vt:lpstr>
      <vt:lpstr>Marlett</vt:lpstr>
      <vt:lpstr>Monotype Sorts</vt:lpstr>
      <vt:lpstr>Tahoma</vt:lpstr>
      <vt:lpstr>Times New Roman</vt:lpstr>
      <vt:lpstr>Wingdings</vt:lpstr>
      <vt:lpstr>NN97</vt:lpstr>
      <vt:lpstr> Sam Aronson – in Memoriam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Rest in Peace, Sam   </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Ion Physics Overview</dc:title>
  <dc:creator>William A. Zajc</dc:creator>
  <cp:lastModifiedBy> </cp:lastModifiedBy>
  <cp:revision>1712</cp:revision>
  <cp:lastPrinted>2026-05-12T11:26:04Z</cp:lastPrinted>
  <dcterms:created xsi:type="dcterms:W3CDTF">1997-05-17T19:11:26Z</dcterms:created>
  <dcterms:modified xsi:type="dcterms:W3CDTF">2026-05-15T12:06:21Z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2</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zajc@columbia.edu</vt:lpwstr>
  </property>
  <property fmtid="{D5CDD505-2E9C-101B-9397-08002B2CF9AE}" pid="8" name="HomePage">
    <vt:lpwstr>http://www.nevis.columbia.edu/~zajc/</vt:lpwstr>
  </property>
  <property fmtid="{D5CDD505-2E9C-101B-9397-08002B2CF9AE}" pid="9" name="Other">
    <vt:lpwstr>Non-technical overview of heavy ion physics presented as thesis "opponent" at the Ph.D. defense of J. Schmidt-Sorensen of Lund University, May-99.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C:\WEBSHARE\WWWROOT\mypublicphenix\presentations\Janus</vt:lpwstr>
  </property>
</Properties>
</file>