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77" r:id="rId2"/>
    <p:sldId id="690" r:id="rId3"/>
    <p:sldId id="691" r:id="rId4"/>
    <p:sldId id="692" r:id="rId5"/>
    <p:sldId id="676" r:id="rId6"/>
    <p:sldId id="2147469646" r:id="rId7"/>
    <p:sldId id="2147469662" r:id="rId8"/>
    <p:sldId id="2147469676" r:id="rId9"/>
    <p:sldId id="708" r:id="rId10"/>
    <p:sldId id="2147469677" r:id="rId11"/>
    <p:sldId id="2147469648" r:id="rId12"/>
    <p:sldId id="2147469666" r:id="rId13"/>
    <p:sldId id="2147469667" r:id="rId14"/>
    <p:sldId id="2147469668" r:id="rId15"/>
    <p:sldId id="2147469669" r:id="rId16"/>
    <p:sldId id="2147469670" r:id="rId17"/>
    <p:sldId id="2147469674" r:id="rId18"/>
    <p:sldId id="2147469672" r:id="rId19"/>
    <p:sldId id="2147469664" r:id="rId20"/>
    <p:sldId id="1130" r:id="rId21"/>
    <p:sldId id="2147469673" r:id="rId22"/>
    <p:sldId id="1134" r:id="rId23"/>
    <p:sldId id="2147469675" r:id="rId24"/>
    <p:sldId id="1140" r:id="rId25"/>
    <p:sldId id="799" r:id="rId26"/>
    <p:sldId id="760" r:id="rId27"/>
    <p:sldId id="703" r:id="rId28"/>
    <p:sldId id="662" r:id="rId29"/>
    <p:sldId id="650" r:id="rId30"/>
    <p:sldId id="674" r:id="rId31"/>
  </p:sldIdLst>
  <p:sldSz cx="12192000" cy="6858000"/>
  <p:notesSz cx="7315200" cy="96012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buClr>
        <a:srgbClr val="0000FF"/>
      </a:buClr>
      <a:buSzPct val="62000"/>
      <a:buFont typeface="Monotype Sorts" pitchFamily="2" charset="2"/>
      <a:buChar char="l"/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buClr>
        <a:srgbClr val="0000FF"/>
      </a:buClr>
      <a:buSzPct val="62000"/>
      <a:buFont typeface="Monotype Sorts" pitchFamily="2" charset="2"/>
      <a:buChar char="l"/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buClr>
        <a:srgbClr val="0000FF"/>
      </a:buClr>
      <a:buSzPct val="62000"/>
      <a:buFont typeface="Monotype Sorts" pitchFamily="2" charset="2"/>
      <a:buChar char="l"/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buClr>
        <a:srgbClr val="0000FF"/>
      </a:buClr>
      <a:buSzPct val="62000"/>
      <a:buFont typeface="Monotype Sorts" pitchFamily="2" charset="2"/>
      <a:buChar char="l"/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buClr>
        <a:srgbClr val="0000FF"/>
      </a:buClr>
      <a:buSzPct val="62000"/>
      <a:buFont typeface="Monotype Sorts" pitchFamily="2" charset="2"/>
      <a:buChar char="l"/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rgbClr val="0000FF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00"/>
    <a:srgbClr val="3399FF"/>
    <a:srgbClr val="66FF33"/>
    <a:srgbClr val="000099"/>
    <a:srgbClr val="EFE403"/>
    <a:srgbClr val="0066FF"/>
    <a:srgbClr val="C6B806"/>
    <a:srgbClr val="DBCC07"/>
    <a:srgbClr val="E7D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95083" autoAdjust="0"/>
  </p:normalViewPr>
  <p:slideViewPr>
    <p:cSldViewPr>
      <p:cViewPr>
        <p:scale>
          <a:sx n="100" d="100"/>
          <a:sy n="100" d="100"/>
        </p:scale>
        <p:origin x="1320" y="8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42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34849" cy="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3" tIns="47639" rIns="95283" bIns="47639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80352" y="1"/>
            <a:ext cx="3134848" cy="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3" tIns="47639" rIns="95283" bIns="47639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1819"/>
            <a:ext cx="3134849" cy="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3" tIns="47639" rIns="95283" bIns="47639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80352" y="9071819"/>
            <a:ext cx="3134848" cy="48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283" tIns="47639" rIns="95283" bIns="47639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2A2A105F-EAB2-409D-80E8-A5B4FDDB16D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71488" y="722313"/>
            <a:ext cx="6397625" cy="3598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Thanks to Joe and Rachel Aronson, Tamas </a:t>
            </a:r>
            <a:r>
              <a:rPr lang="en-US" dirty="0" err="1"/>
              <a:t>Csorgo</a:t>
            </a:r>
            <a:r>
              <a:rPr lang="en-US" dirty="0"/>
              <a:t>, Wlodek </a:t>
            </a:r>
            <a:r>
              <a:rPr lang="en-US" dirty="0" err="1"/>
              <a:t>Guryn</a:t>
            </a:r>
            <a:r>
              <a:rPr lang="en-US" dirty="0"/>
              <a:t>, John Haggerty, Edward </a:t>
            </a:r>
            <a:r>
              <a:rPr lang="en-US" dirty="0" err="1"/>
              <a:t>Kistenev</a:t>
            </a:r>
            <a:r>
              <a:rPr lang="en-US" dirty="0"/>
              <a:t>, Shoji </a:t>
            </a:r>
            <a:r>
              <a:rPr lang="en-US" dirty="0" err="1"/>
              <a:t>Nagamiya</a:t>
            </a:r>
            <a:r>
              <a:rPr lang="en-US" dirty="0"/>
              <a:t>, Ed O’Brien, Jeanette Russo, Itzhak </a:t>
            </a:r>
            <a:r>
              <a:rPr lang="en-US" dirty="0" err="1"/>
              <a:t>Tserruya</a:t>
            </a:r>
            <a:endParaRPr lang="en-US" dirty="0"/>
          </a:p>
          <a:p>
            <a:r>
              <a:rPr lang="en-US" dirty="0"/>
              <a:t>Colleague, friend, mentor</a:t>
            </a:r>
          </a:p>
          <a:p>
            <a:r>
              <a:rPr lang="en-US" dirty="0"/>
              <a:t>College life lessons </a:t>
            </a:r>
          </a:p>
          <a:p>
            <a:r>
              <a:rPr lang="en-US" dirty="0"/>
              <a:t>Wit and wisdom </a:t>
            </a:r>
            <a:r>
              <a:rPr lang="en-US" dirty="0">
                <a:sym typeface="Wingdings" pitchFamily="2" charset="2"/>
              </a:rPr>
              <a:t> wisdom thru wit</a:t>
            </a:r>
          </a:p>
          <a:p>
            <a:r>
              <a:rPr lang="en-US" dirty="0">
                <a:sym typeface="Wingdings" pitchFamily="2" charset="2"/>
              </a:rPr>
              <a:t>Rueful</a:t>
            </a:r>
          </a:p>
          <a:p>
            <a:r>
              <a:rPr lang="en-US" dirty="0">
                <a:sym typeface="Wingdings" pitchFamily="2" charset="2"/>
              </a:rPr>
              <a:t>All’s well that . . .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(At the end I 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told T.D. et al. that I felt like I was going out of a Mafia meeting 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with instructions to set up a meet with the other Family.)</a:t>
            </a:r>
            <a:r>
              <a:rPr lang="en-US" dirty="0">
                <a:sym typeface="Wingdings" pitchFamily="2" charset="2"/>
              </a:rPr>
              <a:t>”  Sam, 12-Feb-04 to Tim and me , in “More on the RHIC Science Retreat”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On sabbatical 1/30/05 “PHENIX and me”</a:t>
            </a:r>
          </a:p>
          <a:p>
            <a:r>
              <a:rPr lang="en-US" dirty="0">
                <a:sym typeface="Wingdings" pitchFamily="2" charset="2"/>
              </a:rPr>
              <a:t> </a:t>
            </a:r>
          </a:p>
          <a:p>
            <a:r>
              <a:rPr lang="en-US" dirty="0">
                <a:sym typeface="Wingdings" pitchFamily="2" charset="2"/>
              </a:rPr>
              <a:t>Town and Gown:</a:t>
            </a:r>
          </a:p>
          <a:p>
            <a:r>
              <a:rPr lang="en-US" dirty="0">
                <a:sym typeface="Wingdings" pitchFamily="2" charset="2"/>
              </a:rPr>
              <a:t>“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 think your concerns are valid and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collaboration-based; your independence from BNL and from me should be</a:t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sufficient protection against some sort of backlash.  Give '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em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hell.</a:t>
            </a:r>
            <a:r>
              <a:rPr lang="en-US" dirty="0">
                <a:sym typeface="Wingdings" pitchFamily="2" charset="2"/>
              </a:rPr>
              <a:t>” Email 6/5/98 “Re: Many things”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“Losing a person of Sam’s caliber is a tragedy for everyone whose life he touched. I am humbled, saddened, and trying to gather and preserve these memories.</a:t>
            </a:r>
          </a:p>
          <a:p>
            <a:r>
              <a:rPr lang="en-US" dirty="0">
                <a:sym typeface="Wingdings" pitchFamily="2" charset="2"/>
              </a:rPr>
              <a:t>. . I pray that he may rest in peace.” Edward </a:t>
            </a:r>
            <a:r>
              <a:rPr lang="en-US" dirty="0" err="1">
                <a:sym typeface="Wingdings" pitchFamily="2" charset="2"/>
              </a:rPr>
              <a:t>Kistenev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7C50EE-9AA5-4C65-8007-0D659FEC23C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66498-4A75-93B5-A013-365398D6B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1FBEB7-4A69-DC90-DF7E-74CBB0382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E8340-030C-2FD0-02C8-0026F579F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555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AA1B7-C884-A9FE-7134-0C182FAB3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>
            <a:extLst>
              <a:ext uri="{FF2B5EF4-FFF2-40B4-BE49-F238E27FC236}">
                <a16:creationId xmlns:a16="http://schemas.microsoft.com/office/drawing/2014/main" id="{4A973495-ED13-38C5-EA5F-C6B5D227A0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5613" y="720725"/>
            <a:ext cx="64008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9523" name="Rectangle 3">
            <a:extLst>
              <a:ext uri="{FF2B5EF4-FFF2-40B4-BE49-F238E27FC236}">
                <a16:creationId xmlns:a16="http://schemas.microsoft.com/office/drawing/2014/main" id="{58F49659-F9FB-5B18-DD86-3B6A908D2E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53" y="4560570"/>
            <a:ext cx="5851496" cy="432054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067" tIns="47533" rIns="95067" bIns="47533"/>
          <a:lstStyle/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Mar-99 Private</a:t>
            </a:r>
            <a:r>
              <a:rPr lang="en-US" sz="1200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Hulk</a:t>
            </a:r>
            <a:endParaRPr lang="en-US" sz="1200" kern="12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Time to physics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Youngest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Pub history from </a:t>
            </a:r>
            <a:r>
              <a:rPr lang="en-US" sz="12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vigdor</a:t>
            </a:r>
            <a:endParaRPr lang="en-US" sz="1200" kern="120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QGP cites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Praveen?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T-shirt plot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Luminosity from Roser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Chair?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34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4BD65-1420-66BF-8599-D0BF56A18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>
            <a:extLst>
              <a:ext uri="{FF2B5EF4-FFF2-40B4-BE49-F238E27FC236}">
                <a16:creationId xmlns:a16="http://schemas.microsoft.com/office/drawing/2014/main" id="{F53612D5-2626-2EA4-7593-60D6E1C83B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0163" name="Rectangle 3">
            <a:extLst>
              <a:ext uri="{FF2B5EF4-FFF2-40B4-BE49-F238E27FC236}">
                <a16:creationId xmlns:a16="http://schemas.microsoft.com/office/drawing/2014/main" id="{6AD6B402-4EED-DF8D-55AF-FA614E0E08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380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456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r>
              <a:rPr lang="ja-JP" altLang="en-US" sz="1200" b="0" i="0" kern="120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大先生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186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brookhavenlab</a:t>
            </a:r>
            <a:r>
              <a:rPr lang="en-US" dirty="0"/>
              <a:t>/3311734728/</a:t>
            </a:r>
          </a:p>
          <a:p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19369D-C755-4A6B-BECB-722EF72312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33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020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19A9F-F2FE-D5B7-3C4A-65852D0BC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43523-83F3-11AF-F905-633C18A0EA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DE6C9C-5876-A895-9142-98EED5C138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0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4355A-D0E7-20D6-3908-4D9424BF4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8B8EF2-1220-51F1-C645-8CF10EF3FD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6168DE-74D4-CE19-6755-6CD47E321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53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2FCA4-F4F3-0612-B22D-0D08707A2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DE60CB-1027-1359-8577-3C52AA9CE2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A74DA-D260-F254-AF88-1FFA2CA05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46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CBFB4-C710-C4D2-8010-47D693A64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64AC45-20EA-47DC-B3BF-A32E7A9444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726C91-681B-BC80-5EC2-28842D62E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74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3242" y="0"/>
            <a:ext cx="11019435" cy="836577"/>
          </a:xfrm>
        </p:spPr>
        <p:txBody>
          <a:bodyPr/>
          <a:lstStyle>
            <a:lvl1pPr>
              <a:defRPr b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33000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  <a:lvl2pPr>
              <a:buSzPct val="33000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buSzPct val="33000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buSzPct val="33000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buSzPct val="33000"/>
              <a:defRPr b="0" i="0"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06151" y="406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BD6E449-3554-473B-BE25-5F5374CC87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42049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7541" y="5041819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17998-6E04-4259-BF41-3F02D7F669F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162A2-7375-F2BA-9584-56F548B006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684" y="-27384"/>
            <a:ext cx="122861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90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F5AD1-0D26-168A-AD19-5F45F27EB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092" y="27384"/>
            <a:ext cx="5267908" cy="685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F5E2E-8D89-2C6A-C8AA-DFEA91FEC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None/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1D3AB-D09B-2F9A-1EFB-609FE08A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05652-DACB-5F47-90E9-1C49CE3EDF9E}" type="slidenum">
              <a:rPr lang="en-US" altLang="en-US"/>
              <a:pPr/>
              <a:t>‹#›</a:t>
            </a:fld>
            <a:r>
              <a:rPr lang="en-US" altLang="en-US"/>
              <a:t> </a:t>
            </a:r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3518609205"/>
      </p:ext>
    </p:extLst>
  </p:cSld>
  <p:clrMapOvr>
    <a:masterClrMapping/>
  </p:clrMapOvr>
  <p:transition spd="med"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1066800"/>
            <a:ext cx="4927600" cy="5181600"/>
          </a:xfrm>
        </p:spPr>
        <p:txBody>
          <a:bodyPr/>
          <a:lstStyle>
            <a:lvl1pPr>
              <a:defRPr sz="2800" b="0"/>
            </a:lvl1pPr>
            <a:lvl2pPr>
              <a:defRPr sz="2400" b="0"/>
            </a:lvl2pPr>
            <a:lvl3pPr>
              <a:defRPr sz="2000" b="0"/>
            </a:lvl3pPr>
            <a:lvl4pPr>
              <a:defRPr sz="1800" b="0"/>
            </a:lvl4pPr>
            <a:lvl5pPr>
              <a:defRPr sz="1800" b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066800"/>
            <a:ext cx="49276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597903" y="-27384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D9D99B19-88A3-4C89-A48B-2F1255D274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860" y="33290"/>
            <a:ext cx="10321008" cy="76677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B6207A-0FB6-4E6E-B6CF-0EA96038214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4AAA0-7495-4AE6-AD86-9D12BF2A57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00E42-46BB-4448-AB50-8253EB3A3C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60324-632C-483A-964E-0C5ED49274E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9B898C-4CFB-40E1-B8C0-2C916D3BD0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E0E6F8-0B4D-4DAC-BC4D-B0ABE9C31A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0051" y="304800"/>
            <a:ext cx="2758016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16000" y="304800"/>
            <a:ext cx="8070851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AF0F73-0C9A-4F1D-82B0-0316C61027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" y="0"/>
            <a:ext cx="12134656" cy="836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6024" y="1019142"/>
            <a:ext cx="11099952" cy="554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94656" y="-19035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fld id="{9ACF048B-E599-4EE7-9C34-1B96F1E1EF53}" type="slidenum">
              <a:rPr lang="en-US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 userDrawn="1"/>
        </p:nvCxnSpPr>
        <p:spPr bwMode="auto">
          <a:xfrm>
            <a:off x="0" y="873090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000099"/>
            </a:solidFill>
            <a:prstDash val="solid"/>
            <a:round/>
            <a:headEnd type="none" w="med" len="med"/>
            <a:tailEnd type="none" w="med" len="lg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fade/>
  </p:transition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b="0" baseline="0">
          <a:solidFill>
            <a:srgbClr val="00206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0000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FF"/>
        </a:buClr>
        <a:buSzPct val="62000"/>
        <a:buFont typeface="Monotype Sorts" pitchFamily="2" charset="2"/>
        <a:buChar char="l"/>
        <a:defRPr sz="3600" b="0" i="0">
          <a:solidFill>
            <a:srgbClr val="0000FF"/>
          </a:solidFill>
          <a:latin typeface="Arial Narrow" panose="020B0604020202020204" pitchFamily="34" charset="0"/>
          <a:ea typeface="+mn-ea"/>
          <a:cs typeface="Arial Narrow" panose="020B0604020202020204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3300"/>
        </a:buClr>
        <a:buSzPct val="75000"/>
        <a:buFont typeface="Monotype Sorts" pitchFamily="2" charset="2"/>
        <a:buChar char="q"/>
        <a:defRPr sz="3200" b="0" i="0">
          <a:solidFill>
            <a:srgbClr val="FF0000"/>
          </a:solidFill>
          <a:latin typeface="Arial Narrow" panose="020B0604020202020204" pitchFamily="34" charset="0"/>
          <a:cs typeface="Arial Narrow" panose="020B0604020202020204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0066FF"/>
        </a:buClr>
        <a:buSzPct val="75000"/>
        <a:buFont typeface="Monotype Sorts" pitchFamily="2" charset="2"/>
        <a:buChar char="u"/>
        <a:defRPr sz="2800" b="0" i="0">
          <a:solidFill>
            <a:srgbClr val="0066FF"/>
          </a:solidFill>
          <a:latin typeface="Arial Narrow" panose="020B0604020202020204" pitchFamily="34" charset="0"/>
          <a:cs typeface="Arial Narrow" panose="020B0604020202020204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6600"/>
        </a:buClr>
        <a:buSzPct val="75000"/>
        <a:buFont typeface="Monotype Sorts" pitchFamily="2" charset="2"/>
        <a:buChar char="m"/>
        <a:defRPr sz="2400" b="0" i="0">
          <a:solidFill>
            <a:srgbClr val="FF6600"/>
          </a:solidFill>
          <a:latin typeface="Arial Narrow" panose="020B0604020202020204" pitchFamily="34" charset="0"/>
          <a:cs typeface="Arial Narrow" panose="020B0604020202020204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66FF"/>
        </a:buClr>
        <a:buFont typeface="Marlett" pitchFamily="2" charset="2"/>
        <a:buChar char="8"/>
        <a:defRPr sz="2400" b="0" i="0">
          <a:solidFill>
            <a:srgbClr val="6666FF"/>
          </a:solidFill>
          <a:latin typeface="Arial Narrow" panose="020B0604020202020204" pitchFamily="34" charset="0"/>
          <a:cs typeface="Arial Narrow" panose="020B060402020202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66FF"/>
        </a:buClr>
        <a:buFont typeface="Marlett" pitchFamily="2" charset="2"/>
        <a:buChar char="8"/>
        <a:defRPr sz="1600" b="1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66FF"/>
        </a:buClr>
        <a:buFont typeface="Marlett" pitchFamily="2" charset="2"/>
        <a:buChar char="8"/>
        <a:defRPr sz="1600" b="1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66FF"/>
        </a:buClr>
        <a:buFont typeface="Marlett" pitchFamily="2" charset="2"/>
        <a:buChar char="8"/>
        <a:defRPr sz="1600" b="1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66FF"/>
        </a:buClr>
        <a:buFont typeface="Marlett" pitchFamily="2" charset="2"/>
        <a:buChar char="8"/>
        <a:defRPr sz="1600" b="1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rookhavenlab/3311734728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nucl-ex/010900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nucl-ex/030501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arxiv.org/abs/nucl-th/0301087" TargetMode="Externa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nucl-ex/0608033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nucl-ex/061101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0804.416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312.6676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805.02973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hyperlink" Target="https://www.nature.com/nphys/volumes/15/issues/3" TargetMode="Externa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p.org/pt/vol-53/iss-8/p22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ip.org/pt/vol-53/iss-8/p22.html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.cern/news/press-release/cern/new-state-matter-created-cer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hyperlink" Target="https://arxiv.org/abs/2412.19393" TargetMode="Externa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nucl-ex/041000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flickr.com/photos/brookhavenlab/3238991351/" TargetMode="Externa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600908"/>
            <a:ext cx="10294168" cy="1152128"/>
          </a:xfrm>
          <a:solidFill>
            <a:srgbClr val="0000FF"/>
          </a:solidFill>
        </p:spPr>
        <p:txBody>
          <a:bodyPr anchor="b" anchorCtr="1">
            <a:normAutofit/>
          </a:bodyPr>
          <a:lstStyle/>
          <a:p>
            <a:r>
              <a:rPr lang="en-US" sz="6700" dirty="0">
                <a:solidFill>
                  <a:schemeClr val="bg1"/>
                </a:solidFill>
              </a:rPr>
              <a:t>PHENIX in 10 Minutes 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53036"/>
            <a:ext cx="10294168" cy="2520280"/>
          </a:xfrm>
        </p:spPr>
        <p:txBody>
          <a:bodyPr>
            <a:normAutofit fontScale="47500" lnSpcReduction="20000"/>
          </a:bodyPr>
          <a:lstStyle/>
          <a:p>
            <a:r>
              <a:rPr lang="en-US" sz="2300" dirty="0"/>
              <a:t>presented at the</a:t>
            </a:r>
          </a:p>
          <a:p>
            <a:br>
              <a:rPr lang="en-US" sz="2800" dirty="0"/>
            </a:br>
            <a:r>
              <a:rPr lang="en-US" sz="2800" dirty="0"/>
              <a:t>2026 RHIC/AGS Annual Users’ Meeting</a:t>
            </a:r>
            <a:br>
              <a:rPr lang="en-US" sz="4500" dirty="0"/>
            </a:br>
            <a:r>
              <a:rPr lang="en-US" sz="2800" dirty="0"/>
              <a:t> Brookhaven National Laboratory</a:t>
            </a:r>
          </a:p>
          <a:p>
            <a:endParaRPr lang="en-US" sz="2300" dirty="0"/>
          </a:p>
          <a:p>
            <a:r>
              <a:rPr lang="en-US" sz="2300" dirty="0"/>
              <a:t>May 14</a:t>
            </a:r>
            <a:r>
              <a:rPr lang="en-US" sz="2300" baseline="30000" dirty="0"/>
              <a:t>th</a:t>
            </a:r>
            <a:r>
              <a:rPr lang="en-US" sz="2300" dirty="0"/>
              <a:t>, 2026</a:t>
            </a:r>
            <a:br>
              <a:rPr lang="en-US" sz="2300" dirty="0"/>
            </a:br>
            <a:br>
              <a:rPr lang="en-US" sz="2300" dirty="0"/>
            </a:br>
            <a:r>
              <a:rPr lang="en-US" sz="2300" dirty="0"/>
              <a:t>W.A. Zajc</a:t>
            </a:r>
            <a:br>
              <a:rPr lang="en-US" sz="2300" dirty="0"/>
            </a:br>
            <a:r>
              <a:rPr lang="en-US" sz="2300" dirty="0"/>
              <a:t>Columbia University</a:t>
            </a:r>
          </a:p>
          <a:p>
            <a:endParaRPr lang="en-US" sz="2300" dirty="0"/>
          </a:p>
          <a:p>
            <a:r>
              <a:rPr lang="en-US" sz="8000" dirty="0"/>
              <a:t>Profound thanks to all my PHENIX Collaborators!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B91290-D64E-8C4A-ADD1-9E64E65892B5}"/>
              </a:ext>
            </a:extLst>
          </p:cNvPr>
          <p:cNvSpPr txBox="1"/>
          <p:nvPr/>
        </p:nvSpPr>
        <p:spPr>
          <a:xfrm>
            <a:off x="3352800" y="6095037"/>
            <a:ext cx="5646947" cy="646331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i="0" dirty="0">
                <a:latin typeface="Times New Roman" pitchFamily="18" charset="0"/>
              </a:rPr>
              <a:t>This work was supported by the United States Department of Energy Grant DOE-FG02-86ER-40281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8C581-D642-2E1F-412A-92712943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from Various PHENIX Generations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04EC4-1B84-EFE5-8966-415242E4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401E625E-3332-5E68-3920-CEF5845B7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49" t="5601" r="249" b="2237"/>
          <a:stretch/>
        </p:blipFill>
        <p:spPr bwMode="auto">
          <a:xfrm>
            <a:off x="-60684" y="1880828"/>
            <a:ext cx="6033364" cy="416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8" descr="SpokesFolk.JPG">
            <a:extLst>
              <a:ext uri="{FF2B5EF4-FFF2-40B4-BE49-F238E27FC236}">
                <a16:creationId xmlns:a16="http://schemas.microsoft.com/office/drawing/2014/main" id="{07326F1B-B799-50BF-3C3A-9BFA0736A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 bwMode="auto">
          <a:xfrm>
            <a:off x="5972679" y="1880828"/>
            <a:ext cx="6254343" cy="416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2195577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543741-B0E2-FBAB-3764-27DF1A856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FB8462-AEA6-0A7F-4A27-3F37B77A3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11</a:t>
            </a:fld>
            <a:r>
              <a:rPr lang="en-US" altLang="en-US"/>
              <a:t> </a:t>
            </a:r>
            <a:endParaRPr lang="en-US" altLang="en-US" b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84D030-A0CF-4AF9-EEBC-1B44CBCCE595}"/>
              </a:ext>
            </a:extLst>
          </p:cNvPr>
          <p:cNvSpPr txBox="1"/>
          <p:nvPr/>
        </p:nvSpPr>
        <p:spPr>
          <a:xfrm>
            <a:off x="0" y="764704"/>
            <a:ext cx="12192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D16AA47E-12A4-7735-7341-5BF10ED7F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516" y="9506"/>
            <a:ext cx="8604956" cy="684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96494"/>
      </p:ext>
    </p:extLst>
  </p:cSld>
  <p:clrMapOvr>
    <a:masterClrMapping/>
  </p:clrMapOvr>
  <p:transition spd="med">
    <p:strips dir="r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01C76-200D-0857-C122-A43050A25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AA9C4-B59E-EB72-38A5-A9086B32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2002: First Result on “Jet” Suppression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B7C103-1B00-4766-E9AA-19A25794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35AF39-3D48-EC5C-2695-60D4CB17A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953" y="931957"/>
            <a:ext cx="6336703" cy="5926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B415A1-6A67-4FD2-E691-6D69B5FE6101}"/>
              </a:ext>
            </a:extLst>
          </p:cNvPr>
          <p:cNvSpPr txBox="1"/>
          <p:nvPr/>
        </p:nvSpPr>
        <p:spPr>
          <a:xfrm>
            <a:off x="155340" y="1039376"/>
            <a:ext cx="5246569" cy="2677656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Suppression of hadrons with large transverse momentum in central </a:t>
            </a:r>
            <a:r>
              <a:rPr lang="en-US" b="0" i="1" dirty="0" err="1">
                <a:latin typeface="Times New Roman" pitchFamily="18" charset="0"/>
              </a:rPr>
              <a:t>Au+Au</a:t>
            </a:r>
            <a:r>
              <a:rPr lang="en-US" b="0" i="1" dirty="0">
                <a:latin typeface="Times New Roman" pitchFamily="18" charset="0"/>
              </a:rPr>
              <a:t> collisions at  </a:t>
            </a:r>
            <a:r>
              <a:rPr lang="en-US" b="0" i="1" dirty="0">
                <a:latin typeface="Symbol" pitchFamily="2" charset="2"/>
              </a:rPr>
              <a:t>√</a:t>
            </a:r>
            <a:r>
              <a:rPr lang="en-US" b="0" i="1" dirty="0" err="1">
                <a:latin typeface="+mj-lt"/>
              </a:rPr>
              <a:t>s</a:t>
            </a:r>
            <a:r>
              <a:rPr lang="en-US" b="0" i="1" baseline="-25000" dirty="0" err="1">
                <a:latin typeface="+mj-lt"/>
              </a:rPr>
              <a:t>NN</a:t>
            </a:r>
            <a:r>
              <a:rPr lang="en-US" b="0" i="1" dirty="0">
                <a:latin typeface="Times New Roman" pitchFamily="18" charset="0"/>
              </a:rPr>
              <a:t> = 130 GeV</a:t>
            </a:r>
            <a:r>
              <a:rPr lang="en-US" b="0" dirty="0">
                <a:latin typeface="Times New Roman" pitchFamily="18" charset="0"/>
              </a:rPr>
              <a:t>,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K. Adcox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</a:t>
            </a:r>
            <a:r>
              <a:rPr lang="en-US" b="0" dirty="0" err="1">
                <a:latin typeface="Times New Roman" pitchFamily="18" charset="0"/>
              </a:rPr>
              <a:t>Phys.Rev.Lett</a:t>
            </a:r>
            <a:r>
              <a:rPr lang="en-US" b="0" dirty="0">
                <a:latin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</a:rPr>
              <a:t>88 </a:t>
            </a:r>
            <a:r>
              <a:rPr lang="en-US" b="0" dirty="0">
                <a:latin typeface="Times New Roman" pitchFamily="18" charset="0"/>
              </a:rPr>
              <a:t>(2002) 022301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e-Print: </a:t>
            </a:r>
            <a:r>
              <a:rPr lang="en-US" b="0" dirty="0" err="1">
                <a:latin typeface="Times New Roman" pitchFamily="18" charset="0"/>
                <a:hlinkClick r:id="rId3"/>
              </a:rPr>
              <a:t>nucl</a:t>
            </a:r>
            <a:r>
              <a:rPr lang="en-US" b="0" dirty="0">
                <a:latin typeface="Times New Roman" pitchFamily="18" charset="0"/>
                <a:hlinkClick r:id="rId3"/>
              </a:rPr>
              <a:t>-ex/0109003 </a:t>
            </a:r>
            <a:r>
              <a:rPr lang="en-US" b="0" dirty="0">
                <a:latin typeface="Times New Roman" pitchFamily="18" charset="0"/>
              </a:rPr>
              <a:t>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2082233313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0BB51-EE73-03B5-5281-0F8DCF30A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D1969-AFC4-DCCB-F7C1-70FCFD1B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2003: First Look at Quark Recombination Effects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C4FA2-B4AB-BD8C-5406-C1CD626B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A116EB-0B23-E193-BC8C-359FF954D6F7}"/>
              </a:ext>
            </a:extLst>
          </p:cNvPr>
          <p:cNvSpPr txBox="1"/>
          <p:nvPr/>
        </p:nvSpPr>
        <p:spPr>
          <a:xfrm>
            <a:off x="155340" y="1048668"/>
            <a:ext cx="5246569" cy="2308324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Elliptic flow of identified hadrons in </a:t>
            </a:r>
            <a:r>
              <a:rPr lang="en-US" b="0" i="1" dirty="0" err="1">
                <a:latin typeface="Times New Roman" pitchFamily="18" charset="0"/>
              </a:rPr>
              <a:t>Au+Au</a:t>
            </a:r>
            <a:r>
              <a:rPr lang="en-US" b="0" i="1" dirty="0">
                <a:latin typeface="Times New Roman" pitchFamily="18" charset="0"/>
              </a:rPr>
              <a:t> collisions at  </a:t>
            </a:r>
            <a:r>
              <a:rPr lang="en-US" b="0" i="1" dirty="0">
                <a:latin typeface="Symbol" pitchFamily="2" charset="2"/>
              </a:rPr>
              <a:t>√</a:t>
            </a:r>
            <a:r>
              <a:rPr lang="en-US" b="0" i="1" dirty="0" err="1">
                <a:latin typeface="+mj-lt"/>
              </a:rPr>
              <a:t>s</a:t>
            </a:r>
            <a:r>
              <a:rPr lang="en-US" b="0" i="1" baseline="-25000" dirty="0" err="1">
                <a:latin typeface="+mj-lt"/>
              </a:rPr>
              <a:t>NN</a:t>
            </a:r>
            <a:r>
              <a:rPr lang="en-US" b="0" i="1" dirty="0">
                <a:latin typeface="Times New Roman" pitchFamily="18" charset="0"/>
              </a:rPr>
              <a:t> = 200 GeV</a:t>
            </a:r>
            <a:r>
              <a:rPr lang="en-US" b="0" dirty="0">
                <a:latin typeface="Times New Roman" pitchFamily="18" charset="0"/>
              </a:rPr>
              <a:t>,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S.S. Adler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</a:t>
            </a:r>
            <a:r>
              <a:rPr lang="en-US" b="0" dirty="0" err="1">
                <a:latin typeface="Times New Roman" pitchFamily="18" charset="0"/>
              </a:rPr>
              <a:t>Phys.Rev.Lett</a:t>
            </a:r>
            <a:r>
              <a:rPr lang="en-US" b="0" dirty="0">
                <a:latin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</a:rPr>
              <a:t>81 </a:t>
            </a:r>
            <a:r>
              <a:rPr lang="en-US" b="0" dirty="0">
                <a:latin typeface="Times New Roman" pitchFamily="18" charset="0"/>
              </a:rPr>
              <a:t>(2003) 182301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e-Print: </a:t>
            </a:r>
            <a:r>
              <a:rPr lang="en-US" b="0" dirty="0" err="1">
                <a:latin typeface="Times New Roman" pitchFamily="18" charset="0"/>
                <a:hlinkClick r:id="rId3"/>
              </a:rPr>
              <a:t>nucl</a:t>
            </a:r>
            <a:r>
              <a:rPr lang="en-US" b="0" dirty="0">
                <a:latin typeface="Times New Roman" pitchFamily="18" charset="0"/>
                <a:hlinkClick r:id="rId3"/>
              </a:rPr>
              <a:t>-ex/0305013 </a:t>
            </a:r>
            <a:r>
              <a:rPr lang="en-US" b="0" dirty="0">
                <a:latin typeface="Times New Roman" pitchFamily="18" charset="0"/>
              </a:rPr>
              <a:t>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FCC6D0-2D54-CEAC-5E58-C96C1DF5D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9659" y="888762"/>
            <a:ext cx="5922341" cy="5969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B400C3-1DFC-A1AF-91E7-E0E2F459B79D}"/>
              </a:ext>
            </a:extLst>
          </p:cNvPr>
          <p:cNvSpPr txBox="1"/>
          <p:nvPr/>
        </p:nvSpPr>
        <p:spPr>
          <a:xfrm>
            <a:off x="154434" y="3843042"/>
            <a:ext cx="5246569" cy="2862322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2000" b="0" dirty="0">
                <a:latin typeface="Times New Roman" pitchFamily="18" charset="0"/>
              </a:rPr>
              <a:t>“Finally, our scenario requires the assumption of a thermalized partonic phase characterized by an exponential momentum spectrum. Such a phase may be appropriately called a quark-gluon plasma.”</a:t>
            </a:r>
            <a:br>
              <a:rPr lang="en-US" sz="2000" b="0" i="1" dirty="0">
                <a:latin typeface="Times New Roman" pitchFamily="18" charset="0"/>
              </a:rPr>
            </a:br>
            <a:r>
              <a:rPr lang="en-US" sz="2000" b="0" i="1" dirty="0">
                <a:latin typeface="Times New Roman" pitchFamily="18" charset="0"/>
              </a:rPr>
              <a:t>Hadronization in heavy ion collisions: Recombination and fragmentation of partons</a:t>
            </a:r>
            <a:r>
              <a:rPr lang="en-US" sz="2000" b="0" dirty="0">
                <a:latin typeface="Times New Roman" pitchFamily="18" charset="0"/>
              </a:rPr>
              <a:t>, </a:t>
            </a:r>
            <a:br>
              <a:rPr lang="en-US" sz="2000" b="0" dirty="0">
                <a:latin typeface="Times New Roman" pitchFamily="18" charset="0"/>
              </a:rPr>
            </a:br>
            <a:r>
              <a:rPr lang="en-US" sz="2000" b="0" dirty="0">
                <a:latin typeface="Times New Roman" pitchFamily="18" charset="0"/>
              </a:rPr>
              <a:t>R. Fries </a:t>
            </a:r>
            <a:r>
              <a:rPr lang="en-US" sz="2000" b="0" i="1" dirty="0">
                <a:latin typeface="Times New Roman" pitchFamily="18" charset="0"/>
              </a:rPr>
              <a:t>et al</a:t>
            </a:r>
            <a:r>
              <a:rPr lang="en-US" sz="2000" b="0" dirty="0">
                <a:latin typeface="Times New Roman" pitchFamily="18" charset="0"/>
              </a:rPr>
              <a:t>., </a:t>
            </a:r>
            <a:r>
              <a:rPr lang="en-US" sz="2000" b="0" dirty="0" err="1">
                <a:latin typeface="Times New Roman" pitchFamily="18" charset="0"/>
              </a:rPr>
              <a:t>Phys.Rev.Lett</a:t>
            </a:r>
            <a:r>
              <a:rPr lang="en-US" sz="2000" b="0" dirty="0">
                <a:latin typeface="Times New Roman" pitchFamily="18" charset="0"/>
              </a:rPr>
              <a:t>. 90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b="0" dirty="0">
                <a:latin typeface="Times New Roman" pitchFamily="18" charset="0"/>
              </a:rPr>
              <a:t>(2003) 202303</a:t>
            </a:r>
            <a:br>
              <a:rPr lang="en-US" sz="2000" b="0" dirty="0">
                <a:latin typeface="Times New Roman" pitchFamily="18" charset="0"/>
              </a:rPr>
            </a:br>
            <a:r>
              <a:rPr lang="en-US" sz="2000" b="0" dirty="0">
                <a:latin typeface="Times New Roman" pitchFamily="18" charset="0"/>
              </a:rPr>
              <a:t>e-Print: </a:t>
            </a:r>
            <a:r>
              <a:rPr lang="en-US" sz="2000" b="0" dirty="0" err="1">
                <a:latin typeface="Times New Roman" pitchFamily="18" charset="0"/>
                <a:hlinkClick r:id="rId5"/>
              </a:rPr>
              <a:t>nucl-th</a:t>
            </a:r>
            <a:r>
              <a:rPr lang="en-US" sz="2000" b="0" dirty="0">
                <a:latin typeface="Times New Roman" pitchFamily="18" charset="0"/>
                <a:hlinkClick r:id="rId5"/>
              </a:rPr>
              <a:t>/0301087 </a:t>
            </a:r>
            <a:r>
              <a:rPr lang="en-US" sz="2000" b="0" dirty="0">
                <a:latin typeface="Times New Roman" pitchFamily="18" charset="0"/>
              </a:rPr>
              <a:t>[</a:t>
            </a:r>
            <a:r>
              <a:rPr lang="en-US" sz="2000" b="0" dirty="0" err="1">
                <a:latin typeface="Times New Roman" pitchFamily="18" charset="0"/>
              </a:rPr>
              <a:t>nucl-th</a:t>
            </a:r>
            <a:r>
              <a:rPr lang="en-US" sz="2000" b="0" dirty="0">
                <a:latin typeface="Times New Roman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0640962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99842-2439-7134-2498-399991C7E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9083A-932A-3A91-901A-DC1E78AA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2007: Second Look at Quark Recombination Effects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17D87D-A517-F4E6-75DD-8F2A71DC0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73854-B02A-250F-E640-B1E8E151B460}"/>
              </a:ext>
            </a:extLst>
          </p:cNvPr>
          <p:cNvSpPr txBox="1"/>
          <p:nvPr/>
        </p:nvSpPr>
        <p:spPr>
          <a:xfrm>
            <a:off x="155340" y="1052736"/>
            <a:ext cx="3600400" cy="4154984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Scaling properties of azimuthal anisotropy in </a:t>
            </a:r>
            <a:r>
              <a:rPr lang="en-US" b="0" i="1" dirty="0" err="1">
                <a:latin typeface="Times New Roman" pitchFamily="18" charset="0"/>
              </a:rPr>
              <a:t>Au+Au</a:t>
            </a:r>
            <a:r>
              <a:rPr lang="en-US" b="0" i="1" dirty="0">
                <a:latin typeface="Times New Roman" pitchFamily="18" charset="0"/>
              </a:rPr>
              <a:t> and </a:t>
            </a:r>
            <a:r>
              <a:rPr lang="en-US" b="0" i="1" dirty="0" err="1">
                <a:latin typeface="Times New Roman" pitchFamily="18" charset="0"/>
              </a:rPr>
              <a:t>Cu+Cu</a:t>
            </a:r>
            <a:r>
              <a:rPr lang="en-US" b="0" i="1" dirty="0">
                <a:latin typeface="Times New Roman" pitchFamily="18" charset="0"/>
              </a:rPr>
              <a:t> collisions </a:t>
            </a:r>
            <a:br>
              <a:rPr lang="en-US" b="0" i="1" dirty="0">
                <a:latin typeface="Times New Roman" pitchFamily="18" charset="0"/>
              </a:rPr>
            </a:br>
            <a:r>
              <a:rPr lang="en-US" b="0" i="1" dirty="0">
                <a:latin typeface="Times New Roman" pitchFamily="18" charset="0"/>
              </a:rPr>
              <a:t>at  </a:t>
            </a:r>
            <a:r>
              <a:rPr lang="en-US" b="0" i="1" dirty="0">
                <a:latin typeface="Symbol" pitchFamily="2" charset="2"/>
              </a:rPr>
              <a:t>√</a:t>
            </a:r>
            <a:r>
              <a:rPr lang="en-US" b="0" i="1" dirty="0" err="1">
                <a:latin typeface="+mj-lt"/>
              </a:rPr>
              <a:t>s</a:t>
            </a:r>
            <a:r>
              <a:rPr lang="en-US" b="0" i="1" baseline="-25000" dirty="0" err="1">
                <a:latin typeface="+mj-lt"/>
              </a:rPr>
              <a:t>NN</a:t>
            </a:r>
            <a:r>
              <a:rPr lang="en-US" b="0" i="1" dirty="0">
                <a:latin typeface="Times New Roman" pitchFamily="18" charset="0"/>
              </a:rPr>
              <a:t> = 200 GeV</a:t>
            </a:r>
            <a:r>
              <a:rPr lang="en-US" b="0" dirty="0">
                <a:latin typeface="Times New Roman" pitchFamily="18" charset="0"/>
              </a:rPr>
              <a:t>,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S.S. Adler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</a:t>
            </a:r>
            <a:r>
              <a:rPr lang="en-US" b="0" dirty="0" err="1">
                <a:latin typeface="Times New Roman" pitchFamily="18" charset="0"/>
              </a:rPr>
              <a:t>Phys.Rev.Lett</a:t>
            </a:r>
            <a:r>
              <a:rPr lang="en-US" b="0" dirty="0">
                <a:latin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</a:rPr>
              <a:t>98 </a:t>
            </a:r>
            <a:r>
              <a:rPr lang="en-US" b="0" dirty="0">
                <a:latin typeface="Times New Roman" pitchFamily="18" charset="0"/>
              </a:rPr>
              <a:t>(2007) 162301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e-Print: </a:t>
            </a:r>
            <a:r>
              <a:rPr lang="en-US" b="0" dirty="0">
                <a:latin typeface="Times New Roman" pitchFamily="18" charset="0"/>
                <a:hlinkClick r:id="rId3"/>
              </a:rPr>
              <a:t>nucl-ex/0608033</a:t>
            </a:r>
            <a:r>
              <a:rPr lang="en-US" b="0" dirty="0">
                <a:latin typeface="Times New Roman" pitchFamily="18" charset="0"/>
              </a:rPr>
              <a:t> 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488C9-0C03-05EE-1303-992C5140A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425" y="944724"/>
            <a:ext cx="8364267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208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54FE0-77FA-374B-541E-565571B37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8DD7-2E30-686B-C224-18A8FB59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2007: First Look at Heavy Quarks and </a:t>
            </a:r>
            <a:r>
              <a:rPr lang="en-US" dirty="0">
                <a:latin typeface="Symbol" pitchFamily="2" charset="2"/>
              </a:rPr>
              <a:t>h</a:t>
            </a:r>
            <a:r>
              <a:rPr lang="en-US" dirty="0"/>
              <a:t>/s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F8E75-4D8A-613A-C89D-2BE9042B3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CB9614-B058-2861-8963-52C67BBD8CB6}"/>
              </a:ext>
            </a:extLst>
          </p:cNvPr>
          <p:cNvSpPr txBox="1"/>
          <p:nvPr/>
        </p:nvSpPr>
        <p:spPr>
          <a:xfrm>
            <a:off x="155340" y="1052736"/>
            <a:ext cx="5184576" cy="4967514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“ </a:t>
            </a:r>
            <a:r>
              <a:rPr lang="en-US" b="0" dirty="0">
                <a:latin typeface="Times New Roman" pitchFamily="18" charset="0"/>
              </a:rPr>
              <a:t>. . . provides an estimate for the viscosity to entropy ratio </a:t>
            </a:r>
            <a:br>
              <a:rPr lang="en-US" b="0" i="1" dirty="0">
                <a:latin typeface="Times New Roman" pitchFamily="18" charset="0"/>
              </a:rPr>
            </a:br>
            <a:r>
              <a:rPr lang="el-GR" b="0" i="1" dirty="0">
                <a:latin typeface="Times New Roman" pitchFamily="18" charset="0"/>
              </a:rPr>
              <a:t>η/</a:t>
            </a:r>
            <a:r>
              <a:rPr lang="en-US" b="0" i="1" dirty="0">
                <a:latin typeface="Times New Roman" pitchFamily="18" charset="0"/>
              </a:rPr>
              <a:t>s ≈ (4/3 − 2)/4</a:t>
            </a:r>
            <a:r>
              <a:rPr lang="el-GR" b="0" i="1" dirty="0">
                <a:latin typeface="Times New Roman" pitchFamily="18" charset="0"/>
              </a:rPr>
              <a:t>π, </a:t>
            </a:r>
            <a:r>
              <a:rPr lang="en-US" b="0" dirty="0">
                <a:latin typeface="Times New Roman" pitchFamily="18" charset="0"/>
              </a:rPr>
              <a:t>intriguingly close to the conjectured quantum lower bound </a:t>
            </a:r>
            <a:r>
              <a:rPr lang="en-US" b="0" i="1" dirty="0">
                <a:latin typeface="Times New Roman" pitchFamily="18" charset="0"/>
              </a:rPr>
              <a:t>1/4</a:t>
            </a:r>
            <a:r>
              <a:rPr lang="el-GR" b="0" i="1" dirty="0">
                <a:latin typeface="Times New Roman" pitchFamily="18" charset="0"/>
              </a:rPr>
              <a:t>π</a:t>
            </a:r>
            <a:r>
              <a:rPr lang="en-US" b="0" i="1" dirty="0">
                <a:latin typeface="Times New Roman" pitchFamily="18" charset="0"/>
              </a:rPr>
              <a:t>.” </a:t>
            </a:r>
            <a:br>
              <a:rPr lang="en-US" b="0" i="1" dirty="0">
                <a:latin typeface="Times New Roman" pitchFamily="18" charset="0"/>
              </a:rPr>
            </a:br>
            <a:endParaRPr lang="en-US" b="0" i="1" dirty="0">
              <a:latin typeface="Times New Roman" pitchFamily="18" charset="0"/>
            </a:endParaRPr>
          </a:p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Energy Loss and Flow of Heavy Quarks </a:t>
            </a:r>
            <a:br>
              <a:rPr lang="en-US" b="0" i="1" dirty="0">
                <a:latin typeface="Times New Roman" pitchFamily="18" charset="0"/>
              </a:rPr>
            </a:br>
            <a:r>
              <a:rPr lang="en-US" b="0" i="1" dirty="0">
                <a:latin typeface="Times New Roman" pitchFamily="18" charset="0"/>
              </a:rPr>
              <a:t>in </a:t>
            </a:r>
            <a:r>
              <a:rPr lang="en-US" b="0" i="1" dirty="0" err="1">
                <a:latin typeface="Times New Roman" pitchFamily="18" charset="0"/>
              </a:rPr>
              <a:t>Au+Au</a:t>
            </a:r>
            <a:r>
              <a:rPr lang="en-US" b="0" i="1" dirty="0">
                <a:latin typeface="Times New Roman" pitchFamily="18" charset="0"/>
              </a:rPr>
              <a:t> Collisions</a:t>
            </a:r>
            <a:br>
              <a:rPr lang="en-US" b="0" i="1" dirty="0">
                <a:latin typeface="Times New Roman" pitchFamily="18" charset="0"/>
              </a:rPr>
            </a:br>
            <a:r>
              <a:rPr lang="en-US" b="0" i="1" dirty="0">
                <a:latin typeface="Times New Roman" pitchFamily="18" charset="0"/>
              </a:rPr>
              <a:t>at  </a:t>
            </a:r>
            <a:r>
              <a:rPr lang="en-US" b="0" i="1" dirty="0">
                <a:latin typeface="Symbol" pitchFamily="2" charset="2"/>
              </a:rPr>
              <a:t>√</a:t>
            </a:r>
            <a:r>
              <a:rPr lang="en-US" b="0" i="1" dirty="0" err="1">
                <a:latin typeface="+mj-lt"/>
              </a:rPr>
              <a:t>s</a:t>
            </a:r>
            <a:r>
              <a:rPr lang="en-US" b="0" i="1" baseline="-25000" dirty="0" err="1">
                <a:latin typeface="+mj-lt"/>
              </a:rPr>
              <a:t>NN</a:t>
            </a:r>
            <a:r>
              <a:rPr lang="en-US" b="0" i="1" dirty="0">
                <a:latin typeface="Times New Roman" pitchFamily="18" charset="0"/>
              </a:rPr>
              <a:t> = 200 GeV</a:t>
            </a:r>
            <a:r>
              <a:rPr lang="en-US" b="0" dirty="0">
                <a:latin typeface="Times New Roman" pitchFamily="18" charset="0"/>
              </a:rPr>
              <a:t>,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S.S. Adler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</a:t>
            </a:r>
            <a:r>
              <a:rPr lang="en-US" b="0" dirty="0" err="1">
                <a:latin typeface="Times New Roman" pitchFamily="18" charset="0"/>
              </a:rPr>
              <a:t>Phys.Rev.Lett</a:t>
            </a:r>
            <a:r>
              <a:rPr lang="en-US" b="0" dirty="0">
                <a:latin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</a:rPr>
              <a:t>98 </a:t>
            </a:r>
            <a:r>
              <a:rPr lang="en-US" b="0" dirty="0">
                <a:latin typeface="Times New Roman" pitchFamily="18" charset="0"/>
              </a:rPr>
              <a:t>(2007) 172301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e-Print: </a:t>
            </a:r>
            <a:r>
              <a:rPr lang="en-US" b="0" dirty="0" err="1">
                <a:latin typeface="Times New Roman" pitchFamily="18" charset="0"/>
                <a:hlinkClick r:id="rId3"/>
              </a:rPr>
              <a:t>nucl</a:t>
            </a:r>
            <a:r>
              <a:rPr lang="en-US" b="0" dirty="0">
                <a:latin typeface="Times New Roman" pitchFamily="18" charset="0"/>
                <a:hlinkClick r:id="rId3"/>
              </a:rPr>
              <a:t>-ex/0611018 </a:t>
            </a:r>
            <a:r>
              <a:rPr lang="en-US" b="0" dirty="0">
                <a:latin typeface="Times New Roman" pitchFamily="18" charset="0"/>
              </a:rPr>
              <a:t>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4F3A83-99E1-3B1B-2E6B-5A1D077BB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555" y="908720"/>
            <a:ext cx="5831121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9258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9E61A8-D045-9ED4-E80B-D42108DC4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1C030-700E-3C5B-91A2-05B371A0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500" dirty="0"/>
              <a:t>2010: First Measurement of QGP Temperature via Photons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FD0B3B-875B-D98D-1DE0-8E0BAEC7F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724FC9-3727-5D12-189C-9358C76750D2}"/>
              </a:ext>
            </a:extLst>
          </p:cNvPr>
          <p:cNvSpPr txBox="1"/>
          <p:nvPr/>
        </p:nvSpPr>
        <p:spPr>
          <a:xfrm>
            <a:off x="155340" y="1052736"/>
            <a:ext cx="6372708" cy="5041380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“</a:t>
            </a:r>
            <a:r>
              <a:rPr lang="en-US" b="0" dirty="0">
                <a:latin typeface="Times New Roman" pitchFamily="18" charset="0"/>
              </a:rPr>
              <a:t>Hydrodynamical models with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i="1" dirty="0" err="1">
                <a:latin typeface="Times New Roman" pitchFamily="18" charset="0"/>
              </a:rPr>
              <a:t>T</a:t>
            </a:r>
            <a:r>
              <a:rPr lang="en-US" b="0" i="1" baseline="-25000" dirty="0" err="1">
                <a:latin typeface="Times New Roman" pitchFamily="18" charset="0"/>
              </a:rPr>
              <a:t>init</a:t>
            </a:r>
            <a:r>
              <a:rPr lang="en-US" b="0" i="1" dirty="0">
                <a:latin typeface="Times New Roman" pitchFamily="18" charset="0"/>
              </a:rPr>
              <a:t> ∼300–600 MeV at </a:t>
            </a:r>
            <a:r>
              <a:rPr lang="el-GR" b="0" i="1" dirty="0">
                <a:latin typeface="Times New Roman" pitchFamily="18" charset="0"/>
              </a:rPr>
              <a:t>τ</a:t>
            </a:r>
            <a:r>
              <a:rPr lang="el-GR" b="0" i="1" baseline="-25000" dirty="0">
                <a:latin typeface="Times New Roman" pitchFamily="18" charset="0"/>
              </a:rPr>
              <a:t>0</a:t>
            </a:r>
            <a:r>
              <a:rPr lang="el-GR" b="0" i="1" dirty="0">
                <a:latin typeface="Times New Roman" pitchFamily="18" charset="0"/>
              </a:rPr>
              <a:t> ∼0.6–0.15</a:t>
            </a:r>
            <a:r>
              <a:rPr lang="en-US" b="0" i="1" dirty="0">
                <a:latin typeface="Times New Roman" pitchFamily="18" charset="0"/>
              </a:rPr>
              <a:t> </a:t>
            </a:r>
            <a:r>
              <a:rPr lang="en-US" b="0" i="1" dirty="0" err="1">
                <a:latin typeface="Times New Roman" pitchFamily="18" charset="0"/>
              </a:rPr>
              <a:t>fm</a:t>
            </a:r>
            <a:r>
              <a:rPr lang="en-US" b="0" i="1" dirty="0">
                <a:latin typeface="Times New Roman" pitchFamily="18" charset="0"/>
              </a:rPr>
              <a:t>/c </a:t>
            </a:r>
            <a:r>
              <a:rPr lang="en-US" b="0" dirty="0">
                <a:latin typeface="Times New Roman" pitchFamily="18" charset="0"/>
              </a:rPr>
              <a:t>are in qualitative agreement with the data. Lattice</a:t>
            </a:r>
          </a:p>
          <a:p>
            <a:pPr algn="l">
              <a:buNone/>
            </a:pPr>
            <a:r>
              <a:rPr lang="en-US" b="0" dirty="0">
                <a:latin typeface="Times New Roman" pitchFamily="18" charset="0"/>
              </a:rPr>
              <a:t>QCD predicts a phase transition from hadronic phase to quark gluon plasma at </a:t>
            </a:r>
            <a:r>
              <a:rPr lang="en-US" b="0" i="1" dirty="0">
                <a:latin typeface="Times New Roman" pitchFamily="18" charset="0"/>
              </a:rPr>
              <a:t>∼170 MeV.” </a:t>
            </a:r>
            <a:br>
              <a:rPr lang="en-US" b="0" i="1" dirty="0">
                <a:latin typeface="Times New Roman" pitchFamily="18" charset="0"/>
              </a:rPr>
            </a:br>
            <a:endParaRPr lang="en-US" b="0" i="1" dirty="0">
              <a:latin typeface="Times New Roman" pitchFamily="18" charset="0"/>
            </a:endParaRPr>
          </a:p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Enhanced production of direct photons in </a:t>
            </a:r>
            <a:r>
              <a:rPr lang="en-US" b="0" i="1" dirty="0" err="1">
                <a:latin typeface="Times New Roman" pitchFamily="18" charset="0"/>
              </a:rPr>
              <a:t>Au+Au</a:t>
            </a:r>
            <a:r>
              <a:rPr lang="en-US" b="0" i="1" dirty="0">
                <a:latin typeface="Times New Roman" pitchFamily="18" charset="0"/>
              </a:rPr>
              <a:t> collisions at  </a:t>
            </a:r>
            <a:r>
              <a:rPr lang="en-US" b="0" i="1" dirty="0">
                <a:latin typeface="Symbol" pitchFamily="2" charset="2"/>
              </a:rPr>
              <a:t>√</a:t>
            </a:r>
            <a:r>
              <a:rPr lang="en-US" b="0" i="1" dirty="0" err="1">
                <a:latin typeface="+mj-lt"/>
              </a:rPr>
              <a:t>s</a:t>
            </a:r>
            <a:r>
              <a:rPr lang="en-US" b="0" i="1" baseline="-25000" dirty="0" err="1">
                <a:latin typeface="+mj-lt"/>
              </a:rPr>
              <a:t>NN</a:t>
            </a:r>
            <a:r>
              <a:rPr lang="en-US" b="0" i="1" dirty="0">
                <a:latin typeface="Times New Roman" pitchFamily="18" charset="0"/>
              </a:rPr>
              <a:t> = 200 GeV, and implications for initial temperature,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S.S. Adler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</a:t>
            </a:r>
            <a:r>
              <a:rPr lang="en-US" b="0" dirty="0" err="1">
                <a:latin typeface="Times New Roman" pitchFamily="18" charset="0"/>
              </a:rPr>
              <a:t>Phys.Rev.Lett</a:t>
            </a:r>
            <a:r>
              <a:rPr lang="en-US" b="0" dirty="0">
                <a:latin typeface="Times New Roman" pitchFamily="18" charset="0"/>
              </a:rPr>
              <a:t>. </a:t>
            </a:r>
            <a:r>
              <a:rPr lang="en-US" dirty="0">
                <a:latin typeface="Times New Roman" pitchFamily="18" charset="0"/>
              </a:rPr>
              <a:t>104 </a:t>
            </a:r>
            <a:r>
              <a:rPr lang="en-US" b="0" dirty="0">
                <a:latin typeface="Times New Roman" pitchFamily="18" charset="0"/>
              </a:rPr>
              <a:t>(2010) 132301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e-Print: e-Print: </a:t>
            </a:r>
            <a:r>
              <a:rPr lang="en-US" b="0" dirty="0">
                <a:latin typeface="Times New Roman" pitchFamily="18" charset="0"/>
                <a:hlinkClick r:id="rId3"/>
              </a:rPr>
              <a:t>0804.4168</a:t>
            </a:r>
            <a:r>
              <a:rPr lang="en-US" b="0" dirty="0">
                <a:latin typeface="Times New Roman" pitchFamily="18" charset="0"/>
              </a:rPr>
              <a:t> 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F58541-D5B8-638B-414E-EAAACB40B3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6"/>
          <a:stretch>
            <a:fillRect/>
          </a:stretch>
        </p:blipFill>
        <p:spPr>
          <a:xfrm>
            <a:off x="6910338" y="944724"/>
            <a:ext cx="529816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6104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CFFBE-2922-F6E9-8C7E-63F8B9070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522F9-D10D-2DBF-B123-B1A1B2CBC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800" dirty="0"/>
              <a:t>2014: A Hidden Discovery – Quark-Participant Scaling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BB53E-B5E8-F0A2-63FE-3A5F96388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1E513-C161-BD3A-D49A-22E110CE8F92}"/>
              </a:ext>
            </a:extLst>
          </p:cNvPr>
          <p:cNvSpPr txBox="1"/>
          <p:nvPr/>
        </p:nvSpPr>
        <p:spPr>
          <a:xfrm>
            <a:off x="155340" y="1052736"/>
            <a:ext cx="5724636" cy="5780044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“This result demonstrates that rather than implying a hard scattering component in </a:t>
            </a:r>
            <a:r>
              <a:rPr lang="en-US" b="0" i="1" dirty="0" err="1">
                <a:latin typeface="Times New Roman" pitchFamily="18" charset="0"/>
              </a:rPr>
              <a:t>N</a:t>
            </a:r>
            <a:r>
              <a:rPr lang="en-US" b="0" i="1" baseline="-25000" dirty="0" err="1">
                <a:latin typeface="Times New Roman" pitchFamily="18" charset="0"/>
              </a:rPr>
              <a:t>ch</a:t>
            </a:r>
            <a:r>
              <a:rPr lang="en-US" b="0" i="1" dirty="0">
                <a:latin typeface="Times New Roman" pitchFamily="18" charset="0"/>
              </a:rPr>
              <a:t> and E</a:t>
            </a:r>
            <a:r>
              <a:rPr lang="en-US" b="0" i="1" baseline="-25000" dirty="0">
                <a:latin typeface="Times New Roman" pitchFamily="18" charset="0"/>
              </a:rPr>
              <a:t>T</a:t>
            </a:r>
            <a:r>
              <a:rPr lang="en-US" b="0" i="1" dirty="0">
                <a:latin typeface="Times New Roman" pitchFamily="18" charset="0"/>
              </a:rPr>
              <a:t> distributions, </a:t>
            </a:r>
            <a:br>
              <a:rPr lang="en-US" b="0" i="1" dirty="0">
                <a:latin typeface="Times New Roman" pitchFamily="18" charset="0"/>
              </a:rPr>
            </a:br>
            <a:r>
              <a:rPr lang="en-US" b="0" i="1" dirty="0">
                <a:latin typeface="Times New Roman" pitchFamily="18" charset="0"/>
              </a:rPr>
              <a:t>Eq. 6</a:t>
            </a:r>
          </a:p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is instead a proxy for the number of constituent-quark participants </a:t>
            </a:r>
            <a:r>
              <a:rPr lang="en-US" b="0" i="1" dirty="0" err="1">
                <a:latin typeface="Times New Roman" pitchFamily="18" charset="0"/>
              </a:rPr>
              <a:t>Nqp</a:t>
            </a:r>
            <a:r>
              <a:rPr lang="en-US" b="0" i="1" dirty="0">
                <a:latin typeface="Times New Roman" pitchFamily="18" charset="0"/>
              </a:rPr>
              <a:t> as a function of centrality"</a:t>
            </a:r>
            <a:br>
              <a:rPr lang="en-US" b="0" i="1" dirty="0">
                <a:latin typeface="Times New Roman" pitchFamily="18" charset="0"/>
              </a:rPr>
            </a:br>
            <a:endParaRPr lang="en-US" b="0" i="1" dirty="0">
              <a:latin typeface="Times New Roman" pitchFamily="18" charset="0"/>
            </a:endParaRPr>
          </a:p>
          <a:p>
            <a:pPr algn="l">
              <a:buNone/>
            </a:pP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Transverse-energy distributions at midrapidity in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p+p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d+Au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Au+Au</a:t>
            </a:r>
            <a:r>
              <a:rPr lang="en-US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collisions</a:t>
            </a:r>
            <a:r>
              <a:rPr lang="en-US" b="0" i="1" dirty="0">
                <a:latin typeface="+mj-lt"/>
              </a:rPr>
              <a:t> </a:t>
            </a:r>
            <a:r>
              <a:rPr lang="en-US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en-US" b="0" i="1" dirty="0" err="1">
                <a:latin typeface="Symbol" pitchFamily="2" charset="2"/>
              </a:rPr>
              <a:t>√</a:t>
            </a:r>
            <a:r>
              <a:rPr lang="en-US" b="0" i="1" dirty="0" err="1">
                <a:latin typeface="+mj-lt"/>
              </a:rPr>
              <a:t>s</a:t>
            </a:r>
            <a:r>
              <a:rPr lang="en-US" b="0" i="1" baseline="-25000" dirty="0" err="1">
                <a:latin typeface="+mj-lt"/>
              </a:rPr>
              <a:t>NN</a:t>
            </a:r>
            <a:r>
              <a:rPr lang="en-US" b="0" i="1" dirty="0">
                <a:latin typeface="Times New Roman" pitchFamily="18" charset="0"/>
              </a:rPr>
              <a:t> = 62.4-200 GeV and implications for particle production models, </a:t>
            </a: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S.S. Adler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Phys. Rev. </a:t>
            </a:r>
            <a:r>
              <a:rPr lang="en-US" dirty="0">
                <a:latin typeface="Times New Roman" pitchFamily="18" charset="0"/>
              </a:rPr>
              <a:t>C89 </a:t>
            </a:r>
            <a:r>
              <a:rPr lang="en-US" b="0" dirty="0">
                <a:latin typeface="Times New Roman" pitchFamily="18" charset="0"/>
              </a:rPr>
              <a:t>(2014) 044905 e-Print: e-Print: </a:t>
            </a:r>
            <a:r>
              <a:rPr lang="en-US" b="0" dirty="0">
                <a:latin typeface="Times New Roman" pitchFamily="18" charset="0"/>
                <a:hlinkClick r:id="rId3"/>
              </a:rPr>
              <a:t>1312.6676</a:t>
            </a:r>
            <a:r>
              <a:rPr lang="en-US" b="0" dirty="0">
                <a:latin typeface="Times New Roman" pitchFamily="18" charset="0"/>
              </a:rPr>
              <a:t> 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5EE35-8F78-7856-7B1A-F3868B2EF4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5164" y="1052736"/>
            <a:ext cx="6202122" cy="42124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6B3916-894F-98A2-A919-BD0899F45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436" y="2240868"/>
            <a:ext cx="4843709" cy="324036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86033983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19D22-7C6D-C2D2-541A-4AFD41266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820BA-4DA2-5C47-25EA-3365CCB73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900" dirty="0"/>
              <a:t>2019: First Examination of Initial Collision Shapes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B1B6E-D81E-CF4E-4A87-FD123459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F733FA-8941-85A2-8229-487CEAAC05AE}"/>
              </a:ext>
            </a:extLst>
          </p:cNvPr>
          <p:cNvSpPr txBox="1"/>
          <p:nvPr/>
        </p:nvSpPr>
        <p:spPr>
          <a:xfrm>
            <a:off x="155340" y="1052736"/>
            <a:ext cx="6372708" cy="1938992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b="0" i="1" dirty="0">
                <a:latin typeface="Times New Roman" pitchFamily="18" charset="0"/>
              </a:rPr>
              <a:t>Creation of quark–gluon plasma droplets with three distinct geometries,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PHENIX Collaboration 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C. Aidala </a:t>
            </a:r>
            <a:r>
              <a:rPr lang="en-US" b="0" i="1" dirty="0">
                <a:latin typeface="Times New Roman" pitchFamily="18" charset="0"/>
              </a:rPr>
              <a:t>et al</a:t>
            </a:r>
            <a:r>
              <a:rPr lang="en-US" b="0" dirty="0">
                <a:latin typeface="Times New Roman" pitchFamily="18" charset="0"/>
              </a:rPr>
              <a:t>., Nature Phys. </a:t>
            </a:r>
            <a:r>
              <a:rPr lang="en-US" dirty="0">
                <a:latin typeface="Times New Roman" pitchFamily="18" charset="0"/>
              </a:rPr>
              <a:t>15 </a:t>
            </a:r>
            <a:r>
              <a:rPr lang="en-US" b="0" dirty="0">
                <a:latin typeface="Times New Roman" pitchFamily="18" charset="0"/>
              </a:rPr>
              <a:t>(2019) 214,</a:t>
            </a:r>
            <a:br>
              <a:rPr lang="en-US" b="0" dirty="0">
                <a:latin typeface="Times New Roman" pitchFamily="18" charset="0"/>
              </a:rPr>
            </a:br>
            <a:r>
              <a:rPr lang="en-US" b="0" dirty="0">
                <a:latin typeface="Times New Roman" pitchFamily="18" charset="0"/>
              </a:rPr>
              <a:t>e-Print: e-Print: </a:t>
            </a:r>
            <a:r>
              <a:rPr lang="en-US" b="0" dirty="0">
                <a:latin typeface="Times New Roman" pitchFamily="18" charset="0"/>
                <a:hlinkClick r:id="rId3"/>
              </a:rPr>
              <a:t>1805.02973</a:t>
            </a:r>
            <a:r>
              <a:rPr lang="en-US" b="0" dirty="0">
                <a:latin typeface="Times New Roman" pitchFamily="18" charset="0"/>
              </a:rPr>
              <a:t> [</a:t>
            </a:r>
            <a:r>
              <a:rPr lang="en-US" b="0" dirty="0" err="1">
                <a:latin typeface="Times New Roman" pitchFamily="18" charset="0"/>
              </a:rPr>
              <a:t>nucl</a:t>
            </a:r>
            <a:r>
              <a:rPr lang="en-US" b="0" dirty="0">
                <a:latin typeface="Times New Roman" pitchFamily="18" charset="0"/>
              </a:rPr>
              <a:t>-ex]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F94997-F325-F6B9-F6C8-E413D8E191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5"/>
          <a:stretch>
            <a:fillRect/>
          </a:stretch>
        </p:blipFill>
        <p:spPr>
          <a:xfrm>
            <a:off x="0" y="3583268"/>
            <a:ext cx="7608168" cy="3104146"/>
          </a:xfrm>
          <a:prstGeom prst="rect">
            <a:avLst/>
          </a:prstGeom>
        </p:spPr>
      </p:pic>
      <p:pic>
        <p:nvPicPr>
          <p:cNvPr id="1026" name="Picture 2" descr="Volume 15 Issue 3">
            <a:hlinkClick r:id="rId5"/>
            <a:extLst>
              <a:ext uri="{FF2B5EF4-FFF2-40B4-BE49-F238E27FC236}">
                <a16:creationId xmlns:a16="http://schemas.microsoft.com/office/drawing/2014/main" id="{440E5A0B-7CEF-A850-7A8A-1784CD32A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322" y="908720"/>
            <a:ext cx="4474354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56620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CA5175-1E03-1C9D-B799-03B696EF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A group of men posing for a photo&#10;&#10;AI-generated content may be incorrect.">
            <a:extLst>
              <a:ext uri="{FF2B5EF4-FFF2-40B4-BE49-F238E27FC236}">
                <a16:creationId xmlns:a16="http://schemas.microsoft.com/office/drawing/2014/main" id="{51DCB3C4-FBFF-4D81-FA83-B4F8CF817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7" t="127" r="33529" b="33929"/>
          <a:stretch>
            <a:fillRect/>
          </a:stretch>
        </p:blipFill>
        <p:spPr>
          <a:xfrm>
            <a:off x="8334607" y="908720"/>
            <a:ext cx="3846069" cy="594759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D57A8D-D19D-6635-6140-8E9C81870E7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134656" cy="836577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0" baseline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sz="3900" kern="0" dirty="0"/>
              <a:t>A Unique Bit of PHENIX History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EFF0147C-1CB7-BBEA-7BAD-1DDC8CD887EE}"/>
              </a:ext>
            </a:extLst>
          </p:cNvPr>
          <p:cNvSpPr txBox="1">
            <a:spLocks/>
          </p:cNvSpPr>
          <p:nvPr/>
        </p:nvSpPr>
        <p:spPr>
          <a:xfrm>
            <a:off x="-1" y="1019142"/>
            <a:ext cx="8472265" cy="5549976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buChar char="l"/>
              <a:defRPr sz="3600" b="0" i="0">
                <a:solidFill>
                  <a:srgbClr val="0000FF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Monotype Sorts" pitchFamily="2" charset="2"/>
              <a:buChar char="q"/>
              <a:defRPr sz="3200" b="0" i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SzPct val="75000"/>
              <a:buFont typeface="Monotype Sorts" pitchFamily="2" charset="2"/>
              <a:buChar char="u"/>
              <a:defRPr sz="2800" b="0" i="0">
                <a:solidFill>
                  <a:srgbClr val="0066F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75000"/>
              <a:buFont typeface="Monotype Sorts" pitchFamily="2" charset="2"/>
              <a:buChar char="m"/>
              <a:defRPr sz="2400" b="0" i="0">
                <a:solidFill>
                  <a:srgbClr val="FF66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2400" b="0" i="0">
                <a:solidFill>
                  <a:srgbClr val="6666F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9pPr>
          </a:lstStyle>
          <a:p>
            <a:pPr>
              <a:buSzPct val="29000"/>
            </a:pPr>
            <a:r>
              <a:rPr lang="en-US" i="1" kern="0" dirty="0"/>
              <a:t>Every</a:t>
            </a:r>
            <a:r>
              <a:rPr lang="en-US" kern="0" dirty="0"/>
              <a:t> one of PHENIX’s nearly 300 publications</a:t>
            </a:r>
            <a:br>
              <a:rPr lang="en-US" kern="0" dirty="0"/>
            </a:br>
            <a:r>
              <a:rPr lang="en-US" kern="0" dirty="0"/>
              <a:t>has been handled by </a:t>
            </a:r>
            <a:r>
              <a:rPr lang="en-US" i="1" kern="0" dirty="0"/>
              <a:t>one</a:t>
            </a:r>
            <a:r>
              <a:rPr lang="en-US" kern="0" dirty="0"/>
              <a:t> person:</a:t>
            </a:r>
          </a:p>
          <a:p>
            <a:pPr>
              <a:buSzPct val="30000"/>
            </a:pPr>
            <a:r>
              <a:rPr lang="en-US" kern="0" dirty="0"/>
              <a:t>Brant Johnson, </a:t>
            </a:r>
            <a:br>
              <a:rPr lang="en-US" kern="0" dirty="0"/>
            </a:br>
            <a:r>
              <a:rPr lang="en-US" kern="0" dirty="0"/>
              <a:t>PHENIX Scientific Correspondent </a:t>
            </a:r>
            <a:br>
              <a:rPr lang="en-US" kern="0" dirty="0"/>
            </a:br>
            <a:r>
              <a:rPr lang="en-US" kern="0" dirty="0"/>
              <a:t>to the journals</a:t>
            </a:r>
          </a:p>
          <a:p>
            <a:pPr lvl="6">
              <a:buSzPct val="30000"/>
            </a:pPr>
            <a:endParaRPr lang="en-US" kern="0" dirty="0"/>
          </a:p>
          <a:p>
            <a:pPr>
              <a:buSzPct val="30000"/>
            </a:pPr>
            <a:r>
              <a:rPr lang="en-US" kern="0" dirty="0"/>
              <a:t>I am </a:t>
            </a:r>
            <a:r>
              <a:rPr lang="en-US" i="1" kern="0" dirty="0"/>
              <a:t>very</a:t>
            </a:r>
            <a:r>
              <a:rPr lang="en-US" kern="0" dirty="0"/>
              <a:t> overdue </a:t>
            </a:r>
            <a:br>
              <a:rPr lang="en-US" kern="0" dirty="0"/>
            </a:br>
            <a:r>
              <a:rPr lang="en-US" kern="0" dirty="0"/>
              <a:t>in publicly acknowledging </a:t>
            </a:r>
            <a:br>
              <a:rPr lang="en-US" kern="0" dirty="0"/>
            </a:br>
            <a:r>
              <a:rPr lang="en-US" kern="0" dirty="0"/>
              <a:t>Brant’s untiring and impeccable work</a:t>
            </a:r>
            <a:br>
              <a:rPr lang="en-US" kern="0" dirty="0"/>
            </a:br>
            <a:r>
              <a:rPr lang="en-US" kern="0" dirty="0"/>
              <a:t>on behalf of PHENIX. </a:t>
            </a:r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9212999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The Birth of “PHENIX”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2052" y="982629"/>
            <a:ext cx="4125969" cy="5181600"/>
          </a:xfrm>
        </p:spPr>
        <p:txBody>
          <a:bodyPr/>
          <a:lstStyle/>
          <a:p>
            <a:r>
              <a:rPr lang="en-US" sz="3600" dirty="0"/>
              <a:t>RIP:</a:t>
            </a:r>
          </a:p>
          <a:p>
            <a:pPr lvl="1"/>
            <a:r>
              <a:rPr lang="en-US" sz="3200" dirty="0" err="1"/>
              <a:t>Dimuon</a:t>
            </a:r>
            <a:endParaRPr lang="en-US" sz="3200" dirty="0"/>
          </a:p>
          <a:p>
            <a:pPr lvl="1"/>
            <a:r>
              <a:rPr lang="en-US" sz="3200" dirty="0"/>
              <a:t>TALES/SPARC</a:t>
            </a:r>
          </a:p>
          <a:p>
            <a:pPr lvl="1"/>
            <a:r>
              <a:rPr lang="en-US" sz="3200" dirty="0"/>
              <a:t>OASIS</a:t>
            </a:r>
          </a:p>
          <a:p>
            <a:endParaRPr lang="en-US" sz="3600" dirty="0"/>
          </a:p>
          <a:p>
            <a:r>
              <a:rPr lang="en-US" sz="3600" dirty="0"/>
              <a:t>Née </a:t>
            </a:r>
          </a:p>
          <a:p>
            <a:pPr lvl="1"/>
            <a:r>
              <a:rPr lang="en-US" sz="3200" dirty="0"/>
              <a:t>RE2</a:t>
            </a:r>
          </a:p>
          <a:p>
            <a:pPr lvl="1"/>
            <a:r>
              <a:rPr lang="en-US" sz="3200" dirty="0"/>
              <a:t>“RHIC Experiment 2” 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909604"/>
            <a:ext cx="4645026" cy="597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E444A-2709-6E34-EC30-746F53530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65CA1-1C09-02D8-FC17-602CBB2E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047984" cy="836577"/>
          </a:xfrm>
        </p:spPr>
        <p:txBody>
          <a:bodyPr/>
          <a:lstStyle/>
          <a:p>
            <a:r>
              <a:rPr lang="en-US" sz="5400" dirty="0"/>
              <a:t>RHIC Discoveries in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DB13D-D5C8-3462-6290-DA1AC82C0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12192000" cy="576064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From </a:t>
            </a:r>
            <a:r>
              <a:rPr lang="en-US" altLang="en-US" sz="3200" dirty="0">
                <a:hlinkClick r:id="rId2"/>
              </a:rPr>
              <a:t>QCD Made Simple</a:t>
            </a:r>
            <a:r>
              <a:rPr lang="en-US" altLang="en-US" sz="3200" dirty="0"/>
              <a:t> (F. Wilczek,  </a:t>
            </a:r>
            <a:r>
              <a:rPr lang="en-US" altLang="en-US" sz="3200" dirty="0">
                <a:highlight>
                  <a:srgbClr val="FFFF00"/>
                </a:highlight>
              </a:rPr>
              <a:t>August, 2000 </a:t>
            </a:r>
            <a:r>
              <a:rPr lang="en-US" altLang="en-US" sz="3200" i="1" dirty="0"/>
              <a:t>  Physics Today </a:t>
            </a:r>
            <a:r>
              <a:rPr lang="en-US" altLang="en-US" sz="3200" dirty="0"/>
              <a:t>):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. . . we invoke a procedure that is often useful in theoretical physics. . .The stratagem tells you to make clear-cut simplifying assumptions, work out their consequences, and check to see that you don't run into contradictions. </a:t>
            </a:r>
            <a:r>
              <a:rPr lang="en-US" altLang="en-US" sz="3200" dirty="0">
                <a:solidFill>
                  <a:schemeClr val="hlink"/>
                </a:solidFill>
              </a:rPr>
              <a:t>In this spirit we tentatively assume that we can describe high-temperature QCD starting with </a:t>
            </a:r>
            <a:r>
              <a:rPr lang="en-US" altLang="en-US" sz="3200" i="1" dirty="0">
                <a:solidFill>
                  <a:schemeClr val="hlink"/>
                </a:solidFill>
              </a:rPr>
              <a:t>free quarks and gluons</a:t>
            </a:r>
            <a:r>
              <a:rPr lang="en-US" altLang="en-US" sz="3200" dirty="0">
                <a:solidFill>
                  <a:schemeClr val="hlink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But there is a second, more rigorous level that remains a challenge for the future. Using fundamental aspects of QCD theory, similar to those I discussed in connection with jets, one can make quantitative predictions for the emission of various kinds of "hard" radiation from a quark-­gluon plasma. </a:t>
            </a:r>
            <a:r>
              <a:rPr lang="en-US" altLang="en-US" sz="3200" dirty="0">
                <a:solidFill>
                  <a:schemeClr val="hlink"/>
                </a:solidFill>
              </a:rPr>
              <a:t>We will not have done justice to the concept of </a:t>
            </a:r>
            <a:r>
              <a:rPr lang="en-US" altLang="en-US" sz="3200" i="1" dirty="0"/>
              <a:t>a </a:t>
            </a:r>
            <a:r>
              <a:rPr lang="en-US" altLang="en-US" sz="3200" i="1" dirty="0">
                <a:highlight>
                  <a:srgbClr val="FFFF00"/>
                </a:highlight>
              </a:rPr>
              <a:t>weakly interacting plasma of quarks and gluons</a:t>
            </a:r>
            <a:r>
              <a:rPr lang="en-US" altLang="en-US" sz="3200" dirty="0">
                <a:solidFill>
                  <a:schemeClr val="hlink"/>
                </a:solidFill>
              </a:rPr>
              <a:t>  until some of these predictions are confirmed by experiment. </a:t>
            </a:r>
          </a:p>
          <a:p>
            <a:endParaRPr lang="en-US" sz="3100" dirty="0">
              <a:latin typeface="Abadi MT Condensed Light" panose="020B0306030101010103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E0955-0E91-BA48-64C0-C78D17054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20</a:t>
            </a:fld>
            <a:r>
              <a:rPr lang="en-US" altLang="en-US" dirty="0"/>
              <a:t> </a:t>
            </a: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04075184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056D73-FF66-2707-C09A-583A7810C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2932-E82A-975C-04E8-3E203768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047984" cy="836577"/>
          </a:xfrm>
        </p:spPr>
        <p:txBody>
          <a:bodyPr/>
          <a:lstStyle/>
          <a:p>
            <a:r>
              <a:rPr lang="en-US" sz="5400" dirty="0"/>
              <a:t>RHIC Discoveries in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B8819-50F9-D31C-FA74-C6EF920A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12192000" cy="5760640"/>
          </a:xfrm>
        </p:spPr>
        <p:txBody>
          <a:bodyPr/>
          <a:lstStyle/>
          <a:p>
            <a:r>
              <a:rPr lang="en-US" sz="3100" dirty="0">
                <a:latin typeface="Abadi MT Condensed Light" panose="020B0306030101010103" pitchFamily="34" charset="77"/>
              </a:rPr>
              <a:t>RHIC’s data produced a </a:t>
            </a:r>
            <a:r>
              <a:rPr lang="en-US" sz="3100" i="1" dirty="0">
                <a:solidFill>
                  <a:srgbClr val="FF0000"/>
                </a:solidFill>
                <a:latin typeface="Abadi MT Condensed Light" panose="020B0306030101010103" pitchFamily="34" charset="77"/>
              </a:rPr>
              <a:t>paradigm shift  </a:t>
            </a:r>
            <a:r>
              <a:rPr lang="en-US" sz="3100" dirty="0">
                <a:latin typeface="Abadi MT Condensed Light" panose="020B0306030101010103" pitchFamily="34" charset="77"/>
              </a:rPr>
              <a:t>in our understanding of the quark-gluon plasma.</a:t>
            </a:r>
            <a:br>
              <a:rPr lang="en-US" sz="3100" dirty="0">
                <a:latin typeface="Abadi MT Condensed Light" panose="020B0306030101010103" pitchFamily="34" charset="77"/>
              </a:rPr>
            </a:br>
            <a:endParaRPr lang="en-US" sz="3100" dirty="0">
              <a:latin typeface="Abadi MT Condensed Light" panose="020B0306030101010103" pitchFamily="34" charset="77"/>
            </a:endParaRPr>
          </a:p>
          <a:p>
            <a:r>
              <a:rPr lang="en-US" sz="3100" dirty="0">
                <a:latin typeface="Abadi MT Condensed Light" panose="020B0306030101010103" pitchFamily="34" charset="77"/>
              </a:rPr>
              <a:t>Nothing could be further from the truth than the old model of QGP </a:t>
            </a:r>
            <a:br>
              <a:rPr lang="en-US" sz="3100" dirty="0">
                <a:latin typeface="Abadi MT Condensed Light" panose="020B0306030101010103" pitchFamily="34" charset="77"/>
              </a:rPr>
            </a:br>
            <a:r>
              <a:rPr lang="en-US" sz="3100" dirty="0">
                <a:latin typeface="Abadi MT Condensed Light" panose="020B0306030101010103" pitchFamily="34" charset="77"/>
              </a:rPr>
              <a:t>as a state where quarks “</a:t>
            </a:r>
            <a:r>
              <a:rPr lang="en-US" sz="3100" dirty="0">
                <a:highlight>
                  <a:srgbClr val="FFFF00"/>
                </a:highlight>
                <a:latin typeface="Abadi MT Condensed Light" panose="020B0306030101010103" pitchFamily="34" charset="77"/>
              </a:rPr>
              <a:t>are liberated to roam freely</a:t>
            </a:r>
            <a:r>
              <a:rPr lang="en-US" sz="3100" dirty="0">
                <a:latin typeface="Abadi MT Condensed Light" panose="020B0306030101010103" pitchFamily="34" charset="77"/>
              </a:rPr>
              <a:t>”.</a:t>
            </a:r>
            <a:br>
              <a:rPr lang="en-US" sz="3100" dirty="0">
                <a:latin typeface="Abadi MT Condensed Light" panose="020B0306030101010103" pitchFamily="34" charset="77"/>
              </a:rPr>
            </a:br>
            <a:endParaRPr lang="en-US" sz="3100" dirty="0">
              <a:latin typeface="Abadi MT Condensed Light" panose="020B0306030101010103" pitchFamily="34" charset="77"/>
            </a:endParaRPr>
          </a:p>
          <a:p>
            <a:r>
              <a:rPr lang="en-US" sz="3100" dirty="0"/>
              <a:t>Rather, for thermal QCD, asymptotic freedom is relevant only asymptotically (!)</a:t>
            </a:r>
            <a:br>
              <a:rPr lang="en-US" sz="3100" dirty="0"/>
            </a:br>
            <a:endParaRPr lang="en-US" sz="3100" dirty="0"/>
          </a:p>
          <a:p>
            <a:r>
              <a:rPr lang="en-US" sz="3100" dirty="0">
                <a:latin typeface="Abadi MT Condensed Light" panose="020B0306030101010103" pitchFamily="34" charset="77"/>
              </a:rPr>
              <a:t>Instead – the quark-gluon plasma is the </a:t>
            </a:r>
            <a:r>
              <a:rPr lang="en-US" sz="3100" dirty="0">
                <a:solidFill>
                  <a:srgbClr val="FF0000"/>
                </a:solidFill>
                <a:latin typeface="Abadi MT Condensed Light" panose="020B0306030101010103" pitchFamily="34" charset="77"/>
              </a:rPr>
              <a:t>most strongly-coupled </a:t>
            </a:r>
            <a:r>
              <a:rPr lang="en-US" sz="3100" dirty="0">
                <a:solidFill>
                  <a:srgbClr val="FF0000"/>
                </a:solidFill>
              </a:rPr>
              <a:t>liquid</a:t>
            </a:r>
            <a:r>
              <a:rPr lang="en-US" sz="3100" dirty="0">
                <a:solidFill>
                  <a:srgbClr val="FF0000"/>
                </a:solidFill>
                <a:latin typeface="Abadi MT Condensed Light" panose="020B0306030101010103" pitchFamily="34" charset="77"/>
              </a:rPr>
              <a:t> </a:t>
            </a:r>
            <a:br>
              <a:rPr lang="en-US" sz="3100" dirty="0">
                <a:latin typeface="Abadi MT Condensed Light" panose="020B0306030101010103" pitchFamily="34" charset="77"/>
              </a:rPr>
            </a:br>
            <a:r>
              <a:rPr lang="en-US" sz="3100" dirty="0">
                <a:latin typeface="Abadi MT Condensed Light" panose="020B0306030101010103" pitchFamily="34" charset="77"/>
              </a:rPr>
              <a:t>ever produced, quantified in the very low value of </a:t>
            </a:r>
            <a:r>
              <a:rPr lang="en-US" sz="3100" dirty="0">
                <a:latin typeface="Symbol" pitchFamily="2" charset="2"/>
              </a:rPr>
              <a:t>h</a:t>
            </a:r>
            <a:r>
              <a:rPr lang="en-US" sz="3100" dirty="0">
                <a:latin typeface="Abadi MT Condensed Light" panose="020B0306030101010103" pitchFamily="34" charset="77"/>
              </a:rPr>
              <a:t>/s . </a:t>
            </a:r>
            <a:endParaRPr lang="en-US" sz="3100" dirty="0"/>
          </a:p>
          <a:p>
            <a:pPr lvl="4"/>
            <a:endParaRPr lang="en-US" sz="3100" dirty="0">
              <a:latin typeface="Abadi MT Condensed Light" panose="020B0306030101010103" pitchFamily="34" charset="77"/>
            </a:endParaRPr>
          </a:p>
          <a:p>
            <a:r>
              <a:rPr lang="en-US" sz="3100" dirty="0"/>
              <a:t>This will be (is) the textbook legacy of RHIC. </a:t>
            </a:r>
            <a:endParaRPr lang="en-US" sz="3100" dirty="0">
              <a:latin typeface="Abadi MT Condensed Light" panose="020B0306030101010103" pitchFamily="34" charset="77"/>
            </a:endParaRPr>
          </a:p>
          <a:p>
            <a:endParaRPr lang="en-US" sz="3100" dirty="0">
              <a:latin typeface="Abadi MT Condensed Light" panose="020B0306030101010103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1D03A-CA97-2DD6-F731-8BEF477C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21</a:t>
            </a:fld>
            <a:r>
              <a:rPr lang="en-US" altLang="en-US" dirty="0"/>
              <a:t> </a:t>
            </a: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355413908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83179-E925-26EF-9267-B470E5EB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D5BC3-ED3D-5834-15E2-E6BD45D2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90539AE2-1744-A757-6E52-9C384D3C68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Monotype Sorts" pitchFamily="2" charset="2"/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algn="ctr">
              <a:buFont typeface="Monotype Sorts" pitchFamily="2" charset="2"/>
              <a:buNone/>
            </a:pPr>
            <a:r>
              <a:rPr lang="en-US" sz="6600" dirty="0">
                <a:solidFill>
                  <a:srgbClr val="FF0000"/>
                </a:solidFill>
              </a:rPr>
              <a:t>Back-up Material </a:t>
            </a:r>
            <a:endParaRPr lang="en-US" sz="5400" dirty="0"/>
          </a:p>
          <a:p>
            <a:pPr algn="ctr">
              <a:buFont typeface="Monotype Sorts" pitchFamily="2" charset="2"/>
              <a:buNone/>
            </a:pPr>
            <a:r>
              <a:rPr lang="en-US" sz="1400" dirty="0"/>
              <a:t>W.A. Zajc</a:t>
            </a:r>
            <a:br>
              <a:rPr lang="en-US" sz="1400" dirty="0"/>
            </a:br>
            <a:r>
              <a:rPr lang="en-US" sz="1400" dirty="0"/>
              <a:t>Physics Department</a:t>
            </a:r>
          </a:p>
          <a:p>
            <a:pPr algn="ctr">
              <a:buFont typeface="Monotype Sorts" pitchFamily="2" charset="2"/>
              <a:buNone/>
            </a:pPr>
            <a:r>
              <a:rPr lang="en-US" sz="1400" dirty="0"/>
              <a:t>         Columbia University, New York, NY</a:t>
            </a:r>
          </a:p>
          <a:p>
            <a:pPr algn="ctr">
              <a:buFont typeface="Monotype Sorts" pitchFamily="2" charset="2"/>
              <a:buNone/>
            </a:pPr>
            <a:endParaRPr lang="en-US" sz="1400" dirty="0"/>
          </a:p>
          <a:p>
            <a:pPr algn="ctr">
              <a:buFont typeface="Monotype Sorts" pitchFamily="2" charset="2"/>
              <a:buNone/>
            </a:pPr>
            <a:r>
              <a:rPr lang="en-US" sz="2400" dirty="0">
                <a:solidFill>
                  <a:srgbClr val="FF0000"/>
                </a:solidFill>
              </a:rPr>
              <a:t>Thanks to all my PHENIX Collaborators and other colleagues at RHIC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753AC1-BD64-0A4E-1D18-C20BEADA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49-3554-473B-BE25-5F5374CC87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C1EA1-258C-9723-C792-B9FD04319ADA}"/>
              </a:ext>
            </a:extLst>
          </p:cNvPr>
          <p:cNvSpPr txBox="1"/>
          <p:nvPr/>
        </p:nvSpPr>
        <p:spPr>
          <a:xfrm>
            <a:off x="1596008" y="5661249"/>
            <a:ext cx="9000492" cy="830997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>
                <a:latin typeface="Times New Roman" pitchFamily="18" charset="0"/>
              </a:rPr>
              <a:t>This work was supported by the United States </a:t>
            </a:r>
            <a:br>
              <a:rPr lang="en-US" dirty="0">
                <a:latin typeface="Times New Roman" pitchFamily="18" charset="0"/>
              </a:rPr>
            </a:br>
            <a:r>
              <a:rPr lang="en-US" dirty="0">
                <a:latin typeface="Times New Roman" pitchFamily="18" charset="0"/>
              </a:rPr>
              <a:t>Department of Energy Grant DOE-FG02-86ER-40281</a:t>
            </a:r>
          </a:p>
        </p:txBody>
      </p:sp>
    </p:spTree>
    <p:extLst>
      <p:ext uri="{BB962C8B-B14F-4D97-AF65-F5344CB8AC3E}">
        <p14:creationId xmlns:p14="http://schemas.microsoft.com/office/powerpoint/2010/main" val="2127753009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B5BB8-561F-F5EE-C6A9-50EEC6E35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929B-51B7-551A-A7A7-F2EF6CE25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047984" cy="836577"/>
          </a:xfrm>
        </p:spPr>
        <p:txBody>
          <a:bodyPr/>
          <a:lstStyle/>
          <a:p>
            <a:r>
              <a:rPr lang="en-US" sz="5400" dirty="0"/>
              <a:t>RHIC Discoveries in Perspective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C8BBD-B06E-C3C0-A2AE-36C6B3745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728"/>
            <a:ext cx="12192000" cy="576064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From </a:t>
            </a:r>
            <a:r>
              <a:rPr lang="en-US" altLang="en-US" sz="3200" dirty="0">
                <a:hlinkClick r:id="rId2"/>
              </a:rPr>
              <a:t>QCD Made Simple</a:t>
            </a:r>
            <a:r>
              <a:rPr lang="en-US" altLang="en-US" sz="3200" dirty="0"/>
              <a:t> (F. Wilczek,  </a:t>
            </a:r>
            <a:r>
              <a:rPr lang="en-US" altLang="en-US" sz="3200" dirty="0">
                <a:highlight>
                  <a:srgbClr val="FFFF00"/>
                </a:highlight>
              </a:rPr>
              <a:t>August, 2000 </a:t>
            </a:r>
            <a:r>
              <a:rPr lang="en-US" altLang="en-US" sz="3200" i="1" dirty="0"/>
              <a:t>  Physics Today </a:t>
            </a:r>
            <a:r>
              <a:rPr lang="en-US" altLang="en-US" sz="3200" dirty="0"/>
              <a:t>):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. . . we invoke a procedure that is often useful in theoretical physics. I call it the Jesuit Stratagem, inspired by what I'm told is a credal tenet of the Order: "It is more blessed to ask forgiveness than permission.'' The stratagem tells you to make clear-cut simplifying assumptions, work out their consequences, and check to see that you don't run into contradictions. </a:t>
            </a:r>
            <a:r>
              <a:rPr lang="en-US" altLang="en-US" sz="3200" dirty="0">
                <a:solidFill>
                  <a:schemeClr val="hlink"/>
                </a:solidFill>
              </a:rPr>
              <a:t>In this spirit we tentatively assume that we can describe high-temperature QCD starting with </a:t>
            </a:r>
            <a:r>
              <a:rPr lang="en-US" altLang="en-US" sz="3200" i="1" dirty="0">
                <a:solidFill>
                  <a:schemeClr val="hlink"/>
                </a:solidFill>
              </a:rPr>
              <a:t>free quarks and gluons</a:t>
            </a:r>
            <a:r>
              <a:rPr lang="en-US" altLang="en-US" sz="3200" dirty="0">
                <a:solidFill>
                  <a:schemeClr val="hlink"/>
                </a:solidFill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200" dirty="0"/>
              <a:t>But there is a second, more rigorous level that remains a challenge for the future. Using fundamental aspects of QCD theory, similar to those I discussed in connection with jets, one can make quantitative predictions for the emission of various kinds of "hard" radiation from a quark-­gluon plasma. </a:t>
            </a:r>
            <a:r>
              <a:rPr lang="en-US" altLang="en-US" sz="3200" dirty="0">
                <a:solidFill>
                  <a:schemeClr val="hlink"/>
                </a:solidFill>
              </a:rPr>
              <a:t>We will not have done justice to the concept of </a:t>
            </a:r>
            <a:r>
              <a:rPr lang="en-US" altLang="en-US" sz="3200" i="1" dirty="0"/>
              <a:t>a </a:t>
            </a:r>
            <a:r>
              <a:rPr lang="en-US" altLang="en-US" sz="3200" i="1" dirty="0">
                <a:highlight>
                  <a:srgbClr val="FFFF00"/>
                </a:highlight>
              </a:rPr>
              <a:t>weakly interacting plasma of quarks and gluons</a:t>
            </a:r>
            <a:r>
              <a:rPr lang="en-US" altLang="en-US" sz="3200" dirty="0">
                <a:solidFill>
                  <a:schemeClr val="hlink"/>
                </a:solidFill>
              </a:rPr>
              <a:t>  until some of these predictions are confirmed by experiment. </a:t>
            </a:r>
          </a:p>
          <a:p>
            <a:endParaRPr lang="en-US" sz="3100" dirty="0">
              <a:latin typeface="Abadi MT Condensed Light" panose="020B0306030101010103" pitchFamily="34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250F9F-C75A-7DCF-67C2-8997AB6A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23</a:t>
            </a:fld>
            <a:r>
              <a:rPr lang="en-US" altLang="en-US" dirty="0"/>
              <a:t> </a:t>
            </a:r>
            <a:endParaRPr lang="en-US" altLang="en-US" b="0" dirty="0"/>
          </a:p>
        </p:txBody>
      </p:sp>
    </p:spTree>
    <p:extLst>
      <p:ext uri="{BB962C8B-B14F-4D97-AF65-F5344CB8AC3E}">
        <p14:creationId xmlns:p14="http://schemas.microsoft.com/office/powerpoint/2010/main" val="353331757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7E716-DDD4-5DDB-870C-4881DAC31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066" name="Rectangle 2">
            <a:extLst>
              <a:ext uri="{FF2B5EF4-FFF2-40B4-BE49-F238E27FC236}">
                <a16:creationId xmlns:a16="http://schemas.microsoft.com/office/drawing/2014/main" id="{86BD89FD-85E2-EAB7-40D6-5A12F2F4B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9536" y="-1"/>
            <a:ext cx="10272464" cy="836577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dirty="0"/>
              <a:t> </a:t>
            </a:r>
            <a:r>
              <a:rPr lang="en-US" sz="6000" dirty="0"/>
              <a:t>Current Perspective</a:t>
            </a:r>
            <a:endParaRPr lang="en-US" sz="6600" dirty="0"/>
          </a:p>
        </p:txBody>
      </p:sp>
      <p:sp>
        <p:nvSpPr>
          <p:cNvPr id="117765" name="Rectangle 3">
            <a:extLst>
              <a:ext uri="{FF2B5EF4-FFF2-40B4-BE49-F238E27FC236}">
                <a16:creationId xmlns:a16="http://schemas.microsoft.com/office/drawing/2014/main" id="{6BDC8740-32D2-F695-1BEB-C50FF688CC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392" y="972490"/>
            <a:ext cx="7200800" cy="579012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“Good” news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(from the RHIC perspective):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It did not directly claim discovery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of the quark-gluon plasma.</a:t>
            </a:r>
          </a:p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Bad news:</a:t>
            </a:r>
          </a:p>
          <a:p>
            <a:pPr lvl="1" eaLnBrk="1" hangingPunct="1"/>
            <a:r>
              <a:rPr lang="en-US" sz="2400" dirty="0">
                <a:latin typeface="Arial" charset="0"/>
                <a:cs typeface="Arial" charset="0"/>
              </a:rPr>
              <a:t>Was not linked to publication of</a:t>
            </a:r>
            <a:br>
              <a:rPr lang="en-US" sz="2400" dirty="0">
                <a:latin typeface="Arial" charset="0"/>
                <a:cs typeface="Arial" charset="0"/>
              </a:rPr>
            </a:br>
            <a:r>
              <a:rPr lang="en-US" sz="2400" dirty="0">
                <a:latin typeface="Arial" charset="0"/>
                <a:cs typeface="Arial" charset="0"/>
              </a:rPr>
              <a:t> peer-reviewed findings. </a:t>
            </a:r>
          </a:p>
          <a:p>
            <a:pPr lvl="1" eaLnBrk="1" hangingPunct="1"/>
            <a:r>
              <a:rPr lang="en-US" sz="2400" dirty="0">
                <a:latin typeface="Arial" charset="0"/>
                <a:cs typeface="Arial" charset="0"/>
              </a:rPr>
              <a:t>Nonetheless stated</a:t>
            </a:r>
          </a:p>
          <a:p>
            <a:pPr lvl="2" eaLnBrk="1" hangingPunct="1"/>
            <a:r>
              <a:rPr lang="en-US" sz="2000" dirty="0">
                <a:latin typeface="Arial" charset="0"/>
                <a:cs typeface="Arial" charset="0"/>
              </a:rPr>
              <a:t>“</a:t>
            </a:r>
            <a:r>
              <a:rPr lang="en-US" sz="2400" dirty="0">
                <a:solidFill>
                  <a:srgbClr val="292929"/>
                </a:solidFill>
                <a:latin typeface="sourcesans-regular"/>
              </a:rPr>
              <a:t>the experiments on CERN's Heavy Ion </a:t>
            </a:r>
            <a:r>
              <a:rPr lang="en-US" sz="2400" dirty="0" err="1">
                <a:solidFill>
                  <a:srgbClr val="292929"/>
                </a:solidFill>
                <a:latin typeface="sourcesans-regular"/>
              </a:rPr>
              <a:t>programme</a:t>
            </a:r>
            <a:r>
              <a:rPr lang="en-US" sz="2400" dirty="0">
                <a:solidFill>
                  <a:srgbClr val="292929"/>
                </a:solidFill>
                <a:latin typeface="sourcesans-regular"/>
              </a:rPr>
              <a:t> presented compelling evidence for the existence of a new state of matter in which quarks, instead of being bound up into more complex particles such as protons and neutrons, </a:t>
            </a:r>
            <a:r>
              <a:rPr lang="en-US" sz="2400" dirty="0">
                <a:solidFill>
                  <a:srgbClr val="292929"/>
                </a:solidFill>
                <a:highlight>
                  <a:srgbClr val="FFFF00"/>
                </a:highlight>
                <a:latin typeface="sourcesans-regular"/>
              </a:rPr>
              <a:t>are liberated to roam freely</a:t>
            </a:r>
            <a:r>
              <a:rPr lang="en-US" sz="2400" dirty="0">
                <a:solidFill>
                  <a:srgbClr val="292929"/>
                </a:solidFill>
                <a:latin typeface="sourcesans-regular"/>
              </a:rPr>
              <a:t>.</a:t>
            </a:r>
            <a:r>
              <a:rPr lang="en-US" sz="2400" dirty="0">
                <a:latin typeface="Arial" charset="0"/>
                <a:cs typeface="Arial" charset="0"/>
              </a:rPr>
              <a:t>”</a:t>
            </a:r>
            <a:endParaRPr lang="en-US" sz="2000" dirty="0">
              <a:latin typeface="Arial" charset="0"/>
              <a:cs typeface="Arial" charset="0"/>
            </a:endParaRPr>
          </a:p>
          <a:p>
            <a:pPr eaLnBrk="1" hangingPunct="1"/>
            <a:endParaRPr lang="en-US" sz="4000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71C4A1-2644-6B9F-E4C9-C1229E009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2CA8A-49B1-44D0-B863-6C6BFD9BB9E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45AE4495-D8C1-D2AC-5702-229159BAA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980729"/>
            <a:ext cx="4356484" cy="5790121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52D5C16-08D3-9F82-63C9-87767C639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486" y="984212"/>
            <a:ext cx="6143116" cy="55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33000"/>
              <a:buFont typeface="Monotype Sorts" pitchFamily="2" charset="2"/>
              <a:buChar char="l"/>
              <a:defRPr sz="3600" b="0" i="0">
                <a:solidFill>
                  <a:srgbClr val="0000FF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SzPct val="33000"/>
              <a:buFont typeface="Monotype Sorts" pitchFamily="2" charset="2"/>
              <a:buChar char="q"/>
              <a:defRPr sz="3200" b="0" i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66FF"/>
              </a:buClr>
              <a:buSzPct val="33000"/>
              <a:buFont typeface="Monotype Sorts" pitchFamily="2" charset="2"/>
              <a:buChar char="u"/>
              <a:defRPr sz="2800" b="0" i="0">
                <a:solidFill>
                  <a:srgbClr val="0066F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SzPct val="33000"/>
              <a:buFont typeface="Monotype Sorts" pitchFamily="2" charset="2"/>
              <a:buChar char="m"/>
              <a:defRPr sz="2400" b="0" i="0">
                <a:solidFill>
                  <a:srgbClr val="FF6600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33000"/>
              <a:buFont typeface="Marlett" pitchFamily="2" charset="2"/>
              <a:buChar char="8"/>
              <a:defRPr sz="2400" b="0" i="0">
                <a:solidFill>
                  <a:srgbClr val="6666FF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Marlett" pitchFamily="2" charset="2"/>
              <a:buChar char="8"/>
              <a:defRPr sz="1600" b="1">
                <a:solidFill>
                  <a:srgbClr val="6666FF"/>
                </a:solidFill>
                <a:latin typeface="+mn-lt"/>
              </a:defRPr>
            </a:lvl9pPr>
          </a:lstStyle>
          <a:p>
            <a:r>
              <a:rPr lang="en-US" sz="2400" kern="0" dirty="0">
                <a:latin typeface="Arial" charset="0"/>
                <a:cs typeface="Arial" charset="0"/>
              </a:rPr>
              <a:t>“Good” news </a:t>
            </a:r>
            <a:br>
              <a:rPr lang="en-US" sz="2400" kern="0" dirty="0">
                <a:latin typeface="Arial" charset="0"/>
                <a:cs typeface="Arial" charset="0"/>
              </a:rPr>
            </a:br>
            <a:r>
              <a:rPr lang="en-US" sz="2400" kern="0" dirty="0">
                <a:latin typeface="Arial" charset="0"/>
                <a:cs typeface="Arial" charset="0"/>
              </a:rPr>
              <a:t>(from the RHIC perspective):</a:t>
            </a:r>
            <a:br>
              <a:rPr lang="en-US" sz="2400" kern="0" dirty="0">
                <a:latin typeface="Arial" charset="0"/>
                <a:cs typeface="Arial" charset="0"/>
              </a:rPr>
            </a:br>
            <a:r>
              <a:rPr lang="en-US" sz="2400" kern="0" dirty="0">
                <a:latin typeface="Arial" charset="0"/>
                <a:cs typeface="Arial" charset="0"/>
              </a:rPr>
              <a:t>It did not directly claim discovery </a:t>
            </a:r>
            <a:br>
              <a:rPr lang="en-US" sz="2400" kern="0" dirty="0">
                <a:latin typeface="Arial" charset="0"/>
                <a:cs typeface="Arial" charset="0"/>
              </a:rPr>
            </a:br>
            <a:r>
              <a:rPr lang="en-US" sz="2400" kern="0" dirty="0">
                <a:latin typeface="Arial" charset="0"/>
                <a:cs typeface="Arial" charset="0"/>
              </a:rPr>
              <a:t>of the quark-gluon plasma.</a:t>
            </a:r>
          </a:p>
          <a:p>
            <a:r>
              <a:rPr lang="en-US" sz="2400" kern="0" dirty="0">
                <a:latin typeface="Arial" charset="0"/>
                <a:cs typeface="Arial" charset="0"/>
              </a:rPr>
              <a:t>Bad news:</a:t>
            </a:r>
          </a:p>
          <a:p>
            <a:pPr lvl="1"/>
            <a:r>
              <a:rPr lang="en-US" sz="2000" kern="0" dirty="0">
                <a:latin typeface="Arial" charset="0"/>
                <a:cs typeface="Arial" charset="0"/>
              </a:rPr>
              <a:t>Was not linked to publication of</a:t>
            </a:r>
            <a:br>
              <a:rPr lang="en-US" sz="2000" kern="0" dirty="0">
                <a:latin typeface="Arial" charset="0"/>
                <a:cs typeface="Arial" charset="0"/>
              </a:rPr>
            </a:br>
            <a:r>
              <a:rPr lang="en-US" sz="2000" kern="0" dirty="0">
                <a:latin typeface="Arial" charset="0"/>
                <a:cs typeface="Arial" charset="0"/>
              </a:rPr>
              <a:t> peer-reviewed findings. </a:t>
            </a:r>
          </a:p>
          <a:p>
            <a:pPr lvl="1"/>
            <a:r>
              <a:rPr lang="en-US" sz="2000" kern="0" dirty="0">
                <a:latin typeface="Arial" charset="0"/>
                <a:cs typeface="Arial" charset="0"/>
              </a:rPr>
              <a:t>Nonetheless stated</a:t>
            </a:r>
          </a:p>
          <a:p>
            <a:pPr lvl="2"/>
            <a:r>
              <a:rPr lang="en-US" sz="1800" kern="0" dirty="0">
                <a:latin typeface="Arial" charset="0"/>
                <a:cs typeface="Arial" charset="0"/>
              </a:rPr>
              <a:t>“</a:t>
            </a:r>
            <a:r>
              <a:rPr lang="en-US" sz="2000" kern="0" dirty="0">
                <a:solidFill>
                  <a:srgbClr val="292929"/>
                </a:solidFill>
                <a:latin typeface="sourcesans-regular"/>
              </a:rPr>
              <a:t>the experiments on CERN's Heavy Ion </a:t>
            </a:r>
            <a:r>
              <a:rPr lang="en-US" sz="2000" kern="0" dirty="0" err="1">
                <a:solidFill>
                  <a:srgbClr val="292929"/>
                </a:solidFill>
                <a:latin typeface="sourcesans-regular"/>
              </a:rPr>
              <a:t>programme</a:t>
            </a:r>
            <a:r>
              <a:rPr lang="en-US" sz="2000" kern="0" dirty="0">
                <a:solidFill>
                  <a:srgbClr val="292929"/>
                </a:solidFill>
                <a:latin typeface="sourcesans-regular"/>
              </a:rPr>
              <a:t> presented compelling evidence for the existence of a new state of matter in which quarks, instead of being bound up into more complex particles such as protons and neutrons, </a:t>
            </a:r>
            <a:r>
              <a:rPr lang="en-US" sz="2000" kern="0" dirty="0">
                <a:solidFill>
                  <a:srgbClr val="292929"/>
                </a:solidFill>
                <a:highlight>
                  <a:srgbClr val="FFFF00"/>
                </a:highlight>
                <a:latin typeface="sourcesans-regular"/>
              </a:rPr>
              <a:t>are liberated to roam freely</a:t>
            </a:r>
            <a:r>
              <a:rPr lang="en-US" sz="2000" kern="0" dirty="0">
                <a:solidFill>
                  <a:srgbClr val="292929"/>
                </a:solidFill>
                <a:latin typeface="sourcesans-regular"/>
              </a:rPr>
              <a:t>.</a:t>
            </a:r>
            <a:r>
              <a:rPr lang="en-US" sz="2000" kern="0" dirty="0">
                <a:latin typeface="Arial" charset="0"/>
                <a:cs typeface="Arial" charset="0"/>
              </a:rPr>
              <a:t>”</a:t>
            </a:r>
            <a:endParaRPr lang="en-US" sz="1800" kern="0" dirty="0">
              <a:latin typeface="Arial" charset="0"/>
              <a:cs typeface="Arial" charset="0"/>
            </a:endParaRPr>
          </a:p>
          <a:p>
            <a:endParaRPr lang="en-US" kern="0" dirty="0">
              <a:latin typeface="Arial" charset="0"/>
              <a:cs typeface="Arial" charset="0"/>
            </a:endParaRP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98BFF4AB-28E5-7DED-D6F4-62BF8846C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400" y="1005288"/>
            <a:ext cx="6869365" cy="3819541"/>
          </a:xfrm>
          <a:prstGeom prst="rect">
            <a:avLst/>
          </a:prstGeom>
          <a:ln w="50800"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72F40D-EDB2-0D24-13EE-7B13734A8B6E}"/>
              </a:ext>
            </a:extLst>
          </p:cNvPr>
          <p:cNvSpPr txBox="1"/>
          <p:nvPr/>
        </p:nvSpPr>
        <p:spPr>
          <a:xfrm>
            <a:off x="741249" y="4781760"/>
            <a:ext cx="6794911" cy="1923604"/>
          </a:xfrm>
          <a:prstGeom prst="rect">
            <a:avLst/>
          </a:prstGeom>
          <a:solidFill>
            <a:srgbClr val="FFC000"/>
          </a:solidFill>
          <a:effectLst>
            <a:glow rad="228600">
              <a:srgbClr val="0000FF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  <a:softEdge rad="12700"/>
          </a:effectLst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sz="1700" b="0" dirty="0">
                <a:latin typeface="Arial Narrow" panose="020B0604020202020204" pitchFamily="34" charset="0"/>
                <a:cs typeface="Arial Narrow" panose="020B0604020202020204" pitchFamily="34" charset="0"/>
              </a:rPr>
              <a:t>An assessment of the insights gained from the heavy-ion program at the CERN SPS during the 1980s and 1990s [48] concluded that compelling evidence for the creation of “a new form of matter” had been found but stopped short of claiming unambiguous discovery of the quark-gluon plasma, nor did it comment on its perfectly liquid collective dynamical properties. The latter became only obvious after theory had progressed to a quantitative understanding of the bulk of the very comprehensive and precise experimental data collected at RHIC.</a:t>
            </a:r>
          </a:p>
        </p:txBody>
      </p:sp>
    </p:spTree>
    <p:extLst>
      <p:ext uri="{BB962C8B-B14F-4D97-AF65-F5344CB8AC3E}">
        <p14:creationId xmlns:p14="http://schemas.microsoft.com/office/powerpoint/2010/main" val="268266905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-1"/>
            <a:ext cx="7740860" cy="836577"/>
          </a:xfrm>
        </p:spPr>
        <p:txBody>
          <a:bodyPr/>
          <a:lstStyle/>
          <a:p>
            <a:r>
              <a:rPr lang="en-US" sz="3600" dirty="0"/>
              <a:t>Causality in the White Paper Process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667509" y="908720"/>
            <a:ext cx="8829981" cy="5948874"/>
          </a:xfrm>
        </p:spPr>
        <p:txBody>
          <a:bodyPr/>
          <a:lstStyle/>
          <a:p>
            <a:r>
              <a:rPr lang="en-US" sz="1800" dirty="0"/>
              <a:t>12-Feb-04: Discussion Sam Aronson, Tim Hallman, WZ “RHIC Science Retreat”</a:t>
            </a:r>
          </a:p>
          <a:p>
            <a:r>
              <a:rPr lang="en-US" sz="1800" dirty="0"/>
              <a:t>20-Feb-04: Tim Hallman, WZ discuss possible “white papers”</a:t>
            </a:r>
          </a:p>
          <a:p>
            <a:r>
              <a:rPr lang="en-US" sz="1800" dirty="0"/>
              <a:t>25-Feb-04: Spokesperson’s meeting, WZ charged to draft a process</a:t>
            </a:r>
          </a:p>
          <a:p>
            <a:r>
              <a:rPr lang="en-US" sz="1800" dirty="0"/>
              <a:t>27-Feb-04: Experiments invited to contribute ~15-page paper to  RBRC Series</a:t>
            </a:r>
          </a:p>
          <a:p>
            <a:r>
              <a:rPr lang="en-US" sz="1800" dirty="0"/>
              <a:t>29-Feb-04: Draft process for White </a:t>
            </a:r>
            <a:r>
              <a:rPr lang="en-US" sz="1800" dirty="0" err="1"/>
              <a:t>Papers’s</a:t>
            </a:r>
            <a:r>
              <a:rPr lang="en-US" sz="1800" dirty="0"/>
              <a:t> distributed to other spokespersons + Sam Aronson</a:t>
            </a:r>
          </a:p>
          <a:p>
            <a:r>
              <a:rPr lang="en-US" sz="1800" dirty="0"/>
              <a:t>02-Mar-04: Spokespersons discuss politely declining publication in RBRC Series</a:t>
            </a:r>
          </a:p>
          <a:p>
            <a:pPr lvl="1"/>
            <a:r>
              <a:rPr lang="en-US" sz="1600" dirty="0"/>
              <a:t>Unrealistic time scale (April 5)</a:t>
            </a:r>
          </a:p>
          <a:p>
            <a:pPr lvl="1"/>
            <a:r>
              <a:rPr lang="en-US" sz="1600" dirty="0"/>
              <a:t>Interference with </a:t>
            </a:r>
            <a:r>
              <a:rPr lang="en-US" sz="1600" u="sng" dirty="0"/>
              <a:t>existing</a:t>
            </a:r>
            <a:r>
              <a:rPr lang="en-US" sz="1600" dirty="0"/>
              <a:t> White Paper process</a:t>
            </a:r>
          </a:p>
          <a:p>
            <a:pPr lvl="1"/>
            <a:r>
              <a:rPr lang="en-US" sz="1600" dirty="0"/>
              <a:t>Would replicate rather than address CERN announcement</a:t>
            </a:r>
          </a:p>
          <a:p>
            <a:r>
              <a:rPr lang="en-US" sz="1800" dirty="0"/>
              <a:t>04-Mar-04: Draft response circulated (7 AM); revised draft (3 PM)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 (Extraordinary period of work, writing, negotiations)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 04-Oct-04: PHENIX WP posted to archive, other experiments to follow</a:t>
            </a:r>
          </a:p>
          <a:p>
            <a:r>
              <a:rPr lang="en-US" sz="1800" dirty="0"/>
              <a:t> </a:t>
            </a:r>
          </a:p>
          <a:p>
            <a:r>
              <a:rPr lang="en-US" sz="1800" dirty="0"/>
              <a:t>( Another extraordinary period consolidating understanding strong coupling </a:t>
            </a:r>
            <a:r>
              <a:rPr lang="en-US" sz="1800" dirty="0">
                <a:sym typeface="Wingdings" pitchFamily="2" charset="2"/>
              </a:rPr>
              <a:t> </a:t>
            </a:r>
            <a:r>
              <a:rPr lang="en-US" sz="1800" dirty="0"/>
              <a:t> </a:t>
            </a:r>
            <a:r>
              <a:rPr lang="en-US" sz="1800" dirty="0">
                <a:latin typeface="Symbol" pitchFamily="2" charset="2"/>
              </a:rPr>
              <a:t>h</a:t>
            </a:r>
            <a:r>
              <a:rPr lang="en-US" sz="1800" dirty="0"/>
              <a:t> / s…)</a:t>
            </a:r>
            <a:endParaRPr lang="en-US" sz="1600" dirty="0"/>
          </a:p>
          <a:p>
            <a:r>
              <a:rPr lang="en-US" sz="1600" dirty="0"/>
              <a:t> 18-Apr-05: </a:t>
            </a:r>
            <a:r>
              <a:rPr lang="en-US" sz="1800" dirty="0">
                <a:solidFill>
                  <a:srgbClr val="FF0000"/>
                </a:solidFill>
              </a:rPr>
              <a:t>Perfect liquid announcement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4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49-3554-473B-BE25-5F5374CC87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428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920" b="-6060"/>
          <a:stretch/>
        </p:blipFill>
        <p:spPr>
          <a:xfrm>
            <a:off x="4430798" y="917523"/>
            <a:ext cx="6201707" cy="5940071"/>
          </a:xfrm>
          <a:ln w="25400">
            <a:solidFill>
              <a:schemeClr val="accent2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1644" y="-1"/>
            <a:ext cx="7776864" cy="836577"/>
          </a:xfrm>
        </p:spPr>
        <p:txBody>
          <a:bodyPr/>
          <a:lstStyle/>
          <a:p>
            <a:r>
              <a:rPr lang="en-US" sz="3200" dirty="0"/>
              <a:t>Addressing the nature of QGP discovery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2CA8A-49B1-44D0-B863-6C6BFD9BB9EC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1524000" y="917523"/>
            <a:ext cx="2906797" cy="594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 typeface="Monotype Sorts" pitchFamily="2" charset="2"/>
              <a:buChar char="l"/>
              <a:defRPr sz="3200" b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Marlett" pitchFamily="2" charset="2"/>
              <a:buChar char="4"/>
              <a:defRPr sz="2800" b="0">
                <a:solidFill>
                  <a:srgbClr val="FF000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75000"/>
              <a:buFont typeface="Monotype Sorts" pitchFamily="2" charset="2"/>
              <a:buChar char="o"/>
              <a:defRPr sz="2000" b="0">
                <a:solidFill>
                  <a:srgbClr val="3333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mmonBullets" pitchFamily="34" charset="2"/>
              <a:buChar char="u"/>
              <a:defRPr sz="1600" b="0">
                <a:solidFill>
                  <a:srgbClr val="CC33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 b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From the PHENIX “White Paper”</a:t>
            </a:r>
          </a:p>
          <a:p>
            <a:r>
              <a:rPr lang="en-US" sz="2000" dirty="0" err="1">
                <a:latin typeface="Arial Narrow" panose="020B0604020202020204" pitchFamily="34" charset="0"/>
                <a:cs typeface="Arial Narrow" panose="020B0604020202020204" pitchFamily="34" charset="0"/>
                <a:hlinkClick r:id="rId3"/>
              </a:rPr>
              <a:t>nucl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  <a:hlinkClick r:id="rId3"/>
              </a:rPr>
              <a:t>-ex/0410003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(1958 citations)</a:t>
            </a:r>
          </a:p>
          <a:p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Q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: 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What is the most </a:t>
            </a:r>
            <a:b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    relevant </a:t>
            </a:r>
            <a:b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   “</a:t>
            </a:r>
            <a:r>
              <a:rPr lang="en-US" sz="2800" dirty="0">
                <a:effectLst>
                  <a:glow rad="228600">
                    <a:srgbClr val="FFFF00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experimentally </a:t>
            </a:r>
            <a:br>
              <a:rPr lang="en-US" sz="2800" dirty="0">
                <a:effectLst>
                  <a:glow rad="228600">
                    <a:srgbClr val="FFFF00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800" dirty="0">
                <a:effectLst>
                  <a:glow rad="228600">
                    <a:srgbClr val="FFFF00">
                      <a:alpha val="40000"/>
                    </a:srgbClr>
                  </a:glow>
                  <a:outerShdw blurRad="38100" dist="38100" dir="2700000" algn="tl">
                    <a:srgbClr val="C0C0C0"/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  observed property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”?</a:t>
            </a:r>
          </a:p>
          <a:p>
            <a:pPr marL="0" indent="0">
              <a:buNone/>
            </a:pP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A. </a:t>
            </a:r>
            <a: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Viscosity</a:t>
            </a:r>
            <a:br>
              <a:rPr lang="en-US" sz="28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     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(suitably normalized)</a:t>
            </a:r>
          </a:p>
        </p:txBody>
      </p:sp>
    </p:spTree>
    <p:extLst>
      <p:ext uri="{BB962C8B-B14F-4D97-AF65-F5344CB8AC3E}">
        <p14:creationId xmlns:p14="http://schemas.microsoft.com/office/powerpoint/2010/main" val="2170390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7648" y="-1"/>
            <a:ext cx="7708602" cy="836577"/>
          </a:xfrm>
        </p:spPr>
        <p:txBody>
          <a:bodyPr/>
          <a:lstStyle/>
          <a:p>
            <a:r>
              <a:rPr lang="en-US" sz="3400" dirty="0"/>
              <a:t>PHENIX (well, me) Bragging at QM01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4915" name="Picture 3"/>
          <p:cNvPicPr>
            <a:picLocks noChangeAspect="1" noChangeArrowheads="1"/>
          </p:cNvPicPr>
          <p:nvPr/>
        </p:nvPicPr>
        <p:blipFill>
          <a:blip r:embed="rId2" cstate="print"/>
          <a:srcRect l="37422" t="23614" r="14960" b="15151"/>
          <a:stretch>
            <a:fillRect/>
          </a:stretch>
        </p:blipFill>
        <p:spPr bwMode="auto">
          <a:xfrm>
            <a:off x="2315580" y="908721"/>
            <a:ext cx="7631218" cy="590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4547AC-CBA5-AAAB-16D3-59003FF01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phystoday03oc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4228" y="974334"/>
            <a:ext cx="5168900" cy="588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PHENIXcn1-108-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674" y="1079499"/>
            <a:ext cx="5399123" cy="5399123"/>
          </a:xfrm>
          <a:prstGeom prst="rect">
            <a:avLst/>
          </a:prstGeom>
          <a:noFill/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4E791E-B364-AEC2-950D-D5F5E795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33518" y="1019142"/>
            <a:ext cx="8700095" cy="5549976"/>
          </a:xfrm>
        </p:spPr>
        <p:txBody>
          <a:bodyPr/>
          <a:lstStyle/>
          <a:p>
            <a:r>
              <a:rPr lang="en-US" dirty="0"/>
              <a:t>26-Jul-02: BNL Institutional Plan site visit: Undersecretary, Director of Office of Science unconvinced RHIC had done anything interesting</a:t>
            </a:r>
          </a:p>
          <a:p>
            <a:r>
              <a:rPr lang="en-US" dirty="0"/>
              <a:t>RHIC Program Review by the Nuclear Physics Division of the U.S. Department of Energy </a:t>
            </a:r>
          </a:p>
          <a:p>
            <a:r>
              <a:rPr lang="en-US" dirty="0"/>
              <a:t>Brookhaven National Laboratory, </a:t>
            </a:r>
            <a:br>
              <a:rPr lang="en-US" dirty="0"/>
            </a:br>
            <a:r>
              <a:rPr lang="en-US" dirty="0"/>
              <a:t>July 31 – August 2, 2002</a:t>
            </a:r>
          </a:p>
          <a:p>
            <a:r>
              <a:rPr lang="en-US" i="1" dirty="0"/>
              <a:t>Will you guarantee RHIC-I will discover QGP 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7C2FE-F10F-B476-A2C2-AB204C9FA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49-3554-473B-BE25-5F5374CC872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The Birth of PHENIX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09604"/>
            <a:ext cx="4645026" cy="5970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598968" y="909603"/>
            <a:ext cx="6069033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“reject all three Letters of Intent because of what were felt to be major deficiencies in each of them.”</a:t>
            </a:r>
          </a:p>
        </p:txBody>
      </p:sp>
      <p:cxnSp>
        <p:nvCxnSpPr>
          <p:cNvPr id="10" name="Straight Arrow Connector 9"/>
          <p:cNvCxnSpPr>
            <a:endCxn id="8" idx="1"/>
          </p:cNvCxnSpPr>
          <p:nvPr/>
        </p:nvCxnSpPr>
        <p:spPr bwMode="auto">
          <a:xfrm flipV="1">
            <a:off x="2335161" y="1263547"/>
            <a:ext cx="2263806" cy="2019403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98968" y="1895455"/>
            <a:ext cx="6069033" cy="10156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“The Committee decided to place the emphasis on a detector designed to measure electrons and photons emerging from the QGP.”</a:t>
            </a:r>
          </a:p>
        </p:txBody>
      </p:sp>
      <p:cxnSp>
        <p:nvCxnSpPr>
          <p:cNvPr id="12" name="Straight Arrow Connector 11"/>
          <p:cNvCxnSpPr>
            <a:cxnSpLocks/>
            <a:endCxn id="11" idx="1"/>
          </p:cNvCxnSpPr>
          <p:nvPr/>
        </p:nvCxnSpPr>
        <p:spPr bwMode="auto">
          <a:xfrm flipV="1">
            <a:off x="2371675" y="2403287"/>
            <a:ext cx="2227293" cy="1171764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598968" y="3282948"/>
            <a:ext cx="6069033" cy="70788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“The Laboratory has appointed Sam Aronson as Spokesman and Project Director.”</a:t>
            </a:r>
          </a:p>
        </p:txBody>
      </p:sp>
      <p:cxnSp>
        <p:nvCxnSpPr>
          <p:cNvPr id="15" name="Straight Arrow Connector 14"/>
          <p:cNvCxnSpPr>
            <a:endCxn id="14" idx="1"/>
          </p:cNvCxnSpPr>
          <p:nvPr/>
        </p:nvCxnSpPr>
        <p:spPr bwMode="auto">
          <a:xfrm flipV="1">
            <a:off x="2371675" y="3636892"/>
            <a:ext cx="2227293" cy="303291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598968" y="4232287"/>
            <a:ext cx="6069033" cy="1323439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“Those of you who are primarily interested in </a:t>
            </a:r>
            <a:r>
              <a:rPr kumimoji="1" lang="en-US" sz="2000" b="0" dirty="0">
                <a:solidFill>
                  <a:schemeClr val="tx1"/>
                </a:solidFill>
                <a:highlight>
                  <a:srgbClr val="FFFF00"/>
                </a:highlight>
                <a:latin typeface="Tahoma" pitchFamily="34" charset="0"/>
              </a:rPr>
              <a:t>hadron physics </a:t>
            </a: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will be welcomed by the STAR Collaboration which has been empowered to build a large TPC detector.”</a:t>
            </a:r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 bwMode="auto">
          <a:xfrm>
            <a:off x="2371675" y="3940182"/>
            <a:ext cx="2227293" cy="953824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4598968" y="5697253"/>
            <a:ext cx="6069033" cy="10156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“The Laboratory is prepared to contribute at </a:t>
            </a:r>
            <a:r>
              <a:rPr kumimoji="1" lang="en-US" sz="2000" b="0" u="heavy" dirty="0">
                <a:solidFill>
                  <a:schemeClr val="tx1"/>
                </a:solidFill>
                <a:latin typeface="Tahoma" pitchFamily="34" charset="0"/>
              </a:rPr>
              <a:t>most</a:t>
            </a:r>
            <a:r>
              <a:rPr kumimoji="1" lang="en-US" sz="2000" b="0" dirty="0">
                <a:solidFill>
                  <a:schemeClr val="tx1"/>
                </a:solidFill>
                <a:latin typeface="Tahoma" pitchFamily="34" charset="0"/>
              </a:rPr>
              <a:t> $30 million to the design and construction of this detector. </a:t>
            </a:r>
          </a:p>
        </p:txBody>
      </p:sp>
      <p:cxnSp>
        <p:nvCxnSpPr>
          <p:cNvPr id="24" name="Straight Arrow Connector 23"/>
          <p:cNvCxnSpPr>
            <a:cxnSpLocks/>
            <a:endCxn id="23" idx="1"/>
          </p:cNvCxnSpPr>
          <p:nvPr/>
        </p:nvCxnSpPr>
        <p:spPr bwMode="auto">
          <a:xfrm>
            <a:off x="2371675" y="4437112"/>
            <a:ext cx="2227293" cy="1767973"/>
          </a:xfrm>
          <a:prstGeom prst="straightConnector1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F992C-4107-4D01-BBE7-E0B92166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PHENIX (Mandated) Minimalism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2597" y="909604"/>
            <a:ext cx="7930389" cy="594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BC25E2-3F67-DE24-20DC-F6847E207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A Long Interregnum…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019142"/>
            <a:ext cx="11645976" cy="5549976"/>
          </a:xfrm>
        </p:spPr>
        <p:txBody>
          <a:bodyPr/>
          <a:lstStyle/>
          <a:p>
            <a:r>
              <a:rPr lang="en-US" dirty="0"/>
              <a:t>Dominated by the struggles you can easily imagine that follow from forced marriage of three major experiments…</a:t>
            </a:r>
          </a:p>
          <a:p>
            <a:endParaRPr lang="en-US" dirty="0"/>
          </a:p>
          <a:p>
            <a:r>
              <a:rPr lang="en-US" dirty="0"/>
              <a:t>Most significant event: Profoundly wise decision by Sam Aronson to separate Project Director and </a:t>
            </a:r>
            <a:br>
              <a:rPr lang="en-US" dirty="0"/>
            </a:br>
            <a:r>
              <a:rPr lang="en-US" dirty="0"/>
              <a:t>Spokesperson </a:t>
            </a:r>
            <a:r>
              <a:rPr lang="en-US" dirty="0">
                <a:sym typeface="Wingdings" pitchFamily="2" charset="2"/>
              </a:rPr>
              <a:t> 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Shoji </a:t>
            </a:r>
            <a:r>
              <a:rPr lang="en-US" i="1" dirty="0" err="1">
                <a:solidFill>
                  <a:srgbClr val="FF0000"/>
                </a:solidFill>
                <a:sym typeface="Wingdings" pitchFamily="2" charset="2"/>
              </a:rPr>
              <a:t>Nagamiya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FFDFC9-B957-96A1-D579-2171A563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6E449-3554-473B-BE25-5F5374CC87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" name="Picture 2" descr="Shoji_Nagamiya_cropped_1_Young_Kee_Kim_and_Shoji_Nagamiya_20090706.jpg">
            <a:extLst>
              <a:ext uri="{FF2B5EF4-FFF2-40B4-BE49-F238E27FC236}">
                <a16:creationId xmlns:a16="http://schemas.microsoft.com/office/drawing/2014/main" id="{67E13E78-9050-4608-2F09-04E9D2509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108" y="3429000"/>
            <a:ext cx="1974460" cy="34290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6DE4ADC-B611-A379-440A-DCCB51BFB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448" y="3032956"/>
            <a:ext cx="801000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b="0" baseline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ja-JP" sz="5400" kern="0"/>
              <a:t>                                   </a:t>
            </a:r>
            <a:r>
              <a:rPr lang="ja-JP" altLang="en-US" sz="5400" kern="0"/>
              <a:t>先生</a:t>
            </a:r>
            <a:r>
              <a:rPr lang="en-US" kern="0"/>
              <a:t> </a:t>
            </a:r>
            <a:endParaRPr lang="en-US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37D6FD-05A1-FE2A-C7D2-C98E6B45E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0052" y="3765810"/>
            <a:ext cx="139012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l" eaLnBrk="0" hangingPunct="0">
              <a:spcBef>
                <a:spcPct val="0"/>
              </a:spcBef>
              <a:buClrTx/>
              <a:buSzTx/>
              <a:buFontTx/>
              <a:buNone/>
            </a:pPr>
            <a:r>
              <a:rPr lang="ja-JP" altLang="en-US" sz="4000" b="0" dirty="0">
                <a:solidFill>
                  <a:schemeClr val="tx1"/>
                </a:solidFill>
                <a:ea typeface="MS PGothic" charset="0"/>
                <a:cs typeface="MS PGothic" charset="0"/>
              </a:rPr>
              <a:t>    </a:t>
            </a:r>
            <a:r>
              <a:rPr lang="ja-JP" altLang="en-US" sz="5400" b="0" dirty="0">
                <a:solidFill>
                  <a:schemeClr val="tx1"/>
                </a:solidFill>
                <a:latin typeface="Arial Rounded MT Bold" charset="0"/>
                <a:ea typeface="MS PGothic" charset="0"/>
                <a:cs typeface="Arial" charset="0"/>
              </a:rPr>
              <a:t>大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PHENIX Is Born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2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24" y="941566"/>
            <a:ext cx="7237449" cy="5916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56140" y="941566"/>
            <a:ext cx="4811841" cy="132343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4000" b="0" dirty="0">
                <a:solidFill>
                  <a:schemeClr val="tx1"/>
                </a:solidFill>
                <a:latin typeface="Tahoma" pitchFamily="34" charset="0"/>
              </a:rPr>
              <a:t>PHENIX: 10-Mar-94</a:t>
            </a:r>
            <a:br>
              <a:rPr kumimoji="1" lang="en-US" sz="4000" b="0" dirty="0">
                <a:solidFill>
                  <a:schemeClr val="tx1"/>
                </a:solidFill>
                <a:latin typeface="Tahoma" pitchFamily="34" charset="0"/>
              </a:rPr>
            </a:br>
            <a:r>
              <a:rPr kumimoji="1" lang="en-US" sz="4000" b="0" dirty="0">
                <a:solidFill>
                  <a:schemeClr val="tx1"/>
                </a:solidFill>
                <a:latin typeface="Tahoma" pitchFamily="34" charset="0"/>
              </a:rPr>
              <a:t>(STAR: Jan-93)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2831" y="2662228"/>
            <a:ext cx="4811841" cy="120032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1800" b="0" dirty="0">
                <a:solidFill>
                  <a:schemeClr val="tx1"/>
                </a:solidFill>
                <a:latin typeface="Tahoma" pitchFamily="34" charset="0"/>
              </a:rPr>
              <a:t>Despite nearly (sic) a year’s lead time for STAR, both detectors are expected to be ready to “do RHIC physics on the day the machine turns on in 1999”.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129672" y="3940183"/>
            <a:ext cx="1679598" cy="604941"/>
          </a:xfrm>
          <a:prstGeom prst="rect">
            <a:avLst/>
          </a:prstGeom>
          <a:solidFill>
            <a:srgbClr val="FFFF00">
              <a:alpha val="5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en-US"/>
          </a:p>
        </p:txBody>
      </p:sp>
      <p:cxnSp>
        <p:nvCxnSpPr>
          <p:cNvPr id="12" name="Straight Arrow Connector 11"/>
          <p:cNvCxnSpPr>
            <a:cxnSpLocks/>
            <a:stCxn id="10" idx="3"/>
            <a:endCxn id="9" idx="1"/>
          </p:cNvCxnSpPr>
          <p:nvPr/>
        </p:nvCxnSpPr>
        <p:spPr bwMode="auto">
          <a:xfrm flipV="1">
            <a:off x="1809270" y="3262393"/>
            <a:ext cx="5523561" cy="980261"/>
          </a:xfrm>
          <a:prstGeom prst="straightConnector1">
            <a:avLst/>
          </a:prstGeom>
          <a:noFill/>
          <a:ln w="120650" cap="flat" cmpd="sng" algn="ctr">
            <a:solidFill>
              <a:srgbClr val="FFFF0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Rectangle 14"/>
          <p:cNvSpPr/>
          <p:nvPr/>
        </p:nvSpPr>
        <p:spPr bwMode="auto">
          <a:xfrm>
            <a:off x="1800202" y="5553865"/>
            <a:ext cx="1679598" cy="474669"/>
          </a:xfrm>
          <a:prstGeom prst="rect">
            <a:avLst/>
          </a:prstGeom>
          <a:solidFill>
            <a:srgbClr val="FFFF00">
              <a:alpha val="50000"/>
            </a:srgbClr>
          </a:solidFill>
          <a:ln w="50800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indent="-342900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68835" y="4414852"/>
            <a:ext cx="4811841" cy="1200329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cap="rnd">
            <a:solidFill>
              <a:schemeClr val="tx1"/>
            </a:solidFill>
            <a:beve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kumimoji="1" lang="en-US" sz="1800" b="0" dirty="0">
                <a:solidFill>
                  <a:schemeClr val="tx1"/>
                </a:solidFill>
                <a:latin typeface="Tahoma" pitchFamily="34" charset="0"/>
              </a:rPr>
              <a:t>(To reduce costs) “Instead of turning off any of the major subsystems, we tightened everything, especially the electronics and data acquisition system”.</a:t>
            </a:r>
          </a:p>
        </p:txBody>
      </p:sp>
      <p:cxnSp>
        <p:nvCxnSpPr>
          <p:cNvPr id="18" name="Straight Arrow Connector 17"/>
          <p:cNvCxnSpPr>
            <a:stCxn id="15" idx="3"/>
            <a:endCxn id="17" idx="1"/>
          </p:cNvCxnSpPr>
          <p:nvPr/>
        </p:nvCxnSpPr>
        <p:spPr bwMode="auto">
          <a:xfrm flipV="1">
            <a:off x="3479800" y="5015017"/>
            <a:ext cx="3889035" cy="776183"/>
          </a:xfrm>
          <a:prstGeom prst="straightConnector1">
            <a:avLst/>
          </a:prstGeom>
          <a:noFill/>
          <a:ln w="120650" cap="flat" cmpd="sng" algn="ctr">
            <a:solidFill>
              <a:srgbClr val="FFFF00">
                <a:alpha val="50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12C81-60C1-124D-0826-8CB404F8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4E551C6-7B5A-2BC2-46C8-0688BDCAD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95C4D4-04C3-274A-1377-036359147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6</a:t>
            </a:fld>
            <a:r>
              <a:rPr lang="en-US" altLang="en-US"/>
              <a:t> </a:t>
            </a:r>
            <a:endParaRPr lang="en-US" altLang="en-US" b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E61F8C-8449-BF3E-F7CA-94BE526E2E22}"/>
              </a:ext>
            </a:extLst>
          </p:cNvPr>
          <p:cNvSpPr/>
          <p:nvPr/>
        </p:nvSpPr>
        <p:spPr bwMode="auto">
          <a:xfrm>
            <a:off x="0" y="692696"/>
            <a:ext cx="12192000" cy="36004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buChar char="l"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4" name="Picture 3" descr="A picture containing person, ceiling, group, people&#10;&#10;AI-generated content may be incorrect.">
            <a:extLst>
              <a:ext uri="{FF2B5EF4-FFF2-40B4-BE49-F238E27FC236}">
                <a16:creationId xmlns:a16="http://schemas.microsoft.com/office/drawing/2014/main" id="{2CFC9726-9774-2408-CCAC-0DE1579D8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5" y="-16531"/>
            <a:ext cx="10380291" cy="6901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7B2DBE-A5B3-95CE-B8BA-F251B5556CF3}"/>
              </a:ext>
            </a:extLst>
          </p:cNvPr>
          <p:cNvSpPr txBox="1"/>
          <p:nvPr/>
        </p:nvSpPr>
        <p:spPr>
          <a:xfrm>
            <a:off x="986142" y="188640"/>
            <a:ext cx="1029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0" i="0" dirty="0">
                <a:solidFill>
                  <a:schemeClr val="bg1"/>
                </a:solidFill>
                <a:latin typeface="+mj-lt"/>
              </a:rPr>
              <a:t>A very fraught process transforming this . . . </a:t>
            </a:r>
          </a:p>
        </p:txBody>
      </p:sp>
    </p:spTree>
    <p:extLst>
      <p:ext uri="{BB962C8B-B14F-4D97-AF65-F5344CB8AC3E}">
        <p14:creationId xmlns:p14="http://schemas.microsoft.com/office/powerpoint/2010/main" val="292089687"/>
      </p:ext>
    </p:extLst>
  </p:cSld>
  <p:clrMapOvr>
    <a:masterClrMapping/>
  </p:clrMapOvr>
  <p:transition spd="med">
    <p:strips dir="r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A266B-CD5C-19FB-2C43-0D44CE42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41BC7C-179C-D78C-096D-13F1A714E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8A0119-6D0F-C5D2-F60D-547B3B7DA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7</a:t>
            </a:fld>
            <a:r>
              <a:rPr lang="en-US" altLang="en-US"/>
              <a:t> </a:t>
            </a:r>
            <a:endParaRPr lang="en-US" altLang="en-US" b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5330B-2AE3-A589-E536-C00FB805E906}"/>
              </a:ext>
            </a:extLst>
          </p:cNvPr>
          <p:cNvSpPr/>
          <p:nvPr/>
        </p:nvSpPr>
        <p:spPr bwMode="auto">
          <a:xfrm>
            <a:off x="0" y="692696"/>
            <a:ext cx="12192000" cy="36004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buChar char="l"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9FBDCC6C-8865-46DB-DC5E-9C2262818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22" y="-17650"/>
            <a:ext cx="10353254" cy="6843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489DC-0F03-D28E-DC92-16AC10215514}"/>
              </a:ext>
            </a:extLst>
          </p:cNvPr>
          <p:cNvSpPr txBox="1"/>
          <p:nvPr/>
        </p:nvSpPr>
        <p:spPr>
          <a:xfrm>
            <a:off x="986142" y="190381"/>
            <a:ext cx="1029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i="0" dirty="0">
                <a:solidFill>
                  <a:schemeClr val="bg1"/>
                </a:solidFill>
              </a:rPr>
              <a:t> . . . </a:t>
            </a:r>
            <a:r>
              <a:rPr lang="en-US" sz="3600" b="0" i="0" dirty="0">
                <a:solidFill>
                  <a:schemeClr val="bg1"/>
                </a:solidFill>
                <a:latin typeface="+mj-lt"/>
              </a:rPr>
              <a:t>to this </a:t>
            </a:r>
          </a:p>
        </p:txBody>
      </p:sp>
    </p:spTree>
    <p:extLst>
      <p:ext uri="{BB962C8B-B14F-4D97-AF65-F5344CB8AC3E}">
        <p14:creationId xmlns:p14="http://schemas.microsoft.com/office/powerpoint/2010/main" val="500794490"/>
      </p:ext>
    </p:extLst>
  </p:cSld>
  <p:clrMapOvr>
    <a:masterClrMapping/>
  </p:clrMapOvr>
  <p:transition spd="med">
    <p:strips dir="r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11CF9F3-4C3B-5E7B-73C9-ECB35543DC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A86C8-F302-5415-FA3F-960DB1CEC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05652-DACB-5F47-90E9-1C49CE3EDF9E}" type="slidenum">
              <a:rPr lang="en-US" altLang="en-US" smtClean="0"/>
              <a:pPr/>
              <a:t>8</a:t>
            </a:fld>
            <a:r>
              <a:rPr lang="en-US" altLang="en-US"/>
              <a:t> </a:t>
            </a:r>
            <a:endParaRPr lang="en-US" altLang="en-US" b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5EECD5-C1F1-8DFB-E64A-9CCF246586E2}"/>
              </a:ext>
            </a:extLst>
          </p:cNvPr>
          <p:cNvSpPr/>
          <p:nvPr/>
        </p:nvSpPr>
        <p:spPr bwMode="auto">
          <a:xfrm>
            <a:off x="0" y="692696"/>
            <a:ext cx="12192000" cy="360040"/>
          </a:xfrm>
          <a:prstGeom prst="rect">
            <a:avLst/>
          </a:prstGeom>
          <a:solidFill>
            <a:schemeClr val="bg1"/>
          </a:solidFill>
          <a:ln w="50800" cap="flat" cmpd="sng" algn="ctr">
            <a:noFill/>
            <a:prstDash val="solid"/>
            <a:round/>
            <a:headEnd type="none" w="med" len="med"/>
            <a:tailEnd type="stealth" w="med" len="lg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62000"/>
              <a:buFont typeface="Monotype Sorts" pitchFamily="2" charset="2"/>
              <a:buChar char="l"/>
              <a:tabLst/>
            </a:pPr>
            <a:endParaRPr kumimoji="0" lang="en-US" sz="2400" b="1" i="0" u="none" strike="noStrike" cap="none" normalizeH="0" baseline="0">
              <a:ln>
                <a:noFill/>
              </a:ln>
              <a:solidFill>
                <a:srgbClr val="0000FF"/>
              </a:solidFill>
              <a:effectLst/>
              <a:latin typeface="Arial Rounded MT Bold" pitchFamily="34" charset="0"/>
            </a:endParaRPr>
          </a:p>
        </p:txBody>
      </p:sp>
      <p:pic>
        <p:nvPicPr>
          <p:cNvPr id="4" name="Picture 2" descr="C:\Documents and Settings\Bill\My Documents\PHENIX\sp\FirstEventParty.jpg">
            <a:extLst>
              <a:ext uri="{FF2B5EF4-FFF2-40B4-BE49-F238E27FC236}">
                <a16:creationId xmlns:a16="http://schemas.microsoft.com/office/drawing/2014/main" id="{A67A910A-B0F7-A7F0-0339-7E1E95F7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7508" y="8620"/>
            <a:ext cx="9144001" cy="685800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15ABE6-4857-A2CC-6C10-748E14AC1753}"/>
              </a:ext>
            </a:extLst>
          </p:cNvPr>
          <p:cNvSpPr txBox="1"/>
          <p:nvPr/>
        </p:nvSpPr>
        <p:spPr>
          <a:xfrm>
            <a:off x="986142" y="188640"/>
            <a:ext cx="10294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3600" b="0" dirty="0">
                <a:solidFill>
                  <a:schemeClr val="bg1"/>
                </a:solidFill>
                <a:latin typeface="+mj-lt"/>
              </a:rPr>
              <a:t>First Event, June 15</a:t>
            </a:r>
            <a:r>
              <a:rPr lang="en-US" sz="3600" b="0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sz="3600" b="0" dirty="0">
                <a:solidFill>
                  <a:schemeClr val="bg1"/>
                </a:solidFill>
                <a:latin typeface="+mj-lt"/>
              </a:rPr>
              <a:t>, 2000 !</a:t>
            </a:r>
            <a:r>
              <a:rPr lang="en-US" sz="3600" b="0" i="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3368388"/>
      </p:ext>
    </p:extLst>
  </p:cSld>
  <p:clrMapOvr>
    <a:masterClrMapping/>
  </p:clrMapOvr>
  <p:transition spd="med">
    <p:strips dir="r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40"/>
            <a:ext cx="12192000" cy="836577"/>
          </a:xfrm>
        </p:spPr>
        <p:txBody>
          <a:bodyPr/>
          <a:lstStyle/>
          <a:p>
            <a:r>
              <a:rPr lang="en-US" sz="5400" dirty="0"/>
              <a:t>PHENIX Data Debut at QM01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609A9-9B04-B73F-A26A-9B97744F4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D99B19-88A3-4C89-A48B-2F1255D274E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5C20BB9-1D3B-05EC-A517-E1A27AE7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7422" t="23614" r="14960" b="15151"/>
          <a:stretch>
            <a:fillRect/>
          </a:stretch>
        </p:blipFill>
        <p:spPr bwMode="auto">
          <a:xfrm>
            <a:off x="2173194" y="944724"/>
            <a:ext cx="7631218" cy="5903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ct97">
  <a:themeElements>
    <a:clrScheme name="Custom 1">
      <a:dk1>
        <a:srgbClr val="000000"/>
      </a:dk1>
      <a:lt1>
        <a:srgbClr val="FFFFFF"/>
      </a:lt1>
      <a:dk2>
        <a:srgbClr val="FF9900"/>
      </a:dk2>
      <a:lt2>
        <a:srgbClr val="5F5F5F"/>
      </a:lt2>
      <a:accent1>
        <a:srgbClr val="FF9933"/>
      </a:accent1>
      <a:accent2>
        <a:srgbClr val="CC0066"/>
      </a:accent2>
      <a:accent3>
        <a:srgbClr val="FFFFFF"/>
      </a:accent3>
      <a:accent4>
        <a:srgbClr val="000000"/>
      </a:accent4>
      <a:accent5>
        <a:srgbClr val="FFCAAD"/>
      </a:accent5>
      <a:accent6>
        <a:srgbClr val="B9005C"/>
      </a:accent6>
      <a:hlink>
        <a:srgbClr val="0070C0"/>
      </a:hlink>
      <a:folHlink>
        <a:srgbClr val="FE28FF"/>
      </a:folHlink>
    </a:clrScheme>
    <a:fontScheme name="Oct97">
      <a:majorFont>
        <a:latin typeface="Arial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00FF"/>
          </a:solidFill>
          <a:prstDash val="solid"/>
          <a:round/>
          <a:headEnd type="none" w="med" len="med"/>
          <a:tailEnd type="stealth" w="med" len="lg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FF"/>
          </a:buClr>
          <a:buSzPct val="62000"/>
          <a:buFont typeface="Monotype Sorts" pitchFamily="2" charset="2"/>
          <a:buChar char="l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0800" cap="flat" cmpd="sng" algn="ctr">
          <a:solidFill>
            <a:srgbClr val="0000FF"/>
          </a:solidFill>
          <a:prstDash val="solid"/>
          <a:round/>
          <a:headEnd type="none" w="med" len="med"/>
          <a:tailEnd type="stealth" w="med" len="lg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0000FF"/>
          </a:buClr>
          <a:buSzPct val="62000"/>
          <a:buFont typeface="Monotype Sorts" pitchFamily="2" charset="2"/>
          <a:buChar char="l"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Oct97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t97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ct97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47078</TotalTime>
  <Words>2330</Words>
  <Application>Microsoft Macintosh PowerPoint</Application>
  <PresentationFormat>Widescreen</PresentationFormat>
  <Paragraphs>189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MS PGothic</vt:lpstr>
      <vt:lpstr>Abadi MT Condensed Light</vt:lpstr>
      <vt:lpstr>Arial</vt:lpstr>
      <vt:lpstr>Arial Narrow</vt:lpstr>
      <vt:lpstr>Arial Rounded MT Bold</vt:lpstr>
      <vt:lpstr>Marlett</vt:lpstr>
      <vt:lpstr>Monotype Sorts</vt:lpstr>
      <vt:lpstr>sourcesans-regular</vt:lpstr>
      <vt:lpstr>Symbol</vt:lpstr>
      <vt:lpstr>Tahoma</vt:lpstr>
      <vt:lpstr>Times New Roman</vt:lpstr>
      <vt:lpstr>Wingdings</vt:lpstr>
      <vt:lpstr>Oct97</vt:lpstr>
      <vt:lpstr>PHENIX in 10 Minutes  </vt:lpstr>
      <vt:lpstr>The Birth of “PHENIX”</vt:lpstr>
      <vt:lpstr>The Birth of PHENIX</vt:lpstr>
      <vt:lpstr>A Long Interregnum…</vt:lpstr>
      <vt:lpstr>PHENIX Is Born</vt:lpstr>
      <vt:lpstr>PowerPoint Presentation</vt:lpstr>
      <vt:lpstr>PowerPoint Presentation</vt:lpstr>
      <vt:lpstr>PowerPoint Presentation</vt:lpstr>
      <vt:lpstr>PHENIX Data Debut at QM01</vt:lpstr>
      <vt:lpstr>Result from Various PHENIX Generations</vt:lpstr>
      <vt:lpstr>PowerPoint Presentation</vt:lpstr>
      <vt:lpstr>2002: First Result on “Jet” Suppression</vt:lpstr>
      <vt:lpstr>2003: First Look at Quark Recombination Effects</vt:lpstr>
      <vt:lpstr>2007: Second Look at Quark Recombination Effects</vt:lpstr>
      <vt:lpstr>2007: First Look at Heavy Quarks and h/s</vt:lpstr>
      <vt:lpstr>2010: First Measurement of QGP Temperature via Photons</vt:lpstr>
      <vt:lpstr>2014: A Hidden Discovery – Quark-Participant Scaling</vt:lpstr>
      <vt:lpstr>2019: First Examination of Initial Collision Shapes</vt:lpstr>
      <vt:lpstr>PowerPoint Presentation</vt:lpstr>
      <vt:lpstr>RHIC Discoveries in Perspective</vt:lpstr>
      <vt:lpstr>RHIC Discoveries in Perspective</vt:lpstr>
      <vt:lpstr>PowerPoint Presentation</vt:lpstr>
      <vt:lpstr>RHIC Discoveries in Perspective</vt:lpstr>
      <vt:lpstr> Current Perspective</vt:lpstr>
      <vt:lpstr>Causality in the White Paper Process</vt:lpstr>
      <vt:lpstr>Addressing the nature of QGP discovery</vt:lpstr>
      <vt:lpstr>PHENIX (well, me) Bragging at QM01</vt:lpstr>
      <vt:lpstr>PowerPoint Presentation</vt:lpstr>
      <vt:lpstr>PowerPoint Presentation</vt:lpstr>
      <vt:lpstr>PHENIX (Mandated) Minimalism</vt:lpstr>
    </vt:vector>
  </TitlesOfParts>
  <Company>Columba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Puzzles, Progress and Prospects</dc:title>
  <dc:subject>Opening talk at Quark Matter 20009</dc:subject>
  <dc:creator>Bill Zajc</dc:creator>
  <cp:keywords>relativistic heavy ions, quark-gluon plasma</cp:keywords>
  <cp:lastModifiedBy> </cp:lastModifiedBy>
  <cp:revision>605</cp:revision>
  <cp:lastPrinted>2026-05-14T12:55:54Z</cp:lastPrinted>
  <dcterms:created xsi:type="dcterms:W3CDTF">1999-07-08T21:00:35Z</dcterms:created>
  <dcterms:modified xsi:type="dcterms:W3CDTF">2026-05-14T13:03:23Z</dcterms:modified>
</cp:coreProperties>
</file>