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616" r:id="rId5"/>
    <p:sldId id="261" r:id="rId6"/>
    <p:sldId id="262" r:id="rId7"/>
    <p:sldId id="437" r:id="rId8"/>
    <p:sldId id="548" r:id="rId9"/>
    <p:sldId id="549" r:id="rId10"/>
    <p:sldId id="263" r:id="rId11"/>
    <p:sldId id="6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60"/>
    <p:restoredTop sz="94658"/>
  </p:normalViewPr>
  <p:slideViewPr>
    <p:cSldViewPr snapToGrid="0">
      <p:cViewPr varScale="1">
        <p:scale>
          <a:sx n="81" d="100"/>
          <a:sy n="81" d="100"/>
        </p:scale>
        <p:origin x="200" y="10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A83DF-1959-094D-8B84-4D6C6395D577}" type="datetimeFigureOut">
              <a:rPr lang="en-US" smtClean="0"/>
              <a:t>5/12/26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E005B-AC39-714B-9D7D-9B61A41EBF67}" type="slidenum">
              <a:rPr lang="en-US" smtClean="0"/>
              <a:t>‹#›</a:t>
            </a:fld>
            <a:endParaRPr lang="en-US"/>
          </a:p>
        </p:txBody>
      </p:sp>
    </p:spTree>
    <p:extLst>
      <p:ext uri="{BB962C8B-B14F-4D97-AF65-F5344CB8AC3E}">
        <p14:creationId xmlns:p14="http://schemas.microsoft.com/office/powerpoint/2010/main" val="40109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backup slide</a:t>
            </a:r>
          </a:p>
          <a:p>
            <a:endParaRPr lang="en-US" dirty="0"/>
          </a:p>
        </p:txBody>
      </p:sp>
      <p:sp>
        <p:nvSpPr>
          <p:cNvPr id="4" name="Slide Number Placeholder 3"/>
          <p:cNvSpPr>
            <a:spLocks noGrp="1"/>
          </p:cNvSpPr>
          <p:nvPr>
            <p:ph type="sldNum" sz="quarter" idx="5"/>
          </p:nvPr>
        </p:nvSpPr>
        <p:spPr/>
        <p:txBody>
          <a:bodyPr/>
          <a:lstStyle/>
          <a:p>
            <a:fld id="{C6BE005B-AC39-714B-9D7D-9B61A41EBF67}" type="slidenum">
              <a:rPr lang="en-US" smtClean="0"/>
              <a:t>2</a:t>
            </a:fld>
            <a:endParaRPr lang="en-US"/>
          </a:p>
        </p:txBody>
      </p:sp>
    </p:spTree>
    <p:extLst>
      <p:ext uri="{BB962C8B-B14F-4D97-AF65-F5344CB8AC3E}">
        <p14:creationId xmlns:p14="http://schemas.microsoft.com/office/powerpoint/2010/main" val="112633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central collisions  </a:t>
            </a:r>
          </a:p>
        </p:txBody>
      </p:sp>
      <p:sp>
        <p:nvSpPr>
          <p:cNvPr id="4" name="Slide Number Placeholder 3"/>
          <p:cNvSpPr>
            <a:spLocks noGrp="1"/>
          </p:cNvSpPr>
          <p:nvPr>
            <p:ph type="sldNum" sz="quarter" idx="5"/>
          </p:nvPr>
        </p:nvSpPr>
        <p:spPr/>
        <p:txBody>
          <a:bodyPr/>
          <a:lstStyle/>
          <a:p>
            <a:fld id="{C6BE005B-AC39-714B-9D7D-9B61A41EBF67}" type="slidenum">
              <a:rPr lang="en-US" smtClean="0"/>
              <a:t>5</a:t>
            </a:fld>
            <a:endParaRPr lang="en-US"/>
          </a:p>
        </p:txBody>
      </p:sp>
    </p:spTree>
    <p:extLst>
      <p:ext uri="{BB962C8B-B14F-4D97-AF65-F5344CB8AC3E}">
        <p14:creationId xmlns:p14="http://schemas.microsoft.com/office/powerpoint/2010/main" val="105561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from publication</a:t>
            </a:r>
          </a:p>
        </p:txBody>
      </p:sp>
      <p:sp>
        <p:nvSpPr>
          <p:cNvPr id="4" name="Slide Number Placeholder 3"/>
          <p:cNvSpPr>
            <a:spLocks noGrp="1"/>
          </p:cNvSpPr>
          <p:nvPr>
            <p:ph type="sldNum" sz="quarter" idx="5"/>
          </p:nvPr>
        </p:nvSpPr>
        <p:spPr/>
        <p:txBody>
          <a:bodyPr/>
          <a:lstStyle/>
          <a:p>
            <a:fld id="{C6BE005B-AC39-714B-9D7D-9B61A41EBF67}" type="slidenum">
              <a:rPr lang="en-US" smtClean="0"/>
              <a:t>6</a:t>
            </a:fld>
            <a:endParaRPr lang="en-US"/>
          </a:p>
        </p:txBody>
      </p:sp>
    </p:spTree>
    <p:extLst>
      <p:ext uri="{BB962C8B-B14F-4D97-AF65-F5344CB8AC3E}">
        <p14:creationId xmlns:p14="http://schemas.microsoft.com/office/powerpoint/2010/main" val="394441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dirty="0" err="1"/>
              <a:t>yesuf</a:t>
            </a:r>
            <a:r>
              <a:rPr lang="en-US" dirty="0"/>
              <a:t> will tell us more about</a:t>
            </a:r>
          </a:p>
        </p:txBody>
      </p:sp>
      <p:sp>
        <p:nvSpPr>
          <p:cNvPr id="4" name="Slide Number Placeholder 3"/>
          <p:cNvSpPr>
            <a:spLocks noGrp="1"/>
          </p:cNvSpPr>
          <p:nvPr>
            <p:ph type="sldNum" sz="quarter" idx="5"/>
          </p:nvPr>
        </p:nvSpPr>
        <p:spPr/>
        <p:txBody>
          <a:bodyPr/>
          <a:lstStyle/>
          <a:p>
            <a:fld id="{C6BE005B-AC39-714B-9D7D-9B61A41EBF67}" type="slidenum">
              <a:rPr lang="en-US" smtClean="0"/>
              <a:t>7</a:t>
            </a:fld>
            <a:endParaRPr lang="en-US"/>
          </a:p>
        </p:txBody>
      </p:sp>
    </p:spTree>
    <p:extLst>
      <p:ext uri="{BB962C8B-B14F-4D97-AF65-F5344CB8AC3E}">
        <p14:creationId xmlns:p14="http://schemas.microsoft.com/office/powerpoint/2010/main" val="344360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E005B-AC39-714B-9D7D-9B61A41EBF67}" type="slidenum">
              <a:rPr lang="en-US" smtClean="0"/>
              <a:t>10</a:t>
            </a:fld>
            <a:endParaRPr lang="en-US"/>
          </a:p>
        </p:txBody>
      </p:sp>
    </p:spTree>
    <p:extLst>
      <p:ext uri="{BB962C8B-B14F-4D97-AF65-F5344CB8AC3E}">
        <p14:creationId xmlns:p14="http://schemas.microsoft.com/office/powerpoint/2010/main" val="107796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D8CA-7743-15FE-F079-4126C535E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372087-DF7A-02DE-7B8B-C6C13D349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1867E7-B856-18B5-F721-841DC6952F3C}"/>
              </a:ext>
            </a:extLst>
          </p:cNvPr>
          <p:cNvSpPr>
            <a:spLocks noGrp="1"/>
          </p:cNvSpPr>
          <p:nvPr>
            <p:ph type="dt" sz="half" idx="10"/>
          </p:nvPr>
        </p:nvSpPr>
        <p:spPr/>
        <p:txBody>
          <a:bodyPr/>
          <a:lstStyle/>
          <a:p>
            <a:fld id="{E15991D2-DEB9-9C49-B0D3-0AD7F9296EF0}" type="datetime1">
              <a:rPr lang="en-US" smtClean="0"/>
              <a:t>5/13/26</a:t>
            </a:fld>
            <a:endParaRPr lang="en-US"/>
          </a:p>
        </p:txBody>
      </p:sp>
      <p:sp>
        <p:nvSpPr>
          <p:cNvPr id="5" name="Footer Placeholder 4">
            <a:extLst>
              <a:ext uri="{FF2B5EF4-FFF2-40B4-BE49-F238E27FC236}">
                <a16:creationId xmlns:a16="http://schemas.microsoft.com/office/drawing/2014/main" id="{E57AFC49-9CD8-AEB6-87C2-5B0A57307573}"/>
              </a:ext>
            </a:extLst>
          </p:cNvPr>
          <p:cNvSpPr>
            <a:spLocks noGrp="1"/>
          </p:cNvSpPr>
          <p:nvPr>
            <p:ph type="ftr" sz="quarter" idx="11"/>
          </p:nvPr>
        </p:nvSpPr>
        <p:spPr/>
        <p:txBody>
          <a:bodyPr/>
          <a:lstStyle/>
          <a:p>
            <a:r>
              <a:rPr lang="en-US"/>
              <a:t>2006 RHIC science symposium</a:t>
            </a:r>
          </a:p>
        </p:txBody>
      </p:sp>
      <p:sp>
        <p:nvSpPr>
          <p:cNvPr id="6" name="Slide Number Placeholder 5">
            <a:extLst>
              <a:ext uri="{FF2B5EF4-FFF2-40B4-BE49-F238E27FC236}">
                <a16:creationId xmlns:a16="http://schemas.microsoft.com/office/drawing/2014/main" id="{930E352B-5AD8-16A8-9377-DDEEB402F2FA}"/>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313897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48CB-577A-5024-4D65-76F8A0EBA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593D31-C5B4-9A3A-2A5C-7C78ABE9E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3A997-CC44-2A53-452B-0C26A77EF1D4}"/>
              </a:ext>
            </a:extLst>
          </p:cNvPr>
          <p:cNvSpPr>
            <a:spLocks noGrp="1"/>
          </p:cNvSpPr>
          <p:nvPr>
            <p:ph type="dt" sz="half" idx="10"/>
          </p:nvPr>
        </p:nvSpPr>
        <p:spPr/>
        <p:txBody>
          <a:bodyPr/>
          <a:lstStyle/>
          <a:p>
            <a:fld id="{26CFE63D-2FFD-7C46-8352-C402ABC7504B}" type="datetime1">
              <a:rPr lang="en-US" smtClean="0"/>
              <a:t>5/13/26</a:t>
            </a:fld>
            <a:endParaRPr lang="en-US"/>
          </a:p>
        </p:txBody>
      </p:sp>
      <p:sp>
        <p:nvSpPr>
          <p:cNvPr id="5" name="Footer Placeholder 4">
            <a:extLst>
              <a:ext uri="{FF2B5EF4-FFF2-40B4-BE49-F238E27FC236}">
                <a16:creationId xmlns:a16="http://schemas.microsoft.com/office/drawing/2014/main" id="{EA26BA35-27BC-3232-5A2D-711822C10ED7}"/>
              </a:ext>
            </a:extLst>
          </p:cNvPr>
          <p:cNvSpPr>
            <a:spLocks noGrp="1"/>
          </p:cNvSpPr>
          <p:nvPr>
            <p:ph type="ftr" sz="quarter" idx="11"/>
          </p:nvPr>
        </p:nvSpPr>
        <p:spPr/>
        <p:txBody>
          <a:bodyPr/>
          <a:lstStyle/>
          <a:p>
            <a:r>
              <a:rPr lang="en-US"/>
              <a:t>2006 RHIC science symposium</a:t>
            </a:r>
          </a:p>
        </p:txBody>
      </p:sp>
      <p:sp>
        <p:nvSpPr>
          <p:cNvPr id="6" name="Slide Number Placeholder 5">
            <a:extLst>
              <a:ext uri="{FF2B5EF4-FFF2-40B4-BE49-F238E27FC236}">
                <a16:creationId xmlns:a16="http://schemas.microsoft.com/office/drawing/2014/main" id="{007A3FBB-CE9F-8DD0-F061-4CBA08A49669}"/>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200094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138A5-A11B-3512-A0D5-CBD929803F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458C9-C7F0-ABCD-C878-D13FB7E8FE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1BEF-280F-E743-24E9-B6F7A17D0610}"/>
              </a:ext>
            </a:extLst>
          </p:cNvPr>
          <p:cNvSpPr>
            <a:spLocks noGrp="1"/>
          </p:cNvSpPr>
          <p:nvPr>
            <p:ph type="dt" sz="half" idx="10"/>
          </p:nvPr>
        </p:nvSpPr>
        <p:spPr/>
        <p:txBody>
          <a:bodyPr/>
          <a:lstStyle/>
          <a:p>
            <a:fld id="{75A5A543-3FF1-B843-8676-31043F1390B1}" type="datetime1">
              <a:rPr lang="en-US" smtClean="0"/>
              <a:t>5/13/26</a:t>
            </a:fld>
            <a:endParaRPr lang="en-US"/>
          </a:p>
        </p:txBody>
      </p:sp>
      <p:sp>
        <p:nvSpPr>
          <p:cNvPr id="5" name="Footer Placeholder 4">
            <a:extLst>
              <a:ext uri="{FF2B5EF4-FFF2-40B4-BE49-F238E27FC236}">
                <a16:creationId xmlns:a16="http://schemas.microsoft.com/office/drawing/2014/main" id="{7F0B8713-AC21-CD38-9A4C-391780FBDD0C}"/>
              </a:ext>
            </a:extLst>
          </p:cNvPr>
          <p:cNvSpPr>
            <a:spLocks noGrp="1"/>
          </p:cNvSpPr>
          <p:nvPr>
            <p:ph type="ftr" sz="quarter" idx="11"/>
          </p:nvPr>
        </p:nvSpPr>
        <p:spPr/>
        <p:txBody>
          <a:bodyPr/>
          <a:lstStyle/>
          <a:p>
            <a:r>
              <a:rPr lang="en-US"/>
              <a:t>2006 RHIC science symposium</a:t>
            </a:r>
          </a:p>
        </p:txBody>
      </p:sp>
      <p:sp>
        <p:nvSpPr>
          <p:cNvPr id="6" name="Slide Number Placeholder 5">
            <a:extLst>
              <a:ext uri="{FF2B5EF4-FFF2-40B4-BE49-F238E27FC236}">
                <a16:creationId xmlns:a16="http://schemas.microsoft.com/office/drawing/2014/main" id="{B3B7834C-25A9-052D-69D4-8DF66D63429C}"/>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204891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CE26-D926-E061-7FF0-4801B7C3A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E6B3A-3FCC-7098-8E43-229364296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4825B-5346-1610-CB10-8EC17F7F3F6F}"/>
              </a:ext>
            </a:extLst>
          </p:cNvPr>
          <p:cNvSpPr>
            <a:spLocks noGrp="1"/>
          </p:cNvSpPr>
          <p:nvPr>
            <p:ph type="dt" sz="half" idx="10"/>
          </p:nvPr>
        </p:nvSpPr>
        <p:spPr/>
        <p:txBody>
          <a:bodyPr/>
          <a:lstStyle/>
          <a:p>
            <a:fld id="{797A6CB7-39D5-354E-991D-18927DBF63DD}" type="datetime1">
              <a:rPr lang="en-US" smtClean="0"/>
              <a:t>5/13/26</a:t>
            </a:fld>
            <a:endParaRPr lang="en-US"/>
          </a:p>
        </p:txBody>
      </p:sp>
      <p:sp>
        <p:nvSpPr>
          <p:cNvPr id="5" name="Footer Placeholder 4">
            <a:extLst>
              <a:ext uri="{FF2B5EF4-FFF2-40B4-BE49-F238E27FC236}">
                <a16:creationId xmlns:a16="http://schemas.microsoft.com/office/drawing/2014/main" id="{72E80BB8-127C-F5F4-97BF-C31730C01D4A}"/>
              </a:ext>
            </a:extLst>
          </p:cNvPr>
          <p:cNvSpPr>
            <a:spLocks noGrp="1"/>
          </p:cNvSpPr>
          <p:nvPr>
            <p:ph type="ftr" sz="quarter" idx="11"/>
          </p:nvPr>
        </p:nvSpPr>
        <p:spPr/>
        <p:txBody>
          <a:bodyPr/>
          <a:lstStyle/>
          <a:p>
            <a:r>
              <a:rPr lang="en-US"/>
              <a:t>2006 RHIC science symposium</a:t>
            </a:r>
          </a:p>
        </p:txBody>
      </p:sp>
      <p:sp>
        <p:nvSpPr>
          <p:cNvPr id="6" name="Slide Number Placeholder 5">
            <a:extLst>
              <a:ext uri="{FF2B5EF4-FFF2-40B4-BE49-F238E27FC236}">
                <a16:creationId xmlns:a16="http://schemas.microsoft.com/office/drawing/2014/main" id="{9F3E5759-7F38-A577-0CEE-4592B2AB97E6}"/>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81115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ABF9-4471-FB34-2F4E-15FE9D46B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FFD608-2068-258C-B569-C27E1A50F8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E41E1-215A-5F11-20C4-4F484E7FE19D}"/>
              </a:ext>
            </a:extLst>
          </p:cNvPr>
          <p:cNvSpPr>
            <a:spLocks noGrp="1"/>
          </p:cNvSpPr>
          <p:nvPr>
            <p:ph type="dt" sz="half" idx="10"/>
          </p:nvPr>
        </p:nvSpPr>
        <p:spPr/>
        <p:txBody>
          <a:bodyPr/>
          <a:lstStyle/>
          <a:p>
            <a:fld id="{52ACDD26-F66D-D846-B3EF-1F083E01AB55}" type="datetime1">
              <a:rPr lang="en-US" smtClean="0"/>
              <a:t>5/13/26</a:t>
            </a:fld>
            <a:endParaRPr lang="en-US"/>
          </a:p>
        </p:txBody>
      </p:sp>
      <p:sp>
        <p:nvSpPr>
          <p:cNvPr id="5" name="Footer Placeholder 4">
            <a:extLst>
              <a:ext uri="{FF2B5EF4-FFF2-40B4-BE49-F238E27FC236}">
                <a16:creationId xmlns:a16="http://schemas.microsoft.com/office/drawing/2014/main" id="{BC513F62-5B20-9766-9267-B6F14954AF4C}"/>
              </a:ext>
            </a:extLst>
          </p:cNvPr>
          <p:cNvSpPr>
            <a:spLocks noGrp="1"/>
          </p:cNvSpPr>
          <p:nvPr>
            <p:ph type="ftr" sz="quarter" idx="11"/>
          </p:nvPr>
        </p:nvSpPr>
        <p:spPr/>
        <p:txBody>
          <a:bodyPr/>
          <a:lstStyle/>
          <a:p>
            <a:r>
              <a:rPr lang="en-US"/>
              <a:t>2006 RHIC science symposium</a:t>
            </a:r>
          </a:p>
        </p:txBody>
      </p:sp>
      <p:sp>
        <p:nvSpPr>
          <p:cNvPr id="6" name="Slide Number Placeholder 5">
            <a:extLst>
              <a:ext uri="{FF2B5EF4-FFF2-40B4-BE49-F238E27FC236}">
                <a16:creationId xmlns:a16="http://schemas.microsoft.com/office/drawing/2014/main" id="{5F5BEEE7-9F8D-9950-2DA8-3C2646308CFF}"/>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123094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568D-3006-D5BD-2DC5-4BF3944B5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9706F-8239-5EED-8A11-94459BBEA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FEED7-73F2-6724-3455-E1B73E38AC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749F2-2627-D2FD-892A-43DF47C87A13}"/>
              </a:ext>
            </a:extLst>
          </p:cNvPr>
          <p:cNvSpPr>
            <a:spLocks noGrp="1"/>
          </p:cNvSpPr>
          <p:nvPr>
            <p:ph type="dt" sz="half" idx="10"/>
          </p:nvPr>
        </p:nvSpPr>
        <p:spPr/>
        <p:txBody>
          <a:bodyPr/>
          <a:lstStyle/>
          <a:p>
            <a:fld id="{02966E5E-6D65-F34C-85D5-0FFDE9F3EFD7}" type="datetime1">
              <a:rPr lang="en-US" smtClean="0"/>
              <a:t>5/13/26</a:t>
            </a:fld>
            <a:endParaRPr lang="en-US"/>
          </a:p>
        </p:txBody>
      </p:sp>
      <p:sp>
        <p:nvSpPr>
          <p:cNvPr id="6" name="Footer Placeholder 5">
            <a:extLst>
              <a:ext uri="{FF2B5EF4-FFF2-40B4-BE49-F238E27FC236}">
                <a16:creationId xmlns:a16="http://schemas.microsoft.com/office/drawing/2014/main" id="{8196A6D5-8BA0-B955-447C-9F230A828A03}"/>
              </a:ext>
            </a:extLst>
          </p:cNvPr>
          <p:cNvSpPr>
            <a:spLocks noGrp="1"/>
          </p:cNvSpPr>
          <p:nvPr>
            <p:ph type="ftr" sz="quarter" idx="11"/>
          </p:nvPr>
        </p:nvSpPr>
        <p:spPr/>
        <p:txBody>
          <a:bodyPr/>
          <a:lstStyle/>
          <a:p>
            <a:r>
              <a:rPr lang="en-US"/>
              <a:t>2006 RHIC science symposium</a:t>
            </a:r>
          </a:p>
        </p:txBody>
      </p:sp>
      <p:sp>
        <p:nvSpPr>
          <p:cNvPr id="7" name="Slide Number Placeholder 6">
            <a:extLst>
              <a:ext uri="{FF2B5EF4-FFF2-40B4-BE49-F238E27FC236}">
                <a16:creationId xmlns:a16="http://schemas.microsoft.com/office/drawing/2014/main" id="{EDE5438F-1BA3-40CD-EA57-64E2DCF6AABE}"/>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9768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2244-EDEB-BCFD-AAA8-8D9DD6314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C511D-6D96-5864-CAC0-0C76F55503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F7940-3B41-0443-92A0-EF697C646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2243-020F-F02F-A804-202191914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4C8AA-5E2C-2C2C-B7E8-AB7B93C5B1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D3EA-0B36-7EDB-0EED-E4B7D1C10267}"/>
              </a:ext>
            </a:extLst>
          </p:cNvPr>
          <p:cNvSpPr>
            <a:spLocks noGrp="1"/>
          </p:cNvSpPr>
          <p:nvPr>
            <p:ph type="dt" sz="half" idx="10"/>
          </p:nvPr>
        </p:nvSpPr>
        <p:spPr/>
        <p:txBody>
          <a:bodyPr/>
          <a:lstStyle/>
          <a:p>
            <a:fld id="{977BB399-52FF-054A-82A2-3EBD42363483}" type="datetime1">
              <a:rPr lang="en-US" smtClean="0"/>
              <a:t>5/13/26</a:t>
            </a:fld>
            <a:endParaRPr lang="en-US"/>
          </a:p>
        </p:txBody>
      </p:sp>
      <p:sp>
        <p:nvSpPr>
          <p:cNvPr id="8" name="Footer Placeholder 7">
            <a:extLst>
              <a:ext uri="{FF2B5EF4-FFF2-40B4-BE49-F238E27FC236}">
                <a16:creationId xmlns:a16="http://schemas.microsoft.com/office/drawing/2014/main" id="{E0529BC3-C511-AE78-979F-A06DD97AF0F1}"/>
              </a:ext>
            </a:extLst>
          </p:cNvPr>
          <p:cNvSpPr>
            <a:spLocks noGrp="1"/>
          </p:cNvSpPr>
          <p:nvPr>
            <p:ph type="ftr" sz="quarter" idx="11"/>
          </p:nvPr>
        </p:nvSpPr>
        <p:spPr/>
        <p:txBody>
          <a:bodyPr/>
          <a:lstStyle/>
          <a:p>
            <a:r>
              <a:rPr lang="en-US"/>
              <a:t>2006 RHIC science symposium</a:t>
            </a:r>
          </a:p>
        </p:txBody>
      </p:sp>
      <p:sp>
        <p:nvSpPr>
          <p:cNvPr id="9" name="Slide Number Placeholder 8">
            <a:extLst>
              <a:ext uri="{FF2B5EF4-FFF2-40B4-BE49-F238E27FC236}">
                <a16:creationId xmlns:a16="http://schemas.microsoft.com/office/drawing/2014/main" id="{1375BD11-A298-3468-0CFD-5357A5EE244F}"/>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25617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572A-427D-A415-A932-CDEA390B0C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367CA9-2C41-605A-CB0D-44A05F96BFA4}"/>
              </a:ext>
            </a:extLst>
          </p:cNvPr>
          <p:cNvSpPr>
            <a:spLocks noGrp="1"/>
          </p:cNvSpPr>
          <p:nvPr>
            <p:ph type="dt" sz="half" idx="10"/>
          </p:nvPr>
        </p:nvSpPr>
        <p:spPr/>
        <p:txBody>
          <a:bodyPr/>
          <a:lstStyle/>
          <a:p>
            <a:fld id="{02E35D07-1DA5-1A48-8FC6-C630347ACA96}" type="datetime1">
              <a:rPr lang="en-US" smtClean="0"/>
              <a:t>5/13/26</a:t>
            </a:fld>
            <a:endParaRPr lang="en-US"/>
          </a:p>
        </p:txBody>
      </p:sp>
      <p:sp>
        <p:nvSpPr>
          <p:cNvPr id="4" name="Footer Placeholder 3">
            <a:extLst>
              <a:ext uri="{FF2B5EF4-FFF2-40B4-BE49-F238E27FC236}">
                <a16:creationId xmlns:a16="http://schemas.microsoft.com/office/drawing/2014/main" id="{1C69996C-53D4-7662-88D7-7F22277A1DAA}"/>
              </a:ext>
            </a:extLst>
          </p:cNvPr>
          <p:cNvSpPr>
            <a:spLocks noGrp="1"/>
          </p:cNvSpPr>
          <p:nvPr>
            <p:ph type="ftr" sz="quarter" idx="11"/>
          </p:nvPr>
        </p:nvSpPr>
        <p:spPr/>
        <p:txBody>
          <a:bodyPr/>
          <a:lstStyle/>
          <a:p>
            <a:r>
              <a:rPr lang="en-US"/>
              <a:t>2006 RHIC science symposium</a:t>
            </a:r>
          </a:p>
        </p:txBody>
      </p:sp>
      <p:sp>
        <p:nvSpPr>
          <p:cNvPr id="5" name="Slide Number Placeholder 4">
            <a:extLst>
              <a:ext uri="{FF2B5EF4-FFF2-40B4-BE49-F238E27FC236}">
                <a16:creationId xmlns:a16="http://schemas.microsoft.com/office/drawing/2014/main" id="{96692F0F-13E5-5767-CB3A-F97153B54449}"/>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62628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A52ED-1285-8001-1BCB-2512812E7E95}"/>
              </a:ext>
            </a:extLst>
          </p:cNvPr>
          <p:cNvSpPr>
            <a:spLocks noGrp="1"/>
          </p:cNvSpPr>
          <p:nvPr>
            <p:ph type="dt" sz="half" idx="10"/>
          </p:nvPr>
        </p:nvSpPr>
        <p:spPr/>
        <p:txBody>
          <a:bodyPr/>
          <a:lstStyle/>
          <a:p>
            <a:fld id="{E5CE5BFB-B227-7E43-9DFD-638A1A27DC43}" type="datetime1">
              <a:rPr lang="en-US" smtClean="0"/>
              <a:t>5/13/26</a:t>
            </a:fld>
            <a:endParaRPr lang="en-US"/>
          </a:p>
        </p:txBody>
      </p:sp>
      <p:sp>
        <p:nvSpPr>
          <p:cNvPr id="3" name="Footer Placeholder 2">
            <a:extLst>
              <a:ext uri="{FF2B5EF4-FFF2-40B4-BE49-F238E27FC236}">
                <a16:creationId xmlns:a16="http://schemas.microsoft.com/office/drawing/2014/main" id="{06380C7A-6C45-D155-1F01-2E02010399BF}"/>
              </a:ext>
            </a:extLst>
          </p:cNvPr>
          <p:cNvSpPr>
            <a:spLocks noGrp="1"/>
          </p:cNvSpPr>
          <p:nvPr>
            <p:ph type="ftr" sz="quarter" idx="11"/>
          </p:nvPr>
        </p:nvSpPr>
        <p:spPr/>
        <p:txBody>
          <a:bodyPr/>
          <a:lstStyle/>
          <a:p>
            <a:r>
              <a:rPr lang="en-US"/>
              <a:t>2006 RHIC science symposium</a:t>
            </a:r>
          </a:p>
        </p:txBody>
      </p:sp>
      <p:sp>
        <p:nvSpPr>
          <p:cNvPr id="4" name="Slide Number Placeholder 3">
            <a:extLst>
              <a:ext uri="{FF2B5EF4-FFF2-40B4-BE49-F238E27FC236}">
                <a16:creationId xmlns:a16="http://schemas.microsoft.com/office/drawing/2014/main" id="{0A0F38F7-7A48-65B4-2263-F47080BEC31F}"/>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308503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7E13-4041-CA73-A4FB-EEB420464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A6E79-6851-2F29-AEE3-B655B2CFE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1AC37-85CA-DA59-E6A7-664EEEA7B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A5382-9C45-D3A2-0C15-F9F2DA633380}"/>
              </a:ext>
            </a:extLst>
          </p:cNvPr>
          <p:cNvSpPr>
            <a:spLocks noGrp="1"/>
          </p:cNvSpPr>
          <p:nvPr>
            <p:ph type="dt" sz="half" idx="10"/>
          </p:nvPr>
        </p:nvSpPr>
        <p:spPr/>
        <p:txBody>
          <a:bodyPr/>
          <a:lstStyle/>
          <a:p>
            <a:fld id="{4B41AD96-64A4-2F4A-B7B3-64DB5527116D}" type="datetime1">
              <a:rPr lang="en-US" smtClean="0"/>
              <a:t>5/13/26</a:t>
            </a:fld>
            <a:endParaRPr lang="en-US"/>
          </a:p>
        </p:txBody>
      </p:sp>
      <p:sp>
        <p:nvSpPr>
          <p:cNvPr id="6" name="Footer Placeholder 5">
            <a:extLst>
              <a:ext uri="{FF2B5EF4-FFF2-40B4-BE49-F238E27FC236}">
                <a16:creationId xmlns:a16="http://schemas.microsoft.com/office/drawing/2014/main" id="{9391AB65-07E4-5BA4-4D50-4D5BF7D9424D}"/>
              </a:ext>
            </a:extLst>
          </p:cNvPr>
          <p:cNvSpPr>
            <a:spLocks noGrp="1"/>
          </p:cNvSpPr>
          <p:nvPr>
            <p:ph type="ftr" sz="quarter" idx="11"/>
          </p:nvPr>
        </p:nvSpPr>
        <p:spPr/>
        <p:txBody>
          <a:bodyPr/>
          <a:lstStyle/>
          <a:p>
            <a:r>
              <a:rPr lang="en-US"/>
              <a:t>2006 RHIC science symposium</a:t>
            </a:r>
          </a:p>
        </p:txBody>
      </p:sp>
      <p:sp>
        <p:nvSpPr>
          <p:cNvPr id="7" name="Slide Number Placeholder 6">
            <a:extLst>
              <a:ext uri="{FF2B5EF4-FFF2-40B4-BE49-F238E27FC236}">
                <a16:creationId xmlns:a16="http://schemas.microsoft.com/office/drawing/2014/main" id="{2C5E1AA0-A1AA-6D2B-1F27-B87B567C0163}"/>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4189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38C1-C172-44D9-3856-E9D25CB42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12150-1CCE-F6F9-95E0-57D020D8B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5F718-9114-65BC-B2BB-D4CA45B12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372FD-BB78-13CB-2535-9D331011ED88}"/>
              </a:ext>
            </a:extLst>
          </p:cNvPr>
          <p:cNvSpPr>
            <a:spLocks noGrp="1"/>
          </p:cNvSpPr>
          <p:nvPr>
            <p:ph type="dt" sz="half" idx="10"/>
          </p:nvPr>
        </p:nvSpPr>
        <p:spPr/>
        <p:txBody>
          <a:bodyPr/>
          <a:lstStyle/>
          <a:p>
            <a:fld id="{4EE0C1D3-9DCA-1548-8EA1-77D3F7955315}" type="datetime1">
              <a:rPr lang="en-US" smtClean="0"/>
              <a:t>5/13/26</a:t>
            </a:fld>
            <a:endParaRPr lang="en-US"/>
          </a:p>
        </p:txBody>
      </p:sp>
      <p:sp>
        <p:nvSpPr>
          <p:cNvPr id="6" name="Footer Placeholder 5">
            <a:extLst>
              <a:ext uri="{FF2B5EF4-FFF2-40B4-BE49-F238E27FC236}">
                <a16:creationId xmlns:a16="http://schemas.microsoft.com/office/drawing/2014/main" id="{5DD21BA9-E23A-0ECB-AE01-847A66408300}"/>
              </a:ext>
            </a:extLst>
          </p:cNvPr>
          <p:cNvSpPr>
            <a:spLocks noGrp="1"/>
          </p:cNvSpPr>
          <p:nvPr>
            <p:ph type="ftr" sz="quarter" idx="11"/>
          </p:nvPr>
        </p:nvSpPr>
        <p:spPr/>
        <p:txBody>
          <a:bodyPr/>
          <a:lstStyle/>
          <a:p>
            <a:r>
              <a:rPr lang="en-US"/>
              <a:t>2006 RHIC science symposium</a:t>
            </a:r>
          </a:p>
        </p:txBody>
      </p:sp>
      <p:sp>
        <p:nvSpPr>
          <p:cNvPr id="7" name="Slide Number Placeholder 6">
            <a:extLst>
              <a:ext uri="{FF2B5EF4-FFF2-40B4-BE49-F238E27FC236}">
                <a16:creationId xmlns:a16="http://schemas.microsoft.com/office/drawing/2014/main" id="{B4C99142-3747-DCAA-E9C1-83E8944A5CB3}"/>
              </a:ext>
            </a:extLst>
          </p:cNvPr>
          <p:cNvSpPr>
            <a:spLocks noGrp="1"/>
          </p:cNvSpPr>
          <p:nvPr>
            <p:ph type="sldNum" sz="quarter" idx="12"/>
          </p:nvPr>
        </p:nvSpPr>
        <p:spPr/>
        <p:txBody>
          <a:bodyPr/>
          <a:lstStyle/>
          <a:p>
            <a:fld id="{EEBADC56-F107-FD47-AE29-F57589D94E14}" type="slidenum">
              <a:rPr lang="en-US" smtClean="0"/>
              <a:t>‹#›</a:t>
            </a:fld>
            <a:endParaRPr lang="en-US"/>
          </a:p>
        </p:txBody>
      </p:sp>
    </p:spTree>
    <p:extLst>
      <p:ext uri="{BB962C8B-B14F-4D97-AF65-F5344CB8AC3E}">
        <p14:creationId xmlns:p14="http://schemas.microsoft.com/office/powerpoint/2010/main" val="360401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AC9A4-0870-4563-4270-214F8D0AF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1E269C-6201-705F-A9CB-E2396ACB7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00277-08C4-2B4B-FD4B-019FA8D0C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198B8C-FEA7-3947-902D-BB5FFFD0B342}" type="datetime1">
              <a:rPr lang="en-US" smtClean="0"/>
              <a:t>5/13/26</a:t>
            </a:fld>
            <a:endParaRPr lang="en-US"/>
          </a:p>
        </p:txBody>
      </p:sp>
      <p:sp>
        <p:nvSpPr>
          <p:cNvPr id="5" name="Footer Placeholder 4">
            <a:extLst>
              <a:ext uri="{FF2B5EF4-FFF2-40B4-BE49-F238E27FC236}">
                <a16:creationId xmlns:a16="http://schemas.microsoft.com/office/drawing/2014/main" id="{79478045-5CF9-2983-4A26-E0E7FD1EE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2006 RHIC science symposium</a:t>
            </a:r>
          </a:p>
        </p:txBody>
      </p:sp>
      <p:sp>
        <p:nvSpPr>
          <p:cNvPr id="6" name="Slide Number Placeholder 5">
            <a:extLst>
              <a:ext uri="{FF2B5EF4-FFF2-40B4-BE49-F238E27FC236}">
                <a16:creationId xmlns:a16="http://schemas.microsoft.com/office/drawing/2014/main" id="{20852EE9-BDD1-A5C0-B110-A4DEEF218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BADC56-F107-FD47-AE29-F57589D94E14}" type="slidenum">
              <a:rPr lang="en-US" smtClean="0"/>
              <a:t>‹#›</a:t>
            </a:fld>
            <a:endParaRPr lang="en-US"/>
          </a:p>
        </p:txBody>
      </p:sp>
    </p:spTree>
    <p:extLst>
      <p:ext uri="{BB962C8B-B14F-4D97-AF65-F5344CB8AC3E}">
        <p14:creationId xmlns:p14="http://schemas.microsoft.com/office/powerpoint/2010/main" val="9527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BDA4-9DE8-71D3-AB0E-52D58BB844B1}"/>
              </a:ext>
            </a:extLst>
          </p:cNvPr>
          <p:cNvSpPr>
            <a:spLocks noGrp="1"/>
          </p:cNvSpPr>
          <p:nvPr>
            <p:ph type="ctrTitle"/>
          </p:nvPr>
        </p:nvSpPr>
        <p:spPr/>
        <p:txBody>
          <a:bodyPr/>
          <a:lstStyle/>
          <a:p>
            <a:r>
              <a:rPr lang="en-US" dirty="0"/>
              <a:t>Spokesperson talks</a:t>
            </a:r>
            <a:br>
              <a:rPr lang="en-US" dirty="0"/>
            </a:br>
            <a:r>
              <a:rPr lang="en-US" dirty="0"/>
              <a:t>BRAHMS retro perspective</a:t>
            </a:r>
          </a:p>
        </p:txBody>
      </p:sp>
      <p:sp>
        <p:nvSpPr>
          <p:cNvPr id="3" name="Subtitle 2">
            <a:extLst>
              <a:ext uri="{FF2B5EF4-FFF2-40B4-BE49-F238E27FC236}">
                <a16:creationId xmlns:a16="http://schemas.microsoft.com/office/drawing/2014/main" id="{1C0CB61E-4285-1DD8-1645-FB3448452515}"/>
              </a:ext>
            </a:extLst>
          </p:cNvPr>
          <p:cNvSpPr>
            <a:spLocks noGrp="1"/>
          </p:cNvSpPr>
          <p:nvPr>
            <p:ph type="subTitle" idx="1"/>
          </p:nvPr>
        </p:nvSpPr>
        <p:spPr/>
        <p:txBody>
          <a:bodyPr/>
          <a:lstStyle/>
          <a:p>
            <a:r>
              <a:rPr lang="en-US" dirty="0"/>
              <a:t>Flemming Videbæk</a:t>
            </a:r>
          </a:p>
          <a:p>
            <a:r>
              <a:rPr lang="en-US" dirty="0"/>
              <a:t>RHIC symposium</a:t>
            </a:r>
          </a:p>
        </p:txBody>
      </p:sp>
      <p:sp>
        <p:nvSpPr>
          <p:cNvPr id="4" name="Footer Placeholder 3">
            <a:extLst>
              <a:ext uri="{FF2B5EF4-FFF2-40B4-BE49-F238E27FC236}">
                <a16:creationId xmlns:a16="http://schemas.microsoft.com/office/drawing/2014/main" id="{BAC25FC3-4CDB-6112-5829-552C6665E3F3}"/>
              </a:ext>
            </a:extLst>
          </p:cNvPr>
          <p:cNvSpPr>
            <a:spLocks noGrp="1"/>
          </p:cNvSpPr>
          <p:nvPr>
            <p:ph type="ftr" sz="quarter" idx="11"/>
          </p:nvPr>
        </p:nvSpPr>
        <p:spPr/>
        <p:txBody>
          <a:bodyPr/>
          <a:lstStyle/>
          <a:p>
            <a:r>
              <a:rPr lang="en-US" b="1" dirty="0"/>
              <a:t>2006 RHIC science symposium</a:t>
            </a:r>
          </a:p>
        </p:txBody>
      </p:sp>
      <p:sp>
        <p:nvSpPr>
          <p:cNvPr id="5" name="Slide Number Placeholder 4">
            <a:extLst>
              <a:ext uri="{FF2B5EF4-FFF2-40B4-BE49-F238E27FC236}">
                <a16:creationId xmlns:a16="http://schemas.microsoft.com/office/drawing/2014/main" id="{4892EE83-878D-07C6-47CC-F05E3E17726C}"/>
              </a:ext>
            </a:extLst>
          </p:cNvPr>
          <p:cNvSpPr>
            <a:spLocks noGrp="1"/>
          </p:cNvSpPr>
          <p:nvPr>
            <p:ph type="sldNum" sz="quarter" idx="12"/>
          </p:nvPr>
        </p:nvSpPr>
        <p:spPr/>
        <p:txBody>
          <a:bodyPr/>
          <a:lstStyle/>
          <a:p>
            <a:fld id="{EEBADC56-F107-FD47-AE29-F57589D94E14}" type="slidenum">
              <a:rPr lang="en-US" smtClean="0"/>
              <a:t>1</a:t>
            </a:fld>
            <a:endParaRPr lang="en-US"/>
          </a:p>
        </p:txBody>
      </p:sp>
      <p:pic>
        <p:nvPicPr>
          <p:cNvPr id="7" name="Picture 6">
            <a:extLst>
              <a:ext uri="{FF2B5EF4-FFF2-40B4-BE49-F238E27FC236}">
                <a16:creationId xmlns:a16="http://schemas.microsoft.com/office/drawing/2014/main" id="{34D79995-CD47-82C4-CD21-2956A9CD77EE}"/>
              </a:ext>
            </a:extLst>
          </p:cNvPr>
          <p:cNvPicPr>
            <a:picLocks noChangeAspect="1"/>
          </p:cNvPicPr>
          <p:nvPr/>
        </p:nvPicPr>
        <p:blipFill>
          <a:blip r:embed="rId2"/>
          <a:stretch>
            <a:fillRect/>
          </a:stretch>
        </p:blipFill>
        <p:spPr>
          <a:xfrm>
            <a:off x="292757" y="5884374"/>
            <a:ext cx="2954940" cy="716832"/>
          </a:xfrm>
          <a:prstGeom prst="rect">
            <a:avLst/>
          </a:prstGeom>
        </p:spPr>
      </p:pic>
      <p:pic>
        <p:nvPicPr>
          <p:cNvPr id="11" name="Picture 10">
            <a:extLst>
              <a:ext uri="{FF2B5EF4-FFF2-40B4-BE49-F238E27FC236}">
                <a16:creationId xmlns:a16="http://schemas.microsoft.com/office/drawing/2014/main" id="{4B4A98BD-2B7D-B49C-6A7F-35024ED0AE3C}"/>
              </a:ext>
            </a:extLst>
          </p:cNvPr>
          <p:cNvPicPr>
            <a:picLocks noChangeAspect="1"/>
          </p:cNvPicPr>
          <p:nvPr/>
        </p:nvPicPr>
        <p:blipFill>
          <a:blip r:embed="rId3"/>
          <a:stretch>
            <a:fillRect/>
          </a:stretch>
        </p:blipFill>
        <p:spPr>
          <a:xfrm>
            <a:off x="8610600" y="5759785"/>
            <a:ext cx="3129674" cy="841421"/>
          </a:xfrm>
          <a:prstGeom prst="rect">
            <a:avLst/>
          </a:prstGeom>
        </p:spPr>
      </p:pic>
    </p:spTree>
    <p:extLst>
      <p:ext uri="{BB962C8B-B14F-4D97-AF65-F5344CB8AC3E}">
        <p14:creationId xmlns:p14="http://schemas.microsoft.com/office/powerpoint/2010/main" val="223476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6CDF-DC6D-DA7F-F070-B5332616ADF9}"/>
              </a:ext>
            </a:extLst>
          </p:cNvPr>
          <p:cNvSpPr>
            <a:spLocks noGrp="1"/>
          </p:cNvSpPr>
          <p:nvPr>
            <p:ph type="title"/>
          </p:nvPr>
        </p:nvSpPr>
        <p:spPr>
          <a:xfrm>
            <a:off x="838200" y="365126"/>
            <a:ext cx="10515600" cy="730028"/>
          </a:xfrm>
        </p:spPr>
        <p:txBody>
          <a:bodyPr/>
          <a:lstStyle/>
          <a:p>
            <a:r>
              <a:rPr lang="en-US" dirty="0"/>
              <a:t>Summary</a:t>
            </a:r>
          </a:p>
        </p:txBody>
      </p:sp>
      <p:sp>
        <p:nvSpPr>
          <p:cNvPr id="3" name="Content Placeholder 2">
            <a:extLst>
              <a:ext uri="{FF2B5EF4-FFF2-40B4-BE49-F238E27FC236}">
                <a16:creationId xmlns:a16="http://schemas.microsoft.com/office/drawing/2014/main" id="{F0CDB45B-A7D3-0345-9C04-E5845D9A466F}"/>
              </a:ext>
            </a:extLst>
          </p:cNvPr>
          <p:cNvSpPr>
            <a:spLocks noGrp="1"/>
          </p:cNvSpPr>
          <p:nvPr>
            <p:ph idx="1"/>
          </p:nvPr>
        </p:nvSpPr>
        <p:spPr>
          <a:xfrm>
            <a:off x="838201" y="1253330"/>
            <a:ext cx="6374129" cy="2964339"/>
          </a:xfrm>
        </p:spPr>
        <p:txBody>
          <a:bodyPr>
            <a:normAutofit fontScale="25000" lnSpcReduction="20000"/>
          </a:bodyPr>
          <a:lstStyle/>
          <a:p>
            <a:pPr>
              <a:lnSpc>
                <a:spcPct val="120000"/>
              </a:lnSpc>
              <a:buNone/>
            </a:pPr>
            <a:r>
              <a:rPr lang="en-US" altLang="en-US" sz="7200" b="1" dirty="0">
                <a:solidFill>
                  <a:schemeClr val="tx1"/>
                </a:solidFill>
                <a:ea typeface="ＭＳ Ｐゴシック" panose="020B0600070205080204" pitchFamily="34" charset="-128"/>
              </a:rPr>
              <a:t>The BRAHMS experiment have provided unique physics results in the forward region, providing insight into several key questions,</a:t>
            </a:r>
          </a:p>
          <a:p>
            <a:pPr>
              <a:lnSpc>
                <a:spcPct val="120000"/>
              </a:lnSpc>
              <a:buNone/>
            </a:pPr>
            <a:r>
              <a:rPr lang="en-US" altLang="en-US" sz="7200" b="1" dirty="0">
                <a:ea typeface="ＭＳ Ｐゴシック" panose="020B0600070205080204" pitchFamily="34" charset="-128"/>
              </a:rPr>
              <a:t>It has been most rewarding to be part of the RHIC program , that really gave rise to new understanding of the state of high energy density nuclear matter, and cold QCD physics.</a:t>
            </a:r>
          </a:p>
          <a:p>
            <a:pPr>
              <a:lnSpc>
                <a:spcPct val="120000"/>
              </a:lnSpc>
              <a:buNone/>
            </a:pPr>
            <a:r>
              <a:rPr lang="en-US" altLang="en-US" sz="7200" b="1" dirty="0">
                <a:ea typeface="ＭＳ Ｐゴシック" panose="020B0600070205080204" pitchFamily="34" charset="-128"/>
              </a:rPr>
              <a:t>I am sure that the new experiment(s) coming at EIC will be equally fruitful</a:t>
            </a:r>
            <a:endParaRPr lang="en-US" altLang="en-US" sz="7200" b="1" dirty="0">
              <a:solidFill>
                <a:schemeClr val="tx1"/>
              </a:solidFill>
              <a:ea typeface="ＭＳ Ｐゴシック" panose="020B0600070205080204" pitchFamily="34" charset="-128"/>
            </a:endParaRPr>
          </a:p>
          <a:p>
            <a:endParaRPr lang="en-US" dirty="0"/>
          </a:p>
        </p:txBody>
      </p:sp>
      <p:pic>
        <p:nvPicPr>
          <p:cNvPr id="5" name="Picture 4">
            <a:extLst>
              <a:ext uri="{FF2B5EF4-FFF2-40B4-BE49-F238E27FC236}">
                <a16:creationId xmlns:a16="http://schemas.microsoft.com/office/drawing/2014/main" id="{EEEF5F66-9FA3-55A0-94BF-BD1B1BF5DF33}"/>
              </a:ext>
            </a:extLst>
          </p:cNvPr>
          <p:cNvPicPr>
            <a:picLocks noChangeAspect="1"/>
          </p:cNvPicPr>
          <p:nvPr/>
        </p:nvPicPr>
        <p:blipFill>
          <a:blip r:embed="rId3"/>
          <a:stretch>
            <a:fillRect/>
          </a:stretch>
        </p:blipFill>
        <p:spPr>
          <a:xfrm>
            <a:off x="7212330" y="1253330"/>
            <a:ext cx="4481201" cy="3360900"/>
          </a:xfrm>
          <a:prstGeom prst="rect">
            <a:avLst/>
          </a:prstGeom>
        </p:spPr>
      </p:pic>
      <p:sp>
        <p:nvSpPr>
          <p:cNvPr id="4" name="Footer Placeholder 3">
            <a:extLst>
              <a:ext uri="{FF2B5EF4-FFF2-40B4-BE49-F238E27FC236}">
                <a16:creationId xmlns:a16="http://schemas.microsoft.com/office/drawing/2014/main" id="{8A7F4AC0-B10F-89C7-DEBF-275249471F75}"/>
              </a:ext>
            </a:extLst>
          </p:cNvPr>
          <p:cNvSpPr>
            <a:spLocks noGrp="1"/>
          </p:cNvSpPr>
          <p:nvPr>
            <p:ph type="ftr" sz="quarter" idx="11"/>
          </p:nvPr>
        </p:nvSpPr>
        <p:spPr/>
        <p:txBody>
          <a:bodyPr/>
          <a:lstStyle/>
          <a:p>
            <a:r>
              <a:rPr lang="en-US"/>
              <a:t>2006 RHIC science symposium</a:t>
            </a:r>
          </a:p>
        </p:txBody>
      </p:sp>
      <p:sp>
        <p:nvSpPr>
          <p:cNvPr id="6" name="Slide Number Placeholder 5">
            <a:extLst>
              <a:ext uri="{FF2B5EF4-FFF2-40B4-BE49-F238E27FC236}">
                <a16:creationId xmlns:a16="http://schemas.microsoft.com/office/drawing/2014/main" id="{7F7414E8-0F05-CB36-BB4F-B52171C3A85F}"/>
              </a:ext>
            </a:extLst>
          </p:cNvPr>
          <p:cNvSpPr>
            <a:spLocks noGrp="1"/>
          </p:cNvSpPr>
          <p:nvPr>
            <p:ph type="sldNum" sz="quarter" idx="12"/>
          </p:nvPr>
        </p:nvSpPr>
        <p:spPr/>
        <p:txBody>
          <a:bodyPr/>
          <a:lstStyle/>
          <a:p>
            <a:fld id="{EEBADC56-F107-FD47-AE29-F57589D94E14}" type="slidenum">
              <a:rPr lang="en-US" smtClean="0"/>
              <a:t>10</a:t>
            </a:fld>
            <a:endParaRPr lang="en-US"/>
          </a:p>
        </p:txBody>
      </p:sp>
    </p:spTree>
    <p:extLst>
      <p:ext uri="{BB962C8B-B14F-4D97-AF65-F5344CB8AC3E}">
        <p14:creationId xmlns:p14="http://schemas.microsoft.com/office/powerpoint/2010/main" val="224140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A123-4C31-EEE4-4D5B-38ADE3B6A865}"/>
              </a:ext>
            </a:extLst>
          </p:cNvPr>
          <p:cNvSpPr>
            <a:spLocks noGrp="1"/>
          </p:cNvSpPr>
          <p:nvPr>
            <p:ph type="title"/>
          </p:nvPr>
        </p:nvSpPr>
        <p:spPr/>
        <p:txBody>
          <a:bodyPr/>
          <a:lstStyle/>
          <a:p>
            <a:r>
              <a:rPr lang="en-US" altLang="en-US">
                <a:ea typeface="ＭＳ Ｐゴシック" panose="020B0600070205080204" pitchFamily="34" charset="-128"/>
              </a:rPr>
              <a:t>Collaboration</a:t>
            </a:r>
          </a:p>
        </p:txBody>
      </p:sp>
      <p:sp>
        <p:nvSpPr>
          <p:cNvPr id="59394" name="Content Placeholder 8">
            <a:extLst>
              <a:ext uri="{FF2B5EF4-FFF2-40B4-BE49-F238E27FC236}">
                <a16:creationId xmlns:a16="http://schemas.microsoft.com/office/drawing/2014/main" id="{7E5FAEAA-1057-A319-BE5B-D1D19FD3CDB1}"/>
              </a:ext>
            </a:extLst>
          </p:cNvPr>
          <p:cNvSpPr>
            <a:spLocks noGrp="1"/>
          </p:cNvSpPr>
          <p:nvPr>
            <p:ph idx="1"/>
          </p:nvPr>
        </p:nvSpPr>
        <p:spPr>
          <a:xfrm>
            <a:off x="838200" y="1825625"/>
            <a:ext cx="6732181" cy="4351338"/>
          </a:xfrm>
        </p:spPr>
        <p:txBody>
          <a:bodyPr/>
          <a:lstStyle/>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I.Arsene</a:t>
            </a:r>
            <a:r>
              <a:rPr lang="en-GB" altLang="en-US" sz="1200" b="1" baseline="30000" dirty="0">
                <a:latin typeface="Trebuchet MS" panose="020B0703020202090204" pitchFamily="34" charset="0"/>
                <a:ea typeface="ＭＳ Ｐゴシック" panose="020B0600070205080204" pitchFamily="34" charset="-128"/>
              </a:rPr>
              <a:t>7</a:t>
            </a:r>
            <a:r>
              <a:rPr lang="en-GB" altLang="en-US" sz="1200" b="1" dirty="0">
                <a:latin typeface="Trebuchet MS" panose="020B0703020202090204" pitchFamily="34" charset="0"/>
                <a:ea typeface="ＭＳ Ｐゴシック" panose="020B0600070205080204" pitchFamily="34" charset="-128"/>
              </a:rPr>
              <a:t>, I.G. Bearden</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D. Beavis</a:t>
            </a:r>
            <a:r>
              <a:rPr lang="en-GB" altLang="en-US" sz="1200" b="1" baseline="30000" dirty="0">
                <a:latin typeface="Trebuchet MS" panose="020B0703020202090204" pitchFamily="34" charset="0"/>
                <a:ea typeface="ＭＳ Ｐゴシック" panose="020B0600070205080204" pitchFamily="34" charset="-128"/>
              </a:rPr>
              <a:t>1</a:t>
            </a:r>
            <a:r>
              <a:rPr lang="en-GB" altLang="en-US" sz="2400" b="1" dirty="0">
                <a:latin typeface="Trebuchet MS" panose="020B0703020202090204" pitchFamily="34" charset="0"/>
                <a:ea typeface="ＭＳ Ｐゴシック" panose="020B0600070205080204" pitchFamily="34" charset="-128"/>
              </a:rPr>
              <a:t>,</a:t>
            </a:r>
            <a:r>
              <a:rPr lang="en-GB" altLang="en-US" b="1" dirty="0">
                <a:latin typeface="Trebuchet MS" panose="020B0703020202090204" pitchFamily="34" charset="0"/>
                <a:ea typeface="ＭＳ Ｐゴシック" panose="020B0600070205080204" pitchFamily="34" charset="-128"/>
              </a:rPr>
              <a:t> </a:t>
            </a:r>
            <a:r>
              <a:rPr lang="en-GB" altLang="en-US" sz="1200" b="1" dirty="0">
                <a:latin typeface="Trebuchet MS" panose="020B0703020202090204" pitchFamily="34" charset="0"/>
                <a:ea typeface="ＭＳ Ｐゴシック" panose="020B0600070205080204" pitchFamily="34" charset="-128"/>
              </a:rPr>
              <a:t>S. Bekele</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 C. Besliu</a:t>
            </a:r>
            <a:r>
              <a:rPr lang="en-GB" altLang="en-US" sz="1200" b="1" baseline="30000" dirty="0">
                <a:latin typeface="Trebuchet MS" panose="020B0703020202090204" pitchFamily="34" charset="0"/>
                <a:ea typeface="ＭＳ Ｐゴシック" panose="020B0600070205080204" pitchFamily="34" charset="-128"/>
              </a:rPr>
              <a:t>9</a:t>
            </a:r>
            <a:r>
              <a:rPr lang="en-GB" altLang="en-US" sz="1200" b="1" dirty="0">
                <a:latin typeface="Trebuchet MS" panose="020B0703020202090204" pitchFamily="34" charset="0"/>
                <a:ea typeface="ＭＳ Ｐゴシック" panose="020B0600070205080204" pitchFamily="34" charset="-128"/>
              </a:rPr>
              <a:t>, B. Budick</a:t>
            </a:r>
            <a:r>
              <a:rPr lang="en-GB" altLang="en-US" sz="1200" b="1" baseline="30000" dirty="0">
                <a:latin typeface="Trebuchet MS" panose="020B0703020202090204" pitchFamily="34" charset="0"/>
                <a:ea typeface="ＭＳ Ｐゴシック" panose="020B0600070205080204" pitchFamily="34" charset="-128"/>
              </a:rPr>
              <a:t>5</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H. Bøggild</a:t>
            </a:r>
            <a:r>
              <a:rPr lang="en-GB" altLang="en-US" sz="1200" b="1" baseline="30000" dirty="0">
                <a:latin typeface="Trebuchet MS" panose="020B0703020202090204" pitchFamily="34" charset="0"/>
                <a:ea typeface="ＭＳ Ｐゴシック" panose="020B0600070205080204" pitchFamily="34" charset="-128"/>
              </a:rPr>
              <a:t>6 </a:t>
            </a:r>
            <a:r>
              <a:rPr lang="en-GB" altLang="en-US" sz="1200" b="1" dirty="0">
                <a:latin typeface="Trebuchet MS" panose="020B0703020202090204" pitchFamily="34" charset="0"/>
                <a:ea typeface="ＭＳ Ｐゴシック" panose="020B0600070205080204" pitchFamily="34" charset="-128"/>
              </a:rPr>
              <a:t>, C. Chasman</a:t>
            </a:r>
            <a:r>
              <a:rPr lang="en-GB" altLang="en-US" sz="1200" b="1" baseline="30000" dirty="0">
                <a:latin typeface="Trebuchet MS" panose="020B0703020202090204" pitchFamily="34" charset="0"/>
                <a:ea typeface="ＭＳ Ｐゴシック" panose="020B0600070205080204" pitchFamily="34" charset="-128"/>
              </a:rPr>
              <a:t>1</a:t>
            </a:r>
            <a:r>
              <a:rPr lang="en-GB" altLang="en-US" sz="1200" b="1" dirty="0">
                <a:latin typeface="Trebuchet MS" panose="020B0703020202090204" pitchFamily="34" charset="0"/>
                <a:ea typeface="ＭＳ Ｐゴシック" panose="020B0600070205080204" pitchFamily="34" charset="-128"/>
              </a:rPr>
              <a:t>, C. H. Christensen</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P. Christiansen</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a:t>
            </a:r>
            <a:r>
              <a:rPr lang="en-GB" altLang="en-US" sz="1200" b="1" dirty="0" err="1">
                <a:latin typeface="Trebuchet MS" panose="020B0703020202090204" pitchFamily="34" charset="0"/>
                <a:ea typeface="ＭＳ Ｐゴシック" panose="020B0600070205080204" pitchFamily="34" charset="-128"/>
              </a:rPr>
              <a:t>H.Dalsgaard</a:t>
            </a:r>
            <a:r>
              <a:rPr lang="en-GB" altLang="en-US" sz="1200" b="1" dirty="0">
                <a:latin typeface="Trebuchet MS" panose="020B0703020202090204" pitchFamily="34" charset="0"/>
                <a:ea typeface="ＭＳ Ｐゴシック" panose="020B0600070205080204" pitchFamily="34" charset="-128"/>
              </a:rPr>
              <a:t>, R.Debbe</a:t>
            </a:r>
            <a:r>
              <a:rPr lang="en-GB" altLang="en-US" sz="1200" b="1" baseline="30000" dirty="0">
                <a:latin typeface="Trebuchet MS" panose="020B0703020202090204" pitchFamily="34" charset="0"/>
                <a:ea typeface="ＭＳ Ｐゴシック" panose="020B0600070205080204" pitchFamily="34" charset="-128"/>
              </a:rPr>
              <a:t>1</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J. J. Gaardhøje</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K. Hagel</a:t>
            </a:r>
            <a:r>
              <a:rPr lang="en-GB" altLang="en-US" sz="1200" b="1" baseline="30000" dirty="0">
                <a:latin typeface="Trebuchet MS" panose="020B0703020202090204" pitchFamily="34" charset="0"/>
                <a:ea typeface="ＭＳ Ｐゴシック" panose="020B0600070205080204" pitchFamily="34" charset="-128"/>
              </a:rPr>
              <a:t>7</a:t>
            </a:r>
            <a:r>
              <a:rPr lang="en-GB" altLang="en-US" sz="1200" b="1" dirty="0">
                <a:latin typeface="Trebuchet MS" panose="020B0703020202090204" pitchFamily="34" charset="0"/>
                <a:ea typeface="ＭＳ Ｐゴシック" panose="020B0600070205080204" pitchFamily="34" charset="-128"/>
              </a:rPr>
              <a:t>, H. Ito</a:t>
            </a:r>
            <a:r>
              <a:rPr lang="en-GB" altLang="en-US" sz="1200" b="1" baseline="30000" dirty="0">
                <a:latin typeface="Trebuchet MS" panose="020B0703020202090204" pitchFamily="34" charset="0"/>
                <a:ea typeface="ＭＳ Ｐゴシック" panose="020B0600070205080204" pitchFamily="34" charset="-128"/>
              </a:rPr>
              <a:t>10</a:t>
            </a:r>
            <a:r>
              <a:rPr lang="en-GB" altLang="en-US" sz="1200" b="1" dirty="0">
                <a:latin typeface="Trebuchet MS" panose="020B0703020202090204" pitchFamily="34" charset="0"/>
                <a:ea typeface="ＭＳ Ｐゴシック" panose="020B0600070205080204" pitchFamily="34" charset="-128"/>
              </a:rPr>
              <a:t>, A. Jipa</a:t>
            </a:r>
            <a:r>
              <a:rPr lang="en-GB" altLang="en-US" sz="1200" b="1" baseline="30000" dirty="0">
                <a:latin typeface="Trebuchet MS" panose="020B0703020202090204" pitchFamily="34" charset="0"/>
                <a:ea typeface="ＭＳ Ｐゴシック" panose="020B0600070205080204" pitchFamily="34" charset="-128"/>
              </a:rPr>
              <a:t>9</a:t>
            </a:r>
            <a:r>
              <a:rPr lang="en-GB" altLang="en-US" sz="1200" b="1" dirty="0">
                <a:latin typeface="Trebuchet MS" panose="020B0703020202090204" pitchFamily="34" charset="0"/>
                <a:ea typeface="ＭＳ Ｐゴシック" panose="020B0600070205080204" pitchFamily="34" charset="-128"/>
              </a:rPr>
              <a:t>, J. I. Jordre</a:t>
            </a:r>
            <a:r>
              <a:rPr lang="en-GB" altLang="en-US" sz="1200" b="1" baseline="30000" dirty="0">
                <a:latin typeface="Trebuchet MS" panose="020B0703020202090204" pitchFamily="34" charset="0"/>
                <a:ea typeface="ＭＳ Ｐゴシック" panose="020B0600070205080204" pitchFamily="34" charset="-128"/>
              </a:rPr>
              <a:t>9</a:t>
            </a:r>
            <a:r>
              <a:rPr lang="en-GB" altLang="en-US" sz="1200" b="1" dirty="0">
                <a:latin typeface="Trebuchet MS" panose="020B0703020202090204" pitchFamily="34" charset="0"/>
                <a:ea typeface="ＭＳ Ｐゴシック" panose="020B0600070205080204" pitchFamily="34" charset="-128"/>
              </a:rPr>
              <a:t>, E.B. Johnson</a:t>
            </a:r>
            <a:r>
              <a:rPr lang="en-GB" altLang="en-US" sz="1200" b="1" baseline="30000" dirty="0">
                <a:latin typeface="Trebuchet MS" panose="020B0703020202090204" pitchFamily="34" charset="0"/>
                <a:ea typeface="ＭＳ Ｐゴシック" panose="020B0600070205080204" pitchFamily="34" charset="-128"/>
              </a:rPr>
              <a:t>10</a:t>
            </a:r>
            <a:r>
              <a:rPr lang="en-GB" altLang="en-US" sz="1200" b="1" dirty="0">
                <a:latin typeface="Trebuchet MS" panose="020B0703020202090204" pitchFamily="34" charset="0"/>
                <a:ea typeface="ＭＳ Ｐゴシック" panose="020B0600070205080204" pitchFamily="34" charset="-128"/>
              </a:rPr>
              <a:t>,</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 C.E.Jørgensen</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R. Karabowicz</a:t>
            </a:r>
            <a:r>
              <a:rPr lang="en-GB" altLang="en-US" sz="1200" b="1" baseline="30000" dirty="0">
                <a:latin typeface="Trebuchet MS" panose="020B0703020202090204" pitchFamily="34" charset="0"/>
                <a:ea typeface="ＭＳ Ｐゴシック" panose="020B0600070205080204" pitchFamily="34" charset="-128"/>
              </a:rPr>
              <a:t>3</a:t>
            </a:r>
            <a:r>
              <a:rPr lang="en-GB" altLang="en-US" sz="1200" b="1" dirty="0">
                <a:latin typeface="Trebuchet MS" panose="020B0703020202090204" pitchFamily="34" charset="0"/>
                <a:ea typeface="ＭＳ Ｐゴシック" panose="020B0600070205080204" pitchFamily="34" charset="-128"/>
              </a:rPr>
              <a:t>, N. Katryńska</a:t>
            </a:r>
            <a:r>
              <a:rPr lang="en-GB" altLang="en-US" sz="1200" b="1" baseline="30000" dirty="0">
                <a:latin typeface="Trebuchet MS" panose="020B0703020202090204" pitchFamily="34" charset="0"/>
                <a:ea typeface="ＭＳ Ｐゴシック" panose="020B0600070205080204" pitchFamily="34" charset="-128"/>
              </a:rPr>
              <a:t>3</a:t>
            </a:r>
            <a:r>
              <a:rPr lang="en-GB" altLang="en-US" sz="1200" b="1" dirty="0">
                <a:latin typeface="Trebuchet MS" panose="020B0703020202090204" pitchFamily="34" charset="0"/>
                <a:ea typeface="ＭＳ Ｐゴシック" panose="020B0600070205080204" pitchFamily="34" charset="-128"/>
              </a:rPr>
              <a:t>, E. J. Kim</a:t>
            </a:r>
            <a:r>
              <a:rPr lang="en-GB" altLang="en-US" sz="1200" b="1" baseline="30000" dirty="0">
                <a:latin typeface="Trebuchet MS" panose="020B0703020202090204" pitchFamily="34" charset="0"/>
                <a:ea typeface="ＭＳ Ｐゴシック" panose="020B0600070205080204" pitchFamily="34" charset="-128"/>
              </a:rPr>
              <a:t>4</a:t>
            </a:r>
            <a:r>
              <a:rPr lang="en-GB" altLang="en-US" sz="1200" b="1" dirty="0">
                <a:latin typeface="Trebuchet MS" panose="020B0703020202090204" pitchFamily="34" charset="0"/>
                <a:ea typeface="ＭＳ Ｐゴシック" panose="020B0600070205080204" pitchFamily="34" charset="-128"/>
              </a:rPr>
              <a:t>, T.M.Larsen</a:t>
            </a:r>
            <a:r>
              <a:rPr lang="en-GB" altLang="en-US" sz="1200" b="1" baseline="30000" dirty="0">
                <a:latin typeface="Trebuchet MS" panose="020B0703020202090204" pitchFamily="34" charset="0"/>
                <a:ea typeface="ＭＳ Ｐゴシック" panose="020B0600070205080204" pitchFamily="34" charset="-128"/>
              </a:rPr>
              <a:t>11</a:t>
            </a:r>
            <a:r>
              <a:rPr lang="en-GB" altLang="en-US" sz="1200" b="1" dirty="0">
                <a:latin typeface="Trebuchet MS" panose="020B0703020202090204" pitchFamily="34" charset="0"/>
                <a:ea typeface="ＭＳ Ｐゴシック" panose="020B0600070205080204" pitchFamily="34" charset="-128"/>
              </a:rPr>
              <a:t>, J. H. Lee</a:t>
            </a:r>
            <a:r>
              <a:rPr lang="en-GB" altLang="en-US" sz="1200" b="1" baseline="30000" dirty="0">
                <a:latin typeface="Trebuchet MS" panose="020B0703020202090204" pitchFamily="34" charset="0"/>
                <a:ea typeface="ＭＳ Ｐゴシック" panose="020B0600070205080204" pitchFamily="34" charset="-128"/>
              </a:rPr>
              <a:t>1</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Y. K. Lee</a:t>
            </a:r>
            <a:r>
              <a:rPr lang="en-GB" altLang="en-US" sz="1200" b="1" baseline="30000" dirty="0">
                <a:latin typeface="Trebuchet MS" panose="020B0703020202090204" pitchFamily="34" charset="0"/>
                <a:ea typeface="ＭＳ Ｐゴシック" panose="020B0600070205080204" pitchFamily="34" charset="-128"/>
              </a:rPr>
              <a:t>4</a:t>
            </a:r>
            <a:r>
              <a:rPr lang="en-GB" altLang="en-US" sz="1200" b="1" dirty="0">
                <a:latin typeface="Trebuchet MS" panose="020B0703020202090204" pitchFamily="34" charset="0"/>
                <a:ea typeface="ＭＳ Ｐゴシック" panose="020B0600070205080204" pitchFamily="34" charset="-128"/>
              </a:rPr>
              <a:t>,  S.Lindal</a:t>
            </a:r>
            <a:r>
              <a:rPr lang="en-GB" altLang="en-US" sz="1200" b="1" baseline="30000" dirty="0">
                <a:latin typeface="Trebuchet MS" panose="020B0703020202090204" pitchFamily="34" charset="0"/>
                <a:ea typeface="ＭＳ Ｐゴシック" panose="020B0600070205080204" pitchFamily="34" charset="-128"/>
              </a:rPr>
              <a:t>11</a:t>
            </a:r>
            <a:r>
              <a:rPr lang="en-GB" altLang="en-US" sz="1200" b="1" dirty="0">
                <a:latin typeface="Trebuchet MS" panose="020B0703020202090204" pitchFamily="34" charset="0"/>
                <a:ea typeface="ＭＳ Ｐゴシック" panose="020B0600070205080204" pitchFamily="34" charset="-128"/>
              </a:rPr>
              <a:t>, G. Løvhøjden</a:t>
            </a:r>
            <a:r>
              <a:rPr lang="en-GB" altLang="en-US" sz="1200" b="1" baseline="30000" dirty="0">
                <a:latin typeface="Trebuchet MS" panose="020B0703020202090204" pitchFamily="34" charset="0"/>
                <a:ea typeface="ＭＳ Ｐゴシック" panose="020B0600070205080204" pitchFamily="34" charset="-128"/>
              </a:rPr>
              <a:t>2</a:t>
            </a:r>
            <a:r>
              <a:rPr lang="en-GB" altLang="en-US" sz="1200" b="1" dirty="0">
                <a:latin typeface="Trebuchet MS" panose="020B0703020202090204" pitchFamily="34" charset="0"/>
                <a:ea typeface="ＭＳ Ｐゴシック" panose="020B0600070205080204" pitchFamily="34" charset="-128"/>
              </a:rPr>
              <a:t>, Z. Majka</a:t>
            </a:r>
            <a:r>
              <a:rPr lang="en-GB" altLang="en-US" sz="1200" b="1" baseline="30000" dirty="0">
                <a:latin typeface="Trebuchet MS" panose="020B0703020202090204" pitchFamily="34" charset="0"/>
                <a:ea typeface="ＭＳ Ｐゴシック" panose="020B0600070205080204" pitchFamily="34" charset="-128"/>
              </a:rPr>
              <a:t>3</a:t>
            </a:r>
            <a:r>
              <a:rPr lang="en-GB" altLang="en-US" sz="1200" b="1" dirty="0">
                <a:latin typeface="Trebuchet MS" panose="020B0703020202090204" pitchFamily="34" charset="0"/>
                <a:ea typeface="ＭＳ Ｐゴシック" panose="020B0600070205080204" pitchFamily="34" charset="-128"/>
              </a:rPr>
              <a:t>, M. Murray</a:t>
            </a:r>
            <a:r>
              <a:rPr lang="en-GB" altLang="en-US" sz="1200" b="1" baseline="30000" dirty="0">
                <a:latin typeface="Trebuchet MS" panose="020B0703020202090204" pitchFamily="34" charset="0"/>
                <a:ea typeface="ＭＳ Ｐゴシック" panose="020B0600070205080204" pitchFamily="34" charset="-128"/>
              </a:rPr>
              <a:t>10</a:t>
            </a:r>
            <a:r>
              <a:rPr lang="en-GB" altLang="en-US" sz="1200" b="1" dirty="0">
                <a:latin typeface="Trebuchet MS" panose="020B0703020202090204" pitchFamily="34" charset="0"/>
                <a:ea typeface="ＭＳ Ｐゴシック" panose="020B0600070205080204" pitchFamily="34" charset="-128"/>
              </a:rPr>
              <a:t>, J. Natowitz</a:t>
            </a:r>
            <a:r>
              <a:rPr lang="en-GB" altLang="en-US" sz="1200" b="1" baseline="30000" dirty="0">
                <a:latin typeface="Trebuchet MS" panose="020B0703020202090204" pitchFamily="34" charset="0"/>
                <a:ea typeface="ＭＳ Ｐゴシック" panose="020B0600070205080204" pitchFamily="34" charset="-128"/>
              </a:rPr>
              <a:t>7</a:t>
            </a:r>
            <a:r>
              <a:rPr lang="en-GB" altLang="en-US" sz="1200" b="1" dirty="0">
                <a:latin typeface="Trebuchet MS" panose="020B0703020202090204" pitchFamily="34" charset="0"/>
                <a:ea typeface="ＭＳ Ｐゴシック" panose="020B0600070205080204" pitchFamily="34" charset="-128"/>
              </a:rPr>
              <a:t>, B.S.Nielsen</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err="1">
                <a:latin typeface="Trebuchet MS" panose="020B0703020202090204" pitchFamily="34" charset="0"/>
                <a:ea typeface="ＭＳ Ｐゴシック" panose="020B0600070205080204" pitchFamily="34" charset="-128"/>
              </a:rPr>
              <a:t>C.Nygaard</a:t>
            </a:r>
            <a:r>
              <a:rPr lang="en-GB" altLang="en-US" sz="1200" b="1" dirty="0">
                <a:latin typeface="Trebuchet MS" panose="020B0703020202090204" pitchFamily="34" charset="0"/>
                <a:ea typeface="ＭＳ Ｐゴシック" panose="020B0600070205080204" pitchFamily="34" charset="-128"/>
              </a:rPr>
              <a:t>, D. Ouerdane</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err="1">
                <a:latin typeface="Trebuchet MS" panose="020B0703020202090204" pitchFamily="34" charset="0"/>
                <a:ea typeface="ＭＳ Ｐゴシック" panose="020B0600070205080204" pitchFamily="34" charset="-128"/>
              </a:rPr>
              <a:t>D.Pald</a:t>
            </a:r>
            <a:r>
              <a:rPr lang="en-GB" altLang="en-US" sz="1200" b="1" dirty="0">
                <a:latin typeface="Trebuchet MS" panose="020B0703020202090204" pitchFamily="34" charset="0"/>
                <a:ea typeface="ＭＳ Ｐゴシック" panose="020B0600070205080204" pitchFamily="34" charset="-128"/>
              </a:rPr>
              <a:t>, R.Planeta</a:t>
            </a:r>
            <a:r>
              <a:rPr lang="en-GB" altLang="en-US" sz="1200" b="1" baseline="30000" dirty="0">
                <a:latin typeface="Trebuchet MS" panose="020B0703020202090204" pitchFamily="34" charset="0"/>
                <a:ea typeface="ＭＳ Ｐゴシック" panose="020B0600070205080204" pitchFamily="34" charset="-128"/>
              </a:rPr>
              <a:t>3</a:t>
            </a:r>
            <a:r>
              <a:rPr lang="en-GB" altLang="en-US" sz="1200" b="1" dirty="0">
                <a:latin typeface="Trebuchet MS" panose="020B0703020202090204" pitchFamily="34" charset="0"/>
                <a:ea typeface="ＭＳ Ｐゴシック" panose="020B0600070205080204" pitchFamily="34" charset="-128"/>
              </a:rPr>
              <a:t>, F. Rami</a:t>
            </a:r>
            <a:r>
              <a:rPr lang="en-GB" altLang="en-US" sz="1200" b="1" baseline="30000" dirty="0">
                <a:latin typeface="Trebuchet MS" panose="020B0703020202090204" pitchFamily="34" charset="0"/>
                <a:ea typeface="ＭＳ Ｐゴシック" panose="020B0600070205080204" pitchFamily="34" charset="-128"/>
              </a:rPr>
              <a:t>2</a:t>
            </a:r>
            <a:r>
              <a:rPr lang="en-GB" altLang="en-US" sz="1200" b="1" dirty="0">
                <a:latin typeface="Trebuchet MS" panose="020B0703020202090204" pitchFamily="34" charset="0"/>
                <a:ea typeface="ＭＳ Ｐゴシック" panose="020B0600070205080204" pitchFamily="34" charset="-128"/>
              </a:rPr>
              <a:t>, C. Ristea</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O. Ristea</a:t>
            </a:r>
            <a:r>
              <a:rPr lang="en-GB" altLang="en-US" sz="1200" b="1" baseline="30000" dirty="0">
                <a:latin typeface="Trebuchet MS" panose="020B0703020202090204" pitchFamily="34" charset="0"/>
                <a:ea typeface="ＭＳ Ｐゴシック" panose="020B0600070205080204" pitchFamily="34" charset="-128"/>
              </a:rPr>
              <a:t>9</a:t>
            </a:r>
            <a:r>
              <a:rPr lang="en-GB" altLang="en-US" sz="1200" b="1" dirty="0">
                <a:latin typeface="Trebuchet MS" panose="020B0703020202090204" pitchFamily="34" charset="0"/>
                <a:ea typeface="ＭＳ Ｐゴシック" panose="020B0600070205080204" pitchFamily="34" charset="-128"/>
              </a:rPr>
              <a:t>, D. Röhrich</a:t>
            </a:r>
            <a:r>
              <a:rPr lang="en-GB" altLang="en-US" sz="1200" b="1" baseline="30000" dirty="0">
                <a:latin typeface="Trebuchet MS" panose="020B0703020202090204" pitchFamily="34" charset="0"/>
                <a:ea typeface="ＭＳ Ｐゴシック" panose="020B0600070205080204" pitchFamily="34" charset="-128"/>
              </a:rPr>
              <a:t>8</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 S. J. Sanders</a:t>
            </a:r>
            <a:r>
              <a:rPr lang="en-GB" altLang="en-US" sz="1200" b="1" baseline="30000" dirty="0">
                <a:latin typeface="Trebuchet MS" panose="020B0703020202090204" pitchFamily="34" charset="0"/>
                <a:ea typeface="ＭＳ Ｐゴシック" panose="020B0600070205080204" pitchFamily="34" charset="-128"/>
              </a:rPr>
              <a:t>10</a:t>
            </a:r>
            <a:r>
              <a:rPr lang="en-GB" altLang="en-US" sz="1200" b="1" dirty="0">
                <a:latin typeface="Trebuchet MS" panose="020B0703020202090204" pitchFamily="34" charset="0"/>
                <a:ea typeface="ＭＳ Ｐゴシック" panose="020B0600070205080204" pitchFamily="34" charset="-128"/>
              </a:rPr>
              <a:t>, R.A.Sheetz</a:t>
            </a:r>
            <a:r>
              <a:rPr lang="en-GB" altLang="en-US" sz="1200" b="1" baseline="30000" dirty="0">
                <a:latin typeface="Trebuchet MS" panose="020B0703020202090204" pitchFamily="34" charset="0"/>
                <a:ea typeface="ＭＳ Ｐゴシック" panose="020B0600070205080204" pitchFamily="34" charset="-128"/>
              </a:rPr>
              <a:t>1</a:t>
            </a:r>
            <a:r>
              <a:rPr lang="en-GB" altLang="en-US" sz="1200" b="1" dirty="0">
                <a:latin typeface="Trebuchet MS" panose="020B0703020202090204" pitchFamily="34" charset="0"/>
                <a:ea typeface="ＭＳ Ｐゴシック" panose="020B0600070205080204" pitchFamily="34" charset="-128"/>
              </a:rPr>
              <a:t>, P. Staszel</a:t>
            </a:r>
            <a:r>
              <a:rPr lang="en-GB" altLang="en-US" sz="1200" b="1" baseline="30000" dirty="0">
                <a:latin typeface="Trebuchet MS" panose="020B0703020202090204" pitchFamily="34" charset="0"/>
                <a:ea typeface="ＭＳ Ｐゴシック" panose="020B0600070205080204" pitchFamily="34" charset="-128"/>
              </a:rPr>
              <a:t>3</a:t>
            </a:r>
            <a:r>
              <a:rPr lang="en-GB" altLang="en-US" sz="1200" b="1" dirty="0">
                <a:latin typeface="Trebuchet MS" panose="020B0703020202090204" pitchFamily="34" charset="0"/>
                <a:ea typeface="ＭＳ Ｐゴシック" panose="020B0600070205080204" pitchFamily="34" charset="-128"/>
              </a:rPr>
              <a:t>, </a:t>
            </a:r>
          </a:p>
          <a:p>
            <a:pPr algn="ctr">
              <a:lnSpc>
                <a:spcPct val="88000"/>
              </a:lnSpc>
              <a:spcBef>
                <a:spcPts val="4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dirty="0">
                <a:latin typeface="Trebuchet MS" panose="020B0703020202090204" pitchFamily="34" charset="0"/>
                <a:ea typeface="ＭＳ Ｐゴシック" panose="020B0600070205080204" pitchFamily="34" charset="-128"/>
              </a:rPr>
              <a:t>T.S. Tveter</a:t>
            </a:r>
            <a:r>
              <a:rPr lang="en-GB" altLang="en-US" sz="1200" b="1" baseline="30000" dirty="0">
                <a:latin typeface="Trebuchet MS" panose="020B0703020202090204" pitchFamily="34" charset="0"/>
                <a:ea typeface="ＭＳ Ｐゴシック" panose="020B0600070205080204" pitchFamily="34" charset="-128"/>
              </a:rPr>
              <a:t>11</a:t>
            </a:r>
            <a:r>
              <a:rPr lang="en-GB" altLang="en-US" sz="1200" b="1" dirty="0">
                <a:latin typeface="Trebuchet MS" panose="020B0703020202090204" pitchFamily="34" charset="0"/>
                <a:ea typeface="ＭＳ Ｐゴシック" panose="020B0600070205080204" pitchFamily="34" charset="-128"/>
              </a:rPr>
              <a:t>, F.Videbæk</a:t>
            </a:r>
            <a:r>
              <a:rPr lang="en-GB" altLang="en-US" sz="1200" b="1" baseline="30000" dirty="0">
                <a:latin typeface="Trebuchet MS" panose="020B0703020202090204" pitchFamily="34" charset="0"/>
                <a:ea typeface="ＭＳ Ｐゴシック" panose="020B0600070205080204" pitchFamily="34" charset="-128"/>
              </a:rPr>
              <a:t>1</a:t>
            </a:r>
            <a:r>
              <a:rPr lang="en-GB" altLang="en-US" sz="1200" b="1" dirty="0">
                <a:latin typeface="Trebuchet MS" panose="020B0703020202090204" pitchFamily="34" charset="0"/>
                <a:ea typeface="ＭＳ Ｐゴシック" panose="020B0600070205080204" pitchFamily="34" charset="-128"/>
              </a:rPr>
              <a:t>, R. Wada</a:t>
            </a:r>
            <a:r>
              <a:rPr lang="en-GB" altLang="en-US" sz="1200" b="1" baseline="30000" dirty="0">
                <a:latin typeface="Trebuchet MS" panose="020B0703020202090204" pitchFamily="34" charset="0"/>
                <a:ea typeface="ＭＳ Ｐゴシック" panose="020B0600070205080204" pitchFamily="34" charset="-128"/>
              </a:rPr>
              <a:t>7</a:t>
            </a:r>
            <a:r>
              <a:rPr lang="en-GB" altLang="en-US" sz="1200" b="1" dirty="0">
                <a:latin typeface="Trebuchet MS" panose="020B0703020202090204" pitchFamily="34" charset="0"/>
                <a:ea typeface="ＭＳ Ｐゴシック" panose="020B0600070205080204" pitchFamily="34" charset="-128"/>
              </a:rPr>
              <a:t>, H. Yang</a:t>
            </a:r>
            <a:r>
              <a:rPr lang="en-GB" altLang="en-US" sz="1200" b="1" baseline="30000" dirty="0">
                <a:latin typeface="Trebuchet MS" panose="020B0703020202090204" pitchFamily="34" charset="0"/>
                <a:ea typeface="ＭＳ Ｐゴシック" panose="020B0600070205080204" pitchFamily="34" charset="-128"/>
              </a:rPr>
              <a:t>6</a:t>
            </a:r>
            <a:r>
              <a:rPr lang="en-GB" altLang="en-US" sz="1200" b="1" dirty="0">
                <a:latin typeface="Trebuchet MS" panose="020B0703020202090204" pitchFamily="34" charset="0"/>
                <a:ea typeface="ＭＳ Ｐゴシック" panose="020B0600070205080204" pitchFamily="34" charset="-128"/>
              </a:rPr>
              <a:t>, Z. Yin</a:t>
            </a:r>
            <a:r>
              <a:rPr lang="en-GB" altLang="en-US" sz="1200" b="1" baseline="30000" dirty="0">
                <a:latin typeface="Trebuchet MS" panose="020B0703020202090204" pitchFamily="34" charset="0"/>
                <a:ea typeface="ＭＳ Ｐゴシック" panose="020B0600070205080204" pitchFamily="34" charset="-128"/>
              </a:rPr>
              <a:t>8</a:t>
            </a:r>
            <a:r>
              <a:rPr lang="en-GB" altLang="en-US" sz="1200" b="1" dirty="0">
                <a:latin typeface="Trebuchet MS" panose="020B0703020202090204" pitchFamily="34" charset="0"/>
                <a:ea typeface="ＭＳ Ｐゴシック" panose="020B0600070205080204" pitchFamily="34" charset="-128"/>
              </a:rPr>
              <a:t>, I. S. Zgura</a:t>
            </a:r>
            <a:r>
              <a:rPr lang="en-GB" altLang="en-US" sz="1200" b="1" baseline="30000" dirty="0">
                <a:latin typeface="Trebuchet MS" panose="020B0703020202090204" pitchFamily="34" charset="0"/>
                <a:ea typeface="ＭＳ Ｐゴシック" panose="020B0600070205080204" pitchFamily="34" charset="-128"/>
              </a:rPr>
              <a:t>9</a:t>
            </a:r>
            <a:r>
              <a:rPr lang="en-GB" altLang="en-US" sz="1200" b="1" dirty="0">
                <a:latin typeface="Trebuchet MS" panose="020B0703020202090204" pitchFamily="34" charset="0"/>
                <a:ea typeface="ＭＳ Ｐゴシック" panose="020B0600070205080204" pitchFamily="34" charset="-128"/>
              </a:rPr>
              <a:t> ,</a:t>
            </a:r>
            <a:r>
              <a:rPr lang="en-GB" altLang="en-US" sz="1200" b="1" dirty="0" err="1">
                <a:latin typeface="Trebuchet MS" panose="020B0703020202090204" pitchFamily="34" charset="0"/>
                <a:ea typeface="ＭＳ Ｐゴシック" panose="020B0600070205080204" pitchFamily="34" charset="-128"/>
              </a:rPr>
              <a:t>V.Zhukova</a:t>
            </a:r>
            <a:endParaRPr lang="en-GB" altLang="en-US" sz="1200" b="1" dirty="0">
              <a:latin typeface="Trebuchet MS" panose="020B0703020202090204" pitchFamily="34" charset="0"/>
              <a:ea typeface="ＭＳ Ｐゴシック" panose="020B0600070205080204" pitchFamily="34" charset="-128"/>
            </a:endParaRPr>
          </a:p>
          <a:p>
            <a:pPr algn="ctr">
              <a:lnSpc>
                <a:spcPct val="88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n-US" sz="1200" b="1" dirty="0">
              <a:solidFill>
                <a:srgbClr val="000066"/>
              </a:solidFill>
              <a:latin typeface="Trebuchet MS" panose="020B0703020202090204" pitchFamily="34" charset="0"/>
              <a:ea typeface="ＭＳ Ｐゴシック" panose="020B0600070205080204" pitchFamily="34" charset="-128"/>
            </a:endParaRP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1</a:t>
            </a:r>
            <a:r>
              <a:rPr lang="en-GB" altLang="en-US" sz="1200" b="1" dirty="0">
                <a:solidFill>
                  <a:srgbClr val="FF0000"/>
                </a:solidFill>
                <a:latin typeface="Trebuchet MS" panose="020B0703020202090204" pitchFamily="34" charset="0"/>
                <a:ea typeface="ＭＳ Ｐゴシック" panose="020B0600070205080204" pitchFamily="34" charset="-128"/>
              </a:rPr>
              <a:t>Brookhaven National Laboratory, USA, </a:t>
            </a: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2</a:t>
            </a:r>
            <a:r>
              <a:rPr lang="en-US" altLang="en-US" sz="1200" dirty="0" err="1">
                <a:solidFill>
                  <a:srgbClr val="FF0000"/>
                </a:solidFill>
                <a:ea typeface="ＭＳ Ｐゴシック" panose="020B0600070205080204" pitchFamily="34" charset="-128"/>
              </a:rPr>
              <a:t>Institut</a:t>
            </a:r>
            <a:r>
              <a:rPr lang="en-US" altLang="en-US" sz="1200" dirty="0">
                <a:solidFill>
                  <a:srgbClr val="FF0000"/>
                </a:solidFill>
                <a:ea typeface="ＭＳ Ｐゴシック" panose="020B0600070205080204" pitchFamily="34" charset="-128"/>
              </a:rPr>
              <a:t> </a:t>
            </a:r>
            <a:r>
              <a:rPr lang="en-US" altLang="en-US" sz="1200" dirty="0" err="1">
                <a:solidFill>
                  <a:srgbClr val="FF0000"/>
                </a:solidFill>
                <a:ea typeface="ＭＳ Ｐゴシック" panose="020B0600070205080204" pitchFamily="34" charset="-128"/>
              </a:rPr>
              <a:t>Pluridisciplinaire</a:t>
            </a:r>
            <a:r>
              <a:rPr lang="en-US" altLang="en-US" sz="1200" dirty="0">
                <a:solidFill>
                  <a:srgbClr val="FF0000"/>
                </a:solidFill>
                <a:ea typeface="ＭＳ Ｐゴシック" panose="020B0600070205080204" pitchFamily="34" charset="-128"/>
              </a:rPr>
              <a:t> Hubert Curien</a:t>
            </a:r>
            <a:r>
              <a:rPr lang="en-GB" altLang="en-US" sz="1200" b="1" dirty="0">
                <a:solidFill>
                  <a:srgbClr val="FF0000"/>
                </a:solidFill>
                <a:latin typeface="Trebuchet MS" panose="020B0703020202090204" pitchFamily="34" charset="0"/>
                <a:ea typeface="ＭＳ Ｐゴシック" panose="020B0600070205080204" pitchFamily="34" charset="-128"/>
              </a:rPr>
              <a:t> , Strasbourg, France</a:t>
            </a: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3</a:t>
            </a:r>
            <a:r>
              <a:rPr lang="en-GB" altLang="en-US" sz="1200" b="1" dirty="0">
                <a:solidFill>
                  <a:srgbClr val="FF0000"/>
                </a:solidFill>
                <a:latin typeface="Trebuchet MS" panose="020B0703020202090204" pitchFamily="34" charset="0"/>
                <a:ea typeface="ＭＳ Ｐゴシック" panose="020B0600070205080204" pitchFamily="34" charset="-128"/>
              </a:rPr>
              <a:t>Jagiellonian University, Cracow, Poland, </a:t>
            </a: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6</a:t>
            </a:r>
            <a:r>
              <a:rPr lang="en-GB" altLang="en-US" sz="1200" b="1" dirty="0">
                <a:solidFill>
                  <a:srgbClr val="FF0000"/>
                </a:solidFill>
                <a:latin typeface="Trebuchet MS" panose="020B0703020202090204" pitchFamily="34" charset="0"/>
                <a:ea typeface="ＭＳ Ｐゴシック" panose="020B0600070205080204" pitchFamily="34" charset="-128"/>
              </a:rPr>
              <a:t>Niels Bohr Institute,  University of Copenhagen, Denmark</a:t>
            </a: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7</a:t>
            </a:r>
            <a:r>
              <a:rPr lang="en-GB" altLang="en-US" sz="1200" b="1" dirty="0">
                <a:solidFill>
                  <a:srgbClr val="FF0000"/>
                </a:solidFill>
                <a:latin typeface="Trebuchet MS" panose="020B0703020202090204" pitchFamily="34" charset="0"/>
                <a:ea typeface="ＭＳ Ｐゴシック" panose="020B0600070205080204" pitchFamily="34" charset="-128"/>
              </a:rPr>
              <a:t>Texas A&amp;M University, College Station. USA, </a:t>
            </a:r>
            <a:r>
              <a:rPr lang="en-GB" altLang="en-US" sz="1200" b="1" baseline="30000" dirty="0">
                <a:solidFill>
                  <a:srgbClr val="FF0000"/>
                </a:solidFill>
                <a:latin typeface="Trebuchet MS" panose="020B0703020202090204" pitchFamily="34" charset="0"/>
                <a:ea typeface="ＭＳ Ｐゴシック" panose="020B0600070205080204" pitchFamily="34" charset="-128"/>
              </a:rPr>
              <a:t>8</a:t>
            </a:r>
            <a:r>
              <a:rPr lang="en-GB" altLang="en-US" sz="1200" b="1" dirty="0">
                <a:solidFill>
                  <a:srgbClr val="FF0000"/>
                </a:solidFill>
                <a:latin typeface="Trebuchet MS" panose="020B0703020202090204" pitchFamily="34" charset="0"/>
                <a:ea typeface="ＭＳ Ｐゴシック" panose="020B0600070205080204" pitchFamily="34" charset="-128"/>
              </a:rPr>
              <a:t>University of Bergen, Norway </a:t>
            </a: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9</a:t>
            </a:r>
            <a:r>
              <a:rPr lang="en-GB" altLang="en-US" sz="1200" b="1" dirty="0">
                <a:solidFill>
                  <a:srgbClr val="FF0000"/>
                </a:solidFill>
                <a:latin typeface="Trebuchet MS" panose="020B0703020202090204" pitchFamily="34" charset="0"/>
                <a:ea typeface="ＭＳ Ｐゴシック" panose="020B0600070205080204" pitchFamily="34" charset="-128"/>
              </a:rPr>
              <a:t>University of Bucharest, Romania, </a:t>
            </a:r>
            <a:r>
              <a:rPr lang="en-GB" altLang="en-US" sz="1200" b="1" baseline="30000" dirty="0">
                <a:solidFill>
                  <a:srgbClr val="FF0000"/>
                </a:solidFill>
                <a:latin typeface="Trebuchet MS" panose="020B0703020202090204" pitchFamily="34" charset="0"/>
                <a:ea typeface="ＭＳ Ｐゴシック" panose="020B0600070205080204" pitchFamily="34" charset="-128"/>
              </a:rPr>
              <a:t>10</a:t>
            </a:r>
            <a:r>
              <a:rPr lang="en-GB" altLang="en-US" sz="1200" b="1" dirty="0">
                <a:solidFill>
                  <a:srgbClr val="FF0000"/>
                </a:solidFill>
                <a:latin typeface="Trebuchet MS" panose="020B0703020202090204" pitchFamily="34" charset="0"/>
                <a:ea typeface="ＭＳ Ｐゴシック" panose="020B0600070205080204" pitchFamily="34" charset="-128"/>
              </a:rPr>
              <a:t>University of Kansas, </a:t>
            </a:r>
            <a:r>
              <a:rPr lang="en-GB" altLang="en-US" sz="1200" b="1" dirty="0" err="1">
                <a:solidFill>
                  <a:srgbClr val="FF0000"/>
                </a:solidFill>
                <a:latin typeface="Trebuchet MS" panose="020B0703020202090204" pitchFamily="34" charset="0"/>
                <a:ea typeface="ＭＳ Ｐゴシック" panose="020B0600070205080204" pitchFamily="34" charset="-128"/>
              </a:rPr>
              <a:t>Lawrence,USA</a:t>
            </a:r>
            <a:r>
              <a:rPr lang="en-GB" altLang="en-US" sz="1200" b="1" dirty="0">
                <a:solidFill>
                  <a:srgbClr val="FF0000"/>
                </a:solidFill>
                <a:latin typeface="Trebuchet MS" panose="020B0703020202090204" pitchFamily="34" charset="0"/>
                <a:ea typeface="ＭＳ Ｐゴシック" panose="020B0600070205080204" pitchFamily="34" charset="-128"/>
              </a:rPr>
              <a:t>   </a:t>
            </a:r>
          </a:p>
          <a:p>
            <a:pPr algn="ctr">
              <a:lnSpc>
                <a:spcPct val="88000"/>
              </a:lnSpc>
              <a:spcBef>
                <a:spcPts val="30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1200" b="1" baseline="30000" dirty="0">
                <a:solidFill>
                  <a:srgbClr val="FF0000"/>
                </a:solidFill>
                <a:latin typeface="Trebuchet MS" panose="020B0703020202090204" pitchFamily="34" charset="0"/>
                <a:ea typeface="ＭＳ Ｐゴシック" panose="020B0600070205080204" pitchFamily="34" charset="-128"/>
              </a:rPr>
              <a:t>11</a:t>
            </a:r>
            <a:r>
              <a:rPr lang="en-GB" altLang="en-US" sz="1200" b="1" dirty="0">
                <a:solidFill>
                  <a:srgbClr val="FF0000"/>
                </a:solidFill>
                <a:latin typeface="Trebuchet MS" panose="020B0703020202090204" pitchFamily="34" charset="0"/>
                <a:ea typeface="ＭＳ Ｐゴシック" panose="020B0600070205080204" pitchFamily="34" charset="-128"/>
              </a:rPr>
              <a:t> University of Oslo Norway</a:t>
            </a:r>
            <a:endParaRPr lang="en-US" altLang="en-US" sz="1200" dirty="0">
              <a:ea typeface="ＭＳ Ｐゴシック" panose="020B0600070205080204" pitchFamily="34" charset="-128"/>
            </a:endParaRPr>
          </a:p>
        </p:txBody>
      </p:sp>
      <p:sp>
        <p:nvSpPr>
          <p:cNvPr id="59396" name="Slide Number Placeholder 4">
            <a:extLst>
              <a:ext uri="{FF2B5EF4-FFF2-40B4-BE49-F238E27FC236}">
                <a16:creationId xmlns:a16="http://schemas.microsoft.com/office/drawing/2014/main" id="{7F2BE7AF-8441-276A-5DB2-0F13B4F393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FF66"/>
                </a:solidFill>
                <a:latin typeface="Comic Sans MS" panose="030F0902030302020204" pitchFamily="66" charset="0"/>
                <a:ea typeface="Gulim" panose="020B0600000101010101" pitchFamily="34" charset="-127"/>
              </a:defRPr>
            </a:lvl1pPr>
            <a:lvl2pPr marL="742950" indent="-285750">
              <a:defRPr sz="1000">
                <a:solidFill>
                  <a:srgbClr val="FFFF66"/>
                </a:solidFill>
                <a:latin typeface="Comic Sans MS" panose="030F0902030302020204" pitchFamily="66" charset="0"/>
                <a:ea typeface="Gulim" panose="020B0600000101010101" pitchFamily="34" charset="-127"/>
              </a:defRPr>
            </a:lvl2pPr>
            <a:lvl3pPr marL="1143000" indent="-228600">
              <a:defRPr sz="1000">
                <a:solidFill>
                  <a:srgbClr val="FFFF66"/>
                </a:solidFill>
                <a:latin typeface="Comic Sans MS" panose="030F0902030302020204" pitchFamily="66" charset="0"/>
                <a:ea typeface="Gulim" panose="020B0600000101010101" pitchFamily="34" charset="-127"/>
              </a:defRPr>
            </a:lvl3pPr>
            <a:lvl4pPr marL="1600200" indent="-228600">
              <a:defRPr sz="1000">
                <a:solidFill>
                  <a:srgbClr val="FFFF66"/>
                </a:solidFill>
                <a:latin typeface="Comic Sans MS" panose="030F0902030302020204" pitchFamily="66" charset="0"/>
                <a:ea typeface="Gulim" panose="020B0600000101010101" pitchFamily="34" charset="-127"/>
              </a:defRPr>
            </a:lvl4pPr>
            <a:lvl5pPr marL="2057400" indent="-228600">
              <a:defRPr sz="1000">
                <a:solidFill>
                  <a:srgbClr val="FFFF66"/>
                </a:solidFill>
                <a:latin typeface="Comic Sans MS" panose="030F0902030302020204" pitchFamily="66" charset="0"/>
                <a:ea typeface="Gulim" panose="020B0600000101010101" pitchFamily="34" charset="-127"/>
              </a:defRPr>
            </a:lvl5pPr>
            <a:lvl6pPr marL="2514600" indent="-228600" algn="ctr" eaLnBrk="0" fontAlgn="base" hangingPunct="0">
              <a:spcBef>
                <a:spcPct val="20000"/>
              </a:spcBef>
              <a:spcAft>
                <a:spcPct val="0"/>
              </a:spcAft>
              <a:buSzPct val="100000"/>
              <a:defRPr sz="1000">
                <a:solidFill>
                  <a:srgbClr val="FFFF66"/>
                </a:solidFill>
                <a:latin typeface="Comic Sans MS" panose="030F0902030302020204" pitchFamily="66" charset="0"/>
                <a:ea typeface="Gulim" panose="020B0600000101010101" pitchFamily="34" charset="-127"/>
              </a:defRPr>
            </a:lvl6pPr>
            <a:lvl7pPr marL="2971800" indent="-228600" algn="ctr" eaLnBrk="0" fontAlgn="base" hangingPunct="0">
              <a:spcBef>
                <a:spcPct val="20000"/>
              </a:spcBef>
              <a:spcAft>
                <a:spcPct val="0"/>
              </a:spcAft>
              <a:buSzPct val="100000"/>
              <a:defRPr sz="1000">
                <a:solidFill>
                  <a:srgbClr val="FFFF66"/>
                </a:solidFill>
                <a:latin typeface="Comic Sans MS" panose="030F0902030302020204" pitchFamily="66" charset="0"/>
                <a:ea typeface="Gulim" panose="020B0600000101010101" pitchFamily="34" charset="-127"/>
              </a:defRPr>
            </a:lvl7pPr>
            <a:lvl8pPr marL="3429000" indent="-228600" algn="ctr" eaLnBrk="0" fontAlgn="base" hangingPunct="0">
              <a:spcBef>
                <a:spcPct val="20000"/>
              </a:spcBef>
              <a:spcAft>
                <a:spcPct val="0"/>
              </a:spcAft>
              <a:buSzPct val="100000"/>
              <a:defRPr sz="1000">
                <a:solidFill>
                  <a:srgbClr val="FFFF66"/>
                </a:solidFill>
                <a:latin typeface="Comic Sans MS" panose="030F0902030302020204" pitchFamily="66" charset="0"/>
                <a:ea typeface="Gulim" panose="020B0600000101010101" pitchFamily="34" charset="-127"/>
              </a:defRPr>
            </a:lvl8pPr>
            <a:lvl9pPr marL="3886200" indent="-228600" algn="ctr" eaLnBrk="0" fontAlgn="base" hangingPunct="0">
              <a:spcBef>
                <a:spcPct val="20000"/>
              </a:spcBef>
              <a:spcAft>
                <a:spcPct val="0"/>
              </a:spcAft>
              <a:buSzPct val="100000"/>
              <a:defRPr sz="1000">
                <a:solidFill>
                  <a:srgbClr val="FFFF66"/>
                </a:solidFill>
                <a:latin typeface="Comic Sans MS" panose="030F0902030302020204" pitchFamily="66" charset="0"/>
                <a:ea typeface="Gulim" panose="020B0600000101010101" pitchFamily="34" charset="-127"/>
              </a:defRPr>
            </a:lvl9pPr>
          </a:lstStyle>
          <a:p>
            <a:fld id="{CABD1D90-32CF-4D46-82B5-08D131C92878}" type="slidenum">
              <a:rPr lang="en-US" altLang="en-US" sz="1400">
                <a:solidFill>
                  <a:schemeClr val="tx1"/>
                </a:solidFill>
                <a:latin typeface="Times New Roman" panose="02020603050405020304" pitchFamily="18" charset="0"/>
              </a:rPr>
              <a:pPr/>
              <a:t>11</a:t>
            </a:fld>
            <a:endParaRPr lang="en-US" altLang="en-US" sz="1400">
              <a:solidFill>
                <a:schemeClr val="tx1"/>
              </a:solidFill>
              <a:latin typeface="Times New Roman" panose="02020603050405020304" pitchFamily="18" charset="0"/>
            </a:endParaRPr>
          </a:p>
        </p:txBody>
      </p:sp>
      <p:sp>
        <p:nvSpPr>
          <p:cNvPr id="3" name="Footer Placeholder 2">
            <a:extLst>
              <a:ext uri="{FF2B5EF4-FFF2-40B4-BE49-F238E27FC236}">
                <a16:creationId xmlns:a16="http://schemas.microsoft.com/office/drawing/2014/main" id="{50028C3E-BD22-4348-1CD6-FD7F859BC787}"/>
              </a:ext>
            </a:extLst>
          </p:cNvPr>
          <p:cNvSpPr>
            <a:spLocks noGrp="1"/>
          </p:cNvSpPr>
          <p:nvPr>
            <p:ph type="ftr" sz="quarter" idx="11"/>
          </p:nvPr>
        </p:nvSpPr>
        <p:spPr/>
        <p:txBody>
          <a:bodyPr/>
          <a:lstStyle/>
          <a:p>
            <a:r>
              <a:rPr lang="en-US"/>
              <a:t>2006 RHIC science symposium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8E20-5410-C3A2-37F2-304137AA4B3E}"/>
              </a:ext>
            </a:extLst>
          </p:cNvPr>
          <p:cNvSpPr>
            <a:spLocks noGrp="1"/>
          </p:cNvSpPr>
          <p:nvPr>
            <p:ph type="title"/>
          </p:nvPr>
        </p:nvSpPr>
        <p:spPr>
          <a:xfrm>
            <a:off x="838200" y="365125"/>
            <a:ext cx="10515600" cy="1027577"/>
          </a:xfrm>
        </p:spPr>
        <p:txBody>
          <a:bodyPr/>
          <a:lstStyle/>
          <a:p>
            <a:r>
              <a:rPr lang="en-US" dirty="0"/>
              <a:t>Brief History</a:t>
            </a:r>
          </a:p>
        </p:txBody>
      </p:sp>
      <p:sp>
        <p:nvSpPr>
          <p:cNvPr id="3" name="Content Placeholder 2">
            <a:extLst>
              <a:ext uri="{FF2B5EF4-FFF2-40B4-BE49-F238E27FC236}">
                <a16:creationId xmlns:a16="http://schemas.microsoft.com/office/drawing/2014/main" id="{C24CA8E6-E339-BF38-2A3A-174AC1C8A407}"/>
              </a:ext>
            </a:extLst>
          </p:cNvPr>
          <p:cNvSpPr>
            <a:spLocks noGrp="1"/>
          </p:cNvSpPr>
          <p:nvPr>
            <p:ph idx="1"/>
          </p:nvPr>
        </p:nvSpPr>
        <p:spPr>
          <a:xfrm>
            <a:off x="699976" y="1392702"/>
            <a:ext cx="5018653" cy="3687298"/>
          </a:xfrm>
        </p:spPr>
        <p:txBody>
          <a:bodyPr>
            <a:normAutofit fontScale="77500" lnSpcReduction="20000"/>
          </a:bodyPr>
          <a:lstStyle/>
          <a:p>
            <a:r>
              <a:rPr lang="en-US" dirty="0"/>
              <a:t>Proposed in 1990</a:t>
            </a:r>
          </a:p>
          <a:p>
            <a:r>
              <a:rPr lang="en-US" dirty="0"/>
              <a:t>CDR in 1994</a:t>
            </a:r>
          </a:p>
          <a:p>
            <a:r>
              <a:rPr lang="en-US" dirty="0"/>
              <a:t>Approved 1995, Funding 1997-2001</a:t>
            </a:r>
          </a:p>
          <a:p>
            <a:r>
              <a:rPr lang="en-US" dirty="0"/>
              <a:t>Phased construction due to Funding levels . Forward spectrometer completed for 2001 run with full field.</a:t>
            </a:r>
          </a:p>
          <a:p>
            <a:r>
              <a:rPr lang="en-US" dirty="0"/>
              <a:t>RHIC/DOE contribution 5.5M$ Foreign contributions ~ 1.5 M$</a:t>
            </a:r>
          </a:p>
          <a:p>
            <a:r>
              <a:rPr lang="en-US" dirty="0"/>
              <a:t>Collaboration- people from AGS, SPS experience</a:t>
            </a:r>
          </a:p>
          <a:p>
            <a:endParaRPr lang="en-US" dirty="0"/>
          </a:p>
          <a:p>
            <a:endParaRPr lang="en-US" dirty="0"/>
          </a:p>
        </p:txBody>
      </p:sp>
      <p:pic>
        <p:nvPicPr>
          <p:cNvPr id="5" name="Picture 4">
            <a:extLst>
              <a:ext uri="{FF2B5EF4-FFF2-40B4-BE49-F238E27FC236}">
                <a16:creationId xmlns:a16="http://schemas.microsoft.com/office/drawing/2014/main" id="{392A521C-22FD-DC0C-4EA4-28390E27BCC7}"/>
              </a:ext>
            </a:extLst>
          </p:cNvPr>
          <p:cNvPicPr>
            <a:picLocks noChangeAspect="1"/>
          </p:cNvPicPr>
          <p:nvPr/>
        </p:nvPicPr>
        <p:blipFill>
          <a:blip r:embed="rId3"/>
          <a:stretch>
            <a:fillRect/>
          </a:stretch>
        </p:blipFill>
        <p:spPr>
          <a:xfrm>
            <a:off x="5561492" y="263972"/>
            <a:ext cx="2498112" cy="2967013"/>
          </a:xfrm>
          <a:prstGeom prst="rect">
            <a:avLst/>
          </a:prstGeom>
        </p:spPr>
      </p:pic>
      <p:sp>
        <p:nvSpPr>
          <p:cNvPr id="4" name="Content Placeholder 2">
            <a:extLst>
              <a:ext uri="{FF2B5EF4-FFF2-40B4-BE49-F238E27FC236}">
                <a16:creationId xmlns:a16="http://schemas.microsoft.com/office/drawing/2014/main" id="{6C46B3C4-546B-4EE2-0311-05E79AF4EA56}"/>
              </a:ext>
            </a:extLst>
          </p:cNvPr>
          <p:cNvSpPr txBox="1">
            <a:spLocks/>
          </p:cNvSpPr>
          <p:nvPr/>
        </p:nvSpPr>
        <p:spPr>
          <a:xfrm>
            <a:off x="6367131" y="3621650"/>
            <a:ext cx="3510516" cy="2650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Key measurements methods</a:t>
            </a:r>
          </a:p>
          <a:p>
            <a:pPr lvl="1"/>
            <a:r>
              <a:rPr lang="en-US" sz="1600" dirty="0"/>
              <a:t>Wide rapidity coverage</a:t>
            </a:r>
          </a:p>
          <a:p>
            <a:pPr lvl="1"/>
            <a:r>
              <a:rPr lang="en-US" sz="1600" dirty="0"/>
              <a:t>Particle identification</a:t>
            </a:r>
          </a:p>
          <a:p>
            <a:pPr lvl="1"/>
            <a:r>
              <a:rPr lang="en-US" sz="1600" dirty="0"/>
              <a:t>Charge particle distributions</a:t>
            </a:r>
          </a:p>
          <a:p>
            <a:pPr lvl="1"/>
            <a:r>
              <a:rPr lang="en-US" sz="1600" dirty="0"/>
              <a:t>Particle production.</a:t>
            </a:r>
          </a:p>
          <a:p>
            <a:pPr lvl="1"/>
            <a:r>
              <a:rPr lang="en-US" sz="1600" dirty="0"/>
              <a:t>Stopping</a:t>
            </a:r>
          </a:p>
          <a:p>
            <a:endParaRPr lang="en-US" dirty="0"/>
          </a:p>
        </p:txBody>
      </p:sp>
      <p:grpSp>
        <p:nvGrpSpPr>
          <p:cNvPr id="6" name="Group 10">
            <a:extLst>
              <a:ext uri="{FF2B5EF4-FFF2-40B4-BE49-F238E27FC236}">
                <a16:creationId xmlns:a16="http://schemas.microsoft.com/office/drawing/2014/main" id="{A1FD6641-CD3B-BB9C-B287-A2316251F0AF}"/>
              </a:ext>
            </a:extLst>
          </p:cNvPr>
          <p:cNvGrpSpPr>
            <a:grpSpLocks/>
          </p:cNvGrpSpPr>
          <p:nvPr/>
        </p:nvGrpSpPr>
        <p:grpSpPr bwMode="auto">
          <a:xfrm>
            <a:off x="8219425" y="365125"/>
            <a:ext cx="3592513" cy="2965450"/>
            <a:chOff x="192" y="1824"/>
            <a:chExt cx="2263" cy="1868"/>
          </a:xfrm>
        </p:grpSpPr>
        <p:pic>
          <p:nvPicPr>
            <p:cNvPr id="7" name="Picture 5">
              <a:extLst>
                <a:ext uri="{FF2B5EF4-FFF2-40B4-BE49-F238E27FC236}">
                  <a16:creationId xmlns:a16="http://schemas.microsoft.com/office/drawing/2014/main" id="{84B3DA07-C3C0-454C-C1DD-0E73DC8BF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256"/>
              <a:ext cx="1447" cy="1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a:extLst>
                <a:ext uri="{FF2B5EF4-FFF2-40B4-BE49-F238E27FC236}">
                  <a16:creationId xmlns:a16="http://schemas.microsoft.com/office/drawing/2014/main" id="{01B0E4F9-9C48-BD1E-2A26-B39DFE805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2448"/>
              <a:ext cx="1706"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a:extLst>
                <a:ext uri="{FF2B5EF4-FFF2-40B4-BE49-F238E27FC236}">
                  <a16:creationId xmlns:a16="http://schemas.microsoft.com/office/drawing/2014/main" id="{5C083D31-9268-78BB-6DEE-BD909A5A8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824"/>
              <a:ext cx="1413" cy="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Footer Placeholder 9">
            <a:extLst>
              <a:ext uri="{FF2B5EF4-FFF2-40B4-BE49-F238E27FC236}">
                <a16:creationId xmlns:a16="http://schemas.microsoft.com/office/drawing/2014/main" id="{E3C51C7E-48EF-7CA9-99CC-AA786BBBBC80}"/>
              </a:ext>
            </a:extLst>
          </p:cNvPr>
          <p:cNvSpPr>
            <a:spLocks noGrp="1"/>
          </p:cNvSpPr>
          <p:nvPr>
            <p:ph type="ftr" sz="quarter" idx="11"/>
          </p:nvPr>
        </p:nvSpPr>
        <p:spPr/>
        <p:txBody>
          <a:bodyPr/>
          <a:lstStyle/>
          <a:p>
            <a:r>
              <a:rPr lang="en-US"/>
              <a:t>2006 RHIC science symposium</a:t>
            </a:r>
          </a:p>
        </p:txBody>
      </p:sp>
      <p:sp>
        <p:nvSpPr>
          <p:cNvPr id="11" name="Slide Number Placeholder 10">
            <a:extLst>
              <a:ext uri="{FF2B5EF4-FFF2-40B4-BE49-F238E27FC236}">
                <a16:creationId xmlns:a16="http://schemas.microsoft.com/office/drawing/2014/main" id="{EE14A958-97FA-F523-2A85-B01147B52D9A}"/>
              </a:ext>
            </a:extLst>
          </p:cNvPr>
          <p:cNvSpPr>
            <a:spLocks noGrp="1"/>
          </p:cNvSpPr>
          <p:nvPr>
            <p:ph type="sldNum" sz="quarter" idx="12"/>
          </p:nvPr>
        </p:nvSpPr>
        <p:spPr/>
        <p:txBody>
          <a:bodyPr/>
          <a:lstStyle/>
          <a:p>
            <a:fld id="{EEBADC56-F107-FD47-AE29-F57589D94E14}" type="slidenum">
              <a:rPr lang="en-US" smtClean="0"/>
              <a:t>2</a:t>
            </a:fld>
            <a:endParaRPr lang="en-US"/>
          </a:p>
        </p:txBody>
      </p:sp>
    </p:spTree>
    <p:extLst>
      <p:ext uri="{BB962C8B-B14F-4D97-AF65-F5344CB8AC3E}">
        <p14:creationId xmlns:p14="http://schemas.microsoft.com/office/powerpoint/2010/main" val="39961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SC_0020">
            <a:extLst>
              <a:ext uri="{FF2B5EF4-FFF2-40B4-BE49-F238E27FC236}">
                <a16:creationId xmlns:a16="http://schemas.microsoft.com/office/drawing/2014/main" id="{968C22A2-F1CD-DA3B-1B93-3CDD9A9A5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219" y="1828800"/>
            <a:ext cx="6817789" cy="453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icture1">
            <a:extLst>
              <a:ext uri="{FF2B5EF4-FFF2-40B4-BE49-F238E27FC236}">
                <a16:creationId xmlns:a16="http://schemas.microsoft.com/office/drawing/2014/main" id="{689F004F-1D31-877D-353E-BB1941D8CBED}"/>
              </a:ext>
            </a:extLst>
          </p:cNvPr>
          <p:cNvPicPr>
            <a:picLocks noChangeAspect="1" noChangeArrowheads="1"/>
          </p:cNvPicPr>
          <p:nvPr/>
        </p:nvPicPr>
        <p:blipFill>
          <a:blip r:embed="rId3"/>
          <a:srcRect/>
          <a:stretch>
            <a:fillRect/>
          </a:stretch>
        </p:blipFill>
        <p:spPr>
          <a:xfrm>
            <a:off x="444305" y="3429000"/>
            <a:ext cx="4128940" cy="2463800"/>
          </a:xfrm>
          <a:prstGeom prst="rect">
            <a:avLst/>
          </a:prstGeom>
          <a:noFill/>
          <a:ln/>
        </p:spPr>
      </p:pic>
      <p:sp>
        <p:nvSpPr>
          <p:cNvPr id="6" name="TextBox 5">
            <a:extLst>
              <a:ext uri="{FF2B5EF4-FFF2-40B4-BE49-F238E27FC236}">
                <a16:creationId xmlns:a16="http://schemas.microsoft.com/office/drawing/2014/main" id="{289D6619-D4D4-85CF-6476-ED5ECB3E6A5A}"/>
              </a:ext>
            </a:extLst>
          </p:cNvPr>
          <p:cNvSpPr txBox="1"/>
          <p:nvPr/>
        </p:nvSpPr>
        <p:spPr>
          <a:xfrm>
            <a:off x="444304" y="765544"/>
            <a:ext cx="8321324" cy="646331"/>
          </a:xfrm>
          <a:prstGeom prst="rect">
            <a:avLst/>
          </a:prstGeom>
          <a:noFill/>
        </p:spPr>
        <p:txBody>
          <a:bodyPr wrap="square" rtlCol="0">
            <a:spAutoFit/>
          </a:bodyPr>
          <a:lstStyle/>
          <a:p>
            <a:r>
              <a:rPr lang="en-US" dirty="0"/>
              <a:t>BRAHMS was initially posed to be situated at 4 o’clock region</a:t>
            </a:r>
          </a:p>
          <a:p>
            <a:r>
              <a:rPr lang="en-US" dirty="0"/>
              <a:t>The RF systems made this un -feasible . Swapped to 2 o’clock interaction region</a:t>
            </a:r>
          </a:p>
        </p:txBody>
      </p:sp>
      <p:sp>
        <p:nvSpPr>
          <p:cNvPr id="7" name="TextBox 6">
            <a:extLst>
              <a:ext uri="{FF2B5EF4-FFF2-40B4-BE49-F238E27FC236}">
                <a16:creationId xmlns:a16="http://schemas.microsoft.com/office/drawing/2014/main" id="{0EE19555-5317-0C72-5BA8-E46B67834977}"/>
              </a:ext>
            </a:extLst>
          </p:cNvPr>
          <p:cNvSpPr txBox="1"/>
          <p:nvPr/>
        </p:nvSpPr>
        <p:spPr>
          <a:xfrm>
            <a:off x="444305" y="1562986"/>
            <a:ext cx="3651897" cy="1200329"/>
          </a:xfrm>
          <a:prstGeom prst="rect">
            <a:avLst/>
          </a:prstGeom>
          <a:noFill/>
        </p:spPr>
        <p:txBody>
          <a:bodyPr wrap="none" rtlCol="0">
            <a:spAutoFit/>
          </a:bodyPr>
          <a:lstStyle/>
          <a:p>
            <a:r>
              <a:rPr lang="en-US" dirty="0"/>
              <a:t>Significant contributions from</a:t>
            </a:r>
          </a:p>
          <a:p>
            <a:r>
              <a:rPr lang="en-US" dirty="0"/>
              <a:t>NBI- TOF systems, D2 magnet, TPC</a:t>
            </a:r>
          </a:p>
          <a:p>
            <a:r>
              <a:rPr lang="en-US" dirty="0"/>
              <a:t>Krakow- Drift chambers</a:t>
            </a:r>
          </a:p>
          <a:p>
            <a:r>
              <a:rPr lang="en-US" dirty="0"/>
              <a:t>IRES Strasbourg TPC</a:t>
            </a:r>
          </a:p>
        </p:txBody>
      </p:sp>
      <p:sp>
        <p:nvSpPr>
          <p:cNvPr id="2" name="Footer Placeholder 1">
            <a:extLst>
              <a:ext uri="{FF2B5EF4-FFF2-40B4-BE49-F238E27FC236}">
                <a16:creationId xmlns:a16="http://schemas.microsoft.com/office/drawing/2014/main" id="{099F04C5-F786-1EE5-49CD-C76EC03AA7D6}"/>
              </a:ext>
            </a:extLst>
          </p:cNvPr>
          <p:cNvSpPr>
            <a:spLocks noGrp="1"/>
          </p:cNvSpPr>
          <p:nvPr>
            <p:ph type="ftr" sz="quarter" idx="11"/>
          </p:nvPr>
        </p:nvSpPr>
        <p:spPr/>
        <p:txBody>
          <a:bodyPr/>
          <a:lstStyle/>
          <a:p>
            <a:r>
              <a:rPr lang="en-US"/>
              <a:t>2006 RHIC science symposium</a:t>
            </a:r>
          </a:p>
        </p:txBody>
      </p:sp>
      <p:sp>
        <p:nvSpPr>
          <p:cNvPr id="3" name="Slide Number Placeholder 2">
            <a:extLst>
              <a:ext uri="{FF2B5EF4-FFF2-40B4-BE49-F238E27FC236}">
                <a16:creationId xmlns:a16="http://schemas.microsoft.com/office/drawing/2014/main" id="{AEC4C8AE-806F-39DC-25BE-7D8543341457}"/>
              </a:ext>
            </a:extLst>
          </p:cNvPr>
          <p:cNvSpPr>
            <a:spLocks noGrp="1"/>
          </p:cNvSpPr>
          <p:nvPr>
            <p:ph type="sldNum" sz="quarter" idx="12"/>
          </p:nvPr>
        </p:nvSpPr>
        <p:spPr/>
        <p:txBody>
          <a:bodyPr/>
          <a:lstStyle/>
          <a:p>
            <a:fld id="{EEBADC56-F107-FD47-AE29-F57589D94E14}" type="slidenum">
              <a:rPr lang="en-US" smtClean="0"/>
              <a:t>3</a:t>
            </a:fld>
            <a:endParaRPr lang="en-US"/>
          </a:p>
        </p:txBody>
      </p:sp>
    </p:spTree>
    <p:extLst>
      <p:ext uri="{BB962C8B-B14F-4D97-AF65-F5344CB8AC3E}">
        <p14:creationId xmlns:p14="http://schemas.microsoft.com/office/powerpoint/2010/main" val="329404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B052-96BE-89E5-A830-AD5A4C91B845}"/>
              </a:ext>
            </a:extLst>
          </p:cNvPr>
          <p:cNvSpPr>
            <a:spLocks noGrp="1"/>
          </p:cNvSpPr>
          <p:nvPr>
            <p:ph type="title"/>
          </p:nvPr>
        </p:nvSpPr>
        <p:spPr>
          <a:xfrm>
            <a:off x="971368" y="371719"/>
            <a:ext cx="4114801" cy="782711"/>
          </a:xfrm>
        </p:spPr>
        <p:txBody>
          <a:bodyPr anchor="b">
            <a:normAutofit/>
          </a:bodyPr>
          <a:lstStyle/>
          <a:p>
            <a:r>
              <a:rPr lang="en-US" dirty="0"/>
              <a:t>White paper</a:t>
            </a:r>
          </a:p>
        </p:txBody>
      </p:sp>
      <p:sp>
        <p:nvSpPr>
          <p:cNvPr id="3" name="Content Placeholder 2">
            <a:extLst>
              <a:ext uri="{FF2B5EF4-FFF2-40B4-BE49-F238E27FC236}">
                <a16:creationId xmlns:a16="http://schemas.microsoft.com/office/drawing/2014/main" id="{CF27F7C1-A475-538B-F578-28DE6542A9FB}"/>
              </a:ext>
            </a:extLst>
          </p:cNvPr>
          <p:cNvSpPr>
            <a:spLocks noGrp="1"/>
          </p:cNvSpPr>
          <p:nvPr>
            <p:ph idx="1"/>
          </p:nvPr>
        </p:nvSpPr>
        <p:spPr>
          <a:xfrm>
            <a:off x="585194" y="2541976"/>
            <a:ext cx="4577111" cy="3465568"/>
          </a:xfrm>
        </p:spPr>
        <p:txBody>
          <a:bodyPr>
            <a:normAutofit/>
          </a:bodyPr>
          <a:lstStyle/>
          <a:p>
            <a:r>
              <a:rPr lang="en-US" sz="2000" dirty="0"/>
              <a:t>The WP process was a very successful endeavor.</a:t>
            </a:r>
          </a:p>
          <a:p>
            <a:r>
              <a:rPr lang="en-US" sz="2000" dirty="0"/>
              <a:t>It started with premise that conclusions should be in refereed publication.</a:t>
            </a:r>
          </a:p>
          <a:p>
            <a:r>
              <a:rPr lang="en-US" sz="2000" dirty="0"/>
              <a:t> Lead to 4 independent assessments from the experiments and opened at a meeting at Danford. </a:t>
            </a:r>
          </a:p>
          <a:p>
            <a:r>
              <a:rPr lang="en-US" sz="2000" dirty="0"/>
              <a:t>Lead to similar conclusion of having found new state of matter.</a:t>
            </a:r>
          </a:p>
          <a:p>
            <a:endParaRPr lang="en-US" sz="2000" dirty="0"/>
          </a:p>
        </p:txBody>
      </p:sp>
      <p:pic>
        <p:nvPicPr>
          <p:cNvPr id="11" name="Picture 10">
            <a:extLst>
              <a:ext uri="{FF2B5EF4-FFF2-40B4-BE49-F238E27FC236}">
                <a16:creationId xmlns:a16="http://schemas.microsoft.com/office/drawing/2014/main" id="{A7A0A858-D76E-2B59-2189-1F1E1949D8EF}"/>
              </a:ext>
            </a:extLst>
          </p:cNvPr>
          <p:cNvPicPr>
            <a:picLocks noChangeAspect="1"/>
          </p:cNvPicPr>
          <p:nvPr/>
        </p:nvPicPr>
        <p:blipFill>
          <a:blip r:embed="rId2"/>
          <a:stretch>
            <a:fillRect/>
          </a:stretch>
        </p:blipFill>
        <p:spPr>
          <a:xfrm>
            <a:off x="5390451" y="371719"/>
            <a:ext cx="2678249" cy="2528207"/>
          </a:xfrm>
          <a:prstGeom prst="rect">
            <a:avLst/>
          </a:prstGeom>
        </p:spPr>
      </p:pic>
      <p:pic>
        <p:nvPicPr>
          <p:cNvPr id="13" name="Picture 12">
            <a:extLst>
              <a:ext uri="{FF2B5EF4-FFF2-40B4-BE49-F238E27FC236}">
                <a16:creationId xmlns:a16="http://schemas.microsoft.com/office/drawing/2014/main" id="{DF381C18-5C6C-6374-4B8F-9B1DB97A47DC}"/>
              </a:ext>
            </a:extLst>
          </p:cNvPr>
          <p:cNvPicPr>
            <a:picLocks noChangeAspect="1"/>
          </p:cNvPicPr>
          <p:nvPr/>
        </p:nvPicPr>
        <p:blipFill>
          <a:blip r:embed="rId3"/>
          <a:stretch>
            <a:fillRect/>
          </a:stretch>
        </p:blipFill>
        <p:spPr>
          <a:xfrm>
            <a:off x="8231883" y="371719"/>
            <a:ext cx="3019481" cy="2637066"/>
          </a:xfrm>
          <a:prstGeom prst="rect">
            <a:avLst/>
          </a:prstGeom>
        </p:spPr>
      </p:pic>
      <p:pic>
        <p:nvPicPr>
          <p:cNvPr id="16" name="Picture 15">
            <a:extLst>
              <a:ext uri="{FF2B5EF4-FFF2-40B4-BE49-F238E27FC236}">
                <a16:creationId xmlns:a16="http://schemas.microsoft.com/office/drawing/2014/main" id="{765EE115-88D8-CC9D-5B97-0BD90C6D0551}"/>
              </a:ext>
            </a:extLst>
          </p:cNvPr>
          <p:cNvPicPr>
            <a:picLocks noChangeAspect="1"/>
          </p:cNvPicPr>
          <p:nvPr/>
        </p:nvPicPr>
        <p:blipFill>
          <a:blip r:embed="rId4"/>
          <a:stretch>
            <a:fillRect/>
          </a:stretch>
        </p:blipFill>
        <p:spPr>
          <a:xfrm>
            <a:off x="5314446" y="3229619"/>
            <a:ext cx="2830258" cy="2429119"/>
          </a:xfrm>
          <a:prstGeom prst="rect">
            <a:avLst/>
          </a:prstGeom>
        </p:spPr>
      </p:pic>
      <p:pic>
        <p:nvPicPr>
          <p:cNvPr id="18" name="Picture 17">
            <a:extLst>
              <a:ext uri="{FF2B5EF4-FFF2-40B4-BE49-F238E27FC236}">
                <a16:creationId xmlns:a16="http://schemas.microsoft.com/office/drawing/2014/main" id="{D5C718F8-E4B8-BBA7-BD5E-996EEF3A414D}"/>
              </a:ext>
            </a:extLst>
          </p:cNvPr>
          <p:cNvPicPr>
            <a:picLocks noChangeAspect="1"/>
          </p:cNvPicPr>
          <p:nvPr/>
        </p:nvPicPr>
        <p:blipFill>
          <a:blip r:embed="rId5"/>
          <a:stretch>
            <a:fillRect/>
          </a:stretch>
        </p:blipFill>
        <p:spPr>
          <a:xfrm>
            <a:off x="8244214" y="3345543"/>
            <a:ext cx="3007150" cy="2155371"/>
          </a:xfrm>
          <a:prstGeom prst="rect">
            <a:avLst/>
          </a:prstGeom>
        </p:spPr>
      </p:pic>
      <p:sp>
        <p:nvSpPr>
          <p:cNvPr id="4" name="Footer Placeholder 3">
            <a:extLst>
              <a:ext uri="{FF2B5EF4-FFF2-40B4-BE49-F238E27FC236}">
                <a16:creationId xmlns:a16="http://schemas.microsoft.com/office/drawing/2014/main" id="{1A6F2BD5-908A-3FC1-2759-7E3F48D73869}"/>
              </a:ext>
            </a:extLst>
          </p:cNvPr>
          <p:cNvSpPr>
            <a:spLocks noGrp="1"/>
          </p:cNvSpPr>
          <p:nvPr>
            <p:ph type="ftr" sz="quarter" idx="11"/>
          </p:nvPr>
        </p:nvSpPr>
        <p:spPr/>
        <p:txBody>
          <a:bodyPr/>
          <a:lstStyle/>
          <a:p>
            <a:r>
              <a:rPr lang="en-US"/>
              <a:t>2006 RHIC science symposium</a:t>
            </a:r>
          </a:p>
        </p:txBody>
      </p:sp>
      <p:sp>
        <p:nvSpPr>
          <p:cNvPr id="5" name="Slide Number Placeholder 4">
            <a:extLst>
              <a:ext uri="{FF2B5EF4-FFF2-40B4-BE49-F238E27FC236}">
                <a16:creationId xmlns:a16="http://schemas.microsoft.com/office/drawing/2014/main" id="{B73D1B57-DAED-E59A-464C-21F382378426}"/>
              </a:ext>
            </a:extLst>
          </p:cNvPr>
          <p:cNvSpPr>
            <a:spLocks noGrp="1"/>
          </p:cNvSpPr>
          <p:nvPr>
            <p:ph type="sldNum" sz="quarter" idx="12"/>
          </p:nvPr>
        </p:nvSpPr>
        <p:spPr/>
        <p:txBody>
          <a:bodyPr/>
          <a:lstStyle/>
          <a:p>
            <a:fld id="{EEBADC56-F107-FD47-AE29-F57589D94E14}" type="slidenum">
              <a:rPr lang="en-US" smtClean="0"/>
              <a:t>4</a:t>
            </a:fld>
            <a:endParaRPr lang="en-US"/>
          </a:p>
        </p:txBody>
      </p:sp>
    </p:spTree>
    <p:extLst>
      <p:ext uri="{BB962C8B-B14F-4D97-AF65-F5344CB8AC3E}">
        <p14:creationId xmlns:p14="http://schemas.microsoft.com/office/powerpoint/2010/main" val="374062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2695-E80F-B0C4-C757-A198FCCB37CC}"/>
              </a:ext>
            </a:extLst>
          </p:cNvPr>
          <p:cNvSpPr>
            <a:spLocks noGrp="1"/>
          </p:cNvSpPr>
          <p:nvPr>
            <p:ph type="title"/>
          </p:nvPr>
        </p:nvSpPr>
        <p:spPr/>
        <p:txBody>
          <a:bodyPr/>
          <a:lstStyle/>
          <a:p>
            <a:r>
              <a:rPr lang="en-US" dirty="0"/>
              <a:t>Baryon Transport</a:t>
            </a:r>
            <a:br>
              <a:rPr lang="en-US" dirty="0"/>
            </a:br>
            <a:r>
              <a:rPr lang="en-US" sz="2800" dirty="0"/>
              <a:t>Key measurement</a:t>
            </a:r>
          </a:p>
        </p:txBody>
      </p:sp>
      <p:sp>
        <p:nvSpPr>
          <p:cNvPr id="3" name="Content Placeholder 2">
            <a:extLst>
              <a:ext uri="{FF2B5EF4-FFF2-40B4-BE49-F238E27FC236}">
                <a16:creationId xmlns:a16="http://schemas.microsoft.com/office/drawing/2014/main" id="{4E845970-D3E0-CD8C-712B-F6765498D3AD}"/>
              </a:ext>
            </a:extLst>
          </p:cNvPr>
          <p:cNvSpPr>
            <a:spLocks noGrp="1"/>
          </p:cNvSpPr>
          <p:nvPr>
            <p:ph idx="1"/>
          </p:nvPr>
        </p:nvSpPr>
        <p:spPr>
          <a:xfrm>
            <a:off x="838200" y="1825625"/>
            <a:ext cx="5604803" cy="4351338"/>
          </a:xfrm>
        </p:spPr>
        <p:txBody>
          <a:bodyPr/>
          <a:lstStyle/>
          <a:p>
            <a:r>
              <a:rPr lang="en-US" dirty="0"/>
              <a:t>Au-Au 0-10% central coll.</a:t>
            </a:r>
          </a:p>
          <a:p>
            <a:r>
              <a:rPr lang="en-US" dirty="0"/>
              <a:t>Development of net-proton poor region at RHIC</a:t>
            </a:r>
          </a:p>
          <a:p>
            <a:r>
              <a:rPr lang="en-US" dirty="0"/>
              <a:t> </a:t>
            </a:r>
            <a:r>
              <a:rPr lang="en-US" dirty="0" err="1"/>
              <a:t>δy</a:t>
            </a:r>
            <a:r>
              <a:rPr lang="en-US" dirty="0"/>
              <a:t> ~ 2.1 for central Au-Au collisions vs. ~0.9 in pp.</a:t>
            </a:r>
          </a:p>
          <a:p>
            <a:r>
              <a:rPr lang="en-US" dirty="0"/>
              <a:t> pp distribution is consistent with the baryon junction picture apart from the smallest y-</a:t>
            </a:r>
            <a:r>
              <a:rPr lang="en-US" dirty="0" err="1"/>
              <a:t>y</a:t>
            </a:r>
            <a:r>
              <a:rPr lang="en-US" baseline="-25000" dirty="0" err="1"/>
              <a:t>beam</a:t>
            </a:r>
            <a:r>
              <a:rPr lang="en-US" dirty="0"/>
              <a:t>&gt; -2</a:t>
            </a:r>
          </a:p>
        </p:txBody>
      </p:sp>
      <p:pic>
        <p:nvPicPr>
          <p:cNvPr id="4" name="Picture 6" descr="netp_vs_energy.eps">
            <a:extLst>
              <a:ext uri="{FF2B5EF4-FFF2-40B4-BE49-F238E27FC236}">
                <a16:creationId xmlns:a16="http://schemas.microsoft.com/office/drawing/2014/main" id="{5B86619A-DC2D-5799-A07E-B77E988177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003" y="239395"/>
            <a:ext cx="4711858" cy="338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F25DC8-6398-064C-FF4B-A7F5185ECD0E}"/>
              </a:ext>
            </a:extLst>
          </p:cNvPr>
          <p:cNvSpPr txBox="1"/>
          <p:nvPr/>
        </p:nvSpPr>
        <p:spPr>
          <a:xfrm>
            <a:off x="1637414" y="7049386"/>
            <a:ext cx="184731" cy="369332"/>
          </a:xfrm>
          <a:prstGeom prst="rect">
            <a:avLst/>
          </a:prstGeom>
          <a:noFill/>
        </p:spPr>
        <p:txBody>
          <a:bodyPr wrap="none" rtlCol="0">
            <a:spAutoFit/>
          </a:bodyPr>
          <a:lstStyle/>
          <a:p>
            <a:endParaRPr lang="en-US" dirty="0"/>
          </a:p>
        </p:txBody>
      </p:sp>
      <p:pic>
        <p:nvPicPr>
          <p:cNvPr id="6" name="Picture 7">
            <a:extLst>
              <a:ext uri="{FF2B5EF4-FFF2-40B4-BE49-F238E27FC236}">
                <a16:creationId xmlns:a16="http://schemas.microsoft.com/office/drawing/2014/main" id="{E82B70EE-A434-35BA-FB0A-B73080AC8058}"/>
              </a:ext>
            </a:extLst>
          </p:cNvPr>
          <p:cNvPicPr>
            <a:picLocks noChangeAspect="1" noChangeArrowheads="1"/>
          </p:cNvPicPr>
          <p:nvPr/>
        </p:nvPicPr>
        <p:blipFill>
          <a:blip r:embed="rId4"/>
          <a:srcRect/>
          <a:stretch>
            <a:fillRect/>
          </a:stretch>
        </p:blipFill>
        <p:spPr bwMode="auto">
          <a:xfrm>
            <a:off x="6341386" y="3408102"/>
            <a:ext cx="5100044" cy="3435729"/>
          </a:xfrm>
          <a:prstGeom prst="rect">
            <a:avLst/>
          </a:prstGeom>
          <a:noFill/>
          <a:ln w="9525">
            <a:noFill/>
            <a:miter lim="800000"/>
            <a:headEnd/>
            <a:tailEnd/>
          </a:ln>
          <a:effectLst/>
        </p:spPr>
      </p:pic>
      <p:sp>
        <p:nvSpPr>
          <p:cNvPr id="7" name="Footer Placeholder 6">
            <a:extLst>
              <a:ext uri="{FF2B5EF4-FFF2-40B4-BE49-F238E27FC236}">
                <a16:creationId xmlns:a16="http://schemas.microsoft.com/office/drawing/2014/main" id="{80812253-28B8-0D7A-9442-95DC2BEC66A2}"/>
              </a:ext>
            </a:extLst>
          </p:cNvPr>
          <p:cNvSpPr>
            <a:spLocks noGrp="1"/>
          </p:cNvSpPr>
          <p:nvPr>
            <p:ph type="ftr" sz="quarter" idx="11"/>
          </p:nvPr>
        </p:nvSpPr>
        <p:spPr/>
        <p:txBody>
          <a:bodyPr/>
          <a:lstStyle/>
          <a:p>
            <a:r>
              <a:rPr lang="en-US"/>
              <a:t>2006 RHIC science symposium</a:t>
            </a:r>
          </a:p>
        </p:txBody>
      </p:sp>
      <p:sp>
        <p:nvSpPr>
          <p:cNvPr id="8" name="Slide Number Placeholder 7">
            <a:extLst>
              <a:ext uri="{FF2B5EF4-FFF2-40B4-BE49-F238E27FC236}">
                <a16:creationId xmlns:a16="http://schemas.microsoft.com/office/drawing/2014/main" id="{DC051547-2E6D-60A4-B296-A548A3765621}"/>
              </a:ext>
            </a:extLst>
          </p:cNvPr>
          <p:cNvSpPr>
            <a:spLocks noGrp="1"/>
          </p:cNvSpPr>
          <p:nvPr>
            <p:ph type="sldNum" sz="quarter" idx="12"/>
          </p:nvPr>
        </p:nvSpPr>
        <p:spPr/>
        <p:txBody>
          <a:bodyPr/>
          <a:lstStyle/>
          <a:p>
            <a:fld id="{EEBADC56-F107-FD47-AE29-F57589D94E14}" type="slidenum">
              <a:rPr lang="en-US" smtClean="0"/>
              <a:t>5</a:t>
            </a:fld>
            <a:endParaRPr lang="en-US"/>
          </a:p>
        </p:txBody>
      </p:sp>
    </p:spTree>
    <p:extLst>
      <p:ext uri="{BB962C8B-B14F-4D97-AF65-F5344CB8AC3E}">
        <p14:creationId xmlns:p14="http://schemas.microsoft.com/office/powerpoint/2010/main" val="85605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B39E4-C5D0-77DC-6691-ACCF6FEBE3AE}"/>
              </a:ext>
            </a:extLst>
          </p:cNvPr>
          <p:cNvSpPr>
            <a:spLocks noGrp="1"/>
          </p:cNvSpPr>
          <p:nvPr>
            <p:ph idx="1"/>
          </p:nvPr>
        </p:nvSpPr>
        <p:spPr>
          <a:xfrm>
            <a:off x="1170624" y="3867778"/>
            <a:ext cx="3795514" cy="2282269"/>
          </a:xfrm>
        </p:spPr>
        <p:txBody>
          <a:bodyPr>
            <a:normAutofit/>
          </a:bodyPr>
          <a:lstStyle/>
          <a:p>
            <a:r>
              <a:rPr lang="en-US" altLang="ko-KR" sz="1600" dirty="0" err="1">
                <a:latin typeface="Arial" panose="020B0604020202020204" pitchFamily="34" charset="0"/>
              </a:rPr>
              <a:t>R</a:t>
            </a:r>
            <a:r>
              <a:rPr lang="en-US" altLang="ko-KR" sz="1600" baseline="-25000" dirty="0" err="1">
                <a:latin typeface="Arial" panose="020B0604020202020204" pitchFamily="34" charset="0"/>
              </a:rPr>
              <a:t>dAu</a:t>
            </a:r>
            <a:r>
              <a:rPr lang="en-US" altLang="ko-KR" sz="1600" dirty="0">
                <a:latin typeface="Arial" panose="020B0604020202020204" pitchFamily="34" charset="0"/>
              </a:rPr>
              <a:t> for  identified particle consistent with charged hadrons and  all exhibiting </a:t>
            </a:r>
            <a:r>
              <a:rPr lang="en-US" altLang="ko-KR" sz="1600" dirty="0" err="1">
                <a:latin typeface="Arial" panose="020B0604020202020204" pitchFamily="34" charset="0"/>
              </a:rPr>
              <a:t>R</a:t>
            </a:r>
            <a:r>
              <a:rPr lang="en-US" altLang="ko-KR" sz="1600" baseline="-25000" dirty="0" err="1">
                <a:latin typeface="Arial" panose="020B0604020202020204" pitchFamily="34" charset="0"/>
              </a:rPr>
              <a:t>dA</a:t>
            </a:r>
            <a:r>
              <a:rPr lang="en-US" altLang="ko-KR" sz="1600" dirty="0">
                <a:latin typeface="Arial" panose="020B0604020202020204" pitchFamily="34" charset="0"/>
              </a:rPr>
              <a:t> &lt;=1 for </a:t>
            </a:r>
            <a:r>
              <a:rPr lang="en-US" altLang="ko-KR" sz="1600" dirty="0" err="1">
                <a:latin typeface="Arial" panose="020B0604020202020204" pitchFamily="34" charset="0"/>
              </a:rPr>
              <a:t>p</a:t>
            </a:r>
            <a:r>
              <a:rPr lang="en-US" altLang="ko-KR" sz="1600" baseline="-25000" dirty="0" err="1">
                <a:latin typeface="Arial" panose="020B0604020202020204" pitchFamily="34" charset="0"/>
              </a:rPr>
              <a:t>T</a:t>
            </a:r>
            <a:r>
              <a:rPr lang="en-US" altLang="ko-KR" sz="1600" dirty="0">
                <a:latin typeface="Arial" panose="020B0604020202020204" pitchFamily="34" charset="0"/>
              </a:rPr>
              <a:t>&lt;3 GeV/c</a:t>
            </a:r>
          </a:p>
          <a:p>
            <a:r>
              <a:rPr lang="en-US" altLang="ko-KR" sz="1600" dirty="0">
                <a:latin typeface="Symbol" pitchFamily="2" charset="2"/>
              </a:rPr>
              <a:t>p</a:t>
            </a:r>
            <a:r>
              <a:rPr lang="en-US" altLang="ko-KR" sz="1600" dirty="0">
                <a:latin typeface="Arial" panose="020B0604020202020204" pitchFamily="34" charset="0"/>
              </a:rPr>
              <a:t>+ the dominant meson exhibits clear suppression</a:t>
            </a:r>
          </a:p>
          <a:p>
            <a:r>
              <a:rPr lang="en-US" altLang="ko-KR" sz="1600" dirty="0">
                <a:latin typeface="Arial" panose="020B0604020202020204" pitchFamily="34" charset="0"/>
              </a:rPr>
              <a:t>These BRAHMS data did spur interest in gluon saturation being within reach at RHIC energies.</a:t>
            </a:r>
          </a:p>
        </p:txBody>
      </p:sp>
      <p:pic>
        <p:nvPicPr>
          <p:cNvPr id="4" name="Picture 6" descr="figureRdAu.eps">
            <a:extLst>
              <a:ext uri="{FF2B5EF4-FFF2-40B4-BE49-F238E27FC236}">
                <a16:creationId xmlns:a16="http://schemas.microsoft.com/office/drawing/2014/main" id="{CE9B28FE-BB2F-640A-3941-D591ECB905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6612" y="3429000"/>
            <a:ext cx="4554764" cy="289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77F55E0-1B17-A7EE-8679-BFA6F18AAB83}"/>
              </a:ext>
            </a:extLst>
          </p:cNvPr>
          <p:cNvPicPr>
            <a:picLocks noChangeAspect="1"/>
          </p:cNvPicPr>
          <p:nvPr/>
        </p:nvPicPr>
        <p:blipFill>
          <a:blip r:embed="rId4"/>
          <a:stretch>
            <a:fillRect/>
          </a:stretch>
        </p:blipFill>
        <p:spPr>
          <a:xfrm>
            <a:off x="4665987" y="349958"/>
            <a:ext cx="6738257" cy="2656030"/>
          </a:xfrm>
          <a:prstGeom prst="rect">
            <a:avLst/>
          </a:prstGeom>
        </p:spPr>
      </p:pic>
      <p:grpSp>
        <p:nvGrpSpPr>
          <p:cNvPr id="2" name="Group 6">
            <a:extLst>
              <a:ext uri="{FF2B5EF4-FFF2-40B4-BE49-F238E27FC236}">
                <a16:creationId xmlns:a16="http://schemas.microsoft.com/office/drawing/2014/main" id="{B5DB7D72-2DD6-F88A-69B6-1A13D261CB70}"/>
              </a:ext>
            </a:extLst>
          </p:cNvPr>
          <p:cNvGrpSpPr>
            <a:grpSpLocks/>
          </p:cNvGrpSpPr>
          <p:nvPr/>
        </p:nvGrpSpPr>
        <p:grpSpPr bwMode="auto">
          <a:xfrm>
            <a:off x="787756" y="1407440"/>
            <a:ext cx="3436257" cy="2065283"/>
            <a:chOff x="3654" y="2280"/>
            <a:chExt cx="2444" cy="2209"/>
          </a:xfrm>
        </p:grpSpPr>
        <p:pic>
          <p:nvPicPr>
            <p:cNvPr id="5" name="Picture 7">
              <a:extLst>
                <a:ext uri="{FF2B5EF4-FFF2-40B4-BE49-F238E27FC236}">
                  <a16:creationId xmlns:a16="http://schemas.microsoft.com/office/drawing/2014/main" id="{6120F43C-F2D2-99E0-BA08-854D2B5D8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5" y="2540"/>
              <a:ext cx="2028" cy="194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7" name="Text Box 8">
              <a:extLst>
                <a:ext uri="{FF2B5EF4-FFF2-40B4-BE49-F238E27FC236}">
                  <a16:creationId xmlns:a16="http://schemas.microsoft.com/office/drawing/2014/main" id="{64AD36BB-983E-86BF-BCD4-39A31B7FFADF}"/>
                </a:ext>
              </a:extLst>
            </p:cNvPr>
            <p:cNvSpPr txBox="1">
              <a:spLocks noChangeArrowheads="1"/>
            </p:cNvSpPr>
            <p:nvPr/>
          </p:nvSpPr>
          <p:spPr bwMode="auto">
            <a:xfrm>
              <a:off x="3654" y="2280"/>
              <a:ext cx="244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spcBef>
                  <a:spcPct val="0"/>
                </a:spcBef>
                <a:tabLst>
                  <a:tab pos="657225" algn="l"/>
                  <a:tab pos="1312863" algn="l"/>
                  <a:tab pos="1970088" algn="l"/>
                  <a:tab pos="2627313" algn="l"/>
                  <a:tab pos="3282950" algn="l"/>
                </a:tabLst>
                <a:defRPr sz="2400">
                  <a:solidFill>
                    <a:schemeClr val="tx1"/>
                  </a:solidFill>
                  <a:latin typeface="Times New Roman" panose="02020603050405020304" pitchFamily="18" charset="0"/>
                </a:defRPr>
              </a:lvl1pPr>
              <a:lvl2pPr marL="414338" defTabSz="828675">
                <a:spcBef>
                  <a:spcPct val="0"/>
                </a:spcBef>
                <a:tabLst>
                  <a:tab pos="657225" algn="l"/>
                  <a:tab pos="1312863" algn="l"/>
                  <a:tab pos="1970088" algn="l"/>
                  <a:tab pos="2627313" algn="l"/>
                  <a:tab pos="3282950" algn="l"/>
                </a:tabLst>
                <a:defRPr sz="2400">
                  <a:solidFill>
                    <a:schemeClr val="tx1"/>
                  </a:solidFill>
                  <a:latin typeface="Times New Roman" panose="02020603050405020304" pitchFamily="18" charset="0"/>
                </a:defRPr>
              </a:lvl2pPr>
              <a:lvl3pPr marL="828675" defTabSz="828675">
                <a:spcBef>
                  <a:spcPct val="0"/>
                </a:spcBef>
                <a:tabLst>
                  <a:tab pos="657225" algn="l"/>
                  <a:tab pos="1312863" algn="l"/>
                  <a:tab pos="1970088" algn="l"/>
                  <a:tab pos="2627313" algn="l"/>
                  <a:tab pos="3282950" algn="l"/>
                </a:tabLst>
                <a:defRPr sz="2400">
                  <a:solidFill>
                    <a:schemeClr val="tx1"/>
                  </a:solidFill>
                  <a:latin typeface="Times New Roman" panose="02020603050405020304" pitchFamily="18" charset="0"/>
                </a:defRPr>
              </a:lvl3pPr>
              <a:lvl4pPr marL="1244600" defTabSz="828675">
                <a:spcBef>
                  <a:spcPct val="0"/>
                </a:spcBef>
                <a:tabLst>
                  <a:tab pos="657225" algn="l"/>
                  <a:tab pos="1312863" algn="l"/>
                  <a:tab pos="1970088" algn="l"/>
                  <a:tab pos="2627313" algn="l"/>
                  <a:tab pos="3282950" algn="l"/>
                </a:tabLst>
                <a:defRPr sz="2400">
                  <a:solidFill>
                    <a:schemeClr val="tx1"/>
                  </a:solidFill>
                  <a:latin typeface="Times New Roman" panose="02020603050405020304" pitchFamily="18" charset="0"/>
                </a:defRPr>
              </a:lvl4pPr>
              <a:lvl5pPr marL="1658938" defTabSz="828675">
                <a:spcBef>
                  <a:spcPct val="0"/>
                </a:spcBef>
                <a:tabLst>
                  <a:tab pos="657225" algn="l"/>
                  <a:tab pos="1312863" algn="l"/>
                  <a:tab pos="1970088" algn="l"/>
                  <a:tab pos="2627313" algn="l"/>
                  <a:tab pos="3282950" algn="l"/>
                </a:tabLst>
                <a:defRPr sz="2400">
                  <a:solidFill>
                    <a:schemeClr val="tx1"/>
                  </a:solidFill>
                  <a:latin typeface="Times New Roman" panose="02020603050405020304" pitchFamily="18" charset="0"/>
                </a:defRPr>
              </a:lvl5pPr>
              <a:lvl6pPr marL="2116138" defTabSz="828675"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anose="02020603050405020304" pitchFamily="18" charset="0"/>
                </a:defRPr>
              </a:lvl6pPr>
              <a:lvl7pPr marL="2573338" defTabSz="828675"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anose="02020603050405020304" pitchFamily="18" charset="0"/>
                </a:defRPr>
              </a:lvl7pPr>
              <a:lvl8pPr marL="3030538" defTabSz="828675"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anose="02020603050405020304" pitchFamily="18" charset="0"/>
                </a:defRPr>
              </a:lvl8pPr>
              <a:lvl9pPr marL="3487738" defTabSz="828675"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anose="02020603050405020304" pitchFamily="18" charset="0"/>
                </a:defRPr>
              </a:lvl9pPr>
            </a:lstStyle>
            <a:p>
              <a:pPr algn="ctr" eaLnBrk="1" hangingPunct="1">
                <a:buClr>
                  <a:srgbClr val="000000"/>
                </a:buClr>
                <a:buSzPct val="45000"/>
                <a:buFont typeface="StarSymbol" charset="0"/>
                <a:buNone/>
              </a:pPr>
              <a:r>
                <a:rPr lang="en-GB" altLang="en-US" sz="1300" b="1">
                  <a:solidFill>
                    <a:srgbClr val="FF0000"/>
                  </a:solidFill>
                  <a:latin typeface="Comic Sans MS" panose="030F0902030302020204" pitchFamily="66" charset="0"/>
                </a:rPr>
                <a:t>D. Kharzeev hep-ph/030737</a:t>
              </a:r>
            </a:p>
          </p:txBody>
        </p:sp>
      </p:grpSp>
      <p:sp>
        <p:nvSpPr>
          <p:cNvPr id="8" name="Footer Placeholder 7">
            <a:extLst>
              <a:ext uri="{FF2B5EF4-FFF2-40B4-BE49-F238E27FC236}">
                <a16:creationId xmlns:a16="http://schemas.microsoft.com/office/drawing/2014/main" id="{030D1714-BCF0-ED1F-5EEC-831DBC5A4BCF}"/>
              </a:ext>
            </a:extLst>
          </p:cNvPr>
          <p:cNvSpPr>
            <a:spLocks noGrp="1"/>
          </p:cNvSpPr>
          <p:nvPr>
            <p:ph type="ftr" sz="quarter" idx="11"/>
          </p:nvPr>
        </p:nvSpPr>
        <p:spPr/>
        <p:txBody>
          <a:bodyPr/>
          <a:lstStyle/>
          <a:p>
            <a:r>
              <a:rPr lang="en-US"/>
              <a:t>2006 RHIC science symposium</a:t>
            </a:r>
          </a:p>
        </p:txBody>
      </p:sp>
      <p:sp>
        <p:nvSpPr>
          <p:cNvPr id="9" name="Slide Number Placeholder 8">
            <a:extLst>
              <a:ext uri="{FF2B5EF4-FFF2-40B4-BE49-F238E27FC236}">
                <a16:creationId xmlns:a16="http://schemas.microsoft.com/office/drawing/2014/main" id="{DC624E5F-A972-9A61-0984-602A97B0FA62}"/>
              </a:ext>
            </a:extLst>
          </p:cNvPr>
          <p:cNvSpPr>
            <a:spLocks noGrp="1"/>
          </p:cNvSpPr>
          <p:nvPr>
            <p:ph type="sldNum" sz="quarter" idx="12"/>
          </p:nvPr>
        </p:nvSpPr>
        <p:spPr/>
        <p:txBody>
          <a:bodyPr/>
          <a:lstStyle/>
          <a:p>
            <a:fld id="{EEBADC56-F107-FD47-AE29-F57589D94E14}" type="slidenum">
              <a:rPr lang="en-US" smtClean="0"/>
              <a:t>6</a:t>
            </a:fld>
            <a:endParaRPr lang="en-US"/>
          </a:p>
        </p:txBody>
      </p:sp>
      <p:sp>
        <p:nvSpPr>
          <p:cNvPr id="10" name="TextBox 9">
            <a:extLst>
              <a:ext uri="{FF2B5EF4-FFF2-40B4-BE49-F238E27FC236}">
                <a16:creationId xmlns:a16="http://schemas.microsoft.com/office/drawing/2014/main" id="{F2387DA8-6672-06AD-A82E-1D54C05012FE}"/>
              </a:ext>
            </a:extLst>
          </p:cNvPr>
          <p:cNvSpPr txBox="1"/>
          <p:nvPr/>
        </p:nvSpPr>
        <p:spPr>
          <a:xfrm>
            <a:off x="1371600" y="677917"/>
            <a:ext cx="2268570" cy="523220"/>
          </a:xfrm>
          <a:prstGeom prst="rect">
            <a:avLst/>
          </a:prstGeom>
          <a:noFill/>
        </p:spPr>
        <p:txBody>
          <a:bodyPr wrap="none" rtlCol="0">
            <a:spAutoFit/>
          </a:bodyPr>
          <a:lstStyle/>
          <a:p>
            <a:r>
              <a:rPr lang="en-US" sz="2800" b="1" dirty="0"/>
              <a:t>d-Au running</a:t>
            </a:r>
          </a:p>
        </p:txBody>
      </p:sp>
    </p:spTree>
    <p:extLst>
      <p:ext uri="{BB962C8B-B14F-4D97-AF65-F5344CB8AC3E}">
        <p14:creationId xmlns:p14="http://schemas.microsoft.com/office/powerpoint/2010/main" val="216190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3B23A1FB-D550-B4BB-5337-9EAAF2F83ED1}"/>
              </a:ext>
            </a:extLst>
          </p:cNvPr>
          <p:cNvSpPr>
            <a:spLocks noGrp="1"/>
          </p:cNvSpPr>
          <p:nvPr>
            <p:ph type="ftr" sz="quarter" idx="10"/>
          </p:nvPr>
        </p:nvSpPr>
        <p:spPr/>
        <p:txBody>
          <a:bodyPr/>
          <a:lstStyle/>
          <a:p>
            <a:r>
              <a:rPr lang="en-US" altLang="en-US"/>
              <a:t>2006 RHIC science symposium</a:t>
            </a:r>
          </a:p>
        </p:txBody>
      </p:sp>
      <p:sp>
        <p:nvSpPr>
          <p:cNvPr id="3" name="Slide Number Placeholder 4">
            <a:extLst>
              <a:ext uri="{FF2B5EF4-FFF2-40B4-BE49-F238E27FC236}">
                <a16:creationId xmlns:a16="http://schemas.microsoft.com/office/drawing/2014/main" id="{6B292F89-DC91-29A6-672E-F292DC6CBD45}"/>
              </a:ext>
            </a:extLst>
          </p:cNvPr>
          <p:cNvSpPr>
            <a:spLocks noGrp="1"/>
          </p:cNvSpPr>
          <p:nvPr>
            <p:ph type="sldNum" sz="quarter" idx="11"/>
          </p:nvPr>
        </p:nvSpPr>
        <p:spPr/>
        <p:txBody>
          <a:bodyPr/>
          <a:lstStyle/>
          <a:p>
            <a:fld id="{3A8E63B5-A1EF-DE4A-8D81-F64DD061C27F}" type="slidenum">
              <a:rPr lang="en-US" altLang="en-US"/>
              <a:pPr/>
              <a:t>7</a:t>
            </a:fld>
            <a:endParaRPr lang="en-US" altLang="en-US"/>
          </a:p>
        </p:txBody>
      </p:sp>
      <p:sp>
        <p:nvSpPr>
          <p:cNvPr id="252930" name="Rectangle 2">
            <a:extLst>
              <a:ext uri="{FF2B5EF4-FFF2-40B4-BE49-F238E27FC236}">
                <a16:creationId xmlns:a16="http://schemas.microsoft.com/office/drawing/2014/main" id="{D377BEF5-6459-9729-3854-1D9929BC8217}"/>
              </a:ext>
            </a:extLst>
          </p:cNvPr>
          <p:cNvSpPr>
            <a:spLocks noGrp="1" noChangeArrowheads="1"/>
          </p:cNvSpPr>
          <p:nvPr>
            <p:ph type="title"/>
          </p:nvPr>
        </p:nvSpPr>
        <p:spPr>
          <a:xfrm>
            <a:off x="838200" y="365126"/>
            <a:ext cx="10515600" cy="517744"/>
          </a:xfrm>
        </p:spPr>
        <p:txBody>
          <a:bodyPr>
            <a:normAutofit fontScale="90000"/>
          </a:bodyPr>
          <a:lstStyle/>
          <a:p>
            <a:r>
              <a:rPr lang="en-US" altLang="en-US" dirty="0"/>
              <a:t>RHIC spin program</a:t>
            </a:r>
          </a:p>
        </p:txBody>
      </p:sp>
      <p:sp>
        <p:nvSpPr>
          <p:cNvPr id="252933" name="Rectangle 5">
            <a:extLst>
              <a:ext uri="{FF2B5EF4-FFF2-40B4-BE49-F238E27FC236}">
                <a16:creationId xmlns:a16="http://schemas.microsoft.com/office/drawing/2014/main" id="{06348499-AA33-2921-2968-CDF840ECFA97}"/>
              </a:ext>
            </a:extLst>
          </p:cNvPr>
          <p:cNvSpPr>
            <a:spLocks noChangeArrowheads="1"/>
          </p:cNvSpPr>
          <p:nvPr/>
        </p:nvSpPr>
        <p:spPr bwMode="auto">
          <a:xfrm>
            <a:off x="506730" y="1263088"/>
            <a:ext cx="8229600" cy="2634541"/>
          </a:xfrm>
          <a:prstGeom prst="rect">
            <a:avLst/>
          </a:prstGeom>
          <a:noFill/>
          <a:ln>
            <a:noFill/>
          </a:ln>
          <a:effectLst/>
          <a:extLst>
            <a:ext uri="{909E8E84-426E-40DD-AFC4-6F175D3DCCD1}">
              <a14:hiddenFill xmlns:a14="http://schemas.microsoft.com/office/drawing/2010/main">
                <a:gradFill rotWithShape="1">
                  <a:gsLst>
                    <a:gs pos="0">
                      <a:schemeClr val="tx2"/>
                    </a:gs>
                    <a:gs pos="50000">
                      <a:srgbClr val="442200"/>
                    </a:gs>
                    <a:gs pos="100000">
                      <a:schemeClr val="tx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rgbClr val="FFCC00"/>
                </a:solidFill>
                <a:latin typeface="Arial" panose="020B0604020202020204" pitchFamily="34" charset="0"/>
              </a:defRPr>
            </a:lvl1pPr>
            <a:lvl2pPr marL="742950" indent="-285750">
              <a:spcBef>
                <a:spcPct val="20000"/>
              </a:spcBef>
              <a:buChar char="–"/>
              <a:defRPr sz="2400">
                <a:solidFill>
                  <a:srgbClr val="FFCC00"/>
                </a:solidFill>
                <a:latin typeface="Arial" panose="020B0604020202020204" pitchFamily="34" charset="0"/>
              </a:defRPr>
            </a:lvl2pPr>
            <a:lvl3pPr marL="1143000" indent="-228600">
              <a:spcBef>
                <a:spcPct val="20000"/>
              </a:spcBef>
              <a:buChar char="•"/>
              <a:defRPr sz="2000">
                <a:solidFill>
                  <a:srgbClr val="FFCC00"/>
                </a:solidFill>
                <a:latin typeface="Arial" panose="020B0604020202020204" pitchFamily="34" charset="0"/>
              </a:defRPr>
            </a:lvl3pPr>
            <a:lvl4pPr marL="1600200" indent="-228600">
              <a:spcBef>
                <a:spcPct val="20000"/>
              </a:spcBef>
              <a:buChar char="–"/>
              <a:defRPr>
                <a:solidFill>
                  <a:srgbClr val="FFCC00"/>
                </a:solidFill>
                <a:latin typeface="Arial" panose="020B0604020202020204" pitchFamily="34" charset="0"/>
              </a:defRPr>
            </a:lvl4pPr>
            <a:lvl5pPr marL="2057400" indent="-228600">
              <a:spcBef>
                <a:spcPct val="20000"/>
              </a:spcBef>
              <a:buChar char="»"/>
              <a:defRPr>
                <a:solidFill>
                  <a:srgbClr val="FFCC00"/>
                </a:solidFill>
                <a:latin typeface="Arial" panose="020B0604020202020204" pitchFamily="34" charset="0"/>
              </a:defRPr>
            </a:lvl5pPr>
            <a:lvl6pPr marL="2514600" indent="-228600" fontAlgn="base">
              <a:spcBef>
                <a:spcPct val="20000"/>
              </a:spcBef>
              <a:spcAft>
                <a:spcPct val="0"/>
              </a:spcAft>
              <a:buChar char="»"/>
              <a:defRPr>
                <a:solidFill>
                  <a:srgbClr val="FFCC00"/>
                </a:solidFill>
                <a:latin typeface="Arial" panose="020B0604020202020204" pitchFamily="34" charset="0"/>
              </a:defRPr>
            </a:lvl6pPr>
            <a:lvl7pPr marL="2971800" indent="-228600" fontAlgn="base">
              <a:spcBef>
                <a:spcPct val="20000"/>
              </a:spcBef>
              <a:spcAft>
                <a:spcPct val="0"/>
              </a:spcAft>
              <a:buChar char="»"/>
              <a:defRPr>
                <a:solidFill>
                  <a:srgbClr val="FFCC00"/>
                </a:solidFill>
                <a:latin typeface="Arial" panose="020B0604020202020204" pitchFamily="34" charset="0"/>
              </a:defRPr>
            </a:lvl7pPr>
            <a:lvl8pPr marL="3429000" indent="-228600" fontAlgn="base">
              <a:spcBef>
                <a:spcPct val="20000"/>
              </a:spcBef>
              <a:spcAft>
                <a:spcPct val="0"/>
              </a:spcAft>
              <a:buChar char="»"/>
              <a:defRPr>
                <a:solidFill>
                  <a:srgbClr val="FFCC00"/>
                </a:solidFill>
                <a:latin typeface="Arial" panose="020B0604020202020204" pitchFamily="34" charset="0"/>
              </a:defRPr>
            </a:lvl8pPr>
            <a:lvl9pPr marL="3886200" indent="-228600" fontAlgn="base">
              <a:spcBef>
                <a:spcPct val="20000"/>
              </a:spcBef>
              <a:spcAft>
                <a:spcPct val="0"/>
              </a:spcAft>
              <a:buChar char="»"/>
              <a:defRPr>
                <a:solidFill>
                  <a:srgbClr val="FFCC00"/>
                </a:solidFill>
                <a:latin typeface="Arial" panose="020B0604020202020204" pitchFamily="34" charset="0"/>
              </a:defRPr>
            </a:lvl9pPr>
          </a:lstStyle>
          <a:p>
            <a:pPr marL="0" indent="0" eaLnBrk="1" hangingPunct="1">
              <a:spcBef>
                <a:spcPts val="0"/>
              </a:spcBef>
              <a:spcAft>
                <a:spcPts val="600"/>
              </a:spcAft>
              <a:buNone/>
            </a:pPr>
            <a:r>
              <a:rPr lang="en-US" altLang="en-US" sz="2000" dirty="0">
                <a:solidFill>
                  <a:schemeClr val="tx1"/>
                </a:solidFill>
              </a:rPr>
              <a:t>The BRAHMS program did not originally include pp spin physics, but discussion with the RHIC spin group lead us to be involved in this program and be ready to be part of it.</a:t>
            </a:r>
          </a:p>
          <a:p>
            <a:pPr marL="0" indent="0" eaLnBrk="1" hangingPunct="1">
              <a:spcBef>
                <a:spcPts val="0"/>
              </a:spcBef>
              <a:spcAft>
                <a:spcPts val="600"/>
              </a:spcAft>
              <a:buNone/>
            </a:pPr>
            <a:r>
              <a:rPr lang="en-US" altLang="en-US" sz="2000" dirty="0">
                <a:solidFill>
                  <a:schemeClr val="tx1"/>
                </a:solidFill>
              </a:rPr>
              <a:t>At the first pp run BRAHMS would not take spin data , as it was deemed  you could not have 3 experiments taking spin data at the same time.</a:t>
            </a:r>
          </a:p>
          <a:p>
            <a:pPr marL="0" indent="0" eaLnBrk="1" hangingPunct="1">
              <a:spcBef>
                <a:spcPts val="0"/>
              </a:spcBef>
              <a:spcAft>
                <a:spcPts val="600"/>
              </a:spcAft>
              <a:buNone/>
            </a:pPr>
            <a:r>
              <a:rPr lang="en-US" altLang="en-US" sz="2000" dirty="0">
                <a:solidFill>
                  <a:schemeClr val="tx1"/>
                </a:solidFill>
              </a:rPr>
              <a:t>Later as machine performance was improved Brahms took extensive pp data in 2005 (200 GeV) and 2006 (62.4GeV)</a:t>
            </a:r>
          </a:p>
          <a:p>
            <a:pPr marL="0" indent="0" eaLnBrk="1" hangingPunct="1">
              <a:spcBef>
                <a:spcPts val="0"/>
              </a:spcBef>
              <a:spcAft>
                <a:spcPts val="600"/>
              </a:spcAft>
              <a:buNone/>
            </a:pPr>
            <a:endParaRPr lang="en-US" altLang="en-US" sz="2000" dirty="0">
              <a:solidFill>
                <a:schemeClr val="tx1"/>
              </a:solidFill>
            </a:endParaRPr>
          </a:p>
          <a:p>
            <a:pPr marL="0" indent="0" eaLnBrk="1" hangingPunct="1">
              <a:buNone/>
            </a:pPr>
            <a:endParaRPr lang="en-US" altLang="en-US" sz="2400" dirty="0">
              <a:solidFill>
                <a:schemeClr val="tx1"/>
              </a:solidFill>
            </a:endParaRPr>
          </a:p>
          <a:p>
            <a:pPr marL="0" indent="0" eaLnBrk="1" hangingPunct="1">
              <a:buNone/>
            </a:pPr>
            <a:r>
              <a:rPr lang="en-US" altLang="en-US" sz="2400" dirty="0">
                <a:solidFill>
                  <a:schemeClr val="tx1"/>
                </a:solidFill>
              </a:rPr>
              <a:t>Observed Large A</a:t>
            </a:r>
            <a:r>
              <a:rPr lang="en-US" altLang="en-US" sz="2400" baseline="-25000" dirty="0">
                <a:solidFill>
                  <a:schemeClr val="tx1"/>
                </a:solidFill>
              </a:rPr>
              <a:t>N</a:t>
            </a:r>
            <a:r>
              <a:rPr lang="en-US" altLang="en-US" sz="2400" dirty="0">
                <a:solidFill>
                  <a:schemeClr val="tx1"/>
                </a:solidFill>
              </a:rPr>
              <a:t>(</a:t>
            </a:r>
            <a:r>
              <a:rPr lang="en-US" altLang="en-US" sz="2400" dirty="0">
                <a:solidFill>
                  <a:schemeClr val="tx1"/>
                </a:solidFill>
                <a:latin typeface="Symbol" pitchFamily="2" charset="2"/>
              </a:rPr>
              <a:t>p</a:t>
            </a:r>
            <a:r>
              <a:rPr lang="en-US" altLang="en-US" sz="2400" dirty="0">
                <a:solidFill>
                  <a:schemeClr val="tx1"/>
                </a:solidFill>
              </a:rPr>
              <a:t>): 0.3   at x</a:t>
            </a:r>
            <a:r>
              <a:rPr lang="en-US" altLang="en-US" sz="2400" baseline="-25000" dirty="0">
                <a:solidFill>
                  <a:schemeClr val="tx1"/>
                </a:solidFill>
              </a:rPr>
              <a:t>F</a:t>
            </a:r>
            <a:r>
              <a:rPr lang="en-US" altLang="en-US" sz="2400" dirty="0">
                <a:solidFill>
                  <a:schemeClr val="tx1"/>
                </a:solidFill>
              </a:rPr>
              <a:t>~0.5</a:t>
            </a:r>
          </a:p>
          <a:p>
            <a:pPr eaLnBrk="1" hangingPunct="1"/>
            <a:r>
              <a:rPr lang="en-US" altLang="en-US" sz="2400" dirty="0">
                <a:solidFill>
                  <a:schemeClr val="tx1"/>
                </a:solidFill>
              </a:rPr>
              <a:t>Strong </a:t>
            </a:r>
            <a:r>
              <a:rPr lang="en-US" altLang="en-US" sz="2400" dirty="0" err="1">
                <a:solidFill>
                  <a:schemeClr val="tx1"/>
                </a:solidFill>
              </a:rPr>
              <a:t>x</a:t>
            </a:r>
            <a:r>
              <a:rPr lang="en-US" altLang="en-US" sz="2400" baseline="-25000" dirty="0" err="1">
                <a:solidFill>
                  <a:schemeClr val="tx1"/>
                </a:solidFill>
              </a:rPr>
              <a:t>F</a:t>
            </a:r>
            <a:r>
              <a:rPr lang="en-US" altLang="en-US" sz="2400" dirty="0">
                <a:solidFill>
                  <a:schemeClr val="tx1"/>
                </a:solidFill>
              </a:rPr>
              <a:t> -</a:t>
            </a:r>
            <a:r>
              <a:rPr lang="en-US" altLang="en-US" sz="2400" dirty="0" err="1">
                <a:solidFill>
                  <a:schemeClr val="tx1"/>
                </a:solidFill>
              </a:rPr>
              <a:t>p</a:t>
            </a:r>
            <a:r>
              <a:rPr lang="en-US" altLang="en-US" sz="2400" baseline="-25000" dirty="0" err="1">
                <a:solidFill>
                  <a:schemeClr val="tx1"/>
                </a:solidFill>
              </a:rPr>
              <a:t>T</a:t>
            </a:r>
            <a:r>
              <a:rPr lang="en-US" altLang="en-US" sz="2400" dirty="0">
                <a:solidFill>
                  <a:schemeClr val="tx1"/>
                </a:solidFill>
              </a:rPr>
              <a:t> dependence.  |A</a:t>
            </a:r>
            <a:r>
              <a:rPr lang="en-US" altLang="en-US" sz="2400" baseline="-25000" dirty="0">
                <a:solidFill>
                  <a:schemeClr val="tx1"/>
                </a:solidFill>
              </a:rPr>
              <a:t>N</a:t>
            </a:r>
            <a:r>
              <a:rPr lang="en-US" altLang="en-US" sz="2400" dirty="0">
                <a:solidFill>
                  <a:schemeClr val="tx1"/>
                </a:solidFill>
              </a:rPr>
              <a:t>(</a:t>
            </a:r>
            <a:r>
              <a:rPr lang="en-US" altLang="en-US" sz="2400" dirty="0">
                <a:solidFill>
                  <a:schemeClr val="tx1"/>
                </a:solidFill>
                <a:latin typeface="Symbol" pitchFamily="2" charset="2"/>
              </a:rPr>
              <a:t>p</a:t>
            </a:r>
            <a:r>
              <a:rPr lang="en-US" altLang="en-US" sz="2400" baseline="30000" dirty="0">
                <a:solidFill>
                  <a:schemeClr val="tx1"/>
                </a:solidFill>
                <a:latin typeface="Symbol" pitchFamily="2" charset="2"/>
              </a:rPr>
              <a:t>+</a:t>
            </a:r>
            <a:r>
              <a:rPr lang="en-US" altLang="en-US" sz="2400" dirty="0">
                <a:solidFill>
                  <a:schemeClr val="tx1"/>
                </a:solidFill>
              </a:rPr>
              <a:t>)| ~ !A</a:t>
            </a:r>
            <a:r>
              <a:rPr lang="en-US" altLang="en-US" sz="2400" baseline="-25000" dirty="0">
                <a:solidFill>
                  <a:schemeClr val="tx1"/>
                </a:solidFill>
              </a:rPr>
              <a:t>N</a:t>
            </a:r>
            <a:r>
              <a:rPr lang="en-US" altLang="en-US" sz="2400" dirty="0">
                <a:solidFill>
                  <a:schemeClr val="tx1"/>
                </a:solidFill>
              </a:rPr>
              <a:t>(</a:t>
            </a:r>
            <a:r>
              <a:rPr lang="en-US" altLang="en-US" sz="2400" dirty="0">
                <a:solidFill>
                  <a:schemeClr val="tx1"/>
                </a:solidFill>
                <a:latin typeface="Symbol" pitchFamily="2" charset="2"/>
              </a:rPr>
              <a:t>p</a:t>
            </a:r>
            <a:r>
              <a:rPr lang="en-US" altLang="en-US" sz="2400" baseline="30000" dirty="0">
                <a:solidFill>
                  <a:schemeClr val="tx1"/>
                </a:solidFill>
                <a:latin typeface="Symbol" pitchFamily="2" charset="2"/>
              </a:rPr>
              <a:t>-</a:t>
            </a:r>
            <a:r>
              <a:rPr lang="en-US" altLang="en-US" sz="2400" dirty="0">
                <a:solidFill>
                  <a:schemeClr val="tx1"/>
                </a:solidFill>
              </a:rPr>
              <a:t>)|</a:t>
            </a:r>
          </a:p>
          <a:p>
            <a:pPr eaLnBrk="1" hangingPunct="1"/>
            <a:r>
              <a:rPr lang="en-US" altLang="en-US" sz="2400" dirty="0">
                <a:solidFill>
                  <a:schemeClr val="tx1"/>
                </a:solidFill>
              </a:rPr>
              <a:t>Also measured K+-</a:t>
            </a:r>
            <a:endParaRPr lang="en-US" altLang="en-US" sz="2400" dirty="0">
              <a:solidFill>
                <a:srgbClr val="FFFF00"/>
              </a:solidFill>
            </a:endParaRPr>
          </a:p>
        </p:txBody>
      </p:sp>
      <p:pic>
        <p:nvPicPr>
          <p:cNvPr id="4" name="Picture 5">
            <a:extLst>
              <a:ext uri="{FF2B5EF4-FFF2-40B4-BE49-F238E27FC236}">
                <a16:creationId xmlns:a16="http://schemas.microsoft.com/office/drawing/2014/main" id="{8DE3B082-911F-F33C-83E3-0266AE189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0513" y="3114602"/>
            <a:ext cx="2998633" cy="248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1828800" y="76200"/>
            <a:ext cx="8763000" cy="1009650"/>
          </a:xfrm>
        </p:spPr>
        <p:txBody>
          <a:bodyPr/>
          <a:lstStyle/>
          <a:p>
            <a:pPr eaLnBrk="1" hangingPunct="1"/>
            <a:r>
              <a:rPr lang="en-US" sz="2400" dirty="0">
                <a:ea typeface="ＭＳ Ｐゴシック" charset="-128"/>
                <a:cs typeface="ＭＳ Ｐゴシック" charset="-128"/>
              </a:rPr>
              <a:t>Global fits to data</a:t>
            </a:r>
            <a:br>
              <a:rPr lang="en-US" sz="2400" dirty="0">
                <a:ea typeface="ＭＳ Ｐゴシック" charset="-128"/>
                <a:cs typeface="ＭＳ Ｐゴシック" charset="-128"/>
              </a:rPr>
            </a:br>
            <a:r>
              <a:rPr lang="en-US" sz="2400" dirty="0">
                <a:ea typeface="ＭＳ Ｐゴシック" charset="-128"/>
                <a:cs typeface="ＭＳ Ｐゴシック" charset="-128"/>
              </a:rPr>
              <a:t>including BRAHMS large rapidity data</a:t>
            </a:r>
          </a:p>
        </p:txBody>
      </p:sp>
      <p:pic>
        <p:nvPicPr>
          <p:cNvPr id="63493" name="Picture 3"/>
          <p:cNvPicPr>
            <a:picLocks noGrp="1" noChangeAspect="1" noChangeArrowheads="1"/>
          </p:cNvPicPr>
          <p:nvPr>
            <p:ph sz="half" idx="1"/>
          </p:nvPr>
        </p:nvPicPr>
        <p:blipFill>
          <a:blip r:embed="rId2"/>
          <a:srcRect/>
          <a:stretch>
            <a:fillRect/>
          </a:stretch>
        </p:blipFill>
        <p:spPr>
          <a:xfrm>
            <a:off x="1524000" y="1371600"/>
            <a:ext cx="4597400" cy="3779838"/>
          </a:xfrm>
          <a:noFill/>
        </p:spPr>
      </p:pic>
      <p:pic>
        <p:nvPicPr>
          <p:cNvPr id="63494" name="Picture 4"/>
          <p:cNvPicPr>
            <a:picLocks noGrp="1" noChangeAspect="1" noChangeArrowheads="1"/>
          </p:cNvPicPr>
          <p:nvPr>
            <p:ph sz="half" idx="2"/>
          </p:nvPr>
        </p:nvPicPr>
        <p:blipFill>
          <a:blip r:embed="rId3"/>
          <a:srcRect/>
          <a:stretch>
            <a:fillRect/>
          </a:stretch>
        </p:blipFill>
        <p:spPr>
          <a:xfrm>
            <a:off x="6096000" y="1371601"/>
            <a:ext cx="4572000" cy="3789363"/>
          </a:xfrm>
          <a:noFill/>
        </p:spPr>
      </p:pic>
      <p:sp>
        <p:nvSpPr>
          <p:cNvPr id="63490" name="Footer Placeholder 5"/>
          <p:cNvSpPr>
            <a:spLocks noGrp="1"/>
          </p:cNvSpPr>
          <p:nvPr>
            <p:ph type="ftr" sz="quarter" idx="11"/>
          </p:nvPr>
        </p:nvSpPr>
        <p:spPr>
          <a:noFill/>
        </p:spPr>
        <p:txBody>
          <a:bodyPr/>
          <a:lstStyle/>
          <a:p>
            <a:r>
              <a:rPr lang="en-US"/>
              <a:t>2006 RHIC science symposium</a:t>
            </a:r>
          </a:p>
        </p:txBody>
      </p:sp>
      <p:sp>
        <p:nvSpPr>
          <p:cNvPr id="63491" name="Slide Number Placeholder 6"/>
          <p:cNvSpPr>
            <a:spLocks noGrp="1"/>
          </p:cNvSpPr>
          <p:nvPr>
            <p:ph type="sldNum" sz="quarter" idx="12"/>
          </p:nvPr>
        </p:nvSpPr>
        <p:spPr>
          <a:noFill/>
        </p:spPr>
        <p:txBody>
          <a:bodyPr/>
          <a:lstStyle/>
          <a:p>
            <a:fld id="{60E8FCE5-A43E-934F-8A35-32355C6914D0}" type="slidenum">
              <a:rPr lang="en-US" smtClean="0"/>
              <a:pPr/>
              <a:t>8</a:t>
            </a:fld>
            <a:endParaRPr lang="en-US"/>
          </a:p>
        </p:txBody>
      </p:sp>
      <p:sp>
        <p:nvSpPr>
          <p:cNvPr id="63495" name="Text Box 5"/>
          <p:cNvSpPr txBox="1">
            <a:spLocks noChangeArrowheads="1"/>
          </p:cNvSpPr>
          <p:nvPr/>
        </p:nvSpPr>
        <p:spPr bwMode="auto">
          <a:xfrm>
            <a:off x="3886200" y="990600"/>
            <a:ext cx="2306638" cy="304800"/>
          </a:xfrm>
          <a:prstGeom prst="rect">
            <a:avLst/>
          </a:prstGeom>
          <a:noFill/>
          <a:ln w="12700">
            <a:noFill/>
            <a:miter lim="800000"/>
            <a:headEnd type="none" w="sm" len="sm"/>
            <a:tailEnd type="none" w="sm" len="sm"/>
          </a:ln>
        </p:spPr>
        <p:txBody>
          <a:bodyPr wrap="none">
            <a:prstTxWarp prst="textNoShape">
              <a:avLst/>
            </a:prstTxWarp>
            <a:spAutoFit/>
          </a:bodyPr>
          <a:lstStyle/>
          <a:p>
            <a:pPr algn="l">
              <a:spcBef>
                <a:spcPct val="0"/>
              </a:spcBef>
              <a:buSzTx/>
            </a:pPr>
            <a:r>
              <a:rPr lang="en-US" sz="1400" dirty="0">
                <a:solidFill>
                  <a:srgbClr val="008000"/>
                </a:solidFill>
                <a:latin typeface="Times New Roman" charset="0"/>
              </a:rPr>
              <a:t>DSS, PRD </a:t>
            </a:r>
            <a:r>
              <a:rPr lang="en-US" sz="1400" b="1" dirty="0">
                <a:solidFill>
                  <a:srgbClr val="008000"/>
                </a:solidFill>
                <a:latin typeface="Times New Roman" charset="0"/>
              </a:rPr>
              <a:t>75, </a:t>
            </a:r>
            <a:r>
              <a:rPr lang="en-US" sz="1400" dirty="0">
                <a:solidFill>
                  <a:srgbClr val="008000"/>
                </a:solidFill>
                <a:latin typeface="Times New Roman" charset="0"/>
              </a:rPr>
              <a:t>114010 (2007)</a:t>
            </a:r>
          </a:p>
        </p:txBody>
      </p:sp>
      <p:sp>
        <p:nvSpPr>
          <p:cNvPr id="63496" name="Rectangle 6"/>
          <p:cNvSpPr>
            <a:spLocks noChangeArrowheads="1"/>
          </p:cNvSpPr>
          <p:nvPr/>
        </p:nvSpPr>
        <p:spPr bwMode="auto">
          <a:xfrm>
            <a:off x="1752600" y="5257800"/>
            <a:ext cx="8915400" cy="13716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0"/>
              </a:spcBef>
            </a:pPr>
            <a:r>
              <a:rPr lang="en-US" sz="1600" dirty="0" err="1">
                <a:solidFill>
                  <a:schemeClr val="tx2"/>
                </a:solidFill>
                <a:latin typeface="Arial" charset="0"/>
              </a:rPr>
              <a:t>deFlorian</a:t>
            </a:r>
            <a:r>
              <a:rPr lang="en-US" sz="1600" dirty="0">
                <a:solidFill>
                  <a:schemeClr val="tx2"/>
                </a:solidFill>
                <a:latin typeface="Arial" charset="0"/>
              </a:rPr>
              <a:t>, </a:t>
            </a:r>
            <a:r>
              <a:rPr lang="en-US" sz="1600" dirty="0" err="1">
                <a:solidFill>
                  <a:schemeClr val="tx2"/>
                </a:solidFill>
                <a:latin typeface="Arial" charset="0"/>
              </a:rPr>
              <a:t>Sassot</a:t>
            </a:r>
            <a:r>
              <a:rPr lang="en-US" sz="1600" dirty="0">
                <a:solidFill>
                  <a:schemeClr val="tx2"/>
                </a:solidFill>
                <a:latin typeface="Arial" charset="0"/>
              </a:rPr>
              <a:t> and Stratman performed a global fit including new data from Brahms at high rapidity. PRD </a:t>
            </a:r>
            <a:r>
              <a:rPr lang="en-US" sz="1600" b="1" dirty="0">
                <a:solidFill>
                  <a:schemeClr val="tx2"/>
                </a:solidFill>
                <a:latin typeface="Arial" charset="0"/>
              </a:rPr>
              <a:t>75, </a:t>
            </a:r>
            <a:r>
              <a:rPr lang="en-US" sz="1600" dirty="0">
                <a:solidFill>
                  <a:schemeClr val="tx2"/>
                </a:solidFill>
                <a:latin typeface="Arial" charset="0"/>
              </a:rPr>
              <a:t>114010 (2007)</a:t>
            </a:r>
          </a:p>
          <a:p>
            <a:pPr marL="342900" indent="-342900">
              <a:buFontTx/>
              <a:buChar char="•"/>
            </a:pPr>
            <a:r>
              <a:rPr lang="en-US" sz="1600" dirty="0">
                <a:solidFill>
                  <a:schemeClr val="tx2"/>
                </a:solidFill>
                <a:latin typeface="Arial" charset="0"/>
              </a:rPr>
              <a:t>Charged separated fragmentation functions</a:t>
            </a:r>
          </a:p>
          <a:p>
            <a:pPr marL="342900" indent="-342900">
              <a:buFontTx/>
              <a:buChar char="•"/>
            </a:pPr>
            <a:r>
              <a:rPr lang="en-US" sz="1600" dirty="0">
                <a:solidFill>
                  <a:schemeClr val="tx2"/>
                </a:solidFill>
                <a:latin typeface="Arial" charset="0"/>
              </a:rPr>
              <a:t>Fragmentation functions significantly constrained compared to previous “state of the art” when adding RHIC data into fits.</a:t>
            </a:r>
          </a:p>
        </p:txBody>
      </p:sp>
      <p:sp>
        <p:nvSpPr>
          <p:cNvPr id="63497" name="Text Box 7"/>
          <p:cNvSpPr txBox="1">
            <a:spLocks noChangeArrowheads="1"/>
          </p:cNvSpPr>
          <p:nvPr/>
        </p:nvSpPr>
        <p:spPr bwMode="auto">
          <a:xfrm>
            <a:off x="1981200" y="2667000"/>
            <a:ext cx="465138" cy="457200"/>
          </a:xfrm>
          <a:prstGeom prst="rect">
            <a:avLst/>
          </a:prstGeom>
          <a:noFill/>
          <a:ln w="12700">
            <a:noFill/>
            <a:miter lim="800000"/>
            <a:headEnd type="none" w="sm" len="sm"/>
            <a:tailEnd type="none" w="sm" len="sm"/>
          </a:ln>
        </p:spPr>
        <p:txBody>
          <a:bodyPr wrap="none">
            <a:prstTxWarp prst="textNoShape">
              <a:avLst/>
            </a:prstTxWarp>
            <a:spAutoFit/>
          </a:bodyPr>
          <a:lstStyle/>
          <a:p>
            <a:pPr algn="l">
              <a:spcBef>
                <a:spcPct val="0"/>
              </a:spcBef>
              <a:buSzTx/>
            </a:pPr>
            <a:r>
              <a:rPr lang="en-US" sz="2400">
                <a:latin typeface="Times New Roman" charset="0"/>
                <a:sym typeface="Symbol" charset="2"/>
              </a:rPr>
              <a:t></a:t>
            </a:r>
            <a:r>
              <a:rPr lang="en-US" sz="2400" baseline="30000">
                <a:latin typeface="Times New Roman" charset="0"/>
                <a:sym typeface="Symbol" charset="2"/>
              </a:rPr>
              <a:t>+</a:t>
            </a:r>
          </a:p>
        </p:txBody>
      </p:sp>
      <p:sp>
        <p:nvSpPr>
          <p:cNvPr id="63498" name="Text Box 8"/>
          <p:cNvSpPr txBox="1">
            <a:spLocks noChangeArrowheads="1"/>
          </p:cNvSpPr>
          <p:nvPr/>
        </p:nvSpPr>
        <p:spPr bwMode="auto">
          <a:xfrm>
            <a:off x="4114800" y="2971800"/>
            <a:ext cx="419100" cy="457200"/>
          </a:xfrm>
          <a:prstGeom prst="rect">
            <a:avLst/>
          </a:prstGeom>
          <a:noFill/>
          <a:ln w="12700">
            <a:noFill/>
            <a:miter lim="800000"/>
            <a:headEnd type="none" w="sm" len="sm"/>
            <a:tailEnd type="none" w="sm" len="sm"/>
          </a:ln>
        </p:spPr>
        <p:txBody>
          <a:bodyPr wrap="none">
            <a:prstTxWarp prst="textNoShape">
              <a:avLst/>
            </a:prstTxWarp>
            <a:spAutoFit/>
          </a:bodyPr>
          <a:lstStyle/>
          <a:p>
            <a:pPr algn="l">
              <a:spcBef>
                <a:spcPct val="0"/>
              </a:spcBef>
              <a:buSzTx/>
            </a:pPr>
            <a:r>
              <a:rPr lang="en-US" sz="2400">
                <a:latin typeface="Times New Roman" charset="0"/>
                <a:sym typeface="Symbol" charset="2"/>
              </a:rPr>
              <a:t></a:t>
            </a:r>
            <a:r>
              <a:rPr lang="en-US" sz="2400" baseline="30000">
                <a:latin typeface="Times New Roman" charset="0"/>
                <a:sym typeface="Symbol" charset="2"/>
              </a:rPr>
              <a:t>-</a:t>
            </a:r>
          </a:p>
        </p:txBody>
      </p:sp>
      <p:sp>
        <p:nvSpPr>
          <p:cNvPr id="63499" name="Text Box 9"/>
          <p:cNvSpPr txBox="1">
            <a:spLocks noChangeArrowheads="1"/>
          </p:cNvSpPr>
          <p:nvPr/>
        </p:nvSpPr>
        <p:spPr bwMode="auto">
          <a:xfrm>
            <a:off x="6553201" y="2597150"/>
            <a:ext cx="519113" cy="457200"/>
          </a:xfrm>
          <a:prstGeom prst="rect">
            <a:avLst/>
          </a:prstGeom>
          <a:noFill/>
          <a:ln w="12700">
            <a:noFill/>
            <a:miter lim="800000"/>
            <a:headEnd type="none" w="sm" len="sm"/>
            <a:tailEnd type="none" w="sm" len="sm"/>
          </a:ln>
        </p:spPr>
        <p:txBody>
          <a:bodyPr wrap="none">
            <a:prstTxWarp prst="textNoShape">
              <a:avLst/>
            </a:prstTxWarp>
            <a:spAutoFit/>
          </a:bodyPr>
          <a:lstStyle/>
          <a:p>
            <a:pPr algn="l">
              <a:spcBef>
                <a:spcPct val="0"/>
              </a:spcBef>
              <a:buSzTx/>
            </a:pPr>
            <a:r>
              <a:rPr lang="en-US" sz="2400">
                <a:latin typeface="Times New Roman" charset="0"/>
                <a:sym typeface="Symbol" charset="2"/>
              </a:rPr>
              <a:t>K</a:t>
            </a:r>
            <a:r>
              <a:rPr lang="en-US" sz="2400" baseline="30000">
                <a:latin typeface="Times New Roman" charset="0"/>
                <a:sym typeface="Symbol" charset="2"/>
              </a:rPr>
              <a:t>+</a:t>
            </a:r>
          </a:p>
        </p:txBody>
      </p:sp>
      <p:sp>
        <p:nvSpPr>
          <p:cNvPr id="63500" name="Text Box 10"/>
          <p:cNvSpPr txBox="1">
            <a:spLocks noChangeArrowheads="1"/>
          </p:cNvSpPr>
          <p:nvPr/>
        </p:nvSpPr>
        <p:spPr bwMode="auto">
          <a:xfrm>
            <a:off x="8610601" y="2743200"/>
            <a:ext cx="473075" cy="457200"/>
          </a:xfrm>
          <a:prstGeom prst="rect">
            <a:avLst/>
          </a:prstGeom>
          <a:noFill/>
          <a:ln w="12700">
            <a:noFill/>
            <a:miter lim="800000"/>
            <a:headEnd type="none" w="sm" len="sm"/>
            <a:tailEnd type="none" w="sm" len="sm"/>
          </a:ln>
        </p:spPr>
        <p:txBody>
          <a:bodyPr wrap="none">
            <a:prstTxWarp prst="textNoShape">
              <a:avLst/>
            </a:prstTxWarp>
            <a:spAutoFit/>
          </a:bodyPr>
          <a:lstStyle/>
          <a:p>
            <a:pPr algn="l">
              <a:spcBef>
                <a:spcPct val="0"/>
              </a:spcBef>
              <a:buSzTx/>
            </a:pPr>
            <a:r>
              <a:rPr lang="en-US" sz="2400">
                <a:latin typeface="Times New Roman" charset="0"/>
                <a:sym typeface="Symbol" charset="2"/>
              </a:rPr>
              <a:t>K</a:t>
            </a:r>
            <a:r>
              <a:rPr lang="en-US" sz="2400" baseline="30000">
                <a:latin typeface="Times New Roman" charset="0"/>
                <a:sym typeface="Symbol" charset="2"/>
              </a:rPr>
              <a:t>-</a:t>
            </a:r>
          </a:p>
        </p:txBody>
      </p:sp>
      <p:sp>
        <p:nvSpPr>
          <p:cNvPr id="63501" name="Text Box 11"/>
          <p:cNvSpPr txBox="1">
            <a:spLocks noChangeArrowheads="1"/>
          </p:cNvSpPr>
          <p:nvPr/>
        </p:nvSpPr>
        <p:spPr bwMode="auto">
          <a:xfrm>
            <a:off x="7010400" y="914400"/>
            <a:ext cx="3646488" cy="457200"/>
          </a:xfrm>
          <a:prstGeom prst="rect">
            <a:avLst/>
          </a:prstGeom>
          <a:noFill/>
          <a:ln w="9525">
            <a:noFill/>
            <a:miter lim="800000"/>
            <a:headEnd/>
            <a:tailEnd/>
          </a:ln>
        </p:spPr>
        <p:txBody>
          <a:bodyPr wrap="none">
            <a:prstTxWarp prst="textNoShape">
              <a:avLst/>
            </a:prstTxWarp>
            <a:spAutoFit/>
          </a:bodyPr>
          <a:lstStyle/>
          <a:p>
            <a:pPr algn="l">
              <a:spcBef>
                <a:spcPct val="0"/>
              </a:spcBef>
              <a:buSzTx/>
            </a:pPr>
            <a:r>
              <a:rPr lang="en-US" sz="1600">
                <a:latin typeface="Arial Unicode MS" charset="0"/>
              </a:rPr>
              <a:t>Brahms data: PRL </a:t>
            </a:r>
            <a:r>
              <a:rPr lang="en-US" sz="1600" b="1">
                <a:latin typeface="Arial Unicode MS" charset="0"/>
              </a:rPr>
              <a:t>98, 252001 (2007)</a:t>
            </a:r>
            <a:r>
              <a:rPr lang="en-US" sz="2400">
                <a:latin typeface="Arial Unicode MS"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A39E-90B4-18FF-39EC-DD37AEB0D875}"/>
              </a:ext>
            </a:extLst>
          </p:cNvPr>
          <p:cNvSpPr>
            <a:spLocks noGrp="1"/>
          </p:cNvSpPr>
          <p:nvPr>
            <p:ph type="title"/>
          </p:nvPr>
        </p:nvSpPr>
        <p:spPr/>
        <p:txBody>
          <a:bodyPr/>
          <a:lstStyle/>
          <a:p>
            <a:r>
              <a:rPr lang="en-US" dirty="0"/>
              <a:t>Scientific output and contributions</a:t>
            </a:r>
          </a:p>
        </p:txBody>
      </p:sp>
      <p:sp>
        <p:nvSpPr>
          <p:cNvPr id="3" name="Content Placeholder 2">
            <a:extLst>
              <a:ext uri="{FF2B5EF4-FFF2-40B4-BE49-F238E27FC236}">
                <a16:creationId xmlns:a16="http://schemas.microsoft.com/office/drawing/2014/main" id="{6963A7F1-1FC3-50CE-A2B6-72A7A262415D}"/>
              </a:ext>
            </a:extLst>
          </p:cNvPr>
          <p:cNvSpPr>
            <a:spLocks noGrp="1"/>
          </p:cNvSpPr>
          <p:nvPr>
            <p:ph idx="1"/>
          </p:nvPr>
        </p:nvSpPr>
        <p:spPr>
          <a:xfrm>
            <a:off x="838200" y="1825625"/>
            <a:ext cx="7236655" cy="4351338"/>
          </a:xfrm>
        </p:spPr>
        <p:txBody>
          <a:bodyPr>
            <a:normAutofit lnSpcReduction="10000"/>
          </a:bodyPr>
          <a:lstStyle/>
          <a:p>
            <a:pPr marL="0" indent="0">
              <a:buNone/>
            </a:pPr>
            <a:r>
              <a:rPr lang="en-US" dirty="0"/>
              <a:t>Collaboration 10 institutions from 6 countries</a:t>
            </a:r>
          </a:p>
          <a:p>
            <a:pPr marL="0" indent="0">
              <a:buNone/>
            </a:pPr>
            <a:r>
              <a:rPr lang="en-US" dirty="0"/>
              <a:t>23 Refereed publications</a:t>
            </a:r>
          </a:p>
          <a:p>
            <a:pPr>
              <a:buFont typeface="Wingdings" pitchFamily="2" charset="2"/>
              <a:buChar char="n"/>
            </a:pPr>
            <a:r>
              <a:rPr lang="en-US" dirty="0"/>
              <a:t>Whitepaper with 2031 citations</a:t>
            </a:r>
          </a:p>
          <a:p>
            <a:pPr>
              <a:buFont typeface="Wingdings" pitchFamily="2" charset="2"/>
              <a:buChar char="n"/>
            </a:pPr>
            <a:r>
              <a:rPr lang="en-US" dirty="0"/>
              <a:t>4 papers, not WP,  with over 250 citations</a:t>
            </a:r>
          </a:p>
          <a:p>
            <a:pPr>
              <a:buFont typeface="Wingdings" pitchFamily="2" charset="2"/>
              <a:buChar char="n"/>
            </a:pPr>
            <a:r>
              <a:rPr lang="en-US" dirty="0"/>
              <a:t>15 Ph.D. Theses</a:t>
            </a:r>
          </a:p>
          <a:p>
            <a:pPr>
              <a:buFont typeface="Wingdings" pitchFamily="2" charset="2"/>
              <a:buChar char="n"/>
            </a:pPr>
            <a:endParaRPr lang="en-US" dirty="0"/>
          </a:p>
          <a:p>
            <a:pPr>
              <a:buFont typeface="Wingdings" pitchFamily="2" charset="2"/>
              <a:buChar char="n"/>
            </a:pPr>
            <a:r>
              <a:rPr lang="en-US" dirty="0"/>
              <a:t>After conclusion of Brahms many collaborator went on to be important collaborators  at RHIC, LHC, and SPS program</a:t>
            </a:r>
          </a:p>
        </p:txBody>
      </p:sp>
      <p:sp>
        <p:nvSpPr>
          <p:cNvPr id="4" name="Footer Placeholder 3">
            <a:extLst>
              <a:ext uri="{FF2B5EF4-FFF2-40B4-BE49-F238E27FC236}">
                <a16:creationId xmlns:a16="http://schemas.microsoft.com/office/drawing/2014/main" id="{53EBC01C-E19D-226B-AC31-8E69A32CEF98}"/>
              </a:ext>
            </a:extLst>
          </p:cNvPr>
          <p:cNvSpPr>
            <a:spLocks noGrp="1"/>
          </p:cNvSpPr>
          <p:nvPr>
            <p:ph type="ftr" sz="quarter" idx="11"/>
          </p:nvPr>
        </p:nvSpPr>
        <p:spPr/>
        <p:txBody>
          <a:bodyPr/>
          <a:lstStyle/>
          <a:p>
            <a:r>
              <a:rPr lang="en-US"/>
              <a:t>2006 RHIC science symposium</a:t>
            </a:r>
          </a:p>
        </p:txBody>
      </p:sp>
      <p:sp>
        <p:nvSpPr>
          <p:cNvPr id="5" name="Slide Number Placeholder 4">
            <a:extLst>
              <a:ext uri="{FF2B5EF4-FFF2-40B4-BE49-F238E27FC236}">
                <a16:creationId xmlns:a16="http://schemas.microsoft.com/office/drawing/2014/main" id="{F515D1AC-37E8-056C-0C31-2DCCDA974E58}"/>
              </a:ext>
            </a:extLst>
          </p:cNvPr>
          <p:cNvSpPr>
            <a:spLocks noGrp="1"/>
          </p:cNvSpPr>
          <p:nvPr>
            <p:ph type="sldNum" sz="quarter" idx="12"/>
          </p:nvPr>
        </p:nvSpPr>
        <p:spPr/>
        <p:txBody>
          <a:bodyPr/>
          <a:lstStyle/>
          <a:p>
            <a:fld id="{EEBADC56-F107-FD47-AE29-F57589D94E14}" type="slidenum">
              <a:rPr lang="en-US" smtClean="0"/>
              <a:t>9</a:t>
            </a:fld>
            <a:endParaRPr lang="en-US"/>
          </a:p>
        </p:txBody>
      </p:sp>
    </p:spTree>
    <p:extLst>
      <p:ext uri="{BB962C8B-B14F-4D97-AF65-F5344CB8AC3E}">
        <p14:creationId xmlns:p14="http://schemas.microsoft.com/office/powerpoint/2010/main" val="11223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2160</TotalTime>
  <Words>977</Words>
  <Application>Microsoft Macintosh PowerPoint</Application>
  <PresentationFormat>Widescreen</PresentationFormat>
  <Paragraphs>117</Paragraphs>
  <Slides>11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 Unicode MS</vt:lpstr>
      <vt:lpstr>ＭＳ Ｐゴシック</vt:lpstr>
      <vt:lpstr>Aptos</vt:lpstr>
      <vt:lpstr>Aptos Display</vt:lpstr>
      <vt:lpstr>Arial</vt:lpstr>
      <vt:lpstr>Comic Sans MS</vt:lpstr>
      <vt:lpstr>StarSymbol</vt:lpstr>
      <vt:lpstr>Symbol</vt:lpstr>
      <vt:lpstr>Times New Roman</vt:lpstr>
      <vt:lpstr>Trebuchet MS</vt:lpstr>
      <vt:lpstr>Wingdings</vt:lpstr>
      <vt:lpstr>Office Theme</vt:lpstr>
      <vt:lpstr>Spokesperson talks BRAHMS retro perspective</vt:lpstr>
      <vt:lpstr>Brief History</vt:lpstr>
      <vt:lpstr>PowerPoint Presentation</vt:lpstr>
      <vt:lpstr>White paper</vt:lpstr>
      <vt:lpstr>Baryon Transport Key measurement</vt:lpstr>
      <vt:lpstr>PowerPoint Presentation</vt:lpstr>
      <vt:lpstr>RHIC spin program</vt:lpstr>
      <vt:lpstr>Global fits to data including BRAHMS large rapidity data</vt:lpstr>
      <vt:lpstr>Scientific output and contributions</vt:lpstr>
      <vt:lpstr>Summary</vt:lpstr>
      <vt:lpstr>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Flemming Videbaek</dc:creator>
  <cp:lastModifiedBy>Flemming Videbaek</cp:lastModifiedBy>
  <cp:revision>8</cp:revision>
  <cp:lastPrinted>2026-05-12T14:43:30Z</cp:lastPrinted>
  <dcterms:created xsi:type="dcterms:W3CDTF">2026-05-11T14:58:50Z</dcterms:created>
  <dcterms:modified xsi:type="dcterms:W3CDTF">2026-05-13T21:49:49Z</dcterms:modified>
</cp:coreProperties>
</file>