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147482567" r:id="rId3"/>
    <p:sldId id="298" r:id="rId4"/>
    <p:sldId id="295" r:id="rId5"/>
    <p:sldId id="2147482437" r:id="rId6"/>
    <p:sldId id="2142534075" r:id="rId7"/>
    <p:sldId id="2147482480" r:id="rId8"/>
    <p:sldId id="2147482481" r:id="rId9"/>
    <p:sldId id="2147482482" r:id="rId10"/>
    <p:sldId id="2142534081" r:id="rId11"/>
    <p:sldId id="260" r:id="rId12"/>
    <p:sldId id="262" r:id="rId13"/>
    <p:sldId id="289" r:id="rId14"/>
    <p:sldId id="649" r:id="rId15"/>
    <p:sldId id="2147482484" r:id="rId16"/>
    <p:sldId id="293" r:id="rId17"/>
    <p:sldId id="294" r:id="rId18"/>
    <p:sldId id="297" r:id="rId19"/>
    <p:sldId id="690" r:id="rId20"/>
    <p:sldId id="2147482566" r:id="rId21"/>
    <p:sldId id="2147482563" r:id="rId22"/>
    <p:sldId id="290" r:id="rId23"/>
    <p:sldId id="264" r:id="rId24"/>
    <p:sldId id="288" r:id="rId2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B171EA-2121-43C2-8D60-4D78E22303A1}" v="72" dt="2026-05-07T14:14:19.66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27" d="100"/>
          <a:sy n="27" d="100"/>
        </p:scale>
        <p:origin x="1044" y="4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son, Sharon" userId="648bafbf-9b34-46a9-a1b9-504e9a7927c8" providerId="ADAL" clId="{20B171EA-2121-43C2-8D60-4D78E22303A1}"/>
    <pc:docChg chg="undo custSel addSld delSld modSld sldOrd">
      <pc:chgData name="Stephenson, Sharon" userId="648bafbf-9b34-46a9-a1b9-504e9a7927c8" providerId="ADAL" clId="{20B171EA-2121-43C2-8D60-4D78E22303A1}" dt="2026-05-08T20:45:14.176" v="2285" actId="20577"/>
      <pc:docMkLst>
        <pc:docMk/>
      </pc:docMkLst>
      <pc:sldChg chg="modSp mod">
        <pc:chgData name="Stephenson, Sharon" userId="648bafbf-9b34-46a9-a1b9-504e9a7927c8" providerId="ADAL" clId="{20B171EA-2121-43C2-8D60-4D78E22303A1}" dt="2026-05-06T14:34:53.222" v="176" actId="20577"/>
        <pc:sldMkLst>
          <pc:docMk/>
          <pc:sldMk cId="0" sldId="256"/>
        </pc:sldMkLst>
        <pc:spChg chg="mod">
          <ac:chgData name="Stephenson, Sharon" userId="648bafbf-9b34-46a9-a1b9-504e9a7927c8" providerId="ADAL" clId="{20B171EA-2121-43C2-8D60-4D78E22303A1}" dt="2026-05-06T14:33:52.722" v="56" actId="20577"/>
          <ac:spMkLst>
            <pc:docMk/>
            <pc:sldMk cId="0" sldId="256"/>
            <ac:spMk id="6" creationId="{00000000-0000-0000-0000-000000000000}"/>
          </ac:spMkLst>
        </pc:spChg>
        <pc:spChg chg="mod">
          <ac:chgData name="Stephenson, Sharon" userId="648bafbf-9b34-46a9-a1b9-504e9a7927c8" providerId="ADAL" clId="{20B171EA-2121-43C2-8D60-4D78E22303A1}" dt="2026-05-06T14:34:31.119" v="162" actId="14100"/>
          <ac:spMkLst>
            <pc:docMk/>
            <pc:sldMk cId="0" sldId="256"/>
            <ac:spMk id="7" creationId="{00000000-0000-0000-0000-000000000000}"/>
          </ac:spMkLst>
        </pc:spChg>
        <pc:spChg chg="mod">
          <ac:chgData name="Stephenson, Sharon" userId="648bafbf-9b34-46a9-a1b9-504e9a7927c8" providerId="ADAL" clId="{20B171EA-2121-43C2-8D60-4D78E22303A1}" dt="2026-05-06T14:34:53.222" v="176" actId="20577"/>
          <ac:spMkLst>
            <pc:docMk/>
            <pc:sldMk cId="0" sldId="256"/>
            <ac:spMk id="8" creationId="{00000000-0000-0000-0000-000000000000}"/>
          </ac:spMkLst>
        </pc:spChg>
      </pc:sldChg>
      <pc:sldChg chg="del">
        <pc:chgData name="Stephenson, Sharon" userId="648bafbf-9b34-46a9-a1b9-504e9a7927c8" providerId="ADAL" clId="{20B171EA-2121-43C2-8D60-4D78E22303A1}" dt="2026-05-06T14:35:23.097" v="177" actId="47"/>
        <pc:sldMkLst>
          <pc:docMk/>
          <pc:sldMk cId="0" sldId="257"/>
        </pc:sldMkLst>
      </pc:sldChg>
      <pc:sldChg chg="addSp delSp modSp del mod ord">
        <pc:chgData name="Stephenson, Sharon" userId="648bafbf-9b34-46a9-a1b9-504e9a7927c8" providerId="ADAL" clId="{20B171EA-2121-43C2-8D60-4D78E22303A1}" dt="2026-05-06T16:37:21.118" v="346" actId="47"/>
        <pc:sldMkLst>
          <pc:docMk/>
          <pc:sldMk cId="0" sldId="258"/>
        </pc:sldMkLst>
      </pc:sldChg>
      <pc:sldChg chg="addSp delSp modSp del mod modNotesTx">
        <pc:chgData name="Stephenson, Sharon" userId="648bafbf-9b34-46a9-a1b9-504e9a7927c8" providerId="ADAL" clId="{20B171EA-2121-43C2-8D60-4D78E22303A1}" dt="2026-05-07T14:26:53.518" v="2279" actId="47"/>
        <pc:sldMkLst>
          <pc:docMk/>
          <pc:sldMk cId="0" sldId="259"/>
        </pc:sldMkLst>
      </pc:sldChg>
      <pc:sldChg chg="addSp delSp modSp mod">
        <pc:chgData name="Stephenson, Sharon" userId="648bafbf-9b34-46a9-a1b9-504e9a7927c8" providerId="ADAL" clId="{20B171EA-2121-43C2-8D60-4D78E22303A1}" dt="2026-05-06T14:43:40.934" v="255"/>
        <pc:sldMkLst>
          <pc:docMk/>
          <pc:sldMk cId="0" sldId="260"/>
        </pc:sldMkLst>
        <pc:spChg chg="add mod">
          <ac:chgData name="Stephenson, Sharon" userId="648bafbf-9b34-46a9-a1b9-504e9a7927c8" providerId="ADAL" clId="{20B171EA-2121-43C2-8D60-4D78E22303A1}" dt="2026-05-06T14:43:40.934" v="255"/>
          <ac:spMkLst>
            <pc:docMk/>
            <pc:sldMk cId="0" sldId="260"/>
            <ac:spMk id="5" creationId="{F077299D-F757-FE77-AC10-894683242C10}"/>
          </ac:spMkLst>
        </pc:spChg>
        <pc:spChg chg="add mod">
          <ac:chgData name="Stephenson, Sharon" userId="648bafbf-9b34-46a9-a1b9-504e9a7927c8" providerId="ADAL" clId="{20B171EA-2121-43C2-8D60-4D78E22303A1}" dt="2026-05-06T14:43:40.934" v="255"/>
          <ac:spMkLst>
            <pc:docMk/>
            <pc:sldMk cId="0" sldId="260"/>
            <ac:spMk id="6" creationId="{74CA11BC-205E-14B3-A90C-BFA571AAE9C0}"/>
          </ac:spMkLst>
        </pc:spChg>
        <pc:spChg chg="add mod">
          <ac:chgData name="Stephenson, Sharon" userId="648bafbf-9b34-46a9-a1b9-504e9a7927c8" providerId="ADAL" clId="{20B171EA-2121-43C2-8D60-4D78E22303A1}" dt="2026-05-06T14:43:40.934" v="255"/>
          <ac:spMkLst>
            <pc:docMk/>
            <pc:sldMk cId="0" sldId="260"/>
            <ac:spMk id="12" creationId="{54BD891A-88AD-B831-01F8-48031EDC72EA}"/>
          </ac:spMkLst>
        </pc:spChg>
        <pc:spChg chg="add mod">
          <ac:chgData name="Stephenson, Sharon" userId="648bafbf-9b34-46a9-a1b9-504e9a7927c8" providerId="ADAL" clId="{20B171EA-2121-43C2-8D60-4D78E22303A1}" dt="2026-05-06T14:43:40.934" v="255"/>
          <ac:spMkLst>
            <pc:docMk/>
            <pc:sldMk cId="0" sldId="260"/>
            <ac:spMk id="17" creationId="{ADF5FC1E-178E-19A9-95E4-1B327CAC4B24}"/>
          </ac:spMkLst>
        </pc:spChg>
        <pc:spChg chg="mod">
          <ac:chgData name="Stephenson, Sharon" userId="648bafbf-9b34-46a9-a1b9-504e9a7927c8" providerId="ADAL" clId="{20B171EA-2121-43C2-8D60-4D78E22303A1}" dt="2026-05-06T14:43:40.934" v="255"/>
          <ac:spMkLst>
            <pc:docMk/>
            <pc:sldMk cId="0" sldId="260"/>
            <ac:spMk id="22" creationId="{96E0DCE7-323A-7591-8791-17A70F37BD65}"/>
          </ac:spMkLst>
        </pc:spChg>
        <pc:spChg chg="add mod">
          <ac:chgData name="Stephenson, Sharon" userId="648bafbf-9b34-46a9-a1b9-504e9a7927c8" providerId="ADAL" clId="{20B171EA-2121-43C2-8D60-4D78E22303A1}" dt="2026-05-06T14:43:40.934" v="255"/>
          <ac:spMkLst>
            <pc:docMk/>
            <pc:sldMk cId="0" sldId="260"/>
            <ac:spMk id="40" creationId="{CF7B0728-C956-05DE-5EA9-104AD267BB57}"/>
          </ac:spMkLst>
        </pc:spChg>
        <pc:spChg chg="add mod">
          <ac:chgData name="Stephenson, Sharon" userId="648bafbf-9b34-46a9-a1b9-504e9a7927c8" providerId="ADAL" clId="{20B171EA-2121-43C2-8D60-4D78E22303A1}" dt="2026-05-06T14:43:40.934" v="255"/>
          <ac:spMkLst>
            <pc:docMk/>
            <pc:sldMk cId="0" sldId="260"/>
            <ac:spMk id="41" creationId="{D268358A-1759-3C65-71B7-F6A2966A4541}"/>
          </ac:spMkLst>
        </pc:spChg>
        <pc:spChg chg="mod">
          <ac:chgData name="Stephenson, Sharon" userId="648bafbf-9b34-46a9-a1b9-504e9a7927c8" providerId="ADAL" clId="{20B171EA-2121-43C2-8D60-4D78E22303A1}" dt="2026-05-06T14:43:40.934" v="255"/>
          <ac:spMkLst>
            <pc:docMk/>
            <pc:sldMk cId="0" sldId="260"/>
            <ac:spMk id="49" creationId="{1C1D38F3-3756-7875-1CF8-3BB972E35861}"/>
          </ac:spMkLst>
        </pc:spChg>
        <pc:spChg chg="mod">
          <ac:chgData name="Stephenson, Sharon" userId="648bafbf-9b34-46a9-a1b9-504e9a7927c8" providerId="ADAL" clId="{20B171EA-2121-43C2-8D60-4D78E22303A1}" dt="2026-05-06T14:43:40.934" v="255"/>
          <ac:spMkLst>
            <pc:docMk/>
            <pc:sldMk cId="0" sldId="260"/>
            <ac:spMk id="50" creationId="{2A788DC7-F147-A314-DB3B-E6F835E436C0}"/>
          </ac:spMkLst>
        </pc:spChg>
        <pc:spChg chg="mod">
          <ac:chgData name="Stephenson, Sharon" userId="648bafbf-9b34-46a9-a1b9-504e9a7927c8" providerId="ADAL" clId="{20B171EA-2121-43C2-8D60-4D78E22303A1}" dt="2026-05-06T14:43:40.934" v="255"/>
          <ac:spMkLst>
            <pc:docMk/>
            <pc:sldMk cId="0" sldId="260"/>
            <ac:spMk id="55" creationId="{EE48FC03-2855-55B0-72B5-97C3CFCA2D07}"/>
          </ac:spMkLst>
        </pc:spChg>
      </pc:sldChg>
      <pc:sldChg chg="addSp delSp modSp del mod modNotesTx">
        <pc:chgData name="Stephenson, Sharon" userId="648bafbf-9b34-46a9-a1b9-504e9a7927c8" providerId="ADAL" clId="{20B171EA-2121-43C2-8D60-4D78E22303A1}" dt="2026-05-07T14:26:59.035" v="2280" actId="47"/>
        <pc:sldMkLst>
          <pc:docMk/>
          <pc:sldMk cId="0" sldId="261"/>
        </pc:sldMkLst>
      </pc:sldChg>
      <pc:sldChg chg="addSp delSp modSp mod">
        <pc:chgData name="Stephenson, Sharon" userId="648bafbf-9b34-46a9-a1b9-504e9a7927c8" providerId="ADAL" clId="{20B171EA-2121-43C2-8D60-4D78E22303A1}" dt="2026-05-06T19:40:57.588" v="943" actId="255"/>
        <pc:sldMkLst>
          <pc:docMk/>
          <pc:sldMk cId="0" sldId="262"/>
        </pc:sldMkLst>
        <pc:spChg chg="add mod">
          <ac:chgData name="Stephenson, Sharon" userId="648bafbf-9b34-46a9-a1b9-504e9a7927c8" providerId="ADAL" clId="{20B171EA-2121-43C2-8D60-4D78E22303A1}" dt="2026-05-06T19:40:57.588" v="943" actId="255"/>
          <ac:spMkLst>
            <pc:docMk/>
            <pc:sldMk cId="0" sldId="262"/>
            <ac:spMk id="15" creationId="{291D12BF-DC85-7F5F-AB54-A204044FB580}"/>
          </ac:spMkLst>
        </pc:spChg>
        <pc:spChg chg="add mod">
          <ac:chgData name="Stephenson, Sharon" userId="648bafbf-9b34-46a9-a1b9-504e9a7927c8" providerId="ADAL" clId="{20B171EA-2121-43C2-8D60-4D78E22303A1}" dt="2026-05-06T14:49:15.825" v="278" actId="1076"/>
          <ac:spMkLst>
            <pc:docMk/>
            <pc:sldMk cId="0" sldId="262"/>
            <ac:spMk id="16" creationId="{B2D0247E-A86D-80C1-F67A-B9002B8682F9}"/>
          </ac:spMkLst>
        </pc:spChg>
        <pc:graphicFrameChg chg="add mod">
          <ac:chgData name="Stephenson, Sharon" userId="648bafbf-9b34-46a9-a1b9-504e9a7927c8" providerId="ADAL" clId="{20B171EA-2121-43C2-8D60-4D78E22303A1}" dt="2026-05-06T16:29:43.351" v="319" actId="1076"/>
          <ac:graphicFrameMkLst>
            <pc:docMk/>
            <pc:sldMk cId="0" sldId="262"/>
            <ac:graphicFrameMk id="18" creationId="{BBC00610-4833-74C5-9BA2-86E3E43CF27C}"/>
          </ac:graphicFrameMkLst>
        </pc:graphicFrameChg>
        <pc:graphicFrameChg chg="add mod">
          <ac:chgData name="Stephenson, Sharon" userId="648bafbf-9b34-46a9-a1b9-504e9a7927c8" providerId="ADAL" clId="{20B171EA-2121-43C2-8D60-4D78E22303A1}" dt="2026-05-06T16:26:44.993" v="315" actId="1076"/>
          <ac:graphicFrameMkLst>
            <pc:docMk/>
            <pc:sldMk cId="0" sldId="262"/>
            <ac:graphicFrameMk id="19" creationId="{0F91399C-2A43-1986-F68E-8C90249B43C9}"/>
          </ac:graphicFrameMkLst>
        </pc:graphicFrameChg>
      </pc:sldChg>
      <pc:sldChg chg="del">
        <pc:chgData name="Stephenson, Sharon" userId="648bafbf-9b34-46a9-a1b9-504e9a7927c8" providerId="ADAL" clId="{20B171EA-2121-43C2-8D60-4D78E22303A1}" dt="2026-05-06T14:49:25.228" v="280" actId="47"/>
        <pc:sldMkLst>
          <pc:docMk/>
          <pc:sldMk cId="0" sldId="263"/>
        </pc:sldMkLst>
      </pc:sldChg>
      <pc:sldChg chg="addSp delSp modSp mod ord modNotesTx">
        <pc:chgData name="Stephenson, Sharon" userId="648bafbf-9b34-46a9-a1b9-504e9a7927c8" providerId="ADAL" clId="{20B171EA-2121-43C2-8D60-4D78E22303A1}" dt="2026-05-06T19:56:13.882" v="1306" actId="20577"/>
        <pc:sldMkLst>
          <pc:docMk/>
          <pc:sldMk cId="0" sldId="264"/>
        </pc:sldMkLst>
        <pc:spChg chg="add del mod">
          <ac:chgData name="Stephenson, Sharon" userId="648bafbf-9b34-46a9-a1b9-504e9a7927c8" providerId="ADAL" clId="{20B171EA-2121-43C2-8D60-4D78E22303A1}" dt="2026-05-06T18:58:07.221" v="885" actId="403"/>
          <ac:spMkLst>
            <pc:docMk/>
            <pc:sldMk cId="0" sldId="264"/>
            <ac:spMk id="12" creationId="{65A3F44D-DD59-2B2F-34E8-96C8936EF5F8}"/>
          </ac:spMkLst>
        </pc:spChg>
        <pc:spChg chg="add del mod">
          <ac:chgData name="Stephenson, Sharon" userId="648bafbf-9b34-46a9-a1b9-504e9a7927c8" providerId="ADAL" clId="{20B171EA-2121-43C2-8D60-4D78E22303A1}" dt="2026-05-06T18:58:20.054" v="894" actId="14100"/>
          <ac:spMkLst>
            <pc:docMk/>
            <pc:sldMk cId="0" sldId="264"/>
            <ac:spMk id="13" creationId="{C50D7BE8-BF10-0B99-83F9-C3F351AC85BC}"/>
          </ac:spMkLst>
        </pc:spChg>
      </pc:sldChg>
      <pc:sldChg chg="del">
        <pc:chgData name="Stephenson, Sharon" userId="648bafbf-9b34-46a9-a1b9-504e9a7927c8" providerId="ADAL" clId="{20B171EA-2121-43C2-8D60-4D78E22303A1}" dt="2026-05-06T16:38:44.721" v="360" actId="47"/>
        <pc:sldMkLst>
          <pc:docMk/>
          <pc:sldMk cId="0" sldId="265"/>
        </pc:sldMkLst>
      </pc:sldChg>
      <pc:sldChg chg="del">
        <pc:chgData name="Stephenson, Sharon" userId="648bafbf-9b34-46a9-a1b9-504e9a7927c8" providerId="ADAL" clId="{20B171EA-2121-43C2-8D60-4D78E22303A1}" dt="2026-05-06T16:38:42.982" v="359" actId="47"/>
        <pc:sldMkLst>
          <pc:docMk/>
          <pc:sldMk cId="0" sldId="266"/>
        </pc:sldMkLst>
      </pc:sldChg>
      <pc:sldChg chg="del">
        <pc:chgData name="Stephenson, Sharon" userId="648bafbf-9b34-46a9-a1b9-504e9a7927c8" providerId="ADAL" clId="{20B171EA-2121-43C2-8D60-4D78E22303A1}" dt="2026-05-06T16:38:35.545" v="358" actId="47"/>
        <pc:sldMkLst>
          <pc:docMk/>
          <pc:sldMk cId="0" sldId="267"/>
        </pc:sldMkLst>
      </pc:sldChg>
      <pc:sldChg chg="del">
        <pc:chgData name="Stephenson, Sharon" userId="648bafbf-9b34-46a9-a1b9-504e9a7927c8" providerId="ADAL" clId="{20B171EA-2121-43C2-8D60-4D78E22303A1}" dt="2026-05-06T16:38:32.812" v="357" actId="47"/>
        <pc:sldMkLst>
          <pc:docMk/>
          <pc:sldMk cId="0" sldId="268"/>
        </pc:sldMkLst>
      </pc:sldChg>
      <pc:sldChg chg="del">
        <pc:chgData name="Stephenson, Sharon" userId="648bafbf-9b34-46a9-a1b9-504e9a7927c8" providerId="ADAL" clId="{20B171EA-2121-43C2-8D60-4D78E22303A1}" dt="2026-05-06T16:38:51.448" v="361" actId="47"/>
        <pc:sldMkLst>
          <pc:docMk/>
          <pc:sldMk cId="0" sldId="269"/>
        </pc:sldMkLst>
      </pc:sldChg>
      <pc:sldChg chg="del">
        <pc:chgData name="Stephenson, Sharon" userId="648bafbf-9b34-46a9-a1b9-504e9a7927c8" providerId="ADAL" clId="{20B171EA-2121-43C2-8D60-4D78E22303A1}" dt="2026-05-06T16:38:58.496" v="362" actId="47"/>
        <pc:sldMkLst>
          <pc:docMk/>
          <pc:sldMk cId="0" sldId="270"/>
        </pc:sldMkLst>
      </pc:sldChg>
      <pc:sldChg chg="del">
        <pc:chgData name="Stephenson, Sharon" userId="648bafbf-9b34-46a9-a1b9-504e9a7927c8" providerId="ADAL" clId="{20B171EA-2121-43C2-8D60-4D78E22303A1}" dt="2026-05-06T16:36:06.377" v="321" actId="47"/>
        <pc:sldMkLst>
          <pc:docMk/>
          <pc:sldMk cId="0" sldId="271"/>
        </pc:sldMkLst>
      </pc:sldChg>
      <pc:sldChg chg="del">
        <pc:chgData name="Stephenson, Sharon" userId="648bafbf-9b34-46a9-a1b9-504e9a7927c8" providerId="ADAL" clId="{20B171EA-2121-43C2-8D60-4D78E22303A1}" dt="2026-05-06T16:36:18.499" v="322" actId="47"/>
        <pc:sldMkLst>
          <pc:docMk/>
          <pc:sldMk cId="0" sldId="272"/>
        </pc:sldMkLst>
      </pc:sldChg>
      <pc:sldChg chg="modSp del mod ord modNotesTx">
        <pc:chgData name="Stephenson, Sharon" userId="648bafbf-9b34-46a9-a1b9-504e9a7927c8" providerId="ADAL" clId="{20B171EA-2121-43C2-8D60-4D78E22303A1}" dt="2026-05-06T20:05:20.508" v="1568" actId="47"/>
        <pc:sldMkLst>
          <pc:docMk/>
          <pc:sldMk cId="0" sldId="273"/>
        </pc:sldMkLst>
      </pc:sldChg>
      <pc:sldChg chg="modSp del mod ord">
        <pc:chgData name="Stephenson, Sharon" userId="648bafbf-9b34-46a9-a1b9-504e9a7927c8" providerId="ADAL" clId="{20B171EA-2121-43C2-8D60-4D78E22303A1}" dt="2026-05-06T19:56:21.452" v="1307" actId="47"/>
        <pc:sldMkLst>
          <pc:docMk/>
          <pc:sldMk cId="0" sldId="274"/>
        </pc:sldMkLst>
      </pc:sldChg>
      <pc:sldChg chg="del">
        <pc:chgData name="Stephenson, Sharon" userId="648bafbf-9b34-46a9-a1b9-504e9a7927c8" providerId="ADAL" clId="{20B171EA-2121-43C2-8D60-4D78E22303A1}" dt="2026-05-06T16:37:33.947" v="348" actId="47"/>
        <pc:sldMkLst>
          <pc:docMk/>
          <pc:sldMk cId="0" sldId="275"/>
        </pc:sldMkLst>
      </pc:sldChg>
      <pc:sldChg chg="del">
        <pc:chgData name="Stephenson, Sharon" userId="648bafbf-9b34-46a9-a1b9-504e9a7927c8" providerId="ADAL" clId="{20B171EA-2121-43C2-8D60-4D78E22303A1}" dt="2026-05-06T16:38:00.548" v="353" actId="47"/>
        <pc:sldMkLst>
          <pc:docMk/>
          <pc:sldMk cId="0" sldId="276"/>
        </pc:sldMkLst>
      </pc:sldChg>
      <pc:sldChg chg="del">
        <pc:chgData name="Stephenson, Sharon" userId="648bafbf-9b34-46a9-a1b9-504e9a7927c8" providerId="ADAL" clId="{20B171EA-2121-43C2-8D60-4D78E22303A1}" dt="2026-05-06T16:37:46.373" v="349" actId="47"/>
        <pc:sldMkLst>
          <pc:docMk/>
          <pc:sldMk cId="0" sldId="277"/>
        </pc:sldMkLst>
      </pc:sldChg>
      <pc:sldChg chg="del">
        <pc:chgData name="Stephenson, Sharon" userId="648bafbf-9b34-46a9-a1b9-504e9a7927c8" providerId="ADAL" clId="{20B171EA-2121-43C2-8D60-4D78E22303A1}" dt="2026-05-06T16:37:48.642" v="350" actId="47"/>
        <pc:sldMkLst>
          <pc:docMk/>
          <pc:sldMk cId="0" sldId="278"/>
        </pc:sldMkLst>
      </pc:sldChg>
      <pc:sldChg chg="del">
        <pc:chgData name="Stephenson, Sharon" userId="648bafbf-9b34-46a9-a1b9-504e9a7927c8" providerId="ADAL" clId="{20B171EA-2121-43C2-8D60-4D78E22303A1}" dt="2026-05-06T16:37:50.258" v="351" actId="47"/>
        <pc:sldMkLst>
          <pc:docMk/>
          <pc:sldMk cId="0" sldId="279"/>
        </pc:sldMkLst>
      </pc:sldChg>
      <pc:sldChg chg="del">
        <pc:chgData name="Stephenson, Sharon" userId="648bafbf-9b34-46a9-a1b9-504e9a7927c8" providerId="ADAL" clId="{20B171EA-2121-43C2-8D60-4D78E22303A1}" dt="2026-05-06T16:37:57.308" v="352" actId="47"/>
        <pc:sldMkLst>
          <pc:docMk/>
          <pc:sldMk cId="0" sldId="280"/>
        </pc:sldMkLst>
      </pc:sldChg>
      <pc:sldChg chg="del">
        <pc:chgData name="Stephenson, Sharon" userId="648bafbf-9b34-46a9-a1b9-504e9a7927c8" providerId="ADAL" clId="{20B171EA-2121-43C2-8D60-4D78E22303A1}" dt="2026-05-06T16:38:03.819" v="354" actId="47"/>
        <pc:sldMkLst>
          <pc:docMk/>
          <pc:sldMk cId="0" sldId="281"/>
        </pc:sldMkLst>
      </pc:sldChg>
      <pc:sldChg chg="del ord modNotesTx">
        <pc:chgData name="Stephenson, Sharon" userId="648bafbf-9b34-46a9-a1b9-504e9a7927c8" providerId="ADAL" clId="{20B171EA-2121-43C2-8D60-4D78E22303A1}" dt="2026-05-07T14:27:10.717" v="2282" actId="47"/>
        <pc:sldMkLst>
          <pc:docMk/>
          <pc:sldMk cId="0" sldId="282"/>
        </pc:sldMkLst>
      </pc:sldChg>
      <pc:sldChg chg="del">
        <pc:chgData name="Stephenson, Sharon" userId="648bafbf-9b34-46a9-a1b9-504e9a7927c8" providerId="ADAL" clId="{20B171EA-2121-43C2-8D60-4D78E22303A1}" dt="2026-05-06T18:54:04.353" v="856" actId="47"/>
        <pc:sldMkLst>
          <pc:docMk/>
          <pc:sldMk cId="0" sldId="283"/>
        </pc:sldMkLst>
      </pc:sldChg>
      <pc:sldChg chg="del">
        <pc:chgData name="Stephenson, Sharon" userId="648bafbf-9b34-46a9-a1b9-504e9a7927c8" providerId="ADAL" clId="{20B171EA-2121-43C2-8D60-4D78E22303A1}" dt="2026-05-06T18:54:05.688" v="857" actId="47"/>
        <pc:sldMkLst>
          <pc:docMk/>
          <pc:sldMk cId="0" sldId="284"/>
        </pc:sldMkLst>
      </pc:sldChg>
      <pc:sldChg chg="del">
        <pc:chgData name="Stephenson, Sharon" userId="648bafbf-9b34-46a9-a1b9-504e9a7927c8" providerId="ADAL" clId="{20B171EA-2121-43C2-8D60-4D78E22303A1}" dt="2026-05-06T18:54:06.936" v="858" actId="47"/>
        <pc:sldMkLst>
          <pc:docMk/>
          <pc:sldMk cId="0" sldId="285"/>
        </pc:sldMkLst>
      </pc:sldChg>
      <pc:sldChg chg="addSp delSp modSp add del mod modNotesTx">
        <pc:chgData name="Stephenson, Sharon" userId="648bafbf-9b34-46a9-a1b9-504e9a7927c8" providerId="ADAL" clId="{20B171EA-2121-43C2-8D60-4D78E22303A1}" dt="2026-05-07T14:27:26.898" v="2284" actId="47"/>
        <pc:sldMkLst>
          <pc:docMk/>
          <pc:sldMk cId="0" sldId="286"/>
        </pc:sldMkLst>
      </pc:sldChg>
      <pc:sldChg chg="del">
        <pc:chgData name="Stephenson, Sharon" userId="648bafbf-9b34-46a9-a1b9-504e9a7927c8" providerId="ADAL" clId="{20B171EA-2121-43C2-8D60-4D78E22303A1}" dt="2026-05-06T16:50:25.099" v="393" actId="47"/>
        <pc:sldMkLst>
          <pc:docMk/>
          <pc:sldMk cId="0" sldId="287"/>
        </pc:sldMkLst>
      </pc:sldChg>
      <pc:sldChg chg="delSp mod ord">
        <pc:chgData name="Stephenson, Sharon" userId="648bafbf-9b34-46a9-a1b9-504e9a7927c8" providerId="ADAL" clId="{20B171EA-2121-43C2-8D60-4D78E22303A1}" dt="2026-05-06T16:46:46.055" v="377"/>
        <pc:sldMkLst>
          <pc:docMk/>
          <pc:sldMk cId="0" sldId="288"/>
        </pc:sldMkLst>
      </pc:sldChg>
      <pc:sldChg chg="delSp add del mod">
        <pc:chgData name="Stephenson, Sharon" userId="648bafbf-9b34-46a9-a1b9-504e9a7927c8" providerId="ADAL" clId="{20B171EA-2121-43C2-8D60-4D78E22303A1}" dt="2026-05-06T14:49:22.788" v="279" actId="47"/>
        <pc:sldMkLst>
          <pc:docMk/>
          <pc:sldMk cId="2234671352" sldId="289"/>
        </pc:sldMkLst>
      </pc:sldChg>
      <pc:sldChg chg="addSp delSp modSp add mod">
        <pc:chgData name="Stephenson, Sharon" userId="648bafbf-9b34-46a9-a1b9-504e9a7927c8" providerId="ADAL" clId="{20B171EA-2121-43C2-8D60-4D78E22303A1}" dt="2026-05-06T19:42:04.258" v="949" actId="113"/>
        <pc:sldMkLst>
          <pc:docMk/>
          <pc:sldMk cId="3705096029" sldId="289"/>
        </pc:sldMkLst>
        <pc:spChg chg="add mod">
          <ac:chgData name="Stephenson, Sharon" userId="648bafbf-9b34-46a9-a1b9-504e9a7927c8" providerId="ADAL" clId="{20B171EA-2121-43C2-8D60-4D78E22303A1}" dt="2026-05-06T16:30:11.212" v="320" actId="1076"/>
          <ac:spMkLst>
            <pc:docMk/>
            <pc:sldMk cId="3705096029" sldId="289"/>
            <ac:spMk id="2" creationId="{60AE9890-06D9-1331-0E44-857501F36BDE}"/>
          </ac:spMkLst>
        </pc:spChg>
        <pc:spChg chg="add mod">
          <ac:chgData name="Stephenson, Sharon" userId="648bafbf-9b34-46a9-a1b9-504e9a7927c8" providerId="ADAL" clId="{20B171EA-2121-43C2-8D60-4D78E22303A1}" dt="2026-05-06T19:42:04.258" v="949" actId="113"/>
          <ac:spMkLst>
            <pc:docMk/>
            <pc:sldMk cId="3705096029" sldId="289"/>
            <ac:spMk id="3" creationId="{F1A73A31-02AD-FDA6-C7C2-93E335D2E492}"/>
          </ac:spMkLst>
        </pc:spChg>
        <pc:graphicFrameChg chg="add mod">
          <ac:chgData name="Stephenson, Sharon" userId="648bafbf-9b34-46a9-a1b9-504e9a7927c8" providerId="ADAL" clId="{20B171EA-2121-43C2-8D60-4D78E22303A1}" dt="2026-05-06T14:54:38.434" v="304"/>
          <ac:graphicFrameMkLst>
            <pc:docMk/>
            <pc:sldMk cId="3705096029" sldId="289"/>
            <ac:graphicFrameMk id="4" creationId="{3D98D5DB-DEB7-7622-EC65-6815D5A4609D}"/>
          </ac:graphicFrameMkLst>
        </pc:graphicFrameChg>
      </pc:sldChg>
      <pc:sldChg chg="add del">
        <pc:chgData name="Stephenson, Sharon" userId="648bafbf-9b34-46a9-a1b9-504e9a7927c8" providerId="ADAL" clId="{20B171EA-2121-43C2-8D60-4D78E22303A1}" dt="2026-05-06T14:45:45.935" v="261"/>
        <pc:sldMkLst>
          <pc:docMk/>
          <pc:sldMk cId="3585201701" sldId="290"/>
        </pc:sldMkLst>
      </pc:sldChg>
      <pc:sldChg chg="addSp delSp modSp add mod ord modNotesTx">
        <pc:chgData name="Stephenson, Sharon" userId="648bafbf-9b34-46a9-a1b9-504e9a7927c8" providerId="ADAL" clId="{20B171EA-2121-43C2-8D60-4D78E22303A1}" dt="2026-05-08T20:45:14.176" v="2285" actId="20577"/>
        <pc:sldMkLst>
          <pc:docMk/>
          <pc:sldMk cId="4016011126" sldId="290"/>
        </pc:sldMkLst>
        <pc:spChg chg="add mod">
          <ac:chgData name="Stephenson, Sharon" userId="648bafbf-9b34-46a9-a1b9-504e9a7927c8" providerId="ADAL" clId="{20B171EA-2121-43C2-8D60-4D78E22303A1}" dt="2026-05-07T14:20:44.251" v="2241" actId="113"/>
          <ac:spMkLst>
            <pc:docMk/>
            <pc:sldMk cId="4016011126" sldId="290"/>
            <ac:spMk id="2" creationId="{558C2D65-5A3A-E3FB-EC79-88F4D6A5D4E1}"/>
          </ac:spMkLst>
        </pc:spChg>
        <pc:spChg chg="add del mod">
          <ac:chgData name="Stephenson, Sharon" userId="648bafbf-9b34-46a9-a1b9-504e9a7927c8" providerId="ADAL" clId="{20B171EA-2121-43C2-8D60-4D78E22303A1}" dt="2026-05-07T14:15:24.799" v="1893" actId="478"/>
          <ac:spMkLst>
            <pc:docMk/>
            <pc:sldMk cId="4016011126" sldId="290"/>
            <ac:spMk id="6" creationId="{213C3E58-AEA2-7C23-BB93-62FBAEB8CCEB}"/>
          </ac:spMkLst>
        </pc:spChg>
        <pc:graphicFrameChg chg="add mod modGraphic">
          <ac:chgData name="Stephenson, Sharon" userId="648bafbf-9b34-46a9-a1b9-504e9a7927c8" providerId="ADAL" clId="{20B171EA-2121-43C2-8D60-4D78E22303A1}" dt="2026-05-07T14:24:39.572" v="2277" actId="5793"/>
          <ac:graphicFrameMkLst>
            <pc:docMk/>
            <pc:sldMk cId="4016011126" sldId="290"/>
            <ac:graphicFrameMk id="3" creationId="{0E92E8CF-7EB6-9673-DCA0-54A38B7F0C1F}"/>
          </ac:graphicFrameMkLst>
        </pc:graphicFrameChg>
        <pc:graphicFrameChg chg="add mod modGraphic">
          <ac:chgData name="Stephenson, Sharon" userId="648bafbf-9b34-46a9-a1b9-504e9a7927c8" providerId="ADAL" clId="{20B171EA-2121-43C2-8D60-4D78E22303A1}" dt="2026-05-07T14:21:57.962" v="2248" actId="1076"/>
          <ac:graphicFrameMkLst>
            <pc:docMk/>
            <pc:sldMk cId="4016011126" sldId="290"/>
            <ac:graphicFrameMk id="4" creationId="{E0025F84-09A6-030C-9241-75C581661CD6}"/>
          </ac:graphicFrameMkLst>
        </pc:graphicFrameChg>
        <pc:graphicFrameChg chg="add mod modGraphic">
          <ac:chgData name="Stephenson, Sharon" userId="648bafbf-9b34-46a9-a1b9-504e9a7927c8" providerId="ADAL" clId="{20B171EA-2121-43C2-8D60-4D78E22303A1}" dt="2026-05-07T14:23:54.495" v="2267" actId="14100"/>
          <ac:graphicFrameMkLst>
            <pc:docMk/>
            <pc:sldMk cId="4016011126" sldId="290"/>
            <ac:graphicFrameMk id="9" creationId="{416D9D84-9897-87A5-A8DA-E3E61753DC0A}"/>
          </ac:graphicFrameMkLst>
        </pc:graphicFrameChg>
        <pc:graphicFrameChg chg="add del mod modGraphic">
          <ac:chgData name="Stephenson, Sharon" userId="648bafbf-9b34-46a9-a1b9-504e9a7927c8" providerId="ADAL" clId="{20B171EA-2121-43C2-8D60-4D78E22303A1}" dt="2026-05-07T14:11:21.258" v="1839" actId="478"/>
          <ac:graphicFrameMkLst>
            <pc:docMk/>
            <pc:sldMk cId="4016011126" sldId="290"/>
            <ac:graphicFrameMk id="25" creationId="{6800AFE8-3384-C95A-2D05-897F2D817416}"/>
          </ac:graphicFrameMkLst>
        </pc:graphicFrameChg>
        <pc:picChg chg="add del mod">
          <ac:chgData name="Stephenson, Sharon" userId="648bafbf-9b34-46a9-a1b9-504e9a7927c8" providerId="ADAL" clId="{20B171EA-2121-43C2-8D60-4D78E22303A1}" dt="2026-05-07T14:10:07.425" v="1760" actId="478"/>
          <ac:picMkLst>
            <pc:docMk/>
            <pc:sldMk cId="4016011126" sldId="290"/>
            <ac:picMk id="5" creationId="{0E052882-7815-14B6-DE61-EAF8F03192DD}"/>
          </ac:picMkLst>
        </pc:picChg>
        <pc:picChg chg="add del mod">
          <ac:chgData name="Stephenson, Sharon" userId="648bafbf-9b34-46a9-a1b9-504e9a7927c8" providerId="ADAL" clId="{20B171EA-2121-43C2-8D60-4D78E22303A1}" dt="2026-05-07T14:10:15.875" v="1763" actId="478"/>
          <ac:picMkLst>
            <pc:docMk/>
            <pc:sldMk cId="4016011126" sldId="290"/>
            <ac:picMk id="8" creationId="{FB55DCE0-AACA-3696-76E6-E32BAC1ED9D3}"/>
          </ac:picMkLst>
        </pc:picChg>
      </pc:sldChg>
      <pc:sldChg chg="addSp delSp modSp add del mod ord modNotesTx">
        <pc:chgData name="Stephenson, Sharon" userId="648bafbf-9b34-46a9-a1b9-504e9a7927c8" providerId="ADAL" clId="{20B171EA-2121-43C2-8D60-4D78E22303A1}" dt="2026-05-07T14:27:20.153" v="2283" actId="47"/>
        <pc:sldMkLst>
          <pc:docMk/>
          <pc:sldMk cId="1032575652" sldId="291"/>
        </pc:sldMkLst>
      </pc:sldChg>
      <pc:sldChg chg="addSp delSp modSp add del mod ord modNotesTx">
        <pc:chgData name="Stephenson, Sharon" userId="648bafbf-9b34-46a9-a1b9-504e9a7927c8" providerId="ADAL" clId="{20B171EA-2121-43C2-8D60-4D78E22303A1}" dt="2026-05-07T14:27:02.175" v="2281" actId="47"/>
        <pc:sldMkLst>
          <pc:docMk/>
          <pc:sldMk cId="3544210085" sldId="292"/>
        </pc:sldMkLst>
      </pc:sldChg>
      <pc:sldChg chg="addSp delSp modSp add mod modNotesTx">
        <pc:chgData name="Stephenson, Sharon" userId="648bafbf-9b34-46a9-a1b9-504e9a7927c8" providerId="ADAL" clId="{20B171EA-2121-43C2-8D60-4D78E22303A1}" dt="2026-05-06T20:03:53.428" v="1427" actId="1076"/>
        <pc:sldMkLst>
          <pc:docMk/>
          <pc:sldMk cId="2768218106" sldId="293"/>
        </pc:sldMkLst>
        <pc:spChg chg="add mod ord">
          <ac:chgData name="Stephenson, Sharon" userId="648bafbf-9b34-46a9-a1b9-504e9a7927c8" providerId="ADAL" clId="{20B171EA-2121-43C2-8D60-4D78E22303A1}" dt="2026-05-06T20:03:45.531" v="1426" actId="167"/>
          <ac:spMkLst>
            <pc:docMk/>
            <pc:sldMk cId="2768218106" sldId="293"/>
            <ac:spMk id="2" creationId="{10068C65-D566-1F79-13EE-DBAFFED80975}"/>
          </ac:spMkLst>
        </pc:spChg>
        <pc:spChg chg="add mod">
          <ac:chgData name="Stephenson, Sharon" userId="648bafbf-9b34-46a9-a1b9-504e9a7927c8" providerId="ADAL" clId="{20B171EA-2121-43C2-8D60-4D78E22303A1}" dt="2026-05-06T17:01:34.332" v="470" actId="255"/>
          <ac:spMkLst>
            <pc:docMk/>
            <pc:sldMk cId="2768218106" sldId="293"/>
            <ac:spMk id="3" creationId="{06E7AFDF-2E3A-8B2D-44C7-406805B94E07}"/>
          </ac:spMkLst>
        </pc:spChg>
        <pc:picChg chg="add mod">
          <ac:chgData name="Stephenson, Sharon" userId="648bafbf-9b34-46a9-a1b9-504e9a7927c8" providerId="ADAL" clId="{20B171EA-2121-43C2-8D60-4D78E22303A1}" dt="2026-05-06T17:15:15.573" v="508" actId="1076"/>
          <ac:picMkLst>
            <pc:docMk/>
            <pc:sldMk cId="2768218106" sldId="293"/>
            <ac:picMk id="8" creationId="{968BEC69-8698-7DFA-51FB-120C82444A1A}"/>
          </ac:picMkLst>
        </pc:picChg>
        <pc:picChg chg="add mod ord">
          <ac:chgData name="Stephenson, Sharon" userId="648bafbf-9b34-46a9-a1b9-504e9a7927c8" providerId="ADAL" clId="{20B171EA-2121-43C2-8D60-4D78E22303A1}" dt="2026-05-06T17:15:51.947" v="513" actId="1076"/>
          <ac:picMkLst>
            <pc:docMk/>
            <pc:sldMk cId="2768218106" sldId="293"/>
            <ac:picMk id="10" creationId="{46D5D7AF-E1AF-83A9-F085-3E6CB427E19F}"/>
          </ac:picMkLst>
        </pc:picChg>
        <pc:picChg chg="add mod">
          <ac:chgData name="Stephenson, Sharon" userId="648bafbf-9b34-46a9-a1b9-504e9a7927c8" providerId="ADAL" clId="{20B171EA-2121-43C2-8D60-4D78E22303A1}" dt="2026-05-06T20:03:53.428" v="1427" actId="1076"/>
          <ac:picMkLst>
            <pc:docMk/>
            <pc:sldMk cId="2768218106" sldId="293"/>
            <ac:picMk id="13" creationId="{E5B9A38E-5D8C-627F-7C88-37B8C197EA33}"/>
          </ac:picMkLst>
        </pc:picChg>
      </pc:sldChg>
      <pc:sldChg chg="addSp modSp add mod modNotesTx">
        <pc:chgData name="Stephenson, Sharon" userId="648bafbf-9b34-46a9-a1b9-504e9a7927c8" providerId="ADAL" clId="{20B171EA-2121-43C2-8D60-4D78E22303A1}" dt="2026-05-07T14:04:26.683" v="1734" actId="20577"/>
        <pc:sldMkLst>
          <pc:docMk/>
          <pc:sldMk cId="3483040372" sldId="294"/>
        </pc:sldMkLst>
        <pc:spChg chg="add mod">
          <ac:chgData name="Stephenson, Sharon" userId="648bafbf-9b34-46a9-a1b9-504e9a7927c8" providerId="ADAL" clId="{20B171EA-2121-43C2-8D60-4D78E22303A1}" dt="2026-05-06T17:21:59.062" v="549" actId="14100"/>
          <ac:spMkLst>
            <pc:docMk/>
            <pc:sldMk cId="3483040372" sldId="294"/>
            <ac:spMk id="3" creationId="{6DEA860C-8710-6E09-CDD6-F1761BD6F428}"/>
          </ac:spMkLst>
        </pc:spChg>
        <pc:spChg chg="add mod">
          <ac:chgData name="Stephenson, Sharon" userId="648bafbf-9b34-46a9-a1b9-504e9a7927c8" providerId="ADAL" clId="{20B171EA-2121-43C2-8D60-4D78E22303A1}" dt="2026-05-06T17:27:28.269" v="809" actId="1076"/>
          <ac:spMkLst>
            <pc:docMk/>
            <pc:sldMk cId="3483040372" sldId="294"/>
            <ac:spMk id="4" creationId="{CC3B5CC6-3978-5ED0-72BA-37F25AC3C315}"/>
          </ac:spMkLst>
        </pc:spChg>
        <pc:spChg chg="mod">
          <ac:chgData name="Stephenson, Sharon" userId="648bafbf-9b34-46a9-a1b9-504e9a7927c8" providerId="ADAL" clId="{20B171EA-2121-43C2-8D60-4D78E22303A1}" dt="2026-05-06T19:50:58.304" v="986" actId="403"/>
          <ac:spMkLst>
            <pc:docMk/>
            <pc:sldMk cId="3483040372" sldId="294"/>
            <ac:spMk id="11" creationId="{80113BC8-CE6A-A9A8-A80C-D9FBA03897F7}"/>
          </ac:spMkLst>
        </pc:spChg>
        <pc:picChg chg="add mod">
          <ac:chgData name="Stephenson, Sharon" userId="648bafbf-9b34-46a9-a1b9-504e9a7927c8" providerId="ADAL" clId="{20B171EA-2121-43C2-8D60-4D78E22303A1}" dt="2026-05-06T17:21:12.990" v="543" actId="1076"/>
          <ac:picMkLst>
            <pc:docMk/>
            <pc:sldMk cId="3483040372" sldId="294"/>
            <ac:picMk id="2" creationId="{F7A3A916-66B0-26D6-E380-D68478E8AAE4}"/>
          </ac:picMkLst>
        </pc:picChg>
      </pc:sldChg>
      <pc:sldChg chg="addSp delSp modSp add mod ord">
        <pc:chgData name="Stephenson, Sharon" userId="648bafbf-9b34-46a9-a1b9-504e9a7927c8" providerId="ADAL" clId="{20B171EA-2121-43C2-8D60-4D78E22303A1}" dt="2026-05-06T18:48:04.414" v="840" actId="1076"/>
        <pc:sldMkLst>
          <pc:docMk/>
          <pc:sldMk cId="2460040916" sldId="295"/>
        </pc:sldMkLst>
        <pc:spChg chg="add mod">
          <ac:chgData name="Stephenson, Sharon" userId="648bafbf-9b34-46a9-a1b9-504e9a7927c8" providerId="ADAL" clId="{20B171EA-2121-43C2-8D60-4D78E22303A1}" dt="2026-05-06T18:47:14.966" v="837" actId="113"/>
          <ac:spMkLst>
            <pc:docMk/>
            <pc:sldMk cId="2460040916" sldId="295"/>
            <ac:spMk id="2" creationId="{FD849B42-E5F9-1178-E885-2F7A6917051C}"/>
          </ac:spMkLst>
        </pc:spChg>
        <pc:spChg chg="add mod">
          <ac:chgData name="Stephenson, Sharon" userId="648bafbf-9b34-46a9-a1b9-504e9a7927c8" providerId="ADAL" clId="{20B171EA-2121-43C2-8D60-4D78E22303A1}" dt="2026-05-06T18:46:59.526" v="835"/>
          <ac:spMkLst>
            <pc:docMk/>
            <pc:sldMk cId="2460040916" sldId="295"/>
            <ac:spMk id="3" creationId="{137A7CD3-694B-F3C3-2736-40375D9FB81C}"/>
          </ac:spMkLst>
        </pc:spChg>
        <pc:spChg chg="add mod">
          <ac:chgData name="Stephenson, Sharon" userId="648bafbf-9b34-46a9-a1b9-504e9a7927c8" providerId="ADAL" clId="{20B171EA-2121-43C2-8D60-4D78E22303A1}" dt="2026-05-06T18:46:59.526" v="835"/>
          <ac:spMkLst>
            <pc:docMk/>
            <pc:sldMk cId="2460040916" sldId="295"/>
            <ac:spMk id="4" creationId="{2B5C0848-3F7B-39E0-5891-29440655CEAD}"/>
          </ac:spMkLst>
        </pc:spChg>
        <pc:spChg chg="add mod">
          <ac:chgData name="Stephenson, Sharon" userId="648bafbf-9b34-46a9-a1b9-504e9a7927c8" providerId="ADAL" clId="{20B171EA-2121-43C2-8D60-4D78E22303A1}" dt="2026-05-06T18:46:59.526" v="835"/>
          <ac:spMkLst>
            <pc:docMk/>
            <pc:sldMk cId="2460040916" sldId="295"/>
            <ac:spMk id="5" creationId="{4D1B988E-7ADB-C2BF-16A2-7CD217665E56}"/>
          </ac:spMkLst>
        </pc:spChg>
        <pc:spChg chg="add mod">
          <ac:chgData name="Stephenson, Sharon" userId="648bafbf-9b34-46a9-a1b9-504e9a7927c8" providerId="ADAL" clId="{20B171EA-2121-43C2-8D60-4D78E22303A1}" dt="2026-05-06T18:46:59.526" v="835"/>
          <ac:spMkLst>
            <pc:docMk/>
            <pc:sldMk cId="2460040916" sldId="295"/>
            <ac:spMk id="6" creationId="{0811B594-78AF-9699-525E-5B8C71E95947}"/>
          </ac:spMkLst>
        </pc:spChg>
        <pc:spChg chg="add mod">
          <ac:chgData name="Stephenson, Sharon" userId="648bafbf-9b34-46a9-a1b9-504e9a7927c8" providerId="ADAL" clId="{20B171EA-2121-43C2-8D60-4D78E22303A1}" dt="2026-05-06T18:46:59.526" v="835"/>
          <ac:spMkLst>
            <pc:docMk/>
            <pc:sldMk cId="2460040916" sldId="295"/>
            <ac:spMk id="8" creationId="{86546166-2A43-2125-E933-959C9F9D1EA3}"/>
          </ac:spMkLst>
        </pc:spChg>
        <pc:spChg chg="add mod">
          <ac:chgData name="Stephenson, Sharon" userId="648bafbf-9b34-46a9-a1b9-504e9a7927c8" providerId="ADAL" clId="{20B171EA-2121-43C2-8D60-4D78E22303A1}" dt="2026-05-06T18:46:59.526" v="835"/>
          <ac:spMkLst>
            <pc:docMk/>
            <pc:sldMk cId="2460040916" sldId="295"/>
            <ac:spMk id="9" creationId="{2427C22E-8ADC-3135-D105-8BBA27852877}"/>
          </ac:spMkLst>
        </pc:spChg>
        <pc:spChg chg="add mod">
          <ac:chgData name="Stephenson, Sharon" userId="648bafbf-9b34-46a9-a1b9-504e9a7927c8" providerId="ADAL" clId="{20B171EA-2121-43C2-8D60-4D78E22303A1}" dt="2026-05-06T18:48:04.414" v="840" actId="1076"/>
          <ac:spMkLst>
            <pc:docMk/>
            <pc:sldMk cId="2460040916" sldId="295"/>
            <ac:spMk id="24" creationId="{E965AF74-5638-9B45-A3A6-64AA1106AB60}"/>
          </ac:spMkLst>
        </pc:spChg>
        <pc:picChg chg="add mod">
          <ac:chgData name="Stephenson, Sharon" userId="648bafbf-9b34-46a9-a1b9-504e9a7927c8" providerId="ADAL" clId="{20B171EA-2121-43C2-8D60-4D78E22303A1}" dt="2026-05-06T18:46:59.526" v="835"/>
          <ac:picMkLst>
            <pc:docMk/>
            <pc:sldMk cId="2460040916" sldId="295"/>
            <ac:picMk id="10" creationId="{BE3E506A-7A85-10AF-384F-3889A80C37D5}"/>
          </ac:picMkLst>
        </pc:picChg>
        <pc:picChg chg="add mod">
          <ac:chgData name="Stephenson, Sharon" userId="648bafbf-9b34-46a9-a1b9-504e9a7927c8" providerId="ADAL" clId="{20B171EA-2121-43C2-8D60-4D78E22303A1}" dt="2026-05-06T18:46:59.526" v="835"/>
          <ac:picMkLst>
            <pc:docMk/>
            <pc:sldMk cId="2460040916" sldId="295"/>
            <ac:picMk id="12" creationId="{DBA950FA-C76B-19AE-AC66-B5C64EB66D81}"/>
          </ac:picMkLst>
        </pc:picChg>
        <pc:picChg chg="add mod">
          <ac:chgData name="Stephenson, Sharon" userId="648bafbf-9b34-46a9-a1b9-504e9a7927c8" providerId="ADAL" clId="{20B171EA-2121-43C2-8D60-4D78E22303A1}" dt="2026-05-06T18:46:59.526" v="835"/>
          <ac:picMkLst>
            <pc:docMk/>
            <pc:sldMk cId="2460040916" sldId="295"/>
            <ac:picMk id="13" creationId="{4032F47A-12A4-9CCE-AEBB-E941FA2155E7}"/>
          </ac:picMkLst>
        </pc:picChg>
      </pc:sldChg>
      <pc:sldChg chg="addSp delSp modSp add del mod ord modNotesTx">
        <pc:chgData name="Stephenson, Sharon" userId="648bafbf-9b34-46a9-a1b9-504e9a7927c8" providerId="ADAL" clId="{20B171EA-2121-43C2-8D60-4D78E22303A1}" dt="2026-05-07T14:26:39.146" v="2278" actId="47"/>
        <pc:sldMkLst>
          <pc:docMk/>
          <pc:sldMk cId="212827851" sldId="296"/>
        </pc:sldMkLst>
      </pc:sldChg>
      <pc:sldChg chg="addSp delSp modSp add mod modNotesTx">
        <pc:chgData name="Stephenson, Sharon" userId="648bafbf-9b34-46a9-a1b9-504e9a7927c8" providerId="ADAL" clId="{20B171EA-2121-43C2-8D60-4D78E22303A1}" dt="2026-05-06T19:56:43.741" v="1313" actId="20577"/>
        <pc:sldMkLst>
          <pc:docMk/>
          <pc:sldMk cId="552012168" sldId="297"/>
        </pc:sldMkLst>
        <pc:spChg chg="add mod">
          <ac:chgData name="Stephenson, Sharon" userId="648bafbf-9b34-46a9-a1b9-504e9a7927c8" providerId="ADAL" clId="{20B171EA-2121-43C2-8D60-4D78E22303A1}" dt="2026-05-06T18:52:26.552" v="852" actId="113"/>
          <ac:spMkLst>
            <pc:docMk/>
            <pc:sldMk cId="552012168" sldId="297"/>
            <ac:spMk id="2" creationId="{B7790E9A-22A9-1B58-B9E7-22AC6F2652DF}"/>
          </ac:spMkLst>
        </pc:spChg>
        <pc:spChg chg="add mod">
          <ac:chgData name="Stephenson, Sharon" userId="648bafbf-9b34-46a9-a1b9-504e9a7927c8" providerId="ADAL" clId="{20B171EA-2121-43C2-8D60-4D78E22303A1}" dt="2026-05-06T18:57:24.644" v="878" actId="20577"/>
          <ac:spMkLst>
            <pc:docMk/>
            <pc:sldMk cId="552012168" sldId="297"/>
            <ac:spMk id="3" creationId="{4B857382-9D9B-EDDE-CB3A-968309F8607F}"/>
          </ac:spMkLst>
        </pc:spChg>
        <pc:spChg chg="mod">
          <ac:chgData name="Stephenson, Sharon" userId="648bafbf-9b34-46a9-a1b9-504e9a7927c8" providerId="ADAL" clId="{20B171EA-2121-43C2-8D60-4D78E22303A1}" dt="2026-05-06T18:52:18.656" v="851"/>
          <ac:spMkLst>
            <pc:docMk/>
            <pc:sldMk cId="552012168" sldId="297"/>
            <ac:spMk id="9" creationId="{C88734A7-D2D2-1D83-6F19-9926868251EC}"/>
          </ac:spMkLst>
        </pc:spChg>
        <pc:grpChg chg="add mod">
          <ac:chgData name="Stephenson, Sharon" userId="648bafbf-9b34-46a9-a1b9-504e9a7927c8" providerId="ADAL" clId="{20B171EA-2121-43C2-8D60-4D78E22303A1}" dt="2026-05-06T18:57:02.056" v="873" actId="1076"/>
          <ac:grpSpMkLst>
            <pc:docMk/>
            <pc:sldMk cId="552012168" sldId="297"/>
            <ac:grpSpMk id="4" creationId="{8C537588-1C76-FBFB-56DE-C7721392A559}"/>
          </ac:grpSpMkLst>
        </pc:grpChg>
        <pc:grpChg chg="add mod">
          <ac:chgData name="Stephenson, Sharon" userId="648bafbf-9b34-46a9-a1b9-504e9a7927c8" providerId="ADAL" clId="{20B171EA-2121-43C2-8D60-4D78E22303A1}" dt="2026-05-06T18:56:55.648" v="872" actId="1076"/>
          <ac:grpSpMkLst>
            <pc:docMk/>
            <pc:sldMk cId="552012168" sldId="297"/>
            <ac:grpSpMk id="8" creationId="{AB6B9632-9782-ABD7-3C87-2A145B8603F1}"/>
          </ac:grpSpMkLst>
        </pc:grpChg>
        <pc:picChg chg="mod">
          <ac:chgData name="Stephenson, Sharon" userId="648bafbf-9b34-46a9-a1b9-504e9a7927c8" providerId="ADAL" clId="{20B171EA-2121-43C2-8D60-4D78E22303A1}" dt="2026-05-06T18:52:18.656" v="851"/>
          <ac:picMkLst>
            <pc:docMk/>
            <pc:sldMk cId="552012168" sldId="297"/>
            <ac:picMk id="5" creationId="{ADF3F503-9D31-3141-2993-2800D3E9A7FB}"/>
          </ac:picMkLst>
        </pc:picChg>
        <pc:picChg chg="mod">
          <ac:chgData name="Stephenson, Sharon" userId="648bafbf-9b34-46a9-a1b9-504e9a7927c8" providerId="ADAL" clId="{20B171EA-2121-43C2-8D60-4D78E22303A1}" dt="2026-05-06T18:52:18.656" v="851"/>
          <ac:picMkLst>
            <pc:docMk/>
            <pc:sldMk cId="552012168" sldId="297"/>
            <ac:picMk id="6" creationId="{52B30AF5-B899-7EED-A35D-85C7C497C21A}"/>
          </ac:picMkLst>
        </pc:picChg>
        <pc:picChg chg="mod">
          <ac:chgData name="Stephenson, Sharon" userId="648bafbf-9b34-46a9-a1b9-504e9a7927c8" providerId="ADAL" clId="{20B171EA-2121-43C2-8D60-4D78E22303A1}" dt="2026-05-06T18:52:18.656" v="851"/>
          <ac:picMkLst>
            <pc:docMk/>
            <pc:sldMk cId="552012168" sldId="297"/>
            <ac:picMk id="10" creationId="{CC254B40-6576-A881-293C-48C78D104B5C}"/>
          </ac:picMkLst>
        </pc:picChg>
      </pc:sldChg>
      <pc:sldChg chg="addSp delSp modSp add mod">
        <pc:chgData name="Stephenson, Sharon" userId="648bafbf-9b34-46a9-a1b9-504e9a7927c8" providerId="ADAL" clId="{20B171EA-2121-43C2-8D60-4D78E22303A1}" dt="2026-05-06T18:46:02.340" v="834" actId="1076"/>
        <pc:sldMkLst>
          <pc:docMk/>
          <pc:sldMk cId="3741438156" sldId="298"/>
        </pc:sldMkLst>
        <pc:spChg chg="add mod">
          <ac:chgData name="Stephenson, Sharon" userId="648bafbf-9b34-46a9-a1b9-504e9a7927c8" providerId="ADAL" clId="{20B171EA-2121-43C2-8D60-4D78E22303A1}" dt="2026-05-06T18:45:23.040" v="831" actId="1076"/>
          <ac:spMkLst>
            <pc:docMk/>
            <pc:sldMk cId="3741438156" sldId="298"/>
            <ac:spMk id="6" creationId="{29D3749E-5722-EDA2-ED98-7F25F4F7F7BB}"/>
          </ac:spMkLst>
        </pc:spChg>
        <pc:spChg chg="add mod">
          <ac:chgData name="Stephenson, Sharon" userId="648bafbf-9b34-46a9-a1b9-504e9a7927c8" providerId="ADAL" clId="{20B171EA-2121-43C2-8D60-4D78E22303A1}" dt="2026-05-06T18:45:45.842" v="832" actId="1076"/>
          <ac:spMkLst>
            <pc:docMk/>
            <pc:sldMk cId="3741438156" sldId="298"/>
            <ac:spMk id="7" creationId="{A21AA4DE-E181-70B2-158A-8E81BA3FA2F9}"/>
          </ac:spMkLst>
        </pc:spChg>
        <pc:spChg chg="add mod">
          <ac:chgData name="Stephenson, Sharon" userId="648bafbf-9b34-46a9-a1b9-504e9a7927c8" providerId="ADAL" clId="{20B171EA-2121-43C2-8D60-4D78E22303A1}" dt="2026-05-06T18:45:45.842" v="832" actId="1076"/>
          <ac:spMkLst>
            <pc:docMk/>
            <pc:sldMk cId="3741438156" sldId="298"/>
            <ac:spMk id="8" creationId="{DD7B875F-7C69-97F9-30CC-ACDE0A26F55B}"/>
          </ac:spMkLst>
        </pc:spChg>
        <pc:spChg chg="add mod">
          <ac:chgData name="Stephenson, Sharon" userId="648bafbf-9b34-46a9-a1b9-504e9a7927c8" providerId="ADAL" clId="{20B171EA-2121-43C2-8D60-4D78E22303A1}" dt="2026-05-06T18:45:45.842" v="832" actId="1076"/>
          <ac:spMkLst>
            <pc:docMk/>
            <pc:sldMk cId="3741438156" sldId="298"/>
            <ac:spMk id="9" creationId="{E22C81E3-424F-4B3F-C22E-424E66554884}"/>
          </ac:spMkLst>
        </pc:spChg>
        <pc:spChg chg="add mod">
          <ac:chgData name="Stephenson, Sharon" userId="648bafbf-9b34-46a9-a1b9-504e9a7927c8" providerId="ADAL" clId="{20B171EA-2121-43C2-8D60-4D78E22303A1}" dt="2026-05-06T18:45:45.842" v="832" actId="1076"/>
          <ac:spMkLst>
            <pc:docMk/>
            <pc:sldMk cId="3741438156" sldId="298"/>
            <ac:spMk id="10" creationId="{68B2C1A8-CE7F-CCB8-148F-EBD860B81EFC}"/>
          </ac:spMkLst>
        </pc:spChg>
        <pc:spChg chg="add mod">
          <ac:chgData name="Stephenson, Sharon" userId="648bafbf-9b34-46a9-a1b9-504e9a7927c8" providerId="ADAL" clId="{20B171EA-2121-43C2-8D60-4D78E22303A1}" dt="2026-05-06T18:46:02.340" v="834" actId="1076"/>
          <ac:spMkLst>
            <pc:docMk/>
            <pc:sldMk cId="3741438156" sldId="298"/>
            <ac:spMk id="11" creationId="{1BE7FC89-375B-0608-1049-457A72A4CDDD}"/>
          </ac:spMkLst>
        </pc:spChg>
        <pc:spChg chg="add mod">
          <ac:chgData name="Stephenson, Sharon" userId="648bafbf-9b34-46a9-a1b9-504e9a7927c8" providerId="ADAL" clId="{20B171EA-2121-43C2-8D60-4D78E22303A1}" dt="2026-05-06T18:45:57.483" v="833" actId="1076"/>
          <ac:spMkLst>
            <pc:docMk/>
            <pc:sldMk cId="3741438156" sldId="298"/>
            <ac:spMk id="12" creationId="{45D35F3B-444E-EBB8-063D-1DF560B0A63E}"/>
          </ac:spMkLst>
        </pc:spChg>
        <pc:spChg chg="add mod">
          <ac:chgData name="Stephenson, Sharon" userId="648bafbf-9b34-46a9-a1b9-504e9a7927c8" providerId="ADAL" clId="{20B171EA-2121-43C2-8D60-4D78E22303A1}" dt="2026-05-06T18:43:51.036" v="823" actId="113"/>
          <ac:spMkLst>
            <pc:docMk/>
            <pc:sldMk cId="3741438156" sldId="298"/>
            <ac:spMk id="19" creationId="{EEEBA8E4-887E-B572-D8B8-61BC915E40B6}"/>
          </ac:spMkLst>
        </pc:spChg>
        <pc:spChg chg="add mod">
          <ac:chgData name="Stephenson, Sharon" userId="648bafbf-9b34-46a9-a1b9-504e9a7927c8" providerId="ADAL" clId="{20B171EA-2121-43C2-8D60-4D78E22303A1}" dt="2026-05-06T18:45:45.842" v="832" actId="1076"/>
          <ac:spMkLst>
            <pc:docMk/>
            <pc:sldMk cId="3741438156" sldId="298"/>
            <ac:spMk id="21" creationId="{C72D1270-8234-734F-5A3B-11027F465AF7}"/>
          </ac:spMkLst>
        </pc:spChg>
        <pc:picChg chg="add mod">
          <ac:chgData name="Stephenson, Sharon" userId="648bafbf-9b34-46a9-a1b9-504e9a7927c8" providerId="ADAL" clId="{20B171EA-2121-43C2-8D60-4D78E22303A1}" dt="2026-05-06T18:45:45.842" v="832" actId="1076"/>
          <ac:picMkLst>
            <pc:docMk/>
            <pc:sldMk cId="3741438156" sldId="298"/>
            <ac:picMk id="13" creationId="{7EA57A6A-985D-385A-3E56-71892ACDB13E}"/>
          </ac:picMkLst>
        </pc:picChg>
        <pc:picChg chg="add mod">
          <ac:chgData name="Stephenson, Sharon" userId="648bafbf-9b34-46a9-a1b9-504e9a7927c8" providerId="ADAL" clId="{20B171EA-2121-43C2-8D60-4D78E22303A1}" dt="2026-05-06T18:45:45.842" v="832" actId="1076"/>
          <ac:picMkLst>
            <pc:docMk/>
            <pc:sldMk cId="3741438156" sldId="298"/>
            <ac:picMk id="14" creationId="{CFE9BF03-00EB-098B-B3F8-E24307B26AE6}"/>
          </ac:picMkLst>
        </pc:picChg>
        <pc:picChg chg="mod">
          <ac:chgData name="Stephenson, Sharon" userId="648bafbf-9b34-46a9-a1b9-504e9a7927c8" providerId="ADAL" clId="{20B171EA-2121-43C2-8D60-4D78E22303A1}" dt="2026-05-06T18:45:45.842" v="832" actId="1076"/>
          <ac:picMkLst>
            <pc:docMk/>
            <pc:sldMk cId="3741438156" sldId="298"/>
            <ac:picMk id="15" creationId="{FF7A74AA-F9C8-CA72-4516-B462CA94CC6E}"/>
          </ac:picMkLst>
        </pc:picChg>
        <pc:picChg chg="mod">
          <ac:chgData name="Stephenson, Sharon" userId="648bafbf-9b34-46a9-a1b9-504e9a7927c8" providerId="ADAL" clId="{20B171EA-2121-43C2-8D60-4D78E22303A1}" dt="2026-05-06T18:45:45.842" v="832" actId="1076"/>
          <ac:picMkLst>
            <pc:docMk/>
            <pc:sldMk cId="3741438156" sldId="298"/>
            <ac:picMk id="16" creationId="{C7551AAA-4859-6C9F-3C57-28BC357FF1D6}"/>
          </ac:picMkLst>
        </pc:picChg>
        <pc:picChg chg="add mod">
          <ac:chgData name="Stephenson, Sharon" userId="648bafbf-9b34-46a9-a1b9-504e9a7927c8" providerId="ADAL" clId="{20B171EA-2121-43C2-8D60-4D78E22303A1}" dt="2026-05-06T18:45:45.842" v="832" actId="1076"/>
          <ac:picMkLst>
            <pc:docMk/>
            <pc:sldMk cId="3741438156" sldId="298"/>
            <ac:picMk id="17" creationId="{CB4FCC0D-44FF-EFD7-62FB-614529326AE4}"/>
          </ac:picMkLst>
        </pc:picChg>
      </pc:sldChg>
      <pc:sldChg chg="modSp add mod">
        <pc:chgData name="Stephenson, Sharon" userId="648bafbf-9b34-46a9-a1b9-504e9a7927c8" providerId="ADAL" clId="{20B171EA-2121-43C2-8D60-4D78E22303A1}" dt="2026-05-06T19:42:18.709" v="950" actId="255"/>
        <pc:sldMkLst>
          <pc:docMk/>
          <pc:sldMk cId="3647575798" sldId="649"/>
        </pc:sldMkLst>
        <pc:spChg chg="mod">
          <ac:chgData name="Stephenson, Sharon" userId="648bafbf-9b34-46a9-a1b9-504e9a7927c8" providerId="ADAL" clId="{20B171EA-2121-43C2-8D60-4D78E22303A1}" dt="2026-05-06T19:42:18.709" v="950" actId="255"/>
          <ac:spMkLst>
            <pc:docMk/>
            <pc:sldMk cId="3647575798" sldId="649"/>
            <ac:spMk id="2" creationId="{1E2545E8-B636-F25D-F439-EFAE0D87DF7B}"/>
          </ac:spMkLst>
        </pc:spChg>
      </pc:sldChg>
      <pc:sldChg chg="modSp add mod modNotesTx">
        <pc:chgData name="Stephenson, Sharon" userId="648bafbf-9b34-46a9-a1b9-504e9a7927c8" providerId="ADAL" clId="{20B171EA-2121-43C2-8D60-4D78E22303A1}" dt="2026-05-07T14:03:52.539" v="1670" actId="20577"/>
        <pc:sldMkLst>
          <pc:docMk/>
          <pc:sldMk cId="1402580936" sldId="690"/>
        </pc:sldMkLst>
        <pc:spChg chg="mod">
          <ac:chgData name="Stephenson, Sharon" userId="648bafbf-9b34-46a9-a1b9-504e9a7927c8" providerId="ADAL" clId="{20B171EA-2121-43C2-8D60-4D78E22303A1}" dt="2026-05-06T19:51:17.001" v="988" actId="20577"/>
          <ac:spMkLst>
            <pc:docMk/>
            <pc:sldMk cId="1402580936" sldId="690"/>
            <ac:spMk id="6" creationId="{7E086FF3-2E83-4DC2-B035-5984B61A7653}"/>
          </ac:spMkLst>
        </pc:spChg>
        <pc:spChg chg="mod">
          <ac:chgData name="Stephenson, Sharon" userId="648bafbf-9b34-46a9-a1b9-504e9a7927c8" providerId="ADAL" clId="{20B171EA-2121-43C2-8D60-4D78E22303A1}" dt="2026-05-06T19:51:41.055" v="989" actId="14100"/>
          <ac:spMkLst>
            <pc:docMk/>
            <pc:sldMk cId="1402580936" sldId="690"/>
            <ac:spMk id="12" creationId="{82168E8E-0EF9-0730-62FF-0E5933B25080}"/>
          </ac:spMkLst>
        </pc:spChg>
      </pc:sldChg>
      <pc:sldChg chg="modSp add mod modTransition">
        <pc:chgData name="Stephenson, Sharon" userId="648bafbf-9b34-46a9-a1b9-504e9a7927c8" providerId="ADAL" clId="{20B171EA-2121-43C2-8D60-4D78E22303A1}" dt="2026-05-06T19:50:10.144" v="981" actId="113"/>
        <pc:sldMkLst>
          <pc:docMk/>
          <pc:sldMk cId="1233197507" sldId="2142534075"/>
        </pc:sldMkLst>
        <pc:spChg chg="mod">
          <ac:chgData name="Stephenson, Sharon" userId="648bafbf-9b34-46a9-a1b9-504e9a7927c8" providerId="ADAL" clId="{20B171EA-2121-43C2-8D60-4D78E22303A1}" dt="2026-05-06T19:50:10.144" v="981" actId="113"/>
          <ac:spMkLst>
            <pc:docMk/>
            <pc:sldMk cId="1233197507" sldId="2142534075"/>
            <ac:spMk id="6" creationId="{E4C86623-63C8-E49F-9A9E-179D9C9E5D64}"/>
          </ac:spMkLst>
        </pc:spChg>
        <pc:spChg chg="mod">
          <ac:chgData name="Stephenson, Sharon" userId="648bafbf-9b34-46a9-a1b9-504e9a7927c8" providerId="ADAL" clId="{20B171EA-2121-43C2-8D60-4D78E22303A1}" dt="2026-05-06T19:45:05.024" v="951"/>
          <ac:spMkLst>
            <pc:docMk/>
            <pc:sldMk cId="1233197507" sldId="2142534075"/>
            <ac:spMk id="7" creationId="{6758571A-600B-D3A3-5A49-9EFA243180F2}"/>
          </ac:spMkLst>
        </pc:spChg>
      </pc:sldChg>
      <pc:sldChg chg="modSp add mod modTransition">
        <pc:chgData name="Stephenson, Sharon" userId="648bafbf-9b34-46a9-a1b9-504e9a7927c8" providerId="ADAL" clId="{20B171EA-2121-43C2-8D60-4D78E22303A1}" dt="2026-05-06T19:50:39.838" v="985" actId="1076"/>
        <pc:sldMkLst>
          <pc:docMk/>
          <pc:sldMk cId="1144021561" sldId="2142534081"/>
        </pc:sldMkLst>
        <pc:spChg chg="mod">
          <ac:chgData name="Stephenson, Sharon" userId="648bafbf-9b34-46a9-a1b9-504e9a7927c8" providerId="ADAL" clId="{20B171EA-2121-43C2-8D60-4D78E22303A1}" dt="2026-05-06T19:50:39.838" v="985" actId="1076"/>
          <ac:spMkLst>
            <pc:docMk/>
            <pc:sldMk cId="1144021561" sldId="2142534081"/>
            <ac:spMk id="2" creationId="{CF55A36D-3CB6-AB53-77A2-5DFB6EDA6637}"/>
          </ac:spMkLst>
        </pc:spChg>
        <pc:spChg chg="mod">
          <ac:chgData name="Stephenson, Sharon" userId="648bafbf-9b34-46a9-a1b9-504e9a7927c8" providerId="ADAL" clId="{20B171EA-2121-43C2-8D60-4D78E22303A1}" dt="2026-05-06T19:48:26.524" v="971"/>
          <ac:spMkLst>
            <pc:docMk/>
            <pc:sldMk cId="1144021561" sldId="2142534081"/>
            <ac:spMk id="4" creationId="{110BCC7B-8546-1D4C-87EE-6A27F4FFF0AC}"/>
          </ac:spMkLst>
        </pc:spChg>
      </pc:sldChg>
      <pc:sldChg chg="modSp add mod modTransition">
        <pc:chgData name="Stephenson, Sharon" userId="648bafbf-9b34-46a9-a1b9-504e9a7927c8" providerId="ADAL" clId="{20B171EA-2121-43C2-8D60-4D78E22303A1}" dt="2026-05-06T19:49:44.988" v="978" actId="255"/>
        <pc:sldMkLst>
          <pc:docMk/>
          <pc:sldMk cId="651823280" sldId="2147482437"/>
        </pc:sldMkLst>
        <pc:spChg chg="mod">
          <ac:chgData name="Stephenson, Sharon" userId="648bafbf-9b34-46a9-a1b9-504e9a7927c8" providerId="ADAL" clId="{20B171EA-2121-43C2-8D60-4D78E22303A1}" dt="2026-05-06T19:49:05.284" v="975" actId="113"/>
          <ac:spMkLst>
            <pc:docMk/>
            <pc:sldMk cId="651823280" sldId="2147482437"/>
            <ac:spMk id="2" creationId="{BEF20FF1-D11A-749E-E11F-1236B90A7694}"/>
          </ac:spMkLst>
        </pc:spChg>
        <pc:spChg chg="mod">
          <ac:chgData name="Stephenson, Sharon" userId="648bafbf-9b34-46a9-a1b9-504e9a7927c8" providerId="ADAL" clId="{20B171EA-2121-43C2-8D60-4D78E22303A1}" dt="2026-05-06T19:49:44.988" v="978" actId="255"/>
          <ac:spMkLst>
            <pc:docMk/>
            <pc:sldMk cId="651823280" sldId="2147482437"/>
            <ac:spMk id="3" creationId="{B1ADE05B-4512-E405-B0AF-EA4731B7FA19}"/>
          </ac:spMkLst>
        </pc:spChg>
        <pc:spChg chg="mod">
          <ac:chgData name="Stephenson, Sharon" userId="648bafbf-9b34-46a9-a1b9-504e9a7927c8" providerId="ADAL" clId="{20B171EA-2121-43C2-8D60-4D78E22303A1}" dt="2026-05-06T19:45:05.024" v="951"/>
          <ac:spMkLst>
            <pc:docMk/>
            <pc:sldMk cId="651823280" sldId="2147482437"/>
            <ac:spMk id="4" creationId="{9532FC3A-7CFD-3C2F-E146-D5474C594A57}"/>
          </ac:spMkLst>
        </pc:spChg>
      </pc:sldChg>
      <pc:sldChg chg="modSp add del modTransition setBg">
        <pc:chgData name="Stephenson, Sharon" userId="648bafbf-9b34-46a9-a1b9-504e9a7927c8" providerId="ADAL" clId="{20B171EA-2121-43C2-8D60-4D78E22303A1}" dt="2026-05-06T18:41:41.282" v="811"/>
        <pc:sldMkLst>
          <pc:docMk/>
          <pc:sldMk cId="2425300018" sldId="2147482439"/>
        </pc:sldMkLst>
      </pc:sldChg>
      <pc:sldChg chg="modSp add mod modTransition">
        <pc:chgData name="Stephenson, Sharon" userId="648bafbf-9b34-46a9-a1b9-504e9a7927c8" providerId="ADAL" clId="{20B171EA-2121-43C2-8D60-4D78E22303A1}" dt="2026-05-06T19:50:24.222" v="984" actId="113"/>
        <pc:sldMkLst>
          <pc:docMk/>
          <pc:sldMk cId="1509699909" sldId="2147482480"/>
        </pc:sldMkLst>
        <pc:spChg chg="mod">
          <ac:chgData name="Stephenson, Sharon" userId="648bafbf-9b34-46a9-a1b9-504e9a7927c8" providerId="ADAL" clId="{20B171EA-2121-43C2-8D60-4D78E22303A1}" dt="2026-05-06T19:50:24.222" v="984" actId="113"/>
          <ac:spMkLst>
            <pc:docMk/>
            <pc:sldMk cId="1509699909" sldId="2147482480"/>
            <ac:spMk id="2" creationId="{67481DEE-CE74-6E11-2F67-506C38D8612E}"/>
          </ac:spMkLst>
        </pc:spChg>
        <pc:spChg chg="mod">
          <ac:chgData name="Stephenson, Sharon" userId="648bafbf-9b34-46a9-a1b9-504e9a7927c8" providerId="ADAL" clId="{20B171EA-2121-43C2-8D60-4D78E22303A1}" dt="2026-05-06T19:46:59.286" v="966" actId="20577"/>
          <ac:spMkLst>
            <pc:docMk/>
            <pc:sldMk cId="1509699909" sldId="2147482480"/>
            <ac:spMk id="3" creationId="{42DD3E0D-A5F4-6693-EE9F-35B0DE2C3940}"/>
          </ac:spMkLst>
        </pc:spChg>
        <pc:spChg chg="mod">
          <ac:chgData name="Stephenson, Sharon" userId="648bafbf-9b34-46a9-a1b9-504e9a7927c8" providerId="ADAL" clId="{20B171EA-2121-43C2-8D60-4D78E22303A1}" dt="2026-05-06T19:45:05.024" v="951"/>
          <ac:spMkLst>
            <pc:docMk/>
            <pc:sldMk cId="1509699909" sldId="2147482480"/>
            <ac:spMk id="4" creationId="{75E2293D-1122-8B3A-6CFD-FFBFD79B2354}"/>
          </ac:spMkLst>
        </pc:spChg>
      </pc:sldChg>
      <pc:sldChg chg="modSp add mod modTransition">
        <pc:chgData name="Stephenson, Sharon" userId="648bafbf-9b34-46a9-a1b9-504e9a7927c8" providerId="ADAL" clId="{20B171EA-2121-43C2-8D60-4D78E22303A1}" dt="2026-05-06T19:46:34.087" v="964" actId="1076"/>
        <pc:sldMkLst>
          <pc:docMk/>
          <pc:sldMk cId="1956159145" sldId="2147482481"/>
        </pc:sldMkLst>
        <pc:spChg chg="mod">
          <ac:chgData name="Stephenson, Sharon" userId="648bafbf-9b34-46a9-a1b9-504e9a7927c8" providerId="ADAL" clId="{20B171EA-2121-43C2-8D60-4D78E22303A1}" dt="2026-05-06T19:45:17.271" v="954" actId="113"/>
          <ac:spMkLst>
            <pc:docMk/>
            <pc:sldMk cId="1956159145" sldId="2147482481"/>
            <ac:spMk id="2" creationId="{7FC929B5-4409-9EC3-E605-B8859D13C1A2}"/>
          </ac:spMkLst>
        </pc:spChg>
        <pc:spChg chg="mod">
          <ac:chgData name="Stephenson, Sharon" userId="648bafbf-9b34-46a9-a1b9-504e9a7927c8" providerId="ADAL" clId="{20B171EA-2121-43C2-8D60-4D78E22303A1}" dt="2026-05-06T19:46:03.690" v="962" actId="255"/>
          <ac:spMkLst>
            <pc:docMk/>
            <pc:sldMk cId="1956159145" sldId="2147482481"/>
            <ac:spMk id="3" creationId="{39A59CB2-5FBB-50D4-AB52-8B54AF599CB0}"/>
          </ac:spMkLst>
        </pc:spChg>
        <pc:spChg chg="mod">
          <ac:chgData name="Stephenson, Sharon" userId="648bafbf-9b34-46a9-a1b9-504e9a7927c8" providerId="ADAL" clId="{20B171EA-2121-43C2-8D60-4D78E22303A1}" dt="2026-05-06T19:45:05.024" v="951"/>
          <ac:spMkLst>
            <pc:docMk/>
            <pc:sldMk cId="1956159145" sldId="2147482481"/>
            <ac:spMk id="4" creationId="{D1F83C59-F967-9656-D3E9-386223CBF1F9}"/>
          </ac:spMkLst>
        </pc:spChg>
        <pc:spChg chg="mod">
          <ac:chgData name="Stephenson, Sharon" userId="648bafbf-9b34-46a9-a1b9-504e9a7927c8" providerId="ADAL" clId="{20B171EA-2121-43C2-8D60-4D78E22303A1}" dt="2026-05-06T19:46:34.087" v="964" actId="1076"/>
          <ac:spMkLst>
            <pc:docMk/>
            <pc:sldMk cId="1956159145" sldId="2147482481"/>
            <ac:spMk id="7" creationId="{C6D44E02-BA40-D760-CE07-A6BC591A2519}"/>
          </ac:spMkLst>
        </pc:spChg>
      </pc:sldChg>
      <pc:sldChg chg="modSp add mod modTransition">
        <pc:chgData name="Stephenson, Sharon" userId="648bafbf-9b34-46a9-a1b9-504e9a7927c8" providerId="ADAL" clId="{20B171EA-2121-43C2-8D60-4D78E22303A1}" dt="2026-05-06T19:47:42.715" v="970" actId="113"/>
        <pc:sldMkLst>
          <pc:docMk/>
          <pc:sldMk cId="1770649878" sldId="2147482482"/>
        </pc:sldMkLst>
        <pc:spChg chg="mod">
          <ac:chgData name="Stephenson, Sharon" userId="648bafbf-9b34-46a9-a1b9-504e9a7927c8" providerId="ADAL" clId="{20B171EA-2121-43C2-8D60-4D78E22303A1}" dt="2026-05-06T19:47:23.207" v="967"/>
          <ac:spMkLst>
            <pc:docMk/>
            <pc:sldMk cId="1770649878" sldId="2147482482"/>
            <ac:spMk id="4" creationId="{20E2A018-8AC7-7A22-D0C1-A17423C04B0A}"/>
          </ac:spMkLst>
        </pc:spChg>
        <pc:spChg chg="mod">
          <ac:chgData name="Stephenson, Sharon" userId="648bafbf-9b34-46a9-a1b9-504e9a7927c8" providerId="ADAL" clId="{20B171EA-2121-43C2-8D60-4D78E22303A1}" dt="2026-05-06T19:47:42.715" v="970" actId="113"/>
          <ac:spMkLst>
            <pc:docMk/>
            <pc:sldMk cId="1770649878" sldId="2147482482"/>
            <ac:spMk id="6" creationId="{E29AEBF2-1CF0-947A-0F2A-95D2171229BD}"/>
          </ac:spMkLst>
        </pc:spChg>
        <pc:spChg chg="mod">
          <ac:chgData name="Stephenson, Sharon" userId="648bafbf-9b34-46a9-a1b9-504e9a7927c8" providerId="ADAL" clId="{20B171EA-2121-43C2-8D60-4D78E22303A1}" dt="2026-05-06T19:47:23.382" v="968" actId="27636"/>
          <ac:spMkLst>
            <pc:docMk/>
            <pc:sldMk cId="1770649878" sldId="2147482482"/>
            <ac:spMk id="8" creationId="{C75BAB41-234D-3392-0D0D-2D79F87BE731}"/>
          </ac:spMkLst>
        </pc:spChg>
      </pc:sldChg>
      <pc:sldChg chg="modSp add mod">
        <pc:chgData name="Stephenson, Sharon" userId="648bafbf-9b34-46a9-a1b9-504e9a7927c8" providerId="ADAL" clId="{20B171EA-2121-43C2-8D60-4D78E22303A1}" dt="2026-05-06T19:53:09.991" v="1015" actId="255"/>
        <pc:sldMkLst>
          <pc:docMk/>
          <pc:sldMk cId="1821809797" sldId="2147482484"/>
        </pc:sldMkLst>
        <pc:spChg chg="mod">
          <ac:chgData name="Stephenson, Sharon" userId="648bafbf-9b34-46a9-a1b9-504e9a7927c8" providerId="ADAL" clId="{20B171EA-2121-43C2-8D60-4D78E22303A1}" dt="2026-05-06T19:53:09.991" v="1015" actId="255"/>
          <ac:spMkLst>
            <pc:docMk/>
            <pc:sldMk cId="1821809797" sldId="2147482484"/>
            <ac:spMk id="2" creationId="{54F4273B-A554-43EA-2436-74C6A45AA90C}"/>
          </ac:spMkLst>
        </pc:spChg>
        <pc:spChg chg="mod">
          <ac:chgData name="Stephenson, Sharon" userId="648bafbf-9b34-46a9-a1b9-504e9a7927c8" providerId="ADAL" clId="{20B171EA-2121-43C2-8D60-4D78E22303A1}" dt="2026-05-06T19:52:34.136" v="990"/>
          <ac:spMkLst>
            <pc:docMk/>
            <pc:sldMk cId="1821809797" sldId="2147482484"/>
            <ac:spMk id="5" creationId="{C26B2B52-F9EB-1382-E1BC-6491429AC360}"/>
          </ac:spMkLst>
        </pc:spChg>
      </pc:sldChg>
      <pc:sldChg chg="add">
        <pc:chgData name="Stephenson, Sharon" userId="648bafbf-9b34-46a9-a1b9-504e9a7927c8" providerId="ADAL" clId="{20B171EA-2121-43C2-8D60-4D78E22303A1}" dt="2026-05-06T19:54:18.790" v="1016"/>
        <pc:sldMkLst>
          <pc:docMk/>
          <pc:sldMk cId="484821871" sldId="2147482563"/>
        </pc:sldMkLst>
      </pc:sldChg>
      <pc:sldChg chg="modSp add mod">
        <pc:chgData name="Stephenson, Sharon" userId="648bafbf-9b34-46a9-a1b9-504e9a7927c8" providerId="ADAL" clId="{20B171EA-2121-43C2-8D60-4D78E22303A1}" dt="2026-05-06T19:54:38.648" v="1020" actId="113"/>
        <pc:sldMkLst>
          <pc:docMk/>
          <pc:sldMk cId="4190806332" sldId="2147482566"/>
        </pc:sldMkLst>
        <pc:spChg chg="mod">
          <ac:chgData name="Stephenson, Sharon" userId="648bafbf-9b34-46a9-a1b9-504e9a7927c8" providerId="ADAL" clId="{20B171EA-2121-43C2-8D60-4D78E22303A1}" dt="2026-05-06T19:54:38.648" v="1020" actId="113"/>
          <ac:spMkLst>
            <pc:docMk/>
            <pc:sldMk cId="4190806332" sldId="2147482566"/>
            <ac:spMk id="2" creationId="{D64376EB-DAFB-55A2-8518-84078B7A459C}"/>
          </ac:spMkLst>
        </pc:spChg>
        <pc:spChg chg="mod">
          <ac:chgData name="Stephenson, Sharon" userId="648bafbf-9b34-46a9-a1b9-504e9a7927c8" providerId="ADAL" clId="{20B171EA-2121-43C2-8D60-4D78E22303A1}" dt="2026-05-06T19:54:18.790" v="1016"/>
          <ac:spMkLst>
            <pc:docMk/>
            <pc:sldMk cId="4190806332" sldId="2147482566"/>
            <ac:spMk id="4" creationId="{1DC577FB-8F92-35DC-7037-11FB264C7902}"/>
          </ac:spMkLst>
        </pc:spChg>
      </pc:sldChg>
      <pc:sldChg chg="add modNotesTx">
        <pc:chgData name="Stephenson, Sharon" userId="648bafbf-9b34-46a9-a1b9-504e9a7927c8" providerId="ADAL" clId="{20B171EA-2121-43C2-8D60-4D78E22303A1}" dt="2026-05-06T20:05:28.232" v="1569" actId="20577"/>
        <pc:sldMkLst>
          <pc:docMk/>
          <pc:sldMk cId="3325555522" sldId="214748256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oeosc365-my.sharepoint.com/personal/sharon_stephenson_science_doe_gov/Documents/Desktop/User-Meeting-decks-2025/Briefing%20Slide%20Data%20w%20LRP%20cha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oeosc365-my.sharepoint.com/personal/sharon_stephenson_science_doe_gov/Documents/Desktop/User-Meeting-decks-2025/Briefing%20Slide%20Data%20w%20LRP%20char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oeosc365-my.sharepoint.com/personal/sharon_stephenson_science_doe_gov/Documents/Desktop/User-Meeting-decks-2025/Briefing%20Slide%20Data%20w%20LRP%20char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NP Portfolio Balance - FY26: $866,241k</a:t>
            </a:r>
          </a:p>
        </c:rich>
      </c:tx>
      <c:layout>
        <c:manualLayout>
          <c:xMode val="edge"/>
          <c:yMode val="edge"/>
          <c:x val="0.1702716274965935"/>
          <c:y val="2.2559874261563802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'NP Funding Categories (2)'!$K$1</c:f>
              <c:strCache>
                <c:ptCount val="1"/>
                <c:pt idx="0">
                  <c:v>FY 26</c:v>
                </c:pt>
              </c:strCache>
            </c:strRef>
          </c:tx>
          <c:spPr>
            <a:solidFill>
              <a:schemeClr val="accent1"/>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9559-46EB-ADD7-CDC2F3C447A8}"/>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9559-46EB-ADD7-CDC2F3C447A8}"/>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9559-46EB-ADD7-CDC2F3C447A8}"/>
              </c:ext>
            </c:extLst>
          </c:dPt>
          <c:dLbls>
            <c:dLbl>
              <c:idx val="0"/>
              <c:layout>
                <c:manualLayout>
                  <c:x val="-0.2313036816343903"/>
                  <c:y val="-6.4247319190043103E-2"/>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59-46EB-ADD7-CDC2F3C447A8}"/>
                </c:ext>
              </c:extLst>
            </c:dLbl>
            <c:dLbl>
              <c:idx val="1"/>
              <c:layout>
                <c:manualLayout>
                  <c:x val="0.19101056962474286"/>
                  <c:y val="-0.109774050463853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59-46EB-ADD7-CDC2F3C447A8}"/>
                </c:ext>
              </c:extLst>
            </c:dLbl>
            <c:dLbl>
              <c:idx val="2"/>
              <c:layout>
                <c:manualLayout>
                  <c:x val="0.15602459869121943"/>
                  <c:y val="0.16991670965477348"/>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59-46EB-ADD7-CDC2F3C447A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'NP Funding Categories (2)'!$A$2:$A$4</c:f>
              <c:strCache>
                <c:ptCount val="3"/>
                <c:pt idx="0">
                  <c:v>Facilities/Operations</c:v>
                </c:pt>
                <c:pt idx="1">
                  <c:v>Research</c:v>
                </c:pt>
                <c:pt idx="2">
                  <c:v>Projects</c:v>
                </c:pt>
              </c:strCache>
            </c:strRef>
          </c:cat>
          <c:val>
            <c:numRef>
              <c:f>'NP Funding Categories (2)'!$K$2:$K$4</c:f>
              <c:numCache>
                <c:formatCode>_(* #,##0_);_(* \(#,##0\);_(* "-"_);_(@_)</c:formatCode>
                <c:ptCount val="3"/>
                <c:pt idx="0">
                  <c:v>481402</c:v>
                </c:pt>
                <c:pt idx="1">
                  <c:v>209889</c:v>
                </c:pt>
                <c:pt idx="2">
                  <c:v>174950</c:v>
                </c:pt>
              </c:numCache>
            </c:numRef>
          </c:val>
          <c:extLst>
            <c:ext xmlns:c16="http://schemas.microsoft.com/office/drawing/2014/chart" uri="{C3380CC4-5D6E-409C-BE32-E72D297353CC}">
              <c16:uniqueId val="{00000006-9559-46EB-ADD7-CDC2F3C447A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Site Allocation - FY26 (Est.)</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860407659048795"/>
          <c:y val="0.12861723428289332"/>
          <c:w val="0.53714619211820269"/>
          <c:h val="0.75391379827723248"/>
        </c:manualLayout>
      </c:layout>
      <c:pieChart>
        <c:varyColors val="1"/>
        <c:ser>
          <c:idx val="0"/>
          <c:order val="0"/>
          <c:tx>
            <c:strRef>
              <c:f>Sheet2!$A$1</c:f>
              <c:strCache>
                <c:ptCount val="1"/>
                <c:pt idx="0">
                  <c:v>Site Allocation - FY26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75-4786-ACD1-0F0F2E7BEE6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75-4786-ACD1-0F0F2E7BEE6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75-4786-ACD1-0F0F2E7BEE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E75-4786-ACD1-0F0F2E7BEE6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E75-4786-ACD1-0F0F2E7BEE6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E75-4786-ACD1-0F0F2E7BEE6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E75-4786-ACD1-0F0F2E7BEE6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E75-4786-ACD1-0F0F2E7BEE6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E75-4786-ACD1-0F0F2E7BEE6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E75-4786-ACD1-0F0F2E7BEE64}"/>
              </c:ext>
            </c:extLst>
          </c:dPt>
          <c:dLbls>
            <c:dLbl>
              <c:idx val="9"/>
              <c:numFmt formatCode="#,##0" sourceLinked="0"/>
              <c:spPr>
                <a:solidFill>
                  <a:sysClr val="window" lastClr="FFFFFF"/>
                </a:solid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320580763308349E-2"/>
                      <c:h val="5.1932869213188293E-2"/>
                    </c:manualLayout>
                  </c15:layout>
                </c:ext>
                <c:ext xmlns:c16="http://schemas.microsoft.com/office/drawing/2014/chart" uri="{C3380CC4-5D6E-409C-BE32-E72D297353CC}">
                  <c16:uniqueId val="{00000013-BE75-4786-ACD1-0F0F2E7BEE64}"/>
                </c:ext>
              </c:extLst>
            </c:dLbl>
            <c:numFmt formatCode="#,##0" sourceLinked="0"/>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Sheet2!$A$4:$A$13</c:f>
              <c:strCache>
                <c:ptCount val="10"/>
                <c:pt idx="0">
                  <c:v>BNL</c:v>
                </c:pt>
                <c:pt idx="1">
                  <c:v>TJNAF</c:v>
                </c:pt>
                <c:pt idx="2">
                  <c:v>FRIB</c:v>
                </c:pt>
                <c:pt idx="3">
                  <c:v>ANL</c:v>
                </c:pt>
                <c:pt idx="4">
                  <c:v>LBNL</c:v>
                </c:pt>
                <c:pt idx="5">
                  <c:v>ORNL</c:v>
                </c:pt>
                <c:pt idx="6">
                  <c:v>Other National Labs</c:v>
                </c:pt>
                <c:pt idx="7">
                  <c:v>HQ</c:v>
                </c:pt>
                <c:pt idx="8">
                  <c:v>CH</c:v>
                </c:pt>
                <c:pt idx="9">
                  <c:v>SC program</c:v>
                </c:pt>
              </c:strCache>
            </c:strRef>
          </c:cat>
          <c:val>
            <c:numRef>
              <c:f>Sheet2!$B$4:$B$13</c:f>
              <c:numCache>
                <c:formatCode>General</c:formatCode>
                <c:ptCount val="10"/>
                <c:pt idx="0">
                  <c:v>329091</c:v>
                </c:pt>
                <c:pt idx="1">
                  <c:v>202248</c:v>
                </c:pt>
                <c:pt idx="2">
                  <c:v>127362</c:v>
                </c:pt>
                <c:pt idx="3">
                  <c:v>34734</c:v>
                </c:pt>
                <c:pt idx="4">
                  <c:v>20203</c:v>
                </c:pt>
                <c:pt idx="5">
                  <c:v>8530</c:v>
                </c:pt>
                <c:pt idx="6">
                  <c:v>12592</c:v>
                </c:pt>
                <c:pt idx="7">
                  <c:v>83295</c:v>
                </c:pt>
                <c:pt idx="8">
                  <c:v>49187</c:v>
                </c:pt>
                <c:pt idx="9">
                  <c:v>620</c:v>
                </c:pt>
              </c:numCache>
            </c:numRef>
          </c:val>
          <c:extLst>
            <c:ext xmlns:c16="http://schemas.microsoft.com/office/drawing/2014/chart" uri="{C3380CC4-5D6E-409C-BE32-E72D297353CC}">
              <c16:uniqueId val="{00000014-BE75-4786-ACD1-0F0F2E7BEE6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5.2453282944813884E-2"/>
          <c:y val="0.83149553332596648"/>
          <c:w val="0.89015801464052036"/>
          <c:h val="0.1434435574826656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89898762654669"/>
          <c:y val="3.7656052260239173E-2"/>
          <c:w val="0.791051968503937"/>
          <c:h val="0.80462196369439032"/>
        </c:manualLayout>
      </c:layout>
      <c:barChart>
        <c:barDir val="col"/>
        <c:grouping val="clustered"/>
        <c:varyColors val="0"/>
        <c:ser>
          <c:idx val="1"/>
          <c:order val="0"/>
          <c:tx>
            <c:strRef>
              <c:f>'NP Funding Categories (2)'!$A$3</c:f>
              <c:strCache>
                <c:ptCount val="1"/>
                <c:pt idx="0">
                  <c:v>Research</c:v>
                </c:pt>
              </c:strCache>
            </c:strRef>
          </c:tx>
          <c:spPr>
            <a:solidFill>
              <a:schemeClr val="accent1"/>
            </a:solidFill>
            <a:ln>
              <a:noFill/>
            </a:ln>
            <a:effectLst/>
          </c:spPr>
          <c:invertIfNegative val="0"/>
          <c:cat>
            <c:strRef>
              <c:f>'NP Funding Categories (2)'!$B$1:$L$1</c:f>
              <c:strCache>
                <c:ptCount val="11"/>
                <c:pt idx="0">
                  <c:v>FY17</c:v>
                </c:pt>
                <c:pt idx="1">
                  <c:v>FY18</c:v>
                </c:pt>
                <c:pt idx="2">
                  <c:v>FY19</c:v>
                </c:pt>
                <c:pt idx="3">
                  <c:v>FY20</c:v>
                </c:pt>
                <c:pt idx="4">
                  <c:v>FY21</c:v>
                </c:pt>
                <c:pt idx="5">
                  <c:v>FY22</c:v>
                </c:pt>
                <c:pt idx="6">
                  <c:v>FY23</c:v>
                </c:pt>
                <c:pt idx="7">
                  <c:v>FY24</c:v>
                </c:pt>
                <c:pt idx="8">
                  <c:v>FY25</c:v>
                </c:pt>
                <c:pt idx="9">
                  <c:v>FY 26</c:v>
                </c:pt>
                <c:pt idx="10">
                  <c:v>FY27 PR</c:v>
                </c:pt>
              </c:strCache>
            </c:strRef>
          </c:cat>
          <c:val>
            <c:numRef>
              <c:f>'NP Funding Categories (2)'!$B$3:$L$3</c:f>
              <c:numCache>
                <c:formatCode>_(* #,##0_);_(* \(#,##0\);_(* "-"_);_(@_)</c:formatCode>
                <c:ptCount val="11"/>
                <c:pt idx="0">
                  <c:v>194267</c:v>
                </c:pt>
                <c:pt idx="1">
                  <c:v>212366</c:v>
                </c:pt>
                <c:pt idx="2">
                  <c:v>222359</c:v>
                </c:pt>
                <c:pt idx="3">
                  <c:v>214025</c:v>
                </c:pt>
                <c:pt idx="4">
                  <c:v>200144</c:v>
                </c:pt>
                <c:pt idx="5">
                  <c:v>247238</c:v>
                </c:pt>
                <c:pt idx="6">
                  <c:v>250756</c:v>
                </c:pt>
                <c:pt idx="7">
                  <c:v>245603</c:v>
                </c:pt>
                <c:pt idx="8">
                  <c:v>239603</c:v>
                </c:pt>
                <c:pt idx="9">
                  <c:v>209889</c:v>
                </c:pt>
                <c:pt idx="10">
                  <c:v>147816</c:v>
                </c:pt>
              </c:numCache>
            </c:numRef>
          </c:val>
          <c:extLst>
            <c:ext xmlns:c16="http://schemas.microsoft.com/office/drawing/2014/chart" uri="{C3380CC4-5D6E-409C-BE32-E72D297353CC}">
              <c16:uniqueId val="{00000000-22F6-49FE-8FF0-CC52DDF4C004}"/>
            </c:ext>
          </c:extLst>
        </c:ser>
        <c:ser>
          <c:idx val="0"/>
          <c:order val="1"/>
          <c:tx>
            <c:strRef>
              <c:f>'NP Funding Categories (2)'!$A$2</c:f>
              <c:strCache>
                <c:ptCount val="1"/>
                <c:pt idx="0">
                  <c:v>Facilities/Operations</c:v>
                </c:pt>
              </c:strCache>
            </c:strRef>
          </c:tx>
          <c:spPr>
            <a:solidFill>
              <a:srgbClr val="C00000"/>
            </a:solidFill>
            <a:ln>
              <a:noFill/>
            </a:ln>
            <a:effectLst/>
          </c:spPr>
          <c:invertIfNegative val="0"/>
          <c:cat>
            <c:strRef>
              <c:f>'NP Funding Categories (2)'!$B$1:$L$1</c:f>
              <c:strCache>
                <c:ptCount val="11"/>
                <c:pt idx="0">
                  <c:v>FY17</c:v>
                </c:pt>
                <c:pt idx="1">
                  <c:v>FY18</c:v>
                </c:pt>
                <c:pt idx="2">
                  <c:v>FY19</c:v>
                </c:pt>
                <c:pt idx="3">
                  <c:v>FY20</c:v>
                </c:pt>
                <c:pt idx="4">
                  <c:v>FY21</c:v>
                </c:pt>
                <c:pt idx="5">
                  <c:v>FY22</c:v>
                </c:pt>
                <c:pt idx="6">
                  <c:v>FY23</c:v>
                </c:pt>
                <c:pt idx="7">
                  <c:v>FY24</c:v>
                </c:pt>
                <c:pt idx="8">
                  <c:v>FY25</c:v>
                </c:pt>
                <c:pt idx="9">
                  <c:v>FY 26</c:v>
                </c:pt>
                <c:pt idx="10">
                  <c:v>FY27 PR</c:v>
                </c:pt>
              </c:strCache>
            </c:strRef>
          </c:cat>
          <c:val>
            <c:numRef>
              <c:f>'NP Funding Categories (2)'!$B$2:$L$2</c:f>
              <c:numCache>
                <c:formatCode>_(* #,##0_);_(* \(#,##0\);_(* "-"_);_(@_)</c:formatCode>
                <c:ptCount val="11"/>
                <c:pt idx="0">
                  <c:v>297027</c:v>
                </c:pt>
                <c:pt idx="1">
                  <c:v>328534</c:v>
                </c:pt>
                <c:pt idx="2">
                  <c:v>336232</c:v>
                </c:pt>
                <c:pt idx="3">
                  <c:v>365601</c:v>
                </c:pt>
                <c:pt idx="4">
                  <c:v>364529</c:v>
                </c:pt>
                <c:pt idx="5">
                  <c:v>418349</c:v>
                </c:pt>
                <c:pt idx="6">
                  <c:v>460500</c:v>
                </c:pt>
                <c:pt idx="7">
                  <c:v>454547</c:v>
                </c:pt>
                <c:pt idx="8">
                  <c:v>467888</c:v>
                </c:pt>
                <c:pt idx="9">
                  <c:v>481402</c:v>
                </c:pt>
                <c:pt idx="10">
                  <c:v>443618</c:v>
                </c:pt>
              </c:numCache>
            </c:numRef>
          </c:val>
          <c:extLst>
            <c:ext xmlns:c16="http://schemas.microsoft.com/office/drawing/2014/chart" uri="{C3380CC4-5D6E-409C-BE32-E72D297353CC}">
              <c16:uniqueId val="{00000001-22F6-49FE-8FF0-CC52DDF4C004}"/>
            </c:ext>
          </c:extLst>
        </c:ser>
        <c:ser>
          <c:idx val="2"/>
          <c:order val="2"/>
          <c:tx>
            <c:strRef>
              <c:f>'NP Funding Categories (2)'!$A$4</c:f>
              <c:strCache>
                <c:ptCount val="1"/>
                <c:pt idx="0">
                  <c:v>Projects</c:v>
                </c:pt>
              </c:strCache>
            </c:strRef>
          </c:tx>
          <c:spPr>
            <a:solidFill>
              <a:schemeClr val="accent6"/>
            </a:solidFill>
            <a:ln>
              <a:noFill/>
            </a:ln>
            <a:effectLst/>
          </c:spPr>
          <c:invertIfNegative val="0"/>
          <c:cat>
            <c:strRef>
              <c:f>'NP Funding Categories (2)'!$B$1:$L$1</c:f>
              <c:strCache>
                <c:ptCount val="11"/>
                <c:pt idx="0">
                  <c:v>FY17</c:v>
                </c:pt>
                <c:pt idx="1">
                  <c:v>FY18</c:v>
                </c:pt>
                <c:pt idx="2">
                  <c:v>FY19</c:v>
                </c:pt>
                <c:pt idx="3">
                  <c:v>FY20</c:v>
                </c:pt>
                <c:pt idx="4">
                  <c:v>FY21</c:v>
                </c:pt>
                <c:pt idx="5">
                  <c:v>FY22</c:v>
                </c:pt>
                <c:pt idx="6">
                  <c:v>FY23</c:v>
                </c:pt>
                <c:pt idx="7">
                  <c:v>FY24</c:v>
                </c:pt>
                <c:pt idx="8">
                  <c:v>FY25</c:v>
                </c:pt>
                <c:pt idx="9">
                  <c:v>FY 26</c:v>
                </c:pt>
                <c:pt idx="10">
                  <c:v>FY27 PR</c:v>
                </c:pt>
              </c:strCache>
            </c:strRef>
          </c:cat>
          <c:val>
            <c:numRef>
              <c:f>'NP Funding Categories (2)'!$B$4:$L$4</c:f>
              <c:numCache>
                <c:formatCode>_(* #,##0_);_(* \(#,##0\);_(* "-"_);_(@_)</c:formatCode>
                <c:ptCount val="11"/>
                <c:pt idx="0">
                  <c:v>101851</c:v>
                </c:pt>
                <c:pt idx="1">
                  <c:v>102400</c:v>
                </c:pt>
                <c:pt idx="2">
                  <c:v>87150</c:v>
                </c:pt>
                <c:pt idx="3">
                  <c:v>71124</c:v>
                </c:pt>
                <c:pt idx="4">
                  <c:v>56480</c:v>
                </c:pt>
                <c:pt idx="5">
                  <c:v>62413</c:v>
                </c:pt>
                <c:pt idx="6">
                  <c:v>93940</c:v>
                </c:pt>
                <c:pt idx="7">
                  <c:v>103850</c:v>
                </c:pt>
                <c:pt idx="8">
                  <c:v>118109</c:v>
                </c:pt>
                <c:pt idx="9">
                  <c:v>174950</c:v>
                </c:pt>
                <c:pt idx="10">
                  <c:v>200000</c:v>
                </c:pt>
              </c:numCache>
            </c:numRef>
          </c:val>
          <c:extLst>
            <c:ext xmlns:c16="http://schemas.microsoft.com/office/drawing/2014/chart" uri="{C3380CC4-5D6E-409C-BE32-E72D297353CC}">
              <c16:uniqueId val="{00000002-22F6-49FE-8FF0-CC52DDF4C004}"/>
            </c:ext>
          </c:extLst>
        </c:ser>
        <c:ser>
          <c:idx val="4"/>
          <c:order val="3"/>
          <c:tx>
            <c:strRef>
              <c:f>'NP Funding Categories (2)'!$A$7</c:f>
              <c:strCache>
                <c:ptCount val="1"/>
                <c:pt idx="0">
                  <c:v>IRA 2022/OBBBA 2025</c:v>
                </c:pt>
              </c:strCache>
            </c:strRef>
          </c:tx>
          <c:spPr>
            <a:solidFill>
              <a:srgbClr val="7030A0"/>
            </a:solidFill>
            <a:ln>
              <a:noFill/>
            </a:ln>
            <a:effectLst/>
          </c:spPr>
          <c:invertIfNegative val="0"/>
          <c:cat>
            <c:strRef>
              <c:f>'NP Funding Categories (2)'!$B$1:$L$1</c:f>
              <c:strCache>
                <c:ptCount val="11"/>
                <c:pt idx="0">
                  <c:v>FY17</c:v>
                </c:pt>
                <c:pt idx="1">
                  <c:v>FY18</c:v>
                </c:pt>
                <c:pt idx="2">
                  <c:v>FY19</c:v>
                </c:pt>
                <c:pt idx="3">
                  <c:v>FY20</c:v>
                </c:pt>
                <c:pt idx="4">
                  <c:v>FY21</c:v>
                </c:pt>
                <c:pt idx="5">
                  <c:v>FY22</c:v>
                </c:pt>
                <c:pt idx="6">
                  <c:v>FY23</c:v>
                </c:pt>
                <c:pt idx="7">
                  <c:v>FY24</c:v>
                </c:pt>
                <c:pt idx="8">
                  <c:v>FY25</c:v>
                </c:pt>
                <c:pt idx="9">
                  <c:v>FY 26</c:v>
                </c:pt>
                <c:pt idx="10">
                  <c:v>FY27 PR</c:v>
                </c:pt>
              </c:strCache>
            </c:strRef>
          </c:cat>
          <c:val>
            <c:numRef>
              <c:f>'NP Funding Categories (2)'!$B$7:$K$7</c:f>
              <c:numCache>
                <c:formatCode>General</c:formatCode>
                <c:ptCount val="10"/>
                <c:pt idx="5" formatCode="_(* #,##0_);_(* \(#,##0\);_(* &quot;-&quot;_);_(@_)">
                  <c:v>217000</c:v>
                </c:pt>
                <c:pt idx="8" formatCode="_(* #,##0_);_(* \(#,##0\);_(* &quot;-&quot;_);_(@_)">
                  <c:v>10000</c:v>
                </c:pt>
              </c:numCache>
            </c:numRef>
          </c:val>
          <c:extLst>
            <c:ext xmlns:c16="http://schemas.microsoft.com/office/drawing/2014/chart" uri="{C3380CC4-5D6E-409C-BE32-E72D297353CC}">
              <c16:uniqueId val="{00000003-22F6-49FE-8FF0-CC52DDF4C004}"/>
            </c:ext>
          </c:extLst>
        </c:ser>
        <c:dLbls>
          <c:showLegendKey val="0"/>
          <c:showVal val="0"/>
          <c:showCatName val="0"/>
          <c:showSerName val="0"/>
          <c:showPercent val="0"/>
          <c:showBubbleSize val="0"/>
        </c:dLbls>
        <c:gapWidth val="219"/>
        <c:axId val="801911743"/>
        <c:axId val="801910303"/>
      </c:barChart>
      <c:lineChart>
        <c:grouping val="standard"/>
        <c:varyColors val="0"/>
        <c:ser>
          <c:idx val="3"/>
          <c:order val="4"/>
          <c:tx>
            <c:strRef>
              <c:f>'NP Funding Categories (2)'!$A$6</c:f>
              <c:strCache>
                <c:ptCount val="1"/>
                <c:pt idx="0">
                  <c:v>NP Total</c:v>
                </c:pt>
              </c:strCache>
            </c:strRef>
          </c:tx>
          <c:spPr>
            <a:ln w="28575" cap="rnd">
              <a:solidFill>
                <a:schemeClr val="tx1"/>
              </a:solidFill>
              <a:round/>
            </a:ln>
            <a:effectLst/>
          </c:spPr>
          <c:marker>
            <c:symbol val="none"/>
          </c:marker>
          <c:cat>
            <c:strRef>
              <c:f>'NP Funding Categories (2)'!$B$1:$K$1</c:f>
              <c:strCache>
                <c:ptCount val="10"/>
                <c:pt idx="0">
                  <c:v>FY17</c:v>
                </c:pt>
                <c:pt idx="1">
                  <c:v>FY18</c:v>
                </c:pt>
                <c:pt idx="2">
                  <c:v>FY19</c:v>
                </c:pt>
                <c:pt idx="3">
                  <c:v>FY20</c:v>
                </c:pt>
                <c:pt idx="4">
                  <c:v>FY21</c:v>
                </c:pt>
                <c:pt idx="5">
                  <c:v>FY22</c:v>
                </c:pt>
                <c:pt idx="6">
                  <c:v>FY23</c:v>
                </c:pt>
                <c:pt idx="7">
                  <c:v>FY24</c:v>
                </c:pt>
                <c:pt idx="8">
                  <c:v>FY25</c:v>
                </c:pt>
                <c:pt idx="9">
                  <c:v>FY 26</c:v>
                </c:pt>
              </c:strCache>
            </c:strRef>
          </c:cat>
          <c:val>
            <c:numRef>
              <c:f>'NP Funding Categories (2)'!$B$6:$L$6</c:f>
              <c:numCache>
                <c:formatCode>_(* #,##0_);_(* \(#,##0\);_(* "-"_);_(@_)</c:formatCode>
                <c:ptCount val="11"/>
                <c:pt idx="0">
                  <c:v>593145</c:v>
                </c:pt>
                <c:pt idx="1">
                  <c:v>643300</c:v>
                </c:pt>
                <c:pt idx="2">
                  <c:v>645741</c:v>
                </c:pt>
                <c:pt idx="3">
                  <c:v>650750</c:v>
                </c:pt>
                <c:pt idx="4">
                  <c:v>621153</c:v>
                </c:pt>
                <c:pt idx="5">
                  <c:v>728000</c:v>
                </c:pt>
                <c:pt idx="6">
                  <c:v>805196</c:v>
                </c:pt>
                <c:pt idx="7">
                  <c:v>804000</c:v>
                </c:pt>
                <c:pt idx="8">
                  <c:v>825600</c:v>
                </c:pt>
                <c:pt idx="9">
                  <c:v>866241</c:v>
                </c:pt>
                <c:pt idx="10">
                  <c:v>791434</c:v>
                </c:pt>
              </c:numCache>
            </c:numRef>
          </c:val>
          <c:smooth val="0"/>
          <c:extLst>
            <c:ext xmlns:c16="http://schemas.microsoft.com/office/drawing/2014/chart" uri="{C3380CC4-5D6E-409C-BE32-E72D297353CC}">
              <c16:uniqueId val="{00000004-22F6-49FE-8FF0-CC52DDF4C004}"/>
            </c:ext>
          </c:extLst>
        </c:ser>
        <c:dLbls>
          <c:showLegendKey val="0"/>
          <c:showVal val="0"/>
          <c:showCatName val="0"/>
          <c:showSerName val="0"/>
          <c:showPercent val="0"/>
          <c:showBubbleSize val="0"/>
        </c:dLbls>
        <c:marker val="1"/>
        <c:smooth val="0"/>
        <c:axId val="1154260431"/>
        <c:axId val="1154254671"/>
      </c:lineChart>
      <c:catAx>
        <c:axId val="801911743"/>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01910303"/>
        <c:crosses val="autoZero"/>
        <c:auto val="1"/>
        <c:lblAlgn val="ctr"/>
        <c:lblOffset val="100"/>
        <c:noMultiLvlLbl val="0"/>
      </c:catAx>
      <c:valAx>
        <c:axId val="80191030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Research, Facilities, and Projects ($k)</a:t>
                </a:r>
              </a:p>
            </c:rich>
          </c:tx>
          <c:layout>
            <c:manualLayout>
              <c:xMode val="edge"/>
              <c:yMode val="edge"/>
              <c:x val="3.2463714330640669E-3"/>
              <c:y val="0.1027654090527649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01911743"/>
        <c:crosses val="autoZero"/>
        <c:crossBetween val="between"/>
      </c:valAx>
      <c:valAx>
        <c:axId val="1154254671"/>
        <c:scaling>
          <c:orientation val="minMax"/>
        </c:scaling>
        <c:delete val="0"/>
        <c:axPos val="r"/>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NP Total ($k)</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54260431"/>
        <c:crosses val="max"/>
        <c:crossBetween val="between"/>
      </c:valAx>
      <c:catAx>
        <c:axId val="1154260431"/>
        <c:scaling>
          <c:orientation val="minMax"/>
        </c:scaling>
        <c:delete val="1"/>
        <c:axPos val="b"/>
        <c:numFmt formatCode="General" sourceLinked="1"/>
        <c:majorTickMark val="out"/>
        <c:minorTickMark val="none"/>
        <c:tickLblPos val="nextTo"/>
        <c:crossAx val="1154254671"/>
        <c:crosses val="autoZero"/>
        <c:auto val="1"/>
        <c:lblAlgn val="ctr"/>
        <c:lblOffset val="100"/>
        <c:noMultiLvlLbl val="0"/>
      </c:catAx>
      <c:spPr>
        <a:noFill/>
        <a:ln>
          <a:noFill/>
        </a:ln>
        <a:effectLst/>
      </c:spPr>
    </c:plotArea>
    <c:legend>
      <c:legendPos val="b"/>
      <c:layout>
        <c:manualLayout>
          <c:xMode val="edge"/>
          <c:yMode val="edge"/>
          <c:x val="8.6797527861639842E-2"/>
          <c:y val="0.93599561959423927"/>
          <c:w val="0.70926209223847014"/>
          <c:h val="5.888793988585338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A45EC41-C667-4EE7-9886-C5580AB19935}" type="datetimeFigureOut">
              <a:rPr lang="en-US" smtClean="0"/>
              <a:t>5/8/2026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2EE8500-5F81-4198-8C03-034BD65DB1DB}" type="slidenum">
              <a:rPr lang="en-US" smtClean="0"/>
              <a:t>‹#›</a:t>
            </a:fld>
            <a:endParaRPr lang="en-US"/>
          </a:p>
        </p:txBody>
      </p:sp>
    </p:spTree>
    <p:extLst>
      <p:ext uri="{BB962C8B-B14F-4D97-AF65-F5344CB8AC3E}">
        <p14:creationId xmlns:p14="http://schemas.microsoft.com/office/powerpoint/2010/main" val="325059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25E46-ADC2-4956-8325-9542057AC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F8F28-F81E-3128-DE61-E211350DD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C278A-7CF8-73F3-9934-DC8EA8C478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D410EB-E8B6-8C33-D37C-52AA8783E757}"/>
              </a:ext>
            </a:extLst>
          </p:cNvPr>
          <p:cNvSpPr>
            <a:spLocks noGrp="1"/>
          </p:cNvSpPr>
          <p:nvPr>
            <p:ph type="sldNum" sz="quarter" idx="5"/>
          </p:nvPr>
        </p:nvSpPr>
        <p:spPr/>
        <p:txBody>
          <a:bodyPr/>
          <a:lstStyle/>
          <a:p>
            <a:fld id="{C2EE8500-5F81-4198-8C03-034BD65DB1DB}" type="slidenum">
              <a:rPr lang="en-US" smtClean="0"/>
              <a:t>2</a:t>
            </a:fld>
            <a:endParaRPr lang="en-US"/>
          </a:p>
        </p:txBody>
      </p:sp>
    </p:spTree>
    <p:extLst>
      <p:ext uri="{BB962C8B-B14F-4D97-AF65-F5344CB8AC3E}">
        <p14:creationId xmlns:p14="http://schemas.microsoft.com/office/powerpoint/2010/main" val="42206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ABHAY’s Leadership Live</a:t>
            </a:r>
          </a:p>
        </p:txBody>
      </p:sp>
      <p:sp>
        <p:nvSpPr>
          <p:cNvPr id="4" name="Slide Number Placeholder 3"/>
          <p:cNvSpPr>
            <a:spLocks noGrp="1"/>
          </p:cNvSpPr>
          <p:nvPr>
            <p:ph type="sldNum" sz="quarter" idx="5"/>
          </p:nvPr>
        </p:nvSpPr>
        <p:spPr/>
        <p:txBody>
          <a:bodyPr/>
          <a:lstStyle/>
          <a:p>
            <a:fld id="{C2EE8500-5F81-4198-8C03-034BD65DB1DB}" type="slidenum">
              <a:rPr lang="en-US" smtClean="0"/>
              <a:t>17</a:t>
            </a:fld>
            <a:endParaRPr lang="en-US"/>
          </a:p>
        </p:txBody>
      </p:sp>
    </p:spTree>
    <p:extLst>
      <p:ext uri="{BB962C8B-B14F-4D97-AF65-F5344CB8AC3E}">
        <p14:creationId xmlns:p14="http://schemas.microsoft.com/office/powerpoint/2010/main" val="367515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 </a:t>
            </a:r>
          </a:p>
        </p:txBody>
      </p:sp>
      <p:sp>
        <p:nvSpPr>
          <p:cNvPr id="4" name="Slide Number Placeholder 3"/>
          <p:cNvSpPr>
            <a:spLocks noGrp="1"/>
          </p:cNvSpPr>
          <p:nvPr>
            <p:ph type="sldNum" sz="quarter" idx="5"/>
          </p:nvPr>
        </p:nvSpPr>
        <p:spPr/>
        <p:txBody>
          <a:bodyPr/>
          <a:lstStyle/>
          <a:p>
            <a:fld id="{C2EE8500-5F81-4198-8C03-034BD65DB1DB}" type="slidenum">
              <a:rPr lang="en-US" smtClean="0"/>
              <a:t>18</a:t>
            </a:fld>
            <a:endParaRPr lang="en-US"/>
          </a:p>
        </p:txBody>
      </p:sp>
    </p:spTree>
    <p:extLst>
      <p:ext uri="{BB962C8B-B14F-4D97-AF65-F5344CB8AC3E}">
        <p14:creationId xmlns:p14="http://schemas.microsoft.com/office/powerpoint/2010/main" val="3695245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BF795-1933-E588-745F-A64870477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79CC8-94F2-0307-9FEB-3EB9371EEA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57451-B7A8-79D2-670F-C442B8A0E82E}"/>
              </a:ext>
            </a:extLst>
          </p:cNvPr>
          <p:cNvSpPr>
            <a:spLocks noGrp="1"/>
          </p:cNvSpPr>
          <p:nvPr>
            <p:ph type="body" idx="1"/>
          </p:nvPr>
        </p:nvSpPr>
        <p:spPr/>
        <p:txBody>
          <a:bodyPr/>
          <a:lstStyle/>
          <a:p>
            <a:r>
              <a:rPr lang="en-US" dirty="0"/>
              <a:t>PLAN TO REMOVE</a:t>
            </a:r>
          </a:p>
        </p:txBody>
      </p:sp>
      <p:sp>
        <p:nvSpPr>
          <p:cNvPr id="4" name="Slide Number Placeholder 3">
            <a:extLst>
              <a:ext uri="{FF2B5EF4-FFF2-40B4-BE49-F238E27FC236}">
                <a16:creationId xmlns:a16="http://schemas.microsoft.com/office/drawing/2014/main" id="{F0633AFE-E35B-DE86-66AC-84E6031BF3B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188366-2947-D844-B46D-D483AF8F98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456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00B0-4F36-9733-FCFF-517D712E6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87BDA-F5F7-CE4C-D0BC-1D74A56F5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576D44-DF2C-38A4-22ED-DDEFC7A96F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1261A1-A900-33BC-CAEF-052ED39F9012}"/>
              </a:ext>
            </a:extLst>
          </p:cNvPr>
          <p:cNvSpPr>
            <a:spLocks noGrp="1"/>
          </p:cNvSpPr>
          <p:nvPr>
            <p:ph type="sldNum" sz="quarter" idx="5"/>
          </p:nvPr>
        </p:nvSpPr>
        <p:spPr/>
        <p:txBody>
          <a:bodyPr/>
          <a:lstStyle/>
          <a:p>
            <a:pPr>
              <a:defRPr/>
            </a:pPr>
            <a:fld id="{62188366-2947-D844-B46D-D483AF8F9817}" type="slidenum">
              <a:rPr lang="en-US" smtClean="0"/>
              <a:pPr>
                <a:defRPr/>
              </a:pPr>
              <a:t>20</a:t>
            </a:fld>
            <a:endParaRPr lang="en-US"/>
          </a:p>
        </p:txBody>
      </p:sp>
    </p:spTree>
    <p:extLst>
      <p:ext uri="{BB962C8B-B14F-4D97-AF65-F5344CB8AC3E}">
        <p14:creationId xmlns:p14="http://schemas.microsoft.com/office/powerpoint/2010/main" val="273639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CA143-2A37-DAFB-1124-99B0D9FF0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FCF79-32F3-CC65-7046-1BA95DB90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B1BD1-04C1-02C9-1728-D7D2F63C2B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0C6CE4-069B-4D0B-D278-404F54109F3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87010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EE8500-5F81-4198-8C03-034BD65DB1DB}" type="slidenum">
              <a:rPr lang="en-US" smtClean="0"/>
              <a:t>22</a:t>
            </a:fld>
            <a:endParaRPr lang="en-US"/>
          </a:p>
        </p:txBody>
      </p:sp>
    </p:spTree>
    <p:extLst>
      <p:ext uri="{BB962C8B-B14F-4D97-AF65-F5344CB8AC3E}">
        <p14:creationId xmlns:p14="http://schemas.microsoft.com/office/powerpoint/2010/main" val="886859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go back to our standard summary, but given this year’s unique place through realigning, I’m considering this one for all the user group slide decks. </a:t>
            </a:r>
          </a:p>
        </p:txBody>
      </p:sp>
      <p:sp>
        <p:nvSpPr>
          <p:cNvPr id="4" name="Slide Number Placeholder 3"/>
          <p:cNvSpPr>
            <a:spLocks noGrp="1"/>
          </p:cNvSpPr>
          <p:nvPr>
            <p:ph type="sldNum" sz="quarter" idx="5"/>
          </p:nvPr>
        </p:nvSpPr>
        <p:spPr/>
        <p:txBody>
          <a:bodyPr/>
          <a:lstStyle/>
          <a:p>
            <a:fld id="{C2EE8500-5F81-4198-8C03-034BD65DB1DB}" type="slidenum">
              <a:rPr lang="en-US" smtClean="0"/>
              <a:t>23</a:t>
            </a:fld>
            <a:endParaRPr lang="en-US"/>
          </a:p>
        </p:txBody>
      </p:sp>
    </p:spTree>
    <p:extLst>
      <p:ext uri="{BB962C8B-B14F-4D97-AF65-F5344CB8AC3E}">
        <p14:creationId xmlns:p14="http://schemas.microsoft.com/office/powerpoint/2010/main" val="55277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3856A-75D2-42A6-90A7-46D3019DB1E5}" type="slidenum">
              <a:rPr lang="en-US" smtClean="0"/>
              <a:t>5</a:t>
            </a:fld>
            <a:endParaRPr lang="en-US"/>
          </a:p>
        </p:txBody>
      </p:sp>
    </p:spTree>
    <p:extLst>
      <p:ext uri="{BB962C8B-B14F-4D97-AF65-F5344CB8AC3E}">
        <p14:creationId xmlns:p14="http://schemas.microsoft.com/office/powerpoint/2010/main" val="3634896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6</a:t>
            </a:fld>
            <a:endParaRPr lang="en-US"/>
          </a:p>
        </p:txBody>
      </p:sp>
    </p:spTree>
    <p:extLst>
      <p:ext uri="{BB962C8B-B14F-4D97-AF65-F5344CB8AC3E}">
        <p14:creationId xmlns:p14="http://schemas.microsoft.com/office/powerpoint/2010/main" val="28753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ts val="300"/>
              </a:spcAft>
              <a:buFont typeface="Wingdings" panose="05000000000000000000" pitchFamily="2" charset="2"/>
              <a:buNone/>
            </a:pPr>
            <a:r>
              <a:rPr lang="en-US" sz="1800">
                <a:cs typeface="Arial" pitchFamily="34" charset="0"/>
              </a:rPr>
              <a:t>NASEM: A US-based EIC will uniquely answer: </a:t>
            </a:r>
            <a:r>
              <a:rPr lang="en-US" sz="1600">
                <a:cs typeface="Arial" pitchFamily="34" charset="0"/>
              </a:rPr>
              <a:t>How does the mass of the nucleon arise? How does the spin of the nucleon arise? What are the emergent properties of dense systems of gluons?</a:t>
            </a:r>
          </a:p>
          <a:p>
            <a:endParaRPr lang="en-US"/>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7</a:t>
            </a:fld>
            <a:endParaRPr lang="en-US"/>
          </a:p>
        </p:txBody>
      </p:sp>
    </p:spTree>
    <p:extLst>
      <p:ext uri="{BB962C8B-B14F-4D97-AF65-F5344CB8AC3E}">
        <p14:creationId xmlns:p14="http://schemas.microsoft.com/office/powerpoint/2010/main" val="286671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8</a:t>
            </a:fld>
            <a:endParaRPr lang="en-US"/>
          </a:p>
        </p:txBody>
      </p:sp>
    </p:spTree>
    <p:extLst>
      <p:ext uri="{BB962C8B-B14F-4D97-AF65-F5344CB8AC3E}">
        <p14:creationId xmlns:p14="http://schemas.microsoft.com/office/powerpoint/2010/main" val="386489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9</a:t>
            </a:fld>
            <a:endParaRPr lang="en-US"/>
          </a:p>
        </p:txBody>
      </p:sp>
    </p:spTree>
    <p:extLst>
      <p:ext uri="{BB962C8B-B14F-4D97-AF65-F5344CB8AC3E}">
        <p14:creationId xmlns:p14="http://schemas.microsoft.com/office/powerpoint/2010/main" val="4179037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3856A-75D2-42A6-90A7-46D3019DB1E5}" type="slidenum">
              <a:rPr lang="en-US" smtClean="0"/>
              <a:t>14</a:t>
            </a:fld>
            <a:endParaRPr lang="en-US"/>
          </a:p>
        </p:txBody>
      </p:sp>
    </p:spTree>
    <p:extLst>
      <p:ext uri="{BB962C8B-B14F-4D97-AF65-F5344CB8AC3E}">
        <p14:creationId xmlns:p14="http://schemas.microsoft.com/office/powerpoint/2010/main" val="4261317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1AEC6-5C14-74C3-E770-6F834349A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F711C-DADF-FE95-B239-E289D6DDB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6D087-5D9B-B728-E4F3-5658299907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EFD0A8-58AD-E4AE-F333-6AC9CF262260}"/>
              </a:ext>
            </a:extLst>
          </p:cNvPr>
          <p:cNvSpPr>
            <a:spLocks noGrp="1"/>
          </p:cNvSpPr>
          <p:nvPr>
            <p:ph type="sldNum" sz="quarter" idx="5"/>
          </p:nvPr>
        </p:nvSpPr>
        <p:spPr/>
        <p:txBody>
          <a:bodyPr/>
          <a:lstStyle/>
          <a:p>
            <a:fld id="{F793856A-75D2-42A6-90A7-46D3019DB1E5}" type="slidenum">
              <a:rPr lang="en-US" smtClean="0"/>
              <a:t>15</a:t>
            </a:fld>
            <a:endParaRPr lang="en-US"/>
          </a:p>
        </p:txBody>
      </p:sp>
    </p:spTree>
    <p:extLst>
      <p:ext uri="{BB962C8B-B14F-4D97-AF65-F5344CB8AC3E}">
        <p14:creationId xmlns:p14="http://schemas.microsoft.com/office/powerpoint/2010/main" val="3523733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for this group, this year. </a:t>
            </a:r>
          </a:p>
        </p:txBody>
      </p:sp>
      <p:sp>
        <p:nvSpPr>
          <p:cNvPr id="4" name="Slide Number Placeholder 3"/>
          <p:cNvSpPr>
            <a:spLocks noGrp="1"/>
          </p:cNvSpPr>
          <p:nvPr>
            <p:ph type="sldNum" sz="quarter" idx="5"/>
          </p:nvPr>
        </p:nvSpPr>
        <p:spPr/>
        <p:txBody>
          <a:bodyPr/>
          <a:lstStyle/>
          <a:p>
            <a:fld id="{C2EE8500-5F81-4198-8C03-034BD65DB1DB}" type="slidenum">
              <a:rPr lang="en-US" smtClean="0"/>
              <a:t>16</a:t>
            </a:fld>
            <a:endParaRPr lang="en-US"/>
          </a:p>
        </p:txBody>
      </p:sp>
    </p:spTree>
    <p:extLst>
      <p:ext uri="{BB962C8B-B14F-4D97-AF65-F5344CB8AC3E}">
        <p14:creationId xmlns:p14="http://schemas.microsoft.com/office/powerpoint/2010/main" val="1175686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pic>
        <p:nvPicPr>
          <p:cNvPr id="17" name="bg object 17"/>
          <p:cNvPicPr/>
          <p:nvPr/>
        </p:nvPicPr>
        <p:blipFill>
          <a:blip r:embed="rId3" cstate="print"/>
          <a:stretch>
            <a:fillRect/>
          </a:stretch>
        </p:blipFill>
        <p:spPr>
          <a:xfrm>
            <a:off x="9422256" y="6492873"/>
            <a:ext cx="2556434" cy="142400"/>
          </a:xfrm>
          <a:prstGeom prst="rect">
            <a:avLst/>
          </a:prstGeom>
        </p:spPr>
      </p:pic>
      <p:sp>
        <p:nvSpPr>
          <p:cNvPr id="18" name="bg object 18"/>
          <p:cNvSpPr/>
          <p:nvPr/>
        </p:nvSpPr>
        <p:spPr>
          <a:xfrm>
            <a:off x="0" y="6262458"/>
            <a:ext cx="12192000" cy="0"/>
          </a:xfrm>
          <a:custGeom>
            <a:avLst/>
            <a:gdLst/>
            <a:ahLst/>
            <a:cxnLst/>
            <a:rect l="l" t="t" r="r" b="b"/>
            <a:pathLst>
              <a:path w="12192000">
                <a:moveTo>
                  <a:pt x="0" y="0"/>
                </a:moveTo>
                <a:lnTo>
                  <a:pt x="12192000" y="0"/>
                </a:lnTo>
              </a:path>
            </a:pathLst>
          </a:custGeom>
          <a:ln w="9525">
            <a:solidFill>
              <a:srgbClr val="FFFFFF"/>
            </a:solidFill>
          </a:ln>
        </p:spPr>
        <p:txBody>
          <a:bodyPr wrap="square" lIns="0" tIns="0" rIns="0" bIns="0" rtlCol="0"/>
          <a:lstStyle/>
          <a:p>
            <a:endParaRPr/>
          </a:p>
        </p:txBody>
      </p:sp>
      <p:sp>
        <p:nvSpPr>
          <p:cNvPr id="2" name="Holder 2"/>
          <p:cNvSpPr>
            <a:spLocks noGrp="1"/>
          </p:cNvSpPr>
          <p:nvPr>
            <p:ph type="ctrTitle"/>
          </p:nvPr>
        </p:nvSpPr>
        <p:spPr>
          <a:xfrm>
            <a:off x="206146" y="141859"/>
            <a:ext cx="3268345" cy="406400"/>
          </a:xfrm>
          <a:prstGeom prst="rect">
            <a:avLst/>
          </a:prstGeom>
        </p:spPr>
        <p:txBody>
          <a:bodyPr wrap="square" lIns="0" tIns="0" rIns="0" bIns="0">
            <a:spAutoFit/>
          </a:bodyPr>
          <a:lstStyle>
            <a:lvl1pPr>
              <a:defRPr sz="25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36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6" name="Holder 6"/>
          <p:cNvSpPr>
            <a:spLocks noGrp="1"/>
          </p:cNvSpPr>
          <p:nvPr>
            <p:ph type="sldNum" sz="quarter" idx="7"/>
          </p:nvPr>
        </p:nvSpPr>
        <p:spPr/>
        <p:txBody>
          <a:bodyPr lIns="0" tIns="0" rIns="0" bIns="0"/>
          <a:lstStyle>
            <a:lvl1pPr>
              <a:defRPr sz="1100" b="1" i="0">
                <a:solidFill>
                  <a:schemeClr val="tx1"/>
                </a:solidFill>
                <a:latin typeface="Calibri"/>
                <a:cs typeface="Calibri"/>
              </a:defRPr>
            </a:lvl1pPr>
          </a:lstStyle>
          <a:p>
            <a:pPr marL="38100">
              <a:lnSpc>
                <a:spcPts val="1150"/>
              </a:lnSpc>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6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6" name="Holder 6"/>
          <p:cNvSpPr>
            <a:spLocks noGrp="1"/>
          </p:cNvSpPr>
          <p:nvPr>
            <p:ph type="sldNum" sz="quarter" idx="7"/>
          </p:nvPr>
        </p:nvSpPr>
        <p:spPr/>
        <p:txBody>
          <a:bodyPr lIns="0" tIns="0" rIns="0" bIns="0"/>
          <a:lstStyle>
            <a:lvl1pPr>
              <a:defRPr sz="1100" b="1" i="0">
                <a:solidFill>
                  <a:schemeClr val="tx1"/>
                </a:solidFill>
                <a:latin typeface="Calibri"/>
                <a:cs typeface="Calibri"/>
              </a:defRPr>
            </a:lvl1pPr>
          </a:lstStyle>
          <a:p>
            <a:pPr marL="38100">
              <a:lnSpc>
                <a:spcPts val="1150"/>
              </a:lnSpc>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7" name="Holder 7"/>
          <p:cNvSpPr>
            <a:spLocks noGrp="1"/>
          </p:cNvSpPr>
          <p:nvPr>
            <p:ph type="sldNum" sz="quarter" idx="7"/>
          </p:nvPr>
        </p:nvSpPr>
        <p:spPr/>
        <p:txBody>
          <a:bodyPr lIns="0" tIns="0" rIns="0" bIns="0"/>
          <a:lstStyle>
            <a:lvl1pPr>
              <a:defRPr sz="1100" b="1" i="0">
                <a:solidFill>
                  <a:schemeClr val="tx1"/>
                </a:solidFill>
                <a:latin typeface="Calibri"/>
                <a:cs typeface="Calibri"/>
              </a:defRPr>
            </a:lvl1pPr>
          </a:lstStyle>
          <a:p>
            <a:pPr marL="38100">
              <a:lnSpc>
                <a:spcPts val="1150"/>
              </a:lnSpc>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422256" y="6492875"/>
            <a:ext cx="2556434" cy="142398"/>
          </a:xfrm>
          <a:prstGeom prst="rect">
            <a:avLst/>
          </a:prstGeom>
        </p:spPr>
      </p:pic>
      <p:sp>
        <p:nvSpPr>
          <p:cNvPr id="2" name="Holder 2"/>
          <p:cNvSpPr>
            <a:spLocks noGrp="1"/>
          </p:cNvSpPr>
          <p:nvPr>
            <p:ph type="title"/>
          </p:nvPr>
        </p:nvSpPr>
        <p:spPr/>
        <p:txBody>
          <a:bodyPr lIns="0" tIns="0" rIns="0" bIns="0"/>
          <a:lstStyle>
            <a:lvl1pPr>
              <a:defRPr sz="25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5" name="Holder 5"/>
          <p:cNvSpPr>
            <a:spLocks noGrp="1"/>
          </p:cNvSpPr>
          <p:nvPr>
            <p:ph type="sldNum" sz="quarter" idx="7"/>
          </p:nvPr>
        </p:nvSpPr>
        <p:spPr/>
        <p:txBody>
          <a:bodyPr lIns="0" tIns="0" rIns="0" bIns="0"/>
          <a:lstStyle>
            <a:lvl1pPr>
              <a:defRPr sz="1100" b="1" i="0">
                <a:solidFill>
                  <a:schemeClr val="tx1"/>
                </a:solidFill>
                <a:latin typeface="Calibri"/>
                <a:cs typeface="Calibri"/>
              </a:defRPr>
            </a:lvl1pPr>
          </a:lstStyle>
          <a:p>
            <a:pPr marL="38100">
              <a:lnSpc>
                <a:spcPts val="1150"/>
              </a:lnSpc>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4" name="Holder 4"/>
          <p:cNvSpPr>
            <a:spLocks noGrp="1"/>
          </p:cNvSpPr>
          <p:nvPr>
            <p:ph type="sldNum" sz="quarter" idx="7"/>
          </p:nvPr>
        </p:nvSpPr>
        <p:spPr/>
        <p:txBody>
          <a:bodyPr lIns="0" tIns="0" rIns="0" bIns="0"/>
          <a:lstStyle>
            <a:lvl1pPr>
              <a:defRPr sz="1100" b="1" i="0">
                <a:solidFill>
                  <a:schemeClr val="tx1"/>
                </a:solidFill>
                <a:latin typeface="Calibri"/>
                <a:cs typeface="Calibri"/>
              </a:defRPr>
            </a:lvl1pPr>
          </a:lstStyle>
          <a:p>
            <a:pPr marL="38100">
              <a:lnSpc>
                <a:spcPts val="1150"/>
              </a:lnSpc>
            </a:pPr>
            <a:fld id="{81D60167-4931-47E6-BA6A-407CBD079E47}" type="slidenum">
              <a:rPr spc="-50" dirty="0"/>
              <a:t>‹#›</a:t>
            </a:fld>
            <a:endParaRPr spc="-5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with Sma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57F4C5-5A01-CCBB-646F-9A246FEE447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0480" y="-17145"/>
            <a:ext cx="12252960" cy="6892290"/>
          </a:xfrm>
          <a:prstGeom prst="rect">
            <a:avLst/>
          </a:prstGeom>
        </p:spPr>
      </p:pic>
      <p:sp>
        <p:nvSpPr>
          <p:cNvPr id="10" name="Title 1">
            <a:extLst>
              <a:ext uri="{FF2B5EF4-FFF2-40B4-BE49-F238E27FC236}">
                <a16:creationId xmlns:a16="http://schemas.microsoft.com/office/drawing/2014/main" id="{C81E6583-650D-AE53-51D9-197FD9AD08D8}"/>
              </a:ext>
            </a:extLst>
          </p:cNvPr>
          <p:cNvSpPr>
            <a:spLocks noGrp="1"/>
          </p:cNvSpPr>
          <p:nvPr>
            <p:ph type="title"/>
          </p:nvPr>
        </p:nvSpPr>
        <p:spPr>
          <a:xfrm>
            <a:off x="748352" y="1160908"/>
            <a:ext cx="10681648" cy="685800"/>
          </a:xfrm>
          <a:prstGeom prst="rect">
            <a:avLst/>
          </a:prstGeom>
        </p:spPr>
        <p:txBody>
          <a:bodyPr lIns="0" tIns="0" rIns="0" bIns="0"/>
          <a:lstStyle>
            <a:lvl1pPr algn="l">
              <a:defRPr sz="2800" b="1" i="0">
                <a:solidFill>
                  <a:srgbClr val="19204C"/>
                </a:solidFill>
              </a:defRPr>
            </a:lvl1pPr>
          </a:lstStyle>
          <a:p>
            <a:r>
              <a:rPr lang="en-US"/>
              <a:t>Click to edit Master title style</a:t>
            </a:r>
          </a:p>
        </p:txBody>
      </p:sp>
      <p:sp>
        <p:nvSpPr>
          <p:cNvPr id="11" name="Content Placeholder 11">
            <a:extLst>
              <a:ext uri="{FF2B5EF4-FFF2-40B4-BE49-F238E27FC236}">
                <a16:creationId xmlns:a16="http://schemas.microsoft.com/office/drawing/2014/main" id="{BAD50F24-85E1-0E5E-927A-1DB3677EFE5B}"/>
              </a:ext>
            </a:extLst>
          </p:cNvPr>
          <p:cNvSpPr>
            <a:spLocks noGrp="1"/>
          </p:cNvSpPr>
          <p:nvPr>
            <p:ph sz="quarter" idx="12"/>
          </p:nvPr>
        </p:nvSpPr>
        <p:spPr>
          <a:xfrm>
            <a:off x="762000" y="2130552"/>
            <a:ext cx="5029200" cy="3736848"/>
          </a:xfrm>
          <a:prstGeom prst="rect">
            <a:avLst/>
          </a:prstGeom>
        </p:spPr>
        <p:txBody>
          <a:bodyPr vert="horz" lIns="0" tIns="0" rIns="0" bIns="0"/>
          <a:lstStyle>
            <a:lvl1pPr marL="9525" indent="0">
              <a:buClr>
                <a:srgbClr val="213E9A"/>
              </a:buClr>
              <a:buNone/>
              <a:tabLst/>
              <a:defRPr sz="2000"/>
            </a:lvl1pPr>
            <a:lvl2pPr>
              <a:buClr>
                <a:srgbClr val="213E9A"/>
              </a:buClr>
              <a:defRPr sz="1800"/>
            </a:lvl2pPr>
            <a:lvl3pPr>
              <a:buClr>
                <a:srgbClr val="213E9A"/>
              </a:buClr>
              <a:defRPr sz="1600"/>
            </a:lvl3pPr>
            <a:lvl4pPr>
              <a:buClr>
                <a:srgbClr val="213E9A"/>
              </a:buClr>
              <a:defRPr sz="1400"/>
            </a:lvl4pPr>
            <a:lvl5pPr>
              <a:buClr>
                <a:srgbClr val="213E9A"/>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3">
            <a:extLst>
              <a:ext uri="{FF2B5EF4-FFF2-40B4-BE49-F238E27FC236}">
                <a16:creationId xmlns:a16="http://schemas.microsoft.com/office/drawing/2014/main" id="{9919CFF2-533C-28D2-50C5-579E03D76FF9}"/>
              </a:ext>
            </a:extLst>
          </p:cNvPr>
          <p:cNvSpPr>
            <a:spLocks noGrp="1"/>
          </p:cNvSpPr>
          <p:nvPr>
            <p:ph type="pic" sz="quarter" idx="14"/>
          </p:nvPr>
        </p:nvSpPr>
        <p:spPr>
          <a:xfrm>
            <a:off x="6096000" y="2130552"/>
            <a:ext cx="5334000" cy="3736848"/>
          </a:xfrm>
          <a:prstGeom prst="rect">
            <a:avLst/>
          </a:prstGeom>
        </p:spPr>
        <p:txBody>
          <a:bodyPr/>
          <a:lstStyle>
            <a:lvl1pPr>
              <a:defRPr sz="2400"/>
            </a:lvl1pPr>
          </a:lstStyle>
          <a:p>
            <a:r>
              <a:rPr lang="en-US"/>
              <a:t>Click icon to add picture</a:t>
            </a:r>
          </a:p>
        </p:txBody>
      </p:sp>
      <p:pic>
        <p:nvPicPr>
          <p:cNvPr id="2" name="Picture 1">
            <a:extLst>
              <a:ext uri="{FF2B5EF4-FFF2-40B4-BE49-F238E27FC236}">
                <a16:creationId xmlns:a16="http://schemas.microsoft.com/office/drawing/2014/main" id="{1D958FF5-4192-66E6-2F9C-4B2E77850D44}"/>
              </a:ext>
            </a:extLst>
          </p:cNvPr>
          <p:cNvPicPr>
            <a:picLocks noChangeAspect="1"/>
          </p:cNvPicPr>
          <p:nvPr userDrawn="1"/>
        </p:nvPicPr>
        <p:blipFill>
          <a:blip r:embed="rId3"/>
          <a:stretch>
            <a:fillRect/>
          </a:stretch>
        </p:blipFill>
        <p:spPr>
          <a:xfrm>
            <a:off x="748352" y="606707"/>
            <a:ext cx="1766248" cy="282062"/>
          </a:xfrm>
          <a:prstGeom prst="rect">
            <a:avLst/>
          </a:prstGeom>
        </p:spPr>
      </p:pic>
      <p:pic>
        <p:nvPicPr>
          <p:cNvPr id="3" name="Graphic 2">
            <a:extLst>
              <a:ext uri="{FF2B5EF4-FFF2-40B4-BE49-F238E27FC236}">
                <a16:creationId xmlns:a16="http://schemas.microsoft.com/office/drawing/2014/main" id="{04C90424-6FB9-7B07-F8F9-853E0AF60B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20200" y="6271253"/>
            <a:ext cx="2743200" cy="525294"/>
          </a:xfrm>
          <a:prstGeom prst="rect">
            <a:avLst/>
          </a:prstGeom>
        </p:spPr>
      </p:pic>
    </p:spTree>
    <p:extLst>
      <p:ext uri="{BB962C8B-B14F-4D97-AF65-F5344CB8AC3E}">
        <p14:creationId xmlns:p14="http://schemas.microsoft.com/office/powerpoint/2010/main" val="425676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ogo Bottom: Title &amp; Content">
  <p:cSld name="Logo Bottom: Title &amp; Content">
    <p:spTree>
      <p:nvGrpSpPr>
        <p:cNvPr id="1" name="Shape 26"/>
        <p:cNvGrpSpPr/>
        <p:nvPr/>
      </p:nvGrpSpPr>
      <p:grpSpPr>
        <a:xfrm>
          <a:off x="0" y="0"/>
          <a:ext cx="0" cy="0"/>
          <a:chOff x="0" y="0"/>
          <a:chExt cx="0" cy="0"/>
        </a:xfrm>
      </p:grpSpPr>
      <p:sp>
        <p:nvSpPr>
          <p:cNvPr id="27" name="Google Shape;27;p11"/>
          <p:cNvSpPr txBox="1">
            <a:spLocks noGrp="1"/>
          </p:cNvSpPr>
          <p:nvPr>
            <p:ph type="body" idx="1"/>
          </p:nvPr>
        </p:nvSpPr>
        <p:spPr>
          <a:xfrm>
            <a:off x="304805" y="971552"/>
            <a:ext cx="11563351" cy="5059363"/>
          </a:xfrm>
          <a:prstGeom prst="rect">
            <a:avLst/>
          </a:prstGeom>
          <a:noFill/>
          <a:ln>
            <a:noFill/>
          </a:ln>
        </p:spPr>
        <p:txBody>
          <a:bodyPr spcFirstLastPara="1" wrap="square" lIns="0" tIns="0" rIns="0" bIns="0" anchor="t" anchorCtr="0">
            <a:noAutofit/>
          </a:bodyPr>
          <a:lstStyle>
            <a:lvl1pPr marL="457200" marR="0" lvl="0" indent="-381000" algn="l" rtl="0">
              <a:spcBef>
                <a:spcPts val="480"/>
              </a:spcBef>
              <a:spcAft>
                <a:spcPts val="0"/>
              </a:spcAft>
              <a:buClr>
                <a:srgbClr val="505050"/>
              </a:buClr>
              <a:buSzPts val="2400"/>
              <a:buFont typeface="Arial"/>
              <a:buChar char="•"/>
              <a:defRPr sz="2400" b="0" i="0" u="none" strike="noStrike" cap="none">
                <a:solidFill>
                  <a:srgbClr val="505050"/>
                </a:solidFill>
                <a:latin typeface="Roboto"/>
                <a:ea typeface="Roboto"/>
                <a:cs typeface="Roboto"/>
                <a:sym typeface="Roboto"/>
              </a:defRPr>
            </a:lvl1pPr>
            <a:lvl2pPr marL="914400" marR="0" lvl="1" indent="-364045" algn="l" rtl="0">
              <a:spcBef>
                <a:spcPts val="427"/>
              </a:spcBef>
              <a:spcAft>
                <a:spcPts val="0"/>
              </a:spcAft>
              <a:buClr>
                <a:srgbClr val="505050"/>
              </a:buClr>
              <a:buSzPts val="2133"/>
              <a:buFont typeface="Arial"/>
              <a:buChar char="–"/>
              <a:defRPr sz="2133" b="0" i="0" u="none" strike="noStrike" cap="none">
                <a:solidFill>
                  <a:srgbClr val="505050"/>
                </a:solidFill>
                <a:latin typeface="Roboto"/>
                <a:ea typeface="Roboto"/>
                <a:cs typeface="Roboto"/>
                <a:sym typeface="Roboto"/>
              </a:defRPr>
            </a:lvl2pPr>
            <a:lvl3pPr marL="1371600" marR="0" lvl="2" indent="-355600" algn="l" rtl="0">
              <a:spcBef>
                <a:spcPts val="400"/>
              </a:spcBef>
              <a:spcAft>
                <a:spcPts val="0"/>
              </a:spcAft>
              <a:buClr>
                <a:srgbClr val="505050"/>
              </a:buClr>
              <a:buSzPts val="2000"/>
              <a:buFont typeface="Arial"/>
              <a:buChar char="•"/>
              <a:defRPr sz="2000" b="0" i="0" u="none" strike="noStrike" cap="none">
                <a:solidFill>
                  <a:srgbClr val="505050"/>
                </a:solidFill>
                <a:latin typeface="Roboto"/>
                <a:ea typeface="Roboto"/>
                <a:cs typeface="Roboto"/>
                <a:sym typeface="Roboto"/>
              </a:defRPr>
            </a:lvl3pPr>
            <a:lvl4pPr marL="1828800" marR="0" lvl="3" indent="-347154" algn="l" rtl="0">
              <a:spcBef>
                <a:spcPts val="373"/>
              </a:spcBef>
              <a:spcAft>
                <a:spcPts val="0"/>
              </a:spcAft>
              <a:buClr>
                <a:srgbClr val="505050"/>
              </a:buClr>
              <a:buSzPts val="1867"/>
              <a:buFont typeface="Arial"/>
              <a:buChar char="–"/>
              <a:defRPr sz="1867" b="0" i="0" u="none" strike="noStrike" cap="none">
                <a:solidFill>
                  <a:srgbClr val="505050"/>
                </a:solidFill>
                <a:latin typeface="Roboto"/>
                <a:ea typeface="Roboto"/>
                <a:cs typeface="Roboto"/>
                <a:sym typeface="Roboto"/>
              </a:defRPr>
            </a:lvl4pPr>
            <a:lvl5pPr marL="2286000" marR="0" lvl="4" indent="-347154" algn="l" rtl="0">
              <a:spcBef>
                <a:spcPts val="373"/>
              </a:spcBef>
              <a:spcAft>
                <a:spcPts val="0"/>
              </a:spcAft>
              <a:buClr>
                <a:srgbClr val="505050"/>
              </a:buClr>
              <a:buSzPts val="1867"/>
              <a:buFont typeface="Arial"/>
              <a:buChar char="•"/>
              <a:defRPr sz="1867" b="0" i="0" u="none" strike="noStrike" cap="none">
                <a:solidFill>
                  <a:srgbClr val="505050"/>
                </a:solidFill>
                <a:latin typeface="Roboto"/>
                <a:ea typeface="Roboto"/>
                <a:cs typeface="Roboto"/>
                <a:sym typeface="Roboto"/>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Roboto"/>
                <a:ea typeface="Roboto"/>
                <a:cs typeface="Roboto"/>
                <a:sym typeface="Roboto"/>
              </a:defRPr>
            </a:lvl9pPr>
          </a:lstStyle>
          <a:p>
            <a:endParaRPr/>
          </a:p>
        </p:txBody>
      </p:sp>
      <p:sp>
        <p:nvSpPr>
          <p:cNvPr id="28" name="Google Shape;28;p11"/>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lvl1pPr marR="0" lvl="0" algn="ctr" rtl="0">
              <a:spcBef>
                <a:spcPts val="0"/>
              </a:spcBef>
              <a:spcAft>
                <a:spcPts val="0"/>
              </a:spcAft>
              <a:buClr>
                <a:srgbClr val="004C97"/>
              </a:buClr>
              <a:buSzPts val="2933"/>
              <a:buFont typeface="Roboto"/>
              <a:buNone/>
              <a:defRPr sz="2933" b="0" i="0" u="none" strike="noStrike" cap="none">
                <a:solidFill>
                  <a:srgbClr val="004C97"/>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11"/>
          <p:cNvSpPr txBox="1"/>
          <p:nvPr/>
        </p:nvSpPr>
        <p:spPr>
          <a:xfrm>
            <a:off x="112489" y="6468126"/>
            <a:ext cx="552451" cy="237285"/>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1200" b="0" i="0" u="none" strike="noStrike" cap="none">
                <a:solidFill>
                  <a:srgbClr val="004C97"/>
                </a:solidFill>
                <a:latin typeface="Helvetica Neue"/>
                <a:ea typeface="Helvetica Neue"/>
                <a:cs typeface="Helvetica Neue"/>
                <a:sym typeface="Helvetica Neue"/>
              </a:rPr>
              <a:t>‹#›</a:t>
            </a:fld>
            <a:endParaRPr sz="1200" b="0" i="0" u="none" strike="noStrike" cap="none">
              <a:solidFill>
                <a:srgbClr val="004C97"/>
              </a:solidFill>
              <a:latin typeface="Helvetica Neue"/>
              <a:ea typeface="Helvetica Neue"/>
              <a:cs typeface="Helvetica Neue"/>
              <a:sym typeface="Helvetica Neue"/>
            </a:endParaRPr>
          </a:p>
        </p:txBody>
      </p:sp>
      <p:sp>
        <p:nvSpPr>
          <p:cNvPr id="32" name="Google Shape;32;p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33" name="Google Shape;33;p1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Roboto"/>
                <a:ea typeface="Roboto"/>
                <a:cs typeface="Roboto"/>
                <a:sym typeface="Roboto"/>
              </a:defRPr>
            </a:lvl2pPr>
            <a:lvl3pPr marR="0" lvl="2" algn="l" rtl="0">
              <a:spcBef>
                <a:spcPts val="0"/>
              </a:spcBef>
              <a:spcAft>
                <a:spcPts val="0"/>
              </a:spcAft>
              <a:buSzPts val="1400"/>
              <a:buNone/>
              <a:defRPr sz="1800" b="0" i="0" u="none" strike="noStrike" cap="none">
                <a:solidFill>
                  <a:schemeClr val="dk1"/>
                </a:solidFill>
                <a:latin typeface="Roboto"/>
                <a:ea typeface="Roboto"/>
                <a:cs typeface="Roboto"/>
                <a:sym typeface="Roboto"/>
              </a:defRPr>
            </a:lvl3pPr>
            <a:lvl4pPr marR="0" lvl="3" algn="l" rtl="0">
              <a:spcBef>
                <a:spcPts val="0"/>
              </a:spcBef>
              <a:spcAft>
                <a:spcPts val="0"/>
              </a:spcAft>
              <a:buSzPts val="1400"/>
              <a:buNone/>
              <a:defRPr sz="1800" b="0" i="0" u="none" strike="noStrike" cap="none">
                <a:solidFill>
                  <a:schemeClr val="dk1"/>
                </a:solidFill>
                <a:latin typeface="Roboto"/>
                <a:ea typeface="Roboto"/>
                <a:cs typeface="Roboto"/>
                <a:sym typeface="Roboto"/>
              </a:defRPr>
            </a:lvl4pPr>
            <a:lvl5pPr marR="0" lvl="4" algn="l" rtl="0">
              <a:spcBef>
                <a:spcPts val="0"/>
              </a:spcBef>
              <a:spcAft>
                <a:spcPts val="0"/>
              </a:spcAft>
              <a:buSzPts val="1400"/>
              <a:buNone/>
              <a:defRPr sz="1800" b="0" i="0" u="none" strike="noStrike" cap="none">
                <a:solidFill>
                  <a:schemeClr val="dk1"/>
                </a:solidFill>
                <a:latin typeface="Roboto"/>
                <a:ea typeface="Roboto"/>
                <a:cs typeface="Roboto"/>
                <a:sym typeface="Roboto"/>
              </a:defRPr>
            </a:lvl5pPr>
            <a:lvl6pPr marR="0" lvl="5" algn="l" rtl="0">
              <a:spcBef>
                <a:spcPts val="0"/>
              </a:spcBef>
              <a:spcAft>
                <a:spcPts val="0"/>
              </a:spcAft>
              <a:buSzPts val="1400"/>
              <a:buNone/>
              <a:defRPr sz="1800" b="0" i="0" u="none" strike="noStrike" cap="none">
                <a:solidFill>
                  <a:schemeClr val="dk1"/>
                </a:solidFill>
                <a:latin typeface="Roboto"/>
                <a:ea typeface="Roboto"/>
                <a:cs typeface="Roboto"/>
                <a:sym typeface="Roboto"/>
              </a:defRPr>
            </a:lvl6pPr>
            <a:lvl7pPr marR="0" lvl="6" algn="l" rtl="0">
              <a:spcBef>
                <a:spcPts val="0"/>
              </a:spcBef>
              <a:spcAft>
                <a:spcPts val="0"/>
              </a:spcAft>
              <a:buSzPts val="1400"/>
              <a:buNone/>
              <a:defRPr sz="1800" b="0" i="0" u="none" strike="noStrike" cap="none">
                <a:solidFill>
                  <a:schemeClr val="dk1"/>
                </a:solidFill>
                <a:latin typeface="Roboto"/>
                <a:ea typeface="Roboto"/>
                <a:cs typeface="Roboto"/>
                <a:sym typeface="Roboto"/>
              </a:defRPr>
            </a:lvl7pPr>
            <a:lvl8pPr marR="0" lvl="7" algn="l" rtl="0">
              <a:spcBef>
                <a:spcPts val="0"/>
              </a:spcBef>
              <a:spcAft>
                <a:spcPts val="0"/>
              </a:spcAft>
              <a:buSzPts val="1400"/>
              <a:buNone/>
              <a:defRPr sz="1800" b="0" i="0" u="none" strike="noStrike" cap="none">
                <a:solidFill>
                  <a:schemeClr val="dk1"/>
                </a:solidFill>
                <a:latin typeface="Roboto"/>
                <a:ea typeface="Roboto"/>
                <a:cs typeface="Roboto"/>
                <a:sym typeface="Roboto"/>
              </a:defRPr>
            </a:lvl8pPr>
            <a:lvl9pPr marR="0" lvl="8" algn="l" rtl="0">
              <a:spcBef>
                <a:spcPts val="0"/>
              </a:spcBef>
              <a:spcAft>
                <a:spcPts val="0"/>
              </a:spcAft>
              <a:buSzPts val="1400"/>
              <a:buNone/>
              <a:defRPr sz="1800" b="0" i="0" u="none" strike="noStrike" cap="none">
                <a:solidFill>
                  <a:schemeClr val="dk1"/>
                </a:solidFill>
                <a:latin typeface="Roboto"/>
                <a:ea typeface="Roboto"/>
                <a:cs typeface="Roboto"/>
                <a:sym typeface="Roboto"/>
              </a:defRPr>
            </a:lvl9pPr>
          </a:lstStyle>
          <a:p>
            <a:endParaRPr/>
          </a:p>
        </p:txBody>
      </p:sp>
      <p:sp>
        <p:nvSpPr>
          <p:cNvPr id="34" name="Google Shape;34;p1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800" b="0" i="0" u="none" strike="noStrike" cap="none">
                <a:solidFill>
                  <a:schemeClr val="dk1"/>
                </a:solidFill>
                <a:latin typeface="Roboto"/>
                <a:ea typeface="Roboto"/>
                <a:cs typeface="Roboto"/>
                <a:sym typeface="Roboto"/>
              </a:defRPr>
            </a:lvl1pPr>
            <a:lvl2pPr marL="0" marR="0" lvl="1" indent="0" algn="ctr" rtl="0">
              <a:spcBef>
                <a:spcPts val="0"/>
              </a:spcBef>
              <a:buNone/>
              <a:defRPr sz="1800" b="0" i="0" u="none" strike="noStrike" cap="none">
                <a:solidFill>
                  <a:schemeClr val="dk1"/>
                </a:solidFill>
                <a:latin typeface="Roboto"/>
                <a:ea typeface="Roboto"/>
                <a:cs typeface="Roboto"/>
                <a:sym typeface="Roboto"/>
              </a:defRPr>
            </a:lvl2pPr>
            <a:lvl3pPr marL="0" marR="0" lvl="2" indent="0" algn="ctr" rtl="0">
              <a:spcBef>
                <a:spcPts val="0"/>
              </a:spcBef>
              <a:buNone/>
              <a:defRPr sz="1800" b="0" i="0" u="none" strike="noStrike" cap="none">
                <a:solidFill>
                  <a:schemeClr val="dk1"/>
                </a:solidFill>
                <a:latin typeface="Roboto"/>
                <a:ea typeface="Roboto"/>
                <a:cs typeface="Roboto"/>
                <a:sym typeface="Roboto"/>
              </a:defRPr>
            </a:lvl3pPr>
            <a:lvl4pPr marL="0" marR="0" lvl="3" indent="0" algn="ctr" rtl="0">
              <a:spcBef>
                <a:spcPts val="0"/>
              </a:spcBef>
              <a:buNone/>
              <a:defRPr sz="1800" b="0" i="0" u="none" strike="noStrike" cap="none">
                <a:solidFill>
                  <a:schemeClr val="dk1"/>
                </a:solidFill>
                <a:latin typeface="Roboto"/>
                <a:ea typeface="Roboto"/>
                <a:cs typeface="Roboto"/>
                <a:sym typeface="Roboto"/>
              </a:defRPr>
            </a:lvl4pPr>
            <a:lvl5pPr marL="0" marR="0" lvl="4" indent="0" algn="ctr" rtl="0">
              <a:spcBef>
                <a:spcPts val="0"/>
              </a:spcBef>
              <a:buNone/>
              <a:defRPr sz="1800" b="0" i="0" u="none" strike="noStrike" cap="none">
                <a:solidFill>
                  <a:schemeClr val="dk1"/>
                </a:solidFill>
                <a:latin typeface="Roboto"/>
                <a:ea typeface="Roboto"/>
                <a:cs typeface="Roboto"/>
                <a:sym typeface="Roboto"/>
              </a:defRPr>
            </a:lvl5pPr>
            <a:lvl6pPr marL="0" marR="0" lvl="5" indent="0" algn="ctr" rtl="0">
              <a:spcBef>
                <a:spcPts val="0"/>
              </a:spcBef>
              <a:buNone/>
              <a:defRPr sz="1800" b="0" i="0" u="none" strike="noStrike" cap="none">
                <a:solidFill>
                  <a:schemeClr val="dk1"/>
                </a:solidFill>
                <a:latin typeface="Roboto"/>
                <a:ea typeface="Roboto"/>
                <a:cs typeface="Roboto"/>
                <a:sym typeface="Roboto"/>
              </a:defRPr>
            </a:lvl6pPr>
            <a:lvl7pPr marL="0" marR="0" lvl="6" indent="0" algn="ctr" rtl="0">
              <a:spcBef>
                <a:spcPts val="0"/>
              </a:spcBef>
              <a:buNone/>
              <a:defRPr sz="1800" b="0" i="0" u="none" strike="noStrike" cap="none">
                <a:solidFill>
                  <a:schemeClr val="dk1"/>
                </a:solidFill>
                <a:latin typeface="Roboto"/>
                <a:ea typeface="Roboto"/>
                <a:cs typeface="Roboto"/>
                <a:sym typeface="Roboto"/>
              </a:defRPr>
            </a:lvl7pPr>
            <a:lvl8pPr marL="0" marR="0" lvl="7" indent="0" algn="ctr" rtl="0">
              <a:spcBef>
                <a:spcPts val="0"/>
              </a:spcBef>
              <a:buNone/>
              <a:defRPr sz="1800" b="0" i="0" u="none" strike="noStrike" cap="none">
                <a:solidFill>
                  <a:schemeClr val="dk1"/>
                </a:solidFill>
                <a:latin typeface="Roboto"/>
                <a:ea typeface="Roboto"/>
                <a:cs typeface="Roboto"/>
                <a:sym typeface="Roboto"/>
              </a:defRPr>
            </a:lvl8pPr>
            <a:lvl9pPr marL="0" marR="0" lvl="8" indent="0" algn="ctr" rtl="0">
              <a:spcBef>
                <a:spcPts val="0"/>
              </a:spcBef>
              <a:buNone/>
              <a:defRPr sz="1800" b="0" i="0" u="none" strike="noStrike" cap="none">
                <a:solidFill>
                  <a:schemeClr val="dk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US"/>
              <a:t>‹#›</a:t>
            </a:fld>
            <a:endParaRPr/>
          </a:p>
        </p:txBody>
      </p:sp>
      <p:pic>
        <p:nvPicPr>
          <p:cNvPr id="35" name="Google Shape;35;p1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8906699" y="6258877"/>
            <a:ext cx="1580566" cy="398068"/>
          </a:xfrm>
          <a:prstGeom prst="rect">
            <a:avLst/>
          </a:prstGeom>
          <a:noFill/>
          <a:ln>
            <a:noFill/>
          </a:ln>
        </p:spPr>
      </p:pic>
      <p:sp>
        <p:nvSpPr>
          <p:cNvPr id="36" name="Google Shape;36;p11"/>
          <p:cNvSpPr/>
          <p:nvPr/>
        </p:nvSpPr>
        <p:spPr>
          <a:xfrm>
            <a:off x="7781170" y="6322838"/>
            <a:ext cx="1115748" cy="371069"/>
          </a:xfrm>
          <a:prstGeom prst="rect">
            <a:avLst/>
          </a:prstGeom>
          <a:solidFill>
            <a:srgbClr val="FFFFFF"/>
          </a:solidFill>
          <a:ln>
            <a:noFill/>
          </a:ln>
        </p:spPr>
        <p:txBody>
          <a:bodyPr/>
          <a:lstStyle/>
          <a:p>
            <a:endParaRPr lang="en-US"/>
          </a:p>
        </p:txBody>
      </p:sp>
      <p:pic>
        <p:nvPicPr>
          <p:cNvPr id="37" name="Google Shape;37;p1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620513" y="6322838"/>
            <a:ext cx="1034143" cy="334107"/>
          </a:xfrm>
          <a:prstGeom prst="rect">
            <a:avLst/>
          </a:prstGeom>
          <a:noFill/>
          <a:ln>
            <a:noFill/>
          </a:ln>
        </p:spPr>
      </p:pic>
      <p:pic>
        <p:nvPicPr>
          <p:cNvPr id="38" name="Google Shape;38;p1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678442" y="6322838"/>
            <a:ext cx="1070391" cy="371069"/>
          </a:xfrm>
          <a:prstGeom prst="rect">
            <a:avLst/>
          </a:prstGeom>
          <a:noFill/>
          <a:ln>
            <a:noFill/>
          </a:ln>
        </p:spPr>
      </p:pic>
      <p:pic>
        <p:nvPicPr>
          <p:cNvPr id="39" name="Google Shape;39;p11"/>
          <p:cNvPicPr preferRelativeResize="0"/>
          <p:nvPr/>
        </p:nvPicPr>
        <p:blipFill rotWithShape="1">
          <a:blip r:embed="rId5">
            <a:alphaModFix/>
          </a:blip>
          <a:srcRect/>
          <a:stretch/>
        </p:blipFill>
        <p:spPr>
          <a:xfrm>
            <a:off x="10560264" y="6277628"/>
            <a:ext cx="1326936" cy="360566"/>
          </a:xfrm>
          <a:prstGeom prst="rect">
            <a:avLst/>
          </a:prstGeom>
          <a:noFill/>
          <a:ln>
            <a:noFill/>
          </a:ln>
        </p:spPr>
      </p:pic>
      <p:pic>
        <p:nvPicPr>
          <p:cNvPr id="2" name="Google Shape;535;p8" descr="Text&#10;&#10;Description automatically generated">
            <a:extLst>
              <a:ext uri="{FF2B5EF4-FFF2-40B4-BE49-F238E27FC236}">
                <a16:creationId xmlns:a16="http://schemas.microsoft.com/office/drawing/2014/main" id="{5E3C0E98-5444-9ADF-91D2-7026F86B226D}"/>
              </a:ext>
            </a:extLst>
          </p:cNvPr>
          <p:cNvPicPr preferRelativeResize="0"/>
          <p:nvPr userDrawn="1"/>
        </p:nvPicPr>
        <p:blipFill rotWithShape="1">
          <a:blip r:embed="rId6" cstate="hqprint">
            <a:alphaModFix/>
            <a:extLst>
              <a:ext uri="{28A0092B-C50C-407E-A947-70E740481C1C}">
                <a14:useLocalDpi xmlns:a14="http://schemas.microsoft.com/office/drawing/2010/main"/>
              </a:ext>
            </a:extLst>
          </a:blip>
          <a:srcRect/>
          <a:stretch/>
        </p:blipFill>
        <p:spPr>
          <a:xfrm>
            <a:off x="7758614" y="6294088"/>
            <a:ext cx="1115748" cy="397408"/>
          </a:xfrm>
          <a:prstGeom prst="rect">
            <a:avLst/>
          </a:prstGeom>
          <a:noFill/>
          <a:ln>
            <a:noFill/>
          </a:ln>
        </p:spPr>
      </p:pic>
      <p:sp>
        <p:nvSpPr>
          <p:cNvPr id="4" name="Google Shape;14;p10">
            <a:extLst>
              <a:ext uri="{FF2B5EF4-FFF2-40B4-BE49-F238E27FC236}">
                <a16:creationId xmlns:a16="http://schemas.microsoft.com/office/drawing/2014/main" id="{829A8EDB-CED6-3AAC-3F6D-43FFB54203A0}"/>
              </a:ext>
            </a:extLst>
          </p:cNvPr>
          <p:cNvSpPr/>
          <p:nvPr userDrawn="1"/>
        </p:nvSpPr>
        <p:spPr>
          <a:xfrm>
            <a:off x="8443330" y="6201910"/>
            <a:ext cx="1898779" cy="621101"/>
          </a:xfrm>
          <a:prstGeom prst="rect">
            <a:avLst/>
          </a:prstGeom>
          <a:solidFill>
            <a:srgbClr val="002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sp>
        <p:nvSpPr>
          <p:cNvPr id="5" name="Google Shape;19;p10">
            <a:extLst>
              <a:ext uri="{FF2B5EF4-FFF2-40B4-BE49-F238E27FC236}">
                <a16:creationId xmlns:a16="http://schemas.microsoft.com/office/drawing/2014/main" id="{ABBD6480-BDD9-8BBE-EA41-5C1849FBAE72}"/>
              </a:ext>
            </a:extLst>
          </p:cNvPr>
          <p:cNvSpPr/>
          <p:nvPr userDrawn="1"/>
        </p:nvSpPr>
        <p:spPr>
          <a:xfrm>
            <a:off x="0" y="6069232"/>
            <a:ext cx="12192000" cy="797787"/>
          </a:xfrm>
          <a:prstGeom prst="rect">
            <a:avLst/>
          </a:prstGeom>
          <a:solidFill>
            <a:srgbClr val="002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pic>
        <p:nvPicPr>
          <p:cNvPr id="6" name="Google Shape;20;p10" descr="Text&#10;&#10;Description automatically generated with medium confidence">
            <a:extLst>
              <a:ext uri="{FF2B5EF4-FFF2-40B4-BE49-F238E27FC236}">
                <a16:creationId xmlns:a16="http://schemas.microsoft.com/office/drawing/2014/main" id="{EC5C8123-9369-F0FB-6100-BE57664E712F}"/>
              </a:ext>
            </a:extLst>
          </p:cNvPr>
          <p:cNvPicPr preferRelativeResize="0"/>
          <p:nvPr userDrawn="1"/>
        </p:nvPicPr>
        <p:blipFill rotWithShape="1">
          <a:blip r:embed="rId7" cstate="hqprint">
            <a:alphaModFix/>
            <a:extLst>
              <a:ext uri="{28A0092B-C50C-407E-A947-70E740481C1C}">
                <a14:useLocalDpi xmlns:a14="http://schemas.microsoft.com/office/drawing/2010/main"/>
              </a:ext>
            </a:extLst>
          </a:blip>
          <a:srcRect/>
          <a:stretch/>
        </p:blipFill>
        <p:spPr>
          <a:xfrm>
            <a:off x="10299199" y="6289576"/>
            <a:ext cx="1638700" cy="386780"/>
          </a:xfrm>
          <a:prstGeom prst="rect">
            <a:avLst/>
          </a:prstGeom>
          <a:noFill/>
          <a:ln>
            <a:noFill/>
          </a:ln>
        </p:spPr>
      </p:pic>
      <p:cxnSp>
        <p:nvCxnSpPr>
          <p:cNvPr id="7" name="Google Shape;21;p10">
            <a:extLst>
              <a:ext uri="{FF2B5EF4-FFF2-40B4-BE49-F238E27FC236}">
                <a16:creationId xmlns:a16="http://schemas.microsoft.com/office/drawing/2014/main" id="{35837AB7-BE68-1B36-DA83-8E0E2F20684D}"/>
              </a:ext>
            </a:extLst>
          </p:cNvPr>
          <p:cNvCxnSpPr/>
          <p:nvPr userDrawn="1"/>
        </p:nvCxnSpPr>
        <p:spPr>
          <a:xfrm>
            <a:off x="-23683" y="6438235"/>
            <a:ext cx="4200605" cy="32288"/>
          </a:xfrm>
          <a:prstGeom prst="straightConnector1">
            <a:avLst/>
          </a:prstGeom>
          <a:noFill/>
          <a:ln w="76200" cap="flat" cmpd="sng">
            <a:solidFill>
              <a:schemeClr val="lt1"/>
            </a:solidFill>
            <a:prstDash val="solid"/>
            <a:round/>
            <a:headEnd type="none" w="sm" len="sm"/>
            <a:tailEnd type="none" w="sm" len="sm"/>
          </a:ln>
        </p:spPr>
      </p:cxnSp>
      <p:pic>
        <p:nvPicPr>
          <p:cNvPr id="8" name="Google Shape;22;p10">
            <a:extLst>
              <a:ext uri="{FF2B5EF4-FFF2-40B4-BE49-F238E27FC236}">
                <a16:creationId xmlns:a16="http://schemas.microsoft.com/office/drawing/2014/main" id="{5A0591E2-0247-C642-F2FC-5B0BFEE5EE11}"/>
              </a:ext>
            </a:extLst>
          </p:cNvPr>
          <p:cNvPicPr preferRelativeResize="0"/>
          <p:nvPr userDrawn="1"/>
        </p:nvPicPr>
        <p:blipFill rotWithShape="1">
          <a:blip r:embed="rId8" cstate="hqprint">
            <a:alphaModFix/>
            <a:extLst>
              <a:ext uri="{28A0092B-C50C-407E-A947-70E740481C1C}">
                <a14:useLocalDpi xmlns:a14="http://schemas.microsoft.com/office/drawing/2010/main"/>
              </a:ext>
            </a:extLst>
          </a:blip>
          <a:srcRect/>
          <a:stretch/>
        </p:blipFill>
        <p:spPr>
          <a:xfrm>
            <a:off x="5671855" y="6216722"/>
            <a:ext cx="1464235" cy="507601"/>
          </a:xfrm>
          <a:prstGeom prst="rect">
            <a:avLst/>
          </a:prstGeom>
          <a:noFill/>
          <a:ln>
            <a:noFill/>
          </a:ln>
        </p:spPr>
      </p:pic>
      <p:pic>
        <p:nvPicPr>
          <p:cNvPr id="10" name="Google Shape;24;p10">
            <a:extLst>
              <a:ext uri="{FF2B5EF4-FFF2-40B4-BE49-F238E27FC236}">
                <a16:creationId xmlns:a16="http://schemas.microsoft.com/office/drawing/2014/main" id="{7D3E9E1E-9A18-8C04-1788-5C3CB84E4C0E}"/>
              </a:ext>
            </a:extLst>
          </p:cNvPr>
          <p:cNvPicPr preferRelativeResize="0"/>
          <p:nvPr userDrawn="1"/>
        </p:nvPicPr>
        <p:blipFill rotWithShape="1">
          <a:blip r:embed="rId9" cstate="hqprint">
            <a:alphaModFix/>
            <a:extLst>
              <a:ext uri="{28A0092B-C50C-407E-A947-70E740481C1C}">
                <a14:useLocalDpi xmlns:a14="http://schemas.microsoft.com/office/drawing/2010/main"/>
              </a:ext>
            </a:extLst>
          </a:blip>
          <a:srcRect/>
          <a:stretch/>
        </p:blipFill>
        <p:spPr>
          <a:xfrm>
            <a:off x="7197955" y="6259265"/>
            <a:ext cx="1197628" cy="427603"/>
          </a:xfrm>
          <a:prstGeom prst="rect">
            <a:avLst/>
          </a:prstGeom>
          <a:noFill/>
          <a:ln>
            <a:noFill/>
          </a:ln>
        </p:spPr>
      </p:pic>
      <p:pic>
        <p:nvPicPr>
          <p:cNvPr id="11" name="Google Shape;25;p10">
            <a:extLst>
              <a:ext uri="{FF2B5EF4-FFF2-40B4-BE49-F238E27FC236}">
                <a16:creationId xmlns:a16="http://schemas.microsoft.com/office/drawing/2014/main" id="{83BA3235-E722-E4EC-45F0-08161881675F}"/>
              </a:ext>
            </a:extLst>
          </p:cNvPr>
          <p:cNvPicPr preferRelativeResize="0"/>
          <p:nvPr userDrawn="1"/>
        </p:nvPicPr>
        <p:blipFill rotWithShape="1">
          <a:blip r:embed="rId10" cstate="hqprint">
            <a:alphaModFix/>
            <a:extLst>
              <a:ext uri="{28A0092B-C50C-407E-A947-70E740481C1C}">
                <a14:useLocalDpi xmlns:a14="http://schemas.microsoft.com/office/drawing/2010/main"/>
              </a:ext>
            </a:extLst>
          </a:blip>
          <a:srcRect/>
          <a:stretch/>
        </p:blipFill>
        <p:spPr>
          <a:xfrm>
            <a:off x="8462693" y="6254181"/>
            <a:ext cx="1707530" cy="432687"/>
          </a:xfrm>
          <a:prstGeom prst="rect">
            <a:avLst/>
          </a:prstGeom>
          <a:noFill/>
          <a:ln>
            <a:noFill/>
          </a:ln>
        </p:spPr>
      </p:pic>
      <p:pic>
        <p:nvPicPr>
          <p:cNvPr id="12" name="Picture 11">
            <a:extLst>
              <a:ext uri="{FF2B5EF4-FFF2-40B4-BE49-F238E27FC236}">
                <a16:creationId xmlns:a16="http://schemas.microsoft.com/office/drawing/2014/main" id="{7072D13B-E3DC-B513-FB8F-A697EC0303FD}"/>
              </a:ext>
            </a:extLst>
          </p:cNvPr>
          <p:cNvPicPr>
            <a:picLocks noChangeAspect="1"/>
          </p:cNvPicPr>
          <p:nvPr userDrawn="1"/>
        </p:nvPicPr>
        <p:blipFill>
          <a:blip r:embed="rId11" cstate="hqprint">
            <a:extLst>
              <a:ext uri="{28A0092B-C50C-407E-A947-70E740481C1C}">
                <a14:useLocalDpi xmlns:a14="http://schemas.microsoft.com/office/drawing/2010/main"/>
              </a:ext>
            </a:extLst>
          </a:blip>
          <a:srcRect l="-3962" t="-19450" r="-3319" b="-13721"/>
          <a:stretch>
            <a:fillRect/>
          </a:stretch>
        </p:blipFill>
        <p:spPr>
          <a:xfrm>
            <a:off x="-9472" y="6083520"/>
            <a:ext cx="3200400" cy="731520"/>
          </a:xfrm>
          <a:prstGeom prst="rect">
            <a:avLst/>
          </a:prstGeom>
          <a:solidFill>
            <a:srgbClr val="002955"/>
          </a:solidFill>
        </p:spPr>
      </p:pic>
      <p:pic>
        <p:nvPicPr>
          <p:cNvPr id="14" name="Picture 13" descr="A picture containing logo&#10;&#10;AI-generated content may be incorrect.">
            <a:extLst>
              <a:ext uri="{FF2B5EF4-FFF2-40B4-BE49-F238E27FC236}">
                <a16:creationId xmlns:a16="http://schemas.microsoft.com/office/drawing/2014/main" id="{CC98BB2A-BAE9-6E44-CEC7-5713E8AF1F15}"/>
              </a:ext>
            </a:extLst>
          </p:cNvPr>
          <p:cNvPicPr>
            <a:picLocks noChangeAspect="1"/>
          </p:cNvPicPr>
          <p:nvPr userDrawn="1"/>
        </p:nvPicPr>
        <p:blipFill>
          <a:blip r:embed="rId12"/>
          <a:srcRect t="17350" b="21658"/>
          <a:stretch>
            <a:fillRect/>
          </a:stretch>
        </p:blipFill>
        <p:spPr>
          <a:xfrm>
            <a:off x="4320878" y="6203717"/>
            <a:ext cx="1349309" cy="548640"/>
          </a:xfrm>
          <a:prstGeom prst="rect">
            <a:avLst/>
          </a:prstGeom>
        </p:spPr>
      </p:pic>
    </p:spTree>
    <p:extLst>
      <p:ext uri="{BB962C8B-B14F-4D97-AF65-F5344CB8AC3E}">
        <p14:creationId xmlns:p14="http://schemas.microsoft.com/office/powerpoint/2010/main" val="3908003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9422256" y="6492875"/>
            <a:ext cx="2556434" cy="142398"/>
          </a:xfrm>
          <a:prstGeom prst="rect">
            <a:avLst/>
          </a:prstGeom>
        </p:spPr>
      </p:pic>
      <p:sp>
        <p:nvSpPr>
          <p:cNvPr id="17" name="bg object 17"/>
          <p:cNvSpPr/>
          <p:nvPr/>
        </p:nvSpPr>
        <p:spPr>
          <a:xfrm>
            <a:off x="0" y="6262458"/>
            <a:ext cx="12192000" cy="0"/>
          </a:xfrm>
          <a:custGeom>
            <a:avLst/>
            <a:gdLst/>
            <a:ahLst/>
            <a:cxnLst/>
            <a:rect l="l" t="t" r="r" b="b"/>
            <a:pathLst>
              <a:path w="12192000">
                <a:moveTo>
                  <a:pt x="0" y="0"/>
                </a:moveTo>
                <a:lnTo>
                  <a:pt x="12192000" y="0"/>
                </a:lnTo>
              </a:path>
            </a:pathLst>
          </a:custGeom>
          <a:ln w="9525">
            <a:solidFill>
              <a:srgbClr val="000000"/>
            </a:solidFill>
          </a:ln>
        </p:spPr>
        <p:txBody>
          <a:bodyPr wrap="square" lIns="0" tIns="0" rIns="0" bIns="0" rtlCol="0"/>
          <a:lstStyle/>
          <a:p>
            <a:endParaRPr/>
          </a:p>
        </p:txBody>
      </p:sp>
      <p:sp>
        <p:nvSpPr>
          <p:cNvPr id="2" name="Holder 2"/>
          <p:cNvSpPr>
            <a:spLocks noGrp="1"/>
          </p:cNvSpPr>
          <p:nvPr>
            <p:ph type="title"/>
          </p:nvPr>
        </p:nvSpPr>
        <p:spPr>
          <a:xfrm>
            <a:off x="206146" y="158877"/>
            <a:ext cx="6953884" cy="406400"/>
          </a:xfrm>
          <a:prstGeom prst="rect">
            <a:avLst/>
          </a:prstGeom>
        </p:spPr>
        <p:txBody>
          <a:bodyPr wrap="square" lIns="0" tIns="0" rIns="0" bIns="0">
            <a:spAutoFit/>
          </a:bodyPr>
          <a:lstStyle>
            <a:lvl1pPr>
              <a:defRPr sz="2500" b="0" i="0">
                <a:solidFill>
                  <a:schemeClr val="tx1"/>
                </a:solidFill>
                <a:latin typeface="Calibri"/>
                <a:cs typeface="Calibri"/>
              </a:defRPr>
            </a:lvl1pPr>
          </a:lstStyle>
          <a:p>
            <a:endParaRPr/>
          </a:p>
        </p:txBody>
      </p:sp>
      <p:sp>
        <p:nvSpPr>
          <p:cNvPr id="3" name="Holder 3"/>
          <p:cNvSpPr>
            <a:spLocks noGrp="1"/>
          </p:cNvSpPr>
          <p:nvPr>
            <p:ph type="body" idx="1"/>
          </p:nvPr>
        </p:nvSpPr>
        <p:spPr>
          <a:xfrm>
            <a:off x="3315080" y="2584780"/>
            <a:ext cx="6565900" cy="3318510"/>
          </a:xfrm>
          <a:prstGeom prst="rect">
            <a:avLst/>
          </a:prstGeom>
        </p:spPr>
        <p:txBody>
          <a:bodyPr wrap="square" lIns="0" tIns="0" rIns="0" bIns="0">
            <a:spAutoFit/>
          </a:bodyPr>
          <a:lstStyle>
            <a:lvl1pPr>
              <a:defRPr sz="36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5/8/2026</a:t>
            </a:fld>
            <a:endParaRPr lang="en-US"/>
          </a:p>
        </p:txBody>
      </p:sp>
      <p:sp>
        <p:nvSpPr>
          <p:cNvPr id="6" name="Holder 6"/>
          <p:cNvSpPr>
            <a:spLocks noGrp="1"/>
          </p:cNvSpPr>
          <p:nvPr>
            <p:ph type="sldNum" sz="quarter" idx="7"/>
          </p:nvPr>
        </p:nvSpPr>
        <p:spPr>
          <a:xfrm>
            <a:off x="193547" y="6483197"/>
            <a:ext cx="232409" cy="165734"/>
          </a:xfrm>
          <a:prstGeom prst="rect">
            <a:avLst/>
          </a:prstGeom>
        </p:spPr>
        <p:txBody>
          <a:bodyPr wrap="square" lIns="0" tIns="0" rIns="0" bIns="0">
            <a:spAutoFit/>
          </a:bodyPr>
          <a:lstStyle>
            <a:lvl1pPr>
              <a:defRPr sz="1100" b="1" i="0">
                <a:solidFill>
                  <a:schemeClr val="tx1"/>
                </a:solidFill>
                <a:latin typeface="Calibri"/>
                <a:cs typeface="Calibri"/>
              </a:defRPr>
            </a:lvl1pPr>
          </a:lstStyle>
          <a:p>
            <a:pPr marL="38100">
              <a:lnSpc>
                <a:spcPts val="1150"/>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science.osti.gov/wdts/scgsr/How-to-Apply/Priority-SC-Research-Area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science.osti.gov/wdts/scgs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emf"/><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hyperlink" Target="https://science.osti.gov/Initiatives/QIS" TargetMode="External"/><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1.png"/><Relationship Id="rId3" Type="http://schemas.openxmlformats.org/officeDocument/2006/relationships/image" Target="../media/image35.jpeg"/><Relationship Id="rId7" Type="http://schemas.openxmlformats.org/officeDocument/2006/relationships/hyperlink" Target="https://en.wikipedia.org/wiki/Flag_of_Italy" TargetMode="External"/><Relationship Id="rId12"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hyperlink" Target="https://www.flickr.com/photos/lac-bac/6483307775" TargetMode="External"/><Relationship Id="rId5" Type="http://schemas.openxmlformats.org/officeDocument/2006/relationships/hyperlink" Target="https://en.wikipedia.org/wiki/Flag_of_the_United_Kingdom" TargetMode="External"/><Relationship Id="rId15" Type="http://schemas.openxmlformats.org/officeDocument/2006/relationships/image" Target="../media/image43.jpeg"/><Relationship Id="rId10" Type="http://schemas.openxmlformats.org/officeDocument/2006/relationships/image" Target="../media/image39.jpeg"/><Relationship Id="rId4" Type="http://schemas.openxmlformats.org/officeDocument/2006/relationships/image" Target="../media/image36.png"/><Relationship Id="rId9" Type="http://schemas.openxmlformats.org/officeDocument/2006/relationships/hyperlink" Target="https://www.publicdomainpictures.net/view-image.php?image=119665&amp;picture=&amp;jazyk=DE" TargetMode="External"/><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762" y="0"/>
            <a:ext cx="12201525" cy="6858000"/>
            <a:chOff x="-4762" y="0"/>
            <a:chExt cx="12201525"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9422256" y="6492873"/>
              <a:ext cx="2556434" cy="142400"/>
            </a:xfrm>
            <a:prstGeom prst="rect">
              <a:avLst/>
            </a:prstGeom>
          </p:spPr>
        </p:pic>
        <p:sp>
          <p:nvSpPr>
            <p:cNvPr id="5" name="object 5"/>
            <p:cNvSpPr/>
            <p:nvPr/>
          </p:nvSpPr>
          <p:spPr>
            <a:xfrm>
              <a:off x="0" y="6262458"/>
              <a:ext cx="12192000" cy="0"/>
            </a:xfrm>
            <a:custGeom>
              <a:avLst/>
              <a:gdLst/>
              <a:ahLst/>
              <a:cxnLst/>
              <a:rect l="l" t="t" r="r" b="b"/>
              <a:pathLst>
                <a:path w="12192000">
                  <a:moveTo>
                    <a:pt x="0" y="0"/>
                  </a:moveTo>
                  <a:lnTo>
                    <a:pt x="12192000" y="0"/>
                  </a:lnTo>
                </a:path>
              </a:pathLst>
            </a:custGeom>
            <a:ln w="9525">
              <a:solidFill>
                <a:srgbClr val="FFFFFF"/>
              </a:solidFill>
            </a:ln>
          </p:spPr>
          <p:txBody>
            <a:bodyPr wrap="square" lIns="0" tIns="0" rIns="0" bIns="0" rtlCol="0"/>
            <a:lstStyle/>
            <a:p>
              <a:endParaRPr/>
            </a:p>
          </p:txBody>
        </p:sp>
      </p:grpSp>
      <p:sp>
        <p:nvSpPr>
          <p:cNvPr id="6" name="object 6" descr="$PPTXTitle"/>
          <p:cNvSpPr txBox="1">
            <a:spLocks noGrp="1"/>
          </p:cNvSpPr>
          <p:nvPr>
            <p:ph type="title"/>
          </p:nvPr>
        </p:nvSpPr>
        <p:spPr>
          <a:xfrm>
            <a:off x="206146" y="129667"/>
            <a:ext cx="5887720" cy="1243289"/>
          </a:xfrm>
          <a:prstGeom prst="rect">
            <a:avLst/>
          </a:prstGeom>
        </p:spPr>
        <p:txBody>
          <a:bodyPr vert="horz" wrap="square" lIns="0" tIns="12065" rIns="0" bIns="0" rtlCol="0">
            <a:spAutoFit/>
          </a:bodyPr>
          <a:lstStyle/>
          <a:p>
            <a:pPr marL="12700" marR="5080">
              <a:lnSpc>
                <a:spcPct val="100000"/>
              </a:lnSpc>
              <a:spcBef>
                <a:spcPts val="95"/>
              </a:spcBef>
            </a:pPr>
            <a:r>
              <a:rPr lang="en-US" sz="4000" dirty="0">
                <a:solidFill>
                  <a:srgbClr val="FFFFFF"/>
                </a:solidFill>
              </a:rPr>
              <a:t>DOE Office of High Energy &amp; Nuclear Physics Report</a:t>
            </a:r>
            <a:endParaRPr sz="4000" dirty="0"/>
          </a:p>
        </p:txBody>
      </p:sp>
      <p:sp>
        <p:nvSpPr>
          <p:cNvPr id="7" name="object 7"/>
          <p:cNvSpPr txBox="1"/>
          <p:nvPr/>
        </p:nvSpPr>
        <p:spPr>
          <a:xfrm>
            <a:off x="206146" y="4107941"/>
            <a:ext cx="3451454" cy="628377"/>
          </a:xfrm>
          <a:prstGeom prst="rect">
            <a:avLst/>
          </a:prstGeom>
        </p:spPr>
        <p:txBody>
          <a:bodyPr vert="horz" wrap="square" lIns="0" tIns="12700" rIns="0" bIns="0" rtlCol="0">
            <a:spAutoFit/>
          </a:bodyPr>
          <a:lstStyle/>
          <a:p>
            <a:pPr marL="12700">
              <a:lnSpc>
                <a:spcPct val="100000"/>
              </a:lnSpc>
              <a:spcBef>
                <a:spcPts val="100"/>
              </a:spcBef>
            </a:pPr>
            <a:r>
              <a:rPr lang="en-US" sz="2000" spc="-20" dirty="0">
                <a:solidFill>
                  <a:srgbClr val="FFFFFF"/>
                </a:solidFill>
                <a:latin typeface="Calibri"/>
                <a:cs typeface="Calibri"/>
              </a:rPr>
              <a:t>Sharon Stephenson</a:t>
            </a:r>
            <a:endParaRPr sz="2000" dirty="0">
              <a:latin typeface="Calibri"/>
              <a:cs typeface="Calibri"/>
            </a:endParaRPr>
          </a:p>
          <a:p>
            <a:pPr marL="12700">
              <a:lnSpc>
                <a:spcPct val="100000"/>
              </a:lnSpc>
            </a:pPr>
            <a:r>
              <a:rPr lang="en-US" sz="2000" dirty="0">
                <a:solidFill>
                  <a:srgbClr val="FFFFFF"/>
                </a:solidFill>
                <a:latin typeface="Calibri"/>
                <a:cs typeface="Calibri"/>
              </a:rPr>
              <a:t>Physics Research Director, HENP</a:t>
            </a:r>
            <a:endParaRPr sz="2000" dirty="0">
              <a:latin typeface="Calibri"/>
              <a:cs typeface="Calibri"/>
            </a:endParaRPr>
          </a:p>
        </p:txBody>
      </p:sp>
      <p:sp>
        <p:nvSpPr>
          <p:cNvPr id="8" name="object 8"/>
          <p:cNvSpPr txBox="1"/>
          <p:nvPr/>
        </p:nvSpPr>
        <p:spPr>
          <a:xfrm>
            <a:off x="206146" y="4954016"/>
            <a:ext cx="996315" cy="19749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Calibri"/>
                <a:cs typeface="Calibri"/>
              </a:rPr>
              <a:t>M</a:t>
            </a:r>
            <a:r>
              <a:rPr lang="en-US" sz="1200" dirty="0">
                <a:solidFill>
                  <a:srgbClr val="FFFFFF"/>
                </a:solidFill>
                <a:latin typeface="Calibri"/>
                <a:cs typeface="Calibri"/>
              </a:rPr>
              <a:t>ay 15,</a:t>
            </a:r>
            <a:r>
              <a:rPr sz="1200" spc="-20" dirty="0">
                <a:solidFill>
                  <a:srgbClr val="FFFFFF"/>
                </a:solidFill>
                <a:latin typeface="Calibri"/>
                <a:cs typeface="Calibri"/>
              </a:rPr>
              <a:t> 2026</a:t>
            </a:r>
            <a:endParaRPr sz="1200" dirty="0">
              <a:latin typeface="Calibri"/>
              <a:cs typeface="Calibri"/>
            </a:endParaRPr>
          </a:p>
        </p:txBody>
      </p:sp>
      <p:pic>
        <p:nvPicPr>
          <p:cNvPr id="9" name="object 9"/>
          <p:cNvPicPr/>
          <p:nvPr/>
        </p:nvPicPr>
        <p:blipFill>
          <a:blip r:embed="rId4" cstate="print"/>
          <a:stretch>
            <a:fillRect/>
          </a:stretch>
        </p:blipFill>
        <p:spPr>
          <a:xfrm>
            <a:off x="9490456" y="3585616"/>
            <a:ext cx="2396744" cy="24154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A36D-3CB6-AB53-77A2-5DFB6EDA6637}"/>
              </a:ext>
            </a:extLst>
          </p:cNvPr>
          <p:cNvSpPr>
            <a:spLocks noGrp="1"/>
          </p:cNvSpPr>
          <p:nvPr>
            <p:ph type="title"/>
          </p:nvPr>
        </p:nvSpPr>
        <p:spPr>
          <a:xfrm>
            <a:off x="228600" y="393350"/>
            <a:ext cx="6953884" cy="406400"/>
          </a:xfrm>
        </p:spPr>
        <p:txBody>
          <a:bodyPr>
            <a:normAutofit fontScale="90000"/>
          </a:bodyPr>
          <a:lstStyle/>
          <a:p>
            <a:r>
              <a:rPr lang="en-US" sz="3200" b="1" dirty="0"/>
              <a:t>Status of other MIE projects</a:t>
            </a:r>
          </a:p>
        </p:txBody>
      </p:sp>
      <p:sp>
        <p:nvSpPr>
          <p:cNvPr id="4" name="Slide Number Placeholder 3">
            <a:extLst>
              <a:ext uri="{FF2B5EF4-FFF2-40B4-BE49-F238E27FC236}">
                <a16:creationId xmlns:a16="http://schemas.microsoft.com/office/drawing/2014/main" id="{110BCC7B-8546-1D4C-87EE-6A27F4FFF0AC}"/>
              </a:ext>
            </a:extLst>
          </p:cNvPr>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400" kern="1200">
                <a:solidFill>
                  <a:schemeClr val="bg1"/>
                </a:solidFill>
                <a:latin typeface="AvenirNext LT Pro Regular"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fld id="{835B6AD7-18B8-4C9C-AA70-ABD830A869AC}" type="slidenum">
              <a:rPr lang="en-US" smtClean="0">
                <a:solidFill>
                  <a:prstClr val="white"/>
                </a:solidFill>
              </a:rPr>
              <a:pPr marL="0" marR="0" lvl="0" indent="0" algn="ctr" defTabSz="914400" rtl="0" eaLnBrk="1" fontAlgn="auto" latinLnBrk="0" hangingPunct="1">
                <a:lnSpc>
                  <a:spcPct val="100000"/>
                </a:lnSpc>
                <a:spcBef>
                  <a:spcPct val="0"/>
                </a:spcBef>
                <a:spcAft>
                  <a:spcPct val="0"/>
                </a:spcAft>
                <a:buClrTx/>
                <a:buSzTx/>
                <a:buFontTx/>
                <a:buNone/>
                <a:defRPr/>
              </a:pPr>
              <a:t>10</a:t>
            </a:fld>
            <a:endParaRPr kumimoji="0" lang="en-US" sz="1400" b="0" i="0" u="none" strike="noStrike" kern="1200" cap="none" spc="0" normalizeH="0" baseline="0" noProof="0">
              <a:ln>
                <a:noFill/>
              </a:ln>
              <a:solidFill>
                <a:prstClr val="white"/>
              </a:solidFill>
              <a:effectLst/>
              <a:uLnTx/>
              <a:uFillTx/>
              <a:latin typeface="AvenirNext LT Pro Regular" panose="020B0504020202020204" pitchFamily="34" charset="0"/>
              <a:cs typeface="Arial"/>
            </a:endParaRPr>
          </a:p>
        </p:txBody>
      </p:sp>
      <p:pic>
        <p:nvPicPr>
          <p:cNvPr id="6" name="Picture 5">
            <a:extLst>
              <a:ext uri="{FF2B5EF4-FFF2-40B4-BE49-F238E27FC236}">
                <a16:creationId xmlns:a16="http://schemas.microsoft.com/office/drawing/2014/main" id="{1097CC1E-8152-895A-6B6F-AB9A471B3BFD}"/>
              </a:ext>
            </a:extLst>
          </p:cNvPr>
          <p:cNvPicPr>
            <a:picLocks noChangeAspect="1"/>
          </p:cNvPicPr>
          <p:nvPr/>
        </p:nvPicPr>
        <p:blipFill>
          <a:blip r:embed="rId2"/>
          <a:stretch>
            <a:fillRect/>
          </a:stretch>
        </p:blipFill>
        <p:spPr>
          <a:xfrm>
            <a:off x="859641" y="1684114"/>
            <a:ext cx="3740152" cy="1955545"/>
          </a:xfrm>
          <a:prstGeom prst="rect">
            <a:avLst/>
          </a:prstGeom>
        </p:spPr>
      </p:pic>
      <p:sp>
        <p:nvSpPr>
          <p:cNvPr id="7" name="TextBox 6">
            <a:extLst>
              <a:ext uri="{FF2B5EF4-FFF2-40B4-BE49-F238E27FC236}">
                <a16:creationId xmlns:a16="http://schemas.microsoft.com/office/drawing/2014/main" id="{69EE62F6-A6E9-1DA2-7EB9-8112E2DD9B48}"/>
              </a:ext>
            </a:extLst>
          </p:cNvPr>
          <p:cNvSpPr txBox="1"/>
          <p:nvPr/>
        </p:nvSpPr>
        <p:spPr>
          <a:xfrm>
            <a:off x="374579" y="1026509"/>
            <a:ext cx="4809971"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Arial"/>
                <a:cs typeface="Arial"/>
              </a:rPr>
              <a:t>Gamma Ray Energy Tracking Array (GRETA)</a:t>
            </a:r>
          </a:p>
          <a:p>
            <a:pPr marL="0" marR="0" lvl="0" indent="0" algn="ctr" defTabSz="914400" rtl="0" eaLnBrk="1" fontAlgn="base" latinLnBrk="0" hangingPunct="1">
              <a:lnSpc>
                <a:spcPct val="100000"/>
              </a:lnSpc>
              <a:spcBef>
                <a:spcPct val="0"/>
              </a:spcBef>
              <a:spcAft>
                <a:spcPct val="0"/>
              </a:spcAft>
              <a:buClrTx/>
              <a:buSzTx/>
              <a:buFontTx/>
              <a:buNone/>
              <a:defRPr/>
            </a:pPr>
            <a:r>
              <a:rPr lang="en-US">
                <a:solidFill>
                  <a:prstClr val="black"/>
                </a:solidFill>
                <a:cs typeface="Arial"/>
              </a:rPr>
              <a:t>for FRIB, ATLAS (LBNL)</a:t>
            </a:r>
            <a:endParaRPr kumimoji="0" lang="en-US" sz="1800" b="0" i="0" u="none" strike="noStrike" kern="1200" cap="none" spc="0" normalizeH="0" baseline="0" noProof="0">
              <a:ln>
                <a:noFill/>
              </a:ln>
              <a:solidFill>
                <a:prstClr val="black"/>
              </a:solidFill>
              <a:effectLst/>
              <a:uLnTx/>
              <a:uFillTx/>
              <a:latin typeface="Arial"/>
              <a:cs typeface="Arial"/>
            </a:endParaRPr>
          </a:p>
        </p:txBody>
      </p:sp>
      <p:sp>
        <p:nvSpPr>
          <p:cNvPr id="8" name="TextBox 7">
            <a:extLst>
              <a:ext uri="{FF2B5EF4-FFF2-40B4-BE49-F238E27FC236}">
                <a16:creationId xmlns:a16="http://schemas.microsoft.com/office/drawing/2014/main" id="{2A80FC55-C034-790C-C670-0DAE3ABF71CD}"/>
              </a:ext>
            </a:extLst>
          </p:cNvPr>
          <p:cNvSpPr txBox="1"/>
          <p:nvPr/>
        </p:nvSpPr>
        <p:spPr>
          <a:xfrm>
            <a:off x="374579" y="3675047"/>
            <a:ext cx="626748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schemeClr val="accent6">
                    <a:lumMod val="75000"/>
                  </a:schemeClr>
                </a:solidFill>
                <a:effectLst/>
                <a:uLnTx/>
                <a:uFillTx/>
                <a:latin typeface="Arial"/>
                <a:cs typeface="Arial"/>
              </a:rPr>
              <a:t>Fully funded and delegated: </a:t>
            </a:r>
            <a:r>
              <a:rPr kumimoji="0" lang="en-US" sz="1800" i="0" u="none" strike="noStrike" kern="1200" cap="none" spc="0" normalizeH="0" baseline="0" noProof="0">
                <a:ln>
                  <a:noFill/>
                </a:ln>
                <a:effectLst/>
                <a:uLnTx/>
                <a:uFillTx/>
                <a:latin typeface="Arial"/>
                <a:cs typeface="Arial"/>
              </a:rPr>
              <a:t>Approved for early science</a:t>
            </a:r>
          </a:p>
        </p:txBody>
      </p:sp>
      <p:sp>
        <p:nvSpPr>
          <p:cNvPr id="9" name="TextBox 8">
            <a:extLst>
              <a:ext uri="{FF2B5EF4-FFF2-40B4-BE49-F238E27FC236}">
                <a16:creationId xmlns:a16="http://schemas.microsoft.com/office/drawing/2014/main" id="{ADA56D03-AB0F-DF85-05BC-80FE771830E4}"/>
              </a:ext>
            </a:extLst>
          </p:cNvPr>
          <p:cNvSpPr txBox="1"/>
          <p:nvPr/>
        </p:nvSpPr>
        <p:spPr>
          <a:xfrm>
            <a:off x="6918761" y="665897"/>
            <a:ext cx="480997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Arial"/>
                <a:cs typeface="Arial"/>
              </a:rPr>
              <a:t>Measurement of a Lepton-Lepton Electroweak Reaction (MOLLER) for CEBAF </a:t>
            </a:r>
          </a:p>
        </p:txBody>
      </p:sp>
      <p:pic>
        <p:nvPicPr>
          <p:cNvPr id="11" name="Picture 10">
            <a:extLst>
              <a:ext uri="{FF2B5EF4-FFF2-40B4-BE49-F238E27FC236}">
                <a16:creationId xmlns:a16="http://schemas.microsoft.com/office/drawing/2014/main" id="{959BAB95-6545-3E20-8660-0BB3725AE185}"/>
              </a:ext>
            </a:extLst>
          </p:cNvPr>
          <p:cNvPicPr>
            <a:picLocks noChangeAspect="1"/>
          </p:cNvPicPr>
          <p:nvPr/>
        </p:nvPicPr>
        <p:blipFill>
          <a:blip r:embed="rId3"/>
          <a:stretch>
            <a:fillRect/>
          </a:stretch>
        </p:blipFill>
        <p:spPr>
          <a:xfrm>
            <a:off x="7502223" y="1296921"/>
            <a:ext cx="3643048" cy="2262709"/>
          </a:xfrm>
          <a:prstGeom prst="rect">
            <a:avLst/>
          </a:prstGeom>
        </p:spPr>
      </p:pic>
      <p:pic>
        <p:nvPicPr>
          <p:cNvPr id="15" name="Picture 14">
            <a:extLst>
              <a:ext uri="{FF2B5EF4-FFF2-40B4-BE49-F238E27FC236}">
                <a16:creationId xmlns:a16="http://schemas.microsoft.com/office/drawing/2014/main" id="{9CEE81B9-FE77-7742-EA3F-FC8570F25E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32855" y="4168897"/>
            <a:ext cx="4809972" cy="2038773"/>
          </a:xfrm>
          <a:prstGeom prst="rect">
            <a:avLst/>
          </a:prstGeom>
        </p:spPr>
      </p:pic>
      <p:sp>
        <p:nvSpPr>
          <p:cNvPr id="16" name="TextBox 15">
            <a:extLst>
              <a:ext uri="{FF2B5EF4-FFF2-40B4-BE49-F238E27FC236}">
                <a16:creationId xmlns:a16="http://schemas.microsoft.com/office/drawing/2014/main" id="{5BFA7008-512F-9E17-8FE0-1E30FEA01CF8}"/>
              </a:ext>
            </a:extLst>
          </p:cNvPr>
          <p:cNvSpPr txBox="1"/>
          <p:nvPr/>
        </p:nvSpPr>
        <p:spPr>
          <a:xfrm>
            <a:off x="8258487" y="4473578"/>
            <a:ext cx="3933513"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Arial"/>
                <a:cs typeface="Arial"/>
              </a:rPr>
              <a:t>2 subprojects – Spectrometer plus</a:t>
            </a: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Arial"/>
                <a:cs typeface="Arial"/>
              </a:rPr>
              <a:t>High-Transmission Beamline (HTBL)</a:t>
            </a:r>
            <a:br>
              <a:rPr kumimoji="0" lang="en-US" sz="1800" b="0" i="0" u="none" strike="noStrike" kern="1200" cap="none" spc="0" normalizeH="0" baseline="0" noProof="0">
                <a:ln>
                  <a:noFill/>
                </a:ln>
                <a:solidFill>
                  <a:prstClr val="black"/>
                </a:solidFill>
                <a:effectLst/>
                <a:uLnTx/>
                <a:uFillTx/>
                <a:latin typeface="Arial"/>
                <a:cs typeface="Arial"/>
              </a:rPr>
            </a:br>
            <a:endParaRPr kumimoji="0" lang="en-US" sz="1800" b="0"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Arial"/>
                <a:cs typeface="Arial"/>
              </a:rPr>
              <a:t>HTBL CD-2/3 achieved Feb 2025</a:t>
            </a:r>
          </a:p>
        </p:txBody>
      </p:sp>
      <p:sp>
        <p:nvSpPr>
          <p:cNvPr id="12" name="TextBox 11">
            <a:extLst>
              <a:ext uri="{FF2B5EF4-FFF2-40B4-BE49-F238E27FC236}">
                <a16:creationId xmlns:a16="http://schemas.microsoft.com/office/drawing/2014/main" id="{61B45CCF-6A6F-3B36-BBD6-21C283E39AB1}"/>
              </a:ext>
            </a:extLst>
          </p:cNvPr>
          <p:cNvSpPr txBox="1"/>
          <p:nvPr/>
        </p:nvSpPr>
        <p:spPr>
          <a:xfrm>
            <a:off x="7001311" y="3604231"/>
            <a:ext cx="449353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en-US" b="1">
                <a:solidFill>
                  <a:schemeClr val="accent6">
                    <a:lumMod val="75000"/>
                  </a:schemeClr>
                </a:solidFill>
                <a:cs typeface="Arial"/>
              </a:rPr>
              <a:t>Fully funded: </a:t>
            </a:r>
            <a:r>
              <a:rPr kumimoji="0" lang="en-US" sz="1800" b="0" i="0" u="none" strike="noStrike" kern="1200" cap="none" spc="0" normalizeH="0" baseline="0" noProof="0">
                <a:ln>
                  <a:noFill/>
                </a:ln>
                <a:solidFill>
                  <a:prstClr val="black"/>
                </a:solidFill>
                <a:effectLst/>
                <a:uLnTx/>
                <a:uFillTx/>
                <a:latin typeface="Arial"/>
                <a:cs typeface="Arial"/>
              </a:rPr>
              <a:t>CD-2/3 achieved May 2024</a:t>
            </a:r>
          </a:p>
        </p:txBody>
      </p:sp>
      <p:sp>
        <p:nvSpPr>
          <p:cNvPr id="13" name="TextBox 12">
            <a:extLst>
              <a:ext uri="{FF2B5EF4-FFF2-40B4-BE49-F238E27FC236}">
                <a16:creationId xmlns:a16="http://schemas.microsoft.com/office/drawing/2014/main" id="{97F45EEE-902B-6AAF-89F8-2B433C8BE7F3}"/>
              </a:ext>
            </a:extLst>
          </p:cNvPr>
          <p:cNvSpPr txBox="1"/>
          <p:nvPr/>
        </p:nvSpPr>
        <p:spPr>
          <a:xfrm>
            <a:off x="468658" y="5508325"/>
            <a:ext cx="3858571" cy="64633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prstClr val="black"/>
                </a:solidFill>
                <a:effectLst/>
                <a:uLnTx/>
                <a:uFillTx/>
                <a:latin typeface="Arial"/>
                <a:cs typeface="Arial"/>
              </a:rPr>
              <a:t>High Rigidity Spectrometer (HRS) </a:t>
            </a:r>
            <a:br>
              <a:rPr kumimoji="0" lang="en-US" sz="1800" b="0" i="0" u="none" strike="noStrike" kern="1200" cap="none" spc="0" normalizeH="0" baseline="0" noProof="0">
                <a:ln>
                  <a:noFill/>
                </a:ln>
                <a:solidFill>
                  <a:prstClr val="black"/>
                </a:solidFill>
                <a:effectLst/>
                <a:uLnTx/>
                <a:uFillTx/>
                <a:latin typeface="Arial"/>
                <a:cs typeface="Arial"/>
              </a:rPr>
            </a:br>
            <a:r>
              <a:rPr kumimoji="0" lang="en-US" sz="1800" b="0" i="0" u="none" strike="noStrike" kern="1200" cap="none" spc="0" normalizeH="0" baseline="0" noProof="0">
                <a:ln>
                  <a:noFill/>
                </a:ln>
                <a:solidFill>
                  <a:prstClr val="black"/>
                </a:solidFill>
                <a:effectLst/>
                <a:uLnTx/>
                <a:uFillTx/>
                <a:latin typeface="Arial"/>
                <a:cs typeface="Arial"/>
              </a:rPr>
              <a:t>for FRIB (Michigan State University)</a:t>
            </a:r>
          </a:p>
        </p:txBody>
      </p:sp>
    </p:spTree>
    <p:extLst>
      <p:ext uri="{BB962C8B-B14F-4D97-AF65-F5344CB8AC3E}">
        <p14:creationId xmlns:p14="http://schemas.microsoft.com/office/powerpoint/2010/main" val="1144021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150"/>
              </a:lnSpc>
            </a:pPr>
            <a:fld id="{81D60167-4931-47E6-BA6A-407CBD079E47}" type="slidenum">
              <a:rPr spc="-50" dirty="0"/>
              <a:t>11</a:t>
            </a:fld>
            <a:endParaRPr spc="-50" dirty="0"/>
          </a:p>
        </p:txBody>
      </p:sp>
      <p:sp>
        <p:nvSpPr>
          <p:cNvPr id="5" name="object 2">
            <a:extLst>
              <a:ext uri="{FF2B5EF4-FFF2-40B4-BE49-F238E27FC236}">
                <a16:creationId xmlns:a16="http://schemas.microsoft.com/office/drawing/2014/main" id="{F077299D-F757-FE77-AC10-894683242C10}"/>
              </a:ext>
            </a:extLst>
          </p:cNvPr>
          <p:cNvSpPr/>
          <p:nvPr/>
        </p:nvSpPr>
        <p:spPr>
          <a:xfrm>
            <a:off x="3225038" y="645541"/>
            <a:ext cx="5742305" cy="609600"/>
          </a:xfrm>
          <a:custGeom>
            <a:avLst/>
            <a:gdLst/>
            <a:ahLst/>
            <a:cxnLst/>
            <a:rect l="l" t="t" r="r" b="b"/>
            <a:pathLst>
              <a:path w="5742305" h="609600">
                <a:moveTo>
                  <a:pt x="5741796" y="0"/>
                </a:moveTo>
                <a:lnTo>
                  <a:pt x="0" y="0"/>
                </a:lnTo>
                <a:lnTo>
                  <a:pt x="0" y="609600"/>
                </a:lnTo>
                <a:lnTo>
                  <a:pt x="5741796" y="609600"/>
                </a:lnTo>
                <a:lnTo>
                  <a:pt x="5741796" y="0"/>
                </a:lnTo>
                <a:close/>
              </a:path>
            </a:pathLst>
          </a:custGeom>
          <a:solidFill>
            <a:srgbClr val="0C3150"/>
          </a:solidFill>
        </p:spPr>
        <p:txBody>
          <a:bodyPr wrap="square" lIns="0" tIns="0" rIns="0" bIns="0" rtlCol="0"/>
          <a:lstStyle/>
          <a:p>
            <a:endParaRPr/>
          </a:p>
        </p:txBody>
      </p:sp>
      <p:sp>
        <p:nvSpPr>
          <p:cNvPr id="6" name="object 3" descr="$PPTXTitle">
            <a:extLst>
              <a:ext uri="{FF2B5EF4-FFF2-40B4-BE49-F238E27FC236}">
                <a16:creationId xmlns:a16="http://schemas.microsoft.com/office/drawing/2014/main" id="{74CA11BC-205E-14B3-A90C-BFA571AAE9C0}"/>
              </a:ext>
            </a:extLst>
          </p:cNvPr>
          <p:cNvSpPr txBox="1">
            <a:spLocks/>
          </p:cNvSpPr>
          <p:nvPr/>
        </p:nvSpPr>
        <p:spPr>
          <a:xfrm>
            <a:off x="3718052" y="734644"/>
            <a:ext cx="4755515" cy="391795"/>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2400">
                <a:solidFill>
                  <a:srgbClr val="FFFFFF"/>
                </a:solidFill>
              </a:rPr>
              <a:t>Deputy</a:t>
            </a:r>
            <a:r>
              <a:rPr lang="en-US" sz="2400" spc="-50">
                <a:solidFill>
                  <a:srgbClr val="FFFFFF"/>
                </a:solidFill>
              </a:rPr>
              <a:t> </a:t>
            </a:r>
            <a:r>
              <a:rPr lang="en-US" sz="2400">
                <a:solidFill>
                  <a:srgbClr val="FFFFFF"/>
                </a:solidFill>
              </a:rPr>
              <a:t>Director</a:t>
            </a:r>
            <a:r>
              <a:rPr lang="en-US" sz="2400" spc="-65">
                <a:solidFill>
                  <a:srgbClr val="FFFFFF"/>
                </a:solidFill>
              </a:rPr>
              <a:t> </a:t>
            </a:r>
            <a:r>
              <a:rPr lang="en-US" sz="2400">
                <a:solidFill>
                  <a:srgbClr val="FFFFFF"/>
                </a:solidFill>
              </a:rPr>
              <a:t>for</a:t>
            </a:r>
            <a:r>
              <a:rPr lang="en-US" sz="2400" spc="-65">
                <a:solidFill>
                  <a:srgbClr val="FFFFFF"/>
                </a:solidFill>
              </a:rPr>
              <a:t> </a:t>
            </a:r>
            <a:r>
              <a:rPr lang="en-US" sz="2400">
                <a:solidFill>
                  <a:srgbClr val="FFFFFF"/>
                </a:solidFill>
              </a:rPr>
              <a:t>Science</a:t>
            </a:r>
            <a:r>
              <a:rPr lang="en-US" sz="2400" spc="-65">
                <a:solidFill>
                  <a:srgbClr val="FFFFFF"/>
                </a:solidFill>
              </a:rPr>
              <a:t> </a:t>
            </a:r>
            <a:r>
              <a:rPr lang="en-US" sz="2400" spc="-10">
                <a:solidFill>
                  <a:srgbClr val="FFFFFF"/>
                </a:solidFill>
              </a:rPr>
              <a:t>Programs</a:t>
            </a:r>
            <a:endParaRPr lang="en-US" sz="2400"/>
          </a:p>
        </p:txBody>
      </p:sp>
      <p:sp>
        <p:nvSpPr>
          <p:cNvPr id="7" name="object 4">
            <a:extLst>
              <a:ext uri="{FF2B5EF4-FFF2-40B4-BE49-F238E27FC236}">
                <a16:creationId xmlns:a16="http://schemas.microsoft.com/office/drawing/2014/main" id="{41C2EBEF-C68F-9534-22B8-AD737B6C978A}"/>
              </a:ext>
            </a:extLst>
          </p:cNvPr>
          <p:cNvSpPr/>
          <p:nvPr/>
        </p:nvSpPr>
        <p:spPr>
          <a:xfrm>
            <a:off x="2074926" y="1898332"/>
            <a:ext cx="1645920" cy="709295"/>
          </a:xfrm>
          <a:custGeom>
            <a:avLst/>
            <a:gdLst/>
            <a:ahLst/>
            <a:cxnLst/>
            <a:rect l="l" t="t" r="r" b="b"/>
            <a:pathLst>
              <a:path w="1645920" h="709294">
                <a:moveTo>
                  <a:pt x="1645920" y="0"/>
                </a:moveTo>
                <a:lnTo>
                  <a:pt x="0" y="0"/>
                </a:lnTo>
                <a:lnTo>
                  <a:pt x="0" y="708850"/>
                </a:lnTo>
                <a:lnTo>
                  <a:pt x="1645920" y="708850"/>
                </a:lnTo>
                <a:lnTo>
                  <a:pt x="1645920" y="0"/>
                </a:lnTo>
                <a:close/>
              </a:path>
            </a:pathLst>
          </a:custGeom>
          <a:solidFill>
            <a:srgbClr val="D5DCE4"/>
          </a:solidFill>
        </p:spPr>
        <p:txBody>
          <a:bodyPr wrap="square" lIns="0" tIns="0" rIns="0" bIns="0" rtlCol="0"/>
          <a:lstStyle/>
          <a:p>
            <a:endParaRPr/>
          </a:p>
        </p:txBody>
      </p:sp>
      <p:sp>
        <p:nvSpPr>
          <p:cNvPr id="8" name="object 5">
            <a:extLst>
              <a:ext uri="{FF2B5EF4-FFF2-40B4-BE49-F238E27FC236}">
                <a16:creationId xmlns:a16="http://schemas.microsoft.com/office/drawing/2014/main" id="{0394584D-0F35-ADA5-FFF8-3AB44B87B151}"/>
              </a:ext>
            </a:extLst>
          </p:cNvPr>
          <p:cNvSpPr txBox="1"/>
          <p:nvPr/>
        </p:nvSpPr>
        <p:spPr>
          <a:xfrm>
            <a:off x="2434844" y="2014855"/>
            <a:ext cx="926465" cy="453390"/>
          </a:xfrm>
          <a:prstGeom prst="rect">
            <a:avLst/>
          </a:prstGeom>
        </p:spPr>
        <p:txBody>
          <a:bodyPr vert="horz" wrap="square" lIns="0" tIns="13335" rIns="0" bIns="0" rtlCol="0">
            <a:spAutoFit/>
          </a:bodyPr>
          <a:lstStyle/>
          <a:p>
            <a:pPr algn="ctr">
              <a:lnSpc>
                <a:spcPct val="100000"/>
              </a:lnSpc>
              <a:spcBef>
                <a:spcPts val="105"/>
              </a:spcBef>
            </a:pPr>
            <a:r>
              <a:rPr sz="1400" dirty="0">
                <a:latin typeface="Calibri"/>
                <a:cs typeface="Calibri"/>
              </a:rPr>
              <a:t>Basic</a:t>
            </a:r>
            <a:r>
              <a:rPr sz="1400" spc="-20" dirty="0">
                <a:latin typeface="Calibri"/>
                <a:cs typeface="Calibri"/>
              </a:rPr>
              <a:t> </a:t>
            </a:r>
            <a:r>
              <a:rPr sz="1400" spc="-10" dirty="0">
                <a:latin typeface="Calibri"/>
                <a:cs typeface="Calibri"/>
              </a:rPr>
              <a:t>Energy</a:t>
            </a:r>
            <a:endParaRPr sz="1400">
              <a:latin typeface="Calibri"/>
              <a:cs typeface="Calibri"/>
            </a:endParaRPr>
          </a:p>
          <a:p>
            <a:pPr algn="ctr">
              <a:lnSpc>
                <a:spcPct val="100000"/>
              </a:lnSpc>
            </a:pPr>
            <a:r>
              <a:rPr sz="1400" spc="-10" dirty="0">
                <a:latin typeface="Calibri"/>
                <a:cs typeface="Calibri"/>
              </a:rPr>
              <a:t>Sciences</a:t>
            </a:r>
            <a:endParaRPr sz="1400">
              <a:latin typeface="Calibri"/>
              <a:cs typeface="Calibri"/>
            </a:endParaRPr>
          </a:p>
        </p:txBody>
      </p:sp>
      <p:sp>
        <p:nvSpPr>
          <p:cNvPr id="9" name="object 6">
            <a:extLst>
              <a:ext uri="{FF2B5EF4-FFF2-40B4-BE49-F238E27FC236}">
                <a16:creationId xmlns:a16="http://schemas.microsoft.com/office/drawing/2014/main" id="{EC8FEC8D-A1EA-32C0-1411-BA79D36524E2}"/>
              </a:ext>
            </a:extLst>
          </p:cNvPr>
          <p:cNvSpPr/>
          <p:nvPr/>
        </p:nvSpPr>
        <p:spPr>
          <a:xfrm>
            <a:off x="3864990" y="1898332"/>
            <a:ext cx="1645920" cy="709295"/>
          </a:xfrm>
          <a:custGeom>
            <a:avLst/>
            <a:gdLst/>
            <a:ahLst/>
            <a:cxnLst/>
            <a:rect l="l" t="t" r="r" b="b"/>
            <a:pathLst>
              <a:path w="1645920" h="709294">
                <a:moveTo>
                  <a:pt x="1645919" y="0"/>
                </a:moveTo>
                <a:lnTo>
                  <a:pt x="0" y="0"/>
                </a:lnTo>
                <a:lnTo>
                  <a:pt x="0" y="708850"/>
                </a:lnTo>
                <a:lnTo>
                  <a:pt x="1645919" y="708850"/>
                </a:lnTo>
                <a:lnTo>
                  <a:pt x="1645919" y="0"/>
                </a:lnTo>
                <a:close/>
              </a:path>
            </a:pathLst>
          </a:custGeom>
          <a:solidFill>
            <a:srgbClr val="D5DCE4"/>
          </a:solidFill>
        </p:spPr>
        <p:txBody>
          <a:bodyPr wrap="square" lIns="0" tIns="0" rIns="0" bIns="0" rtlCol="0"/>
          <a:lstStyle/>
          <a:p>
            <a:endParaRPr/>
          </a:p>
        </p:txBody>
      </p:sp>
      <p:sp>
        <p:nvSpPr>
          <p:cNvPr id="10" name="object 7">
            <a:extLst>
              <a:ext uri="{FF2B5EF4-FFF2-40B4-BE49-F238E27FC236}">
                <a16:creationId xmlns:a16="http://schemas.microsoft.com/office/drawing/2014/main" id="{421FA0D5-2204-B8AB-D9F2-6D0B860FF8B3}"/>
              </a:ext>
            </a:extLst>
          </p:cNvPr>
          <p:cNvSpPr txBox="1"/>
          <p:nvPr/>
        </p:nvSpPr>
        <p:spPr>
          <a:xfrm>
            <a:off x="4149090" y="1908175"/>
            <a:ext cx="1077595" cy="666750"/>
          </a:xfrm>
          <a:prstGeom prst="rect">
            <a:avLst/>
          </a:prstGeom>
        </p:spPr>
        <p:txBody>
          <a:bodyPr vert="horz" wrap="square" lIns="0" tIns="13335" rIns="0" bIns="0" rtlCol="0">
            <a:spAutoFit/>
          </a:bodyPr>
          <a:lstStyle/>
          <a:p>
            <a:pPr marL="12700" marR="5080" indent="-1270" algn="ctr">
              <a:lnSpc>
                <a:spcPct val="100000"/>
              </a:lnSpc>
              <a:spcBef>
                <a:spcPts val="105"/>
              </a:spcBef>
            </a:pPr>
            <a:r>
              <a:rPr sz="1400" dirty="0">
                <a:latin typeface="Calibri"/>
                <a:cs typeface="Calibri"/>
              </a:rPr>
              <a:t>Biological</a:t>
            </a:r>
            <a:r>
              <a:rPr sz="1400" spc="-60" dirty="0">
                <a:latin typeface="Calibri"/>
                <a:cs typeface="Calibri"/>
              </a:rPr>
              <a:t> &amp; </a:t>
            </a:r>
            <a:r>
              <a:rPr sz="1400" spc="-20" dirty="0">
                <a:latin typeface="Calibri"/>
                <a:cs typeface="Calibri"/>
              </a:rPr>
              <a:t>Environmental </a:t>
            </a:r>
            <a:r>
              <a:rPr sz="1400" spc="-10" dirty="0">
                <a:latin typeface="Calibri"/>
                <a:cs typeface="Calibri"/>
              </a:rPr>
              <a:t>Research</a:t>
            </a:r>
            <a:endParaRPr sz="1400">
              <a:latin typeface="Calibri"/>
              <a:cs typeface="Calibri"/>
            </a:endParaRPr>
          </a:p>
        </p:txBody>
      </p:sp>
      <p:sp>
        <p:nvSpPr>
          <p:cNvPr id="11" name="object 8">
            <a:extLst>
              <a:ext uri="{FF2B5EF4-FFF2-40B4-BE49-F238E27FC236}">
                <a16:creationId xmlns:a16="http://schemas.microsoft.com/office/drawing/2014/main" id="{8DD11E68-2BF6-B225-3806-DA3BCAEA086E}"/>
              </a:ext>
            </a:extLst>
          </p:cNvPr>
          <p:cNvSpPr/>
          <p:nvPr/>
        </p:nvSpPr>
        <p:spPr>
          <a:xfrm>
            <a:off x="5655183" y="1898332"/>
            <a:ext cx="1645920" cy="709295"/>
          </a:xfrm>
          <a:custGeom>
            <a:avLst/>
            <a:gdLst/>
            <a:ahLst/>
            <a:cxnLst/>
            <a:rect l="l" t="t" r="r" b="b"/>
            <a:pathLst>
              <a:path w="1645920" h="709294">
                <a:moveTo>
                  <a:pt x="1645919" y="0"/>
                </a:moveTo>
                <a:lnTo>
                  <a:pt x="0" y="0"/>
                </a:lnTo>
                <a:lnTo>
                  <a:pt x="0" y="708850"/>
                </a:lnTo>
                <a:lnTo>
                  <a:pt x="1645919" y="708850"/>
                </a:lnTo>
                <a:lnTo>
                  <a:pt x="1645919" y="0"/>
                </a:lnTo>
                <a:close/>
              </a:path>
            </a:pathLst>
          </a:custGeom>
          <a:solidFill>
            <a:srgbClr val="D5DCE4"/>
          </a:solidFill>
        </p:spPr>
        <p:txBody>
          <a:bodyPr wrap="square" lIns="0" tIns="0" rIns="0" bIns="0" rtlCol="0"/>
          <a:lstStyle/>
          <a:p>
            <a:endParaRPr/>
          </a:p>
        </p:txBody>
      </p:sp>
      <p:sp>
        <p:nvSpPr>
          <p:cNvPr id="12" name="object 9">
            <a:extLst>
              <a:ext uri="{FF2B5EF4-FFF2-40B4-BE49-F238E27FC236}">
                <a16:creationId xmlns:a16="http://schemas.microsoft.com/office/drawing/2014/main" id="{54BD891A-88AD-B831-01F8-48031EDC72EA}"/>
              </a:ext>
            </a:extLst>
          </p:cNvPr>
          <p:cNvSpPr txBox="1"/>
          <p:nvPr/>
        </p:nvSpPr>
        <p:spPr>
          <a:xfrm>
            <a:off x="5963792" y="2014855"/>
            <a:ext cx="1029969" cy="453390"/>
          </a:xfrm>
          <a:prstGeom prst="rect">
            <a:avLst/>
          </a:prstGeom>
        </p:spPr>
        <p:txBody>
          <a:bodyPr vert="horz" wrap="square" lIns="0" tIns="13335" rIns="0" bIns="0" rtlCol="0">
            <a:spAutoFit/>
          </a:bodyPr>
          <a:lstStyle/>
          <a:p>
            <a:pPr algn="ctr">
              <a:lnSpc>
                <a:spcPct val="100000"/>
              </a:lnSpc>
              <a:spcBef>
                <a:spcPts val="105"/>
              </a:spcBef>
            </a:pPr>
            <a:r>
              <a:rPr sz="1400" dirty="0">
                <a:latin typeface="Calibri"/>
                <a:cs typeface="Calibri"/>
              </a:rPr>
              <a:t>Fusion</a:t>
            </a:r>
            <a:r>
              <a:rPr sz="1400" spc="-40" dirty="0">
                <a:latin typeface="Calibri"/>
                <a:cs typeface="Calibri"/>
              </a:rPr>
              <a:t> </a:t>
            </a:r>
            <a:r>
              <a:rPr sz="1400" spc="-10" dirty="0">
                <a:latin typeface="Calibri"/>
                <a:cs typeface="Calibri"/>
              </a:rPr>
              <a:t>Energy</a:t>
            </a:r>
            <a:endParaRPr sz="1400">
              <a:latin typeface="Calibri"/>
              <a:cs typeface="Calibri"/>
            </a:endParaRPr>
          </a:p>
          <a:p>
            <a:pPr algn="ctr">
              <a:lnSpc>
                <a:spcPct val="100000"/>
              </a:lnSpc>
            </a:pPr>
            <a:r>
              <a:rPr sz="1400" spc="-10" dirty="0">
                <a:latin typeface="Calibri"/>
                <a:cs typeface="Calibri"/>
              </a:rPr>
              <a:t>Sciences</a:t>
            </a:r>
            <a:endParaRPr sz="1400">
              <a:latin typeface="Calibri"/>
              <a:cs typeface="Calibri"/>
            </a:endParaRPr>
          </a:p>
        </p:txBody>
      </p:sp>
      <p:sp>
        <p:nvSpPr>
          <p:cNvPr id="13" name="object 10">
            <a:extLst>
              <a:ext uri="{FF2B5EF4-FFF2-40B4-BE49-F238E27FC236}">
                <a16:creationId xmlns:a16="http://schemas.microsoft.com/office/drawing/2014/main" id="{08BF2B59-3831-EEC3-C164-FBB85011DD00}"/>
              </a:ext>
            </a:extLst>
          </p:cNvPr>
          <p:cNvSpPr/>
          <p:nvPr/>
        </p:nvSpPr>
        <p:spPr>
          <a:xfrm>
            <a:off x="7445247" y="1898332"/>
            <a:ext cx="1645920" cy="709295"/>
          </a:xfrm>
          <a:custGeom>
            <a:avLst/>
            <a:gdLst/>
            <a:ahLst/>
            <a:cxnLst/>
            <a:rect l="l" t="t" r="r" b="b"/>
            <a:pathLst>
              <a:path w="1645920" h="709294">
                <a:moveTo>
                  <a:pt x="1645920" y="0"/>
                </a:moveTo>
                <a:lnTo>
                  <a:pt x="0" y="0"/>
                </a:lnTo>
                <a:lnTo>
                  <a:pt x="0" y="708850"/>
                </a:lnTo>
                <a:lnTo>
                  <a:pt x="1645920" y="708850"/>
                </a:lnTo>
                <a:lnTo>
                  <a:pt x="1645920" y="0"/>
                </a:lnTo>
                <a:close/>
              </a:path>
            </a:pathLst>
          </a:custGeom>
          <a:solidFill>
            <a:srgbClr val="D5DCE4"/>
          </a:solidFill>
        </p:spPr>
        <p:txBody>
          <a:bodyPr wrap="square" lIns="0" tIns="0" rIns="0" bIns="0" rtlCol="0"/>
          <a:lstStyle/>
          <a:p>
            <a:endParaRPr/>
          </a:p>
        </p:txBody>
      </p:sp>
      <p:sp>
        <p:nvSpPr>
          <p:cNvPr id="14" name="object 11">
            <a:extLst>
              <a:ext uri="{FF2B5EF4-FFF2-40B4-BE49-F238E27FC236}">
                <a16:creationId xmlns:a16="http://schemas.microsoft.com/office/drawing/2014/main" id="{10946753-56A5-121B-6CD6-4ABBF6984D1F}"/>
              </a:ext>
            </a:extLst>
          </p:cNvPr>
          <p:cNvSpPr txBox="1"/>
          <p:nvPr/>
        </p:nvSpPr>
        <p:spPr>
          <a:xfrm>
            <a:off x="7668894" y="2014855"/>
            <a:ext cx="1200785" cy="453390"/>
          </a:xfrm>
          <a:prstGeom prst="rect">
            <a:avLst/>
          </a:prstGeom>
        </p:spPr>
        <p:txBody>
          <a:bodyPr vert="horz" wrap="square" lIns="0" tIns="13335" rIns="0" bIns="0" rtlCol="0">
            <a:spAutoFit/>
          </a:bodyPr>
          <a:lstStyle/>
          <a:p>
            <a:pPr marL="12700">
              <a:lnSpc>
                <a:spcPct val="100000"/>
              </a:lnSpc>
              <a:spcBef>
                <a:spcPts val="105"/>
              </a:spcBef>
            </a:pPr>
            <a:r>
              <a:rPr sz="1400" dirty="0">
                <a:latin typeface="Calibri"/>
                <a:cs typeface="Calibri"/>
              </a:rPr>
              <a:t>High</a:t>
            </a:r>
            <a:r>
              <a:rPr sz="1400" spc="-55" dirty="0">
                <a:latin typeface="Calibri"/>
                <a:cs typeface="Calibri"/>
              </a:rPr>
              <a:t> </a:t>
            </a:r>
            <a:r>
              <a:rPr sz="1400" dirty="0">
                <a:latin typeface="Calibri"/>
                <a:cs typeface="Calibri"/>
              </a:rPr>
              <a:t>Energy</a:t>
            </a:r>
            <a:r>
              <a:rPr sz="1400" spc="-55" dirty="0">
                <a:latin typeface="Calibri"/>
                <a:cs typeface="Calibri"/>
              </a:rPr>
              <a:t> </a:t>
            </a:r>
            <a:r>
              <a:rPr sz="1400" spc="-25" dirty="0">
                <a:latin typeface="Calibri"/>
                <a:cs typeface="Calibri"/>
              </a:rPr>
              <a:t>and</a:t>
            </a:r>
            <a:endParaRPr sz="1400">
              <a:latin typeface="Calibri"/>
              <a:cs typeface="Calibri"/>
            </a:endParaRPr>
          </a:p>
          <a:p>
            <a:pPr marL="41275">
              <a:lnSpc>
                <a:spcPct val="100000"/>
              </a:lnSpc>
            </a:pPr>
            <a:r>
              <a:rPr sz="1400" dirty="0">
                <a:latin typeface="Calibri"/>
                <a:cs typeface="Calibri"/>
              </a:rPr>
              <a:t>Nuclear</a:t>
            </a:r>
            <a:r>
              <a:rPr sz="1400" spc="-45" dirty="0">
                <a:latin typeface="Calibri"/>
                <a:cs typeface="Calibri"/>
              </a:rPr>
              <a:t> </a:t>
            </a:r>
            <a:r>
              <a:rPr sz="1400" spc="-10" dirty="0">
                <a:latin typeface="Calibri"/>
                <a:cs typeface="Calibri"/>
              </a:rPr>
              <a:t>Physics</a:t>
            </a:r>
            <a:endParaRPr sz="1400">
              <a:latin typeface="Calibri"/>
              <a:cs typeface="Calibri"/>
            </a:endParaRPr>
          </a:p>
        </p:txBody>
      </p:sp>
      <p:sp>
        <p:nvSpPr>
          <p:cNvPr id="15" name="object 12">
            <a:extLst>
              <a:ext uri="{FF2B5EF4-FFF2-40B4-BE49-F238E27FC236}">
                <a16:creationId xmlns:a16="http://schemas.microsoft.com/office/drawing/2014/main" id="{2A4AC20B-B95E-30F4-F8B9-BB4167548E6F}"/>
              </a:ext>
            </a:extLst>
          </p:cNvPr>
          <p:cNvSpPr/>
          <p:nvPr/>
        </p:nvSpPr>
        <p:spPr>
          <a:xfrm>
            <a:off x="284734" y="1898332"/>
            <a:ext cx="1645920" cy="709295"/>
          </a:xfrm>
          <a:custGeom>
            <a:avLst/>
            <a:gdLst/>
            <a:ahLst/>
            <a:cxnLst/>
            <a:rect l="l" t="t" r="r" b="b"/>
            <a:pathLst>
              <a:path w="1645920" h="709294">
                <a:moveTo>
                  <a:pt x="1645919" y="0"/>
                </a:moveTo>
                <a:lnTo>
                  <a:pt x="0" y="0"/>
                </a:lnTo>
                <a:lnTo>
                  <a:pt x="0" y="708850"/>
                </a:lnTo>
                <a:lnTo>
                  <a:pt x="1645919" y="708850"/>
                </a:lnTo>
                <a:lnTo>
                  <a:pt x="1645919" y="0"/>
                </a:lnTo>
                <a:close/>
              </a:path>
            </a:pathLst>
          </a:custGeom>
          <a:solidFill>
            <a:srgbClr val="D5DCE4"/>
          </a:solidFill>
        </p:spPr>
        <p:txBody>
          <a:bodyPr wrap="square" lIns="0" tIns="0" rIns="0" bIns="0" rtlCol="0"/>
          <a:lstStyle/>
          <a:p>
            <a:endParaRPr/>
          </a:p>
        </p:txBody>
      </p:sp>
      <p:sp>
        <p:nvSpPr>
          <p:cNvPr id="16" name="object 13">
            <a:extLst>
              <a:ext uri="{FF2B5EF4-FFF2-40B4-BE49-F238E27FC236}">
                <a16:creationId xmlns:a16="http://schemas.microsoft.com/office/drawing/2014/main" id="{D415A894-CBA8-735A-59F2-A4D2EF398232}"/>
              </a:ext>
            </a:extLst>
          </p:cNvPr>
          <p:cNvSpPr txBox="1"/>
          <p:nvPr/>
        </p:nvSpPr>
        <p:spPr>
          <a:xfrm>
            <a:off x="394512" y="1908175"/>
            <a:ext cx="1426210" cy="666750"/>
          </a:xfrm>
          <a:prstGeom prst="rect">
            <a:avLst/>
          </a:prstGeom>
        </p:spPr>
        <p:txBody>
          <a:bodyPr vert="horz" wrap="square" lIns="0" tIns="13335" rIns="0" bIns="0" rtlCol="0">
            <a:spAutoFit/>
          </a:bodyPr>
          <a:lstStyle/>
          <a:p>
            <a:pPr marL="12065" marR="5080" algn="ctr">
              <a:lnSpc>
                <a:spcPct val="100000"/>
              </a:lnSpc>
              <a:spcBef>
                <a:spcPts val="105"/>
              </a:spcBef>
            </a:pPr>
            <a:r>
              <a:rPr sz="1400" spc="-10" dirty="0">
                <a:latin typeface="Calibri"/>
                <a:cs typeface="Calibri"/>
              </a:rPr>
              <a:t>Advanced</a:t>
            </a:r>
            <a:r>
              <a:rPr sz="1400" spc="-15" dirty="0">
                <a:latin typeface="Calibri"/>
                <a:cs typeface="Calibri"/>
              </a:rPr>
              <a:t> </a:t>
            </a:r>
            <a:r>
              <a:rPr sz="1400" spc="-10" dirty="0">
                <a:latin typeface="Calibri"/>
                <a:cs typeface="Calibri"/>
              </a:rPr>
              <a:t>Scientific Computing Research</a:t>
            </a:r>
            <a:endParaRPr sz="1400" dirty="0">
              <a:latin typeface="Calibri"/>
              <a:cs typeface="Calibri"/>
            </a:endParaRPr>
          </a:p>
        </p:txBody>
      </p:sp>
      <p:sp>
        <p:nvSpPr>
          <p:cNvPr id="17" name="object 14">
            <a:extLst>
              <a:ext uri="{FF2B5EF4-FFF2-40B4-BE49-F238E27FC236}">
                <a16:creationId xmlns:a16="http://schemas.microsoft.com/office/drawing/2014/main" id="{ADF5FC1E-178E-19A9-95E4-1B327CAC4B24}"/>
              </a:ext>
            </a:extLst>
          </p:cNvPr>
          <p:cNvSpPr txBox="1"/>
          <p:nvPr/>
        </p:nvSpPr>
        <p:spPr>
          <a:xfrm>
            <a:off x="9615805" y="2305685"/>
            <a:ext cx="2011680" cy="548640"/>
          </a:xfrm>
          <a:prstGeom prst="rect">
            <a:avLst/>
          </a:prstGeom>
          <a:solidFill>
            <a:srgbClr val="D5DCE4"/>
          </a:solidFill>
        </p:spPr>
        <p:txBody>
          <a:bodyPr vert="horz" wrap="square" lIns="0" tIns="49530" rIns="0" bIns="0" rtlCol="0">
            <a:spAutoFit/>
          </a:bodyPr>
          <a:lstStyle/>
          <a:p>
            <a:pPr marL="128905" marR="112395" indent="-6350">
              <a:lnSpc>
                <a:spcPct val="100000"/>
              </a:lnSpc>
              <a:spcBef>
                <a:spcPts val="390"/>
              </a:spcBef>
            </a:pPr>
            <a:r>
              <a:rPr sz="1400" spc="-20" dirty="0">
                <a:latin typeface="Calibri"/>
                <a:cs typeface="Calibri"/>
              </a:rPr>
              <a:t>Workforce</a:t>
            </a:r>
            <a:r>
              <a:rPr sz="1400" spc="5" dirty="0">
                <a:latin typeface="Calibri"/>
                <a:cs typeface="Calibri"/>
              </a:rPr>
              <a:t> </a:t>
            </a:r>
            <a:r>
              <a:rPr sz="1400" spc="-10" dirty="0">
                <a:latin typeface="Calibri"/>
                <a:cs typeface="Calibri"/>
              </a:rPr>
              <a:t>Development </a:t>
            </a:r>
            <a:r>
              <a:rPr sz="1400" dirty="0">
                <a:latin typeface="Calibri"/>
                <a:cs typeface="Calibri"/>
              </a:rPr>
              <a:t>for</a:t>
            </a:r>
            <a:r>
              <a:rPr sz="1400" spc="-40" dirty="0">
                <a:latin typeface="Calibri"/>
                <a:cs typeface="Calibri"/>
              </a:rPr>
              <a:t> </a:t>
            </a:r>
            <a:r>
              <a:rPr sz="1400" spc="-20" dirty="0">
                <a:latin typeface="Calibri"/>
                <a:cs typeface="Calibri"/>
              </a:rPr>
              <a:t>Teachers</a:t>
            </a:r>
            <a:r>
              <a:rPr sz="1400" spc="-10" dirty="0">
                <a:latin typeface="Calibri"/>
                <a:cs typeface="Calibri"/>
              </a:rPr>
              <a:t> </a:t>
            </a:r>
            <a:r>
              <a:rPr sz="1400" dirty="0">
                <a:latin typeface="Calibri"/>
                <a:cs typeface="Calibri"/>
              </a:rPr>
              <a:t>&amp;</a:t>
            </a:r>
            <a:r>
              <a:rPr sz="1400" spc="-30" dirty="0">
                <a:latin typeface="Calibri"/>
                <a:cs typeface="Calibri"/>
              </a:rPr>
              <a:t> </a:t>
            </a:r>
            <a:r>
              <a:rPr sz="1400" spc="-10" dirty="0">
                <a:latin typeface="Calibri"/>
                <a:cs typeface="Calibri"/>
              </a:rPr>
              <a:t>Scientists</a:t>
            </a:r>
            <a:endParaRPr sz="1400">
              <a:latin typeface="Calibri"/>
              <a:cs typeface="Calibri"/>
            </a:endParaRPr>
          </a:p>
        </p:txBody>
      </p:sp>
      <p:sp>
        <p:nvSpPr>
          <p:cNvPr id="18" name="object 15">
            <a:extLst>
              <a:ext uri="{FF2B5EF4-FFF2-40B4-BE49-F238E27FC236}">
                <a16:creationId xmlns:a16="http://schemas.microsoft.com/office/drawing/2014/main" id="{DC940A6E-42D5-2B9E-E007-D0405183993C}"/>
              </a:ext>
            </a:extLst>
          </p:cNvPr>
          <p:cNvSpPr txBox="1"/>
          <p:nvPr/>
        </p:nvSpPr>
        <p:spPr>
          <a:xfrm>
            <a:off x="9615805" y="2969132"/>
            <a:ext cx="2011680" cy="548640"/>
          </a:xfrm>
          <a:prstGeom prst="rect">
            <a:avLst/>
          </a:prstGeom>
          <a:solidFill>
            <a:srgbClr val="D5DCE4"/>
          </a:solidFill>
        </p:spPr>
        <p:txBody>
          <a:bodyPr vert="horz" wrap="square" lIns="0" tIns="49530" rIns="0" bIns="0" rtlCol="0">
            <a:spAutoFit/>
          </a:bodyPr>
          <a:lstStyle/>
          <a:p>
            <a:pPr marL="1905" algn="ctr">
              <a:lnSpc>
                <a:spcPct val="100000"/>
              </a:lnSpc>
              <a:spcBef>
                <a:spcPts val="390"/>
              </a:spcBef>
            </a:pPr>
            <a:r>
              <a:rPr sz="1400" spc="-10" dirty="0">
                <a:latin typeface="Calibri"/>
                <a:cs typeface="Calibri"/>
              </a:rPr>
              <a:t>Integrated</a:t>
            </a:r>
            <a:r>
              <a:rPr sz="1400" spc="-40" dirty="0">
                <a:latin typeface="Calibri"/>
                <a:cs typeface="Calibri"/>
              </a:rPr>
              <a:t> </a:t>
            </a:r>
            <a:r>
              <a:rPr sz="1400" spc="-10" dirty="0">
                <a:latin typeface="Calibri"/>
                <a:cs typeface="Calibri"/>
              </a:rPr>
              <a:t>Program</a:t>
            </a:r>
            <a:endParaRPr sz="1400">
              <a:latin typeface="Calibri"/>
              <a:cs typeface="Calibri"/>
            </a:endParaRPr>
          </a:p>
          <a:p>
            <a:pPr marL="635" algn="ctr">
              <a:lnSpc>
                <a:spcPct val="100000"/>
              </a:lnSpc>
              <a:spcBef>
                <a:spcPts val="5"/>
              </a:spcBef>
            </a:pPr>
            <a:r>
              <a:rPr sz="1400" spc="-10" dirty="0">
                <a:latin typeface="Calibri"/>
                <a:cs typeface="Calibri"/>
              </a:rPr>
              <a:t>Management</a:t>
            </a:r>
            <a:endParaRPr sz="1400">
              <a:latin typeface="Calibri"/>
              <a:cs typeface="Calibri"/>
            </a:endParaRPr>
          </a:p>
        </p:txBody>
      </p:sp>
      <p:sp>
        <p:nvSpPr>
          <p:cNvPr id="19" name="object 16">
            <a:extLst>
              <a:ext uri="{FF2B5EF4-FFF2-40B4-BE49-F238E27FC236}">
                <a16:creationId xmlns:a16="http://schemas.microsoft.com/office/drawing/2014/main" id="{1AD53FD1-6BF7-78F8-E10A-CE90B76C7726}"/>
              </a:ext>
            </a:extLst>
          </p:cNvPr>
          <p:cNvSpPr txBox="1"/>
          <p:nvPr/>
        </p:nvSpPr>
        <p:spPr>
          <a:xfrm>
            <a:off x="9615805" y="3632708"/>
            <a:ext cx="2011680" cy="548640"/>
          </a:xfrm>
          <a:prstGeom prst="rect">
            <a:avLst/>
          </a:prstGeom>
          <a:solidFill>
            <a:srgbClr val="D5DCE4"/>
          </a:solidFill>
        </p:spPr>
        <p:txBody>
          <a:bodyPr vert="horz" wrap="square" lIns="0" tIns="49530" rIns="0" bIns="0" rtlCol="0">
            <a:spAutoFit/>
          </a:bodyPr>
          <a:lstStyle/>
          <a:p>
            <a:pPr marL="535940" marR="308610" indent="-218440">
              <a:lnSpc>
                <a:spcPct val="100000"/>
              </a:lnSpc>
              <a:spcBef>
                <a:spcPts val="390"/>
              </a:spcBef>
            </a:pPr>
            <a:r>
              <a:rPr sz="1400" spc="-10" dirty="0">
                <a:latin typeface="Calibri"/>
                <a:cs typeface="Calibri"/>
              </a:rPr>
              <a:t>Communications</a:t>
            </a:r>
            <a:r>
              <a:rPr sz="1400" spc="10" dirty="0">
                <a:latin typeface="Calibri"/>
                <a:cs typeface="Calibri"/>
              </a:rPr>
              <a:t> </a:t>
            </a:r>
            <a:r>
              <a:rPr sz="1400" spc="-50" dirty="0">
                <a:latin typeface="Calibri"/>
                <a:cs typeface="Calibri"/>
              </a:rPr>
              <a:t>&amp; </a:t>
            </a:r>
            <a:r>
              <a:rPr sz="1400" dirty="0">
                <a:latin typeface="Calibri"/>
                <a:cs typeface="Calibri"/>
              </a:rPr>
              <a:t>Public</a:t>
            </a:r>
            <a:r>
              <a:rPr sz="1400" spc="-30" dirty="0">
                <a:latin typeface="Calibri"/>
                <a:cs typeface="Calibri"/>
              </a:rPr>
              <a:t> </a:t>
            </a:r>
            <a:r>
              <a:rPr sz="1400" spc="-10" dirty="0">
                <a:latin typeface="Calibri"/>
                <a:cs typeface="Calibri"/>
              </a:rPr>
              <a:t>Affairs</a:t>
            </a:r>
            <a:endParaRPr sz="1400">
              <a:latin typeface="Calibri"/>
              <a:cs typeface="Calibri"/>
            </a:endParaRPr>
          </a:p>
        </p:txBody>
      </p:sp>
      <p:sp>
        <p:nvSpPr>
          <p:cNvPr id="20" name="object 17">
            <a:extLst>
              <a:ext uri="{FF2B5EF4-FFF2-40B4-BE49-F238E27FC236}">
                <a16:creationId xmlns:a16="http://schemas.microsoft.com/office/drawing/2014/main" id="{3950C40B-197E-2AFC-06AE-77B7BB5C2123}"/>
              </a:ext>
            </a:extLst>
          </p:cNvPr>
          <p:cNvSpPr txBox="1"/>
          <p:nvPr/>
        </p:nvSpPr>
        <p:spPr>
          <a:xfrm>
            <a:off x="9615805" y="4296155"/>
            <a:ext cx="2011680" cy="548640"/>
          </a:xfrm>
          <a:prstGeom prst="rect">
            <a:avLst/>
          </a:prstGeom>
          <a:solidFill>
            <a:srgbClr val="D5DCE4"/>
          </a:solidFill>
        </p:spPr>
        <p:txBody>
          <a:bodyPr vert="horz" wrap="square" lIns="0" tIns="50165" rIns="0" bIns="0" rtlCol="0">
            <a:spAutoFit/>
          </a:bodyPr>
          <a:lstStyle/>
          <a:p>
            <a:pPr marL="224790" marR="216535" indent="48260">
              <a:lnSpc>
                <a:spcPct val="100000"/>
              </a:lnSpc>
              <a:spcBef>
                <a:spcPts val="395"/>
              </a:spcBef>
            </a:pPr>
            <a:r>
              <a:rPr sz="1400" dirty="0">
                <a:latin typeface="Calibri"/>
                <a:cs typeface="Calibri"/>
              </a:rPr>
              <a:t>Office</a:t>
            </a:r>
            <a:r>
              <a:rPr sz="1400" spc="-50" dirty="0">
                <a:latin typeface="Calibri"/>
                <a:cs typeface="Calibri"/>
              </a:rPr>
              <a:t> </a:t>
            </a:r>
            <a:r>
              <a:rPr sz="1400" dirty="0">
                <a:latin typeface="Calibri"/>
                <a:cs typeface="Calibri"/>
              </a:rPr>
              <a:t>of</a:t>
            </a:r>
            <a:r>
              <a:rPr sz="1400" spc="-35" dirty="0">
                <a:latin typeface="Calibri"/>
                <a:cs typeface="Calibri"/>
              </a:rPr>
              <a:t> </a:t>
            </a:r>
            <a:r>
              <a:rPr sz="1400" dirty="0">
                <a:latin typeface="Calibri"/>
                <a:cs typeface="Calibri"/>
              </a:rPr>
              <a:t>Scientific</a:t>
            </a:r>
            <a:r>
              <a:rPr sz="1400" spc="-40" dirty="0">
                <a:latin typeface="Calibri"/>
                <a:cs typeface="Calibri"/>
              </a:rPr>
              <a:t> </a:t>
            </a:r>
            <a:r>
              <a:rPr sz="1400" spc="-50" dirty="0">
                <a:latin typeface="Calibri"/>
                <a:cs typeface="Calibri"/>
              </a:rPr>
              <a:t>&amp; </a:t>
            </a:r>
            <a:r>
              <a:rPr sz="1400" spc="-20" dirty="0">
                <a:latin typeface="Calibri"/>
                <a:cs typeface="Calibri"/>
              </a:rPr>
              <a:t>Technical</a:t>
            </a:r>
            <a:r>
              <a:rPr sz="1400" spc="5" dirty="0">
                <a:latin typeface="Calibri"/>
                <a:cs typeface="Calibri"/>
              </a:rPr>
              <a:t> </a:t>
            </a:r>
            <a:r>
              <a:rPr sz="1400" spc="-10" dirty="0">
                <a:latin typeface="Calibri"/>
                <a:cs typeface="Calibri"/>
              </a:rPr>
              <a:t>Information</a:t>
            </a:r>
            <a:endParaRPr sz="1400">
              <a:latin typeface="Calibri"/>
              <a:cs typeface="Calibri"/>
            </a:endParaRPr>
          </a:p>
        </p:txBody>
      </p:sp>
      <p:grpSp>
        <p:nvGrpSpPr>
          <p:cNvPr id="21" name="object 18">
            <a:extLst>
              <a:ext uri="{FF2B5EF4-FFF2-40B4-BE49-F238E27FC236}">
                <a16:creationId xmlns:a16="http://schemas.microsoft.com/office/drawing/2014/main" id="{8C60E5CE-FC5A-4110-BA27-50747A64F3EB}"/>
              </a:ext>
            </a:extLst>
          </p:cNvPr>
          <p:cNvGrpSpPr/>
          <p:nvPr/>
        </p:nvGrpSpPr>
        <p:grpSpPr>
          <a:xfrm>
            <a:off x="398462" y="1234503"/>
            <a:ext cx="9218295" cy="3383279"/>
            <a:chOff x="398462" y="1234503"/>
            <a:chExt cx="9218295" cy="3383279"/>
          </a:xfrm>
        </p:grpSpPr>
        <p:sp>
          <p:nvSpPr>
            <p:cNvPr id="22" name="object 19">
              <a:extLst>
                <a:ext uri="{FF2B5EF4-FFF2-40B4-BE49-F238E27FC236}">
                  <a16:creationId xmlns:a16="http://schemas.microsoft.com/office/drawing/2014/main" id="{96E0DCE7-323A-7591-8791-17A70F37BD65}"/>
                </a:ext>
              </a:extLst>
            </p:cNvPr>
            <p:cNvSpPr/>
            <p:nvPr/>
          </p:nvSpPr>
          <p:spPr>
            <a:xfrm>
              <a:off x="406400" y="2905125"/>
              <a:ext cx="678815" cy="0"/>
            </a:xfrm>
            <a:custGeom>
              <a:avLst/>
              <a:gdLst/>
              <a:ahLst/>
              <a:cxnLst/>
              <a:rect l="l" t="t" r="r" b="b"/>
              <a:pathLst>
                <a:path w="678815">
                  <a:moveTo>
                    <a:pt x="678688" y="0"/>
                  </a:moveTo>
                  <a:lnTo>
                    <a:pt x="0" y="0"/>
                  </a:lnTo>
                </a:path>
              </a:pathLst>
            </a:custGeom>
            <a:ln w="15875">
              <a:solidFill>
                <a:srgbClr val="0F436A"/>
              </a:solidFill>
            </a:ln>
          </p:spPr>
          <p:txBody>
            <a:bodyPr wrap="square" lIns="0" tIns="0" rIns="0" bIns="0" rtlCol="0"/>
            <a:lstStyle/>
            <a:p>
              <a:endParaRPr/>
            </a:p>
          </p:txBody>
        </p:sp>
        <p:sp>
          <p:nvSpPr>
            <p:cNvPr id="23" name="object 20">
              <a:extLst>
                <a:ext uri="{FF2B5EF4-FFF2-40B4-BE49-F238E27FC236}">
                  <a16:creationId xmlns:a16="http://schemas.microsoft.com/office/drawing/2014/main" id="{372DDCD4-7CC4-58E4-1520-8D6CCD777E3C}"/>
                </a:ext>
              </a:extLst>
            </p:cNvPr>
            <p:cNvSpPr/>
            <p:nvPr/>
          </p:nvSpPr>
          <p:spPr>
            <a:xfrm>
              <a:off x="9339453" y="1605534"/>
              <a:ext cx="0" cy="2996565"/>
            </a:xfrm>
            <a:custGeom>
              <a:avLst/>
              <a:gdLst/>
              <a:ahLst/>
              <a:cxnLst/>
              <a:rect l="l" t="t" r="r" b="b"/>
              <a:pathLst>
                <a:path h="2996565">
                  <a:moveTo>
                    <a:pt x="0" y="2996565"/>
                  </a:moveTo>
                  <a:lnTo>
                    <a:pt x="0" y="0"/>
                  </a:lnTo>
                </a:path>
              </a:pathLst>
            </a:custGeom>
            <a:ln w="28575">
              <a:solidFill>
                <a:srgbClr val="0F436A"/>
              </a:solidFill>
            </a:ln>
          </p:spPr>
          <p:txBody>
            <a:bodyPr wrap="square" lIns="0" tIns="0" rIns="0" bIns="0" rtlCol="0"/>
            <a:lstStyle/>
            <a:p>
              <a:endParaRPr/>
            </a:p>
          </p:txBody>
        </p:sp>
        <p:sp>
          <p:nvSpPr>
            <p:cNvPr id="24" name="object 21">
              <a:extLst>
                <a:ext uri="{FF2B5EF4-FFF2-40B4-BE49-F238E27FC236}">
                  <a16:creationId xmlns:a16="http://schemas.microsoft.com/office/drawing/2014/main" id="{D5F3A952-D982-90C4-F4CF-AE8A333AEC70}"/>
                </a:ext>
              </a:extLst>
            </p:cNvPr>
            <p:cNvSpPr/>
            <p:nvPr/>
          </p:nvSpPr>
          <p:spPr>
            <a:xfrm>
              <a:off x="9326753" y="2607183"/>
              <a:ext cx="281940" cy="2002789"/>
            </a:xfrm>
            <a:custGeom>
              <a:avLst/>
              <a:gdLst/>
              <a:ahLst/>
              <a:cxnLst/>
              <a:rect l="l" t="t" r="r" b="b"/>
              <a:pathLst>
                <a:path w="281940" h="2002789">
                  <a:moveTo>
                    <a:pt x="281813" y="0"/>
                  </a:moveTo>
                  <a:lnTo>
                    <a:pt x="0" y="0"/>
                  </a:lnTo>
                </a:path>
                <a:path w="281940" h="2002789">
                  <a:moveTo>
                    <a:pt x="281813" y="656589"/>
                  </a:moveTo>
                  <a:lnTo>
                    <a:pt x="0" y="656589"/>
                  </a:lnTo>
                </a:path>
                <a:path w="281940" h="2002789">
                  <a:moveTo>
                    <a:pt x="281813" y="1302765"/>
                  </a:moveTo>
                  <a:lnTo>
                    <a:pt x="0" y="1302765"/>
                  </a:lnTo>
                </a:path>
                <a:path w="281940" h="2002789">
                  <a:moveTo>
                    <a:pt x="281813" y="2002662"/>
                  </a:moveTo>
                  <a:lnTo>
                    <a:pt x="0" y="2002662"/>
                  </a:lnTo>
                </a:path>
              </a:pathLst>
            </a:custGeom>
            <a:ln w="15875">
              <a:solidFill>
                <a:srgbClr val="0F436A"/>
              </a:solidFill>
            </a:ln>
          </p:spPr>
          <p:txBody>
            <a:bodyPr wrap="square" lIns="0" tIns="0" rIns="0" bIns="0" rtlCol="0"/>
            <a:lstStyle/>
            <a:p>
              <a:endParaRPr/>
            </a:p>
          </p:txBody>
        </p:sp>
        <p:sp>
          <p:nvSpPr>
            <p:cNvPr id="25" name="object 22">
              <a:extLst>
                <a:ext uri="{FF2B5EF4-FFF2-40B4-BE49-F238E27FC236}">
                  <a16:creationId xmlns:a16="http://schemas.microsoft.com/office/drawing/2014/main" id="{B4C6628B-5DB3-567B-C9E6-2D99288C53E2}"/>
                </a:ext>
              </a:extLst>
            </p:cNvPr>
            <p:cNvSpPr/>
            <p:nvPr/>
          </p:nvSpPr>
          <p:spPr>
            <a:xfrm>
              <a:off x="1107694" y="1605534"/>
              <a:ext cx="8219440" cy="0"/>
            </a:xfrm>
            <a:custGeom>
              <a:avLst/>
              <a:gdLst/>
              <a:ahLst/>
              <a:cxnLst/>
              <a:rect l="l" t="t" r="r" b="b"/>
              <a:pathLst>
                <a:path w="8219440">
                  <a:moveTo>
                    <a:pt x="8219058" y="0"/>
                  </a:moveTo>
                  <a:lnTo>
                    <a:pt x="0" y="0"/>
                  </a:lnTo>
                </a:path>
              </a:pathLst>
            </a:custGeom>
            <a:ln w="28575">
              <a:solidFill>
                <a:srgbClr val="0F436A"/>
              </a:solidFill>
            </a:ln>
          </p:spPr>
          <p:txBody>
            <a:bodyPr wrap="square" lIns="0" tIns="0" rIns="0" bIns="0" rtlCol="0"/>
            <a:lstStyle/>
            <a:p>
              <a:endParaRPr/>
            </a:p>
          </p:txBody>
        </p:sp>
        <p:sp>
          <p:nvSpPr>
            <p:cNvPr id="26" name="object 23">
              <a:extLst>
                <a:ext uri="{FF2B5EF4-FFF2-40B4-BE49-F238E27FC236}">
                  <a16:creationId xmlns:a16="http://schemas.microsoft.com/office/drawing/2014/main" id="{5AD81F83-CEE4-7281-E19D-43E60403EC5A}"/>
                </a:ext>
              </a:extLst>
            </p:cNvPr>
            <p:cNvSpPr/>
            <p:nvPr/>
          </p:nvSpPr>
          <p:spPr>
            <a:xfrm>
              <a:off x="1085087" y="1242441"/>
              <a:ext cx="7172959" cy="1663064"/>
            </a:xfrm>
            <a:custGeom>
              <a:avLst/>
              <a:gdLst/>
              <a:ahLst/>
              <a:cxnLst/>
              <a:rect l="l" t="t" r="r" b="b"/>
              <a:pathLst>
                <a:path w="7172959" h="1663064">
                  <a:moveTo>
                    <a:pt x="5013452" y="0"/>
                  </a:moveTo>
                  <a:lnTo>
                    <a:pt x="5013452" y="350393"/>
                  </a:lnTo>
                </a:path>
                <a:path w="7172959" h="1663064">
                  <a:moveTo>
                    <a:pt x="9906" y="655828"/>
                  </a:moveTo>
                  <a:lnTo>
                    <a:pt x="9906" y="350393"/>
                  </a:lnTo>
                </a:path>
                <a:path w="7172959" h="1663064">
                  <a:moveTo>
                    <a:pt x="1800352" y="655828"/>
                  </a:moveTo>
                  <a:lnTo>
                    <a:pt x="1800352" y="350393"/>
                  </a:lnTo>
                </a:path>
                <a:path w="7172959" h="1663064">
                  <a:moveTo>
                    <a:pt x="3613912" y="655828"/>
                  </a:moveTo>
                  <a:lnTo>
                    <a:pt x="3613912" y="350393"/>
                  </a:lnTo>
                </a:path>
                <a:path w="7172959" h="1663064">
                  <a:moveTo>
                    <a:pt x="5391912" y="655828"/>
                  </a:moveTo>
                  <a:lnTo>
                    <a:pt x="5391912" y="350393"/>
                  </a:lnTo>
                </a:path>
                <a:path w="7172959" h="1663064">
                  <a:moveTo>
                    <a:pt x="7169911" y="655828"/>
                  </a:moveTo>
                  <a:lnTo>
                    <a:pt x="7169911" y="350393"/>
                  </a:lnTo>
                </a:path>
                <a:path w="7172959" h="1663064">
                  <a:moveTo>
                    <a:pt x="0" y="1662684"/>
                  </a:moveTo>
                  <a:lnTo>
                    <a:pt x="0" y="1357122"/>
                  </a:lnTo>
                </a:path>
                <a:path w="7172959" h="1663064">
                  <a:moveTo>
                    <a:pt x="1815845" y="1662684"/>
                  </a:moveTo>
                  <a:lnTo>
                    <a:pt x="1815845" y="1357122"/>
                  </a:lnTo>
                </a:path>
                <a:path w="7172959" h="1663064">
                  <a:moveTo>
                    <a:pt x="3613912" y="1662684"/>
                  </a:moveTo>
                  <a:lnTo>
                    <a:pt x="3613912" y="1357122"/>
                  </a:lnTo>
                </a:path>
                <a:path w="7172959" h="1663064">
                  <a:moveTo>
                    <a:pt x="5391912" y="1662684"/>
                  </a:moveTo>
                  <a:lnTo>
                    <a:pt x="5391912" y="1357122"/>
                  </a:lnTo>
                </a:path>
                <a:path w="7172959" h="1663064">
                  <a:moveTo>
                    <a:pt x="7172706" y="1662684"/>
                  </a:moveTo>
                  <a:lnTo>
                    <a:pt x="7172706" y="1357122"/>
                  </a:lnTo>
                </a:path>
              </a:pathLst>
            </a:custGeom>
            <a:ln w="15875">
              <a:solidFill>
                <a:srgbClr val="0F436A"/>
              </a:solidFill>
            </a:ln>
          </p:spPr>
          <p:txBody>
            <a:bodyPr wrap="square" lIns="0" tIns="0" rIns="0" bIns="0" rtlCol="0"/>
            <a:lstStyle/>
            <a:p>
              <a:endParaRPr/>
            </a:p>
          </p:txBody>
        </p:sp>
      </p:grpSp>
      <p:sp>
        <p:nvSpPr>
          <p:cNvPr id="27" name="object 24">
            <a:extLst>
              <a:ext uri="{FF2B5EF4-FFF2-40B4-BE49-F238E27FC236}">
                <a16:creationId xmlns:a16="http://schemas.microsoft.com/office/drawing/2014/main" id="{85786D08-D463-C31B-56E3-55AA3DCCB503}"/>
              </a:ext>
            </a:extLst>
          </p:cNvPr>
          <p:cNvSpPr txBox="1"/>
          <p:nvPr/>
        </p:nvSpPr>
        <p:spPr>
          <a:xfrm>
            <a:off x="564527" y="3059315"/>
            <a:ext cx="1366520" cy="878840"/>
          </a:xfrm>
          <a:prstGeom prst="rect">
            <a:avLst/>
          </a:prstGeom>
          <a:solidFill>
            <a:srgbClr val="D5DCE4"/>
          </a:solidFill>
        </p:spPr>
        <p:txBody>
          <a:bodyPr vert="horz" wrap="square" lIns="0" tIns="1270" rIns="0" bIns="0" rtlCol="0">
            <a:spAutoFit/>
          </a:bodyPr>
          <a:lstStyle/>
          <a:p>
            <a:pPr marL="146050" marR="136525" algn="ctr">
              <a:lnSpc>
                <a:spcPct val="100000"/>
              </a:lnSpc>
              <a:spcBef>
                <a:spcPts val="10"/>
              </a:spcBef>
            </a:pPr>
            <a:r>
              <a:rPr sz="1400" spc="-10" dirty="0">
                <a:latin typeface="Calibri"/>
                <a:cs typeface="Calibri"/>
              </a:rPr>
              <a:t>Computational </a:t>
            </a:r>
            <a:r>
              <a:rPr sz="1400" dirty="0">
                <a:latin typeface="Calibri"/>
                <a:cs typeface="Calibri"/>
              </a:rPr>
              <a:t>Science</a:t>
            </a:r>
            <a:r>
              <a:rPr sz="1400" spc="-40" dirty="0">
                <a:latin typeface="Calibri"/>
                <a:cs typeface="Calibri"/>
              </a:rPr>
              <a:t> </a:t>
            </a:r>
            <a:r>
              <a:rPr sz="1400" spc="-25" dirty="0">
                <a:latin typeface="Calibri"/>
                <a:cs typeface="Calibri"/>
              </a:rPr>
              <a:t>and </a:t>
            </a:r>
            <a:r>
              <a:rPr sz="1400" spc="-10" dirty="0">
                <a:latin typeface="Calibri"/>
                <a:cs typeface="Calibri"/>
              </a:rPr>
              <a:t>Research Partnerships</a:t>
            </a:r>
            <a:endParaRPr sz="1400">
              <a:latin typeface="Calibri"/>
              <a:cs typeface="Calibri"/>
            </a:endParaRPr>
          </a:p>
        </p:txBody>
      </p:sp>
      <p:sp>
        <p:nvSpPr>
          <p:cNvPr id="28" name="object 25">
            <a:extLst>
              <a:ext uri="{FF2B5EF4-FFF2-40B4-BE49-F238E27FC236}">
                <a16:creationId xmlns:a16="http://schemas.microsoft.com/office/drawing/2014/main" id="{6ACE3817-A32E-C128-0E91-E13000CD8EC5}"/>
              </a:ext>
            </a:extLst>
          </p:cNvPr>
          <p:cNvSpPr txBox="1"/>
          <p:nvPr/>
        </p:nvSpPr>
        <p:spPr>
          <a:xfrm>
            <a:off x="564527" y="4022356"/>
            <a:ext cx="1366520" cy="878840"/>
          </a:xfrm>
          <a:prstGeom prst="rect">
            <a:avLst/>
          </a:prstGeom>
          <a:solidFill>
            <a:srgbClr val="D5DCE4"/>
          </a:solidFill>
        </p:spPr>
        <p:txBody>
          <a:bodyPr vert="horz" wrap="square" lIns="0" tIns="116839" rIns="0" bIns="0" rtlCol="0">
            <a:spAutoFit/>
          </a:bodyPr>
          <a:lstStyle/>
          <a:p>
            <a:pPr>
              <a:lnSpc>
                <a:spcPct val="100000"/>
              </a:lnSpc>
              <a:spcBef>
                <a:spcPts val="919"/>
              </a:spcBef>
            </a:pPr>
            <a:endParaRPr sz="1400">
              <a:latin typeface="Times New Roman"/>
              <a:cs typeface="Times New Roman"/>
            </a:endParaRPr>
          </a:p>
          <a:p>
            <a:pPr marL="372110">
              <a:lnSpc>
                <a:spcPct val="100000"/>
              </a:lnSpc>
            </a:pPr>
            <a:r>
              <a:rPr sz="1400" spc="-10" dirty="0">
                <a:latin typeface="Calibri"/>
                <a:cs typeface="Calibri"/>
              </a:rPr>
              <a:t>Facilities</a:t>
            </a:r>
            <a:endParaRPr sz="1400">
              <a:latin typeface="Calibri"/>
              <a:cs typeface="Calibri"/>
            </a:endParaRPr>
          </a:p>
        </p:txBody>
      </p:sp>
      <p:sp>
        <p:nvSpPr>
          <p:cNvPr id="29" name="object 26">
            <a:extLst>
              <a:ext uri="{FF2B5EF4-FFF2-40B4-BE49-F238E27FC236}">
                <a16:creationId xmlns:a16="http://schemas.microsoft.com/office/drawing/2014/main" id="{241F26A6-A699-5BE1-D0FC-8C32721D0499}"/>
              </a:ext>
            </a:extLst>
          </p:cNvPr>
          <p:cNvSpPr txBox="1"/>
          <p:nvPr/>
        </p:nvSpPr>
        <p:spPr>
          <a:xfrm>
            <a:off x="564527" y="4985334"/>
            <a:ext cx="1366520" cy="878840"/>
          </a:xfrm>
          <a:prstGeom prst="rect">
            <a:avLst/>
          </a:prstGeom>
          <a:solidFill>
            <a:srgbClr val="D5DCE4"/>
          </a:solidFill>
        </p:spPr>
        <p:txBody>
          <a:bodyPr vert="horz" wrap="square" lIns="0" tIns="107950" rIns="0" bIns="0" rtlCol="0">
            <a:spAutoFit/>
          </a:bodyPr>
          <a:lstStyle/>
          <a:p>
            <a:pPr marL="274320" marR="268605" indent="53340" algn="just">
              <a:lnSpc>
                <a:spcPct val="100000"/>
              </a:lnSpc>
              <a:spcBef>
                <a:spcPts val="850"/>
              </a:spcBef>
            </a:pPr>
            <a:r>
              <a:rPr sz="1400" spc="-10" dirty="0">
                <a:latin typeface="Calibri"/>
                <a:cs typeface="Calibri"/>
              </a:rPr>
              <a:t>Advanced Computing </a:t>
            </a:r>
            <a:r>
              <a:rPr sz="1400" spc="-25" dirty="0">
                <a:latin typeface="Calibri"/>
                <a:cs typeface="Calibri"/>
              </a:rPr>
              <a:t>Technology</a:t>
            </a:r>
            <a:endParaRPr sz="1400">
              <a:latin typeface="Calibri"/>
              <a:cs typeface="Calibri"/>
            </a:endParaRPr>
          </a:p>
        </p:txBody>
      </p:sp>
      <p:sp>
        <p:nvSpPr>
          <p:cNvPr id="30" name="object 27">
            <a:extLst>
              <a:ext uri="{FF2B5EF4-FFF2-40B4-BE49-F238E27FC236}">
                <a16:creationId xmlns:a16="http://schemas.microsoft.com/office/drawing/2014/main" id="{85D2E971-F0DD-14FB-B758-34543FA3F499}"/>
              </a:ext>
            </a:extLst>
          </p:cNvPr>
          <p:cNvSpPr/>
          <p:nvPr/>
        </p:nvSpPr>
        <p:spPr>
          <a:xfrm>
            <a:off x="406400" y="2905125"/>
            <a:ext cx="7848600" cy="2519680"/>
          </a:xfrm>
          <a:custGeom>
            <a:avLst/>
            <a:gdLst/>
            <a:ahLst/>
            <a:cxnLst/>
            <a:rect l="l" t="t" r="r" b="b"/>
            <a:pathLst>
              <a:path w="7848600" h="2519679">
                <a:moveTo>
                  <a:pt x="2478786" y="0"/>
                </a:moveTo>
                <a:lnTo>
                  <a:pt x="1790192" y="0"/>
                </a:lnTo>
              </a:path>
              <a:path w="7848600" h="2519679">
                <a:moveTo>
                  <a:pt x="4281551" y="0"/>
                </a:moveTo>
                <a:lnTo>
                  <a:pt x="3580257" y="0"/>
                </a:lnTo>
              </a:path>
              <a:path w="7848600" h="2519679">
                <a:moveTo>
                  <a:pt x="6070600" y="0"/>
                </a:moveTo>
                <a:lnTo>
                  <a:pt x="5370449" y="0"/>
                </a:lnTo>
              </a:path>
              <a:path w="7848600" h="2519679">
                <a:moveTo>
                  <a:pt x="7848600" y="0"/>
                </a:moveTo>
                <a:lnTo>
                  <a:pt x="7169911" y="0"/>
                </a:lnTo>
              </a:path>
              <a:path w="7848600" h="2519679">
                <a:moveTo>
                  <a:pt x="5587" y="2506726"/>
                </a:moveTo>
                <a:lnTo>
                  <a:pt x="5587" y="4317"/>
                </a:lnTo>
              </a:path>
              <a:path w="7848600" h="2519679">
                <a:moveTo>
                  <a:pt x="158127" y="2519426"/>
                </a:moveTo>
                <a:lnTo>
                  <a:pt x="0" y="2519426"/>
                </a:lnTo>
              </a:path>
              <a:path w="7848600" h="2519679">
                <a:moveTo>
                  <a:pt x="158127" y="1566926"/>
                </a:moveTo>
                <a:lnTo>
                  <a:pt x="0" y="1566926"/>
                </a:lnTo>
              </a:path>
              <a:path w="7848600" h="2519679">
                <a:moveTo>
                  <a:pt x="158127" y="589026"/>
                </a:moveTo>
                <a:lnTo>
                  <a:pt x="0" y="589026"/>
                </a:lnTo>
              </a:path>
            </a:pathLst>
          </a:custGeom>
          <a:ln w="15875">
            <a:solidFill>
              <a:srgbClr val="0F436A"/>
            </a:solidFill>
          </a:ln>
        </p:spPr>
        <p:txBody>
          <a:bodyPr wrap="square" lIns="0" tIns="0" rIns="0" bIns="0" rtlCol="0"/>
          <a:lstStyle/>
          <a:p>
            <a:endParaRPr/>
          </a:p>
        </p:txBody>
      </p:sp>
      <p:sp>
        <p:nvSpPr>
          <p:cNvPr id="31" name="object 28">
            <a:extLst>
              <a:ext uri="{FF2B5EF4-FFF2-40B4-BE49-F238E27FC236}">
                <a16:creationId xmlns:a16="http://schemas.microsoft.com/office/drawing/2014/main" id="{2413FE9A-F4F9-1C94-C276-7DC2E1752C10}"/>
              </a:ext>
            </a:extLst>
          </p:cNvPr>
          <p:cNvSpPr txBox="1"/>
          <p:nvPr/>
        </p:nvSpPr>
        <p:spPr>
          <a:xfrm>
            <a:off x="2354707" y="3059315"/>
            <a:ext cx="1366520" cy="878840"/>
          </a:xfrm>
          <a:prstGeom prst="rect">
            <a:avLst/>
          </a:prstGeom>
          <a:solidFill>
            <a:srgbClr val="D5DCE4"/>
          </a:solidFill>
        </p:spPr>
        <p:txBody>
          <a:bodyPr vert="horz" wrap="square" lIns="0" tIns="1270" rIns="0" bIns="0" rtlCol="0">
            <a:spAutoFit/>
          </a:bodyPr>
          <a:lstStyle/>
          <a:p>
            <a:pPr marL="109855" marR="102870" indent="1905" algn="ctr">
              <a:lnSpc>
                <a:spcPct val="100000"/>
              </a:lnSpc>
              <a:spcBef>
                <a:spcPts val="10"/>
              </a:spcBef>
            </a:pPr>
            <a:r>
              <a:rPr sz="1400" spc="-10" dirty="0">
                <a:latin typeface="Calibri"/>
                <a:cs typeface="Calibri"/>
              </a:rPr>
              <a:t>Chemical Sciences, Geosciences, </a:t>
            </a:r>
            <a:r>
              <a:rPr sz="1400" dirty="0">
                <a:latin typeface="Calibri"/>
                <a:cs typeface="Calibri"/>
              </a:rPr>
              <a:t>and</a:t>
            </a:r>
            <a:r>
              <a:rPr sz="1400" spc="-30" dirty="0">
                <a:latin typeface="Calibri"/>
                <a:cs typeface="Calibri"/>
              </a:rPr>
              <a:t> </a:t>
            </a:r>
            <a:r>
              <a:rPr sz="1400" spc="-10" dirty="0">
                <a:latin typeface="Calibri"/>
                <a:cs typeface="Calibri"/>
              </a:rPr>
              <a:t>Biosciences</a:t>
            </a:r>
            <a:endParaRPr sz="1400">
              <a:latin typeface="Calibri"/>
              <a:cs typeface="Calibri"/>
            </a:endParaRPr>
          </a:p>
        </p:txBody>
      </p:sp>
      <p:sp>
        <p:nvSpPr>
          <p:cNvPr id="32" name="object 29">
            <a:extLst>
              <a:ext uri="{FF2B5EF4-FFF2-40B4-BE49-F238E27FC236}">
                <a16:creationId xmlns:a16="http://schemas.microsoft.com/office/drawing/2014/main" id="{20AFB899-38F1-F164-03F6-AC56871A93BB}"/>
              </a:ext>
            </a:extLst>
          </p:cNvPr>
          <p:cNvSpPr txBox="1"/>
          <p:nvPr/>
        </p:nvSpPr>
        <p:spPr>
          <a:xfrm>
            <a:off x="2354707" y="4022356"/>
            <a:ext cx="1366520" cy="878840"/>
          </a:xfrm>
          <a:prstGeom prst="rect">
            <a:avLst/>
          </a:prstGeom>
          <a:solidFill>
            <a:srgbClr val="D5DCE4"/>
          </a:solidFill>
        </p:spPr>
        <p:txBody>
          <a:bodyPr vert="horz" wrap="square" lIns="0" tIns="107950" rIns="0" bIns="0" rtlCol="0">
            <a:spAutoFit/>
          </a:bodyPr>
          <a:lstStyle/>
          <a:p>
            <a:pPr marL="220979" marR="212725" indent="-1905" algn="ctr">
              <a:lnSpc>
                <a:spcPct val="100000"/>
              </a:lnSpc>
              <a:spcBef>
                <a:spcPts val="850"/>
              </a:spcBef>
            </a:pPr>
            <a:r>
              <a:rPr sz="1400" spc="-10" dirty="0">
                <a:latin typeface="Calibri"/>
                <a:cs typeface="Calibri"/>
              </a:rPr>
              <a:t>Materials </a:t>
            </a:r>
            <a:r>
              <a:rPr sz="1400" dirty="0">
                <a:latin typeface="Calibri"/>
                <a:cs typeface="Calibri"/>
              </a:rPr>
              <a:t>Sciences</a:t>
            </a:r>
            <a:r>
              <a:rPr sz="1400" spc="-45" dirty="0">
                <a:latin typeface="Calibri"/>
                <a:cs typeface="Calibri"/>
              </a:rPr>
              <a:t> </a:t>
            </a:r>
            <a:r>
              <a:rPr sz="1400" spc="-25" dirty="0">
                <a:latin typeface="Calibri"/>
                <a:cs typeface="Calibri"/>
              </a:rPr>
              <a:t>and </a:t>
            </a:r>
            <a:r>
              <a:rPr sz="1400" spc="-10" dirty="0">
                <a:latin typeface="Calibri"/>
                <a:cs typeface="Calibri"/>
              </a:rPr>
              <a:t>Engineering</a:t>
            </a:r>
            <a:endParaRPr sz="1400">
              <a:latin typeface="Calibri"/>
              <a:cs typeface="Calibri"/>
            </a:endParaRPr>
          </a:p>
        </p:txBody>
      </p:sp>
      <p:sp>
        <p:nvSpPr>
          <p:cNvPr id="33" name="object 30">
            <a:extLst>
              <a:ext uri="{FF2B5EF4-FFF2-40B4-BE49-F238E27FC236}">
                <a16:creationId xmlns:a16="http://schemas.microsoft.com/office/drawing/2014/main" id="{33D6CF95-FDCA-4AEF-FFC6-426AF704AABC}"/>
              </a:ext>
            </a:extLst>
          </p:cNvPr>
          <p:cNvSpPr txBox="1"/>
          <p:nvPr/>
        </p:nvSpPr>
        <p:spPr>
          <a:xfrm>
            <a:off x="2354707" y="4985334"/>
            <a:ext cx="1366520" cy="878840"/>
          </a:xfrm>
          <a:prstGeom prst="rect">
            <a:avLst/>
          </a:prstGeom>
          <a:solidFill>
            <a:srgbClr val="D5DCE4"/>
          </a:solidFill>
        </p:spPr>
        <p:txBody>
          <a:bodyPr vert="horz" wrap="square" lIns="0" tIns="10160" rIns="0" bIns="0" rtlCol="0">
            <a:spAutoFit/>
          </a:bodyPr>
          <a:lstStyle/>
          <a:p>
            <a:pPr>
              <a:lnSpc>
                <a:spcPct val="100000"/>
              </a:lnSpc>
              <a:spcBef>
                <a:spcPts val="80"/>
              </a:spcBef>
            </a:pPr>
            <a:endParaRPr sz="1400">
              <a:latin typeface="Times New Roman"/>
              <a:cs typeface="Times New Roman"/>
            </a:endParaRPr>
          </a:p>
          <a:p>
            <a:pPr algn="ctr">
              <a:lnSpc>
                <a:spcPct val="100000"/>
              </a:lnSpc>
            </a:pPr>
            <a:r>
              <a:rPr sz="1400" dirty="0">
                <a:latin typeface="Calibri"/>
                <a:cs typeface="Calibri"/>
              </a:rPr>
              <a:t>Scientific</a:t>
            </a:r>
            <a:r>
              <a:rPr sz="1400" spc="-60" dirty="0">
                <a:latin typeface="Calibri"/>
                <a:cs typeface="Calibri"/>
              </a:rPr>
              <a:t> </a:t>
            </a:r>
            <a:r>
              <a:rPr sz="1400" spc="-20" dirty="0">
                <a:latin typeface="Calibri"/>
                <a:cs typeface="Calibri"/>
              </a:rPr>
              <a:t>User</a:t>
            </a:r>
            <a:endParaRPr sz="1400">
              <a:latin typeface="Calibri"/>
              <a:cs typeface="Calibri"/>
            </a:endParaRPr>
          </a:p>
          <a:p>
            <a:pPr algn="ctr">
              <a:lnSpc>
                <a:spcPct val="100000"/>
              </a:lnSpc>
              <a:spcBef>
                <a:spcPts val="5"/>
              </a:spcBef>
            </a:pPr>
            <a:r>
              <a:rPr sz="1400" spc="-10" dirty="0">
                <a:latin typeface="Calibri"/>
                <a:cs typeface="Calibri"/>
              </a:rPr>
              <a:t>Facilities</a:t>
            </a:r>
            <a:endParaRPr sz="1400">
              <a:latin typeface="Calibri"/>
              <a:cs typeface="Calibri"/>
            </a:endParaRPr>
          </a:p>
        </p:txBody>
      </p:sp>
      <p:grpSp>
        <p:nvGrpSpPr>
          <p:cNvPr id="34" name="object 31">
            <a:extLst>
              <a:ext uri="{FF2B5EF4-FFF2-40B4-BE49-F238E27FC236}">
                <a16:creationId xmlns:a16="http://schemas.microsoft.com/office/drawing/2014/main" id="{10BA2F2B-AC6F-C42C-B7EC-B8E8CBB5B575}"/>
              </a:ext>
            </a:extLst>
          </p:cNvPr>
          <p:cNvGrpSpPr/>
          <p:nvPr/>
        </p:nvGrpSpPr>
        <p:grpSpPr>
          <a:xfrm>
            <a:off x="2188654" y="2901505"/>
            <a:ext cx="6903084" cy="2531110"/>
            <a:chOff x="2188654" y="2901505"/>
            <a:chExt cx="6903084" cy="2531110"/>
          </a:xfrm>
        </p:grpSpPr>
        <p:sp>
          <p:nvSpPr>
            <p:cNvPr id="35" name="object 32">
              <a:extLst>
                <a:ext uri="{FF2B5EF4-FFF2-40B4-BE49-F238E27FC236}">
                  <a16:creationId xmlns:a16="http://schemas.microsoft.com/office/drawing/2014/main" id="{05518A53-23DA-4CC3-9640-2D343E1E58DF}"/>
                </a:ext>
              </a:extLst>
            </p:cNvPr>
            <p:cNvSpPr/>
            <p:nvPr/>
          </p:nvSpPr>
          <p:spPr>
            <a:xfrm>
              <a:off x="2196592" y="2909442"/>
              <a:ext cx="158115" cy="2515235"/>
            </a:xfrm>
            <a:custGeom>
              <a:avLst/>
              <a:gdLst/>
              <a:ahLst/>
              <a:cxnLst/>
              <a:rect l="l" t="t" r="r" b="b"/>
              <a:pathLst>
                <a:path w="158114" h="2515235">
                  <a:moveTo>
                    <a:pt x="5587" y="2502408"/>
                  </a:moveTo>
                  <a:lnTo>
                    <a:pt x="5587" y="0"/>
                  </a:lnTo>
                </a:path>
                <a:path w="158114" h="2515235">
                  <a:moveTo>
                    <a:pt x="158114" y="2515108"/>
                  </a:moveTo>
                  <a:lnTo>
                    <a:pt x="0" y="2515108"/>
                  </a:lnTo>
                </a:path>
                <a:path w="158114" h="2515235">
                  <a:moveTo>
                    <a:pt x="158114" y="1562608"/>
                  </a:moveTo>
                  <a:lnTo>
                    <a:pt x="0" y="1562608"/>
                  </a:lnTo>
                </a:path>
                <a:path w="158114" h="2515235">
                  <a:moveTo>
                    <a:pt x="158114" y="584708"/>
                  </a:moveTo>
                  <a:lnTo>
                    <a:pt x="0" y="584708"/>
                  </a:lnTo>
                </a:path>
              </a:pathLst>
            </a:custGeom>
            <a:ln w="15875">
              <a:solidFill>
                <a:srgbClr val="0F436A"/>
              </a:solidFill>
            </a:ln>
          </p:spPr>
          <p:txBody>
            <a:bodyPr wrap="square" lIns="0" tIns="0" rIns="0" bIns="0" rtlCol="0"/>
            <a:lstStyle/>
            <a:p>
              <a:endParaRPr/>
            </a:p>
          </p:txBody>
        </p:sp>
        <p:sp>
          <p:nvSpPr>
            <p:cNvPr id="36" name="object 33">
              <a:extLst>
                <a:ext uri="{FF2B5EF4-FFF2-40B4-BE49-F238E27FC236}">
                  <a16:creationId xmlns:a16="http://schemas.microsoft.com/office/drawing/2014/main" id="{C9A48017-425A-B528-D115-971181ACD31A}"/>
                </a:ext>
              </a:extLst>
            </p:cNvPr>
            <p:cNvSpPr/>
            <p:nvPr/>
          </p:nvSpPr>
          <p:spPr>
            <a:xfrm>
              <a:off x="7725029" y="3059315"/>
              <a:ext cx="1366520" cy="878840"/>
            </a:xfrm>
            <a:custGeom>
              <a:avLst/>
              <a:gdLst/>
              <a:ahLst/>
              <a:cxnLst/>
              <a:rect l="l" t="t" r="r" b="b"/>
              <a:pathLst>
                <a:path w="1366520" h="878839">
                  <a:moveTo>
                    <a:pt x="1366138" y="0"/>
                  </a:moveTo>
                  <a:lnTo>
                    <a:pt x="0" y="0"/>
                  </a:lnTo>
                  <a:lnTo>
                    <a:pt x="0" y="878319"/>
                  </a:lnTo>
                  <a:lnTo>
                    <a:pt x="1366138" y="878319"/>
                  </a:lnTo>
                  <a:lnTo>
                    <a:pt x="1366138" y="0"/>
                  </a:lnTo>
                  <a:close/>
                </a:path>
              </a:pathLst>
            </a:custGeom>
            <a:solidFill>
              <a:srgbClr val="D5DCE4"/>
            </a:solidFill>
          </p:spPr>
          <p:txBody>
            <a:bodyPr wrap="square" lIns="0" tIns="0" rIns="0" bIns="0" rtlCol="0"/>
            <a:lstStyle/>
            <a:p>
              <a:endParaRPr/>
            </a:p>
          </p:txBody>
        </p:sp>
      </p:grpSp>
      <p:sp>
        <p:nvSpPr>
          <p:cNvPr id="37" name="object 34">
            <a:extLst>
              <a:ext uri="{FF2B5EF4-FFF2-40B4-BE49-F238E27FC236}">
                <a16:creationId xmlns:a16="http://schemas.microsoft.com/office/drawing/2014/main" id="{C2A3BDD7-2861-1842-74D3-E6D02159ADCE}"/>
              </a:ext>
            </a:extLst>
          </p:cNvPr>
          <p:cNvSpPr txBox="1"/>
          <p:nvPr/>
        </p:nvSpPr>
        <p:spPr>
          <a:xfrm>
            <a:off x="8068818" y="3260851"/>
            <a:ext cx="680720" cy="452755"/>
          </a:xfrm>
          <a:prstGeom prst="rect">
            <a:avLst/>
          </a:prstGeom>
        </p:spPr>
        <p:txBody>
          <a:bodyPr vert="horz" wrap="square" lIns="0" tIns="13335" rIns="0" bIns="0" rtlCol="0">
            <a:spAutoFit/>
          </a:bodyPr>
          <a:lstStyle/>
          <a:p>
            <a:pPr marL="12700" marR="5080" indent="68580">
              <a:lnSpc>
                <a:spcPct val="100000"/>
              </a:lnSpc>
              <a:spcBef>
                <a:spcPts val="105"/>
              </a:spcBef>
            </a:pPr>
            <a:r>
              <a:rPr sz="1400" spc="-10" dirty="0">
                <a:latin typeface="Calibri"/>
                <a:cs typeface="Calibri"/>
              </a:rPr>
              <a:t>Physics Research</a:t>
            </a:r>
            <a:endParaRPr sz="1400">
              <a:latin typeface="Calibri"/>
              <a:cs typeface="Calibri"/>
            </a:endParaRPr>
          </a:p>
        </p:txBody>
      </p:sp>
      <p:sp>
        <p:nvSpPr>
          <p:cNvPr id="38" name="object 35">
            <a:extLst>
              <a:ext uri="{FF2B5EF4-FFF2-40B4-BE49-F238E27FC236}">
                <a16:creationId xmlns:a16="http://schemas.microsoft.com/office/drawing/2014/main" id="{BA0CF800-A719-2123-F9F1-BA6B86A56E6C}"/>
              </a:ext>
            </a:extLst>
          </p:cNvPr>
          <p:cNvSpPr/>
          <p:nvPr/>
        </p:nvSpPr>
        <p:spPr>
          <a:xfrm>
            <a:off x="7725029" y="4022356"/>
            <a:ext cx="1366520" cy="878840"/>
          </a:xfrm>
          <a:custGeom>
            <a:avLst/>
            <a:gdLst/>
            <a:ahLst/>
            <a:cxnLst/>
            <a:rect l="l" t="t" r="r" b="b"/>
            <a:pathLst>
              <a:path w="1366520" h="878839">
                <a:moveTo>
                  <a:pt x="1366138" y="0"/>
                </a:moveTo>
                <a:lnTo>
                  <a:pt x="0" y="0"/>
                </a:lnTo>
                <a:lnTo>
                  <a:pt x="0" y="878319"/>
                </a:lnTo>
                <a:lnTo>
                  <a:pt x="1366138" y="878319"/>
                </a:lnTo>
                <a:lnTo>
                  <a:pt x="1366138" y="0"/>
                </a:lnTo>
                <a:close/>
              </a:path>
            </a:pathLst>
          </a:custGeom>
          <a:solidFill>
            <a:srgbClr val="D5DCE4"/>
          </a:solidFill>
        </p:spPr>
        <p:txBody>
          <a:bodyPr wrap="square" lIns="0" tIns="0" rIns="0" bIns="0" rtlCol="0"/>
          <a:lstStyle/>
          <a:p>
            <a:endParaRPr/>
          </a:p>
        </p:txBody>
      </p:sp>
      <p:sp>
        <p:nvSpPr>
          <p:cNvPr id="39" name="object 36">
            <a:extLst>
              <a:ext uri="{FF2B5EF4-FFF2-40B4-BE49-F238E27FC236}">
                <a16:creationId xmlns:a16="http://schemas.microsoft.com/office/drawing/2014/main" id="{0AC281CD-B274-A51F-EDEA-E9728BABA4FF}"/>
              </a:ext>
            </a:extLst>
          </p:cNvPr>
          <p:cNvSpPr txBox="1"/>
          <p:nvPr/>
        </p:nvSpPr>
        <p:spPr>
          <a:xfrm>
            <a:off x="7826502" y="4224020"/>
            <a:ext cx="1164590" cy="452755"/>
          </a:xfrm>
          <a:prstGeom prst="rect">
            <a:avLst/>
          </a:prstGeom>
        </p:spPr>
        <p:txBody>
          <a:bodyPr vert="horz" wrap="square" lIns="0" tIns="12700" rIns="0" bIns="0" rtlCol="0">
            <a:spAutoFit/>
          </a:bodyPr>
          <a:lstStyle/>
          <a:p>
            <a:pPr marL="173990" marR="5080" indent="-161925">
              <a:lnSpc>
                <a:spcPct val="100000"/>
              </a:lnSpc>
              <a:spcBef>
                <a:spcPts val="100"/>
              </a:spcBef>
            </a:pPr>
            <a:r>
              <a:rPr sz="1400" spc="-10" dirty="0">
                <a:latin typeface="Calibri"/>
                <a:cs typeface="Calibri"/>
              </a:rPr>
              <a:t>Accelerator</a:t>
            </a:r>
            <a:r>
              <a:rPr sz="1400" spc="-5" dirty="0">
                <a:latin typeface="Calibri"/>
                <a:cs typeface="Calibri"/>
              </a:rPr>
              <a:t> </a:t>
            </a:r>
            <a:r>
              <a:rPr sz="1400" spc="-25" dirty="0">
                <a:latin typeface="Calibri"/>
                <a:cs typeface="Calibri"/>
              </a:rPr>
              <a:t>and </a:t>
            </a:r>
            <a:r>
              <a:rPr sz="1400" spc="-10" dirty="0">
                <a:latin typeface="Calibri"/>
                <a:cs typeface="Calibri"/>
              </a:rPr>
              <a:t>Technology</a:t>
            </a:r>
            <a:endParaRPr sz="1400">
              <a:latin typeface="Calibri"/>
              <a:cs typeface="Calibri"/>
            </a:endParaRPr>
          </a:p>
        </p:txBody>
      </p:sp>
      <p:sp>
        <p:nvSpPr>
          <p:cNvPr id="40" name="object 37">
            <a:extLst>
              <a:ext uri="{FF2B5EF4-FFF2-40B4-BE49-F238E27FC236}">
                <a16:creationId xmlns:a16="http://schemas.microsoft.com/office/drawing/2014/main" id="{CF7B0728-C956-05DE-5EA9-104AD267BB57}"/>
              </a:ext>
            </a:extLst>
          </p:cNvPr>
          <p:cNvSpPr/>
          <p:nvPr/>
        </p:nvSpPr>
        <p:spPr>
          <a:xfrm>
            <a:off x="7725029" y="4985334"/>
            <a:ext cx="1366520" cy="878840"/>
          </a:xfrm>
          <a:custGeom>
            <a:avLst/>
            <a:gdLst/>
            <a:ahLst/>
            <a:cxnLst/>
            <a:rect l="l" t="t" r="r" b="b"/>
            <a:pathLst>
              <a:path w="1366520" h="878839">
                <a:moveTo>
                  <a:pt x="1366138" y="0"/>
                </a:moveTo>
                <a:lnTo>
                  <a:pt x="0" y="0"/>
                </a:lnTo>
                <a:lnTo>
                  <a:pt x="0" y="878319"/>
                </a:lnTo>
                <a:lnTo>
                  <a:pt x="1366138" y="878319"/>
                </a:lnTo>
                <a:lnTo>
                  <a:pt x="1366138" y="0"/>
                </a:lnTo>
                <a:close/>
              </a:path>
            </a:pathLst>
          </a:custGeom>
          <a:solidFill>
            <a:srgbClr val="D5DCE4"/>
          </a:solidFill>
        </p:spPr>
        <p:txBody>
          <a:bodyPr wrap="square" lIns="0" tIns="0" rIns="0" bIns="0" rtlCol="0"/>
          <a:lstStyle/>
          <a:p>
            <a:endParaRPr/>
          </a:p>
        </p:txBody>
      </p:sp>
      <p:sp>
        <p:nvSpPr>
          <p:cNvPr id="41" name="object 38">
            <a:extLst>
              <a:ext uri="{FF2B5EF4-FFF2-40B4-BE49-F238E27FC236}">
                <a16:creationId xmlns:a16="http://schemas.microsoft.com/office/drawing/2014/main" id="{D268358A-1759-3C65-71B7-F6A2966A4541}"/>
              </a:ext>
            </a:extLst>
          </p:cNvPr>
          <p:cNvSpPr txBox="1"/>
          <p:nvPr/>
        </p:nvSpPr>
        <p:spPr>
          <a:xfrm>
            <a:off x="7930133" y="5186883"/>
            <a:ext cx="957580" cy="453390"/>
          </a:xfrm>
          <a:prstGeom prst="rect">
            <a:avLst/>
          </a:prstGeom>
        </p:spPr>
        <p:txBody>
          <a:bodyPr vert="horz" wrap="square" lIns="0" tIns="13335" rIns="0" bIns="0" rtlCol="0">
            <a:spAutoFit/>
          </a:bodyPr>
          <a:lstStyle/>
          <a:p>
            <a:pPr algn="ctr">
              <a:lnSpc>
                <a:spcPct val="100000"/>
              </a:lnSpc>
              <a:spcBef>
                <a:spcPts val="105"/>
              </a:spcBef>
            </a:pPr>
            <a:r>
              <a:rPr sz="1400" dirty="0">
                <a:latin typeface="Calibri"/>
                <a:cs typeface="Calibri"/>
              </a:rPr>
              <a:t>Facilities</a:t>
            </a:r>
            <a:r>
              <a:rPr sz="1400" spc="-70" dirty="0">
                <a:latin typeface="Calibri"/>
                <a:cs typeface="Calibri"/>
              </a:rPr>
              <a:t> </a:t>
            </a:r>
            <a:r>
              <a:rPr sz="1400" spc="-25" dirty="0">
                <a:latin typeface="Calibri"/>
                <a:cs typeface="Calibri"/>
              </a:rPr>
              <a:t>and</a:t>
            </a:r>
            <a:endParaRPr sz="1400">
              <a:latin typeface="Calibri"/>
              <a:cs typeface="Calibri"/>
            </a:endParaRPr>
          </a:p>
          <a:p>
            <a:pPr algn="ctr">
              <a:lnSpc>
                <a:spcPct val="100000"/>
              </a:lnSpc>
            </a:pPr>
            <a:r>
              <a:rPr sz="1400" spc="-10" dirty="0">
                <a:latin typeface="Calibri"/>
                <a:cs typeface="Calibri"/>
              </a:rPr>
              <a:t>Projects</a:t>
            </a:r>
            <a:endParaRPr sz="1400">
              <a:latin typeface="Calibri"/>
              <a:cs typeface="Calibri"/>
            </a:endParaRPr>
          </a:p>
        </p:txBody>
      </p:sp>
      <p:grpSp>
        <p:nvGrpSpPr>
          <p:cNvPr id="42" name="object 39">
            <a:extLst>
              <a:ext uri="{FF2B5EF4-FFF2-40B4-BE49-F238E27FC236}">
                <a16:creationId xmlns:a16="http://schemas.microsoft.com/office/drawing/2014/main" id="{D70ED833-DC3C-5870-79D4-83315B18EF13}"/>
              </a:ext>
            </a:extLst>
          </p:cNvPr>
          <p:cNvGrpSpPr/>
          <p:nvPr/>
        </p:nvGrpSpPr>
        <p:grpSpPr>
          <a:xfrm>
            <a:off x="4144771" y="2901505"/>
            <a:ext cx="3588385" cy="2531110"/>
            <a:chOff x="4144771" y="2901505"/>
            <a:chExt cx="3588385" cy="2531110"/>
          </a:xfrm>
        </p:grpSpPr>
        <p:sp>
          <p:nvSpPr>
            <p:cNvPr id="43" name="object 40">
              <a:extLst>
                <a:ext uri="{FF2B5EF4-FFF2-40B4-BE49-F238E27FC236}">
                  <a16:creationId xmlns:a16="http://schemas.microsoft.com/office/drawing/2014/main" id="{2DCC6F50-CD81-C062-D101-469936636709}"/>
                </a:ext>
              </a:extLst>
            </p:cNvPr>
            <p:cNvSpPr/>
            <p:nvPr/>
          </p:nvSpPr>
          <p:spPr>
            <a:xfrm>
              <a:off x="7566913" y="2909442"/>
              <a:ext cx="158115" cy="2515235"/>
            </a:xfrm>
            <a:custGeom>
              <a:avLst/>
              <a:gdLst/>
              <a:ahLst/>
              <a:cxnLst/>
              <a:rect l="l" t="t" r="r" b="b"/>
              <a:pathLst>
                <a:path w="158115" h="2515235">
                  <a:moveTo>
                    <a:pt x="5587" y="2502408"/>
                  </a:moveTo>
                  <a:lnTo>
                    <a:pt x="5587" y="0"/>
                  </a:lnTo>
                </a:path>
                <a:path w="158115" h="2515235">
                  <a:moveTo>
                    <a:pt x="158114" y="2515108"/>
                  </a:moveTo>
                  <a:lnTo>
                    <a:pt x="0" y="2515108"/>
                  </a:lnTo>
                </a:path>
                <a:path w="158115" h="2515235">
                  <a:moveTo>
                    <a:pt x="158114" y="1562608"/>
                  </a:moveTo>
                  <a:lnTo>
                    <a:pt x="0" y="1562608"/>
                  </a:lnTo>
                </a:path>
                <a:path w="158115" h="2515235">
                  <a:moveTo>
                    <a:pt x="158114" y="584708"/>
                  </a:moveTo>
                  <a:lnTo>
                    <a:pt x="0" y="584708"/>
                  </a:lnTo>
                </a:path>
              </a:pathLst>
            </a:custGeom>
            <a:ln w="15875">
              <a:solidFill>
                <a:srgbClr val="0F436A"/>
              </a:solidFill>
            </a:ln>
          </p:spPr>
          <p:txBody>
            <a:bodyPr wrap="square" lIns="0" tIns="0" rIns="0" bIns="0" rtlCol="0"/>
            <a:lstStyle/>
            <a:p>
              <a:endParaRPr/>
            </a:p>
          </p:txBody>
        </p:sp>
        <p:sp>
          <p:nvSpPr>
            <p:cNvPr id="44" name="object 41">
              <a:extLst>
                <a:ext uri="{FF2B5EF4-FFF2-40B4-BE49-F238E27FC236}">
                  <a16:creationId xmlns:a16="http://schemas.microsoft.com/office/drawing/2014/main" id="{52FCE24C-050E-A5F4-04D0-79741A6CAA78}"/>
                </a:ext>
              </a:extLst>
            </p:cNvPr>
            <p:cNvSpPr/>
            <p:nvPr/>
          </p:nvSpPr>
          <p:spPr>
            <a:xfrm>
              <a:off x="4144771" y="3054997"/>
              <a:ext cx="1366520" cy="878840"/>
            </a:xfrm>
            <a:custGeom>
              <a:avLst/>
              <a:gdLst/>
              <a:ahLst/>
              <a:cxnLst/>
              <a:rect l="l" t="t" r="r" b="b"/>
              <a:pathLst>
                <a:path w="1366520" h="878839">
                  <a:moveTo>
                    <a:pt x="1366139" y="0"/>
                  </a:moveTo>
                  <a:lnTo>
                    <a:pt x="0" y="0"/>
                  </a:lnTo>
                  <a:lnTo>
                    <a:pt x="0" y="878319"/>
                  </a:lnTo>
                  <a:lnTo>
                    <a:pt x="1366139" y="878319"/>
                  </a:lnTo>
                  <a:lnTo>
                    <a:pt x="1366139" y="0"/>
                  </a:lnTo>
                  <a:close/>
                </a:path>
              </a:pathLst>
            </a:custGeom>
            <a:solidFill>
              <a:srgbClr val="D5DCE4"/>
            </a:solidFill>
          </p:spPr>
          <p:txBody>
            <a:bodyPr wrap="square" lIns="0" tIns="0" rIns="0" bIns="0" rtlCol="0"/>
            <a:lstStyle/>
            <a:p>
              <a:endParaRPr/>
            </a:p>
          </p:txBody>
        </p:sp>
      </p:grpSp>
      <p:sp>
        <p:nvSpPr>
          <p:cNvPr id="45" name="object 42">
            <a:extLst>
              <a:ext uri="{FF2B5EF4-FFF2-40B4-BE49-F238E27FC236}">
                <a16:creationId xmlns:a16="http://schemas.microsoft.com/office/drawing/2014/main" id="{BB47F330-FB38-88B6-657D-08EFDE48314A}"/>
              </a:ext>
            </a:extLst>
          </p:cNvPr>
          <p:cNvSpPr txBox="1"/>
          <p:nvPr/>
        </p:nvSpPr>
        <p:spPr>
          <a:xfrm>
            <a:off x="4487926" y="3363213"/>
            <a:ext cx="680720" cy="239395"/>
          </a:xfrm>
          <a:prstGeom prst="rect">
            <a:avLst/>
          </a:prstGeom>
        </p:spPr>
        <p:txBody>
          <a:bodyPr vert="horz" wrap="square" lIns="0" tIns="13335" rIns="0" bIns="0" rtlCol="0">
            <a:spAutoFit/>
          </a:bodyPr>
          <a:lstStyle/>
          <a:p>
            <a:pPr marL="12700">
              <a:lnSpc>
                <a:spcPct val="100000"/>
              </a:lnSpc>
              <a:spcBef>
                <a:spcPts val="105"/>
              </a:spcBef>
            </a:pPr>
            <a:r>
              <a:rPr sz="1400" spc="-10" dirty="0">
                <a:latin typeface="Calibri"/>
                <a:cs typeface="Calibri"/>
              </a:rPr>
              <a:t>Research</a:t>
            </a:r>
            <a:endParaRPr sz="1400">
              <a:latin typeface="Calibri"/>
              <a:cs typeface="Calibri"/>
            </a:endParaRPr>
          </a:p>
        </p:txBody>
      </p:sp>
      <p:sp>
        <p:nvSpPr>
          <p:cNvPr id="46" name="object 43">
            <a:extLst>
              <a:ext uri="{FF2B5EF4-FFF2-40B4-BE49-F238E27FC236}">
                <a16:creationId xmlns:a16="http://schemas.microsoft.com/office/drawing/2014/main" id="{A2E9345E-0D1F-A871-C5F8-648811BE96A4}"/>
              </a:ext>
            </a:extLst>
          </p:cNvPr>
          <p:cNvSpPr/>
          <p:nvPr/>
        </p:nvSpPr>
        <p:spPr>
          <a:xfrm>
            <a:off x="4144771" y="4017911"/>
            <a:ext cx="1366520" cy="878840"/>
          </a:xfrm>
          <a:custGeom>
            <a:avLst/>
            <a:gdLst/>
            <a:ahLst/>
            <a:cxnLst/>
            <a:rect l="l" t="t" r="r" b="b"/>
            <a:pathLst>
              <a:path w="1366520" h="878839">
                <a:moveTo>
                  <a:pt x="1366139" y="0"/>
                </a:moveTo>
                <a:lnTo>
                  <a:pt x="0" y="0"/>
                </a:lnTo>
                <a:lnTo>
                  <a:pt x="0" y="878319"/>
                </a:lnTo>
                <a:lnTo>
                  <a:pt x="1366139" y="878319"/>
                </a:lnTo>
                <a:lnTo>
                  <a:pt x="1366139" y="0"/>
                </a:lnTo>
                <a:close/>
              </a:path>
            </a:pathLst>
          </a:custGeom>
          <a:solidFill>
            <a:srgbClr val="D5DCE4"/>
          </a:solidFill>
        </p:spPr>
        <p:txBody>
          <a:bodyPr wrap="square" lIns="0" tIns="0" rIns="0" bIns="0" rtlCol="0"/>
          <a:lstStyle/>
          <a:p>
            <a:endParaRPr/>
          </a:p>
        </p:txBody>
      </p:sp>
      <p:sp>
        <p:nvSpPr>
          <p:cNvPr id="47" name="object 44">
            <a:extLst>
              <a:ext uri="{FF2B5EF4-FFF2-40B4-BE49-F238E27FC236}">
                <a16:creationId xmlns:a16="http://schemas.microsoft.com/office/drawing/2014/main" id="{9CCC530A-01D5-6723-6D3D-CBF7E1FBE547}"/>
              </a:ext>
            </a:extLst>
          </p:cNvPr>
          <p:cNvSpPr txBox="1"/>
          <p:nvPr/>
        </p:nvSpPr>
        <p:spPr>
          <a:xfrm>
            <a:off x="4347717" y="4113021"/>
            <a:ext cx="959485" cy="666115"/>
          </a:xfrm>
          <a:prstGeom prst="rect">
            <a:avLst/>
          </a:prstGeom>
        </p:spPr>
        <p:txBody>
          <a:bodyPr vert="horz" wrap="square" lIns="0" tIns="12700" rIns="0" bIns="0" rtlCol="0">
            <a:spAutoFit/>
          </a:bodyPr>
          <a:lstStyle/>
          <a:p>
            <a:pPr marL="12700" marR="5080" indent="635" algn="ctr">
              <a:lnSpc>
                <a:spcPct val="100000"/>
              </a:lnSpc>
              <a:spcBef>
                <a:spcPts val="100"/>
              </a:spcBef>
            </a:pPr>
            <a:r>
              <a:rPr sz="1400" spc="-10" dirty="0">
                <a:latin typeface="Calibri"/>
                <a:cs typeface="Calibri"/>
              </a:rPr>
              <a:t>Facilities</a:t>
            </a:r>
            <a:r>
              <a:rPr sz="1400" dirty="0">
                <a:latin typeface="Calibri"/>
                <a:cs typeface="Calibri"/>
              </a:rPr>
              <a:t> </a:t>
            </a:r>
            <a:r>
              <a:rPr sz="1400" spc="-25" dirty="0">
                <a:latin typeface="Calibri"/>
                <a:cs typeface="Calibri"/>
              </a:rPr>
              <a:t>and </a:t>
            </a:r>
            <a:r>
              <a:rPr sz="1400" spc="-10" dirty="0">
                <a:latin typeface="Calibri"/>
                <a:cs typeface="Calibri"/>
              </a:rPr>
              <a:t>Enabling </a:t>
            </a:r>
            <a:r>
              <a:rPr sz="1400" spc="-20" dirty="0">
                <a:latin typeface="Calibri"/>
                <a:cs typeface="Calibri"/>
              </a:rPr>
              <a:t>Technologies</a:t>
            </a:r>
            <a:endParaRPr sz="1400">
              <a:latin typeface="Calibri"/>
              <a:cs typeface="Calibri"/>
            </a:endParaRPr>
          </a:p>
        </p:txBody>
      </p:sp>
      <p:grpSp>
        <p:nvGrpSpPr>
          <p:cNvPr id="48" name="object 45">
            <a:extLst>
              <a:ext uri="{FF2B5EF4-FFF2-40B4-BE49-F238E27FC236}">
                <a16:creationId xmlns:a16="http://schemas.microsoft.com/office/drawing/2014/main" id="{D17245E5-C1B4-89C2-8482-62005CF56F87}"/>
              </a:ext>
            </a:extLst>
          </p:cNvPr>
          <p:cNvGrpSpPr/>
          <p:nvPr/>
        </p:nvGrpSpPr>
        <p:grpSpPr>
          <a:xfrm>
            <a:off x="3978719" y="2897187"/>
            <a:ext cx="3322954" cy="1578610"/>
            <a:chOff x="3978719" y="2897187"/>
            <a:chExt cx="3322954" cy="1578610"/>
          </a:xfrm>
        </p:grpSpPr>
        <p:sp>
          <p:nvSpPr>
            <p:cNvPr id="49" name="object 46">
              <a:extLst>
                <a:ext uri="{FF2B5EF4-FFF2-40B4-BE49-F238E27FC236}">
                  <a16:creationId xmlns:a16="http://schemas.microsoft.com/office/drawing/2014/main" id="{1C1D38F3-3756-7875-1CF8-3BB972E35861}"/>
                </a:ext>
              </a:extLst>
            </p:cNvPr>
            <p:cNvSpPr/>
            <p:nvPr/>
          </p:nvSpPr>
          <p:spPr>
            <a:xfrm>
              <a:off x="3986657" y="2905125"/>
              <a:ext cx="158115" cy="1562735"/>
            </a:xfrm>
            <a:custGeom>
              <a:avLst/>
              <a:gdLst/>
              <a:ahLst/>
              <a:cxnLst/>
              <a:rect l="l" t="t" r="r" b="b"/>
              <a:pathLst>
                <a:path w="158114" h="1562735">
                  <a:moveTo>
                    <a:pt x="5587" y="1562608"/>
                  </a:moveTo>
                  <a:lnTo>
                    <a:pt x="5587" y="0"/>
                  </a:lnTo>
                </a:path>
                <a:path w="158114" h="1562735">
                  <a:moveTo>
                    <a:pt x="158114" y="1562608"/>
                  </a:moveTo>
                  <a:lnTo>
                    <a:pt x="0" y="1562608"/>
                  </a:lnTo>
                </a:path>
                <a:path w="158114" h="1562735">
                  <a:moveTo>
                    <a:pt x="158114" y="584708"/>
                  </a:moveTo>
                  <a:lnTo>
                    <a:pt x="0" y="584708"/>
                  </a:lnTo>
                </a:path>
              </a:pathLst>
            </a:custGeom>
            <a:ln w="15875">
              <a:solidFill>
                <a:srgbClr val="0F436A"/>
              </a:solidFill>
            </a:ln>
          </p:spPr>
          <p:txBody>
            <a:bodyPr wrap="square" lIns="0" tIns="0" rIns="0" bIns="0" rtlCol="0"/>
            <a:lstStyle/>
            <a:p>
              <a:endParaRPr/>
            </a:p>
          </p:txBody>
        </p:sp>
        <p:sp>
          <p:nvSpPr>
            <p:cNvPr id="50" name="object 47">
              <a:extLst>
                <a:ext uri="{FF2B5EF4-FFF2-40B4-BE49-F238E27FC236}">
                  <a16:creationId xmlns:a16="http://schemas.microsoft.com/office/drawing/2014/main" id="{2A788DC7-F147-A314-DB3B-E6F835E436C0}"/>
                </a:ext>
              </a:extLst>
            </p:cNvPr>
            <p:cNvSpPr/>
            <p:nvPr/>
          </p:nvSpPr>
          <p:spPr>
            <a:xfrm>
              <a:off x="5934964" y="3054997"/>
              <a:ext cx="1366520" cy="878840"/>
            </a:xfrm>
            <a:custGeom>
              <a:avLst/>
              <a:gdLst/>
              <a:ahLst/>
              <a:cxnLst/>
              <a:rect l="l" t="t" r="r" b="b"/>
              <a:pathLst>
                <a:path w="1366520" h="878839">
                  <a:moveTo>
                    <a:pt x="1366139" y="0"/>
                  </a:moveTo>
                  <a:lnTo>
                    <a:pt x="0" y="0"/>
                  </a:lnTo>
                  <a:lnTo>
                    <a:pt x="0" y="878319"/>
                  </a:lnTo>
                  <a:lnTo>
                    <a:pt x="1366139" y="878319"/>
                  </a:lnTo>
                  <a:lnTo>
                    <a:pt x="1366139" y="0"/>
                  </a:lnTo>
                  <a:close/>
                </a:path>
              </a:pathLst>
            </a:custGeom>
            <a:solidFill>
              <a:srgbClr val="D5DCE4"/>
            </a:solidFill>
          </p:spPr>
          <p:txBody>
            <a:bodyPr wrap="square" lIns="0" tIns="0" rIns="0" bIns="0" rtlCol="0"/>
            <a:lstStyle/>
            <a:p>
              <a:endParaRPr/>
            </a:p>
          </p:txBody>
        </p:sp>
      </p:grpSp>
      <p:sp>
        <p:nvSpPr>
          <p:cNvPr id="51" name="object 48">
            <a:extLst>
              <a:ext uri="{FF2B5EF4-FFF2-40B4-BE49-F238E27FC236}">
                <a16:creationId xmlns:a16="http://schemas.microsoft.com/office/drawing/2014/main" id="{ACFE21C4-2048-E25D-92B9-6CDC1CD4C5D3}"/>
              </a:ext>
            </a:extLst>
          </p:cNvPr>
          <p:cNvSpPr txBox="1"/>
          <p:nvPr/>
        </p:nvSpPr>
        <p:spPr>
          <a:xfrm>
            <a:off x="6103111" y="3256533"/>
            <a:ext cx="1029969" cy="452755"/>
          </a:xfrm>
          <a:prstGeom prst="rect">
            <a:avLst/>
          </a:prstGeom>
        </p:spPr>
        <p:txBody>
          <a:bodyPr vert="horz" wrap="square" lIns="0" tIns="13335" rIns="0" bIns="0" rtlCol="0">
            <a:spAutoFit/>
          </a:bodyPr>
          <a:lstStyle/>
          <a:p>
            <a:pPr marL="187960" marR="5080" indent="-175260">
              <a:lnSpc>
                <a:spcPct val="100000"/>
              </a:lnSpc>
              <a:spcBef>
                <a:spcPts val="105"/>
              </a:spcBef>
            </a:pPr>
            <a:r>
              <a:rPr sz="1400" dirty="0">
                <a:latin typeface="Calibri"/>
                <a:cs typeface="Calibri"/>
              </a:rPr>
              <a:t>Fusion</a:t>
            </a:r>
            <a:r>
              <a:rPr sz="1400" spc="-40" dirty="0">
                <a:latin typeface="Calibri"/>
                <a:cs typeface="Calibri"/>
              </a:rPr>
              <a:t> </a:t>
            </a:r>
            <a:r>
              <a:rPr sz="1400" spc="-10" dirty="0">
                <a:latin typeface="Calibri"/>
                <a:cs typeface="Calibri"/>
              </a:rPr>
              <a:t>Energy Research</a:t>
            </a:r>
            <a:endParaRPr sz="1400">
              <a:latin typeface="Calibri"/>
              <a:cs typeface="Calibri"/>
            </a:endParaRPr>
          </a:p>
        </p:txBody>
      </p:sp>
      <p:sp>
        <p:nvSpPr>
          <p:cNvPr id="52" name="object 49">
            <a:extLst>
              <a:ext uri="{FF2B5EF4-FFF2-40B4-BE49-F238E27FC236}">
                <a16:creationId xmlns:a16="http://schemas.microsoft.com/office/drawing/2014/main" id="{AFC88B67-BC1B-B347-A9FF-CEA71F4526C4}"/>
              </a:ext>
            </a:extLst>
          </p:cNvPr>
          <p:cNvSpPr/>
          <p:nvPr/>
        </p:nvSpPr>
        <p:spPr>
          <a:xfrm>
            <a:off x="5934964" y="4017911"/>
            <a:ext cx="1366520" cy="878840"/>
          </a:xfrm>
          <a:custGeom>
            <a:avLst/>
            <a:gdLst/>
            <a:ahLst/>
            <a:cxnLst/>
            <a:rect l="l" t="t" r="r" b="b"/>
            <a:pathLst>
              <a:path w="1366520" h="878839">
                <a:moveTo>
                  <a:pt x="1366139" y="0"/>
                </a:moveTo>
                <a:lnTo>
                  <a:pt x="0" y="0"/>
                </a:lnTo>
                <a:lnTo>
                  <a:pt x="0" y="878319"/>
                </a:lnTo>
                <a:lnTo>
                  <a:pt x="1366139" y="878319"/>
                </a:lnTo>
                <a:lnTo>
                  <a:pt x="1366139" y="0"/>
                </a:lnTo>
                <a:close/>
              </a:path>
            </a:pathLst>
          </a:custGeom>
          <a:solidFill>
            <a:srgbClr val="D5DCE4"/>
          </a:solidFill>
        </p:spPr>
        <p:txBody>
          <a:bodyPr wrap="square" lIns="0" tIns="0" rIns="0" bIns="0" rtlCol="0"/>
          <a:lstStyle/>
          <a:p>
            <a:endParaRPr/>
          </a:p>
        </p:txBody>
      </p:sp>
      <p:sp>
        <p:nvSpPr>
          <p:cNvPr id="53" name="object 50">
            <a:extLst>
              <a:ext uri="{FF2B5EF4-FFF2-40B4-BE49-F238E27FC236}">
                <a16:creationId xmlns:a16="http://schemas.microsoft.com/office/drawing/2014/main" id="{6BCE9D5F-F43F-65DA-E7D0-90AD7202B3B1}"/>
              </a:ext>
            </a:extLst>
          </p:cNvPr>
          <p:cNvSpPr txBox="1"/>
          <p:nvPr/>
        </p:nvSpPr>
        <p:spPr>
          <a:xfrm>
            <a:off x="6138164" y="4006341"/>
            <a:ext cx="959485" cy="879475"/>
          </a:xfrm>
          <a:prstGeom prst="rect">
            <a:avLst/>
          </a:prstGeom>
        </p:spPr>
        <p:txBody>
          <a:bodyPr vert="horz" wrap="square" lIns="0" tIns="12700" rIns="0" bIns="0" rtlCol="0">
            <a:spAutoFit/>
          </a:bodyPr>
          <a:lstStyle/>
          <a:p>
            <a:pPr marL="12700" marR="5080" indent="1270" algn="ctr">
              <a:lnSpc>
                <a:spcPct val="100000"/>
              </a:lnSpc>
              <a:spcBef>
                <a:spcPts val="100"/>
              </a:spcBef>
            </a:pPr>
            <a:r>
              <a:rPr sz="1400" spc="-10" dirty="0">
                <a:latin typeface="Calibri"/>
                <a:cs typeface="Calibri"/>
              </a:rPr>
              <a:t>Enabling </a:t>
            </a:r>
            <a:r>
              <a:rPr sz="1400" spc="-20" dirty="0">
                <a:latin typeface="Calibri"/>
                <a:cs typeface="Calibri"/>
              </a:rPr>
              <a:t>Technologies </a:t>
            </a:r>
            <a:r>
              <a:rPr sz="1400" spc="-25" dirty="0">
                <a:latin typeface="Calibri"/>
                <a:cs typeface="Calibri"/>
              </a:rPr>
              <a:t>and </a:t>
            </a:r>
            <a:r>
              <a:rPr sz="1400" spc="-10" dirty="0">
                <a:latin typeface="Calibri"/>
                <a:cs typeface="Calibri"/>
              </a:rPr>
              <a:t>Partnerships</a:t>
            </a:r>
            <a:endParaRPr sz="1400">
              <a:latin typeface="Calibri"/>
              <a:cs typeface="Calibri"/>
            </a:endParaRPr>
          </a:p>
        </p:txBody>
      </p:sp>
      <p:grpSp>
        <p:nvGrpSpPr>
          <p:cNvPr id="54" name="object 51">
            <a:extLst>
              <a:ext uri="{FF2B5EF4-FFF2-40B4-BE49-F238E27FC236}">
                <a16:creationId xmlns:a16="http://schemas.microsoft.com/office/drawing/2014/main" id="{6CF8C294-984C-3B1B-58EA-CA7500E3D0D3}"/>
              </a:ext>
            </a:extLst>
          </p:cNvPr>
          <p:cNvGrpSpPr/>
          <p:nvPr/>
        </p:nvGrpSpPr>
        <p:grpSpPr>
          <a:xfrm>
            <a:off x="4116196" y="2905125"/>
            <a:ext cx="5007610" cy="3009900"/>
            <a:chOff x="4116196" y="2905125"/>
            <a:chExt cx="5007610" cy="3009900"/>
          </a:xfrm>
        </p:grpSpPr>
        <p:sp>
          <p:nvSpPr>
            <p:cNvPr id="55" name="object 52">
              <a:extLst>
                <a:ext uri="{FF2B5EF4-FFF2-40B4-BE49-F238E27FC236}">
                  <a16:creationId xmlns:a16="http://schemas.microsoft.com/office/drawing/2014/main" id="{EE48FC03-2855-55B0-72B5-97C3CFCA2D07}"/>
                </a:ext>
              </a:extLst>
            </p:cNvPr>
            <p:cNvSpPr/>
            <p:nvPr/>
          </p:nvSpPr>
          <p:spPr>
            <a:xfrm>
              <a:off x="5776848" y="2905125"/>
              <a:ext cx="158115" cy="1562735"/>
            </a:xfrm>
            <a:custGeom>
              <a:avLst/>
              <a:gdLst/>
              <a:ahLst/>
              <a:cxnLst/>
              <a:rect l="l" t="t" r="r" b="b"/>
              <a:pathLst>
                <a:path w="158114" h="1562735">
                  <a:moveTo>
                    <a:pt x="5587" y="1562608"/>
                  </a:moveTo>
                  <a:lnTo>
                    <a:pt x="5587" y="0"/>
                  </a:lnTo>
                </a:path>
                <a:path w="158114" h="1562735">
                  <a:moveTo>
                    <a:pt x="158114" y="1562608"/>
                  </a:moveTo>
                  <a:lnTo>
                    <a:pt x="0" y="1562608"/>
                  </a:lnTo>
                </a:path>
                <a:path w="158114" h="1562735">
                  <a:moveTo>
                    <a:pt x="158114" y="584708"/>
                  </a:moveTo>
                  <a:lnTo>
                    <a:pt x="0" y="584708"/>
                  </a:lnTo>
                </a:path>
              </a:pathLst>
            </a:custGeom>
            <a:ln w="15875">
              <a:solidFill>
                <a:srgbClr val="0F436A"/>
              </a:solidFill>
            </a:ln>
          </p:spPr>
          <p:txBody>
            <a:bodyPr wrap="square" lIns="0" tIns="0" rIns="0" bIns="0" rtlCol="0"/>
            <a:lstStyle/>
            <a:p>
              <a:endParaRPr/>
            </a:p>
          </p:txBody>
        </p:sp>
        <p:sp>
          <p:nvSpPr>
            <p:cNvPr id="56" name="object 53">
              <a:extLst>
                <a:ext uri="{FF2B5EF4-FFF2-40B4-BE49-F238E27FC236}">
                  <a16:creationId xmlns:a16="http://schemas.microsoft.com/office/drawing/2014/main" id="{322C5CAB-F323-4E27-E57B-CA8A06A4E021}"/>
                </a:ext>
              </a:extLst>
            </p:cNvPr>
            <p:cNvSpPr/>
            <p:nvPr/>
          </p:nvSpPr>
          <p:spPr>
            <a:xfrm>
              <a:off x="4144771" y="3021622"/>
              <a:ext cx="4950460" cy="2865120"/>
            </a:xfrm>
            <a:custGeom>
              <a:avLst/>
              <a:gdLst/>
              <a:ahLst/>
              <a:cxnLst/>
              <a:rect l="l" t="t" r="r" b="b"/>
              <a:pathLst>
                <a:path w="4950459" h="2865120">
                  <a:moveTo>
                    <a:pt x="0" y="897978"/>
                  </a:moveTo>
                  <a:lnTo>
                    <a:pt x="1355725" y="897978"/>
                  </a:lnTo>
                  <a:lnTo>
                    <a:pt x="1355725" y="0"/>
                  </a:lnTo>
                  <a:lnTo>
                    <a:pt x="0" y="0"/>
                  </a:lnTo>
                  <a:lnTo>
                    <a:pt x="0" y="897978"/>
                  </a:lnTo>
                  <a:close/>
                </a:path>
                <a:path w="4950459" h="2865120">
                  <a:moveTo>
                    <a:pt x="5206" y="1881974"/>
                  </a:moveTo>
                  <a:lnTo>
                    <a:pt x="1360931" y="1881974"/>
                  </a:lnTo>
                  <a:lnTo>
                    <a:pt x="1360931" y="983996"/>
                  </a:lnTo>
                  <a:lnTo>
                    <a:pt x="5206" y="983996"/>
                  </a:lnTo>
                  <a:lnTo>
                    <a:pt x="5206" y="1881974"/>
                  </a:lnTo>
                  <a:close/>
                </a:path>
                <a:path w="4950459" h="2865120">
                  <a:moveTo>
                    <a:pt x="1797430" y="900899"/>
                  </a:moveTo>
                  <a:lnTo>
                    <a:pt x="3153155" y="900899"/>
                  </a:lnTo>
                  <a:lnTo>
                    <a:pt x="3153155" y="2921"/>
                  </a:lnTo>
                  <a:lnTo>
                    <a:pt x="1797430" y="2921"/>
                  </a:lnTo>
                  <a:lnTo>
                    <a:pt x="1797430" y="900899"/>
                  </a:lnTo>
                  <a:close/>
                </a:path>
                <a:path w="4950459" h="2865120">
                  <a:moveTo>
                    <a:pt x="1797430" y="1890483"/>
                  </a:moveTo>
                  <a:lnTo>
                    <a:pt x="3153155" y="1890483"/>
                  </a:lnTo>
                  <a:lnTo>
                    <a:pt x="3153155" y="992505"/>
                  </a:lnTo>
                  <a:lnTo>
                    <a:pt x="1797430" y="992505"/>
                  </a:lnTo>
                  <a:lnTo>
                    <a:pt x="1797430" y="1890483"/>
                  </a:lnTo>
                  <a:close/>
                </a:path>
                <a:path w="4950459" h="2865120">
                  <a:moveTo>
                    <a:pt x="3594354" y="897978"/>
                  </a:moveTo>
                  <a:lnTo>
                    <a:pt x="4950079" y="897978"/>
                  </a:lnTo>
                  <a:lnTo>
                    <a:pt x="4950079" y="0"/>
                  </a:lnTo>
                  <a:lnTo>
                    <a:pt x="3594354" y="0"/>
                  </a:lnTo>
                  <a:lnTo>
                    <a:pt x="3594354" y="897978"/>
                  </a:lnTo>
                  <a:close/>
                </a:path>
                <a:path w="4950459" h="2865120">
                  <a:moveTo>
                    <a:pt x="3594354" y="1881974"/>
                  </a:moveTo>
                  <a:lnTo>
                    <a:pt x="4950079" y="1881974"/>
                  </a:lnTo>
                  <a:lnTo>
                    <a:pt x="4950079" y="983996"/>
                  </a:lnTo>
                  <a:lnTo>
                    <a:pt x="3594354" y="983996"/>
                  </a:lnTo>
                  <a:lnTo>
                    <a:pt x="3594354" y="1881974"/>
                  </a:lnTo>
                  <a:close/>
                </a:path>
                <a:path w="4950459" h="2865120">
                  <a:moveTo>
                    <a:pt x="3594354" y="2864713"/>
                  </a:moveTo>
                  <a:lnTo>
                    <a:pt x="4950079" y="2864713"/>
                  </a:lnTo>
                  <a:lnTo>
                    <a:pt x="4950079" y="1966734"/>
                  </a:lnTo>
                  <a:lnTo>
                    <a:pt x="3594354" y="1966734"/>
                  </a:lnTo>
                  <a:lnTo>
                    <a:pt x="3594354" y="2864713"/>
                  </a:lnTo>
                  <a:close/>
                </a:path>
              </a:pathLst>
            </a:custGeom>
            <a:ln w="57150">
              <a:solidFill>
                <a:srgbClr val="D54833"/>
              </a:solidFill>
            </a:ln>
          </p:spPr>
          <p:txBody>
            <a:bodyPr wrap="square" lIns="0" tIns="0" rIns="0" bIns="0" rtlCol="0"/>
            <a:lstStyle/>
            <a:p>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150"/>
              </a:lnSpc>
            </a:pPr>
            <a:fld id="{81D60167-4931-47E6-BA6A-407CBD079E47}" type="slidenum">
              <a:rPr spc="-50" dirty="0"/>
              <a:t>12</a:t>
            </a:fld>
            <a:endParaRPr spc="-50" dirty="0"/>
          </a:p>
        </p:txBody>
      </p:sp>
      <p:sp>
        <p:nvSpPr>
          <p:cNvPr id="15" name="Title 1">
            <a:extLst>
              <a:ext uri="{FF2B5EF4-FFF2-40B4-BE49-F238E27FC236}">
                <a16:creationId xmlns:a16="http://schemas.microsoft.com/office/drawing/2014/main" id="{291D12BF-DC85-7F5F-AB54-A204044FB580}"/>
              </a:ext>
            </a:extLst>
          </p:cNvPr>
          <p:cNvSpPr txBox="1">
            <a:spLocks/>
          </p:cNvSpPr>
          <p:nvPr/>
        </p:nvSpPr>
        <p:spPr>
          <a:xfrm>
            <a:off x="408791" y="177283"/>
            <a:ext cx="11317044" cy="492443"/>
          </a:xfrm>
          <a:prstGeom prst="rect">
            <a:avLst/>
          </a:prstGeom>
        </p:spPr>
        <p:txBody>
          <a:bodyPr wrap="square" lIns="0" tIns="0" rIns="0" bIns="0">
            <a:spAutoFit/>
          </a:bodyPr>
          <a:lstStyle>
            <a:lvl1pPr>
              <a:defRPr sz="2500" b="0" i="0">
                <a:solidFill>
                  <a:schemeClr val="tx1"/>
                </a:solidFill>
                <a:latin typeface="Calibri"/>
                <a:ea typeface="+mj-ea"/>
                <a:cs typeface="Calibri"/>
              </a:defRPr>
            </a:lvl1pPr>
          </a:lstStyle>
          <a:p>
            <a:r>
              <a:rPr lang="en-US" sz="3200" b="1" dirty="0"/>
              <a:t>NP FY 2026 Allocation Distribution (Est.)</a:t>
            </a:r>
          </a:p>
        </p:txBody>
      </p:sp>
      <p:sp>
        <p:nvSpPr>
          <p:cNvPr id="16" name="TextBox 15">
            <a:extLst>
              <a:ext uri="{FF2B5EF4-FFF2-40B4-BE49-F238E27FC236}">
                <a16:creationId xmlns:a16="http://schemas.microsoft.com/office/drawing/2014/main" id="{B2D0247E-A86D-80C1-F67A-B9002B8682F9}"/>
              </a:ext>
            </a:extLst>
          </p:cNvPr>
          <p:cNvSpPr txBox="1"/>
          <p:nvPr/>
        </p:nvSpPr>
        <p:spPr>
          <a:xfrm>
            <a:off x="990600" y="5447028"/>
            <a:ext cx="4724399" cy="584775"/>
          </a:xfrm>
          <a:prstGeom prst="rect">
            <a:avLst/>
          </a:prstGeom>
          <a:noFill/>
        </p:spPr>
        <p:txBody>
          <a:bodyPr wrap="square" rtlCol="0">
            <a:spAutoFit/>
          </a:bodyPr>
          <a:lstStyle/>
          <a:p>
            <a:r>
              <a:rPr lang="en-US" sz="1600" dirty="0"/>
              <a:t>FY26 SBIR and SC program support included, ~$10,000k</a:t>
            </a:r>
          </a:p>
        </p:txBody>
      </p:sp>
      <p:graphicFrame>
        <p:nvGraphicFramePr>
          <p:cNvPr id="18" name="Chart 17">
            <a:extLst>
              <a:ext uri="{FF2B5EF4-FFF2-40B4-BE49-F238E27FC236}">
                <a16:creationId xmlns:a16="http://schemas.microsoft.com/office/drawing/2014/main" id="{BBC00610-4833-74C5-9BA2-86E3E43CF27C}"/>
              </a:ext>
            </a:extLst>
          </p:cNvPr>
          <p:cNvGraphicFramePr>
            <a:graphicFrameLocks/>
          </p:cNvGraphicFramePr>
          <p:nvPr>
            <p:extLst>
              <p:ext uri="{D42A27DB-BD31-4B8C-83A1-F6EECF244321}">
                <p14:modId xmlns:p14="http://schemas.microsoft.com/office/powerpoint/2010/main" val="2820936301"/>
              </p:ext>
            </p:extLst>
          </p:nvPr>
        </p:nvGraphicFramePr>
        <p:xfrm>
          <a:off x="193547" y="762000"/>
          <a:ext cx="6240971" cy="45156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a:extLst>
              <a:ext uri="{FF2B5EF4-FFF2-40B4-BE49-F238E27FC236}">
                <a16:creationId xmlns:a16="http://schemas.microsoft.com/office/drawing/2014/main" id="{0F91399C-2A43-1986-F68E-8C90249B43C9}"/>
              </a:ext>
            </a:extLst>
          </p:cNvPr>
          <p:cNvGraphicFramePr>
            <a:graphicFrameLocks/>
          </p:cNvGraphicFramePr>
          <p:nvPr>
            <p:extLst>
              <p:ext uri="{D42A27DB-BD31-4B8C-83A1-F6EECF244321}">
                <p14:modId xmlns:p14="http://schemas.microsoft.com/office/powerpoint/2010/main" val="2622000680"/>
              </p:ext>
            </p:extLst>
          </p:nvPr>
        </p:nvGraphicFramePr>
        <p:xfrm>
          <a:off x="5714999" y="826197"/>
          <a:ext cx="6324601" cy="526980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BFC28-F54C-14B4-325F-E49274E6856F}"/>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F8AD0767-D9AF-3263-8D2C-9D905A9D6B4F}"/>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150"/>
              </a:lnSpc>
            </a:pPr>
            <a:fld id="{81D60167-4931-47E6-BA6A-407CBD079E47}" type="slidenum">
              <a:rPr spc="-25" dirty="0"/>
              <a:t>13</a:t>
            </a:fld>
            <a:endParaRPr spc="-25" dirty="0"/>
          </a:p>
        </p:txBody>
      </p:sp>
      <p:sp>
        <p:nvSpPr>
          <p:cNvPr id="2" name="TextBox 1">
            <a:extLst>
              <a:ext uri="{FF2B5EF4-FFF2-40B4-BE49-F238E27FC236}">
                <a16:creationId xmlns:a16="http://schemas.microsoft.com/office/drawing/2014/main" id="{60AE9890-06D9-1331-0E44-857501F36BDE}"/>
              </a:ext>
            </a:extLst>
          </p:cNvPr>
          <p:cNvSpPr txBox="1"/>
          <p:nvPr/>
        </p:nvSpPr>
        <p:spPr>
          <a:xfrm flipH="1">
            <a:off x="204698" y="5448130"/>
            <a:ext cx="11726166" cy="647870"/>
          </a:xfrm>
          <a:prstGeom prst="rect">
            <a:avLst/>
          </a:prstGeom>
          <a:noFill/>
        </p:spPr>
        <p:txBody>
          <a:bodyPr wrap="square" rtlCol="0">
            <a:spAutoFit/>
          </a:bodyPr>
          <a:lstStyle/>
          <a:p>
            <a:pPr fontAlgn="auto">
              <a:lnSpc>
                <a:spcPct val="95000"/>
              </a:lnSpc>
              <a:spcBef>
                <a:spcPct val="0"/>
              </a:spcBef>
              <a:spcAft>
                <a:spcPct val="0"/>
              </a:spcAft>
            </a:pPr>
            <a:r>
              <a:rPr lang="en-US" sz="1900" b="1" dirty="0">
                <a:solidFill>
                  <a:prstClr val="black"/>
                </a:solidFill>
                <a:latin typeface="+mn-lt"/>
              </a:rPr>
              <a:t>FY 2027 PR $791.4M</a:t>
            </a:r>
            <a:r>
              <a:rPr lang="en-US" sz="1900" dirty="0">
                <a:solidFill>
                  <a:prstClr val="black"/>
                </a:solidFill>
                <a:latin typeface="+mn-lt"/>
              </a:rPr>
              <a:t>: Facility operations at ~90%, EIC support at $200.0M. Research down $62.1M compared to FY 2026 Enacted.</a:t>
            </a:r>
          </a:p>
        </p:txBody>
      </p:sp>
      <p:sp>
        <p:nvSpPr>
          <p:cNvPr id="3" name="Title 5">
            <a:extLst>
              <a:ext uri="{FF2B5EF4-FFF2-40B4-BE49-F238E27FC236}">
                <a16:creationId xmlns:a16="http://schemas.microsoft.com/office/drawing/2014/main" id="{F1A73A31-02AD-FDA6-C7C2-93E335D2E492}"/>
              </a:ext>
            </a:extLst>
          </p:cNvPr>
          <p:cNvSpPr txBox="1">
            <a:spLocks/>
          </p:cNvSpPr>
          <p:nvPr/>
        </p:nvSpPr>
        <p:spPr>
          <a:xfrm>
            <a:off x="408791" y="177283"/>
            <a:ext cx="11317044" cy="801663"/>
          </a:xfrm>
          <a:prstGeom prst="rect">
            <a:avLst/>
          </a:prstGeom>
        </p:spPr>
        <p:txBody>
          <a:bodyPr wrap="square" lIns="0" tIns="0" rIns="0" bIns="0">
            <a:noAutofit/>
          </a:bodyPr>
          <a:lstStyle>
            <a:lvl1pPr>
              <a:defRPr sz="2500" b="0" i="0">
                <a:solidFill>
                  <a:schemeClr val="tx1"/>
                </a:solidFill>
                <a:latin typeface="Calibri"/>
                <a:ea typeface="+mj-ea"/>
                <a:cs typeface="Calibri"/>
              </a:defRPr>
            </a:lvl1pPr>
          </a:lstStyle>
          <a:p>
            <a:r>
              <a:rPr lang="en-US" sz="3200" b="1" dirty="0">
                <a:solidFill>
                  <a:prstClr val="black"/>
                </a:solidFill>
              </a:rPr>
              <a:t>Trends in DOE-NP Appropriations</a:t>
            </a:r>
            <a:endParaRPr lang="en-US" sz="3200" b="1" dirty="0"/>
          </a:p>
        </p:txBody>
      </p:sp>
      <p:graphicFrame>
        <p:nvGraphicFramePr>
          <p:cNvPr id="4" name="Chart 3">
            <a:extLst>
              <a:ext uri="{FF2B5EF4-FFF2-40B4-BE49-F238E27FC236}">
                <a16:creationId xmlns:a16="http://schemas.microsoft.com/office/drawing/2014/main" id="{3D98D5DB-DEB7-7622-EC65-6815D5A4609D}"/>
              </a:ext>
            </a:extLst>
          </p:cNvPr>
          <p:cNvGraphicFramePr>
            <a:graphicFrameLocks/>
          </p:cNvGraphicFramePr>
          <p:nvPr>
            <p:extLst>
              <p:ext uri="{D42A27DB-BD31-4B8C-83A1-F6EECF244321}">
                <p14:modId xmlns:p14="http://schemas.microsoft.com/office/powerpoint/2010/main" val="1570688300"/>
              </p:ext>
            </p:extLst>
          </p:nvPr>
        </p:nvGraphicFramePr>
        <p:xfrm>
          <a:off x="1" y="762000"/>
          <a:ext cx="12006944" cy="4671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5096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ED583-02FD-01A7-2AED-B2E6D1D0C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545E8-B636-F25D-F439-EFAE0D87DF7B}"/>
              </a:ext>
            </a:extLst>
          </p:cNvPr>
          <p:cNvSpPr>
            <a:spLocks noGrp="1"/>
          </p:cNvSpPr>
          <p:nvPr>
            <p:ph type="title"/>
          </p:nvPr>
        </p:nvSpPr>
        <p:spPr>
          <a:xfrm>
            <a:off x="531628" y="362006"/>
            <a:ext cx="10428514" cy="1004887"/>
          </a:xfrm>
        </p:spPr>
        <p:txBody>
          <a:bodyPr>
            <a:noAutofit/>
          </a:bodyPr>
          <a:lstStyle/>
          <a:p>
            <a:r>
              <a:rPr lang="en-US" sz="3200" b="1" dirty="0"/>
              <a:t>FY 2026 Notices of Funding Opportunities (NOFOs)</a:t>
            </a:r>
          </a:p>
        </p:txBody>
      </p:sp>
      <p:pic>
        <p:nvPicPr>
          <p:cNvPr id="11" name="Picture 10">
            <a:extLst>
              <a:ext uri="{FF2B5EF4-FFF2-40B4-BE49-F238E27FC236}">
                <a16:creationId xmlns:a16="http://schemas.microsoft.com/office/drawing/2014/main" id="{78EE8305-071F-86E2-99D1-C631779EB260}"/>
              </a:ext>
            </a:extLst>
          </p:cNvPr>
          <p:cNvPicPr>
            <a:picLocks noChangeAspect="1"/>
          </p:cNvPicPr>
          <p:nvPr/>
        </p:nvPicPr>
        <p:blipFill>
          <a:blip r:embed="rId3"/>
          <a:stretch>
            <a:fillRect/>
          </a:stretch>
        </p:blipFill>
        <p:spPr>
          <a:xfrm>
            <a:off x="7922702" y="1347483"/>
            <a:ext cx="3293937" cy="4494764"/>
          </a:xfrm>
          <a:prstGeom prst="rect">
            <a:avLst/>
          </a:prstGeom>
          <a:effectLst>
            <a:glow rad="520700">
              <a:schemeClr val="accent1">
                <a:alpha val="40000"/>
              </a:schemeClr>
            </a:glow>
          </a:effectLst>
        </p:spPr>
      </p:pic>
      <p:graphicFrame>
        <p:nvGraphicFramePr>
          <p:cNvPr id="16" name="Table 4">
            <a:extLst>
              <a:ext uri="{FF2B5EF4-FFF2-40B4-BE49-F238E27FC236}">
                <a16:creationId xmlns:a16="http://schemas.microsoft.com/office/drawing/2014/main" id="{AEC37E40-76D3-CA0D-CEA6-5C424DE4E785}"/>
              </a:ext>
            </a:extLst>
          </p:cNvPr>
          <p:cNvGraphicFramePr>
            <a:graphicFrameLocks/>
          </p:cNvGraphicFramePr>
          <p:nvPr/>
        </p:nvGraphicFramePr>
        <p:xfrm>
          <a:off x="533400" y="1366893"/>
          <a:ext cx="6983506" cy="3751947"/>
        </p:xfrm>
        <a:graphic>
          <a:graphicData uri="http://schemas.openxmlformats.org/drawingml/2006/table">
            <a:tbl>
              <a:tblPr firstRow="1" bandRow="1">
                <a:tableStyleId>{073A0DAA-6AF3-43AB-8588-CEC1D06C72B9}</a:tableStyleId>
              </a:tblPr>
              <a:tblGrid>
                <a:gridCol w="4874241">
                  <a:extLst>
                    <a:ext uri="{9D8B030D-6E8A-4147-A177-3AD203B41FA5}">
                      <a16:colId xmlns:a16="http://schemas.microsoft.com/office/drawing/2014/main" val="636343123"/>
                    </a:ext>
                  </a:extLst>
                </a:gridCol>
                <a:gridCol w="2109265">
                  <a:extLst>
                    <a:ext uri="{9D8B030D-6E8A-4147-A177-3AD203B41FA5}">
                      <a16:colId xmlns:a16="http://schemas.microsoft.com/office/drawing/2014/main" val="2590296994"/>
                    </a:ext>
                  </a:extLst>
                </a:gridCol>
              </a:tblGrid>
              <a:tr h="551547">
                <a:tc>
                  <a:txBody>
                    <a:bodyPr/>
                    <a:lstStyle/>
                    <a:p>
                      <a:pPr algn="ctr"/>
                      <a:r>
                        <a:rPr lang="en-US" sz="2400" dirty="0"/>
                        <a:t>Title</a:t>
                      </a:r>
                    </a:p>
                  </a:txBody>
                  <a:tcPr marL="68580" marR="68580" marT="34290" marB="34290" anchor="ctr"/>
                </a:tc>
                <a:tc>
                  <a:txBody>
                    <a:bodyPr/>
                    <a:lstStyle/>
                    <a:p>
                      <a:pPr algn="ctr"/>
                      <a:r>
                        <a:rPr lang="en-US" sz="2400"/>
                        <a:t>Release Date</a:t>
                      </a:r>
                    </a:p>
                  </a:txBody>
                  <a:tcPr marL="68580" marR="68580" marT="34290" marB="34290" anchor="ctr"/>
                </a:tc>
                <a:extLst>
                  <a:ext uri="{0D108BD9-81ED-4DB2-BD59-A6C34878D82A}">
                    <a16:rowId xmlns:a16="http://schemas.microsoft.com/office/drawing/2014/main" val="2114220807"/>
                  </a:ext>
                </a:extLst>
              </a:tr>
              <a:tr h="974894">
                <a:tc>
                  <a:txBody>
                    <a:bodyPr/>
                    <a:lstStyle/>
                    <a:p>
                      <a:pPr algn="ctr"/>
                      <a:r>
                        <a:rPr lang="en-US" sz="2400" dirty="0"/>
                        <a:t>FY 2026 Continuation of Solicitation for the Office of Science Financial Assistance Program</a:t>
                      </a:r>
                    </a:p>
                  </a:txBody>
                  <a:tcPr marL="68580" marR="68580" marT="34290" marB="34290" anchor="ctr"/>
                </a:tc>
                <a:tc>
                  <a:txBody>
                    <a:bodyPr/>
                    <a:lstStyle/>
                    <a:p>
                      <a:pPr algn="ctr"/>
                      <a:r>
                        <a:rPr lang="en-US" sz="2400"/>
                        <a:t>9/30/2025</a:t>
                      </a:r>
                    </a:p>
                  </a:txBody>
                  <a:tcPr marL="68580" marR="68580" marT="34290" marB="34290" anchor="ctr"/>
                </a:tc>
                <a:extLst>
                  <a:ext uri="{0D108BD9-81ED-4DB2-BD59-A6C34878D82A}">
                    <a16:rowId xmlns:a16="http://schemas.microsoft.com/office/drawing/2014/main" val="1838140887"/>
                  </a:ext>
                </a:extLst>
              </a:tr>
              <a:tr h="423804">
                <a:tc>
                  <a:txBody>
                    <a:bodyPr/>
                    <a:lstStyle/>
                    <a:p>
                      <a:pPr algn="ctr"/>
                      <a:r>
                        <a:rPr lang="en-US" sz="2400" b="0" i="0" kern="1200" dirty="0">
                          <a:solidFill>
                            <a:schemeClr val="tx1"/>
                          </a:solidFill>
                          <a:effectLst/>
                          <a:latin typeface="+mn-lt"/>
                          <a:ea typeface="+mn-ea"/>
                          <a:cs typeface="+mn-cs"/>
                        </a:rPr>
                        <a:t>Early Career Research Program</a:t>
                      </a:r>
                      <a:endParaRPr lang="en-US" sz="2000" dirty="0">
                        <a:solidFill>
                          <a:schemeClr val="tx1"/>
                        </a:solidFill>
                      </a:endParaRPr>
                    </a:p>
                  </a:txBody>
                  <a:tcPr marL="68580" marR="68580" marT="34290" marB="34290" anchor="ctr"/>
                </a:tc>
                <a:tc>
                  <a:txBody>
                    <a:bodyPr/>
                    <a:lstStyle/>
                    <a:p>
                      <a:pPr algn="ctr"/>
                      <a:r>
                        <a:rPr lang="en-US" sz="2400" dirty="0">
                          <a:solidFill>
                            <a:schemeClr val="tx1"/>
                          </a:solidFill>
                        </a:rPr>
                        <a:t>3/3/2026</a:t>
                      </a:r>
                    </a:p>
                  </a:txBody>
                  <a:tcPr marL="68580" marR="68580" marT="34290" marB="34290" anchor="ctr"/>
                </a:tc>
                <a:extLst>
                  <a:ext uri="{0D108BD9-81ED-4DB2-BD59-A6C34878D82A}">
                    <a16:rowId xmlns:a16="http://schemas.microsoft.com/office/drawing/2014/main" val="1869246410"/>
                  </a:ext>
                </a:extLst>
              </a:tr>
              <a:tr h="672601">
                <a:tc>
                  <a:txBody>
                    <a:bodyPr/>
                    <a:lstStyle/>
                    <a:p>
                      <a:pPr algn="ctr"/>
                      <a:r>
                        <a:rPr lang="en-US" sz="2400" b="0" i="0" kern="1200" dirty="0">
                          <a:solidFill>
                            <a:schemeClr val="dk1"/>
                          </a:solidFill>
                          <a:effectLst/>
                          <a:latin typeface="+mn-lt"/>
                          <a:ea typeface="+mn-ea"/>
                          <a:cs typeface="+mn-cs"/>
                        </a:rPr>
                        <a:t>Building </a:t>
                      </a:r>
                      <a:r>
                        <a:rPr lang="en-US" sz="2400" b="0" i="0" kern="1200" dirty="0" err="1">
                          <a:solidFill>
                            <a:schemeClr val="dk1"/>
                          </a:solidFill>
                          <a:effectLst/>
                          <a:latin typeface="+mn-lt"/>
                          <a:ea typeface="+mn-ea"/>
                          <a:cs typeface="+mn-cs"/>
                        </a:rPr>
                        <a:t>EPSCoR</a:t>
                      </a:r>
                      <a:r>
                        <a:rPr lang="en-US" sz="2400" b="0" i="0" kern="1200" dirty="0">
                          <a:solidFill>
                            <a:schemeClr val="dk1"/>
                          </a:solidFill>
                          <a:effectLst/>
                          <a:latin typeface="+mn-lt"/>
                          <a:ea typeface="+mn-ea"/>
                          <a:cs typeface="+mn-cs"/>
                        </a:rPr>
                        <a:t>-State/National Laboratory Partnerships  </a:t>
                      </a:r>
                      <a:endParaRPr lang="en-US" sz="20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2/18/2026</a:t>
                      </a:r>
                    </a:p>
                  </a:txBody>
                  <a:tcPr marL="68580" marR="68580" marT="34290" marB="34290" anchor="ctr"/>
                </a:tc>
                <a:extLst>
                  <a:ext uri="{0D108BD9-81ED-4DB2-BD59-A6C34878D82A}">
                    <a16:rowId xmlns:a16="http://schemas.microsoft.com/office/drawing/2014/main" val="2740943520"/>
                  </a:ext>
                </a:extLst>
              </a:tr>
              <a:tr h="672601">
                <a:tc>
                  <a:txBody>
                    <a:bodyPr/>
                    <a:lstStyle/>
                    <a:p>
                      <a:pPr algn="ctr"/>
                      <a:r>
                        <a:rPr lang="en-US" sz="2400" dirty="0">
                          <a:solidFill>
                            <a:schemeClr val="tx1"/>
                          </a:solidFill>
                        </a:rPr>
                        <a:t>The Genesis Mission: Transforming Science and Energy with AI </a:t>
                      </a:r>
                    </a:p>
                  </a:txBody>
                  <a:tcPr marL="68580" marR="68580" marT="34290" marB="34290" anchor="ctr"/>
                </a:tc>
                <a:tc>
                  <a:txBody>
                    <a:bodyPr/>
                    <a:lstStyle/>
                    <a:p>
                      <a:pPr algn="ctr"/>
                      <a:r>
                        <a:rPr lang="en-US" sz="2400" dirty="0">
                          <a:solidFill>
                            <a:schemeClr val="tx1"/>
                          </a:solidFill>
                        </a:rPr>
                        <a:t>3/17/2026</a:t>
                      </a:r>
                    </a:p>
                  </a:txBody>
                  <a:tcPr marL="68580" marR="68580" marT="34290" marB="34290" anchor="ctr"/>
                </a:tc>
                <a:extLst>
                  <a:ext uri="{0D108BD9-81ED-4DB2-BD59-A6C34878D82A}">
                    <a16:rowId xmlns:a16="http://schemas.microsoft.com/office/drawing/2014/main" val="917663122"/>
                  </a:ext>
                </a:extLst>
              </a:tr>
            </a:tbl>
          </a:graphicData>
        </a:graphic>
      </p:graphicFrame>
    </p:spTree>
    <p:extLst>
      <p:ext uri="{BB962C8B-B14F-4D97-AF65-F5344CB8AC3E}">
        <p14:creationId xmlns:p14="http://schemas.microsoft.com/office/powerpoint/2010/main" val="3647575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5DB58-11FC-BF31-E80E-F553D6CDE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4273B-A554-43EA-2436-74C6A45AA90C}"/>
              </a:ext>
            </a:extLst>
          </p:cNvPr>
          <p:cNvSpPr>
            <a:spLocks noGrp="1"/>
          </p:cNvSpPr>
          <p:nvPr>
            <p:ph type="title"/>
          </p:nvPr>
        </p:nvSpPr>
        <p:spPr>
          <a:xfrm>
            <a:off x="533400" y="322885"/>
            <a:ext cx="11317044" cy="801663"/>
          </a:xfrm>
        </p:spPr>
        <p:txBody>
          <a:bodyPr>
            <a:normAutofit/>
          </a:bodyPr>
          <a:lstStyle/>
          <a:p>
            <a:r>
              <a:rPr lang="en-US" sz="3200" b="1" dirty="0"/>
              <a:t>DOE Office of Science WDTS programs</a:t>
            </a:r>
          </a:p>
        </p:txBody>
      </p:sp>
      <p:sp>
        <p:nvSpPr>
          <p:cNvPr id="5" name="Slide Number Placeholder 4">
            <a:extLst>
              <a:ext uri="{FF2B5EF4-FFF2-40B4-BE49-F238E27FC236}">
                <a16:creationId xmlns:a16="http://schemas.microsoft.com/office/drawing/2014/main" id="{C26B2B52-F9EB-1382-E1BC-6491429AC360}"/>
              </a:ext>
            </a:extLst>
          </p:cNvPr>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AvenirNext LT Pro Regular"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fld id="{835B6AD7-18B8-4C9C-AA70-ABD830A869AC}" type="slidenum">
              <a:rPr lang="en-US" smtClean="0"/>
              <a:pPr marL="0" marR="0" lvl="0" indent="0" algn="ctr" defTabSz="914400" rtl="0" eaLnBrk="1" fontAlgn="auto" latinLnBrk="0" hangingPunct="1">
                <a:lnSpc>
                  <a:spcPct val="100000"/>
                </a:lnSpc>
                <a:spcBef>
                  <a:spcPct val="0"/>
                </a:spcBef>
                <a:spcAft>
                  <a:spcPct val="0"/>
                </a:spcAft>
                <a:buClrTx/>
                <a:buSzTx/>
                <a:buFontTx/>
                <a:buNone/>
                <a:tabLst/>
                <a:defRPr/>
              </a:pPr>
              <a:t>15</a:t>
            </a:fld>
            <a:endParaRPr kumimoji="0" lang="en-US" sz="1400" b="0" i="0" u="none" strike="noStrike" kern="1200" cap="none" spc="0" normalizeH="0" baseline="0" noProof="0">
              <a:ln>
                <a:noFill/>
              </a:ln>
              <a:solidFill>
                <a:prstClr val="white"/>
              </a:solidFill>
              <a:effectLst/>
              <a:uLnTx/>
              <a:uFillTx/>
              <a:latin typeface="AvenirNext LT Pro Regular" panose="020B0504020202020204" pitchFamily="34" charset="0"/>
              <a:cs typeface="Arial"/>
            </a:endParaRPr>
          </a:p>
        </p:txBody>
      </p:sp>
      <p:sp>
        <p:nvSpPr>
          <p:cNvPr id="3" name="TextBox 2">
            <a:extLst>
              <a:ext uri="{FF2B5EF4-FFF2-40B4-BE49-F238E27FC236}">
                <a16:creationId xmlns:a16="http://schemas.microsoft.com/office/drawing/2014/main" id="{37C2B80D-04C2-DCAB-8162-8D5F59F9F4CC}"/>
              </a:ext>
            </a:extLst>
          </p:cNvPr>
          <p:cNvSpPr txBox="1"/>
          <p:nvPr/>
        </p:nvSpPr>
        <p:spPr>
          <a:xfrm>
            <a:off x="463477" y="1006559"/>
            <a:ext cx="6165924" cy="4324261"/>
          </a:xfrm>
          <a:prstGeom prst="rect">
            <a:avLst/>
          </a:prstGeom>
          <a:noFill/>
        </p:spPr>
        <p:txBody>
          <a:bodyPr wrap="square">
            <a:spAutoFit/>
          </a:bodyPr>
          <a:lstStyle/>
          <a:p>
            <a:r>
              <a:rPr lang="en-US" sz="2500">
                <a:latin typeface="Aptos" panose="020B0004020202020204" pitchFamily="34" charset="0"/>
                <a:ea typeface="Aptos" panose="020B0004020202020204" pitchFamily="34" charset="0"/>
                <a:cs typeface="Aptos" panose="020B0004020202020204" pitchFamily="34" charset="0"/>
              </a:rPr>
              <a:t>Funded through DOE SC’s  Workforce Development for Teachers and Scientists (WDTS) program.  Other programs complement the SCGSR for workforce development.</a:t>
            </a:r>
          </a:p>
          <a:p>
            <a:endParaRPr lang="en-US" sz="2500">
              <a:latin typeface="Aptos" panose="020B0004020202020204" pitchFamily="34" charset="0"/>
              <a:ea typeface="Aptos" panose="020B0004020202020204" pitchFamily="34" charset="0"/>
              <a:cs typeface="Aptos" panose="020B0004020202020204" pitchFamily="34" charset="0"/>
            </a:endParaRPr>
          </a:p>
          <a:p>
            <a:r>
              <a:rPr lang="en-US" sz="2500">
                <a:latin typeface="Aptos" panose="020B0004020202020204" pitchFamily="34" charset="0"/>
                <a:ea typeface="Aptos" panose="020B0004020202020204" pitchFamily="34" charset="0"/>
                <a:cs typeface="Aptos" panose="020B0004020202020204" pitchFamily="34" charset="0"/>
                <a:hlinkClick r:id="rId3"/>
              </a:rPr>
              <a:t>All areas of NP </a:t>
            </a:r>
            <a:r>
              <a:rPr lang="en-US" sz="2500">
                <a:latin typeface="Aptos" panose="020B0004020202020204" pitchFamily="34" charset="0"/>
                <a:ea typeface="Aptos" panose="020B0004020202020204" pitchFamily="34" charset="0"/>
                <a:cs typeface="Aptos" panose="020B0004020202020204" pitchFamily="34" charset="0"/>
              </a:rPr>
              <a:t>are supported by this program. </a:t>
            </a:r>
          </a:p>
          <a:p>
            <a:endParaRPr lang="en-US" sz="2500">
              <a:hlinkClick r:id="rId4"/>
            </a:endParaRPr>
          </a:p>
          <a:p>
            <a:r>
              <a:rPr lang="en-US" sz="2500">
                <a:hlinkClick r:id="rId4"/>
              </a:rPr>
              <a:t>DOE Office of Science Graduate S... | U.S. DOE Office of Science (SC)</a:t>
            </a:r>
            <a:endParaRPr lang="en-US" sz="2500"/>
          </a:p>
        </p:txBody>
      </p:sp>
      <p:pic>
        <p:nvPicPr>
          <p:cNvPr id="11" name="Picture 10">
            <a:extLst>
              <a:ext uri="{FF2B5EF4-FFF2-40B4-BE49-F238E27FC236}">
                <a16:creationId xmlns:a16="http://schemas.microsoft.com/office/drawing/2014/main" id="{47C1944F-9270-6D03-9BD2-A73B9D676C8F}"/>
              </a:ext>
            </a:extLst>
          </p:cNvPr>
          <p:cNvPicPr>
            <a:picLocks noChangeAspect="1"/>
          </p:cNvPicPr>
          <p:nvPr/>
        </p:nvPicPr>
        <p:blipFill>
          <a:blip r:embed="rId5"/>
          <a:stretch>
            <a:fillRect/>
          </a:stretch>
        </p:blipFill>
        <p:spPr>
          <a:xfrm>
            <a:off x="6885468" y="1259809"/>
            <a:ext cx="5171670" cy="4338382"/>
          </a:xfrm>
          <a:prstGeom prst="rect">
            <a:avLst/>
          </a:prstGeom>
        </p:spPr>
      </p:pic>
    </p:spTree>
    <p:extLst>
      <p:ext uri="{BB962C8B-B14F-4D97-AF65-F5344CB8AC3E}">
        <p14:creationId xmlns:p14="http://schemas.microsoft.com/office/powerpoint/2010/main" val="1821809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EEEE7-2969-58BC-2354-4608570A5608}"/>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0068C65-D566-1F79-13EE-DBAFFED80975}"/>
              </a:ext>
            </a:extLst>
          </p:cNvPr>
          <p:cNvSpPr txBox="1">
            <a:spLocks/>
          </p:cNvSpPr>
          <p:nvPr/>
        </p:nvSpPr>
        <p:spPr>
          <a:xfrm>
            <a:off x="251466" y="818164"/>
            <a:ext cx="11998617" cy="1632882"/>
          </a:xfrm>
          <a:prstGeom prst="rect">
            <a:avLst/>
          </a:prstGeom>
        </p:spPr>
        <p:txBody>
          <a:bodyPr vert="horz" wrap="square" lIns="91440" tIns="45720" rIns="91440" bIns="45720" rtlCol="0" anchor="t">
            <a:normAutofit fontScale="70000" lnSpcReduction="20000"/>
          </a:bodyPr>
          <a:lstStyle>
            <a:lvl1pPr marL="0">
              <a:defRPr sz="36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700" dirty="0"/>
              <a:t>2025: Successful completion of the </a:t>
            </a:r>
            <a:r>
              <a:rPr lang="en-US" sz="2700" dirty="0" err="1"/>
              <a:t>Au+Au</a:t>
            </a:r>
            <a:r>
              <a:rPr lang="en-US" sz="2700" dirty="0"/>
              <a:t> </a:t>
            </a:r>
            <a:r>
              <a:rPr lang="en-US" sz="2700" dirty="0" err="1"/>
              <a:t>sPHENIX</a:t>
            </a:r>
            <a:r>
              <a:rPr lang="en-US" sz="2700" dirty="0"/>
              <a:t> campaign to measure “jet and heavy flavor observables with unprecedented statistical precision and accuracy” </a:t>
            </a:r>
          </a:p>
          <a:p>
            <a:endParaRPr lang="en-US" sz="2700" dirty="0"/>
          </a:p>
          <a:p>
            <a:r>
              <a:rPr lang="en-US" sz="2700" dirty="0"/>
              <a:t>2025: Continued timely and impactful science results from STAR and PHENIX to fully realize the RHIC scientific mission </a:t>
            </a:r>
          </a:p>
          <a:p>
            <a:endParaRPr lang="en-US" sz="2700" dirty="0"/>
          </a:p>
          <a:p>
            <a:r>
              <a:rPr lang="en-US" sz="2700" dirty="0"/>
              <a:t>2025: Crucial data and analysis preservation to usher in the ‘</a:t>
            </a:r>
            <a:r>
              <a:rPr lang="en-US" sz="2700" dirty="0" err="1"/>
              <a:t>multimessenger</a:t>
            </a:r>
            <a:r>
              <a:rPr lang="en-US" sz="2700" dirty="0"/>
              <a:t>’ era </a:t>
            </a: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p:txBody>
      </p:sp>
      <p:pic>
        <p:nvPicPr>
          <p:cNvPr id="10" name="Picture 9">
            <a:extLst>
              <a:ext uri="{FF2B5EF4-FFF2-40B4-BE49-F238E27FC236}">
                <a16:creationId xmlns:a16="http://schemas.microsoft.com/office/drawing/2014/main" id="{46D5D7AF-E1AF-83A9-F085-3E6CB427E19F}"/>
              </a:ext>
            </a:extLst>
          </p:cNvPr>
          <p:cNvPicPr>
            <a:picLocks noChangeAspect="1"/>
          </p:cNvPicPr>
          <p:nvPr/>
        </p:nvPicPr>
        <p:blipFill>
          <a:blip r:embed="rId3"/>
          <a:stretch>
            <a:fillRect/>
          </a:stretch>
        </p:blipFill>
        <p:spPr>
          <a:xfrm>
            <a:off x="323003" y="2595115"/>
            <a:ext cx="8122067" cy="1511378"/>
          </a:xfrm>
          <a:prstGeom prst="rect">
            <a:avLst/>
          </a:prstGeom>
          <a:effectLst>
            <a:glow rad="101600">
              <a:schemeClr val="accent1">
                <a:satMod val="175000"/>
                <a:alpha val="40000"/>
              </a:schemeClr>
            </a:glow>
          </a:effectLst>
        </p:spPr>
      </p:pic>
      <p:sp>
        <p:nvSpPr>
          <p:cNvPr id="7" name="object 7">
            <a:extLst>
              <a:ext uri="{FF2B5EF4-FFF2-40B4-BE49-F238E27FC236}">
                <a16:creationId xmlns:a16="http://schemas.microsoft.com/office/drawing/2014/main" id="{D2E1CE27-CA73-5E1D-F394-F34C552B7940}"/>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150"/>
              </a:lnSpc>
            </a:pPr>
            <a:fld id="{81D60167-4931-47E6-BA6A-407CBD079E47}" type="slidenum">
              <a:rPr spc="-25" dirty="0"/>
              <a:t>16</a:t>
            </a:fld>
            <a:endParaRPr spc="-25" dirty="0"/>
          </a:p>
        </p:txBody>
      </p:sp>
      <p:sp>
        <p:nvSpPr>
          <p:cNvPr id="3" name="Title 1">
            <a:extLst>
              <a:ext uri="{FF2B5EF4-FFF2-40B4-BE49-F238E27FC236}">
                <a16:creationId xmlns:a16="http://schemas.microsoft.com/office/drawing/2014/main" id="{06E7AFDF-2E3A-8B2D-44C7-406805B94E07}"/>
              </a:ext>
            </a:extLst>
          </p:cNvPr>
          <p:cNvSpPr>
            <a:spLocks noGrp="1"/>
          </p:cNvSpPr>
          <p:nvPr>
            <p:ph type="title"/>
          </p:nvPr>
        </p:nvSpPr>
        <p:spPr>
          <a:xfrm>
            <a:off x="274320" y="177283"/>
            <a:ext cx="11666214" cy="801663"/>
          </a:xfrm>
        </p:spPr>
        <p:txBody>
          <a:bodyPr>
            <a:normAutofit/>
          </a:bodyPr>
          <a:lstStyle/>
          <a:p>
            <a:r>
              <a:rPr lang="en-US" sz="3200" b="1" dirty="0">
                <a:latin typeface="+mn-lt"/>
                <a:ea typeface="Segoe UI Black"/>
              </a:rPr>
              <a:t>Relevant NP priorities</a:t>
            </a:r>
          </a:p>
        </p:txBody>
      </p:sp>
      <p:pic>
        <p:nvPicPr>
          <p:cNvPr id="8" name="Picture 7">
            <a:extLst>
              <a:ext uri="{FF2B5EF4-FFF2-40B4-BE49-F238E27FC236}">
                <a16:creationId xmlns:a16="http://schemas.microsoft.com/office/drawing/2014/main" id="{968BEC69-8698-7DFA-51FB-120C82444A1A}"/>
              </a:ext>
            </a:extLst>
          </p:cNvPr>
          <p:cNvPicPr>
            <a:picLocks noChangeAspect="1"/>
          </p:cNvPicPr>
          <p:nvPr/>
        </p:nvPicPr>
        <p:blipFill>
          <a:blip r:embed="rId4"/>
          <a:stretch>
            <a:fillRect/>
          </a:stretch>
        </p:blipFill>
        <p:spPr>
          <a:xfrm>
            <a:off x="3492532" y="3993021"/>
            <a:ext cx="8458635" cy="2121009"/>
          </a:xfrm>
          <a:prstGeom prst="rect">
            <a:avLst/>
          </a:prstGeom>
          <a:effectLst>
            <a:glow rad="101600">
              <a:schemeClr val="accent1">
                <a:satMod val="175000"/>
                <a:alpha val="40000"/>
              </a:schemeClr>
            </a:glow>
          </a:effectLst>
        </p:spPr>
      </p:pic>
      <p:pic>
        <p:nvPicPr>
          <p:cNvPr id="13" name="Graphic 12" descr="Checkbox Checked with solid fill">
            <a:extLst>
              <a:ext uri="{FF2B5EF4-FFF2-40B4-BE49-F238E27FC236}">
                <a16:creationId xmlns:a16="http://schemas.microsoft.com/office/drawing/2014/main" id="{E5B9A38E-5D8C-627F-7C88-37B8C197EA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1600" y="996667"/>
            <a:ext cx="457200" cy="421758"/>
          </a:xfrm>
          <a:prstGeom prst="rect">
            <a:avLst/>
          </a:prstGeom>
        </p:spPr>
      </p:pic>
    </p:spTree>
    <p:extLst>
      <p:ext uri="{BB962C8B-B14F-4D97-AF65-F5344CB8AC3E}">
        <p14:creationId xmlns:p14="http://schemas.microsoft.com/office/powerpoint/2010/main" val="2768218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A62F1-5BF4-6EBA-D34A-1A4B6BEA3F69}"/>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08BB1496-7D2F-DDCB-64B5-8060D96DFD26}"/>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150"/>
              </a:lnSpc>
            </a:pPr>
            <a:fld id="{81D60167-4931-47E6-BA6A-407CBD079E47}" type="slidenum">
              <a:rPr spc="-25" dirty="0"/>
              <a:t>17</a:t>
            </a:fld>
            <a:endParaRPr spc="-25" dirty="0"/>
          </a:p>
        </p:txBody>
      </p:sp>
      <p:sp>
        <p:nvSpPr>
          <p:cNvPr id="11" name="Title 10">
            <a:extLst>
              <a:ext uri="{FF2B5EF4-FFF2-40B4-BE49-F238E27FC236}">
                <a16:creationId xmlns:a16="http://schemas.microsoft.com/office/drawing/2014/main" id="{80113BC8-CE6A-A9A8-A80C-D9FBA03897F7}"/>
              </a:ext>
            </a:extLst>
          </p:cNvPr>
          <p:cNvSpPr>
            <a:spLocks noGrp="1"/>
          </p:cNvSpPr>
          <p:nvPr>
            <p:ph type="title"/>
          </p:nvPr>
        </p:nvSpPr>
        <p:spPr>
          <a:xfrm>
            <a:off x="173180" y="73274"/>
            <a:ext cx="6953884" cy="492443"/>
          </a:xfrm>
        </p:spPr>
        <p:txBody>
          <a:bodyPr/>
          <a:lstStyle/>
          <a:p>
            <a:r>
              <a:rPr lang="en-US" sz="3200" b="1" dirty="0"/>
              <a:t>End of an Era at RHIC</a:t>
            </a:r>
          </a:p>
        </p:txBody>
      </p:sp>
      <p:pic>
        <p:nvPicPr>
          <p:cNvPr id="2" name="Picture 2" descr="A man in a suit presses a large red button while several onlookers applaud, in a control room festooned with monitors and computers.">
            <a:extLst>
              <a:ext uri="{FF2B5EF4-FFF2-40B4-BE49-F238E27FC236}">
                <a16:creationId xmlns:a16="http://schemas.microsoft.com/office/drawing/2014/main" id="{F7A3A916-66B0-26D6-E380-D68478E8AA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80" r="12511"/>
          <a:stretch>
            <a:fillRect/>
          </a:stretch>
        </p:blipFill>
        <p:spPr bwMode="auto">
          <a:xfrm>
            <a:off x="7650338" y="432348"/>
            <a:ext cx="4507992" cy="49831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EA860C-8710-6E09-CDD6-F1761BD6F428}"/>
              </a:ext>
            </a:extLst>
          </p:cNvPr>
          <p:cNvSpPr txBox="1"/>
          <p:nvPr/>
        </p:nvSpPr>
        <p:spPr>
          <a:xfrm>
            <a:off x="33670" y="558352"/>
            <a:ext cx="7528561" cy="1015663"/>
          </a:xfrm>
          <a:prstGeom prst="rect">
            <a:avLst/>
          </a:prstGeom>
          <a:noFill/>
        </p:spPr>
        <p:txBody>
          <a:bodyPr wrap="square" rtlCol="0">
            <a:spAutoFit/>
          </a:bodyPr>
          <a:lstStyle/>
          <a:p>
            <a:r>
              <a:rPr lang="en-US" sz="2000" dirty="0"/>
              <a:t>At approx. 9:00 am ET on February 6, 2026, the DOE Undersecretary for Science brought operations of the RHIC collider to a close.</a:t>
            </a:r>
          </a:p>
        </p:txBody>
      </p:sp>
      <p:sp>
        <p:nvSpPr>
          <p:cNvPr id="4" name="TextBox 3">
            <a:extLst>
              <a:ext uri="{FF2B5EF4-FFF2-40B4-BE49-F238E27FC236}">
                <a16:creationId xmlns:a16="http://schemas.microsoft.com/office/drawing/2014/main" id="{CC3B5CC6-3978-5ED0-72BA-37F25AC3C315}"/>
              </a:ext>
            </a:extLst>
          </p:cNvPr>
          <p:cNvSpPr txBox="1"/>
          <p:nvPr/>
        </p:nvSpPr>
        <p:spPr>
          <a:xfrm>
            <a:off x="33670" y="1705451"/>
            <a:ext cx="7738730" cy="3447098"/>
          </a:xfrm>
          <a:prstGeom prst="rect">
            <a:avLst/>
          </a:prstGeom>
          <a:noFill/>
        </p:spPr>
        <p:txBody>
          <a:bodyPr wrap="square" rtlCol="0">
            <a:spAutoFit/>
          </a:bodyPr>
          <a:lstStyle/>
          <a:p>
            <a:pPr defTabSz="91440">
              <a:tabLst>
                <a:tab pos="365760" algn="l"/>
              </a:tabLst>
            </a:pPr>
            <a:r>
              <a:rPr lang="en-US" sz="1900" b="1" dirty="0"/>
              <a:t>RHIC’s Greatest Hits</a:t>
            </a:r>
          </a:p>
          <a:p>
            <a:pPr defTabSz="91440">
              <a:tabLst>
                <a:tab pos="365760" algn="l"/>
              </a:tabLst>
            </a:pPr>
            <a:endParaRPr lang="en-US" sz="1900" b="1" dirty="0"/>
          </a:p>
          <a:p>
            <a:pPr marL="690563" indent="-690563" defTabSz="91440">
              <a:tabLst>
                <a:tab pos="690563" algn="l"/>
              </a:tabLst>
            </a:pPr>
            <a:r>
              <a:rPr lang="en-US" dirty="0"/>
              <a:t>2005 	Discovery of a hot, dense “perfect liquid”</a:t>
            </a:r>
          </a:p>
          <a:p>
            <a:pPr marL="690563" indent="-690563" defTabSz="91440">
              <a:tabLst>
                <a:tab pos="690563" algn="l"/>
              </a:tabLst>
            </a:pPr>
            <a:r>
              <a:rPr lang="en-US" dirty="0"/>
              <a:t>2010	The liquid’s temperature, at 4 trillion degrees Celsius, 							  					confirms it is a quark-gluon plasma</a:t>
            </a:r>
          </a:p>
          <a:p>
            <a:pPr marL="690563" indent="-690563" defTabSz="91440">
              <a:tabLst>
                <a:tab pos="690563" algn="l"/>
              </a:tabLst>
            </a:pPr>
            <a:r>
              <a:rPr lang="en-US" dirty="0"/>
              <a:t>2014	Gluons are found to contribute to the spin of the proton</a:t>
            </a:r>
          </a:p>
          <a:p>
            <a:pPr marL="690563" indent="-690563" defTabSz="91440">
              <a:buAutoNum type="arabicPlain" startAt="2015"/>
              <a:tabLst>
                <a:tab pos="690563" algn="l"/>
              </a:tabLst>
            </a:pPr>
            <a:r>
              <a:rPr lang="en-US" dirty="0"/>
              <a:t>Discovery that antiprotons attract each other like regular protons</a:t>
            </a:r>
          </a:p>
          <a:p>
            <a:pPr marL="690563" indent="-690563" defTabSz="91440">
              <a:tabLst>
                <a:tab pos="690563" algn="l"/>
              </a:tabLst>
            </a:pPr>
            <a:r>
              <a:rPr lang="en-US" dirty="0"/>
              <a:t>2017		The quark-gluon plasma is deemed to be the “</a:t>
            </a:r>
            <a:r>
              <a:rPr lang="en-US" dirty="0" err="1"/>
              <a:t>swirliest</a:t>
            </a:r>
            <a:r>
              <a:rPr lang="en-US" dirty="0"/>
              <a:t>” fluid ever</a:t>
            </a:r>
          </a:p>
          <a:p>
            <a:pPr marL="690563" indent="-690563" defTabSz="91440">
              <a:tabLst>
                <a:tab pos="690563" algn="l"/>
              </a:tabLst>
            </a:pPr>
            <a:r>
              <a:rPr lang="en-US" dirty="0"/>
              <a:t>2021		Discovery that colliding photons may make matter and antimatter</a:t>
            </a:r>
          </a:p>
          <a:p>
            <a:pPr marL="690563" indent="-690563" defTabSz="91440">
              <a:tabLst>
                <a:tab pos="690563" algn="l"/>
              </a:tabLst>
            </a:pPr>
            <a:r>
              <a:rPr lang="en-US" dirty="0"/>
              <a:t>2023		Spins of gluons are found to align with the spin of the proton 			they’re inside, further evidence that gluons make up proton spin</a:t>
            </a:r>
          </a:p>
          <a:p>
            <a:pPr marL="690563" indent="-690563" defTabSz="91440">
              <a:tabLst>
                <a:tab pos="690563" algn="l"/>
              </a:tabLst>
            </a:pPr>
            <a:r>
              <a:rPr lang="en-US" dirty="0"/>
              <a:t>2024	 Discovery of the heaviest antimatter nucleus, antihyperhydrogen-4</a:t>
            </a:r>
          </a:p>
        </p:txBody>
      </p:sp>
    </p:spTree>
    <p:extLst>
      <p:ext uri="{BB962C8B-B14F-4D97-AF65-F5344CB8AC3E}">
        <p14:creationId xmlns:p14="http://schemas.microsoft.com/office/powerpoint/2010/main" val="3483040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CD483-1579-143B-112E-D891C77E8C16}"/>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03A4EBF7-1A98-279D-AD8C-0CFFD656A5E2}"/>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150"/>
              </a:lnSpc>
            </a:pPr>
            <a:fld id="{81D60167-4931-47E6-BA6A-407CBD079E47}" type="slidenum">
              <a:rPr spc="-25" dirty="0"/>
              <a:t>18</a:t>
            </a:fld>
            <a:endParaRPr spc="-25" dirty="0"/>
          </a:p>
        </p:txBody>
      </p:sp>
      <p:sp>
        <p:nvSpPr>
          <p:cNvPr id="2" name="Title 1">
            <a:extLst>
              <a:ext uri="{FF2B5EF4-FFF2-40B4-BE49-F238E27FC236}">
                <a16:creationId xmlns:a16="http://schemas.microsoft.com/office/drawing/2014/main" id="{B7790E9A-22A9-1B58-B9E7-22AC6F2652DF}"/>
              </a:ext>
            </a:extLst>
          </p:cNvPr>
          <p:cNvSpPr>
            <a:spLocks noGrp="1"/>
          </p:cNvSpPr>
          <p:nvPr>
            <p:ph type="title"/>
          </p:nvPr>
        </p:nvSpPr>
        <p:spPr>
          <a:xfrm>
            <a:off x="102362" y="89870"/>
            <a:ext cx="11317044" cy="801663"/>
          </a:xfrm>
        </p:spPr>
        <p:txBody>
          <a:bodyPr vert="horz" lIns="91440" tIns="45720" rIns="91440" bIns="45720" rtlCol="0" anchor="ctr">
            <a:noAutofit/>
          </a:bodyPr>
          <a:lstStyle/>
          <a:p>
            <a:r>
              <a:rPr lang="en-US" sz="3200" b="1" dirty="0"/>
              <a:t>Genesis Mission and Nuclear Physics</a:t>
            </a:r>
          </a:p>
        </p:txBody>
      </p:sp>
      <p:sp>
        <p:nvSpPr>
          <p:cNvPr id="3" name="Content Placeholder 11">
            <a:extLst>
              <a:ext uri="{FF2B5EF4-FFF2-40B4-BE49-F238E27FC236}">
                <a16:creationId xmlns:a16="http://schemas.microsoft.com/office/drawing/2014/main" id="{4B857382-9D9B-EDDE-CB3A-968309F8607F}"/>
              </a:ext>
            </a:extLst>
          </p:cNvPr>
          <p:cNvSpPr txBox="1">
            <a:spLocks/>
          </p:cNvSpPr>
          <p:nvPr/>
        </p:nvSpPr>
        <p:spPr>
          <a:xfrm>
            <a:off x="218356" y="1085254"/>
            <a:ext cx="7900292" cy="5479208"/>
          </a:xfrm>
          <a:prstGeom prst="rect">
            <a:avLst/>
          </a:prstGeom>
        </p:spPr>
        <p:txBody>
          <a:bodyPr wrap="square" lIns="0" tIns="0" rIns="0" bIns="0">
            <a:noAutofit/>
          </a:bodyPr>
          <a:lstStyle>
            <a:lvl1pPr marL="0">
              <a:defRPr sz="36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buFont typeface="Wingdings" panose="05000000000000000000" pitchFamily="2" charset="2"/>
              <a:buChar char=""/>
            </a:pPr>
            <a:r>
              <a:rPr lang="en-US" sz="2000" dirty="0"/>
              <a:t> Coordinating with ASCR, HEP, and other SC programs, </a:t>
            </a:r>
            <a:r>
              <a:rPr lang="en-US" sz="2000" b="1" dirty="0"/>
              <a:t>NP is advancing its mission through the development of AI-ready datasets and AI models that can take advantage of them.</a:t>
            </a:r>
            <a:r>
              <a:rPr lang="en-US" sz="2000" dirty="0"/>
              <a:t> </a:t>
            </a:r>
          </a:p>
          <a:p>
            <a:pPr>
              <a:spcAft>
                <a:spcPts val="600"/>
              </a:spcAft>
              <a:buFont typeface="Wingdings" panose="05000000000000000000" pitchFamily="2" charset="2"/>
              <a:buChar char=""/>
            </a:pPr>
            <a:r>
              <a:rPr lang="en-US" sz="2000" dirty="0"/>
              <a:t> Two discovery science national challenges targeted:</a:t>
            </a:r>
          </a:p>
          <a:p>
            <a:pPr lvl="1">
              <a:spcAft>
                <a:spcPts val="600"/>
              </a:spcAft>
              <a:buFont typeface="Arial" panose="020B0604020202020204" pitchFamily="34" charset="0"/>
              <a:buChar char="•"/>
            </a:pPr>
            <a:r>
              <a:rPr lang="en-US" dirty="0"/>
              <a:t>Unifying Physics from Quarks to the Cosmos</a:t>
            </a:r>
          </a:p>
          <a:p>
            <a:pPr lvl="1">
              <a:spcAft>
                <a:spcPts val="600"/>
              </a:spcAft>
              <a:buFont typeface="Arial" panose="020B0604020202020204" pitchFamily="34" charset="0"/>
              <a:buChar char="•"/>
            </a:pPr>
            <a:r>
              <a:rPr lang="en-US" dirty="0"/>
              <a:t>Enhancing Particle Accelerators for Discovery</a:t>
            </a:r>
          </a:p>
          <a:p>
            <a:pPr>
              <a:spcAft>
                <a:spcPts val="600"/>
              </a:spcAft>
              <a:buFont typeface="Wingdings" panose="05000000000000000000" pitchFamily="2" charset="2"/>
              <a:buChar char=""/>
            </a:pPr>
            <a:r>
              <a:rPr lang="en-US" sz="2000" dirty="0"/>
              <a:t> While the NP community has actively employed AI methods, the Genesis Mission offers a unique opportunity to overcome workflow pinch points and synthesize data from disparate domains.</a:t>
            </a:r>
          </a:p>
          <a:p>
            <a:pPr>
              <a:spcAft>
                <a:spcPts val="600"/>
              </a:spcAft>
              <a:buFont typeface="Wingdings" panose="05000000000000000000" pitchFamily="2" charset="2"/>
              <a:buChar char=""/>
            </a:pPr>
            <a:r>
              <a:rPr lang="en-US" sz="2000" dirty="0"/>
              <a:t> The development of domain-specific data standards and metadata for multi-modal data, including expert knowledge documentation, </a:t>
            </a:r>
            <a:r>
              <a:rPr lang="en-US" sz="2000" b="1" dirty="0"/>
              <a:t>will feed the American Science Cloud (</a:t>
            </a:r>
            <a:r>
              <a:rPr lang="en-US" sz="2000" b="1" dirty="0" err="1"/>
              <a:t>AmSC</a:t>
            </a:r>
            <a:r>
              <a:rPr lang="en-US" sz="2000" b="1" dirty="0"/>
              <a:t>)</a:t>
            </a:r>
            <a:r>
              <a:rPr lang="en-US" sz="2000" dirty="0"/>
              <a:t>, using the power of AI to accelerate </a:t>
            </a:r>
            <a:r>
              <a:rPr lang="en-US" sz="2000" b="1" dirty="0"/>
              <a:t>discovery of new physics </a:t>
            </a:r>
            <a:r>
              <a:rPr lang="en-US" sz="2000" dirty="0"/>
              <a:t>and progress on the fundamental questions on the nature of nuclear matter.</a:t>
            </a:r>
          </a:p>
          <a:p>
            <a:pPr>
              <a:spcAft>
                <a:spcPts val="600"/>
              </a:spcAft>
            </a:pPr>
            <a:endParaRPr lang="en-US" sz="2000" dirty="0"/>
          </a:p>
        </p:txBody>
      </p:sp>
      <p:grpSp>
        <p:nvGrpSpPr>
          <p:cNvPr id="4" name="Group 3">
            <a:extLst>
              <a:ext uri="{FF2B5EF4-FFF2-40B4-BE49-F238E27FC236}">
                <a16:creationId xmlns:a16="http://schemas.microsoft.com/office/drawing/2014/main" id="{8C537588-1C76-FBFB-56DE-C7721392A559}"/>
              </a:ext>
            </a:extLst>
          </p:cNvPr>
          <p:cNvGrpSpPr/>
          <p:nvPr/>
        </p:nvGrpSpPr>
        <p:grpSpPr>
          <a:xfrm>
            <a:off x="8174876" y="2895600"/>
            <a:ext cx="3979910" cy="3065670"/>
            <a:chOff x="8528885" y="746703"/>
            <a:chExt cx="3454551" cy="2977324"/>
          </a:xfrm>
        </p:grpSpPr>
        <p:pic>
          <p:nvPicPr>
            <p:cNvPr id="5" name="Google Shape;47;p6">
              <a:extLst>
                <a:ext uri="{FF2B5EF4-FFF2-40B4-BE49-F238E27FC236}">
                  <a16:creationId xmlns:a16="http://schemas.microsoft.com/office/drawing/2014/main" id="{ADF3F503-9D31-3141-2993-2800D3E9A7FB}"/>
                </a:ext>
              </a:extLst>
            </p:cNvPr>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8528885" y="1799402"/>
              <a:ext cx="3454551" cy="1924625"/>
            </a:xfrm>
            <a:prstGeom prst="rect">
              <a:avLst/>
            </a:prstGeom>
            <a:noFill/>
            <a:ln w="9525" cap="flat" cmpd="sng">
              <a:solidFill>
                <a:schemeClr val="dk2"/>
              </a:solidFill>
              <a:prstDash val="solid"/>
              <a:round/>
              <a:headEnd type="none" w="sm" len="sm"/>
              <a:tailEnd type="none" w="sm" len="sm"/>
            </a:ln>
          </p:spPr>
        </p:pic>
        <p:pic>
          <p:nvPicPr>
            <p:cNvPr id="6" name="Google Shape;46;p6">
              <a:extLst>
                <a:ext uri="{FF2B5EF4-FFF2-40B4-BE49-F238E27FC236}">
                  <a16:creationId xmlns:a16="http://schemas.microsoft.com/office/drawing/2014/main" id="{52B30AF5-B899-7EED-A35D-85C7C497C21A}"/>
                </a:ext>
              </a:extLst>
            </p:cNvPr>
            <p:cNvPicPr preferRelativeResize="0"/>
            <p:nvPr/>
          </p:nvPicPr>
          <p:blipFill>
            <a:blip r:embed="rId4">
              <a:alphaModFix/>
              <a:extLst>
                <a:ext uri="{28A0092B-C50C-407E-A947-70E740481C1C}">
                  <a14:useLocalDpi xmlns:a14="http://schemas.microsoft.com/office/drawing/2010/main"/>
                </a:ext>
              </a:extLst>
            </a:blip>
            <a:stretch>
              <a:fillRect/>
            </a:stretch>
          </p:blipFill>
          <p:spPr>
            <a:xfrm>
              <a:off x="9176390" y="746703"/>
              <a:ext cx="2171151" cy="1052699"/>
            </a:xfrm>
            <a:prstGeom prst="rect">
              <a:avLst/>
            </a:prstGeom>
            <a:noFill/>
            <a:ln w="9525" cap="flat" cmpd="sng">
              <a:solidFill>
                <a:schemeClr val="dk2"/>
              </a:solidFill>
              <a:prstDash val="solid"/>
              <a:round/>
              <a:headEnd type="none" w="sm" len="sm"/>
              <a:tailEnd type="none" w="sm" len="sm"/>
            </a:ln>
          </p:spPr>
        </p:pic>
      </p:grpSp>
      <p:grpSp>
        <p:nvGrpSpPr>
          <p:cNvPr id="8" name="Group 7">
            <a:extLst>
              <a:ext uri="{FF2B5EF4-FFF2-40B4-BE49-F238E27FC236}">
                <a16:creationId xmlns:a16="http://schemas.microsoft.com/office/drawing/2014/main" id="{AB6B9632-9782-ABD7-3C87-2A145B8603F1}"/>
              </a:ext>
            </a:extLst>
          </p:cNvPr>
          <p:cNvGrpSpPr/>
          <p:nvPr/>
        </p:nvGrpSpPr>
        <p:grpSpPr>
          <a:xfrm>
            <a:off x="8458200" y="367511"/>
            <a:ext cx="3353660" cy="2429437"/>
            <a:chOff x="8876798" y="2817926"/>
            <a:chExt cx="2806549" cy="2182017"/>
          </a:xfrm>
        </p:grpSpPr>
        <p:sp>
          <p:nvSpPr>
            <p:cNvPr id="9" name="TextBox 8">
              <a:extLst>
                <a:ext uri="{FF2B5EF4-FFF2-40B4-BE49-F238E27FC236}">
                  <a16:creationId xmlns:a16="http://schemas.microsoft.com/office/drawing/2014/main" id="{C88734A7-D2D2-1D83-6F19-9926868251EC}"/>
                </a:ext>
              </a:extLst>
            </p:cNvPr>
            <p:cNvSpPr txBox="1"/>
            <p:nvPr/>
          </p:nvSpPr>
          <p:spPr>
            <a:xfrm>
              <a:off x="8876798" y="4538278"/>
              <a:ext cx="2806549" cy="461665"/>
            </a:xfrm>
            <a:prstGeom prst="rect">
              <a:avLst/>
            </a:prstGeom>
            <a:noFill/>
          </p:spPr>
          <p:txBody>
            <a:bodyPr wrap="square" rtlCol="0">
              <a:spAutoFit/>
            </a:bodyPr>
            <a:lstStyle/>
            <a:p>
              <a:pPr algn="ctr"/>
              <a:r>
                <a:rPr lang="en-US" sz="1200">
                  <a:latin typeface="Arial"/>
                  <a:ea typeface="Arial"/>
                  <a:cs typeface="Arial"/>
                  <a:sym typeface="Arial"/>
                  <a:hlinkClick r:id="" action="ppaction://noaction">
                    <a:extLst>
                      <a:ext uri="{A12FA001-AC4F-418D-AE19-62706E023703}">
                        <ahyp:hlinkClr xmlns:ahyp="http://schemas.microsoft.com/office/drawing/2018/hyperlinkcolor" val="tx"/>
                      </a:ext>
                    </a:extLst>
                  </a:hlinkClick>
                </a:rPr>
                <a:t>Event Reconstruction with </a:t>
              </a:r>
            </a:p>
            <a:p>
              <a:pPr algn="ctr"/>
              <a:r>
                <a:rPr lang="en-US" sz="1200">
                  <a:latin typeface="Arial"/>
                  <a:ea typeface="Arial"/>
                  <a:cs typeface="Arial"/>
                  <a:sym typeface="Arial"/>
                  <a:hlinkClick r:id="" action="ppaction://noaction">
                    <a:extLst>
                      <a:ext uri="{A12FA001-AC4F-418D-AE19-62706E023703}">
                        <ahyp:hlinkClr xmlns:ahyp="http://schemas.microsoft.com/office/drawing/2018/hyperlinkcolor" val="tx"/>
                      </a:ext>
                    </a:extLst>
                  </a:hlinkClick>
                </a:rPr>
                <a:t>Geometric Deep Learning</a:t>
              </a:r>
              <a:endParaRPr lang="en-US" sz="1200">
                <a:latin typeface="Arial"/>
                <a:ea typeface="Arial"/>
                <a:cs typeface="Arial"/>
                <a:sym typeface="Arial"/>
              </a:endParaRPr>
            </a:p>
          </p:txBody>
        </p:sp>
        <p:pic>
          <p:nvPicPr>
            <p:cNvPr id="10" name="Google Shape;137;p20">
              <a:extLst>
                <a:ext uri="{FF2B5EF4-FFF2-40B4-BE49-F238E27FC236}">
                  <a16:creationId xmlns:a16="http://schemas.microsoft.com/office/drawing/2014/main" id="{CC254B40-6576-A881-293C-48C78D104B5C}"/>
                </a:ext>
              </a:extLst>
            </p:cNvPr>
            <p:cNvPicPr/>
            <p:nvPr/>
          </p:nvPicPr>
          <p:blipFill>
            <a:blip r:embed="rId5">
              <a:alphaModFix/>
              <a:extLst>
                <a:ext uri="{28A0092B-C50C-407E-A947-70E740481C1C}">
                  <a14:useLocalDpi xmlns:a14="http://schemas.microsoft.com/office/drawing/2010/main"/>
                </a:ext>
              </a:extLst>
            </a:blip>
            <a:stretch>
              <a:fillRect/>
            </a:stretch>
          </p:blipFill>
          <p:spPr>
            <a:xfrm>
              <a:off x="9385451" y="2817926"/>
              <a:ext cx="1719072" cy="1719221"/>
            </a:xfrm>
            <a:prstGeom prst="rect">
              <a:avLst/>
            </a:prstGeom>
            <a:noFill/>
            <a:ln>
              <a:solidFill>
                <a:schemeClr val="accent1"/>
              </a:solidFill>
            </a:ln>
          </p:spPr>
        </p:pic>
      </p:grpSp>
    </p:spTree>
    <p:extLst>
      <p:ext uri="{BB962C8B-B14F-4D97-AF65-F5344CB8AC3E}">
        <p14:creationId xmlns:p14="http://schemas.microsoft.com/office/powerpoint/2010/main" val="552012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C46FF-65DE-05C5-AF40-A4641C0B3AF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2168E8E-0EF9-0730-62FF-0E5933B25080}"/>
              </a:ext>
            </a:extLst>
          </p:cNvPr>
          <p:cNvSpPr/>
          <p:nvPr/>
        </p:nvSpPr>
        <p:spPr>
          <a:xfrm>
            <a:off x="0" y="0"/>
            <a:ext cx="12192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75560192-71A8-E08D-1201-D25F28427A7A}"/>
              </a:ext>
            </a:extLst>
          </p:cNvPr>
          <p:cNvSpPr>
            <a:spLocks noGrp="1"/>
          </p:cNvSpPr>
          <p:nvPr>
            <p:ph type="title"/>
          </p:nvPr>
        </p:nvSpPr>
        <p:spPr/>
        <p:txBody>
          <a:bodyPr/>
          <a:lstStyle/>
          <a:p>
            <a:r>
              <a:rPr lang="en-US" sz="2600" dirty="0"/>
              <a:t>The Genesis Mission: Transforming Science and Energy with AI</a:t>
            </a:r>
          </a:p>
        </p:txBody>
      </p:sp>
      <p:sp>
        <p:nvSpPr>
          <p:cNvPr id="9" name="Freeform 8">
            <a:extLst>
              <a:ext uri="{FF2B5EF4-FFF2-40B4-BE49-F238E27FC236}">
                <a16:creationId xmlns:a16="http://schemas.microsoft.com/office/drawing/2014/main" id="{2BDB806D-4257-F634-B76A-790B08155424}"/>
              </a:ext>
            </a:extLst>
          </p:cNvPr>
          <p:cNvSpPr/>
          <p:nvPr/>
        </p:nvSpPr>
        <p:spPr>
          <a:xfrm>
            <a:off x="0" y="0"/>
            <a:ext cx="12192000" cy="6858000"/>
          </a:xfrm>
          <a:custGeom>
            <a:avLst/>
            <a:gdLst>
              <a:gd name="csX0" fmla="*/ 4800600 w 12192000"/>
              <a:gd name="csY0" fmla="*/ 1828800 h 6858000"/>
              <a:gd name="csX1" fmla="*/ 4800600 w 12192000"/>
              <a:gd name="csY1" fmla="*/ 5943600 h 6858000"/>
              <a:gd name="csX2" fmla="*/ 11887200 w 12192000"/>
              <a:gd name="csY2" fmla="*/ 5943600 h 6858000"/>
              <a:gd name="csX3" fmla="*/ 11887200 w 12192000"/>
              <a:gd name="csY3" fmla="*/ 1828800 h 6858000"/>
              <a:gd name="csX4" fmla="*/ 0 w 12192000"/>
              <a:gd name="csY4" fmla="*/ 0 h 6858000"/>
              <a:gd name="csX5" fmla="*/ 12192000 w 12192000"/>
              <a:gd name="csY5" fmla="*/ 0 h 6858000"/>
              <a:gd name="csX6" fmla="*/ 12192000 w 12192000"/>
              <a:gd name="csY6" fmla="*/ 6858000 h 6858000"/>
              <a:gd name="csX7" fmla="*/ 0 w 12192000"/>
              <a:gd name="csY7"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2000" h="6858000">
                <a:moveTo>
                  <a:pt x="4800600" y="1828800"/>
                </a:moveTo>
                <a:lnTo>
                  <a:pt x="4800600" y="5943600"/>
                </a:lnTo>
                <a:lnTo>
                  <a:pt x="11887200" y="5943600"/>
                </a:lnTo>
                <a:lnTo>
                  <a:pt x="11887200" y="1828800"/>
                </a:lnTo>
                <a:close/>
                <a:moveTo>
                  <a:pt x="0" y="0"/>
                </a:moveTo>
                <a:lnTo>
                  <a:pt x="12192000" y="0"/>
                </a:lnTo>
                <a:lnTo>
                  <a:pt x="12192000" y="6858000"/>
                </a:lnTo>
                <a:lnTo>
                  <a:pt x="0" y="6858000"/>
                </a:lnTo>
                <a:close/>
              </a:path>
            </a:pathLst>
          </a:custGeom>
          <a:no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Graphic 15">
            <a:extLst>
              <a:ext uri="{FF2B5EF4-FFF2-40B4-BE49-F238E27FC236}">
                <a16:creationId xmlns:a16="http://schemas.microsoft.com/office/drawing/2014/main" id="{3913514D-D6AE-B61C-FA3B-794498E194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0200" y="6271253"/>
            <a:ext cx="2743200" cy="525294"/>
          </a:xfrm>
          <a:prstGeom prst="rect">
            <a:avLst/>
          </a:prstGeom>
        </p:spPr>
      </p:pic>
      <p:pic>
        <p:nvPicPr>
          <p:cNvPr id="8" name="Picture 7">
            <a:extLst>
              <a:ext uri="{FF2B5EF4-FFF2-40B4-BE49-F238E27FC236}">
                <a16:creationId xmlns:a16="http://schemas.microsoft.com/office/drawing/2014/main" id="{0411BF9E-D873-6333-E5E0-C08FFA976A85}"/>
              </a:ext>
            </a:extLst>
          </p:cNvPr>
          <p:cNvPicPr>
            <a:picLocks noChangeAspect="1"/>
          </p:cNvPicPr>
          <p:nvPr/>
        </p:nvPicPr>
        <p:blipFill>
          <a:blip r:embed="rId5"/>
          <a:stretch>
            <a:fillRect/>
          </a:stretch>
        </p:blipFill>
        <p:spPr>
          <a:xfrm>
            <a:off x="748352" y="606707"/>
            <a:ext cx="1766248" cy="282062"/>
          </a:xfrm>
          <a:prstGeom prst="rect">
            <a:avLst/>
          </a:prstGeom>
        </p:spPr>
      </p:pic>
      <p:sp>
        <p:nvSpPr>
          <p:cNvPr id="6" name="TextBox 5">
            <a:extLst>
              <a:ext uri="{FF2B5EF4-FFF2-40B4-BE49-F238E27FC236}">
                <a16:creationId xmlns:a16="http://schemas.microsoft.com/office/drawing/2014/main" id="{7E086FF3-2E83-4DC2-B035-5984B61A7653}"/>
              </a:ext>
            </a:extLst>
          </p:cNvPr>
          <p:cNvSpPr txBox="1"/>
          <p:nvPr/>
        </p:nvSpPr>
        <p:spPr>
          <a:xfrm>
            <a:off x="129227" y="1771238"/>
            <a:ext cx="12062773" cy="3970318"/>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ヒラギノ角ゴ Pro W3" charset="-128"/>
              </a:rPr>
              <a:t>DOE Funding Opportunity DE-FOA-0003612 Announced: March 17, 2026. DOE anticipates a total of $293.76 million in prior and current fiscal year funds will be used to support awards under this RFA.</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charset="-128"/>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ヒラギノ角ゴ Pro W3" charset="-128"/>
              </a:rPr>
              <a:t>RFA is a collaboration between Office of Science (SC), Office of Critical Minerals and Energy Innovation (CMEI), Office of Environmental Management (EM), Office of Electricity (OE), Hydrocarbons and Geothermal Energy Office (HGEO), and Office of Nuclear Energy (NE) covering many focus areas within 21 distinct topics.</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charset="-128"/>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charset="0"/>
                <a:ea typeface="ヒラギノ角ゴ Pro W3" charset="-128"/>
              </a:rPr>
              <a:t>The RFA is open to interdisciplinary teams from DOE National Laboratories, U.S. industry, and academia. Phase I awards will range from $500,000 to $750,000 and will support a nine-month project period. Phase II awards are expected to be significantly larger for a three-year project period. Teams may apply directly to either phase in FY 2026, and successful Phase I teams will be eligible to compete for larger Phase II awards in future cycles.</a:t>
            </a:r>
            <a:br>
              <a:rPr kumimoji="0" lang="en-US" sz="1800" b="0" i="0" u="none" strike="noStrike" kern="1200" cap="none" spc="0" normalizeH="0" baseline="0" noProof="0" dirty="0">
                <a:ln>
                  <a:noFill/>
                </a:ln>
                <a:solidFill>
                  <a:prstClr val="black"/>
                </a:solidFill>
                <a:effectLst/>
                <a:uLnTx/>
                <a:uFillTx/>
                <a:latin typeface="Arial" charset="0"/>
                <a:ea typeface="ヒラギノ角ゴ Pro W3" charset="-128"/>
              </a:rPr>
            </a:br>
            <a:endParaRPr kumimoji="0" lang="en-US" sz="1800" b="0" i="0" u="none" strike="noStrike" kern="1200" cap="none" spc="0" normalizeH="0" baseline="0" noProof="0" dirty="0">
              <a:ln>
                <a:noFill/>
              </a:ln>
              <a:solidFill>
                <a:prstClr val="black"/>
              </a:solidFill>
              <a:effectLst/>
              <a:uLnTx/>
              <a:uFillTx/>
              <a:latin typeface="Arial" charset="0"/>
              <a:ea typeface="ヒラギノ角ゴ Pro W3" charset="-128"/>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ヒラギノ角ゴ Pro W3" charset="-128"/>
              </a:rPr>
              <a:t>The Phase I applications and Phase II letters of intent are </a:t>
            </a:r>
            <a:r>
              <a:rPr lang="en-US" b="1" kern="1200" dirty="0">
                <a:solidFill>
                  <a:prstClr val="black"/>
                </a:solidFill>
                <a:latin typeface="Arial" charset="0"/>
                <a:ea typeface="ヒラギノ角ゴ Pro W3" charset="-128"/>
              </a:rPr>
              <a:t>under review</a:t>
            </a:r>
            <a:r>
              <a:rPr kumimoji="0" lang="en-US" sz="1800" b="1" i="0" u="none" strike="noStrike" kern="1200" cap="none" spc="0" normalizeH="0" baseline="0" noProof="0" dirty="0">
                <a:ln>
                  <a:noFill/>
                </a:ln>
                <a:solidFill>
                  <a:prstClr val="black"/>
                </a:solidFill>
                <a:effectLst/>
                <a:uLnTx/>
                <a:uFillTx/>
                <a:latin typeface="Arial" charset="0"/>
                <a:ea typeface="ヒラギノ角ゴ Pro W3" charset="-128"/>
              </a:rPr>
              <a:t>. Phase II applications are due May 19, 2026. </a:t>
            </a:r>
            <a:endParaRPr kumimoji="0" lang="en-US" sz="1400" b="0" i="0" u="none" strike="noStrike" kern="1200" cap="none" spc="0" normalizeH="0" baseline="0" noProof="0" dirty="0">
              <a:ln>
                <a:noFill/>
              </a:ln>
              <a:solidFill>
                <a:prstClr val="black"/>
              </a:solidFill>
              <a:effectLst/>
              <a:uLnTx/>
              <a:uFillTx/>
              <a:latin typeface="Arial" charset="0"/>
              <a:ea typeface="ヒラギノ角ゴ Pro W3" charset="-128"/>
            </a:endParaRPr>
          </a:p>
        </p:txBody>
      </p:sp>
      <p:sp>
        <p:nvSpPr>
          <p:cNvPr id="2" name="TextBox 1">
            <a:extLst>
              <a:ext uri="{FF2B5EF4-FFF2-40B4-BE49-F238E27FC236}">
                <a16:creationId xmlns:a16="http://schemas.microsoft.com/office/drawing/2014/main" id="{0B933DFF-CA8B-CC48-13EB-D8837A5DAA00}"/>
              </a:ext>
            </a:extLst>
          </p:cNvPr>
          <p:cNvSpPr txBox="1"/>
          <p:nvPr/>
        </p:nvSpPr>
        <p:spPr>
          <a:xfrm>
            <a:off x="129227" y="6345936"/>
            <a:ext cx="8978197"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ヒラギノ角ゴ Pro W3" charset="-128"/>
              </a:rPr>
              <a:t>Note: The Genesis Mission Consortium will offer a partnership service to facilitate finding partners for this RFA. Use of the service is optional and membership in the consortium is not required to use the partnership service.</a:t>
            </a:r>
          </a:p>
        </p:txBody>
      </p:sp>
    </p:spTree>
    <p:extLst>
      <p:ext uri="{BB962C8B-B14F-4D97-AF65-F5344CB8AC3E}">
        <p14:creationId xmlns:p14="http://schemas.microsoft.com/office/powerpoint/2010/main" val="140258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F10A-290E-C880-41F6-D725465AF41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8635DAC-42D1-FCD1-9B65-C4A7C1F1A202}"/>
              </a:ext>
            </a:extLst>
          </p:cNvPr>
          <p:cNvSpPr txBox="1"/>
          <p:nvPr/>
        </p:nvSpPr>
        <p:spPr>
          <a:xfrm>
            <a:off x="206146" y="152781"/>
            <a:ext cx="2765654" cy="377796"/>
          </a:xfrm>
          <a:prstGeom prst="rect">
            <a:avLst/>
          </a:prstGeom>
        </p:spPr>
        <p:txBody>
          <a:bodyPr vert="horz" wrap="square" lIns="0" tIns="12700" rIns="0" bIns="0" rtlCol="0">
            <a:spAutoFit/>
          </a:bodyPr>
          <a:lstStyle/>
          <a:p>
            <a:pPr marL="12700" marR="5080">
              <a:lnSpc>
                <a:spcPct val="111300"/>
              </a:lnSpc>
              <a:spcBef>
                <a:spcPts val="100"/>
              </a:spcBef>
            </a:pPr>
            <a:r>
              <a:rPr lang="en-US" sz="1100" dirty="0"/>
              <a:t>The Honorable</a:t>
            </a:r>
            <a:r>
              <a:rPr lang="en-US" sz="1100" spc="-60" dirty="0"/>
              <a:t> </a:t>
            </a:r>
            <a:r>
              <a:rPr lang="en-US" sz="1100" dirty="0"/>
              <a:t>Darío</a:t>
            </a:r>
            <a:r>
              <a:rPr lang="en-US" sz="1100" spc="-45" dirty="0"/>
              <a:t> </a:t>
            </a:r>
            <a:r>
              <a:rPr lang="en-US" sz="1100" dirty="0"/>
              <a:t>Gil,</a:t>
            </a:r>
            <a:r>
              <a:rPr lang="en-US" sz="1100" spc="-25" dirty="0"/>
              <a:t> </a:t>
            </a:r>
            <a:r>
              <a:rPr lang="en-US" sz="1100" dirty="0"/>
              <a:t>Under</a:t>
            </a:r>
            <a:r>
              <a:rPr lang="en-US" sz="1100" spc="-45" dirty="0"/>
              <a:t> </a:t>
            </a:r>
            <a:r>
              <a:rPr lang="en-US" sz="1100" spc="-10" dirty="0"/>
              <a:t>Secretary</a:t>
            </a:r>
            <a:r>
              <a:rPr lang="en-US" sz="1100" spc="-30" dirty="0"/>
              <a:t> </a:t>
            </a:r>
            <a:r>
              <a:rPr lang="en-US" sz="1100" dirty="0"/>
              <a:t>for</a:t>
            </a:r>
            <a:r>
              <a:rPr lang="en-US" sz="1100" spc="-45" dirty="0"/>
              <a:t> </a:t>
            </a:r>
            <a:r>
              <a:rPr lang="en-US" sz="1100" spc="-10" dirty="0"/>
              <a:t>Science</a:t>
            </a:r>
            <a:endParaRPr sz="1100" dirty="0">
              <a:latin typeface="Calibri"/>
              <a:cs typeface="Calibri"/>
            </a:endParaRPr>
          </a:p>
        </p:txBody>
      </p:sp>
      <p:pic>
        <p:nvPicPr>
          <p:cNvPr id="3" name="object 3" descr="No alternative text description for this image">
            <a:extLst>
              <a:ext uri="{FF2B5EF4-FFF2-40B4-BE49-F238E27FC236}">
                <a16:creationId xmlns:a16="http://schemas.microsoft.com/office/drawing/2014/main" id="{C6D63B18-C9B2-1C93-AD42-C2A2A59D3842}"/>
              </a:ext>
            </a:extLst>
          </p:cNvPr>
          <p:cNvPicPr/>
          <p:nvPr/>
        </p:nvPicPr>
        <p:blipFill>
          <a:blip r:embed="rId3" cstate="print"/>
          <a:stretch>
            <a:fillRect/>
          </a:stretch>
        </p:blipFill>
        <p:spPr>
          <a:xfrm>
            <a:off x="3177158" y="191452"/>
            <a:ext cx="8817864" cy="5877051"/>
          </a:xfrm>
          <a:prstGeom prst="rect">
            <a:avLst/>
          </a:prstGeom>
        </p:spPr>
      </p:pic>
      <p:sp>
        <p:nvSpPr>
          <p:cNvPr id="4" name="object 4">
            <a:extLst>
              <a:ext uri="{FF2B5EF4-FFF2-40B4-BE49-F238E27FC236}">
                <a16:creationId xmlns:a16="http://schemas.microsoft.com/office/drawing/2014/main" id="{3150F7DE-F54F-D1E8-0C56-4CA123319953}"/>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150"/>
              </a:lnSpc>
            </a:pPr>
            <a:fld id="{81D60167-4931-47E6-BA6A-407CBD079E47}" type="slidenum">
              <a:rPr spc="-25" dirty="0"/>
              <a:t>2</a:t>
            </a:fld>
            <a:endParaRPr spc="-25" dirty="0"/>
          </a:p>
        </p:txBody>
      </p:sp>
    </p:spTree>
    <p:extLst>
      <p:ext uri="{BB962C8B-B14F-4D97-AF65-F5344CB8AC3E}">
        <p14:creationId xmlns:p14="http://schemas.microsoft.com/office/powerpoint/2010/main" val="3325555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C3D0D-F3A4-938D-F539-87ABEF187F62}"/>
            </a:ext>
          </a:extLst>
        </p:cNvPr>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4C8FDB9D-9C71-834E-110E-08E5239DE100}"/>
              </a:ext>
            </a:extLst>
          </p:cNvPr>
          <p:cNvSpPr/>
          <p:nvPr/>
        </p:nvSpPr>
        <p:spPr>
          <a:xfrm>
            <a:off x="8631029" y="3425230"/>
            <a:ext cx="1790308" cy="2093375"/>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4376EB-DAFB-55A2-8518-84078B7A459C}"/>
              </a:ext>
            </a:extLst>
          </p:cNvPr>
          <p:cNvSpPr>
            <a:spLocks noGrp="1"/>
          </p:cNvSpPr>
          <p:nvPr>
            <p:ph type="title"/>
          </p:nvPr>
        </p:nvSpPr>
        <p:spPr>
          <a:xfrm>
            <a:off x="206146" y="158877"/>
            <a:ext cx="10511352" cy="492443"/>
          </a:xfrm>
        </p:spPr>
        <p:txBody>
          <a:bodyPr/>
          <a:lstStyle/>
          <a:p>
            <a:r>
              <a:rPr lang="en-US" sz="3200" b="1" dirty="0"/>
              <a:t>SC’s QIS Portfolio Spans its Technical Breadth</a:t>
            </a:r>
          </a:p>
        </p:txBody>
      </p:sp>
      <p:sp>
        <p:nvSpPr>
          <p:cNvPr id="4" name="Slide Number Placeholder 3">
            <a:extLst>
              <a:ext uri="{FF2B5EF4-FFF2-40B4-BE49-F238E27FC236}">
                <a16:creationId xmlns:a16="http://schemas.microsoft.com/office/drawing/2014/main" id="{1DC577FB-8F92-35DC-7037-11FB264C7902}"/>
              </a:ext>
            </a:extLst>
          </p:cNvPr>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AvenirNext LT Pro Regular"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5B6AD7-18B8-4C9C-AA70-ABD830A869AC}" type="slidenum">
              <a:rPr lang="en-US" smtClean="0"/>
              <a:pPr/>
              <a:t>20</a:t>
            </a:fld>
            <a:endParaRPr lang="en-US"/>
          </a:p>
        </p:txBody>
      </p:sp>
      <p:sp>
        <p:nvSpPr>
          <p:cNvPr id="5" name="TextBox 4">
            <a:extLst>
              <a:ext uri="{FF2B5EF4-FFF2-40B4-BE49-F238E27FC236}">
                <a16:creationId xmlns:a16="http://schemas.microsoft.com/office/drawing/2014/main" id="{0F021DCE-8ACA-81A6-722F-9CCA679128E1}"/>
              </a:ext>
            </a:extLst>
          </p:cNvPr>
          <p:cNvSpPr txBox="1"/>
          <p:nvPr/>
        </p:nvSpPr>
        <p:spPr>
          <a:xfrm>
            <a:off x="471217" y="2596318"/>
            <a:ext cx="11317045" cy="707886"/>
          </a:xfrm>
          <a:prstGeom prst="rect">
            <a:avLst/>
          </a:prstGeom>
          <a:noFill/>
        </p:spPr>
        <p:txBody>
          <a:bodyPr wrap="square" rtlCol="0">
            <a:spAutoFit/>
          </a:bodyPr>
          <a:lstStyle/>
          <a:p>
            <a:pPr algn="ctr">
              <a:spcBef>
                <a:spcPts val="0"/>
              </a:spcBef>
              <a:spcAft>
                <a:spcPts val="600"/>
              </a:spcAft>
            </a:pPr>
            <a:r>
              <a:rPr lang="en-US" sz="2000"/>
              <a:t>SC’s portfolio of fundamental science and enabling capabilities and infrastructure for QIS spans its six core science programs and the Isotope Program.</a:t>
            </a:r>
          </a:p>
        </p:txBody>
      </p:sp>
      <p:sp>
        <p:nvSpPr>
          <p:cNvPr id="7" name="Rectangle 6">
            <a:extLst>
              <a:ext uri="{FF2B5EF4-FFF2-40B4-BE49-F238E27FC236}">
                <a16:creationId xmlns:a16="http://schemas.microsoft.com/office/drawing/2014/main" id="{009B617C-D840-9186-B0D9-74A2799738FF}"/>
              </a:ext>
            </a:extLst>
          </p:cNvPr>
          <p:cNvSpPr/>
          <p:nvPr/>
        </p:nvSpPr>
        <p:spPr>
          <a:xfrm>
            <a:off x="3662075" y="3817720"/>
            <a:ext cx="1554480" cy="164592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white"/>
                </a:solidFill>
                <a:effectLst/>
                <a:uLnTx/>
                <a:uFillTx/>
                <a:latin typeface="Arial"/>
                <a:ea typeface="+mn-ea"/>
                <a:cs typeface="+mn-cs"/>
              </a:rPr>
              <a:t>Qubit Synthesis; Quantum Computing and Sensing for Fusion and Plasma Science</a:t>
            </a:r>
          </a:p>
        </p:txBody>
      </p:sp>
      <p:sp>
        <p:nvSpPr>
          <p:cNvPr id="8" name="TextBox 7">
            <a:extLst>
              <a:ext uri="{FF2B5EF4-FFF2-40B4-BE49-F238E27FC236}">
                <a16:creationId xmlns:a16="http://schemas.microsoft.com/office/drawing/2014/main" id="{B3F063C7-3908-1C20-9EC8-00C9694AA263}"/>
              </a:ext>
            </a:extLst>
          </p:cNvPr>
          <p:cNvSpPr txBox="1"/>
          <p:nvPr/>
        </p:nvSpPr>
        <p:spPr>
          <a:xfrm>
            <a:off x="3662075" y="3497293"/>
            <a:ext cx="1554480" cy="307776"/>
          </a:xfrm>
          <a:prstGeom prst="rect">
            <a:avLst/>
          </a:prstGeom>
          <a:solidFill>
            <a:schemeClr val="accent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FES</a:t>
            </a:r>
          </a:p>
        </p:txBody>
      </p:sp>
      <p:sp>
        <p:nvSpPr>
          <p:cNvPr id="10" name="Rectangle 9">
            <a:extLst>
              <a:ext uri="{FF2B5EF4-FFF2-40B4-BE49-F238E27FC236}">
                <a16:creationId xmlns:a16="http://schemas.microsoft.com/office/drawing/2014/main" id="{7DE575A8-0D00-E507-C2EB-216BA5748A9D}"/>
              </a:ext>
            </a:extLst>
          </p:cNvPr>
          <p:cNvSpPr/>
          <p:nvPr/>
        </p:nvSpPr>
        <p:spPr>
          <a:xfrm>
            <a:off x="278321" y="3815331"/>
            <a:ext cx="1551570" cy="164831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Quantum Algorithms; Computer Science; Networking; Testbeds and HPC</a:t>
            </a:r>
          </a:p>
        </p:txBody>
      </p:sp>
      <p:sp>
        <p:nvSpPr>
          <p:cNvPr id="11" name="TextBox 10">
            <a:extLst>
              <a:ext uri="{FF2B5EF4-FFF2-40B4-BE49-F238E27FC236}">
                <a16:creationId xmlns:a16="http://schemas.microsoft.com/office/drawing/2014/main" id="{8F6905E6-4387-FD64-84B9-FD902048736E}"/>
              </a:ext>
            </a:extLst>
          </p:cNvPr>
          <p:cNvSpPr txBox="1"/>
          <p:nvPr/>
        </p:nvSpPr>
        <p:spPr>
          <a:xfrm>
            <a:off x="278321" y="3497293"/>
            <a:ext cx="1554480" cy="307777"/>
          </a:xfrm>
          <a:prstGeom prst="rect">
            <a:avLst/>
          </a:prstGeom>
          <a:solidFill>
            <a:schemeClr val="accent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ASCR</a:t>
            </a:r>
          </a:p>
        </p:txBody>
      </p:sp>
      <p:sp>
        <p:nvSpPr>
          <p:cNvPr id="16" name="Rectangle 15">
            <a:extLst>
              <a:ext uri="{FF2B5EF4-FFF2-40B4-BE49-F238E27FC236}">
                <a16:creationId xmlns:a16="http://schemas.microsoft.com/office/drawing/2014/main" id="{801AEF42-CE00-EFF8-10C4-131798CB94E9}"/>
              </a:ext>
            </a:extLst>
          </p:cNvPr>
          <p:cNvSpPr/>
          <p:nvPr/>
        </p:nvSpPr>
        <p:spPr>
          <a:xfrm>
            <a:off x="7045830" y="3817721"/>
            <a:ext cx="1551575" cy="164592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Quantum Theory, Sensing, and Computing for 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Technology Development</a:t>
            </a:r>
          </a:p>
        </p:txBody>
      </p:sp>
      <p:sp>
        <p:nvSpPr>
          <p:cNvPr id="17" name="TextBox 16">
            <a:extLst>
              <a:ext uri="{FF2B5EF4-FFF2-40B4-BE49-F238E27FC236}">
                <a16:creationId xmlns:a16="http://schemas.microsoft.com/office/drawing/2014/main" id="{8E226D6F-A6FC-81A9-31B8-9D4906CB7E3C}"/>
              </a:ext>
            </a:extLst>
          </p:cNvPr>
          <p:cNvSpPr txBox="1"/>
          <p:nvPr/>
        </p:nvSpPr>
        <p:spPr>
          <a:xfrm>
            <a:off x="7045830" y="3497293"/>
            <a:ext cx="1551575" cy="307777"/>
          </a:xfrm>
          <a:prstGeom prst="rect">
            <a:avLst/>
          </a:prstGeom>
          <a:solidFill>
            <a:schemeClr val="accent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HEP</a:t>
            </a:r>
          </a:p>
        </p:txBody>
      </p:sp>
      <p:sp>
        <p:nvSpPr>
          <p:cNvPr id="22" name="Rectangle 21">
            <a:extLst>
              <a:ext uri="{FF2B5EF4-FFF2-40B4-BE49-F238E27FC236}">
                <a16:creationId xmlns:a16="http://schemas.microsoft.com/office/drawing/2014/main" id="{D2C861CA-2972-01D8-66AA-6B530C8E32E1}"/>
              </a:ext>
            </a:extLst>
          </p:cNvPr>
          <p:cNvSpPr/>
          <p:nvPr/>
        </p:nvSpPr>
        <p:spPr>
          <a:xfrm>
            <a:off x="5353952" y="3817722"/>
            <a:ext cx="1554480" cy="16459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New Quantum-Enabled Methods for Bioimaging and Biosensing</a:t>
            </a:r>
          </a:p>
        </p:txBody>
      </p:sp>
      <p:sp>
        <p:nvSpPr>
          <p:cNvPr id="23" name="TextBox 22">
            <a:extLst>
              <a:ext uri="{FF2B5EF4-FFF2-40B4-BE49-F238E27FC236}">
                <a16:creationId xmlns:a16="http://schemas.microsoft.com/office/drawing/2014/main" id="{A41A2259-F682-9968-5389-2A21535666A7}"/>
              </a:ext>
            </a:extLst>
          </p:cNvPr>
          <p:cNvSpPr txBox="1"/>
          <p:nvPr/>
        </p:nvSpPr>
        <p:spPr>
          <a:xfrm>
            <a:off x="5353952" y="3497293"/>
            <a:ext cx="1554480" cy="307776"/>
          </a:xfrm>
          <a:prstGeom prst="rect">
            <a:avLst/>
          </a:prstGeom>
          <a:solidFill>
            <a:schemeClr val="accent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BER</a:t>
            </a:r>
          </a:p>
        </p:txBody>
      </p:sp>
      <p:sp>
        <p:nvSpPr>
          <p:cNvPr id="25" name="Rectangle 24">
            <a:extLst>
              <a:ext uri="{FF2B5EF4-FFF2-40B4-BE49-F238E27FC236}">
                <a16:creationId xmlns:a16="http://schemas.microsoft.com/office/drawing/2014/main" id="{326B9B05-74B2-9D6D-A8DF-F9E18D6C4226}"/>
              </a:ext>
            </a:extLst>
          </p:cNvPr>
          <p:cNvSpPr/>
          <p:nvPr/>
        </p:nvSpPr>
        <p:spPr>
          <a:xfrm>
            <a:off x="10421338" y="3803357"/>
            <a:ext cx="1551575" cy="164913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Isotope Research, Production, and Distribution for QIS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DD4EC5FA-BC2C-B37A-03D1-A06CF8085731}"/>
              </a:ext>
            </a:extLst>
          </p:cNvPr>
          <p:cNvSpPr txBox="1"/>
          <p:nvPr/>
        </p:nvSpPr>
        <p:spPr>
          <a:xfrm>
            <a:off x="10421338" y="3497293"/>
            <a:ext cx="1551576" cy="307777"/>
          </a:xfrm>
          <a:prstGeom prst="rect">
            <a:avLst/>
          </a:prstGeom>
          <a:solidFill>
            <a:schemeClr val="accent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IP</a:t>
            </a:r>
          </a:p>
        </p:txBody>
      </p:sp>
      <p:sp>
        <p:nvSpPr>
          <p:cNvPr id="28" name="Rectangle 27">
            <a:extLst>
              <a:ext uri="{FF2B5EF4-FFF2-40B4-BE49-F238E27FC236}">
                <a16:creationId xmlns:a16="http://schemas.microsoft.com/office/drawing/2014/main" id="{696077F9-E1FC-C03A-6376-8FF751FDFAA2}"/>
              </a:ext>
            </a:extLst>
          </p:cNvPr>
          <p:cNvSpPr/>
          <p:nvPr/>
        </p:nvSpPr>
        <p:spPr>
          <a:xfrm>
            <a:off x="278321" y="5518605"/>
            <a:ext cx="11702839" cy="332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National QIS Research Centers | Q-NEXT, C</a:t>
            </a:r>
            <a:r>
              <a:rPr lang="en-US" baseline="30000"/>
              <a:t>2</a:t>
            </a:r>
            <a:r>
              <a:rPr lang="en-US"/>
              <a:t>QA, SQMS, QSA, QSC</a:t>
            </a:r>
          </a:p>
        </p:txBody>
      </p:sp>
      <p:sp>
        <p:nvSpPr>
          <p:cNvPr id="29" name="Rectangle 28">
            <a:extLst>
              <a:ext uri="{FF2B5EF4-FFF2-40B4-BE49-F238E27FC236}">
                <a16:creationId xmlns:a16="http://schemas.microsoft.com/office/drawing/2014/main" id="{60350CD2-7DE1-B225-68FA-1681CE5CCF11}"/>
              </a:ext>
            </a:extLst>
          </p:cNvPr>
          <p:cNvSpPr/>
          <p:nvPr/>
        </p:nvSpPr>
        <p:spPr>
          <a:xfrm>
            <a:off x="278321" y="5901368"/>
            <a:ext cx="11702839" cy="3323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Enabling Infrastructure | X-ray light and neutron sources, NSRCs, Foundries, Quantum Testbeds, QC User Program, …</a:t>
            </a:r>
          </a:p>
        </p:txBody>
      </p:sp>
      <p:sp>
        <p:nvSpPr>
          <p:cNvPr id="19" name="Rectangle 18">
            <a:extLst>
              <a:ext uri="{FF2B5EF4-FFF2-40B4-BE49-F238E27FC236}">
                <a16:creationId xmlns:a16="http://schemas.microsoft.com/office/drawing/2014/main" id="{F2A215AF-9EE4-6F10-2363-A1384B3E0735}"/>
              </a:ext>
            </a:extLst>
          </p:cNvPr>
          <p:cNvSpPr/>
          <p:nvPr/>
        </p:nvSpPr>
        <p:spPr>
          <a:xfrm>
            <a:off x="8737707" y="3795831"/>
            <a:ext cx="1554480" cy="164913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en-US" sz="1400">
                <a:solidFill>
                  <a:prstClr val="white"/>
                </a:solidFill>
                <a:latin typeface="Arial"/>
              </a:rPr>
              <a:t>Spin Qubits; Quantum  Computing, Simulators and Sensors; Nuclear Clocks</a:t>
            </a:r>
          </a:p>
        </p:txBody>
      </p:sp>
      <p:sp>
        <p:nvSpPr>
          <p:cNvPr id="13" name="Rectangle 12">
            <a:extLst>
              <a:ext uri="{FF2B5EF4-FFF2-40B4-BE49-F238E27FC236}">
                <a16:creationId xmlns:a16="http://schemas.microsoft.com/office/drawing/2014/main" id="{3F315C27-4E33-BEFE-E7BD-30BB4E53409A}"/>
              </a:ext>
            </a:extLst>
          </p:cNvPr>
          <p:cNvSpPr/>
          <p:nvPr/>
        </p:nvSpPr>
        <p:spPr>
          <a:xfrm>
            <a:off x="1972869" y="3803357"/>
            <a:ext cx="1554480" cy="164160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sz="1400">
              <a:solidFill>
                <a:prstClr val="white"/>
              </a:solidFill>
              <a:latin typeface="Arial"/>
            </a:endParaRPr>
          </a:p>
          <a:p>
            <a:pPr algn="ctr" defTabSz="914400" fontAlgn="auto">
              <a:spcBef>
                <a:spcPts val="0"/>
              </a:spcBef>
              <a:spcAft>
                <a:spcPts val="0"/>
              </a:spcAft>
            </a:pPr>
            <a:r>
              <a:rPr lang="en-US" sz="1400">
                <a:solidFill>
                  <a:prstClr val="white"/>
                </a:solidFill>
                <a:latin typeface="Arial"/>
              </a:rPr>
              <a:t>New Quantum Phenomena; Quantum Computing for Materials and Chemistry; Infrastructure</a:t>
            </a:r>
          </a:p>
          <a:p>
            <a:pPr algn="ctr" defTabSz="914400" fontAlgn="auto">
              <a:spcBef>
                <a:spcPts val="0"/>
              </a:spcBef>
              <a:spcAft>
                <a:spcPts val="0"/>
              </a:spcAft>
            </a:pPr>
            <a:endParaRPr lang="en-US" sz="1400">
              <a:solidFill>
                <a:prstClr val="white"/>
              </a:solidFill>
              <a:latin typeface="Arial"/>
            </a:endParaRPr>
          </a:p>
        </p:txBody>
      </p:sp>
      <p:sp>
        <p:nvSpPr>
          <p:cNvPr id="3" name="TextBox 2">
            <a:extLst>
              <a:ext uri="{FF2B5EF4-FFF2-40B4-BE49-F238E27FC236}">
                <a16:creationId xmlns:a16="http://schemas.microsoft.com/office/drawing/2014/main" id="{B276EE8E-B444-5BE6-B460-98D93D766EE7}"/>
              </a:ext>
            </a:extLst>
          </p:cNvPr>
          <p:cNvSpPr txBox="1"/>
          <p:nvPr/>
        </p:nvSpPr>
        <p:spPr>
          <a:xfrm>
            <a:off x="1971005" y="3507554"/>
            <a:ext cx="1554480" cy="307777"/>
          </a:xfrm>
          <a:prstGeom prst="rect">
            <a:avLst/>
          </a:prstGeom>
          <a:solidFill>
            <a:schemeClr val="accent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BES</a:t>
            </a:r>
          </a:p>
        </p:txBody>
      </p:sp>
      <p:sp>
        <p:nvSpPr>
          <p:cNvPr id="6" name="TextBox 5">
            <a:extLst>
              <a:ext uri="{FF2B5EF4-FFF2-40B4-BE49-F238E27FC236}">
                <a16:creationId xmlns:a16="http://schemas.microsoft.com/office/drawing/2014/main" id="{DA5F510D-23F1-FB9E-3FFE-0C213EF9FC20}"/>
              </a:ext>
            </a:extLst>
          </p:cNvPr>
          <p:cNvSpPr txBox="1"/>
          <p:nvPr/>
        </p:nvSpPr>
        <p:spPr>
          <a:xfrm>
            <a:off x="8740612" y="3495580"/>
            <a:ext cx="1551575" cy="307777"/>
          </a:xfrm>
          <a:prstGeom prst="rect">
            <a:avLst/>
          </a:prstGeom>
          <a:solidFill>
            <a:schemeClr val="accent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NP</a:t>
            </a:r>
          </a:p>
        </p:txBody>
      </p:sp>
      <p:pic>
        <p:nvPicPr>
          <p:cNvPr id="9" name="Picture 8" descr="A picture containing accessory&#10;&#10;AI-generated content may be incorrect.">
            <a:extLst>
              <a:ext uri="{FF2B5EF4-FFF2-40B4-BE49-F238E27FC236}">
                <a16:creationId xmlns:a16="http://schemas.microsoft.com/office/drawing/2014/main" id="{42689EA1-77C2-7DD3-82E6-FAA473BDF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837" y="1553320"/>
            <a:ext cx="934180" cy="611625"/>
          </a:xfrm>
          <a:prstGeom prst="rect">
            <a:avLst/>
          </a:prstGeom>
        </p:spPr>
      </p:pic>
      <p:pic>
        <p:nvPicPr>
          <p:cNvPr id="12" name="Picture 11">
            <a:extLst>
              <a:ext uri="{FF2B5EF4-FFF2-40B4-BE49-F238E27FC236}">
                <a16:creationId xmlns:a16="http://schemas.microsoft.com/office/drawing/2014/main" id="{9F7F0A40-7F26-141B-FE33-4C53760414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6255" y="1272204"/>
            <a:ext cx="1836296" cy="1202258"/>
          </a:xfrm>
          <a:prstGeom prst="rect">
            <a:avLst/>
          </a:prstGeom>
        </p:spPr>
      </p:pic>
      <p:pic>
        <p:nvPicPr>
          <p:cNvPr id="14" name="Picture 13" descr="A picture containing text, indoor&#10;&#10;AI-generated content may be incorrect.">
            <a:extLst>
              <a:ext uri="{FF2B5EF4-FFF2-40B4-BE49-F238E27FC236}">
                <a16:creationId xmlns:a16="http://schemas.microsoft.com/office/drawing/2014/main" id="{B05D4F93-264B-B3A6-BD26-ADA958B012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1926" y="1523895"/>
            <a:ext cx="1244183" cy="899117"/>
          </a:xfrm>
          <a:prstGeom prst="rect">
            <a:avLst/>
          </a:prstGeom>
        </p:spPr>
      </p:pic>
      <p:pic>
        <p:nvPicPr>
          <p:cNvPr id="15" name="Picture 14" descr="Shape&#10;&#10;AI-generated content may be incorrect.">
            <a:extLst>
              <a:ext uri="{FF2B5EF4-FFF2-40B4-BE49-F238E27FC236}">
                <a16:creationId xmlns:a16="http://schemas.microsoft.com/office/drawing/2014/main" id="{C2ECFDA4-ACDA-A475-0DFC-0D4E48425C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3108" y="1541946"/>
            <a:ext cx="557301" cy="545981"/>
          </a:xfrm>
          <a:prstGeom prst="rect">
            <a:avLst/>
          </a:prstGeom>
        </p:spPr>
      </p:pic>
      <p:pic>
        <p:nvPicPr>
          <p:cNvPr id="18" name="Picture 17" descr="A picture containing chart&#10;&#10;AI-generated content may be incorrect.">
            <a:extLst>
              <a:ext uri="{FF2B5EF4-FFF2-40B4-BE49-F238E27FC236}">
                <a16:creationId xmlns:a16="http://schemas.microsoft.com/office/drawing/2014/main" id="{E9404F7A-CBFB-71AD-3241-82B0EAC6EC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1769" y="1546325"/>
            <a:ext cx="866101" cy="541602"/>
          </a:xfrm>
          <a:prstGeom prst="rect">
            <a:avLst/>
          </a:prstGeom>
        </p:spPr>
      </p:pic>
      <p:grpSp>
        <p:nvGrpSpPr>
          <p:cNvPr id="20" name="Group 19">
            <a:extLst>
              <a:ext uri="{FF2B5EF4-FFF2-40B4-BE49-F238E27FC236}">
                <a16:creationId xmlns:a16="http://schemas.microsoft.com/office/drawing/2014/main" id="{740C9F7B-8935-869D-F1A9-A5B8BBE2E935}"/>
              </a:ext>
            </a:extLst>
          </p:cNvPr>
          <p:cNvGrpSpPr/>
          <p:nvPr/>
        </p:nvGrpSpPr>
        <p:grpSpPr>
          <a:xfrm>
            <a:off x="1474501" y="970335"/>
            <a:ext cx="9939981" cy="385103"/>
            <a:chOff x="488222" y="954725"/>
            <a:chExt cx="10841955" cy="385103"/>
          </a:xfrm>
        </p:grpSpPr>
        <p:sp>
          <p:nvSpPr>
            <p:cNvPr id="21" name="Rectangle 20">
              <a:extLst>
                <a:ext uri="{FF2B5EF4-FFF2-40B4-BE49-F238E27FC236}">
                  <a16:creationId xmlns:a16="http://schemas.microsoft.com/office/drawing/2014/main" id="{F92702C1-CC7F-5F0F-453B-AC83B8EA3D32}"/>
                </a:ext>
              </a:extLst>
            </p:cNvPr>
            <p:cNvSpPr/>
            <p:nvPr/>
          </p:nvSpPr>
          <p:spPr>
            <a:xfrm>
              <a:off x="488222" y="995374"/>
              <a:ext cx="10605875" cy="334038"/>
            </a:xfrm>
            <a:prstGeom prst="rect">
              <a:avLst/>
            </a:prstGeom>
            <a:gradFill flip="none" rotWithShape="1">
              <a:gsLst>
                <a:gs pos="0">
                  <a:srgbClr val="0070C0"/>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Regular"/>
                <a:ea typeface="+mn-ea"/>
                <a:cs typeface="+mn-cs"/>
              </a:endParaRPr>
            </a:p>
          </p:txBody>
        </p:sp>
        <p:sp>
          <p:nvSpPr>
            <p:cNvPr id="24" name="TextBox 23">
              <a:extLst>
                <a:ext uri="{FF2B5EF4-FFF2-40B4-BE49-F238E27FC236}">
                  <a16:creationId xmlns:a16="http://schemas.microsoft.com/office/drawing/2014/main" id="{453F8464-00BF-FFA7-B800-716F26BE9816}"/>
                </a:ext>
              </a:extLst>
            </p:cNvPr>
            <p:cNvSpPr txBox="1"/>
            <p:nvPr/>
          </p:nvSpPr>
          <p:spPr>
            <a:xfrm>
              <a:off x="488223" y="960080"/>
              <a:ext cx="12682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Subatomic</a:t>
              </a:r>
            </a:p>
          </p:txBody>
        </p:sp>
        <p:sp>
          <p:nvSpPr>
            <p:cNvPr id="27" name="TextBox 26">
              <a:extLst>
                <a:ext uri="{FF2B5EF4-FFF2-40B4-BE49-F238E27FC236}">
                  <a16:creationId xmlns:a16="http://schemas.microsoft.com/office/drawing/2014/main" id="{A82669B3-12D9-1B56-FD1C-14DD7CAA3F09}"/>
                </a:ext>
              </a:extLst>
            </p:cNvPr>
            <p:cNvSpPr txBox="1"/>
            <p:nvPr/>
          </p:nvSpPr>
          <p:spPr>
            <a:xfrm>
              <a:off x="2300386" y="964676"/>
              <a:ext cx="979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Nuclear</a:t>
              </a:r>
            </a:p>
          </p:txBody>
        </p:sp>
        <p:sp>
          <p:nvSpPr>
            <p:cNvPr id="30" name="TextBox 29">
              <a:extLst>
                <a:ext uri="{FF2B5EF4-FFF2-40B4-BE49-F238E27FC236}">
                  <a16:creationId xmlns:a16="http://schemas.microsoft.com/office/drawing/2014/main" id="{17F2FA18-A211-9689-D38B-2717535F1F72}"/>
                </a:ext>
              </a:extLst>
            </p:cNvPr>
            <p:cNvSpPr txBox="1"/>
            <p:nvPr/>
          </p:nvSpPr>
          <p:spPr>
            <a:xfrm>
              <a:off x="4168307" y="970496"/>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Molecular</a:t>
              </a:r>
            </a:p>
          </p:txBody>
        </p:sp>
        <p:sp>
          <p:nvSpPr>
            <p:cNvPr id="31" name="TextBox 30">
              <a:extLst>
                <a:ext uri="{FF2B5EF4-FFF2-40B4-BE49-F238E27FC236}">
                  <a16:creationId xmlns:a16="http://schemas.microsoft.com/office/drawing/2014/main" id="{EA2BF97B-E21D-DF9D-C7D6-4AD1676F4E89}"/>
                </a:ext>
              </a:extLst>
            </p:cNvPr>
            <p:cNvSpPr txBox="1"/>
            <p:nvPr/>
          </p:nvSpPr>
          <p:spPr>
            <a:xfrm>
              <a:off x="6592611" y="954725"/>
              <a:ext cx="998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Material</a:t>
              </a:r>
            </a:p>
          </p:txBody>
        </p:sp>
        <p:sp>
          <p:nvSpPr>
            <p:cNvPr id="32" name="TextBox 31">
              <a:extLst>
                <a:ext uri="{FF2B5EF4-FFF2-40B4-BE49-F238E27FC236}">
                  <a16:creationId xmlns:a16="http://schemas.microsoft.com/office/drawing/2014/main" id="{B5016D41-8D6F-4B0D-C498-946893843235}"/>
                </a:ext>
              </a:extLst>
            </p:cNvPr>
            <p:cNvSpPr txBox="1"/>
            <p:nvPr/>
          </p:nvSpPr>
          <p:spPr>
            <a:xfrm>
              <a:off x="9033332" y="955698"/>
              <a:ext cx="22968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Quantum Device</a:t>
              </a:r>
            </a:p>
          </p:txBody>
        </p:sp>
      </p:grpSp>
      <p:sp>
        <p:nvSpPr>
          <p:cNvPr id="36" name="TextBox 35">
            <a:extLst>
              <a:ext uri="{FF2B5EF4-FFF2-40B4-BE49-F238E27FC236}">
                <a16:creationId xmlns:a16="http://schemas.microsoft.com/office/drawing/2014/main" id="{9420633B-9AC3-1E12-92FD-52A61D0F8664}"/>
              </a:ext>
            </a:extLst>
          </p:cNvPr>
          <p:cNvSpPr txBox="1"/>
          <p:nvPr/>
        </p:nvSpPr>
        <p:spPr>
          <a:xfrm>
            <a:off x="527915" y="1471606"/>
            <a:ext cx="9615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Length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Scale:</a:t>
            </a:r>
          </a:p>
        </p:txBody>
      </p:sp>
      <p:sp>
        <p:nvSpPr>
          <p:cNvPr id="33" name="TextBox 32">
            <a:extLst>
              <a:ext uri="{FF2B5EF4-FFF2-40B4-BE49-F238E27FC236}">
                <a16:creationId xmlns:a16="http://schemas.microsoft.com/office/drawing/2014/main" id="{42398B53-280D-8687-7FBB-CBFABF352776}"/>
              </a:ext>
            </a:extLst>
          </p:cNvPr>
          <p:cNvSpPr txBox="1"/>
          <p:nvPr/>
        </p:nvSpPr>
        <p:spPr>
          <a:xfrm>
            <a:off x="6898482" y="6354734"/>
            <a:ext cx="5293518" cy="461665"/>
          </a:xfrm>
          <a:prstGeom prst="rect">
            <a:avLst/>
          </a:prstGeom>
          <a:solidFill>
            <a:srgbClr val="181E46"/>
          </a:solidFill>
        </p:spPr>
        <p:txBody>
          <a:bodyPr wrap="square" rtlCol="0">
            <a:spAutoFit/>
          </a:bodyPr>
          <a:lstStyle/>
          <a:p>
            <a:pPr algn="r"/>
            <a:r>
              <a:rPr lang="en-US" sz="2400">
                <a:solidFill>
                  <a:schemeClr val="bg1"/>
                </a:solidFill>
                <a:hlinkClick r:id="rId8">
                  <a:extLst>
                    <a:ext uri="{A12FA001-AC4F-418D-AE19-62706E023703}">
                      <ahyp:hlinkClr xmlns:ahyp="http://schemas.microsoft.com/office/drawing/2018/hyperlinkcolor" val="tx"/>
                    </a:ext>
                  </a:extLst>
                </a:hlinkClick>
              </a:rPr>
              <a:t>https://science.osti.gov/Initiatives/QIS</a:t>
            </a:r>
            <a:endParaRPr lang="en-US" sz="2400">
              <a:solidFill>
                <a:schemeClr val="bg1"/>
              </a:solidFill>
            </a:endParaRPr>
          </a:p>
        </p:txBody>
      </p:sp>
    </p:spTree>
    <p:extLst>
      <p:ext uri="{BB962C8B-B14F-4D97-AF65-F5344CB8AC3E}">
        <p14:creationId xmlns:p14="http://schemas.microsoft.com/office/powerpoint/2010/main" val="419080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28"/>
                                        </p:tgtEl>
                                        <p:attrNameLst>
                                          <p:attrName>fillcolor</p:attrName>
                                        </p:attrNameLst>
                                      </p:cBhvr>
                                      <p:to>
                                        <a:srgbClr val="D64933"/>
                                      </p:to>
                                    </p:animClr>
                                    <p:set>
                                      <p:cBhvr>
                                        <p:cTn id="7" dur="1000" fill="hold"/>
                                        <p:tgtEl>
                                          <p:spTgt spid="28"/>
                                        </p:tgtEl>
                                        <p:attrNameLst>
                                          <p:attrName>fill.type</p:attrName>
                                        </p:attrNameLst>
                                      </p:cBhvr>
                                      <p:to>
                                        <p:strVal val="solid"/>
                                      </p:to>
                                    </p:set>
                                    <p:set>
                                      <p:cBhvr>
                                        <p:cTn id="8" dur="1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78084-84B3-E6A2-281C-F192E203D3DA}"/>
            </a:ext>
          </a:extLst>
        </p:cNvPr>
        <p:cNvGrpSpPr/>
        <p:nvPr/>
      </p:nvGrpSpPr>
      <p:grpSpPr>
        <a:xfrm>
          <a:off x="0" y="0"/>
          <a:ext cx="0" cy="0"/>
          <a:chOff x="0" y="0"/>
          <a:chExt cx="0" cy="0"/>
        </a:xfrm>
      </p:grpSpPr>
      <p:pic>
        <p:nvPicPr>
          <p:cNvPr id="2" name="Picture 1" descr="Diagram&#10;&#10;AI-generated content may be incorrect.">
            <a:extLst>
              <a:ext uri="{FF2B5EF4-FFF2-40B4-BE49-F238E27FC236}">
                <a16:creationId xmlns:a16="http://schemas.microsoft.com/office/drawing/2014/main" id="{36B447F6-81D4-912E-EF19-5CEE09FE86A7}"/>
              </a:ext>
            </a:extLst>
          </p:cNvPr>
          <p:cNvPicPr>
            <a:picLocks noChangeAspect="1"/>
          </p:cNvPicPr>
          <p:nvPr/>
        </p:nvPicPr>
        <p:blipFill>
          <a:blip r:embed="rId3"/>
          <a:srcRect l="4170" t="7609" r="4984" b="3600"/>
          <a:stretch>
            <a:fillRect/>
          </a:stretch>
        </p:blipFill>
        <p:spPr>
          <a:xfrm>
            <a:off x="6887183" y="1215474"/>
            <a:ext cx="4939512" cy="4827815"/>
          </a:xfrm>
          <a:prstGeom prst="rect">
            <a:avLst/>
          </a:prstGeom>
        </p:spPr>
      </p:pic>
      <p:sp>
        <p:nvSpPr>
          <p:cNvPr id="3" name="Title 3">
            <a:extLst>
              <a:ext uri="{FF2B5EF4-FFF2-40B4-BE49-F238E27FC236}">
                <a16:creationId xmlns:a16="http://schemas.microsoft.com/office/drawing/2014/main" id="{20AE1E4A-E042-1E2D-F345-26F375ABEFD1}"/>
              </a:ext>
            </a:extLst>
          </p:cNvPr>
          <p:cNvSpPr>
            <a:spLocks noGrp="1"/>
          </p:cNvSpPr>
          <p:nvPr>
            <p:ph type="title"/>
          </p:nvPr>
        </p:nvSpPr>
        <p:spPr>
          <a:xfrm>
            <a:off x="108562" y="251169"/>
            <a:ext cx="11718133" cy="763428"/>
          </a:xfrm>
        </p:spPr>
        <p:txBody>
          <a:bodyPr/>
          <a:lstStyle/>
          <a:p>
            <a:pPr algn="l"/>
            <a:r>
              <a:rPr lang="en-US"/>
              <a:t>FIVE CENTERS, ONE MISSION – Achieve Critical Breakthroughs in Quantum Science, Technology and Engineering for Scientific Discovery</a:t>
            </a:r>
          </a:p>
        </p:txBody>
      </p:sp>
      <p:graphicFrame>
        <p:nvGraphicFramePr>
          <p:cNvPr id="4" name="Table 3">
            <a:extLst>
              <a:ext uri="{FF2B5EF4-FFF2-40B4-BE49-F238E27FC236}">
                <a16:creationId xmlns:a16="http://schemas.microsoft.com/office/drawing/2014/main" id="{CB7B1328-BAE1-0FA4-9C2A-8B1A52A3FE01}"/>
              </a:ext>
            </a:extLst>
          </p:cNvPr>
          <p:cNvGraphicFramePr>
            <a:graphicFrameLocks noGrp="1"/>
          </p:cNvGraphicFramePr>
          <p:nvPr/>
        </p:nvGraphicFramePr>
        <p:xfrm>
          <a:off x="365305" y="1223176"/>
          <a:ext cx="5614737" cy="731520"/>
        </p:xfrm>
        <a:graphic>
          <a:graphicData uri="http://schemas.openxmlformats.org/drawingml/2006/table">
            <a:tbl>
              <a:tblPr firstRow="1" bandRow="1">
                <a:tableStyleId>{5C22544A-7EE6-4342-B048-85BDC9FD1C3A}</a:tableStyleId>
              </a:tblPr>
              <a:tblGrid>
                <a:gridCol w="5614737">
                  <a:extLst>
                    <a:ext uri="{9D8B030D-6E8A-4147-A177-3AD203B41FA5}">
                      <a16:colId xmlns:a16="http://schemas.microsoft.com/office/drawing/2014/main" val="1435284827"/>
                    </a:ext>
                  </a:extLst>
                </a:gridCol>
              </a:tblGrid>
              <a:tr h="731520">
                <a:tc>
                  <a:txBody>
                    <a:bodyPr/>
                    <a:lstStyle/>
                    <a:p>
                      <a:pPr algn="ctr"/>
                      <a:r>
                        <a:rPr lang="en-US" sz="1900"/>
                        <a:t>Addressing key roadblocks to quantum utility with unique solutions</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80339311"/>
                  </a:ext>
                </a:extLst>
              </a:tr>
            </a:tbl>
          </a:graphicData>
        </a:graphic>
      </p:graphicFrame>
      <p:sp>
        <p:nvSpPr>
          <p:cNvPr id="5" name="Rectangle: Rounded Corners 4">
            <a:extLst>
              <a:ext uri="{FF2B5EF4-FFF2-40B4-BE49-F238E27FC236}">
                <a16:creationId xmlns:a16="http://schemas.microsoft.com/office/drawing/2014/main" id="{354F134D-FA18-20A5-CCE1-A9BD0E2A9018}"/>
              </a:ext>
            </a:extLst>
          </p:cNvPr>
          <p:cNvSpPr/>
          <p:nvPr/>
        </p:nvSpPr>
        <p:spPr>
          <a:xfrm>
            <a:off x="358349" y="1975687"/>
            <a:ext cx="5614737" cy="1234590"/>
          </a:xfrm>
          <a:prstGeom prst="roundRect">
            <a:avLst>
              <a:gd name="adj" fmla="val 9353"/>
            </a:avLst>
          </a:prstGeom>
          <a:solidFill>
            <a:schemeClr val="bg1"/>
          </a:solidFill>
          <a:ln>
            <a:solidFill>
              <a:srgbClr val="0B2C45"/>
            </a:solidFill>
          </a:ln>
        </p:spPr>
        <p:style>
          <a:lnRef idx="2">
            <a:schemeClr val="accent1">
              <a:shade val="15000"/>
            </a:schemeClr>
          </a:lnRef>
          <a:fillRef idx="1">
            <a:schemeClr val="accent1"/>
          </a:fillRef>
          <a:effectRef idx="0">
            <a:schemeClr val="accent1"/>
          </a:effectRef>
          <a:fontRef idx="minor">
            <a:schemeClr val="lt1"/>
          </a:fontRef>
        </p:style>
        <p:txBody>
          <a:bodyPr lIns="1097280" tIns="0" rtlCol="0" anchor="ctr"/>
          <a:lstStyle/>
          <a:p>
            <a:pPr marL="9144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0" cap="none" spc="0" normalizeH="0" baseline="0" noProof="0">
                <a:ln>
                  <a:noFill/>
                </a:ln>
                <a:solidFill>
                  <a:srgbClr val="0B2C45"/>
                </a:solidFill>
                <a:effectLst/>
                <a:uLnTx/>
                <a:uFillTx/>
                <a:latin typeface="Arial" panose="020B0604020202020204" pitchFamily="34" charset="0"/>
                <a:ea typeface="+mn-ea"/>
                <a:cs typeface="Arial" panose="020B0604020202020204" pitchFamily="34" charset="0"/>
                <a:sym typeface="Arial"/>
              </a:rPr>
              <a:t>Overcoming errors</a:t>
            </a:r>
          </a:p>
          <a:p>
            <a:pPr marL="365760" marR="0" lvl="2" indent="-285750" algn="l" defTabSz="609585"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B2C45"/>
                </a:solidFill>
                <a:effectLst/>
                <a:uLnTx/>
                <a:uFillTx/>
                <a:latin typeface="Arial" panose="020B0604020202020204" pitchFamily="34" charset="0"/>
                <a:ea typeface="Calibri" panose="020F0502020204030204" pitchFamily="34" charset="0"/>
                <a:cs typeface="Arial" panose="020B0604020202020204" pitchFamily="34" charset="0"/>
                <a:sym typeface="Arial"/>
              </a:rPr>
              <a:t>Eliminating material decoherence</a:t>
            </a:r>
          </a:p>
          <a:p>
            <a:pPr marL="365760" marR="0" lvl="2" indent="-285750" algn="l" defTabSz="609585"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B2C45"/>
                </a:solidFill>
                <a:effectLst/>
                <a:uLnTx/>
                <a:uFillTx/>
                <a:latin typeface="Arial" panose="020B0604020202020204" pitchFamily="34" charset="0"/>
                <a:ea typeface="Calibri" panose="020F0502020204030204" pitchFamily="34" charset="0"/>
                <a:cs typeface="Arial" panose="020B0604020202020204" pitchFamily="34" charset="0"/>
                <a:sym typeface="Arial"/>
              </a:rPr>
              <a:t>Resource-efficient error correction</a:t>
            </a:r>
          </a:p>
          <a:p>
            <a:pPr marL="365760" marR="0" lvl="2" indent="-285750" algn="l" defTabSz="609585"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B2C45"/>
                </a:solidFill>
                <a:effectLst/>
                <a:uLnTx/>
                <a:uFillTx/>
                <a:latin typeface="Arial" panose="020B0604020202020204" pitchFamily="34" charset="0"/>
                <a:ea typeface="Calibri" panose="020F0502020204030204" pitchFamily="34" charset="0"/>
                <a:cs typeface="Arial" panose="020B0604020202020204" pitchFamily="34" charset="0"/>
                <a:sym typeface="Arial"/>
              </a:rPr>
              <a:t>Advanced cryogenics</a:t>
            </a:r>
          </a:p>
        </p:txBody>
      </p:sp>
      <p:sp>
        <p:nvSpPr>
          <p:cNvPr id="6" name="Rectangle: Rounded Corners 5">
            <a:extLst>
              <a:ext uri="{FF2B5EF4-FFF2-40B4-BE49-F238E27FC236}">
                <a16:creationId xmlns:a16="http://schemas.microsoft.com/office/drawing/2014/main" id="{9D1B2311-F903-EB96-EE91-8A3E64F766BF}"/>
              </a:ext>
            </a:extLst>
          </p:cNvPr>
          <p:cNvSpPr/>
          <p:nvPr/>
        </p:nvSpPr>
        <p:spPr>
          <a:xfrm>
            <a:off x="358349" y="3297103"/>
            <a:ext cx="5614737" cy="1234590"/>
          </a:xfrm>
          <a:prstGeom prst="roundRect">
            <a:avLst>
              <a:gd name="adj" fmla="val 9353"/>
            </a:avLst>
          </a:prstGeom>
          <a:solidFill>
            <a:schemeClr val="bg1"/>
          </a:solidFill>
          <a:ln>
            <a:solidFill>
              <a:srgbClr val="0B2C45"/>
            </a:solidFill>
          </a:ln>
        </p:spPr>
        <p:style>
          <a:lnRef idx="2">
            <a:schemeClr val="accent1">
              <a:shade val="15000"/>
            </a:schemeClr>
          </a:lnRef>
          <a:fillRef idx="1">
            <a:schemeClr val="accent1"/>
          </a:fillRef>
          <a:effectRef idx="0">
            <a:schemeClr val="accent1"/>
          </a:effectRef>
          <a:fontRef idx="minor">
            <a:schemeClr val="lt1"/>
          </a:fontRef>
        </p:style>
        <p:txBody>
          <a:bodyPr lIns="1097280" tIns="0" rtlCol="0" anchor="ctr"/>
          <a:lstStyle/>
          <a:p>
            <a:pPr marL="9144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0" cap="none" spc="0" normalizeH="0" baseline="0" noProof="0">
                <a:ln>
                  <a:noFill/>
                </a:ln>
                <a:solidFill>
                  <a:srgbClr val="0B2C45"/>
                </a:solidFill>
                <a:effectLst/>
                <a:uLnTx/>
                <a:uFillTx/>
                <a:latin typeface="Arial" panose="020B0604020202020204" pitchFamily="34" charset="0"/>
                <a:ea typeface="+mn-ea"/>
                <a:cs typeface="Arial" panose="020B0604020202020204" pitchFamily="34" charset="0"/>
                <a:sym typeface="Arial"/>
              </a:rPr>
              <a:t>Unlocking scaling</a:t>
            </a:r>
          </a:p>
          <a:p>
            <a:pPr marL="365760" marR="0" lvl="2" indent="-285750" algn="l" defTabSz="609585"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B2C45"/>
                </a:solidFill>
                <a:effectLst/>
                <a:uLnTx/>
                <a:uFillTx/>
                <a:latin typeface="Arial" panose="020B0604020202020204" pitchFamily="34" charset="0"/>
                <a:ea typeface="Calibri" panose="020F0502020204030204" pitchFamily="34" charset="0"/>
                <a:cs typeface="Arial" panose="020B0604020202020204" pitchFamily="34" charset="0"/>
                <a:sym typeface="Arial"/>
              </a:rPr>
              <a:t>Distributed entanglement</a:t>
            </a:r>
          </a:p>
          <a:p>
            <a:pPr marL="365760" marR="0" lvl="2" indent="-285750" algn="l" defTabSz="609585"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B2C45"/>
                </a:solidFill>
                <a:effectLst/>
                <a:uLnTx/>
                <a:uFillTx/>
                <a:latin typeface="Arial" panose="020B0604020202020204" pitchFamily="34" charset="0"/>
                <a:ea typeface="Calibri" panose="020F0502020204030204" pitchFamily="34" charset="0"/>
                <a:cs typeface="Arial" panose="020B0604020202020204" pitchFamily="34" charset="0"/>
                <a:sym typeface="Arial"/>
              </a:rPr>
              <a:t>Cross-platform architectures</a:t>
            </a:r>
          </a:p>
          <a:p>
            <a:pPr marL="365760" marR="0" lvl="2" indent="-285750" algn="l" defTabSz="609585" rtl="0" eaLnBrk="1" fontAlgn="auto" latinLnBrk="0" hangingPunct="1">
              <a:lnSpc>
                <a:spcPct val="108000"/>
              </a:lnSpc>
              <a:spcBef>
                <a:spcPts val="0"/>
              </a:spcBef>
              <a:spcAft>
                <a:spcPts val="1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B2C45"/>
                </a:solidFill>
                <a:effectLst/>
                <a:uLnTx/>
                <a:uFillTx/>
                <a:latin typeface="Arial" panose="020B0604020202020204" pitchFamily="34" charset="0"/>
                <a:ea typeface="Calibri" panose="020F0502020204030204" pitchFamily="34" charset="0"/>
                <a:cs typeface="Arial" panose="020B0604020202020204" pitchFamily="34" charset="0"/>
                <a:sym typeface="Arial"/>
              </a:rPr>
              <a:t>Hybrid quantum-accelerated HPC</a:t>
            </a:r>
            <a:endParaRPr kumimoji="0" lang="en-US" sz="1800" b="0" i="1" u="none" strike="noStrike" kern="1200" cap="none" spc="0" normalizeH="0" baseline="0" noProof="0">
              <a:ln>
                <a:noFill/>
              </a:ln>
              <a:solidFill>
                <a:srgbClr val="0B2C45"/>
              </a:solidFill>
              <a:effectLst/>
              <a:uLnTx/>
              <a:uFillTx/>
              <a:latin typeface="Arial" panose="020B0604020202020204" pitchFamily="34" charset="0"/>
              <a:ea typeface="+mn-ea"/>
              <a:cs typeface="Arial" panose="020B0604020202020204" pitchFamily="34" charset="0"/>
              <a:sym typeface="Arial"/>
            </a:endParaRPr>
          </a:p>
        </p:txBody>
      </p:sp>
      <p:sp>
        <p:nvSpPr>
          <p:cNvPr id="7" name="Rectangle: Rounded Corners 6">
            <a:extLst>
              <a:ext uri="{FF2B5EF4-FFF2-40B4-BE49-F238E27FC236}">
                <a16:creationId xmlns:a16="http://schemas.microsoft.com/office/drawing/2014/main" id="{525AA7B8-C6ED-847E-C22E-4B1C54160085}"/>
              </a:ext>
            </a:extLst>
          </p:cNvPr>
          <p:cNvSpPr/>
          <p:nvPr/>
        </p:nvSpPr>
        <p:spPr>
          <a:xfrm>
            <a:off x="358349" y="4618519"/>
            <a:ext cx="5614737" cy="1234590"/>
          </a:xfrm>
          <a:prstGeom prst="roundRect">
            <a:avLst>
              <a:gd name="adj" fmla="val 9353"/>
            </a:avLst>
          </a:prstGeom>
          <a:solidFill>
            <a:schemeClr val="bg1"/>
          </a:solidFill>
          <a:ln>
            <a:solidFill>
              <a:srgbClr val="0B2C45"/>
            </a:solidFill>
          </a:ln>
        </p:spPr>
        <p:style>
          <a:lnRef idx="2">
            <a:schemeClr val="accent1">
              <a:shade val="15000"/>
            </a:schemeClr>
          </a:lnRef>
          <a:fillRef idx="1">
            <a:schemeClr val="accent1"/>
          </a:fillRef>
          <a:effectRef idx="0">
            <a:schemeClr val="accent1"/>
          </a:effectRef>
          <a:fontRef idx="minor">
            <a:schemeClr val="lt1"/>
          </a:fontRef>
        </p:style>
        <p:txBody>
          <a:bodyPr lIns="1097280" tIns="0" rtlCol="0" anchor="ctr"/>
          <a:lstStyle/>
          <a:p>
            <a:pPr marL="9144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r>
              <a:rPr kumimoji="0" lang="en-US" sz="2000" b="1" i="0" u="none" strike="noStrike" kern="0" cap="none" spc="0" normalizeH="0" baseline="0" noProof="0">
                <a:ln>
                  <a:noFill/>
                </a:ln>
                <a:solidFill>
                  <a:srgbClr val="0B2C45"/>
                </a:solidFill>
                <a:effectLst/>
                <a:uLnTx/>
                <a:uFillTx/>
                <a:latin typeface="Arial" panose="020B0604020202020204" pitchFamily="34" charset="0"/>
                <a:ea typeface="+mn-ea"/>
                <a:cs typeface="Arial" panose="020B0604020202020204" pitchFamily="34" charset="0"/>
                <a:sym typeface="Arial"/>
              </a:rPr>
              <a:t>Enabling impact</a:t>
            </a:r>
          </a:p>
          <a:p>
            <a:pPr marL="365760" marR="0" lvl="2" indent="-285750" algn="l" defTabSz="609585"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B2C45"/>
                </a:solidFill>
                <a:effectLst/>
                <a:uLnTx/>
                <a:uFillTx/>
                <a:latin typeface="Arial" panose="020B0604020202020204" pitchFamily="34" charset="0"/>
                <a:ea typeface="Calibri" panose="020F0502020204030204" pitchFamily="34" charset="0"/>
                <a:cs typeface="Arial" panose="020B0604020202020204" pitchFamily="34" charset="0"/>
                <a:sym typeface="Arial"/>
              </a:rPr>
              <a:t>Quantum simulations of materials</a:t>
            </a:r>
          </a:p>
          <a:p>
            <a:pPr marL="365760" marR="0" lvl="2" indent="-285750" algn="l" defTabSz="609585"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B2C45"/>
                </a:solidFill>
                <a:effectLst/>
                <a:uLnTx/>
                <a:uFillTx/>
                <a:latin typeface="Arial" panose="020B0604020202020204" pitchFamily="34" charset="0"/>
                <a:ea typeface="Calibri" panose="020F0502020204030204" pitchFamily="34" charset="0"/>
                <a:cs typeface="Arial" panose="020B0604020202020204" pitchFamily="34" charset="0"/>
                <a:sym typeface="Arial"/>
              </a:rPr>
              <a:t>Interconnected quantum sensors</a:t>
            </a:r>
          </a:p>
          <a:p>
            <a:pPr marL="365760" marR="0" lvl="2" indent="-285750" algn="l" defTabSz="609585" rtl="0" eaLnBrk="1" fontAlgn="auto" latinLnBrk="0" hangingPunct="1">
              <a:lnSpc>
                <a:spcPct val="108000"/>
              </a:lnSpc>
              <a:spcBef>
                <a:spcPts val="0"/>
              </a:spcBef>
              <a:spcAft>
                <a:spcPts val="1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B2C45"/>
                </a:solidFill>
                <a:effectLst/>
                <a:uLnTx/>
                <a:uFillTx/>
                <a:latin typeface="Arial" panose="020B0604020202020204" pitchFamily="34" charset="0"/>
                <a:ea typeface="Calibri" panose="020F0502020204030204" pitchFamily="34" charset="0"/>
                <a:cs typeface="Arial" panose="020B0604020202020204" pitchFamily="34" charset="0"/>
                <a:sym typeface="Arial"/>
              </a:rPr>
              <a:t>New algorithms for scientific research</a:t>
            </a:r>
            <a:endParaRPr kumimoji="0" lang="en-US" sz="1800" b="0" i="1" u="none" strike="noStrike" kern="1200" cap="none" spc="0" normalizeH="0" baseline="0" noProof="0">
              <a:ln>
                <a:noFill/>
              </a:ln>
              <a:solidFill>
                <a:srgbClr val="0B2C45"/>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a:extLst>
              <a:ext uri="{FF2B5EF4-FFF2-40B4-BE49-F238E27FC236}">
                <a16:creationId xmlns:a16="http://schemas.microsoft.com/office/drawing/2014/main" id="{B76D62A0-F261-D865-1BBF-373051981691}"/>
              </a:ext>
            </a:extLst>
          </p:cNvPr>
          <p:cNvPicPr>
            <a:picLocks noChangeAspect="1"/>
          </p:cNvPicPr>
          <p:nvPr/>
        </p:nvPicPr>
        <p:blipFill>
          <a:blip r:embed="rId4"/>
          <a:srcRect r="12128"/>
          <a:stretch/>
        </p:blipFill>
        <p:spPr>
          <a:xfrm>
            <a:off x="278966" y="4618519"/>
            <a:ext cx="1277114" cy="1250407"/>
          </a:xfrm>
          <a:prstGeom prst="rect">
            <a:avLst/>
          </a:prstGeom>
          <a:effectLst>
            <a:softEdge rad="76200"/>
          </a:effectLst>
        </p:spPr>
      </p:pic>
      <p:pic>
        <p:nvPicPr>
          <p:cNvPr id="9" name="Picture 8">
            <a:extLst>
              <a:ext uri="{FF2B5EF4-FFF2-40B4-BE49-F238E27FC236}">
                <a16:creationId xmlns:a16="http://schemas.microsoft.com/office/drawing/2014/main" id="{209ED22C-157F-1579-AA2F-55D70F058BCA}"/>
              </a:ext>
            </a:extLst>
          </p:cNvPr>
          <p:cNvPicPr>
            <a:picLocks noChangeAspect="1"/>
          </p:cNvPicPr>
          <p:nvPr/>
        </p:nvPicPr>
        <p:blipFill>
          <a:blip r:embed="rId5"/>
          <a:srcRect l="20528"/>
          <a:stretch>
            <a:fillRect/>
          </a:stretch>
        </p:blipFill>
        <p:spPr>
          <a:xfrm>
            <a:off x="358349" y="1975211"/>
            <a:ext cx="1214322" cy="1202419"/>
          </a:xfrm>
          <a:prstGeom prst="rect">
            <a:avLst/>
          </a:prstGeom>
          <a:effectLst>
            <a:softEdge rad="38100"/>
          </a:effectLst>
        </p:spPr>
      </p:pic>
      <p:pic>
        <p:nvPicPr>
          <p:cNvPr id="10" name="Picture 9">
            <a:extLst>
              <a:ext uri="{FF2B5EF4-FFF2-40B4-BE49-F238E27FC236}">
                <a16:creationId xmlns:a16="http://schemas.microsoft.com/office/drawing/2014/main" id="{F45BC050-7C9F-D1D1-C0DD-6E159F89286B}"/>
              </a:ext>
            </a:extLst>
          </p:cNvPr>
          <p:cNvPicPr>
            <a:picLocks noChangeAspect="1"/>
          </p:cNvPicPr>
          <p:nvPr/>
        </p:nvPicPr>
        <p:blipFill>
          <a:blip r:embed="rId6"/>
          <a:srcRect l="26431" r="15919"/>
          <a:stretch/>
        </p:blipFill>
        <p:spPr>
          <a:xfrm>
            <a:off x="358349" y="3297103"/>
            <a:ext cx="1197730" cy="1234590"/>
          </a:xfrm>
          <a:prstGeom prst="rect">
            <a:avLst/>
          </a:prstGeom>
          <a:effectLst>
            <a:softEdge rad="63500"/>
          </a:effectLst>
        </p:spPr>
      </p:pic>
    </p:spTree>
    <p:extLst>
      <p:ext uri="{BB962C8B-B14F-4D97-AF65-F5344CB8AC3E}">
        <p14:creationId xmlns:p14="http://schemas.microsoft.com/office/powerpoint/2010/main" val="484821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DB617-AF0F-720B-5F36-083BF2698E51}"/>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5B09EAAB-F4ED-54C2-0A91-DA7667F7C9DC}"/>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150"/>
              </a:lnSpc>
            </a:pPr>
            <a:fld id="{81D60167-4931-47E6-BA6A-407CBD079E47}" type="slidenum">
              <a:rPr spc="-25" dirty="0"/>
              <a:t>22</a:t>
            </a:fld>
            <a:endParaRPr spc="-25" dirty="0"/>
          </a:p>
        </p:txBody>
      </p:sp>
      <p:sp>
        <p:nvSpPr>
          <p:cNvPr id="2" name="object 2" descr="$PPTXTitle">
            <a:extLst>
              <a:ext uri="{FF2B5EF4-FFF2-40B4-BE49-F238E27FC236}">
                <a16:creationId xmlns:a16="http://schemas.microsoft.com/office/drawing/2014/main" id="{558C2D65-5A3A-E3FB-EC79-88F4D6A5D4E1}"/>
              </a:ext>
            </a:extLst>
          </p:cNvPr>
          <p:cNvSpPr txBox="1">
            <a:spLocks noGrp="1"/>
          </p:cNvSpPr>
          <p:nvPr>
            <p:ph type="title"/>
          </p:nvPr>
        </p:nvSpPr>
        <p:spPr>
          <a:xfrm>
            <a:off x="635711" y="285337"/>
            <a:ext cx="11335385" cy="627736"/>
          </a:xfrm>
          <a:prstGeom prst="rect">
            <a:avLst/>
          </a:prstGeom>
        </p:spPr>
        <p:txBody>
          <a:bodyPr vert="horz" wrap="square" lIns="0" tIns="12065" rIns="0" bIns="0" rtlCol="0">
            <a:spAutoFit/>
          </a:bodyPr>
          <a:lstStyle/>
          <a:p>
            <a:pPr marL="12700">
              <a:lnSpc>
                <a:spcPct val="100000"/>
              </a:lnSpc>
              <a:spcBef>
                <a:spcPts val="95"/>
              </a:spcBef>
            </a:pPr>
            <a:r>
              <a:rPr sz="4000" b="1" dirty="0"/>
              <a:t>Office</a:t>
            </a:r>
            <a:r>
              <a:rPr sz="4000" b="1" spc="-100" dirty="0"/>
              <a:t> </a:t>
            </a:r>
            <a:r>
              <a:rPr sz="4000" b="1" dirty="0"/>
              <a:t>of</a:t>
            </a:r>
            <a:r>
              <a:rPr sz="4000" b="1" spc="-95" dirty="0"/>
              <a:t> </a:t>
            </a:r>
            <a:r>
              <a:rPr sz="4000" b="1" dirty="0"/>
              <a:t>Science</a:t>
            </a:r>
            <a:r>
              <a:rPr sz="4000" b="1" spc="-75" dirty="0"/>
              <a:t> </a:t>
            </a:r>
            <a:r>
              <a:rPr sz="4000" b="1" dirty="0"/>
              <a:t>Advisory</a:t>
            </a:r>
            <a:r>
              <a:rPr sz="4000" b="1" spc="-75" dirty="0"/>
              <a:t> </a:t>
            </a:r>
            <a:r>
              <a:rPr sz="4000" b="1" dirty="0"/>
              <a:t>Committee</a:t>
            </a:r>
            <a:r>
              <a:rPr sz="4000" b="1" spc="-85" dirty="0"/>
              <a:t> </a:t>
            </a:r>
            <a:r>
              <a:rPr sz="4000" b="1" spc="-10" dirty="0"/>
              <a:t>Charges</a:t>
            </a:r>
            <a:endParaRPr sz="4000" b="1" dirty="0"/>
          </a:p>
        </p:txBody>
      </p:sp>
      <p:graphicFrame>
        <p:nvGraphicFramePr>
          <p:cNvPr id="9" name="object 8">
            <a:extLst>
              <a:ext uri="{FF2B5EF4-FFF2-40B4-BE49-F238E27FC236}">
                <a16:creationId xmlns:a16="http://schemas.microsoft.com/office/drawing/2014/main" id="{416D9D84-9897-87A5-A8DA-E3E61753DC0A}"/>
              </a:ext>
            </a:extLst>
          </p:cNvPr>
          <p:cNvGraphicFramePr>
            <a:graphicFrameLocks noGrp="1"/>
          </p:cNvGraphicFramePr>
          <p:nvPr>
            <p:extLst>
              <p:ext uri="{D42A27DB-BD31-4B8C-83A1-F6EECF244321}">
                <p14:modId xmlns:p14="http://schemas.microsoft.com/office/powerpoint/2010/main" val="1650209902"/>
              </p:ext>
            </p:extLst>
          </p:nvPr>
        </p:nvGraphicFramePr>
        <p:xfrm>
          <a:off x="309751" y="1476008"/>
          <a:ext cx="3571207" cy="4496673"/>
        </p:xfrm>
        <a:graphic>
          <a:graphicData uri="http://schemas.openxmlformats.org/drawingml/2006/table">
            <a:tbl>
              <a:tblPr firstRow="1" bandRow="1">
                <a:tableStyleId>{2D5ABB26-0587-4C30-8999-92F81FD0307C}</a:tableStyleId>
              </a:tblPr>
              <a:tblGrid>
                <a:gridCol w="3571207">
                  <a:extLst>
                    <a:ext uri="{9D8B030D-6E8A-4147-A177-3AD203B41FA5}">
                      <a16:colId xmlns:a16="http://schemas.microsoft.com/office/drawing/2014/main" val="20000"/>
                    </a:ext>
                  </a:extLst>
                </a:gridCol>
              </a:tblGrid>
              <a:tr h="1183138">
                <a:tc>
                  <a:txBody>
                    <a:bodyPr/>
                    <a:lstStyle/>
                    <a:p>
                      <a:pPr marL="591185">
                        <a:lnSpc>
                          <a:spcPct val="100000"/>
                        </a:lnSpc>
                        <a:spcBef>
                          <a:spcPts val="1485"/>
                        </a:spcBef>
                      </a:pPr>
                      <a:r>
                        <a:rPr sz="2400" b="1" spc="125" dirty="0">
                          <a:latin typeface="Calibri"/>
                          <a:cs typeface="Calibri"/>
                        </a:rPr>
                        <a:t>Facilities</a:t>
                      </a:r>
                      <a:r>
                        <a:rPr sz="2400" b="1" spc="-80" dirty="0">
                          <a:latin typeface="Calibri"/>
                          <a:cs typeface="Calibri"/>
                        </a:rPr>
                        <a:t> </a:t>
                      </a:r>
                      <a:r>
                        <a:rPr sz="2400" b="1" spc="60" dirty="0">
                          <a:latin typeface="Calibri"/>
                          <a:cs typeface="Calibri"/>
                        </a:rPr>
                        <a:t>of</a:t>
                      </a:r>
                      <a:r>
                        <a:rPr sz="2400" b="1" spc="-55" dirty="0">
                          <a:latin typeface="Calibri"/>
                          <a:cs typeface="Calibri"/>
                        </a:rPr>
                        <a:t> </a:t>
                      </a:r>
                      <a:r>
                        <a:rPr sz="2400" b="1" spc="70" dirty="0">
                          <a:latin typeface="Calibri"/>
                          <a:cs typeface="Calibri"/>
                        </a:rPr>
                        <a:t>the</a:t>
                      </a:r>
                      <a:r>
                        <a:rPr sz="2400" b="1" spc="-45" dirty="0">
                          <a:latin typeface="Calibri"/>
                          <a:cs typeface="Calibri"/>
                        </a:rPr>
                        <a:t> </a:t>
                      </a:r>
                      <a:r>
                        <a:rPr sz="2400" b="1" spc="80" dirty="0">
                          <a:latin typeface="Calibri"/>
                          <a:cs typeface="Calibri"/>
                        </a:rPr>
                        <a:t>Future</a:t>
                      </a:r>
                      <a:r>
                        <a:rPr sz="2400" b="1" spc="-35" dirty="0">
                          <a:latin typeface="Calibri"/>
                          <a:cs typeface="Calibri"/>
                        </a:rPr>
                        <a:t> </a:t>
                      </a:r>
                      <a:r>
                        <a:rPr sz="2400" b="1" spc="120" dirty="0">
                          <a:latin typeface="Calibri"/>
                          <a:cs typeface="Calibri"/>
                        </a:rPr>
                        <a:t>Charge</a:t>
                      </a:r>
                      <a:endParaRPr lang="en-US" sz="2400" b="1" spc="120" dirty="0">
                        <a:latin typeface="Calibri"/>
                        <a:cs typeface="Calibri"/>
                      </a:endParaRPr>
                    </a:p>
                  </a:txBody>
                  <a:tcPr marL="0" marR="0" marT="188595"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solidFill>
                      <a:srgbClr val="A6C9EB"/>
                    </a:solidFill>
                  </a:tcPr>
                </a:tc>
                <a:extLst>
                  <a:ext uri="{0D108BD9-81ED-4DB2-BD59-A6C34878D82A}">
                    <a16:rowId xmlns:a16="http://schemas.microsoft.com/office/drawing/2014/main" val="10000"/>
                  </a:ext>
                </a:extLst>
              </a:tr>
              <a:tr h="3313535">
                <a:tc>
                  <a:txBody>
                    <a:bodyPr/>
                    <a:lstStyle/>
                    <a:p>
                      <a:pPr marL="377190" marR="205740" indent="-285750">
                        <a:lnSpc>
                          <a:spcPct val="90100"/>
                        </a:lnSpc>
                        <a:buFont typeface="Arial" panose="020B0604020202020204" pitchFamily="34" charset="0"/>
                        <a:buChar char="•"/>
                        <a:tabLst>
                          <a:tab pos="320040" algn="l"/>
                        </a:tabLst>
                      </a:pPr>
                      <a:r>
                        <a:rPr sz="1600" dirty="0">
                          <a:latin typeface="Arial"/>
                          <a:cs typeface="Arial"/>
                        </a:rPr>
                        <a:t>Review</a:t>
                      </a:r>
                      <a:r>
                        <a:rPr sz="1600" spc="-55" dirty="0">
                          <a:latin typeface="Arial"/>
                          <a:cs typeface="Arial"/>
                        </a:rPr>
                        <a:t> </a:t>
                      </a:r>
                      <a:r>
                        <a:rPr sz="1600" dirty="0">
                          <a:latin typeface="Arial"/>
                          <a:cs typeface="Arial"/>
                        </a:rPr>
                        <a:t>proposed</a:t>
                      </a:r>
                      <a:r>
                        <a:rPr sz="1600" spc="-30" dirty="0">
                          <a:latin typeface="Arial"/>
                          <a:cs typeface="Arial"/>
                        </a:rPr>
                        <a:t> </a:t>
                      </a:r>
                      <a:r>
                        <a:rPr sz="1600" dirty="0">
                          <a:latin typeface="Arial"/>
                          <a:cs typeface="Arial"/>
                        </a:rPr>
                        <a:t>facilities</a:t>
                      </a:r>
                      <a:r>
                        <a:rPr sz="1600" spc="-75" dirty="0">
                          <a:latin typeface="Arial"/>
                          <a:cs typeface="Arial"/>
                        </a:rPr>
                        <a:t> </a:t>
                      </a:r>
                      <a:r>
                        <a:rPr sz="1600" dirty="0">
                          <a:latin typeface="Arial"/>
                          <a:cs typeface="Arial"/>
                        </a:rPr>
                        <a:t>and</a:t>
                      </a:r>
                      <a:r>
                        <a:rPr sz="1600" spc="-40" dirty="0">
                          <a:latin typeface="Arial"/>
                          <a:cs typeface="Arial"/>
                        </a:rPr>
                        <a:t> </a:t>
                      </a:r>
                      <a:r>
                        <a:rPr sz="1600" dirty="0">
                          <a:latin typeface="Arial"/>
                          <a:cs typeface="Arial"/>
                        </a:rPr>
                        <a:t>upgrades,</a:t>
                      </a:r>
                      <a:r>
                        <a:rPr sz="1600" spc="-25" dirty="0">
                          <a:latin typeface="Arial"/>
                          <a:cs typeface="Arial"/>
                        </a:rPr>
                        <a:t> </a:t>
                      </a:r>
                      <a:r>
                        <a:rPr sz="1600" dirty="0">
                          <a:latin typeface="Arial"/>
                          <a:cs typeface="Arial"/>
                        </a:rPr>
                        <a:t>identify</a:t>
                      </a:r>
                      <a:r>
                        <a:rPr sz="1600" spc="-50" dirty="0">
                          <a:latin typeface="Arial"/>
                          <a:cs typeface="Arial"/>
                        </a:rPr>
                        <a:t> </a:t>
                      </a:r>
                      <a:r>
                        <a:rPr sz="1600" spc="-25" dirty="0">
                          <a:latin typeface="Arial"/>
                          <a:cs typeface="Arial"/>
                        </a:rPr>
                        <a:t>any </a:t>
                      </a:r>
                      <a:r>
                        <a:rPr sz="1600" dirty="0">
                          <a:latin typeface="Arial"/>
                          <a:cs typeface="Arial"/>
                        </a:rPr>
                        <a:t>gaps,</a:t>
                      </a:r>
                      <a:r>
                        <a:rPr sz="1600" spc="-25" dirty="0">
                          <a:latin typeface="Arial"/>
                          <a:cs typeface="Arial"/>
                        </a:rPr>
                        <a:t> </a:t>
                      </a:r>
                      <a:r>
                        <a:rPr sz="1600" dirty="0">
                          <a:latin typeface="Arial"/>
                          <a:cs typeface="Arial"/>
                        </a:rPr>
                        <a:t>and</a:t>
                      </a:r>
                      <a:r>
                        <a:rPr sz="1600" spc="-35" dirty="0">
                          <a:latin typeface="Arial"/>
                          <a:cs typeface="Arial"/>
                        </a:rPr>
                        <a:t> </a:t>
                      </a:r>
                      <a:r>
                        <a:rPr sz="1600" dirty="0">
                          <a:latin typeface="Arial"/>
                          <a:cs typeface="Arial"/>
                        </a:rPr>
                        <a:t>prioritize</a:t>
                      </a:r>
                      <a:r>
                        <a:rPr sz="1600" spc="-35" dirty="0">
                          <a:latin typeface="Arial"/>
                          <a:cs typeface="Arial"/>
                        </a:rPr>
                        <a:t> </a:t>
                      </a:r>
                      <a:r>
                        <a:rPr sz="1600" dirty="0">
                          <a:latin typeface="Arial"/>
                          <a:cs typeface="Arial"/>
                        </a:rPr>
                        <a:t>the</a:t>
                      </a:r>
                      <a:r>
                        <a:rPr sz="1600" spc="-30" dirty="0">
                          <a:latin typeface="Arial"/>
                          <a:cs typeface="Arial"/>
                        </a:rPr>
                        <a:t> </a:t>
                      </a:r>
                      <a:r>
                        <a:rPr sz="1600" dirty="0">
                          <a:latin typeface="Arial"/>
                          <a:cs typeface="Arial"/>
                        </a:rPr>
                        <a:t>facilities</a:t>
                      </a:r>
                      <a:r>
                        <a:rPr sz="1600" spc="-55" dirty="0">
                          <a:latin typeface="Arial"/>
                          <a:cs typeface="Arial"/>
                        </a:rPr>
                        <a:t> </a:t>
                      </a:r>
                      <a:r>
                        <a:rPr sz="1600" dirty="0">
                          <a:latin typeface="Arial"/>
                          <a:cs typeface="Arial"/>
                        </a:rPr>
                        <a:t>that</a:t>
                      </a:r>
                      <a:r>
                        <a:rPr sz="1600" spc="-25" dirty="0">
                          <a:latin typeface="Arial"/>
                          <a:cs typeface="Arial"/>
                        </a:rPr>
                        <a:t> </a:t>
                      </a:r>
                      <a:r>
                        <a:rPr sz="1600" dirty="0">
                          <a:latin typeface="Arial"/>
                          <a:cs typeface="Arial"/>
                        </a:rPr>
                        <a:t>are</a:t>
                      </a:r>
                      <a:r>
                        <a:rPr sz="1600" spc="-10" dirty="0">
                          <a:latin typeface="Arial"/>
                          <a:cs typeface="Arial"/>
                        </a:rPr>
                        <a:t> </a:t>
                      </a:r>
                      <a:r>
                        <a:rPr sz="1600" dirty="0">
                          <a:latin typeface="Arial"/>
                          <a:cs typeface="Arial"/>
                        </a:rPr>
                        <a:t>most</a:t>
                      </a:r>
                      <a:r>
                        <a:rPr sz="1600" spc="-25" dirty="0">
                          <a:latin typeface="Arial"/>
                          <a:cs typeface="Arial"/>
                        </a:rPr>
                        <a:t> </a:t>
                      </a:r>
                      <a:r>
                        <a:rPr sz="1600" spc="-10" dirty="0">
                          <a:latin typeface="Arial"/>
                          <a:cs typeface="Arial"/>
                        </a:rPr>
                        <a:t>crucial </a:t>
                      </a:r>
                      <a:r>
                        <a:rPr sz="1600" dirty="0">
                          <a:latin typeface="Arial"/>
                          <a:cs typeface="Arial"/>
                        </a:rPr>
                        <a:t>to</a:t>
                      </a:r>
                      <a:r>
                        <a:rPr sz="1600" spc="-20" dirty="0">
                          <a:latin typeface="Arial"/>
                          <a:cs typeface="Arial"/>
                        </a:rPr>
                        <a:t> </a:t>
                      </a:r>
                      <a:r>
                        <a:rPr sz="1600" dirty="0">
                          <a:latin typeface="Arial"/>
                          <a:cs typeface="Arial"/>
                        </a:rPr>
                        <a:t>the</a:t>
                      </a:r>
                      <a:r>
                        <a:rPr sz="1600" spc="-20" dirty="0">
                          <a:latin typeface="Arial"/>
                          <a:cs typeface="Arial"/>
                        </a:rPr>
                        <a:t> </a:t>
                      </a:r>
                      <a:r>
                        <a:rPr sz="1600" dirty="0">
                          <a:latin typeface="Arial"/>
                          <a:cs typeface="Arial"/>
                        </a:rPr>
                        <a:t>needs</a:t>
                      </a:r>
                      <a:r>
                        <a:rPr sz="1600" spc="-25" dirty="0">
                          <a:latin typeface="Arial"/>
                          <a:cs typeface="Arial"/>
                        </a:rPr>
                        <a:t> </a:t>
                      </a:r>
                      <a:r>
                        <a:rPr sz="1600" dirty="0">
                          <a:latin typeface="Arial"/>
                          <a:cs typeface="Arial"/>
                        </a:rPr>
                        <a:t>of</a:t>
                      </a:r>
                      <a:r>
                        <a:rPr sz="1600" spc="-20" dirty="0">
                          <a:latin typeface="Arial"/>
                          <a:cs typeface="Arial"/>
                        </a:rPr>
                        <a:t> </a:t>
                      </a:r>
                      <a:r>
                        <a:rPr sz="1600" dirty="0">
                          <a:latin typeface="Arial"/>
                          <a:cs typeface="Arial"/>
                        </a:rPr>
                        <a:t>the</a:t>
                      </a:r>
                      <a:r>
                        <a:rPr sz="1600" spc="-20" dirty="0">
                          <a:latin typeface="Arial"/>
                          <a:cs typeface="Arial"/>
                        </a:rPr>
                        <a:t> </a:t>
                      </a:r>
                      <a:r>
                        <a:rPr sz="1600" dirty="0">
                          <a:latin typeface="Arial"/>
                          <a:cs typeface="Arial"/>
                        </a:rPr>
                        <a:t>nation</a:t>
                      </a:r>
                      <a:r>
                        <a:rPr sz="1600" spc="-35" dirty="0">
                          <a:latin typeface="Arial"/>
                          <a:cs typeface="Arial"/>
                        </a:rPr>
                        <a:t> </a:t>
                      </a:r>
                      <a:r>
                        <a:rPr sz="1600" dirty="0">
                          <a:latin typeface="Arial"/>
                          <a:cs typeface="Arial"/>
                        </a:rPr>
                        <a:t>for</a:t>
                      </a:r>
                      <a:r>
                        <a:rPr sz="1600" spc="-10" dirty="0">
                          <a:latin typeface="Arial"/>
                          <a:cs typeface="Arial"/>
                        </a:rPr>
                        <a:t> </a:t>
                      </a:r>
                      <a:r>
                        <a:rPr sz="1600" dirty="0">
                          <a:latin typeface="Arial"/>
                          <a:cs typeface="Arial"/>
                        </a:rPr>
                        <a:t>the</a:t>
                      </a:r>
                      <a:r>
                        <a:rPr sz="1600" spc="-30" dirty="0">
                          <a:latin typeface="Arial"/>
                          <a:cs typeface="Arial"/>
                        </a:rPr>
                        <a:t> </a:t>
                      </a:r>
                      <a:r>
                        <a:rPr sz="1600" dirty="0">
                          <a:latin typeface="Arial"/>
                          <a:cs typeface="Arial"/>
                        </a:rPr>
                        <a:t>next</a:t>
                      </a:r>
                      <a:r>
                        <a:rPr sz="1600" spc="-10" dirty="0">
                          <a:latin typeface="Arial"/>
                          <a:cs typeface="Arial"/>
                        </a:rPr>
                        <a:t> </a:t>
                      </a:r>
                      <a:r>
                        <a:rPr sz="1600" dirty="0">
                          <a:latin typeface="Arial"/>
                          <a:cs typeface="Arial"/>
                        </a:rPr>
                        <a:t>ten</a:t>
                      </a:r>
                      <a:r>
                        <a:rPr sz="1600" spc="-20" dirty="0">
                          <a:latin typeface="Arial"/>
                          <a:cs typeface="Arial"/>
                        </a:rPr>
                        <a:t> </a:t>
                      </a:r>
                      <a:r>
                        <a:rPr sz="1600" spc="-10" dirty="0">
                          <a:latin typeface="Arial"/>
                          <a:cs typeface="Arial"/>
                        </a:rPr>
                        <a:t>years </a:t>
                      </a:r>
                      <a:r>
                        <a:rPr sz="1600" spc="-20" dirty="0">
                          <a:latin typeface="Arial"/>
                          <a:cs typeface="Arial"/>
                        </a:rPr>
                        <a:t>(2026-</a:t>
                      </a:r>
                      <a:r>
                        <a:rPr sz="1600" spc="-10" dirty="0">
                          <a:latin typeface="Arial"/>
                          <a:cs typeface="Arial"/>
                        </a:rPr>
                        <a:t>2036)</a:t>
                      </a:r>
                      <a:endParaRPr sz="1600" dirty="0">
                        <a:latin typeface="Arial"/>
                        <a:cs typeface="Arial"/>
                      </a:endParaRPr>
                    </a:p>
                    <a:p>
                      <a:pPr marL="320040" marR="356235" indent="-228600">
                        <a:lnSpc>
                          <a:spcPct val="90000"/>
                        </a:lnSpc>
                        <a:spcBef>
                          <a:spcPts val="600"/>
                        </a:spcBef>
                        <a:buChar char="•"/>
                        <a:tabLst>
                          <a:tab pos="320040" algn="l"/>
                        </a:tabLst>
                      </a:pPr>
                      <a:r>
                        <a:rPr sz="1600" dirty="0">
                          <a:latin typeface="Arial"/>
                          <a:cs typeface="Arial"/>
                        </a:rPr>
                        <a:t>Consider</a:t>
                      </a:r>
                      <a:r>
                        <a:rPr sz="1600" spc="-50" dirty="0">
                          <a:latin typeface="Arial"/>
                          <a:cs typeface="Arial"/>
                        </a:rPr>
                        <a:t> </a:t>
                      </a:r>
                      <a:r>
                        <a:rPr sz="1600" dirty="0">
                          <a:latin typeface="Arial"/>
                          <a:cs typeface="Arial"/>
                        </a:rPr>
                        <a:t>how</a:t>
                      </a:r>
                      <a:r>
                        <a:rPr sz="1600" spc="-45" dirty="0">
                          <a:latin typeface="Arial"/>
                          <a:cs typeface="Arial"/>
                        </a:rPr>
                        <a:t> </a:t>
                      </a:r>
                      <a:r>
                        <a:rPr sz="1600" dirty="0">
                          <a:latin typeface="Arial"/>
                          <a:cs typeface="Arial"/>
                        </a:rPr>
                        <a:t>proposed</a:t>
                      </a:r>
                      <a:r>
                        <a:rPr sz="1600" spc="-30" dirty="0">
                          <a:latin typeface="Arial"/>
                          <a:cs typeface="Arial"/>
                        </a:rPr>
                        <a:t> </a:t>
                      </a:r>
                      <a:r>
                        <a:rPr sz="1600" dirty="0">
                          <a:latin typeface="Arial"/>
                          <a:cs typeface="Arial"/>
                        </a:rPr>
                        <a:t>facilities</a:t>
                      </a:r>
                      <a:r>
                        <a:rPr sz="1600" spc="-75" dirty="0">
                          <a:latin typeface="Arial"/>
                          <a:cs typeface="Arial"/>
                        </a:rPr>
                        <a:t> </a:t>
                      </a:r>
                      <a:r>
                        <a:rPr sz="1600" dirty="0">
                          <a:latin typeface="Arial"/>
                          <a:cs typeface="Arial"/>
                        </a:rPr>
                        <a:t>integrate</a:t>
                      </a:r>
                      <a:r>
                        <a:rPr sz="1600" spc="-30" dirty="0">
                          <a:latin typeface="Arial"/>
                          <a:cs typeface="Arial"/>
                        </a:rPr>
                        <a:t> </a:t>
                      </a:r>
                      <a:r>
                        <a:rPr sz="1600" dirty="0">
                          <a:latin typeface="Arial"/>
                          <a:cs typeface="Arial"/>
                        </a:rPr>
                        <a:t>with</a:t>
                      </a:r>
                      <a:r>
                        <a:rPr sz="1600" spc="-30" dirty="0">
                          <a:latin typeface="Arial"/>
                          <a:cs typeface="Arial"/>
                        </a:rPr>
                        <a:t> </a:t>
                      </a:r>
                      <a:r>
                        <a:rPr sz="1600" spc="-25" dirty="0">
                          <a:latin typeface="Arial"/>
                          <a:cs typeface="Arial"/>
                        </a:rPr>
                        <a:t>and </a:t>
                      </a:r>
                      <a:r>
                        <a:rPr sz="1600" dirty="0">
                          <a:latin typeface="Arial"/>
                          <a:cs typeface="Arial"/>
                        </a:rPr>
                        <a:t>support</a:t>
                      </a:r>
                      <a:r>
                        <a:rPr sz="1600" spc="-30" dirty="0">
                          <a:latin typeface="Arial"/>
                          <a:cs typeface="Arial"/>
                        </a:rPr>
                        <a:t> </a:t>
                      </a:r>
                      <a:r>
                        <a:rPr sz="1600" dirty="0">
                          <a:latin typeface="Arial"/>
                          <a:cs typeface="Arial"/>
                        </a:rPr>
                        <a:t>the</a:t>
                      </a:r>
                      <a:r>
                        <a:rPr sz="1600" spc="-20" dirty="0">
                          <a:latin typeface="Arial"/>
                          <a:cs typeface="Arial"/>
                        </a:rPr>
                        <a:t> </a:t>
                      </a:r>
                      <a:r>
                        <a:rPr sz="1600" dirty="0">
                          <a:latin typeface="Arial"/>
                          <a:cs typeface="Arial"/>
                        </a:rPr>
                        <a:t>Genesis</a:t>
                      </a:r>
                      <a:r>
                        <a:rPr sz="1600" spc="-30" dirty="0">
                          <a:latin typeface="Arial"/>
                          <a:cs typeface="Arial"/>
                        </a:rPr>
                        <a:t> </a:t>
                      </a:r>
                      <a:r>
                        <a:rPr sz="1600" dirty="0">
                          <a:latin typeface="Arial"/>
                          <a:cs typeface="Arial"/>
                        </a:rPr>
                        <a:t>Mission</a:t>
                      </a:r>
                      <a:r>
                        <a:rPr sz="1600" spc="-45" dirty="0">
                          <a:latin typeface="Arial"/>
                          <a:cs typeface="Arial"/>
                        </a:rPr>
                        <a:t> </a:t>
                      </a:r>
                      <a:r>
                        <a:rPr sz="1600" dirty="0">
                          <a:latin typeface="Arial"/>
                          <a:cs typeface="Arial"/>
                        </a:rPr>
                        <a:t>for</a:t>
                      </a:r>
                      <a:r>
                        <a:rPr sz="1600" spc="-105" dirty="0">
                          <a:latin typeface="Arial"/>
                          <a:cs typeface="Arial"/>
                        </a:rPr>
                        <a:t> </a:t>
                      </a:r>
                      <a:r>
                        <a:rPr sz="1600" dirty="0">
                          <a:latin typeface="Arial"/>
                          <a:cs typeface="Arial"/>
                        </a:rPr>
                        <a:t>AI</a:t>
                      </a:r>
                      <a:r>
                        <a:rPr sz="1600" spc="-20" dirty="0">
                          <a:latin typeface="Arial"/>
                          <a:cs typeface="Arial"/>
                        </a:rPr>
                        <a:t> </a:t>
                      </a:r>
                      <a:r>
                        <a:rPr sz="1600" dirty="0">
                          <a:latin typeface="Arial"/>
                          <a:cs typeface="Arial"/>
                        </a:rPr>
                        <a:t>and</a:t>
                      </a:r>
                      <a:r>
                        <a:rPr sz="1600" spc="-35" dirty="0">
                          <a:latin typeface="Arial"/>
                          <a:cs typeface="Arial"/>
                        </a:rPr>
                        <a:t> </a:t>
                      </a:r>
                      <a:r>
                        <a:rPr sz="1600" dirty="0">
                          <a:latin typeface="Arial"/>
                          <a:cs typeface="Arial"/>
                        </a:rPr>
                        <a:t>QIS,</a:t>
                      </a:r>
                      <a:r>
                        <a:rPr sz="1600" spc="-10" dirty="0">
                          <a:latin typeface="Arial"/>
                          <a:cs typeface="Arial"/>
                        </a:rPr>
                        <a:t> </a:t>
                      </a:r>
                      <a:r>
                        <a:rPr sz="1600" dirty="0">
                          <a:latin typeface="Arial"/>
                          <a:cs typeface="Arial"/>
                        </a:rPr>
                        <a:t>as</a:t>
                      </a:r>
                      <a:r>
                        <a:rPr sz="1600" spc="-30" dirty="0">
                          <a:latin typeface="Arial"/>
                          <a:cs typeface="Arial"/>
                        </a:rPr>
                        <a:t> </a:t>
                      </a:r>
                      <a:r>
                        <a:rPr sz="1600" spc="-20" dirty="0">
                          <a:latin typeface="Arial"/>
                          <a:cs typeface="Arial"/>
                        </a:rPr>
                        <a:t>well </a:t>
                      </a:r>
                      <a:r>
                        <a:rPr sz="1600" dirty="0">
                          <a:latin typeface="Arial"/>
                          <a:cs typeface="Arial"/>
                        </a:rPr>
                        <a:t>as</a:t>
                      </a:r>
                      <a:r>
                        <a:rPr sz="1600" spc="-25" dirty="0">
                          <a:latin typeface="Arial"/>
                          <a:cs typeface="Arial"/>
                        </a:rPr>
                        <a:t> </a:t>
                      </a:r>
                      <a:r>
                        <a:rPr sz="1600" dirty="0">
                          <a:latin typeface="Arial"/>
                          <a:cs typeface="Arial"/>
                        </a:rPr>
                        <a:t>other</a:t>
                      </a:r>
                      <a:r>
                        <a:rPr sz="1600" spc="-95" dirty="0">
                          <a:latin typeface="Arial"/>
                          <a:cs typeface="Arial"/>
                        </a:rPr>
                        <a:t> </a:t>
                      </a:r>
                      <a:r>
                        <a:rPr sz="1600" spc="-10" dirty="0">
                          <a:latin typeface="Arial"/>
                          <a:cs typeface="Arial"/>
                        </a:rPr>
                        <a:t>Administration</a:t>
                      </a:r>
                      <a:r>
                        <a:rPr sz="1600" spc="-25" dirty="0">
                          <a:latin typeface="Arial"/>
                          <a:cs typeface="Arial"/>
                        </a:rPr>
                        <a:t> </a:t>
                      </a:r>
                      <a:r>
                        <a:rPr sz="1600" dirty="0">
                          <a:latin typeface="Arial"/>
                          <a:cs typeface="Arial"/>
                        </a:rPr>
                        <a:t>priorities</a:t>
                      </a:r>
                      <a:r>
                        <a:rPr sz="1600" spc="-35" dirty="0">
                          <a:latin typeface="Arial"/>
                          <a:cs typeface="Arial"/>
                        </a:rPr>
                        <a:t> </a:t>
                      </a:r>
                      <a:r>
                        <a:rPr sz="1600" dirty="0">
                          <a:latin typeface="Arial"/>
                          <a:cs typeface="Arial"/>
                        </a:rPr>
                        <a:t>in</a:t>
                      </a:r>
                      <a:r>
                        <a:rPr sz="1600" spc="-30" dirty="0">
                          <a:latin typeface="Arial"/>
                          <a:cs typeface="Arial"/>
                        </a:rPr>
                        <a:t> </a:t>
                      </a:r>
                      <a:r>
                        <a:rPr sz="1600" spc="-10" dirty="0">
                          <a:latin typeface="Arial"/>
                          <a:cs typeface="Arial"/>
                        </a:rPr>
                        <a:t>fusion, </a:t>
                      </a:r>
                      <a:r>
                        <a:rPr sz="1600" dirty="0">
                          <a:latin typeface="Arial"/>
                          <a:cs typeface="Arial"/>
                        </a:rPr>
                        <a:t>microelectronics,</a:t>
                      </a:r>
                      <a:r>
                        <a:rPr sz="1600" spc="-45" dirty="0">
                          <a:latin typeface="Arial"/>
                          <a:cs typeface="Arial"/>
                        </a:rPr>
                        <a:t> </a:t>
                      </a:r>
                      <a:r>
                        <a:rPr sz="1600" spc="-10" dirty="0">
                          <a:latin typeface="Arial"/>
                          <a:cs typeface="Arial"/>
                        </a:rPr>
                        <a:t>biotechnology,</a:t>
                      </a:r>
                      <a:r>
                        <a:rPr sz="1600" spc="-40" dirty="0">
                          <a:latin typeface="Arial"/>
                          <a:cs typeface="Arial"/>
                        </a:rPr>
                        <a:t> </a:t>
                      </a:r>
                      <a:r>
                        <a:rPr sz="1600" dirty="0">
                          <a:latin typeface="Arial"/>
                          <a:cs typeface="Arial"/>
                        </a:rPr>
                        <a:t>and</a:t>
                      </a:r>
                      <a:r>
                        <a:rPr sz="1600" spc="-35" dirty="0">
                          <a:latin typeface="Arial"/>
                          <a:cs typeface="Arial"/>
                        </a:rPr>
                        <a:t> </a:t>
                      </a:r>
                      <a:r>
                        <a:rPr sz="1600" spc="-10" dirty="0">
                          <a:latin typeface="Arial"/>
                          <a:cs typeface="Arial"/>
                        </a:rPr>
                        <a:t>discovery science</a:t>
                      </a:r>
                      <a:endParaRPr sz="1600" dirty="0">
                        <a:latin typeface="Arial"/>
                        <a:cs typeface="Arial"/>
                      </a:endParaRPr>
                    </a:p>
                  </a:txBody>
                  <a:tcPr marL="0" marR="0" marT="102235" marB="0">
                    <a:lnL w="952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3" name="Table 2">
            <a:extLst>
              <a:ext uri="{FF2B5EF4-FFF2-40B4-BE49-F238E27FC236}">
                <a16:creationId xmlns:a16="http://schemas.microsoft.com/office/drawing/2014/main" id="{0E92E8CF-7EB6-9673-DCA0-54A38B7F0C1F}"/>
              </a:ext>
            </a:extLst>
          </p:cNvPr>
          <p:cNvGraphicFramePr>
            <a:graphicFrameLocks noGrp="1"/>
          </p:cNvGraphicFramePr>
          <p:nvPr>
            <p:extLst>
              <p:ext uri="{D42A27DB-BD31-4B8C-83A1-F6EECF244321}">
                <p14:modId xmlns:p14="http://schemas.microsoft.com/office/powerpoint/2010/main" val="1520592378"/>
              </p:ext>
            </p:extLst>
          </p:nvPr>
        </p:nvGraphicFramePr>
        <p:xfrm>
          <a:off x="8153419" y="1459523"/>
          <a:ext cx="3626912" cy="4467440"/>
        </p:xfrm>
        <a:graphic>
          <a:graphicData uri="http://schemas.openxmlformats.org/drawingml/2006/table">
            <a:tbl>
              <a:tblPr firstRow="1" bandRow="1">
                <a:tableStyleId>{2D5ABB26-0587-4C30-8999-92F81FD0307C}</a:tableStyleId>
              </a:tblPr>
              <a:tblGrid>
                <a:gridCol w="3626912">
                  <a:extLst>
                    <a:ext uri="{9D8B030D-6E8A-4147-A177-3AD203B41FA5}">
                      <a16:colId xmlns:a16="http://schemas.microsoft.com/office/drawing/2014/main" val="4098060348"/>
                    </a:ext>
                  </a:extLst>
                </a:gridCol>
              </a:tblGrid>
              <a:tr h="1131277">
                <a:tc>
                  <a:txBody>
                    <a:bodyPr/>
                    <a:lstStyle/>
                    <a:p>
                      <a:pPr marL="591185" algn="l">
                        <a:lnSpc>
                          <a:spcPct val="100000"/>
                        </a:lnSpc>
                        <a:spcBef>
                          <a:spcPts val="1485"/>
                        </a:spcBef>
                      </a:pPr>
                      <a:r>
                        <a:rPr lang="en-US" sz="2400" b="1" spc="125" dirty="0">
                          <a:latin typeface="Calibri"/>
                          <a:cs typeface="Calibri"/>
                        </a:rPr>
                        <a:t>Quantum Computing Roadmap </a:t>
                      </a:r>
                      <a:r>
                        <a:rPr lang="en-US" sz="2400" b="1" spc="120" dirty="0">
                          <a:latin typeface="Calibri"/>
                          <a:cs typeface="Calibri"/>
                        </a:rPr>
                        <a:t>Charge</a:t>
                      </a:r>
                      <a:endParaRPr lang="en-US" sz="2400" dirty="0">
                        <a:latin typeface="Calibri"/>
                        <a:cs typeface="Calibri"/>
                      </a:endParaRPr>
                    </a:p>
                  </a:txBody>
                  <a:tcPr marL="0" marR="0" marT="188595"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solidFill>
                      <a:srgbClr val="A6C9EB"/>
                    </a:solidFill>
                  </a:tcPr>
                </a:tc>
                <a:extLst>
                  <a:ext uri="{0D108BD9-81ED-4DB2-BD59-A6C34878D82A}">
                    <a16:rowId xmlns:a16="http://schemas.microsoft.com/office/drawing/2014/main" val="1091146988"/>
                  </a:ext>
                </a:extLst>
              </a:tr>
              <a:tr h="3211165">
                <a:tc>
                  <a:txBody>
                    <a:bodyPr/>
                    <a:lstStyle/>
                    <a:p>
                      <a:pPr marL="377190" marR="205740" indent="-285750">
                        <a:lnSpc>
                          <a:spcPct val="90100"/>
                        </a:lnSpc>
                        <a:buFont typeface="Arial" panose="020B0604020202020204" pitchFamily="34" charset="0"/>
                        <a:buChar char="•"/>
                        <a:tabLst>
                          <a:tab pos="320040" algn="l"/>
                        </a:tabLst>
                      </a:pPr>
                      <a:r>
                        <a:rPr lang="en-US" sz="1600" dirty="0">
                          <a:latin typeface="Arial"/>
                          <a:cs typeface="Arial"/>
                        </a:rPr>
                        <a:t>Create a roadmap to identify near-term steps to a concrete 2028 goal of an error-corrected quantum computer capable of revolutionary science</a:t>
                      </a:r>
                      <a:endParaRPr sz="1600" dirty="0">
                        <a:latin typeface="Arial"/>
                        <a:cs typeface="Arial"/>
                      </a:endParaRPr>
                    </a:p>
                    <a:p>
                      <a:pPr marL="320040" marR="356235" indent="-228600">
                        <a:lnSpc>
                          <a:spcPct val="90000"/>
                        </a:lnSpc>
                        <a:spcBef>
                          <a:spcPts val="600"/>
                        </a:spcBef>
                        <a:buChar char="•"/>
                        <a:tabLst>
                          <a:tab pos="320040" algn="l"/>
                        </a:tabLst>
                      </a:pPr>
                      <a:r>
                        <a:rPr lang="en-US" sz="1600" dirty="0">
                          <a:latin typeface="Arial"/>
                          <a:cs typeface="Arial"/>
                        </a:rPr>
                        <a:t>Assess current landscape, noting technical opportunities, gaps, and public-private partnerships to leverage impact</a:t>
                      </a:r>
                    </a:p>
                    <a:p>
                      <a:pPr marL="320040" marR="356235" indent="-228600">
                        <a:lnSpc>
                          <a:spcPct val="90000"/>
                        </a:lnSpc>
                        <a:spcBef>
                          <a:spcPts val="600"/>
                        </a:spcBef>
                        <a:buChar char="•"/>
                        <a:tabLst>
                          <a:tab pos="320040" algn="l"/>
                        </a:tabLst>
                      </a:pPr>
                      <a:endParaRPr lang="en-US" sz="1600" dirty="0">
                        <a:latin typeface="Arial"/>
                        <a:cs typeface="Arial"/>
                      </a:endParaRPr>
                    </a:p>
                    <a:p>
                      <a:pPr marL="320040" marR="356235" indent="-228600">
                        <a:lnSpc>
                          <a:spcPct val="90000"/>
                        </a:lnSpc>
                        <a:spcBef>
                          <a:spcPts val="600"/>
                        </a:spcBef>
                        <a:buChar char="•"/>
                        <a:tabLst>
                          <a:tab pos="320040" algn="l"/>
                        </a:tabLst>
                      </a:pPr>
                      <a:endParaRPr lang="en-US" sz="1600" dirty="0">
                        <a:latin typeface="Arial"/>
                        <a:cs typeface="Arial"/>
                      </a:endParaRPr>
                    </a:p>
                    <a:p>
                      <a:pPr marL="320040" marR="356235" indent="-228600">
                        <a:lnSpc>
                          <a:spcPct val="90000"/>
                        </a:lnSpc>
                        <a:spcBef>
                          <a:spcPts val="600"/>
                        </a:spcBef>
                        <a:buChar char="•"/>
                        <a:tabLst>
                          <a:tab pos="320040" algn="l"/>
                        </a:tabLst>
                      </a:pPr>
                      <a:endParaRPr lang="en-US" sz="1600" dirty="0">
                        <a:latin typeface="Arial"/>
                        <a:cs typeface="Arial"/>
                      </a:endParaRPr>
                    </a:p>
                    <a:p>
                      <a:pPr marL="91440" marR="356235" indent="0">
                        <a:lnSpc>
                          <a:spcPct val="90000"/>
                        </a:lnSpc>
                        <a:spcBef>
                          <a:spcPts val="600"/>
                        </a:spcBef>
                        <a:buNone/>
                        <a:tabLst>
                          <a:tab pos="320040" algn="l"/>
                        </a:tabLst>
                      </a:pPr>
                      <a:endParaRPr sz="1600" dirty="0">
                        <a:latin typeface="Arial"/>
                        <a:cs typeface="Arial"/>
                      </a:endParaRPr>
                    </a:p>
                  </a:txBody>
                  <a:tcPr marL="0" marR="0" marT="102235" marB="0">
                    <a:lnL w="952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71422200"/>
                  </a:ext>
                </a:extLst>
              </a:tr>
            </a:tbl>
          </a:graphicData>
        </a:graphic>
      </p:graphicFrame>
      <p:graphicFrame>
        <p:nvGraphicFramePr>
          <p:cNvPr id="4" name="Table 3">
            <a:extLst>
              <a:ext uri="{FF2B5EF4-FFF2-40B4-BE49-F238E27FC236}">
                <a16:creationId xmlns:a16="http://schemas.microsoft.com/office/drawing/2014/main" id="{E0025F84-09A6-030C-9241-75C581661CD6}"/>
              </a:ext>
            </a:extLst>
          </p:cNvPr>
          <p:cNvGraphicFramePr>
            <a:graphicFrameLocks noGrp="1"/>
          </p:cNvGraphicFramePr>
          <p:nvPr>
            <p:extLst>
              <p:ext uri="{D42A27DB-BD31-4B8C-83A1-F6EECF244321}">
                <p14:modId xmlns:p14="http://schemas.microsoft.com/office/powerpoint/2010/main" val="4009712107"/>
              </p:ext>
            </p:extLst>
          </p:nvPr>
        </p:nvGraphicFramePr>
        <p:xfrm>
          <a:off x="4187064" y="1459524"/>
          <a:ext cx="3626912" cy="4513157"/>
        </p:xfrm>
        <a:graphic>
          <a:graphicData uri="http://schemas.openxmlformats.org/drawingml/2006/table">
            <a:tbl>
              <a:tblPr firstRow="1" bandRow="1">
                <a:tableStyleId>{2D5ABB26-0587-4C30-8999-92F81FD0307C}</a:tableStyleId>
              </a:tblPr>
              <a:tblGrid>
                <a:gridCol w="3626912">
                  <a:extLst>
                    <a:ext uri="{9D8B030D-6E8A-4147-A177-3AD203B41FA5}">
                      <a16:colId xmlns:a16="http://schemas.microsoft.com/office/drawing/2014/main" val="4098060348"/>
                    </a:ext>
                  </a:extLst>
                </a:gridCol>
              </a:tblGrid>
              <a:tr h="522541">
                <a:tc>
                  <a:txBody>
                    <a:bodyPr/>
                    <a:lstStyle/>
                    <a:p>
                      <a:pPr marL="591185">
                        <a:lnSpc>
                          <a:spcPct val="100000"/>
                        </a:lnSpc>
                        <a:spcBef>
                          <a:spcPts val="1485"/>
                        </a:spcBef>
                      </a:pPr>
                      <a:r>
                        <a:rPr lang="en-US" sz="2400" b="1" spc="125" dirty="0">
                          <a:latin typeface="Calibri"/>
                          <a:cs typeface="Calibri"/>
                        </a:rPr>
                        <a:t>AI for Transformative Science Charge</a:t>
                      </a:r>
                      <a:endParaRPr sz="2400" dirty="0">
                        <a:latin typeface="Calibri"/>
                        <a:cs typeface="Calibri"/>
                      </a:endParaRPr>
                    </a:p>
                  </a:txBody>
                  <a:tcPr marL="0" marR="0" marT="188595"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solidFill>
                      <a:srgbClr val="A6C9EB"/>
                    </a:solidFill>
                  </a:tcPr>
                </a:tc>
                <a:extLst>
                  <a:ext uri="{0D108BD9-81ED-4DB2-BD59-A6C34878D82A}">
                    <a16:rowId xmlns:a16="http://schemas.microsoft.com/office/drawing/2014/main" val="1091146988"/>
                  </a:ext>
                </a:extLst>
              </a:tr>
              <a:tr h="3227282">
                <a:tc>
                  <a:txBody>
                    <a:bodyPr/>
                    <a:lstStyle/>
                    <a:p>
                      <a:pPr marL="320675" marR="344170" indent="-228600" algn="l">
                        <a:lnSpc>
                          <a:spcPct val="100000"/>
                        </a:lnSpc>
                        <a:buChar char="•"/>
                        <a:tabLst>
                          <a:tab pos="320675" algn="l"/>
                          <a:tab pos="321945" algn="l"/>
                        </a:tabLst>
                      </a:pPr>
                      <a:r>
                        <a:rPr lang="en-US" sz="1600" dirty="0">
                          <a:latin typeface="Arial"/>
                          <a:cs typeface="Arial"/>
                        </a:rPr>
                        <a:t>	Identify</a:t>
                      </a:r>
                      <a:r>
                        <a:rPr lang="en-US" sz="1600" spc="-25" dirty="0">
                          <a:latin typeface="Arial"/>
                          <a:cs typeface="Arial"/>
                        </a:rPr>
                        <a:t> </a:t>
                      </a:r>
                      <a:r>
                        <a:rPr lang="en-US" sz="1600" dirty="0">
                          <a:latin typeface="Arial"/>
                          <a:cs typeface="Arial"/>
                        </a:rPr>
                        <a:t>how</a:t>
                      </a:r>
                      <a:r>
                        <a:rPr lang="en-US" sz="1600" spc="-40" dirty="0">
                          <a:latin typeface="Arial"/>
                          <a:cs typeface="Arial"/>
                        </a:rPr>
                        <a:t> </a:t>
                      </a:r>
                      <a:r>
                        <a:rPr lang="en-US" sz="1600" dirty="0">
                          <a:latin typeface="Arial"/>
                          <a:cs typeface="Arial"/>
                        </a:rPr>
                        <a:t>to</a:t>
                      </a:r>
                      <a:r>
                        <a:rPr lang="en-US" sz="1600" spc="-30" dirty="0">
                          <a:latin typeface="Arial"/>
                          <a:cs typeface="Arial"/>
                        </a:rPr>
                        <a:t> </a:t>
                      </a:r>
                      <a:r>
                        <a:rPr lang="en-US" sz="1600" dirty="0">
                          <a:latin typeface="Arial"/>
                          <a:cs typeface="Arial"/>
                        </a:rPr>
                        <a:t>prioritize</a:t>
                      </a:r>
                      <a:r>
                        <a:rPr lang="en-US" sz="1600" spc="-30" dirty="0">
                          <a:latin typeface="Arial"/>
                          <a:cs typeface="Arial"/>
                        </a:rPr>
                        <a:t> </a:t>
                      </a:r>
                      <a:r>
                        <a:rPr lang="en-US" sz="1600" dirty="0">
                          <a:latin typeface="Arial"/>
                          <a:cs typeface="Arial"/>
                        </a:rPr>
                        <a:t>SC</a:t>
                      </a:r>
                      <a:r>
                        <a:rPr lang="en-US" sz="1600" spc="-45" dirty="0">
                          <a:latin typeface="Arial"/>
                          <a:cs typeface="Arial"/>
                        </a:rPr>
                        <a:t> </a:t>
                      </a:r>
                      <a:r>
                        <a:rPr lang="en-US" sz="1600" dirty="0">
                          <a:latin typeface="Arial"/>
                          <a:cs typeface="Arial"/>
                        </a:rPr>
                        <a:t>resources</a:t>
                      </a:r>
                      <a:r>
                        <a:rPr lang="en-US" sz="1600" spc="-20" dirty="0">
                          <a:latin typeface="Arial"/>
                          <a:cs typeface="Arial"/>
                        </a:rPr>
                        <a:t> </a:t>
                      </a:r>
                      <a:r>
                        <a:rPr lang="en-US" sz="1600" dirty="0">
                          <a:latin typeface="Arial"/>
                          <a:cs typeface="Arial"/>
                        </a:rPr>
                        <a:t>to</a:t>
                      </a:r>
                      <a:r>
                        <a:rPr lang="en-US" sz="1600" spc="-30" dirty="0">
                          <a:latin typeface="Arial"/>
                          <a:cs typeface="Arial"/>
                        </a:rPr>
                        <a:t> </a:t>
                      </a:r>
                      <a:r>
                        <a:rPr lang="en-US" sz="1600" spc="-10" dirty="0">
                          <a:latin typeface="Arial"/>
                          <a:cs typeface="Arial"/>
                        </a:rPr>
                        <a:t>accelerate </a:t>
                      </a:r>
                      <a:r>
                        <a:rPr lang="en-US" sz="1600" dirty="0">
                          <a:latin typeface="Arial"/>
                          <a:cs typeface="Arial"/>
                        </a:rPr>
                        <a:t>the</a:t>
                      </a:r>
                      <a:r>
                        <a:rPr lang="en-US" sz="1600" spc="-40" dirty="0">
                          <a:latin typeface="Arial"/>
                          <a:cs typeface="Arial"/>
                        </a:rPr>
                        <a:t> </a:t>
                      </a:r>
                      <a:r>
                        <a:rPr lang="en-US" sz="1600" dirty="0">
                          <a:latin typeface="Arial"/>
                          <a:cs typeface="Arial"/>
                        </a:rPr>
                        <a:t>application</a:t>
                      </a:r>
                      <a:r>
                        <a:rPr lang="en-US" sz="1600" spc="-65" dirty="0">
                          <a:latin typeface="Arial"/>
                          <a:cs typeface="Arial"/>
                        </a:rPr>
                        <a:t> </a:t>
                      </a:r>
                      <a:r>
                        <a:rPr lang="en-US" sz="1600" dirty="0">
                          <a:latin typeface="Arial"/>
                          <a:cs typeface="Arial"/>
                        </a:rPr>
                        <a:t>of</a:t>
                      </a:r>
                      <a:r>
                        <a:rPr lang="en-US" sz="1600" spc="-110" dirty="0">
                          <a:latin typeface="Arial"/>
                          <a:cs typeface="Arial"/>
                        </a:rPr>
                        <a:t> </a:t>
                      </a:r>
                      <a:r>
                        <a:rPr lang="en-US" sz="1600" dirty="0">
                          <a:latin typeface="Arial"/>
                          <a:cs typeface="Arial"/>
                        </a:rPr>
                        <a:t>AI</a:t>
                      </a:r>
                      <a:r>
                        <a:rPr lang="en-US" sz="1600" spc="-30" dirty="0">
                          <a:latin typeface="Arial"/>
                          <a:cs typeface="Arial"/>
                        </a:rPr>
                        <a:t> </a:t>
                      </a:r>
                      <a:r>
                        <a:rPr lang="en-US" sz="1600" dirty="0">
                          <a:latin typeface="Arial"/>
                          <a:cs typeface="Arial"/>
                        </a:rPr>
                        <a:t>for</a:t>
                      </a:r>
                      <a:r>
                        <a:rPr lang="en-US" sz="1600" spc="-25" dirty="0">
                          <a:latin typeface="Arial"/>
                          <a:cs typeface="Arial"/>
                        </a:rPr>
                        <a:t> </a:t>
                      </a:r>
                      <a:r>
                        <a:rPr lang="en-US" sz="1600" dirty="0">
                          <a:latin typeface="Arial"/>
                          <a:cs typeface="Arial"/>
                        </a:rPr>
                        <a:t>transformative</a:t>
                      </a:r>
                      <a:r>
                        <a:rPr lang="en-US" sz="1600" spc="-20" dirty="0">
                          <a:latin typeface="Arial"/>
                          <a:cs typeface="Arial"/>
                        </a:rPr>
                        <a:t> </a:t>
                      </a:r>
                      <a:r>
                        <a:rPr lang="en-US" sz="1600" dirty="0">
                          <a:latin typeface="Arial"/>
                          <a:cs typeface="Arial"/>
                        </a:rPr>
                        <a:t>scientific</a:t>
                      </a:r>
                      <a:r>
                        <a:rPr lang="en-US" sz="1600" spc="-65" dirty="0">
                          <a:latin typeface="Arial"/>
                          <a:cs typeface="Arial"/>
                        </a:rPr>
                        <a:t> </a:t>
                      </a:r>
                      <a:r>
                        <a:rPr lang="en-US" sz="1600" spc="-25" dirty="0">
                          <a:latin typeface="Arial"/>
                          <a:cs typeface="Arial"/>
                        </a:rPr>
                        <a:t>and </a:t>
                      </a:r>
                      <a:r>
                        <a:rPr lang="en-US" sz="1600" dirty="0">
                          <a:latin typeface="Arial"/>
                          <a:cs typeface="Arial"/>
                        </a:rPr>
                        <a:t>engineering</a:t>
                      </a:r>
                      <a:r>
                        <a:rPr lang="en-US" sz="1600" spc="-60" dirty="0">
                          <a:latin typeface="Arial"/>
                          <a:cs typeface="Arial"/>
                        </a:rPr>
                        <a:t> </a:t>
                      </a:r>
                      <a:r>
                        <a:rPr lang="en-US" sz="1600" dirty="0">
                          <a:latin typeface="Arial"/>
                          <a:cs typeface="Arial"/>
                        </a:rPr>
                        <a:t>discovery</a:t>
                      </a:r>
                      <a:r>
                        <a:rPr lang="en-US" sz="1600" spc="-60" dirty="0">
                          <a:latin typeface="Arial"/>
                          <a:cs typeface="Arial"/>
                        </a:rPr>
                        <a:t> </a:t>
                      </a:r>
                      <a:r>
                        <a:rPr lang="en-US" sz="1600" dirty="0">
                          <a:latin typeface="Arial"/>
                          <a:cs typeface="Arial"/>
                        </a:rPr>
                        <a:t>focused</a:t>
                      </a:r>
                      <a:r>
                        <a:rPr lang="en-US" sz="1600" spc="-55" dirty="0">
                          <a:latin typeface="Arial"/>
                          <a:cs typeface="Arial"/>
                        </a:rPr>
                        <a:t> </a:t>
                      </a:r>
                      <a:r>
                        <a:rPr lang="en-US" sz="1600" dirty="0">
                          <a:latin typeface="Arial"/>
                          <a:cs typeface="Arial"/>
                        </a:rPr>
                        <a:t>on</a:t>
                      </a:r>
                      <a:r>
                        <a:rPr lang="en-US" sz="1600" spc="-35" dirty="0">
                          <a:latin typeface="Arial"/>
                          <a:cs typeface="Arial"/>
                        </a:rPr>
                        <a:t> </a:t>
                      </a:r>
                      <a:r>
                        <a:rPr lang="en-US" sz="1600" dirty="0">
                          <a:latin typeface="Arial"/>
                          <a:cs typeface="Arial"/>
                        </a:rPr>
                        <a:t>pressing</a:t>
                      </a:r>
                      <a:r>
                        <a:rPr lang="en-US" sz="1600" spc="-55" dirty="0">
                          <a:latin typeface="Arial"/>
                          <a:cs typeface="Arial"/>
                        </a:rPr>
                        <a:t> </a:t>
                      </a:r>
                      <a:r>
                        <a:rPr lang="en-US" sz="1600" spc="-10" dirty="0">
                          <a:latin typeface="Arial"/>
                          <a:cs typeface="Arial"/>
                        </a:rPr>
                        <a:t>national </a:t>
                      </a:r>
                      <a:r>
                        <a:rPr lang="en-US" sz="1600" dirty="0">
                          <a:latin typeface="Arial"/>
                          <a:cs typeface="Arial"/>
                        </a:rPr>
                        <a:t>science</a:t>
                      </a:r>
                      <a:r>
                        <a:rPr lang="en-US" sz="1600" spc="-50" dirty="0">
                          <a:latin typeface="Arial"/>
                          <a:cs typeface="Arial"/>
                        </a:rPr>
                        <a:t> </a:t>
                      </a:r>
                      <a:r>
                        <a:rPr lang="en-US" sz="1600" dirty="0">
                          <a:latin typeface="Arial"/>
                          <a:cs typeface="Arial"/>
                        </a:rPr>
                        <a:t>and</a:t>
                      </a:r>
                      <a:r>
                        <a:rPr lang="en-US" sz="1600" spc="-35" dirty="0">
                          <a:latin typeface="Arial"/>
                          <a:cs typeface="Arial"/>
                        </a:rPr>
                        <a:t> </a:t>
                      </a:r>
                      <a:r>
                        <a:rPr lang="en-US" sz="1600" dirty="0">
                          <a:latin typeface="Arial"/>
                          <a:cs typeface="Arial"/>
                        </a:rPr>
                        <a:t>technology</a:t>
                      </a:r>
                      <a:r>
                        <a:rPr lang="en-US" sz="1600" spc="-45" dirty="0">
                          <a:latin typeface="Arial"/>
                          <a:cs typeface="Arial"/>
                        </a:rPr>
                        <a:t> </a:t>
                      </a:r>
                      <a:r>
                        <a:rPr lang="en-US" sz="1600" spc="-10" dirty="0">
                          <a:latin typeface="Arial"/>
                          <a:cs typeface="Arial"/>
                        </a:rPr>
                        <a:t>challenges</a:t>
                      </a:r>
                      <a:endParaRPr lang="en-US" sz="1600" dirty="0">
                        <a:latin typeface="Arial"/>
                        <a:cs typeface="Arial"/>
                      </a:endParaRPr>
                    </a:p>
                    <a:p>
                      <a:pPr marL="320675" marR="199390" indent="-228600" algn="l">
                        <a:lnSpc>
                          <a:spcPct val="100000"/>
                        </a:lnSpc>
                        <a:spcBef>
                          <a:spcPts val="605"/>
                        </a:spcBef>
                        <a:buChar char="•"/>
                        <a:tabLst>
                          <a:tab pos="320675" algn="l"/>
                        </a:tabLst>
                      </a:pPr>
                      <a:r>
                        <a:rPr lang="en-US" sz="1600" dirty="0">
                          <a:latin typeface="Arial"/>
                          <a:cs typeface="Arial"/>
                        </a:rPr>
                        <a:t>Create</a:t>
                      </a:r>
                      <a:r>
                        <a:rPr lang="en-US" sz="1600" spc="-50" dirty="0">
                          <a:latin typeface="Arial"/>
                          <a:cs typeface="Arial"/>
                        </a:rPr>
                        <a:t> </a:t>
                      </a:r>
                      <a:r>
                        <a:rPr lang="en-US" sz="1600" dirty="0">
                          <a:latin typeface="Arial"/>
                          <a:cs typeface="Arial"/>
                        </a:rPr>
                        <a:t>a</a:t>
                      </a:r>
                      <a:r>
                        <a:rPr lang="en-US" sz="1600" spc="-45" dirty="0">
                          <a:latin typeface="Arial"/>
                          <a:cs typeface="Arial"/>
                        </a:rPr>
                        <a:t> </a:t>
                      </a:r>
                      <a:r>
                        <a:rPr lang="en-US" sz="1600" dirty="0">
                          <a:latin typeface="Arial"/>
                          <a:cs typeface="Arial"/>
                        </a:rPr>
                        <a:t>decadal</a:t>
                      </a:r>
                      <a:r>
                        <a:rPr lang="en-US" sz="1600" spc="-60" dirty="0">
                          <a:latin typeface="Arial"/>
                          <a:cs typeface="Arial"/>
                        </a:rPr>
                        <a:t> </a:t>
                      </a:r>
                      <a:r>
                        <a:rPr lang="en-US" sz="1600" dirty="0">
                          <a:latin typeface="Arial"/>
                          <a:cs typeface="Arial"/>
                        </a:rPr>
                        <a:t>roadmap</a:t>
                      </a:r>
                      <a:r>
                        <a:rPr lang="en-US" sz="1600" spc="-40" dirty="0">
                          <a:latin typeface="Arial"/>
                          <a:cs typeface="Arial"/>
                        </a:rPr>
                        <a:t> </a:t>
                      </a:r>
                      <a:r>
                        <a:rPr lang="en-US" sz="1600" dirty="0">
                          <a:latin typeface="Arial"/>
                          <a:cs typeface="Arial"/>
                        </a:rPr>
                        <a:t>articulating</a:t>
                      </a:r>
                      <a:r>
                        <a:rPr lang="en-US" sz="1600" spc="-65" dirty="0">
                          <a:latin typeface="Arial"/>
                          <a:cs typeface="Arial"/>
                        </a:rPr>
                        <a:t> </a:t>
                      </a:r>
                      <a:r>
                        <a:rPr lang="en-US" sz="1600" spc="-10" dirty="0">
                          <a:latin typeface="Arial"/>
                          <a:cs typeface="Arial"/>
                        </a:rPr>
                        <a:t>near,</a:t>
                      </a:r>
                      <a:r>
                        <a:rPr lang="en-US" sz="1600" spc="-45" dirty="0">
                          <a:latin typeface="Arial"/>
                          <a:cs typeface="Arial"/>
                        </a:rPr>
                        <a:t> </a:t>
                      </a:r>
                      <a:r>
                        <a:rPr lang="en-US" sz="1600" dirty="0">
                          <a:latin typeface="Arial"/>
                          <a:cs typeface="Arial"/>
                        </a:rPr>
                        <a:t>mid,</a:t>
                      </a:r>
                      <a:r>
                        <a:rPr lang="en-US" sz="1600" spc="-45" dirty="0">
                          <a:latin typeface="Arial"/>
                          <a:cs typeface="Arial"/>
                        </a:rPr>
                        <a:t> </a:t>
                      </a:r>
                      <a:r>
                        <a:rPr lang="en-US" sz="1600" spc="-25" dirty="0">
                          <a:latin typeface="Arial"/>
                          <a:cs typeface="Arial"/>
                        </a:rPr>
                        <a:t>and </a:t>
                      </a:r>
                      <a:r>
                        <a:rPr lang="en-US" sz="1600" spc="-10" dirty="0">
                          <a:latin typeface="Arial"/>
                          <a:cs typeface="Arial"/>
                        </a:rPr>
                        <a:t>long-</a:t>
                      </a:r>
                      <a:r>
                        <a:rPr lang="en-US" sz="1600" dirty="0">
                          <a:latin typeface="Arial"/>
                          <a:cs typeface="Arial"/>
                        </a:rPr>
                        <a:t>term</a:t>
                      </a:r>
                      <a:r>
                        <a:rPr lang="en-US" sz="1600" spc="-15" dirty="0">
                          <a:latin typeface="Arial"/>
                          <a:cs typeface="Arial"/>
                        </a:rPr>
                        <a:t> </a:t>
                      </a:r>
                      <a:r>
                        <a:rPr lang="en-US" sz="1600" dirty="0">
                          <a:latin typeface="Arial"/>
                          <a:cs typeface="Arial"/>
                        </a:rPr>
                        <a:t>priorities</a:t>
                      </a:r>
                      <a:r>
                        <a:rPr lang="en-US" sz="1600" spc="-30" dirty="0">
                          <a:latin typeface="Arial"/>
                          <a:cs typeface="Arial"/>
                        </a:rPr>
                        <a:t> </a:t>
                      </a:r>
                      <a:r>
                        <a:rPr lang="en-US" sz="1600" dirty="0">
                          <a:latin typeface="Arial"/>
                          <a:cs typeface="Arial"/>
                        </a:rPr>
                        <a:t>for</a:t>
                      </a:r>
                      <a:r>
                        <a:rPr lang="en-US" sz="1600" spc="-20" dirty="0">
                          <a:latin typeface="Arial"/>
                          <a:cs typeface="Arial"/>
                        </a:rPr>
                        <a:t> </a:t>
                      </a:r>
                      <a:r>
                        <a:rPr lang="en-US" sz="1600" dirty="0">
                          <a:latin typeface="Arial"/>
                          <a:cs typeface="Arial"/>
                        </a:rPr>
                        <a:t>SC</a:t>
                      </a:r>
                      <a:r>
                        <a:rPr lang="en-US" sz="1600" spc="-35" dirty="0">
                          <a:latin typeface="Arial"/>
                          <a:cs typeface="Arial"/>
                        </a:rPr>
                        <a:t> </a:t>
                      </a:r>
                      <a:r>
                        <a:rPr lang="en-US" sz="1600" dirty="0">
                          <a:latin typeface="Arial"/>
                          <a:cs typeface="Arial"/>
                        </a:rPr>
                        <a:t>to</a:t>
                      </a:r>
                      <a:r>
                        <a:rPr lang="en-US" sz="1600" spc="-20" dirty="0">
                          <a:latin typeface="Arial"/>
                          <a:cs typeface="Arial"/>
                        </a:rPr>
                        <a:t> </a:t>
                      </a:r>
                      <a:r>
                        <a:rPr lang="en-US" sz="1600" dirty="0">
                          <a:latin typeface="Arial"/>
                          <a:cs typeface="Arial"/>
                        </a:rPr>
                        <a:t>achieve</a:t>
                      </a:r>
                      <a:r>
                        <a:rPr lang="en-US" sz="1600" spc="-45" dirty="0">
                          <a:latin typeface="Arial"/>
                          <a:cs typeface="Arial"/>
                        </a:rPr>
                        <a:t> </a:t>
                      </a:r>
                      <a:r>
                        <a:rPr lang="en-US" sz="1600" dirty="0">
                          <a:latin typeface="Arial"/>
                          <a:cs typeface="Arial"/>
                        </a:rPr>
                        <a:t>the</a:t>
                      </a:r>
                      <a:r>
                        <a:rPr lang="en-US" sz="1600" spc="-20" dirty="0">
                          <a:latin typeface="Arial"/>
                          <a:cs typeface="Arial"/>
                        </a:rPr>
                        <a:t> </a:t>
                      </a:r>
                      <a:r>
                        <a:rPr lang="en-US" sz="1600" spc="-10" dirty="0">
                          <a:latin typeface="Arial"/>
                          <a:cs typeface="Arial"/>
                        </a:rPr>
                        <a:t>Genesis Mission</a:t>
                      </a:r>
                      <a:endParaRPr lang="en-US" sz="1600" dirty="0">
                        <a:latin typeface="Arial"/>
                        <a:cs typeface="Arial"/>
                      </a:endParaRPr>
                    </a:p>
                    <a:p>
                      <a:pPr>
                        <a:lnSpc>
                          <a:spcPct val="100000"/>
                        </a:lnSpc>
                        <a:spcBef>
                          <a:spcPts val="805"/>
                        </a:spcBef>
                      </a:pPr>
                      <a:endParaRPr sz="1600" dirty="0">
                        <a:latin typeface="Times New Roman"/>
                        <a:cs typeface="Times New Roman"/>
                      </a:endParaRPr>
                    </a:p>
                  </a:txBody>
                  <a:tcPr marL="0" marR="0" marT="102235" marB="0">
                    <a:lnL w="9525">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tcPr>
                </a:tc>
                <a:extLst>
                  <a:ext uri="{0D108BD9-81ED-4DB2-BD59-A6C34878D82A}">
                    <a16:rowId xmlns:a16="http://schemas.microsoft.com/office/drawing/2014/main" val="171422200"/>
                  </a:ext>
                </a:extLst>
              </a:tr>
            </a:tbl>
          </a:graphicData>
        </a:graphic>
      </p:graphicFrame>
    </p:spTree>
    <p:extLst>
      <p:ext uri="{BB962C8B-B14F-4D97-AF65-F5344CB8AC3E}">
        <p14:creationId xmlns:p14="http://schemas.microsoft.com/office/powerpoint/2010/main" val="4016011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150"/>
              </a:lnSpc>
            </a:pPr>
            <a:fld id="{81D60167-4931-47E6-BA6A-407CBD079E47}" type="slidenum">
              <a:rPr spc="-25" dirty="0"/>
              <a:t>23</a:t>
            </a:fld>
            <a:endParaRPr spc="-25" dirty="0"/>
          </a:p>
        </p:txBody>
      </p:sp>
      <p:sp>
        <p:nvSpPr>
          <p:cNvPr id="12" name="Title 1">
            <a:extLst>
              <a:ext uri="{FF2B5EF4-FFF2-40B4-BE49-F238E27FC236}">
                <a16:creationId xmlns:a16="http://schemas.microsoft.com/office/drawing/2014/main" id="{65A3F44D-DD59-2B2F-34E8-96C8936EF5F8}"/>
              </a:ext>
            </a:extLst>
          </p:cNvPr>
          <p:cNvSpPr txBox="1">
            <a:spLocks/>
          </p:cNvSpPr>
          <p:nvPr/>
        </p:nvSpPr>
        <p:spPr>
          <a:xfrm>
            <a:off x="309751" y="251708"/>
            <a:ext cx="11317044" cy="801663"/>
          </a:xfrm>
          <a:prstGeom prst="rect">
            <a:avLst/>
          </a:prstGeom>
        </p:spPr>
        <p:txBody>
          <a:bodyPr wrap="square" lIns="0" tIns="0" rIns="0" bIns="0">
            <a:normAutofit/>
          </a:bodyPr>
          <a:lstStyle>
            <a:lvl1pPr>
              <a:defRPr sz="2500" b="0" i="0">
                <a:solidFill>
                  <a:schemeClr val="tx1"/>
                </a:solidFill>
                <a:latin typeface="Calibri"/>
                <a:ea typeface="+mj-ea"/>
                <a:cs typeface="Calibri"/>
              </a:defRPr>
            </a:lvl1pPr>
          </a:lstStyle>
          <a:p>
            <a:r>
              <a:rPr lang="en-US" sz="3600" b="1" dirty="0"/>
              <a:t>HENP Summary</a:t>
            </a:r>
          </a:p>
        </p:txBody>
      </p:sp>
      <p:sp>
        <p:nvSpPr>
          <p:cNvPr id="13" name="Content Placeholder 2">
            <a:extLst>
              <a:ext uri="{FF2B5EF4-FFF2-40B4-BE49-F238E27FC236}">
                <a16:creationId xmlns:a16="http://schemas.microsoft.com/office/drawing/2014/main" id="{C50D7BE8-BF10-0B99-83F9-C3F351AC85BC}"/>
              </a:ext>
            </a:extLst>
          </p:cNvPr>
          <p:cNvSpPr txBox="1">
            <a:spLocks/>
          </p:cNvSpPr>
          <p:nvPr/>
        </p:nvSpPr>
        <p:spPr>
          <a:xfrm>
            <a:off x="323928" y="930275"/>
            <a:ext cx="11868072" cy="4997450"/>
          </a:xfrm>
          <a:prstGeom prst="rect">
            <a:avLst/>
          </a:prstGeom>
        </p:spPr>
        <p:txBody>
          <a:bodyPr wrap="square" lIns="0" tIns="0" rIns="0" bIns="0">
            <a:noAutofit/>
          </a:bodyPr>
          <a:lstStyle>
            <a:lvl1pPr marL="0">
              <a:defRPr sz="36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buFont typeface="Wingdings" panose="05000000000000000000" pitchFamily="2" charset="2"/>
              <a:buChar char="w"/>
            </a:pPr>
            <a:r>
              <a:rPr lang="en-US" sz="2200" dirty="0"/>
              <a:t>  The HEP and NP programs focus on answering the most fundamental questions about matter, energy, space and time.</a:t>
            </a:r>
          </a:p>
          <a:p>
            <a:pPr>
              <a:spcAft>
                <a:spcPts val="600"/>
              </a:spcAft>
              <a:buFont typeface="Wingdings" panose="05000000000000000000" pitchFamily="2" charset="2"/>
              <a:buChar char="w"/>
            </a:pPr>
            <a:r>
              <a:rPr lang="en-US" sz="2200" dirty="0"/>
              <a:t>  We do this by building and operating state-of-the-art facilities and instruments, collecting and analyzing large, complex data sets and publishing scientific results. Facility operations and data processing continue to be enhanced by the application of AI tools.</a:t>
            </a:r>
          </a:p>
          <a:p>
            <a:pPr>
              <a:spcAft>
                <a:spcPts val="600"/>
              </a:spcAft>
              <a:buFont typeface="Wingdings" panose="05000000000000000000" pitchFamily="2" charset="2"/>
              <a:buChar char="w"/>
            </a:pPr>
            <a:r>
              <a:rPr lang="en-US" sz="2200" dirty="0"/>
              <a:t>  Both programs have been guided by planning processes that evaluate the science and sets priorities such that the focus remains centered on answering the most pressing and compelling questions.</a:t>
            </a:r>
          </a:p>
          <a:p>
            <a:pPr lvl="1">
              <a:spcAft>
                <a:spcPts val="600"/>
              </a:spcAft>
            </a:pPr>
            <a:r>
              <a:rPr lang="en-US" sz="2200" dirty="0"/>
              <a:t>-- Budget realities have not matched outyear scenarios, making it challenging to execute the vision set out in the plans.</a:t>
            </a:r>
          </a:p>
          <a:p>
            <a:pPr lvl="1">
              <a:spcAft>
                <a:spcPts val="600"/>
              </a:spcAft>
            </a:pPr>
            <a:r>
              <a:rPr lang="en-US" sz="2200" dirty="0"/>
              <a:t>-- HEP and NP are executing a portfolio of projects launched this decade and should have construction completed within the coming decade, setting us up for producing record breaking quantities of data and world leading results for decades to come.</a:t>
            </a:r>
          </a:p>
          <a:p>
            <a:pPr>
              <a:spcAft>
                <a:spcPts val="600"/>
              </a:spcAft>
              <a:buFont typeface="Wingdings" panose="05000000000000000000" pitchFamily="2" charset="2"/>
              <a:buChar char="w"/>
            </a:pPr>
            <a:r>
              <a:rPr lang="en-US" sz="2200" dirty="0"/>
              <a:t>  The synergies between HEP and NP will enable a smooth transition in support of the SC realignment. </a:t>
            </a:r>
          </a:p>
          <a:p>
            <a:pPr>
              <a:spcAft>
                <a:spcPts val="600"/>
              </a:spcAft>
              <a:buFont typeface="Wingdings" panose="05000000000000000000" pitchFamily="2" charset="2"/>
              <a:buChar char="w"/>
            </a:pPr>
            <a:endParaRPr lang="en-US" sz="2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dirty="0">
                <a:solidFill>
                  <a:srgbClr val="FFFFFF"/>
                </a:solidFill>
              </a:rPr>
              <a:t>Thank</a:t>
            </a:r>
            <a:r>
              <a:rPr spc="-70" dirty="0">
                <a:solidFill>
                  <a:srgbClr val="FFFFFF"/>
                </a:solidFill>
              </a:rPr>
              <a:t> </a:t>
            </a:r>
            <a:r>
              <a:rPr spc="-25" dirty="0">
                <a:solidFill>
                  <a:srgbClr val="FFFFFF"/>
                </a:solidFill>
              </a:rPr>
              <a:t>you</a:t>
            </a:r>
          </a:p>
        </p:txBody>
      </p:sp>
      <p:pic>
        <p:nvPicPr>
          <p:cNvPr id="4" name="object 4"/>
          <p:cNvPicPr/>
          <p:nvPr/>
        </p:nvPicPr>
        <p:blipFill>
          <a:blip r:embed="rId2" cstate="print"/>
          <a:stretch>
            <a:fillRect/>
          </a:stretch>
        </p:blipFill>
        <p:spPr>
          <a:xfrm>
            <a:off x="9490456" y="3585616"/>
            <a:ext cx="2396744" cy="24154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ACE73-C642-FDAE-DFF4-5F202EB8823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9D3749E-5722-EDA2-ED98-7F25F4F7F7BB}"/>
              </a:ext>
            </a:extLst>
          </p:cNvPr>
          <p:cNvSpPr txBox="1"/>
          <p:nvPr/>
        </p:nvSpPr>
        <p:spPr>
          <a:xfrm>
            <a:off x="146657" y="1032601"/>
            <a:ext cx="3797326" cy="483266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a:lstStyle>
          <a:p>
            <a:pPr>
              <a:lnSpc>
                <a:spcPct val="110000"/>
              </a:lnSpc>
            </a:pPr>
            <a:br>
              <a:rPr lang="en-US" sz="2000" b="0" dirty="0">
                <a:latin typeface="Avenir Next LT Pro" panose="020B0504020202020204" pitchFamily="34" charset="0"/>
              </a:rPr>
            </a:br>
            <a:r>
              <a:rPr lang="en-US" sz="2000" dirty="0">
                <a:solidFill>
                  <a:schemeClr val="bg1"/>
                </a:solidFill>
                <a:latin typeface="Avenir Next LT Pro" panose="020B0504020202020204" pitchFamily="34" charset="0"/>
              </a:rPr>
              <a:t>Mission: </a:t>
            </a:r>
            <a:r>
              <a:rPr lang="en-US" sz="2200" b="0" dirty="0">
                <a:solidFill>
                  <a:schemeClr val="bg1"/>
                </a:solidFill>
                <a:latin typeface="Avenir Next LT Pro"/>
                <a:ea typeface="Segoe UI Black"/>
              </a:rPr>
              <a:t>Discover, explore, and understand all forms of nuclear matter. </a:t>
            </a:r>
            <a:br>
              <a:rPr lang="en-US" sz="2200" b="0" dirty="0">
                <a:solidFill>
                  <a:schemeClr val="bg1"/>
                </a:solidFill>
                <a:latin typeface="Avenir Next LT Pro"/>
                <a:ea typeface="Segoe UI Black"/>
              </a:rPr>
            </a:br>
            <a:br>
              <a:rPr lang="en-US" sz="2000" b="0" dirty="0">
                <a:solidFill>
                  <a:schemeClr val="bg1"/>
                </a:solidFill>
                <a:latin typeface="Avenir Next LT Pro"/>
                <a:ea typeface="Segoe UI Black"/>
              </a:rPr>
            </a:br>
            <a:r>
              <a:rPr lang="en-US" sz="2200" b="0" dirty="0">
                <a:solidFill>
                  <a:schemeClr val="bg1"/>
                </a:solidFill>
                <a:latin typeface="Avenir Next LT Pro"/>
                <a:ea typeface="Segoe UI Black"/>
              </a:rPr>
              <a:t>Seeks to understand </a:t>
            </a:r>
            <a:r>
              <a:rPr lang="en-US" sz="2200" dirty="0">
                <a:solidFill>
                  <a:schemeClr val="bg1"/>
                </a:solidFill>
                <a:latin typeface="Avenir Next LT Pro"/>
                <a:ea typeface="Segoe UI Black"/>
              </a:rPr>
              <a:t>subatomic matter</a:t>
            </a:r>
            <a:r>
              <a:rPr lang="en-US" sz="2200" b="0" dirty="0">
                <a:solidFill>
                  <a:schemeClr val="bg1"/>
                </a:solidFill>
                <a:latin typeface="Avenir Next LT Pro"/>
                <a:ea typeface="Segoe UI Black"/>
              </a:rPr>
              <a:t>, including exotic matter inside neutron stars and in the early days of the universe, </a:t>
            </a:r>
            <a:r>
              <a:rPr lang="en-US" sz="2200" dirty="0">
                <a:solidFill>
                  <a:schemeClr val="bg1"/>
                </a:solidFill>
                <a:latin typeface="Avenir Next LT Pro"/>
                <a:ea typeface="Segoe UI Black"/>
              </a:rPr>
              <a:t>and how that knowledge can benefit society (critical technologies, medicine, and national security)</a:t>
            </a:r>
            <a:r>
              <a:rPr lang="en-US" sz="2200" b="0" dirty="0">
                <a:solidFill>
                  <a:schemeClr val="bg1"/>
                </a:solidFill>
                <a:latin typeface="Avenir Next LT Pro"/>
                <a:ea typeface="Segoe UI Black"/>
              </a:rPr>
              <a:t>.</a:t>
            </a:r>
            <a:endParaRPr lang="en-US" sz="2000" b="0" dirty="0">
              <a:solidFill>
                <a:schemeClr val="bg1"/>
              </a:solidFill>
              <a:latin typeface="Avenir Next LT Pro"/>
              <a:ea typeface="Segoe UI Black"/>
            </a:endParaRPr>
          </a:p>
        </p:txBody>
      </p:sp>
      <p:sp>
        <p:nvSpPr>
          <p:cNvPr id="7" name="Freeform: Shape 15">
            <a:extLst>
              <a:ext uri="{FF2B5EF4-FFF2-40B4-BE49-F238E27FC236}">
                <a16:creationId xmlns:a16="http://schemas.microsoft.com/office/drawing/2014/main" id="{A21AA4DE-E181-70B2-158A-8E81BA3FA2F9}"/>
              </a:ext>
            </a:extLst>
          </p:cNvPr>
          <p:cNvSpPr/>
          <p:nvPr/>
        </p:nvSpPr>
        <p:spPr>
          <a:xfrm>
            <a:off x="8637407" y="-1772"/>
            <a:ext cx="3374303" cy="1759372"/>
          </a:xfrm>
          <a:custGeom>
            <a:avLst/>
            <a:gdLst>
              <a:gd name="connsiteX0" fmla="*/ 0 w 3274388"/>
              <a:gd name="connsiteY0" fmla="*/ 0 h 1180461"/>
              <a:gd name="connsiteX1" fmla="*/ 3274388 w 3274388"/>
              <a:gd name="connsiteY1" fmla="*/ 0 h 1180461"/>
              <a:gd name="connsiteX2" fmla="*/ 3274388 w 3274388"/>
              <a:gd name="connsiteY2" fmla="*/ 1180461 h 1180461"/>
              <a:gd name="connsiteX3" fmla="*/ 0 w 3274388"/>
              <a:gd name="connsiteY3" fmla="*/ 1180461 h 1180461"/>
              <a:gd name="connsiteX4" fmla="*/ 0 w 3274388"/>
              <a:gd name="connsiteY4" fmla="*/ 0 h 1180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388" h="1180461">
                <a:moveTo>
                  <a:pt x="0" y="0"/>
                </a:moveTo>
                <a:lnTo>
                  <a:pt x="3274388" y="0"/>
                </a:lnTo>
                <a:lnTo>
                  <a:pt x="3274388" y="1180461"/>
                </a:lnTo>
                <a:lnTo>
                  <a:pt x="0" y="11804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defTabSz="800100">
              <a:spcAft>
                <a:spcPct val="35000"/>
              </a:spcAft>
            </a:pPr>
            <a:r>
              <a:rPr lang="en-US" b="1" kern="1200" dirty="0">
                <a:solidFill>
                  <a:schemeClr val="bg1"/>
                </a:solidFill>
                <a:latin typeface="Avenir Next LT Pro"/>
                <a:cs typeface="Segoe UI Semibold"/>
              </a:rPr>
              <a:t>Largest supporter (&gt;95%) of U. S. nuclear physics research</a:t>
            </a:r>
            <a:br>
              <a:rPr lang="en-US" b="1" kern="1200" dirty="0">
                <a:solidFill>
                  <a:schemeClr val="bg1"/>
                </a:solidFill>
                <a:latin typeface="Avenir Next LT Pro"/>
                <a:cs typeface="Segoe UI Semibold"/>
              </a:rPr>
            </a:br>
            <a:r>
              <a:rPr lang="en-US" b="1" kern="1200" dirty="0">
                <a:solidFill>
                  <a:schemeClr val="bg1"/>
                </a:solidFill>
                <a:latin typeface="Avenir Next LT Pro"/>
                <a:cs typeface="Segoe UI Semibold"/>
              </a:rPr>
              <a:t>    </a:t>
            </a:r>
            <a:r>
              <a:rPr lang="en-US" sz="1600" kern="1200" dirty="0">
                <a:solidFill>
                  <a:srgbClr val="FFFF00"/>
                </a:solidFill>
                <a:latin typeface="Avenir Next LT Pro"/>
                <a:cs typeface="Segoe UI Semibold"/>
              </a:rPr>
              <a:t>FY 2026 Enacted $</a:t>
            </a:r>
            <a:r>
              <a:rPr lang="en-US" sz="1600" dirty="0">
                <a:solidFill>
                  <a:srgbClr val="FFFF00"/>
                </a:solidFill>
                <a:latin typeface="Avenir Next LT Pro"/>
                <a:cs typeface="Segoe UI Semibold"/>
              </a:rPr>
              <a:t>866.141</a:t>
            </a:r>
            <a:r>
              <a:rPr lang="en-US" sz="1600" kern="1200" dirty="0">
                <a:solidFill>
                  <a:srgbClr val="FFFF00"/>
                </a:solidFill>
                <a:latin typeface="Avenir Next LT Pro"/>
                <a:cs typeface="Segoe UI Semibold"/>
              </a:rPr>
              <a:t>M</a:t>
            </a:r>
            <a:endParaRPr lang="en-US" sz="1400" kern="1200" dirty="0">
              <a:solidFill>
                <a:srgbClr val="FFFF00"/>
              </a:solidFill>
              <a:latin typeface="Avenir Next LT Pro" panose="020B0504020202020204" pitchFamily="34" charset="0"/>
              <a:cs typeface="Segoe UI Semibold" panose="020B0702040204020203" pitchFamily="34" charset="0"/>
            </a:endParaRPr>
          </a:p>
        </p:txBody>
      </p:sp>
      <p:sp>
        <p:nvSpPr>
          <p:cNvPr id="8" name="Freeform: Shape 19">
            <a:extLst>
              <a:ext uri="{FF2B5EF4-FFF2-40B4-BE49-F238E27FC236}">
                <a16:creationId xmlns:a16="http://schemas.microsoft.com/office/drawing/2014/main" id="{DD7B875F-7C69-97F9-30CC-ACDE0A26F55B}"/>
              </a:ext>
            </a:extLst>
          </p:cNvPr>
          <p:cNvSpPr/>
          <p:nvPr/>
        </p:nvSpPr>
        <p:spPr>
          <a:xfrm>
            <a:off x="8722302" y="5114654"/>
            <a:ext cx="3461833" cy="669938"/>
          </a:xfrm>
          <a:custGeom>
            <a:avLst/>
            <a:gdLst>
              <a:gd name="connsiteX0" fmla="*/ 0 w 3200941"/>
              <a:gd name="connsiteY0" fmla="*/ 0 h 1180461"/>
              <a:gd name="connsiteX1" fmla="*/ 3200941 w 3200941"/>
              <a:gd name="connsiteY1" fmla="*/ 0 h 1180461"/>
              <a:gd name="connsiteX2" fmla="*/ 3200941 w 3200941"/>
              <a:gd name="connsiteY2" fmla="*/ 1180461 h 1180461"/>
              <a:gd name="connsiteX3" fmla="*/ 0 w 3200941"/>
              <a:gd name="connsiteY3" fmla="*/ 1180461 h 1180461"/>
              <a:gd name="connsiteX4" fmla="*/ 0 w 3200941"/>
              <a:gd name="connsiteY4" fmla="*/ 0 h 1180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941" h="1180461">
                <a:moveTo>
                  <a:pt x="0" y="0"/>
                </a:moveTo>
                <a:lnTo>
                  <a:pt x="3200941" y="0"/>
                </a:lnTo>
                <a:lnTo>
                  <a:pt x="3200941" y="1180461"/>
                </a:lnTo>
                <a:lnTo>
                  <a:pt x="0" y="11804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t" anchorCtr="0">
            <a:noAutofit/>
          </a:bodyPr>
          <a:lstStyle/>
          <a:p>
            <a:pPr marL="0" lvl="0" indent="0" algn="l" defTabSz="800100">
              <a:spcBef>
                <a:spcPct val="0"/>
              </a:spcBef>
              <a:spcAft>
                <a:spcPct val="35000"/>
              </a:spcAft>
              <a:buNone/>
            </a:pPr>
            <a:r>
              <a:rPr lang="en-US" b="1" kern="1200" dirty="0">
                <a:solidFill>
                  <a:schemeClr val="bg1"/>
                </a:solidFill>
                <a:latin typeface="Avenir Next LT Pro" panose="020B0504020202020204" pitchFamily="34" charset="0"/>
                <a:cs typeface="Segoe UI Semibold" panose="020B0702040204020203" pitchFamily="34" charset="0"/>
              </a:rPr>
              <a:t>In construction: Electron-Ion Collider </a:t>
            </a:r>
            <a:r>
              <a:rPr lang="en-US" kern="1200" dirty="0">
                <a:solidFill>
                  <a:schemeClr val="bg1"/>
                </a:solidFill>
                <a:latin typeface="Avenir Next LT Pro" panose="020B0504020202020204" pitchFamily="34" charset="0"/>
                <a:cs typeface="Segoe UI Semibold" panose="020B0702040204020203" pitchFamily="34" charset="0"/>
              </a:rPr>
              <a:t>will probe the inside of the proton</a:t>
            </a:r>
            <a:br>
              <a:rPr lang="en-US" kern="1200" dirty="0">
                <a:solidFill>
                  <a:schemeClr val="bg1"/>
                </a:solidFill>
                <a:latin typeface="Avenir Next LT Pro" panose="020B0504020202020204" pitchFamily="34" charset="0"/>
                <a:cs typeface="Segoe UI Semibold" panose="020B0702040204020203" pitchFamily="34" charset="0"/>
              </a:rPr>
            </a:br>
            <a:r>
              <a:rPr lang="en-US" kern="1200" dirty="0">
                <a:solidFill>
                  <a:schemeClr val="bg1"/>
                </a:solidFill>
                <a:latin typeface="Avenir Next LT Pro" panose="020B0504020202020204" pitchFamily="34" charset="0"/>
                <a:cs typeface="Segoe UI Semibold" panose="020B0702040204020203" pitchFamily="34" charset="0"/>
              </a:rPr>
              <a:t>  </a:t>
            </a:r>
            <a:r>
              <a:rPr lang="en-US" sz="1600" kern="1200" dirty="0">
                <a:solidFill>
                  <a:srgbClr val="FFFF00"/>
                </a:solidFill>
                <a:latin typeface="Avenir Next LT Pro" panose="020B0504020202020204" pitchFamily="34" charset="0"/>
                <a:cs typeface="Segoe UI Semibold" panose="020B0702040204020203" pitchFamily="34" charset="0"/>
              </a:rPr>
              <a:t>FY 2026 Construction: 20%</a:t>
            </a:r>
            <a:endParaRPr lang="en-US" kern="1200" dirty="0">
              <a:solidFill>
                <a:srgbClr val="FFFF00"/>
              </a:solidFill>
              <a:latin typeface="Avenir Next LT Pro" panose="020B0504020202020204" pitchFamily="34" charset="0"/>
              <a:cs typeface="Segoe UI Semibold" panose="020B0702040204020203" pitchFamily="34" charset="0"/>
            </a:endParaRPr>
          </a:p>
        </p:txBody>
      </p:sp>
      <p:sp>
        <p:nvSpPr>
          <p:cNvPr id="9" name="Arc 8">
            <a:extLst>
              <a:ext uri="{FF2B5EF4-FFF2-40B4-BE49-F238E27FC236}">
                <a16:creationId xmlns:a16="http://schemas.microsoft.com/office/drawing/2014/main" id="{E22C81E3-424F-4B3F-C22E-424E66554884}"/>
              </a:ext>
            </a:extLst>
          </p:cNvPr>
          <p:cNvSpPr/>
          <p:nvPr/>
        </p:nvSpPr>
        <p:spPr>
          <a:xfrm>
            <a:off x="4173372" y="1409727"/>
            <a:ext cx="3630922" cy="3630922"/>
          </a:xfrm>
          <a:prstGeom prst="arc">
            <a:avLst>
              <a:gd name="adj1" fmla="val 18346393"/>
              <a:gd name="adj2" fmla="val 3284889"/>
            </a:avLst>
          </a:prstGeom>
          <a:ln w="63500">
            <a:solidFill>
              <a:schemeClr val="accent5"/>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Shape 2">
            <a:extLst>
              <a:ext uri="{FF2B5EF4-FFF2-40B4-BE49-F238E27FC236}">
                <a16:creationId xmlns:a16="http://schemas.microsoft.com/office/drawing/2014/main" id="{68B2C1A8-CE7F-CCB8-148F-EBD860B81EFC}"/>
              </a:ext>
            </a:extLst>
          </p:cNvPr>
          <p:cNvSpPr/>
          <p:nvPr/>
        </p:nvSpPr>
        <p:spPr>
          <a:xfrm>
            <a:off x="9654263" y="1971893"/>
            <a:ext cx="2529872" cy="910634"/>
          </a:xfrm>
          <a:custGeom>
            <a:avLst/>
            <a:gdLst>
              <a:gd name="connsiteX0" fmla="*/ 0 w 3776818"/>
              <a:gd name="connsiteY0" fmla="*/ 0 h 1180461"/>
              <a:gd name="connsiteX1" fmla="*/ 3776818 w 3776818"/>
              <a:gd name="connsiteY1" fmla="*/ 0 h 1180461"/>
              <a:gd name="connsiteX2" fmla="*/ 3776818 w 3776818"/>
              <a:gd name="connsiteY2" fmla="*/ 1180461 h 1180461"/>
              <a:gd name="connsiteX3" fmla="*/ 0 w 3776818"/>
              <a:gd name="connsiteY3" fmla="*/ 1180461 h 1180461"/>
              <a:gd name="connsiteX4" fmla="*/ 0 w 3776818"/>
              <a:gd name="connsiteY4" fmla="*/ 0 h 1180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818" h="1180461">
                <a:moveTo>
                  <a:pt x="0" y="0"/>
                </a:moveTo>
                <a:lnTo>
                  <a:pt x="3776818" y="0"/>
                </a:lnTo>
                <a:lnTo>
                  <a:pt x="3776818" y="1180461"/>
                </a:lnTo>
                <a:lnTo>
                  <a:pt x="0" y="11804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defTabSz="800100">
              <a:spcBef>
                <a:spcPct val="0"/>
              </a:spcBef>
              <a:spcAft>
                <a:spcPct val="35000"/>
              </a:spcAft>
            </a:pPr>
            <a:r>
              <a:rPr lang="en-US" b="0" kern="1200" dirty="0">
                <a:solidFill>
                  <a:schemeClr val="bg1"/>
                </a:solidFill>
                <a:latin typeface="Avenir Next LT Pro"/>
                <a:cs typeface="Segoe UI Semibold"/>
              </a:rPr>
              <a:t>Supports over </a:t>
            </a:r>
            <a:r>
              <a:rPr lang="en-US" b="1" kern="1200" dirty="0">
                <a:solidFill>
                  <a:schemeClr val="bg1"/>
                </a:solidFill>
                <a:latin typeface="Avenir Next LT Pro"/>
                <a:cs typeface="Segoe UI Semibold"/>
              </a:rPr>
              <a:t>1,400 Ph.D. staff</a:t>
            </a:r>
            <a:r>
              <a:rPr lang="en-US" b="0" kern="1200" dirty="0">
                <a:solidFill>
                  <a:schemeClr val="bg1"/>
                </a:solidFill>
                <a:latin typeface="Avenir Next LT Pro"/>
                <a:cs typeface="Segoe UI Semibold"/>
              </a:rPr>
              <a:t> and </a:t>
            </a:r>
            <a:r>
              <a:rPr lang="en-US" b="1" kern="1200" dirty="0">
                <a:solidFill>
                  <a:schemeClr val="bg1"/>
                </a:solidFill>
                <a:latin typeface="Avenir Next LT Pro"/>
                <a:cs typeface="Segoe UI Semibold"/>
              </a:rPr>
              <a:t>720 graduate students</a:t>
            </a:r>
            <a:br>
              <a:rPr lang="en-US" kern="1200" dirty="0">
                <a:solidFill>
                  <a:schemeClr val="bg1"/>
                </a:solidFill>
                <a:latin typeface="Avenir Next LT Pro"/>
                <a:cs typeface="Segoe UI Semibold"/>
              </a:rPr>
            </a:br>
            <a:r>
              <a:rPr lang="en-US" kern="1200" dirty="0">
                <a:solidFill>
                  <a:schemeClr val="bg1"/>
                </a:solidFill>
                <a:latin typeface="Avenir Next LT Pro"/>
                <a:cs typeface="Segoe UI Semibold"/>
              </a:rPr>
              <a:t>   </a:t>
            </a:r>
            <a:r>
              <a:rPr lang="en-US" sz="1600" kern="1200" dirty="0">
                <a:solidFill>
                  <a:srgbClr val="FFFF00"/>
                </a:solidFill>
                <a:latin typeface="Avenir Next LT Pro"/>
                <a:cs typeface="Segoe UI Semibold"/>
              </a:rPr>
              <a:t>FY 2026 Research: 23%</a:t>
            </a:r>
          </a:p>
          <a:p>
            <a:pPr defTabSz="800100">
              <a:spcBef>
                <a:spcPct val="0"/>
              </a:spcBef>
              <a:spcAft>
                <a:spcPct val="35000"/>
              </a:spcAft>
            </a:pPr>
            <a:endParaRPr lang="en-US" kern="1200" dirty="0">
              <a:solidFill>
                <a:schemeClr val="bg1"/>
              </a:solidFill>
              <a:latin typeface="Avenir Next LT Pro"/>
              <a:cs typeface="Segoe UI Semibold"/>
            </a:endParaRPr>
          </a:p>
        </p:txBody>
      </p:sp>
      <p:sp>
        <p:nvSpPr>
          <p:cNvPr id="11" name="Oval 10">
            <a:extLst>
              <a:ext uri="{FF2B5EF4-FFF2-40B4-BE49-F238E27FC236}">
                <a16:creationId xmlns:a16="http://schemas.microsoft.com/office/drawing/2014/main" id="{1BE7FC89-375B-0608-1049-457A72A4CDDD}"/>
              </a:ext>
            </a:extLst>
          </p:cNvPr>
          <p:cNvSpPr/>
          <p:nvPr/>
        </p:nvSpPr>
        <p:spPr>
          <a:xfrm>
            <a:off x="7562549" y="3874075"/>
            <a:ext cx="190500" cy="190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D35F3B-444E-EBB8-063D-1DF560B0A63E}"/>
              </a:ext>
            </a:extLst>
          </p:cNvPr>
          <p:cNvSpPr/>
          <p:nvPr/>
        </p:nvSpPr>
        <p:spPr>
          <a:xfrm>
            <a:off x="7642552" y="2568408"/>
            <a:ext cx="190500" cy="190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7EA57A6A-985D-385A-3E56-71892ACDB13E}"/>
              </a:ext>
            </a:extLst>
          </p:cNvPr>
          <p:cNvPicPr>
            <a:picLocks noChangeAspect="1"/>
          </p:cNvPicPr>
          <p:nvPr/>
        </p:nvPicPr>
        <p:blipFill>
          <a:blip r:embed="rId2"/>
          <a:stretch>
            <a:fillRect/>
          </a:stretch>
        </p:blipFill>
        <p:spPr>
          <a:xfrm>
            <a:off x="4262763" y="1616509"/>
            <a:ext cx="3291840" cy="3291840"/>
          </a:xfrm>
          <a:prstGeom prst="ellipse">
            <a:avLst/>
          </a:prstGeom>
          <a:ln w="44450">
            <a:solidFill>
              <a:schemeClr val="bg1"/>
            </a:solidFill>
          </a:ln>
        </p:spPr>
      </p:pic>
      <p:pic>
        <p:nvPicPr>
          <p:cNvPr id="14" name="Picture 13">
            <a:extLst>
              <a:ext uri="{FF2B5EF4-FFF2-40B4-BE49-F238E27FC236}">
                <a16:creationId xmlns:a16="http://schemas.microsoft.com/office/drawing/2014/main" id="{CFE9BF03-00EB-098B-B3F8-E24307B26AE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7929530" y="1618033"/>
            <a:ext cx="1463040" cy="1463040"/>
          </a:xfrm>
          <a:prstGeom prst="ellipse">
            <a:avLst/>
          </a:prstGeom>
          <a:noFill/>
          <a:ln w="44450">
            <a:solidFill>
              <a:schemeClr val="bg1"/>
            </a:solidFill>
          </a:ln>
        </p:spPr>
      </p:pic>
      <p:pic>
        <p:nvPicPr>
          <p:cNvPr id="15" name="Picture 14">
            <a:extLst>
              <a:ext uri="{FF2B5EF4-FFF2-40B4-BE49-F238E27FC236}">
                <a16:creationId xmlns:a16="http://schemas.microsoft.com/office/drawing/2014/main" id="{FF7A74AA-F9C8-CA72-4516-B462CA94CC6E}"/>
              </a:ext>
            </a:extLst>
          </p:cNvPr>
          <p:cNvPicPr>
            <a:picLocks noChangeAspect="1"/>
          </p:cNvPicPr>
          <p:nvPr/>
        </p:nvPicPr>
        <p:blipFill>
          <a:blip r:embed="rId5"/>
          <a:stretch>
            <a:fillRect/>
          </a:stretch>
        </p:blipFill>
        <p:spPr>
          <a:xfrm>
            <a:off x="7935464" y="3261851"/>
            <a:ext cx="1463040" cy="1463040"/>
          </a:xfrm>
          <a:prstGeom prst="ellipse">
            <a:avLst/>
          </a:prstGeom>
          <a:blipFill rotWithShape="1">
            <a:blip r:embed="rId6">
              <a:extLst>
                <a:ext uri="{28A0092B-C50C-407E-A947-70E740481C1C}">
                  <a14:useLocalDpi xmlns:a14="http://schemas.microsoft.com/office/drawing/2010/main"/>
                </a:ext>
              </a:extLst>
            </a:blip>
            <a:stretch>
              <a:fillRect/>
            </a:stretch>
          </a:blipFill>
          <a:ln w="44450">
            <a:solidFill>
              <a:schemeClr val="bg1"/>
            </a:solidFill>
          </a:ln>
          <a:effectLst/>
        </p:spPr>
      </p:pic>
      <p:pic>
        <p:nvPicPr>
          <p:cNvPr id="16" name="Picture 15">
            <a:extLst>
              <a:ext uri="{FF2B5EF4-FFF2-40B4-BE49-F238E27FC236}">
                <a16:creationId xmlns:a16="http://schemas.microsoft.com/office/drawing/2014/main" id="{C7551AAA-4859-6C9F-3C57-28BC357FF1D6}"/>
              </a:ext>
            </a:extLst>
          </p:cNvPr>
          <p:cNvPicPr>
            <a:picLocks noChangeAspect="1"/>
          </p:cNvPicPr>
          <p:nvPr/>
        </p:nvPicPr>
        <p:blipFill>
          <a:blip r:embed="rId7"/>
          <a:stretch>
            <a:fillRect/>
          </a:stretch>
        </p:blipFill>
        <p:spPr>
          <a:xfrm>
            <a:off x="7042952" y="4653857"/>
            <a:ext cx="1463040" cy="1463040"/>
          </a:xfrm>
          <a:prstGeom prst="ellipse">
            <a:avLst/>
          </a:prstGeom>
          <a:ln w="44450">
            <a:solidFill>
              <a:schemeClr val="bg1"/>
            </a:solidFill>
          </a:ln>
        </p:spPr>
      </p:pic>
      <p:pic>
        <p:nvPicPr>
          <p:cNvPr id="17" name="Picture 1">
            <a:extLst>
              <a:ext uri="{FF2B5EF4-FFF2-40B4-BE49-F238E27FC236}">
                <a16:creationId xmlns:a16="http://schemas.microsoft.com/office/drawing/2014/main" id="{CB4FCC0D-44FF-EFD7-62FB-614529326AE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896780" y="294560"/>
            <a:ext cx="1554480" cy="1463040"/>
          </a:xfrm>
          <a:prstGeom prst="ellipse">
            <a:avLst/>
          </a:prstGeom>
          <a:ln w="44450">
            <a:solidFill>
              <a:schemeClr val="bg1"/>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EEBA8E4-887E-B572-D8B8-61BC915E40B6}"/>
              </a:ext>
            </a:extLst>
          </p:cNvPr>
          <p:cNvSpPr txBox="1"/>
          <p:nvPr/>
        </p:nvSpPr>
        <p:spPr>
          <a:xfrm>
            <a:off x="154821" y="206279"/>
            <a:ext cx="6129670" cy="1077218"/>
          </a:xfrm>
          <a:prstGeom prst="rect">
            <a:avLst/>
          </a:prstGeom>
          <a:noFill/>
        </p:spPr>
        <p:txBody>
          <a:bodyPr wrap="square">
            <a:spAutoFit/>
          </a:bodyPr>
          <a:lstStyle/>
          <a:p>
            <a:r>
              <a:rPr lang="en-US" sz="3200" b="1" dirty="0">
                <a:solidFill>
                  <a:schemeClr val="bg1"/>
                </a:solidFill>
              </a:rPr>
              <a:t>Office of Nuclear Physics </a:t>
            </a:r>
            <a:br>
              <a:rPr lang="en-US" sz="3200" b="1" dirty="0">
                <a:solidFill>
                  <a:schemeClr val="bg1"/>
                </a:solidFill>
              </a:rPr>
            </a:br>
            <a:r>
              <a:rPr lang="en-US" sz="3200" b="1" dirty="0">
                <a:solidFill>
                  <a:schemeClr val="bg1"/>
                </a:solidFill>
              </a:rPr>
              <a:t>    at a Glance</a:t>
            </a:r>
            <a:endParaRPr lang="en-US" sz="3200" b="1" dirty="0"/>
          </a:p>
        </p:txBody>
      </p:sp>
      <p:sp>
        <p:nvSpPr>
          <p:cNvPr id="21" name="TextBox 20">
            <a:extLst>
              <a:ext uri="{FF2B5EF4-FFF2-40B4-BE49-F238E27FC236}">
                <a16:creationId xmlns:a16="http://schemas.microsoft.com/office/drawing/2014/main" id="{C72D1270-8234-734F-5A3B-11027F465AF7}"/>
              </a:ext>
            </a:extLst>
          </p:cNvPr>
          <p:cNvSpPr txBox="1"/>
          <p:nvPr/>
        </p:nvSpPr>
        <p:spPr>
          <a:xfrm>
            <a:off x="9529674" y="3272290"/>
            <a:ext cx="2786366" cy="1574277"/>
          </a:xfrm>
          <a:prstGeom prst="rect">
            <a:avLst/>
          </a:prstGeom>
          <a:noFill/>
        </p:spPr>
        <p:txBody>
          <a:bodyPr wrap="square">
            <a:spAutoFit/>
          </a:bodyPr>
          <a:lstStyle/>
          <a:p>
            <a:pPr marL="0" lvl="0" indent="0" algn="l" defTabSz="800100">
              <a:spcBef>
                <a:spcPct val="0"/>
              </a:spcBef>
              <a:spcAft>
                <a:spcPct val="35000"/>
              </a:spcAft>
              <a:buNone/>
            </a:pPr>
            <a:r>
              <a:rPr lang="en-US" kern="1200" dirty="0">
                <a:solidFill>
                  <a:schemeClr val="bg1"/>
                </a:solidFill>
                <a:latin typeface="Avenir Next LT Pro"/>
                <a:cs typeface="Segoe UI Semibold"/>
              </a:rPr>
              <a:t>Facilities</a:t>
            </a:r>
            <a:r>
              <a:rPr lang="en-US" b="1" kern="1200" dirty="0">
                <a:solidFill>
                  <a:schemeClr val="bg1"/>
                </a:solidFill>
                <a:latin typeface="Avenir Next LT Pro"/>
                <a:cs typeface="Segoe UI Semibold"/>
              </a:rPr>
              <a:t>: ATLAS</a:t>
            </a:r>
            <a:r>
              <a:rPr lang="en-US" kern="1200" dirty="0">
                <a:solidFill>
                  <a:schemeClr val="bg1"/>
                </a:solidFill>
                <a:latin typeface="Avenir Next LT Pro"/>
                <a:cs typeface="Segoe UI Semibold"/>
              </a:rPr>
              <a:t>, </a:t>
            </a:r>
            <a:r>
              <a:rPr lang="en-US" b="1" kern="1200" dirty="0">
                <a:solidFill>
                  <a:schemeClr val="bg1"/>
                </a:solidFill>
                <a:latin typeface="Avenir Next LT Pro"/>
                <a:cs typeface="Segoe UI Semibold"/>
              </a:rPr>
              <a:t>CEBAF</a:t>
            </a:r>
            <a:r>
              <a:rPr lang="en-US" kern="1200" dirty="0">
                <a:solidFill>
                  <a:schemeClr val="bg1"/>
                </a:solidFill>
                <a:latin typeface="Avenir Next LT Pro"/>
                <a:cs typeface="Segoe UI Semibold"/>
              </a:rPr>
              <a:t>, and </a:t>
            </a:r>
            <a:r>
              <a:rPr lang="en-US" b="1" kern="1200" dirty="0">
                <a:solidFill>
                  <a:schemeClr val="bg1"/>
                </a:solidFill>
                <a:latin typeface="Avenir Next LT Pro"/>
                <a:cs typeface="Segoe UI Semibold"/>
              </a:rPr>
              <a:t>FRIB</a:t>
            </a:r>
            <a:r>
              <a:rPr lang="en-US" kern="1200" dirty="0">
                <a:solidFill>
                  <a:schemeClr val="bg1"/>
                </a:solidFill>
                <a:latin typeface="Avenir Next LT Pro"/>
                <a:cs typeface="Segoe UI Semibold"/>
              </a:rPr>
              <a:t>, and </a:t>
            </a:r>
            <a:r>
              <a:rPr lang="en-US" b="1" kern="1200" dirty="0">
                <a:solidFill>
                  <a:schemeClr val="bg1"/>
                </a:solidFill>
                <a:latin typeface="Avenir Next LT Pro"/>
                <a:cs typeface="Segoe UI Semibold"/>
              </a:rPr>
              <a:t>RHIC</a:t>
            </a:r>
            <a:br>
              <a:rPr lang="en-US" kern="1200" dirty="0">
                <a:solidFill>
                  <a:schemeClr val="bg1"/>
                </a:solidFill>
                <a:latin typeface="Avenir Next LT Pro"/>
                <a:cs typeface="Segoe UI Semibold"/>
              </a:rPr>
            </a:br>
            <a:r>
              <a:rPr lang="en-US" kern="1200" dirty="0">
                <a:solidFill>
                  <a:schemeClr val="bg1"/>
                </a:solidFill>
                <a:latin typeface="Avenir Next LT Pro"/>
                <a:cs typeface="Segoe UI Semibold"/>
              </a:rPr>
              <a:t>  </a:t>
            </a:r>
            <a:r>
              <a:rPr lang="en-US" sz="1600" kern="1200" dirty="0">
                <a:solidFill>
                  <a:srgbClr val="FFFF00"/>
                </a:solidFill>
                <a:latin typeface="Avenir Next LT Pro"/>
                <a:cs typeface="Segoe UI Semibold"/>
              </a:rPr>
              <a:t>FY 2026 Operations: 57%</a:t>
            </a:r>
          </a:p>
          <a:p>
            <a:pPr marL="0" lvl="0" indent="0" algn="l" defTabSz="800100">
              <a:spcBef>
                <a:spcPct val="0"/>
              </a:spcBef>
              <a:spcAft>
                <a:spcPct val="35000"/>
              </a:spcAft>
              <a:buNone/>
            </a:pPr>
            <a:r>
              <a:rPr lang="en-US" sz="1600" dirty="0">
                <a:solidFill>
                  <a:srgbClr val="FFFF00"/>
                </a:solidFill>
                <a:latin typeface="Avenir Next LT Pro"/>
                <a:cs typeface="Segoe UI Semibold"/>
              </a:rPr>
              <a:t>  &gt;4,000 users annually</a:t>
            </a:r>
            <a:r>
              <a:rPr lang="en-US" sz="1800" kern="1200" dirty="0">
                <a:solidFill>
                  <a:srgbClr val="FFFF00"/>
                </a:solidFill>
                <a:latin typeface="Avenir Next LT Pro"/>
                <a:cs typeface="Segoe UI Semibold"/>
              </a:rPr>
              <a:t> </a:t>
            </a:r>
            <a:endParaRPr lang="en-US" kern="1200" dirty="0">
              <a:solidFill>
                <a:srgbClr val="FFFF00"/>
              </a:solidFill>
              <a:latin typeface="Avenir Next LT Pro"/>
              <a:cs typeface="Segoe UI Semibold"/>
            </a:endParaRPr>
          </a:p>
        </p:txBody>
      </p:sp>
    </p:spTree>
    <p:extLst>
      <p:ext uri="{BB962C8B-B14F-4D97-AF65-F5344CB8AC3E}">
        <p14:creationId xmlns:p14="http://schemas.microsoft.com/office/powerpoint/2010/main" val="3741438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E65E0-0371-5D3A-D2E9-1FC75501E134}"/>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B7218411-0FD7-44AB-8A37-0DF37E556132}"/>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150"/>
              </a:lnSpc>
            </a:pPr>
            <a:fld id="{81D60167-4931-47E6-BA6A-407CBD079E47}" type="slidenum">
              <a:rPr spc="-25" dirty="0"/>
              <a:t>4</a:t>
            </a:fld>
            <a:endParaRPr spc="-25" dirty="0"/>
          </a:p>
        </p:txBody>
      </p:sp>
      <p:sp>
        <p:nvSpPr>
          <p:cNvPr id="2" name="Title 13">
            <a:extLst>
              <a:ext uri="{FF2B5EF4-FFF2-40B4-BE49-F238E27FC236}">
                <a16:creationId xmlns:a16="http://schemas.microsoft.com/office/drawing/2014/main" id="{FD849B42-E5F9-1178-E885-2F7A6917051C}"/>
              </a:ext>
            </a:extLst>
          </p:cNvPr>
          <p:cNvSpPr txBox="1">
            <a:spLocks/>
          </p:cNvSpPr>
          <p:nvPr/>
        </p:nvSpPr>
        <p:spPr>
          <a:xfrm>
            <a:off x="141225" y="165569"/>
            <a:ext cx="11317044" cy="801663"/>
          </a:xfrm>
          <a:prstGeom prst="rect">
            <a:avLst/>
          </a:prstGeom>
        </p:spPr>
        <p:txBody>
          <a:bodyPr wrap="square" lIns="0" tIns="0" rIns="0" bIns="0">
            <a:normAutofit/>
          </a:bodyPr>
          <a:lstStyle>
            <a:lvl1pPr>
              <a:defRPr sz="2500" b="0" i="0">
                <a:solidFill>
                  <a:schemeClr val="tx1"/>
                </a:solidFill>
                <a:latin typeface="Calibri"/>
                <a:ea typeface="+mj-ea"/>
                <a:cs typeface="Calibri"/>
              </a:defRPr>
            </a:lvl1pPr>
          </a:lstStyle>
          <a:p>
            <a:r>
              <a:rPr lang="en-US" sz="3600" b="1" dirty="0"/>
              <a:t>NP Avenues for Discovery</a:t>
            </a:r>
          </a:p>
        </p:txBody>
      </p:sp>
      <p:sp>
        <p:nvSpPr>
          <p:cNvPr id="3" name="Freeform: Shape 2">
            <a:extLst>
              <a:ext uri="{FF2B5EF4-FFF2-40B4-BE49-F238E27FC236}">
                <a16:creationId xmlns:a16="http://schemas.microsoft.com/office/drawing/2014/main" id="{137A7CD3-694B-F3C3-2736-40375D9FB81C}"/>
              </a:ext>
            </a:extLst>
          </p:cNvPr>
          <p:cNvSpPr/>
          <p:nvPr/>
        </p:nvSpPr>
        <p:spPr>
          <a:xfrm>
            <a:off x="8176595" y="967232"/>
            <a:ext cx="3874180" cy="567232"/>
          </a:xfrm>
          <a:custGeom>
            <a:avLst/>
            <a:gdLst>
              <a:gd name="connsiteX0" fmla="*/ 0 w 8128000"/>
              <a:gd name="connsiteY0" fmla="*/ 0 h 1187600"/>
              <a:gd name="connsiteX1" fmla="*/ 8128000 w 8128000"/>
              <a:gd name="connsiteY1" fmla="*/ 0 h 1187600"/>
              <a:gd name="connsiteX2" fmla="*/ 8128000 w 8128000"/>
              <a:gd name="connsiteY2" fmla="*/ 1187600 h 1187600"/>
              <a:gd name="connsiteX3" fmla="*/ 0 w 8128000"/>
              <a:gd name="connsiteY3" fmla="*/ 1187600 h 1187600"/>
              <a:gd name="connsiteX4" fmla="*/ 0 w 8128000"/>
              <a:gd name="connsiteY4" fmla="*/ 0 h 118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187600">
                <a:moveTo>
                  <a:pt x="0" y="0"/>
                </a:moveTo>
                <a:lnTo>
                  <a:pt x="8128000" y="0"/>
                </a:lnTo>
                <a:lnTo>
                  <a:pt x="8128000" y="1187600"/>
                </a:lnTo>
                <a:lnTo>
                  <a:pt x="0" y="1187600"/>
                </a:lnTo>
                <a:lnTo>
                  <a:pt x="0" y="0"/>
                </a:lnTo>
                <a:close/>
              </a:path>
            </a:pathLst>
          </a:custGeom>
          <a:solidFill>
            <a:srgbClr val="1A204C"/>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0472" tIns="125984" rIns="220472" bIns="125984" numCol="1" spcCol="1270" anchor="ctr" anchorCtr="0">
            <a:noAutofit/>
          </a:bodyPr>
          <a:lstStyle/>
          <a:p>
            <a:pPr marL="0" marR="0" lvl="0" indent="0" algn="ctr" defTabSz="1377950" rtl="0" eaLnBrk="1" fontAlgn="base" latinLnBrk="0" hangingPunct="1">
              <a:lnSpc>
                <a:spcPct val="90000"/>
              </a:lnSpc>
              <a:spcBef>
                <a:spcPct val="0"/>
              </a:spcBef>
              <a:spcAft>
                <a:spcPct val="35000"/>
              </a:spcAft>
              <a:buClrTx/>
              <a:buSzTx/>
              <a:buFontTx/>
              <a:buNone/>
              <a:defRPr/>
            </a:pPr>
            <a:r>
              <a:rPr lang="en-US">
                <a:solidFill>
                  <a:prstClr val="white"/>
                </a:solidFill>
                <a:latin typeface="Avenir Next LT Pro" panose="020B0504020202020204" pitchFamily="34" charset="0"/>
              </a:rPr>
              <a:t>Studying Rare Decays</a:t>
            </a:r>
            <a:endParaRPr kumimoji="0" lang="en-US" b="1" i="0" u="none" strike="noStrike" kern="1200" cap="none" spc="0" normalizeH="0" baseline="0" noProof="0">
              <a:ln>
                <a:noFill/>
              </a:ln>
              <a:solidFill>
                <a:prstClr val="white"/>
              </a:solidFill>
              <a:effectLst/>
              <a:uLnTx/>
              <a:uFillTx/>
              <a:latin typeface="Avenir Next LT Pro" panose="020B0504020202020204" pitchFamily="34" charset="0"/>
            </a:endParaRPr>
          </a:p>
        </p:txBody>
      </p:sp>
      <p:sp>
        <p:nvSpPr>
          <p:cNvPr id="4" name="Freeform: Shape 3">
            <a:extLst>
              <a:ext uri="{FF2B5EF4-FFF2-40B4-BE49-F238E27FC236}">
                <a16:creationId xmlns:a16="http://schemas.microsoft.com/office/drawing/2014/main" id="{2B5C0848-3F7B-39E0-5891-29440655CEAD}"/>
              </a:ext>
            </a:extLst>
          </p:cNvPr>
          <p:cNvSpPr/>
          <p:nvPr/>
        </p:nvSpPr>
        <p:spPr>
          <a:xfrm>
            <a:off x="8176595" y="1588251"/>
            <a:ext cx="3874180" cy="2543174"/>
          </a:xfrm>
          <a:custGeom>
            <a:avLst/>
            <a:gdLst>
              <a:gd name="connsiteX0" fmla="*/ 0 w 8128000"/>
              <a:gd name="connsiteY0" fmla="*/ 0 h 4169655"/>
              <a:gd name="connsiteX1" fmla="*/ 8128000 w 8128000"/>
              <a:gd name="connsiteY1" fmla="*/ 0 h 4169655"/>
              <a:gd name="connsiteX2" fmla="*/ 8128000 w 8128000"/>
              <a:gd name="connsiteY2" fmla="*/ 4169655 h 4169655"/>
              <a:gd name="connsiteX3" fmla="*/ 0 w 8128000"/>
              <a:gd name="connsiteY3" fmla="*/ 4169655 h 4169655"/>
              <a:gd name="connsiteX4" fmla="*/ 0 w 8128000"/>
              <a:gd name="connsiteY4" fmla="*/ 0 h 4169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4169655">
                <a:moveTo>
                  <a:pt x="0" y="0"/>
                </a:moveTo>
                <a:lnTo>
                  <a:pt x="8128000" y="0"/>
                </a:lnTo>
                <a:lnTo>
                  <a:pt x="8128000" y="4169655"/>
                </a:lnTo>
                <a:lnTo>
                  <a:pt x="0" y="4169655"/>
                </a:lnTo>
                <a:lnTo>
                  <a:pt x="0" y="0"/>
                </a:lnTo>
                <a:close/>
              </a:path>
            </a:pathLst>
          </a:custGeom>
          <a:gradFill flip="none" rotWithShape="1">
            <a:gsLst>
              <a:gs pos="0">
                <a:schemeClr val="bg1">
                  <a:alpha val="17000"/>
                </a:schemeClr>
              </a:gs>
              <a:gs pos="100000">
                <a:schemeClr val="accent1">
                  <a:lumMod val="45000"/>
                  <a:lumOff val="55000"/>
                </a:schemeClr>
              </a:gs>
            </a:gsLst>
            <a:lin ang="16200000" scaled="1"/>
          </a:gra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5354" tIns="0" rIns="220472" bIns="248031" numCol="1" spcCol="127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Targets natural processes that break conservation laws and symmetries </a:t>
            </a:r>
          </a:p>
          <a:p>
            <a:pPr marL="396875" marR="0" lvl="1"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w"/>
              <a:defRPr/>
            </a:pPr>
            <a:r>
              <a:rPr lang="en-US" sz="1600" b="1">
                <a:solidFill>
                  <a:prstClr val="black">
                    <a:hueOff val="0"/>
                    <a:satOff val="0"/>
                    <a:lumOff val="0"/>
                    <a:alphaOff val="0"/>
                  </a:prstClr>
                </a:solidFill>
                <a:latin typeface="Avenir Next LT Pro" panose="020B0504020202020204" pitchFamily="34" charset="0"/>
              </a:rPr>
              <a:t>Data-driven science </a:t>
            </a:r>
            <a:r>
              <a:rPr lang="en-US" sz="1600">
                <a:solidFill>
                  <a:prstClr val="black">
                    <a:hueOff val="0"/>
                    <a:satOff val="0"/>
                    <a:lumOff val="0"/>
                    <a:alphaOff val="0"/>
                  </a:prstClr>
                </a:solidFill>
                <a:latin typeface="Avenir Next LT Pro" panose="020B0504020202020204" pitchFamily="34" charset="0"/>
              </a:rPr>
              <a:t>to explain the matter-antimatter balance</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endParaRPr>
          </a:p>
          <a:p>
            <a:pPr marL="396875" marR="0" lvl="1"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w"/>
              <a:defRPr/>
            </a:pPr>
            <a:r>
              <a:rPr lang="en-US" sz="1600">
                <a:solidFill>
                  <a:prstClr val="black">
                    <a:hueOff val="0"/>
                    <a:satOff val="0"/>
                    <a:lumOff val="0"/>
                    <a:alphaOff val="0"/>
                  </a:prstClr>
                </a:solidFill>
                <a:latin typeface="Avenir Next LT Pro" panose="020B0504020202020204" pitchFamily="34" charset="0"/>
              </a:rPr>
              <a:t>Extreme high-precision detectors translate to other applications</a:t>
            </a:r>
          </a:p>
          <a:p>
            <a:pPr marL="396875" marR="0" lvl="1"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w"/>
              <a:defRPr/>
            </a:pPr>
            <a:r>
              <a:rPr lang="en-US" sz="1600">
                <a:solidFill>
                  <a:prstClr val="black">
                    <a:hueOff val="0"/>
                    <a:satOff val="0"/>
                    <a:lumOff val="0"/>
                    <a:alphaOff val="0"/>
                  </a:prstClr>
                </a:solidFill>
                <a:latin typeface="Avenir Next LT Pro" panose="020B0504020202020204" pitchFamily="34" charset="0"/>
              </a:rPr>
              <a:t>Nuclear-science-based innovation for </a:t>
            </a:r>
            <a:r>
              <a:rPr lang="en-US" sz="1600" b="1">
                <a:solidFill>
                  <a:prstClr val="black">
                    <a:hueOff val="0"/>
                    <a:satOff val="0"/>
                    <a:lumOff val="0"/>
                    <a:alphaOff val="0"/>
                  </a:prstClr>
                </a:solidFill>
                <a:latin typeface="Avenir Next LT Pro" panose="020B0504020202020204" pitchFamily="34" charset="0"/>
              </a:rPr>
              <a:t>Quantum Information Science</a:t>
            </a:r>
            <a:endParaRPr kumimoji="0" lang="en-US" sz="1600" b="1"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endParaRPr>
          </a:p>
          <a:p>
            <a:pPr marL="111125" marR="0" lvl="1" indent="0" algn="l" defTabSz="914400" rtl="0" eaLnBrk="1" fontAlgn="auto" latinLnBrk="0" hangingPunct="1">
              <a:lnSpc>
                <a:spcPct val="100000"/>
              </a:lnSpc>
              <a:spcBef>
                <a:spcPts val="600"/>
              </a:spcBef>
              <a:spcAft>
                <a:spcPct val="0"/>
              </a:spcAft>
              <a:buClrTx/>
              <a:buSzTx/>
              <a:buFontTx/>
              <a:buNone/>
              <a:defRPr/>
            </a:pP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cs typeface="Arial" pitchFamily="34" charset="0"/>
            </a:endParaRPr>
          </a:p>
        </p:txBody>
      </p:sp>
      <p:sp>
        <p:nvSpPr>
          <p:cNvPr id="5" name="Freeform: Shape 4">
            <a:extLst>
              <a:ext uri="{FF2B5EF4-FFF2-40B4-BE49-F238E27FC236}">
                <a16:creationId xmlns:a16="http://schemas.microsoft.com/office/drawing/2014/main" id="{4D1B988E-7ADB-C2BF-16A2-7CD217665E56}"/>
              </a:ext>
            </a:extLst>
          </p:cNvPr>
          <p:cNvSpPr/>
          <p:nvPr/>
        </p:nvSpPr>
        <p:spPr>
          <a:xfrm>
            <a:off x="4150937" y="967232"/>
            <a:ext cx="3874180" cy="567232"/>
          </a:xfrm>
          <a:custGeom>
            <a:avLst/>
            <a:gdLst>
              <a:gd name="connsiteX0" fmla="*/ 0 w 8128000"/>
              <a:gd name="connsiteY0" fmla="*/ 0 h 1187600"/>
              <a:gd name="connsiteX1" fmla="*/ 8128000 w 8128000"/>
              <a:gd name="connsiteY1" fmla="*/ 0 h 1187600"/>
              <a:gd name="connsiteX2" fmla="*/ 8128000 w 8128000"/>
              <a:gd name="connsiteY2" fmla="*/ 1187600 h 1187600"/>
              <a:gd name="connsiteX3" fmla="*/ 0 w 8128000"/>
              <a:gd name="connsiteY3" fmla="*/ 1187600 h 1187600"/>
              <a:gd name="connsiteX4" fmla="*/ 0 w 8128000"/>
              <a:gd name="connsiteY4" fmla="*/ 0 h 118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187600">
                <a:moveTo>
                  <a:pt x="0" y="0"/>
                </a:moveTo>
                <a:lnTo>
                  <a:pt x="8128000" y="0"/>
                </a:lnTo>
                <a:lnTo>
                  <a:pt x="8128000" y="1187600"/>
                </a:lnTo>
                <a:lnTo>
                  <a:pt x="0" y="1187600"/>
                </a:lnTo>
                <a:lnTo>
                  <a:pt x="0" y="0"/>
                </a:lnTo>
                <a:close/>
              </a:path>
            </a:pathLst>
          </a:custGeom>
          <a:solidFill>
            <a:srgbClr val="1A204C"/>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0472" tIns="125984" rIns="220472" bIns="125984" numCol="1" spcCol="1270" anchor="ctr" anchorCtr="0">
            <a:noAutofit/>
          </a:bodyPr>
          <a:lstStyle/>
          <a:p>
            <a:pPr marL="0" marR="0" lvl="0" indent="0" algn="ctr" defTabSz="1377950" rtl="0" eaLnBrk="1" fontAlgn="base" latinLnBrk="0" hangingPunct="1">
              <a:lnSpc>
                <a:spcPct val="90000"/>
              </a:lnSpc>
              <a:spcBef>
                <a:spcPct val="0"/>
              </a:spcBef>
              <a:spcAft>
                <a:spcPct val="35000"/>
              </a:spcAft>
              <a:buClrTx/>
              <a:buSzTx/>
              <a:buFontTx/>
              <a:buNone/>
              <a:defRPr/>
            </a:pPr>
            <a:r>
              <a:rPr kumimoji="0" lang="en-US" b="0" i="0" u="none" strike="noStrike" kern="1200" cap="none" spc="0" normalizeH="0" baseline="0" noProof="0">
                <a:ln>
                  <a:noFill/>
                </a:ln>
                <a:solidFill>
                  <a:prstClr val="white"/>
                </a:solidFill>
                <a:effectLst/>
                <a:uLnTx/>
                <a:uFillTx/>
                <a:latin typeface="Avenir Next LT Pro" panose="020B0504020202020204" pitchFamily="34" charset="0"/>
              </a:rPr>
              <a:t>Exploring the Isotope Landscape</a:t>
            </a:r>
            <a:endParaRPr kumimoji="0" lang="en-US" b="1" i="0" u="none" strike="noStrike" kern="1200" cap="none" spc="0" normalizeH="0" baseline="0" noProof="0">
              <a:ln>
                <a:noFill/>
              </a:ln>
              <a:solidFill>
                <a:prstClr val="white"/>
              </a:solidFill>
              <a:effectLst/>
              <a:uLnTx/>
              <a:uFillTx/>
              <a:latin typeface="Avenir Next LT Pro" panose="020B0504020202020204" pitchFamily="34" charset="0"/>
            </a:endParaRPr>
          </a:p>
        </p:txBody>
      </p:sp>
      <p:sp>
        <p:nvSpPr>
          <p:cNvPr id="6" name="Freeform: Shape 5">
            <a:extLst>
              <a:ext uri="{FF2B5EF4-FFF2-40B4-BE49-F238E27FC236}">
                <a16:creationId xmlns:a16="http://schemas.microsoft.com/office/drawing/2014/main" id="{0811B594-78AF-9699-525E-5B8C71E95947}"/>
              </a:ext>
            </a:extLst>
          </p:cNvPr>
          <p:cNvSpPr/>
          <p:nvPr/>
        </p:nvSpPr>
        <p:spPr>
          <a:xfrm>
            <a:off x="4150937" y="1588251"/>
            <a:ext cx="3877056" cy="2543174"/>
          </a:xfrm>
          <a:custGeom>
            <a:avLst/>
            <a:gdLst>
              <a:gd name="connsiteX0" fmla="*/ 0 w 8128000"/>
              <a:gd name="connsiteY0" fmla="*/ 0 h 4169655"/>
              <a:gd name="connsiteX1" fmla="*/ 8128000 w 8128000"/>
              <a:gd name="connsiteY1" fmla="*/ 0 h 4169655"/>
              <a:gd name="connsiteX2" fmla="*/ 8128000 w 8128000"/>
              <a:gd name="connsiteY2" fmla="*/ 4169655 h 4169655"/>
              <a:gd name="connsiteX3" fmla="*/ 0 w 8128000"/>
              <a:gd name="connsiteY3" fmla="*/ 4169655 h 4169655"/>
              <a:gd name="connsiteX4" fmla="*/ 0 w 8128000"/>
              <a:gd name="connsiteY4" fmla="*/ 0 h 4169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4169655">
                <a:moveTo>
                  <a:pt x="0" y="0"/>
                </a:moveTo>
                <a:lnTo>
                  <a:pt x="8128000" y="0"/>
                </a:lnTo>
                <a:lnTo>
                  <a:pt x="8128000" y="4169655"/>
                </a:lnTo>
                <a:lnTo>
                  <a:pt x="0" y="4169655"/>
                </a:lnTo>
                <a:lnTo>
                  <a:pt x="0" y="0"/>
                </a:lnTo>
                <a:close/>
              </a:path>
            </a:pathLst>
          </a:custGeom>
          <a:gradFill flip="none" rotWithShape="1">
            <a:gsLst>
              <a:gs pos="0">
                <a:schemeClr val="bg1">
                  <a:alpha val="17000"/>
                </a:schemeClr>
              </a:gs>
              <a:gs pos="100000">
                <a:schemeClr val="accent1">
                  <a:lumMod val="45000"/>
                  <a:lumOff val="55000"/>
                </a:schemeClr>
              </a:gs>
            </a:gsLst>
            <a:lin ang="16200000" scaled="1"/>
          </a:gra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5354" tIns="0" rIns="220472" bIns="248031" numCol="1" spcCol="127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600">
                <a:solidFill>
                  <a:prstClr val="black">
                    <a:hueOff val="0"/>
                    <a:satOff val="0"/>
                    <a:lumOff val="0"/>
                    <a:alphaOff val="0"/>
                  </a:prstClr>
                </a:solidFill>
                <a:latin typeface="Avenir Next LT Pro" panose="020B0504020202020204" pitchFamily="34" charset="0"/>
              </a:rPr>
              <a:t>Enables</a:t>
            </a: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 element </a:t>
            </a:r>
            <a:r>
              <a:rPr lang="en-US" sz="1600">
                <a:solidFill>
                  <a:prstClr val="black">
                    <a:hueOff val="0"/>
                    <a:satOff val="0"/>
                    <a:lumOff val="0"/>
                    <a:alphaOff val="0"/>
                  </a:prstClr>
                </a:solidFill>
                <a:latin typeface="Avenir Next LT Pro" panose="020B0504020202020204" pitchFamily="34" charset="0"/>
              </a:rPr>
              <a:t>and</a:t>
            </a: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 isotope discovery</a:t>
            </a:r>
          </a:p>
          <a:p>
            <a:pPr marL="396875" marR="0" lvl="1"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w"/>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Reaction rates and structure data </a:t>
            </a:r>
            <a:r>
              <a:rPr lang="en-US" sz="1600">
                <a:solidFill>
                  <a:prstClr val="black">
                    <a:hueOff val="0"/>
                    <a:satOff val="0"/>
                    <a:lumOff val="0"/>
                    <a:alphaOff val="0"/>
                  </a:prstClr>
                </a:solidFill>
                <a:latin typeface="Avenir Next LT Pro" panose="020B0504020202020204" pitchFamily="34" charset="0"/>
              </a:rPr>
              <a:t>for national priorities</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endParaRPr>
          </a:p>
          <a:p>
            <a:pPr marL="396875" marR="0" lvl="1"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w"/>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Superheavy elements provide a fertile ground for tests of theory</a:t>
            </a:r>
          </a:p>
          <a:p>
            <a:pPr marL="396875" marR="0" lvl="1"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w"/>
              <a:defRPr/>
            </a:pPr>
            <a:r>
              <a:rPr lang="en-US" sz="1600" b="1">
                <a:solidFill>
                  <a:prstClr val="black">
                    <a:hueOff val="0"/>
                    <a:satOff val="0"/>
                    <a:lumOff val="0"/>
                    <a:alphaOff val="0"/>
                  </a:prstClr>
                </a:solidFill>
                <a:latin typeface="Avenir Next LT Pro" panose="020B0504020202020204" pitchFamily="34" charset="0"/>
              </a:rPr>
              <a:t>Nuclear</a:t>
            </a:r>
            <a:r>
              <a:rPr kumimoji="0" lang="en-US" sz="1600" b="1"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 data </a:t>
            </a: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and capabilities for </a:t>
            </a:r>
            <a:r>
              <a:rPr lang="en-US" sz="1600">
                <a:solidFill>
                  <a:prstClr val="black">
                    <a:hueOff val="0"/>
                    <a:satOff val="0"/>
                    <a:lumOff val="0"/>
                    <a:alphaOff val="0"/>
                  </a:prstClr>
                </a:solidFill>
                <a:latin typeface="Avenir Next LT Pro" panose="020B0504020202020204" pitchFamily="34" charset="0"/>
              </a:rPr>
              <a:t>characterization of </a:t>
            </a: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electronics  (e.g., defects, radiation-induced </a:t>
            </a:r>
            <a:r>
              <a:rPr lang="en-US" sz="1600">
                <a:solidFill>
                  <a:prstClr val="black">
                    <a:hueOff val="0"/>
                    <a:satOff val="0"/>
                    <a:lumOff val="0"/>
                    <a:alphaOff val="0"/>
                  </a:prstClr>
                </a:solidFill>
                <a:latin typeface="Avenir Next LT Pro" panose="020B0504020202020204" pitchFamily="34" charset="0"/>
              </a:rPr>
              <a:t>failures</a:t>
            </a: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a:t>
            </a:r>
          </a:p>
        </p:txBody>
      </p:sp>
      <p:sp>
        <p:nvSpPr>
          <p:cNvPr id="8" name="Freeform: Shape 7">
            <a:extLst>
              <a:ext uri="{FF2B5EF4-FFF2-40B4-BE49-F238E27FC236}">
                <a16:creationId xmlns:a16="http://schemas.microsoft.com/office/drawing/2014/main" id="{86546166-2A43-2125-E933-959C9F9D1EA3}"/>
              </a:ext>
            </a:extLst>
          </p:cNvPr>
          <p:cNvSpPr/>
          <p:nvPr/>
        </p:nvSpPr>
        <p:spPr>
          <a:xfrm>
            <a:off x="133342" y="967232"/>
            <a:ext cx="3874180" cy="567232"/>
          </a:xfrm>
          <a:custGeom>
            <a:avLst/>
            <a:gdLst>
              <a:gd name="connsiteX0" fmla="*/ 0 w 8128000"/>
              <a:gd name="connsiteY0" fmla="*/ 0 h 1187600"/>
              <a:gd name="connsiteX1" fmla="*/ 8128000 w 8128000"/>
              <a:gd name="connsiteY1" fmla="*/ 0 h 1187600"/>
              <a:gd name="connsiteX2" fmla="*/ 8128000 w 8128000"/>
              <a:gd name="connsiteY2" fmla="*/ 1187600 h 1187600"/>
              <a:gd name="connsiteX3" fmla="*/ 0 w 8128000"/>
              <a:gd name="connsiteY3" fmla="*/ 1187600 h 1187600"/>
              <a:gd name="connsiteX4" fmla="*/ 0 w 8128000"/>
              <a:gd name="connsiteY4" fmla="*/ 0 h 118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187600">
                <a:moveTo>
                  <a:pt x="0" y="0"/>
                </a:moveTo>
                <a:lnTo>
                  <a:pt x="8128000" y="0"/>
                </a:lnTo>
                <a:lnTo>
                  <a:pt x="8128000" y="1187600"/>
                </a:lnTo>
                <a:lnTo>
                  <a:pt x="0" y="1187600"/>
                </a:lnTo>
                <a:lnTo>
                  <a:pt x="0" y="0"/>
                </a:lnTo>
                <a:close/>
              </a:path>
            </a:pathLst>
          </a:custGeom>
          <a:solidFill>
            <a:srgbClr val="1A204C"/>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0472" tIns="125984" rIns="220472" bIns="125984" numCol="1" spcCol="1270" anchor="ctr" anchorCtr="0">
            <a:noAutofit/>
          </a:bodyPr>
          <a:lstStyle/>
          <a:p>
            <a:pPr marL="0" marR="0" lvl="0" indent="0" algn="ctr" defTabSz="1377950" rtl="0" eaLnBrk="1" fontAlgn="base" latinLnBrk="0" hangingPunct="1">
              <a:lnSpc>
                <a:spcPct val="90000"/>
              </a:lnSpc>
              <a:spcBef>
                <a:spcPct val="0"/>
              </a:spcBef>
              <a:spcAft>
                <a:spcPct val="35000"/>
              </a:spcAft>
              <a:buClrTx/>
              <a:buSzTx/>
              <a:buFontTx/>
              <a:buNone/>
              <a:defRPr/>
            </a:pPr>
            <a:r>
              <a:rPr kumimoji="0" lang="en-US" i="0" u="none" strike="noStrike" kern="1200" cap="none" spc="0" normalizeH="0" baseline="0" noProof="0">
                <a:ln>
                  <a:noFill/>
                </a:ln>
                <a:solidFill>
                  <a:prstClr val="white"/>
                </a:solidFill>
                <a:effectLst/>
                <a:uLnTx/>
                <a:uFillTx/>
                <a:latin typeface="Avenir Next LT Pro" panose="020B0504020202020204" pitchFamily="34" charset="0"/>
              </a:rPr>
              <a:t>Probing Proton</a:t>
            </a:r>
            <a:r>
              <a:rPr lang="en-US">
                <a:solidFill>
                  <a:prstClr val="white"/>
                </a:solidFill>
                <a:latin typeface="Avenir Next LT Pro" panose="020B0504020202020204" pitchFamily="34" charset="0"/>
              </a:rPr>
              <a:t> Substructure</a:t>
            </a:r>
            <a:endParaRPr kumimoji="0" lang="en-US" i="0" u="none" strike="noStrike" kern="1200" cap="none" spc="0" normalizeH="0" baseline="0" noProof="0">
              <a:ln>
                <a:noFill/>
              </a:ln>
              <a:solidFill>
                <a:prstClr val="white"/>
              </a:solidFill>
              <a:effectLst/>
              <a:uLnTx/>
              <a:uFillTx/>
              <a:latin typeface="Avenir Next LT Pro" panose="020B0504020202020204" pitchFamily="34" charset="0"/>
            </a:endParaRPr>
          </a:p>
        </p:txBody>
      </p:sp>
      <p:sp>
        <p:nvSpPr>
          <p:cNvPr id="9" name="Freeform: Shape 8">
            <a:extLst>
              <a:ext uri="{FF2B5EF4-FFF2-40B4-BE49-F238E27FC236}">
                <a16:creationId xmlns:a16="http://schemas.microsoft.com/office/drawing/2014/main" id="{2427C22E-8ADC-3135-D105-8BBA27852877}"/>
              </a:ext>
            </a:extLst>
          </p:cNvPr>
          <p:cNvSpPr/>
          <p:nvPr/>
        </p:nvSpPr>
        <p:spPr>
          <a:xfrm>
            <a:off x="133342" y="1588251"/>
            <a:ext cx="3874180" cy="2589758"/>
          </a:xfrm>
          <a:custGeom>
            <a:avLst/>
            <a:gdLst>
              <a:gd name="connsiteX0" fmla="*/ 0 w 8128000"/>
              <a:gd name="connsiteY0" fmla="*/ 0 h 4169655"/>
              <a:gd name="connsiteX1" fmla="*/ 8128000 w 8128000"/>
              <a:gd name="connsiteY1" fmla="*/ 0 h 4169655"/>
              <a:gd name="connsiteX2" fmla="*/ 8128000 w 8128000"/>
              <a:gd name="connsiteY2" fmla="*/ 4169655 h 4169655"/>
              <a:gd name="connsiteX3" fmla="*/ 0 w 8128000"/>
              <a:gd name="connsiteY3" fmla="*/ 4169655 h 4169655"/>
              <a:gd name="connsiteX4" fmla="*/ 0 w 8128000"/>
              <a:gd name="connsiteY4" fmla="*/ 0 h 4169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4169655">
                <a:moveTo>
                  <a:pt x="0" y="0"/>
                </a:moveTo>
                <a:lnTo>
                  <a:pt x="8128000" y="0"/>
                </a:lnTo>
                <a:lnTo>
                  <a:pt x="8128000" y="4169655"/>
                </a:lnTo>
                <a:lnTo>
                  <a:pt x="0" y="4169655"/>
                </a:lnTo>
                <a:lnTo>
                  <a:pt x="0" y="0"/>
                </a:lnTo>
                <a:close/>
              </a:path>
            </a:pathLst>
          </a:custGeom>
          <a:gradFill flip="none" rotWithShape="1">
            <a:gsLst>
              <a:gs pos="0">
                <a:schemeClr val="bg1">
                  <a:alpha val="17000"/>
                </a:schemeClr>
              </a:gs>
              <a:gs pos="100000">
                <a:schemeClr val="accent1">
                  <a:lumMod val="45000"/>
                  <a:lumOff val="55000"/>
                </a:schemeClr>
              </a:gs>
            </a:gsLst>
            <a:lin ang="16200000" scaled="1"/>
          </a:gra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5354" tIns="0" rIns="220472" bIns="248031" numCol="1" spcCol="127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Reveals dynamic</a:t>
            </a:r>
            <a:r>
              <a:rPr lang="en-US" sz="1600">
                <a:solidFill>
                  <a:prstClr val="black">
                    <a:hueOff val="0"/>
                    <a:satOff val="0"/>
                    <a:lumOff val="0"/>
                    <a:alphaOff val="0"/>
                  </a:prstClr>
                </a:solidFill>
                <a:latin typeface="Avenir Next LT Pro" panose="020B0504020202020204" pitchFamily="34" charset="0"/>
              </a:rPr>
              <a:t>s, structure, and spin for </a:t>
            </a: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protons</a:t>
            </a:r>
            <a:r>
              <a:rPr lang="en-US" sz="1600">
                <a:solidFill>
                  <a:prstClr val="black">
                    <a:hueOff val="0"/>
                    <a:satOff val="0"/>
                    <a:lumOff val="0"/>
                    <a:alphaOff val="0"/>
                  </a:prstClr>
                </a:solidFill>
                <a:latin typeface="Avenir Next LT Pro" panose="020B0504020202020204" pitchFamily="34" charset="0"/>
              </a:rPr>
              <a:t> and</a:t>
            </a: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 neutrons</a:t>
            </a:r>
          </a:p>
          <a:p>
            <a:pPr marL="396875" marR="0" lvl="1"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w"/>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Heavy ion collisions and electron scattering informs our understanding of nuclear phenomena and the formation of the universe</a:t>
            </a:r>
          </a:p>
          <a:p>
            <a:pPr marL="396875" marR="0" lvl="1" indent="-285750" algn="l" defTabSz="914400" rtl="0" eaLnBrk="1" fontAlgn="auto" latinLnBrk="0" hangingPunct="1">
              <a:lnSpc>
                <a:spcPct val="100000"/>
              </a:lnSpc>
              <a:spcBef>
                <a:spcPct val="0"/>
              </a:spcBef>
              <a:spcAft>
                <a:spcPct val="0"/>
              </a:spcAft>
              <a:buClrTx/>
              <a:buSzTx/>
              <a:buFont typeface="Wingdings" panose="05000000000000000000" pitchFamily="2" charset="2"/>
              <a:buChar char="w"/>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U.S. provides the </a:t>
            </a:r>
            <a:r>
              <a:rPr kumimoji="0" lang="en-US" sz="1600" b="1"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world’s highest intensity</a:t>
            </a: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 </a:t>
            </a:r>
            <a:r>
              <a:rPr kumimoji="0" lang="en-US" sz="1600" b="1"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polarized</a:t>
            </a:r>
            <a:r>
              <a:rPr kumimoji="0" lang="en-US" sz="1600" b="0" i="0" u="none" strike="noStrike" kern="1200" cap="none" spc="0" normalizeH="0" baseline="0" noProof="0">
                <a:ln>
                  <a:noFill/>
                </a:ln>
                <a:solidFill>
                  <a:prstClr val="black">
                    <a:hueOff val="0"/>
                    <a:satOff val="0"/>
                    <a:lumOff val="0"/>
                    <a:alphaOff val="0"/>
                  </a:prstClr>
                </a:solidFill>
                <a:effectLst/>
                <a:uLnTx/>
                <a:uFillTx/>
                <a:latin typeface="Avenir Next LT Pro" panose="020B0504020202020204" pitchFamily="34" charset="0"/>
              </a:rPr>
              <a:t> electron beams for this science</a:t>
            </a:r>
            <a:endParaRPr lang="en-US" sz="1600" b="0" i="0" u="none" strike="noStrike" baseline="0">
              <a:solidFill>
                <a:srgbClr val="000000"/>
              </a:solidFill>
              <a:latin typeface="Avenir Next LT Pro" panose="020B0504020202020204" pitchFamily="34" charset="0"/>
            </a:endParaRPr>
          </a:p>
        </p:txBody>
      </p:sp>
      <p:pic>
        <p:nvPicPr>
          <p:cNvPr id="10" name="Picture 9" descr="A picture containing text, vector graphics&#10;&#10;Description automatically generated">
            <a:extLst>
              <a:ext uri="{FF2B5EF4-FFF2-40B4-BE49-F238E27FC236}">
                <a16:creationId xmlns:a16="http://schemas.microsoft.com/office/drawing/2014/main" id="{BE3E506A-7A85-10AF-384F-3889A80C37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0652" y="4266854"/>
            <a:ext cx="1559360" cy="1454094"/>
          </a:xfrm>
          <a:prstGeom prst="rect">
            <a:avLst/>
          </a:prstGeom>
          <a:ln>
            <a:solidFill>
              <a:schemeClr val="tx1"/>
            </a:solidFill>
          </a:ln>
        </p:spPr>
      </p:pic>
      <p:pic>
        <p:nvPicPr>
          <p:cNvPr id="12" name="Picture 11">
            <a:extLst>
              <a:ext uri="{FF2B5EF4-FFF2-40B4-BE49-F238E27FC236}">
                <a16:creationId xmlns:a16="http://schemas.microsoft.com/office/drawing/2014/main" id="{DBA950FA-C76B-19AE-AC66-B5C64EB66D81}"/>
              </a:ext>
            </a:extLst>
          </p:cNvPr>
          <p:cNvPicPr>
            <a:picLocks noChangeAspect="1"/>
          </p:cNvPicPr>
          <p:nvPr/>
        </p:nvPicPr>
        <p:blipFill>
          <a:blip r:embed="rId3"/>
          <a:stretch>
            <a:fillRect/>
          </a:stretch>
        </p:blipFill>
        <p:spPr>
          <a:xfrm>
            <a:off x="4914863" y="4178009"/>
            <a:ext cx="2346325" cy="1631088"/>
          </a:xfrm>
          <a:prstGeom prst="rect">
            <a:avLst/>
          </a:prstGeom>
        </p:spPr>
      </p:pic>
      <p:pic>
        <p:nvPicPr>
          <p:cNvPr id="13" name="Picture 12">
            <a:extLst>
              <a:ext uri="{FF2B5EF4-FFF2-40B4-BE49-F238E27FC236}">
                <a16:creationId xmlns:a16="http://schemas.microsoft.com/office/drawing/2014/main" id="{4032F47A-12A4-9CCE-AEBB-E941FA2155E7}"/>
              </a:ext>
            </a:extLst>
          </p:cNvPr>
          <p:cNvPicPr>
            <a:picLocks noChangeAspect="1"/>
          </p:cNvPicPr>
          <p:nvPr/>
        </p:nvPicPr>
        <p:blipFill>
          <a:blip r:embed="rId4"/>
          <a:stretch>
            <a:fillRect/>
          </a:stretch>
        </p:blipFill>
        <p:spPr>
          <a:xfrm>
            <a:off x="8537210" y="4184457"/>
            <a:ext cx="3152950" cy="1448653"/>
          </a:xfrm>
          <a:prstGeom prst="rect">
            <a:avLst/>
          </a:prstGeom>
        </p:spPr>
      </p:pic>
      <p:sp>
        <p:nvSpPr>
          <p:cNvPr id="24" name="TextBox 23">
            <a:extLst>
              <a:ext uri="{FF2B5EF4-FFF2-40B4-BE49-F238E27FC236}">
                <a16:creationId xmlns:a16="http://schemas.microsoft.com/office/drawing/2014/main" id="{E965AF74-5638-9B45-A3A6-64AA1106AB60}"/>
              </a:ext>
            </a:extLst>
          </p:cNvPr>
          <p:cNvSpPr txBox="1"/>
          <p:nvPr/>
        </p:nvSpPr>
        <p:spPr>
          <a:xfrm>
            <a:off x="-7975" y="5770287"/>
            <a:ext cx="12191999" cy="461665"/>
          </a:xfrm>
          <a:prstGeom prst="rect">
            <a:avLst/>
          </a:prstGeom>
          <a:noFill/>
        </p:spPr>
        <p:txBody>
          <a:bodyPr wrap="square" lIns="91440" tIns="45720" rIns="91440" bIns="45720" rtlCol="0" anchor="t">
            <a:spAutoFit/>
          </a:bodyPr>
          <a:lstStyle/>
          <a:p>
            <a:pPr algn="ctr"/>
            <a:r>
              <a:rPr lang="en-US" sz="2400" b="1" dirty="0">
                <a:highlight>
                  <a:srgbClr val="FFFF00"/>
                </a:highlight>
              </a:rPr>
              <a:t>Crosscutting: Theory, AI, Advanced Computing, Accelerator &amp; Detector R&amp;D</a:t>
            </a:r>
          </a:p>
        </p:txBody>
      </p:sp>
    </p:spTree>
    <p:extLst>
      <p:ext uri="{BB962C8B-B14F-4D97-AF65-F5344CB8AC3E}">
        <p14:creationId xmlns:p14="http://schemas.microsoft.com/office/powerpoint/2010/main" val="2460040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a:extLst>
              <a:ext uri="{FF2B5EF4-FFF2-40B4-BE49-F238E27FC236}">
                <a16:creationId xmlns:a16="http://schemas.microsoft.com/office/drawing/2014/main" id="{5088F5C3-E84B-5D98-6521-D68C95111271}"/>
              </a:ext>
            </a:extLst>
          </p:cNvPr>
          <p:cNvPicPr>
            <a:picLocks noChangeAspect="1"/>
          </p:cNvPicPr>
          <p:nvPr/>
        </p:nvPicPr>
        <p:blipFill>
          <a:blip r:embed="rId3">
            <a:extLst>
              <a:ext uri="{28A0092B-C50C-407E-A947-70E740481C1C}">
                <a14:useLocalDpi xmlns:a14="http://schemas.microsoft.com/office/drawing/2010/main"/>
              </a:ext>
            </a:extLst>
          </a:blip>
          <a:srcRect l="-128" r="-479"/>
          <a:stretch>
            <a:fillRect/>
          </a:stretch>
        </p:blipFill>
        <p:spPr>
          <a:xfrm>
            <a:off x="-31212" y="5057516"/>
            <a:ext cx="3060834" cy="1297405"/>
          </a:xfrm>
          <a:prstGeom prst="rect">
            <a:avLst/>
          </a:prstGeom>
        </p:spPr>
      </p:pic>
      <p:pic>
        <p:nvPicPr>
          <p:cNvPr id="6" name="Picture 5" descr="gammasphere">
            <a:extLst>
              <a:ext uri="{FF2B5EF4-FFF2-40B4-BE49-F238E27FC236}">
                <a16:creationId xmlns:a16="http://schemas.microsoft.com/office/drawing/2014/main" id="{9B71A1A5-ABED-DD66-A00D-B68C8AC40BB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57646" y="5078298"/>
            <a:ext cx="3057817" cy="1322992"/>
          </a:xfrm>
          <a:prstGeom prst="rect">
            <a:avLst/>
          </a:prstGeom>
        </p:spPr>
      </p:pic>
      <p:pic>
        <p:nvPicPr>
          <p:cNvPr id="7" name="Picture 6">
            <a:extLst>
              <a:ext uri="{FF2B5EF4-FFF2-40B4-BE49-F238E27FC236}">
                <a16:creationId xmlns:a16="http://schemas.microsoft.com/office/drawing/2014/main" id="{C83E54F3-16FC-8256-F548-3810696D0B68}"/>
              </a:ext>
            </a:extLst>
          </p:cNvPr>
          <p:cNvPicPr>
            <a:picLocks noChangeAspect="1"/>
          </p:cNvPicPr>
          <p:nvPr/>
        </p:nvPicPr>
        <p:blipFill>
          <a:blip r:embed="rId5">
            <a:extLst>
              <a:ext uri="{28A0092B-C50C-407E-A947-70E740481C1C}">
                <a14:useLocalDpi xmlns:a14="http://schemas.microsoft.com/office/drawing/2010/main"/>
              </a:ext>
            </a:extLst>
          </a:blip>
          <a:srcRect l="-1695"/>
          <a:stretch>
            <a:fillRect/>
          </a:stretch>
        </p:blipFill>
        <p:spPr>
          <a:xfrm>
            <a:off x="6115292" y="5086453"/>
            <a:ext cx="2969705" cy="1259114"/>
          </a:xfrm>
          <a:prstGeom prst="rect">
            <a:avLst/>
          </a:prstGeom>
        </p:spPr>
      </p:pic>
      <p:pic>
        <p:nvPicPr>
          <p:cNvPr id="11" name="Picture 10" descr="Little nuclear physics lab to tackle Department of Energy's big data  problem | Science | AAAS">
            <a:extLst>
              <a:ext uri="{FF2B5EF4-FFF2-40B4-BE49-F238E27FC236}">
                <a16:creationId xmlns:a16="http://schemas.microsoft.com/office/drawing/2014/main" id="{F97E2772-F349-3F35-BC15-1BF8330102C3}"/>
              </a:ext>
            </a:extLst>
          </p:cNvPr>
          <p:cNvPicPr>
            <a:picLocks noChangeAspect="1"/>
          </p:cNvPicPr>
          <p:nvPr/>
        </p:nvPicPr>
        <p:blipFill>
          <a:blip r:embed="rId6">
            <a:extLst>
              <a:ext uri="{28A0092B-C50C-407E-A947-70E740481C1C}">
                <a14:useLocalDpi xmlns:a14="http://schemas.microsoft.com/office/drawing/2010/main"/>
              </a:ext>
            </a:extLst>
          </a:blip>
          <a:srcRect l="-1524" b="-1394"/>
          <a:stretch>
            <a:fillRect/>
          </a:stretch>
        </p:blipFill>
        <p:spPr>
          <a:xfrm>
            <a:off x="9066836" y="5076807"/>
            <a:ext cx="3164993" cy="1321698"/>
          </a:xfrm>
          <a:prstGeom prst="rect">
            <a:avLst/>
          </a:prstGeom>
        </p:spPr>
      </p:pic>
      <p:sp>
        <p:nvSpPr>
          <p:cNvPr id="2" name="Title 1">
            <a:extLst>
              <a:ext uri="{FF2B5EF4-FFF2-40B4-BE49-F238E27FC236}">
                <a16:creationId xmlns:a16="http://schemas.microsoft.com/office/drawing/2014/main" id="{BEF20FF1-D11A-749E-E11F-1236B90A7694}"/>
              </a:ext>
            </a:extLst>
          </p:cNvPr>
          <p:cNvSpPr>
            <a:spLocks noGrp="1"/>
          </p:cNvSpPr>
          <p:nvPr>
            <p:ph type="title"/>
          </p:nvPr>
        </p:nvSpPr>
        <p:spPr>
          <a:xfrm>
            <a:off x="274320" y="177283"/>
            <a:ext cx="11666214" cy="801663"/>
          </a:xfrm>
        </p:spPr>
        <p:txBody>
          <a:bodyPr>
            <a:noAutofit/>
          </a:bodyPr>
          <a:lstStyle/>
          <a:p>
            <a:r>
              <a:rPr lang="en-US" sz="2800" b="1" dirty="0">
                <a:latin typeface="+mn-lt"/>
                <a:ea typeface="Segoe UI Black"/>
              </a:rPr>
              <a:t>NP user facilities provide critical capabilities to maintain U.S. scientific leadership</a:t>
            </a:r>
          </a:p>
        </p:txBody>
      </p:sp>
      <p:sp>
        <p:nvSpPr>
          <p:cNvPr id="3" name="Content Placeholder 2">
            <a:extLst>
              <a:ext uri="{FF2B5EF4-FFF2-40B4-BE49-F238E27FC236}">
                <a16:creationId xmlns:a16="http://schemas.microsoft.com/office/drawing/2014/main" id="{B1ADE05B-4512-E405-B0AF-EA4731B7FA19}"/>
              </a:ext>
            </a:extLst>
          </p:cNvPr>
          <p:cNvSpPr>
            <a:spLocks noGrp="1"/>
          </p:cNvSpPr>
          <p:nvPr>
            <p:ph idx="1"/>
          </p:nvPr>
        </p:nvSpPr>
        <p:spPr>
          <a:xfrm>
            <a:off x="350524" y="1056524"/>
            <a:ext cx="11666214" cy="3775727"/>
          </a:xfrm>
        </p:spPr>
        <p:txBody>
          <a:bodyPr vert="horz" lIns="91440" tIns="45720" rIns="91440" bIns="45720" rtlCol="0" anchor="t">
            <a:normAutofit fontScale="55000" lnSpcReduction="20000"/>
          </a:bodyPr>
          <a:lstStyle/>
          <a:p>
            <a:pPr>
              <a:lnSpc>
                <a:spcPct val="130000"/>
              </a:lnSpc>
              <a:buFont typeface="Wingdings" panose="05000000000000000000" pitchFamily="2" charset="2"/>
              <a:buChar char="w"/>
            </a:pPr>
            <a:r>
              <a:rPr lang="en-US" dirty="0">
                <a:latin typeface="+mn-lt"/>
              </a:rPr>
              <a:t>Access to three accelerator-based facilities for exploring nuclear matter in all forms</a:t>
            </a:r>
          </a:p>
          <a:p>
            <a:pPr lvl="1">
              <a:lnSpc>
                <a:spcPct val="130000"/>
              </a:lnSpc>
              <a:buFont typeface="Arial" pitchFamily="34" charset="0"/>
              <a:buChar char="•"/>
            </a:pPr>
            <a:r>
              <a:rPr lang="en-US" sz="3600" b="1" dirty="0">
                <a:latin typeface="+mn-lt"/>
              </a:rPr>
              <a:t>Facility for Rare Isotope Beams </a:t>
            </a:r>
            <a:r>
              <a:rPr lang="en-US" sz="3600" dirty="0">
                <a:latin typeface="+mn-lt"/>
              </a:rPr>
              <a:t>and </a:t>
            </a:r>
            <a:r>
              <a:rPr lang="en-US" sz="3600" b="1" dirty="0">
                <a:latin typeface="+mn-lt"/>
              </a:rPr>
              <a:t>Argonne Tandem Linac Accelerator System </a:t>
            </a:r>
            <a:r>
              <a:rPr lang="en-US" sz="3600" dirty="0">
                <a:latin typeface="+mn-lt"/>
              </a:rPr>
              <a:t>study how protons and neutrons combine to form the atomic nucleus.</a:t>
            </a:r>
          </a:p>
          <a:p>
            <a:pPr lvl="1">
              <a:lnSpc>
                <a:spcPct val="130000"/>
              </a:lnSpc>
              <a:buFont typeface="Arial" pitchFamily="34" charset="0"/>
              <a:buChar char="•"/>
            </a:pPr>
            <a:r>
              <a:rPr lang="en-US" sz="3600" b="1" dirty="0">
                <a:latin typeface="+mn-lt"/>
              </a:rPr>
              <a:t>Continuous Electron Beam Accelerator Facility</a:t>
            </a:r>
            <a:r>
              <a:rPr lang="en-US" sz="3600" dirty="0">
                <a:latin typeface="+mn-lt"/>
              </a:rPr>
              <a:t> seeks to understand quarks and gluons, the elementary building blocks of protons and neutrons.</a:t>
            </a:r>
          </a:p>
          <a:p>
            <a:pPr>
              <a:lnSpc>
                <a:spcPct val="130000"/>
              </a:lnSpc>
              <a:buFont typeface="Wingdings" panose="05000000000000000000" pitchFamily="2" charset="2"/>
              <a:buChar char="w"/>
            </a:pPr>
            <a:r>
              <a:rPr lang="en-US" dirty="0">
                <a:latin typeface="+mn-lt"/>
              </a:rPr>
              <a:t>Open to all scientists, this suite of facilities forms the backbone of the nation’s nuclear physics research infrastructure.</a:t>
            </a:r>
          </a:p>
          <a:p>
            <a:pPr>
              <a:lnSpc>
                <a:spcPct val="130000"/>
              </a:lnSpc>
              <a:buFont typeface="Wingdings" panose="05000000000000000000" pitchFamily="2" charset="2"/>
              <a:buChar char="w"/>
            </a:pPr>
            <a:r>
              <a:rPr lang="en-US" dirty="0">
                <a:latin typeface="+mn-lt"/>
              </a:rPr>
              <a:t>Over 4,000 users from the scientific community access these facilities annually.</a:t>
            </a:r>
          </a:p>
          <a:p>
            <a:pPr>
              <a:lnSpc>
                <a:spcPct val="130000"/>
              </a:lnSpc>
              <a:buFont typeface="Wingdings" panose="05000000000000000000" pitchFamily="2" charset="2"/>
              <a:buChar char="w"/>
            </a:pPr>
            <a:r>
              <a:rPr lang="en-US" b="1" dirty="0">
                <a:latin typeface="+mn-lt"/>
              </a:rPr>
              <a:t>Relativistic Heavy Ion Collider </a:t>
            </a:r>
            <a:r>
              <a:rPr lang="en-US" dirty="0">
                <a:latin typeface="+mn-lt"/>
              </a:rPr>
              <a:t>ended operation in FY 2026 – support continues for users to analyze data and for hadron injector operations for isotopes and microelectronics testing missions.</a:t>
            </a:r>
          </a:p>
          <a:p>
            <a:endParaRPr lang="en-US" sz="2000" dirty="0">
              <a:latin typeface="+mn-lt"/>
            </a:endParaRPr>
          </a:p>
        </p:txBody>
      </p:sp>
      <p:sp>
        <p:nvSpPr>
          <p:cNvPr id="4" name="Slide Number Placeholder 3">
            <a:extLst>
              <a:ext uri="{FF2B5EF4-FFF2-40B4-BE49-F238E27FC236}">
                <a16:creationId xmlns:a16="http://schemas.microsoft.com/office/drawing/2014/main" id="{9532FC3A-7CFD-3C2F-E146-D5474C594A57}"/>
              </a:ext>
            </a:extLst>
          </p:cNvPr>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400" kern="1200">
                <a:solidFill>
                  <a:schemeClr val="bg1"/>
                </a:solidFill>
                <a:latin typeface="AvenirNext LT Pro Regular"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fontAlgn="auto">
              <a:defRPr/>
            </a:pPr>
            <a:fld id="{835B6AD7-18B8-4C9C-AA70-ABD830A869AC}" type="slidenum">
              <a:rPr lang="en-US" smtClean="0">
                <a:solidFill>
                  <a:prstClr val="white"/>
                </a:solidFill>
              </a:rPr>
              <a:pPr fontAlgn="auto">
                <a:defRPr/>
              </a:pPr>
              <a:t>5</a:t>
            </a:fld>
            <a:endParaRPr lang="en-US"/>
          </a:p>
        </p:txBody>
      </p:sp>
      <p:cxnSp>
        <p:nvCxnSpPr>
          <p:cNvPr id="13" name="Straight Connector 12">
            <a:extLst>
              <a:ext uri="{FF2B5EF4-FFF2-40B4-BE49-F238E27FC236}">
                <a16:creationId xmlns:a16="http://schemas.microsoft.com/office/drawing/2014/main" id="{4B33F565-1F19-0E74-26E8-2FAB3206C50F}"/>
              </a:ext>
            </a:extLst>
          </p:cNvPr>
          <p:cNvCxnSpPr/>
          <p:nvPr/>
        </p:nvCxnSpPr>
        <p:spPr>
          <a:xfrm>
            <a:off x="0" y="5036734"/>
            <a:ext cx="1223183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9D06AB-BE6B-8C63-1129-F9E1A67B2535}"/>
              </a:ext>
            </a:extLst>
          </p:cNvPr>
          <p:cNvCxnSpPr/>
          <p:nvPr/>
        </p:nvCxnSpPr>
        <p:spPr>
          <a:xfrm flipH="1">
            <a:off x="9092371" y="5078298"/>
            <a:ext cx="0" cy="1262001"/>
          </a:xfrm>
          <a:prstGeom prst="line">
            <a:avLst/>
          </a:prstGeom>
          <a:ln w="57150">
            <a:solidFill>
              <a:srgbClr val="1A204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86EAE38-961E-50B5-1CF3-F7A0AACB5A81}"/>
              </a:ext>
            </a:extLst>
          </p:cNvPr>
          <p:cNvCxnSpPr/>
          <p:nvPr/>
        </p:nvCxnSpPr>
        <p:spPr>
          <a:xfrm flipH="1">
            <a:off x="6135832" y="5078298"/>
            <a:ext cx="0" cy="1281952"/>
          </a:xfrm>
          <a:prstGeom prst="line">
            <a:avLst/>
          </a:prstGeom>
          <a:ln w="57150">
            <a:solidFill>
              <a:srgbClr val="1A204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EF80D6-593E-88E0-5ED0-D53EC790844E}"/>
              </a:ext>
            </a:extLst>
          </p:cNvPr>
          <p:cNvCxnSpPr/>
          <p:nvPr/>
        </p:nvCxnSpPr>
        <p:spPr>
          <a:xfrm flipH="1">
            <a:off x="3037011" y="5078298"/>
            <a:ext cx="0" cy="1281952"/>
          </a:xfrm>
          <a:prstGeom prst="line">
            <a:avLst/>
          </a:prstGeom>
          <a:ln w="57150">
            <a:solidFill>
              <a:srgbClr val="1A204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D07D5A-EB39-CC4A-0162-DDB86C616395}"/>
              </a:ext>
            </a:extLst>
          </p:cNvPr>
          <p:cNvCxnSpPr/>
          <p:nvPr/>
        </p:nvCxnSpPr>
        <p:spPr>
          <a:xfrm>
            <a:off x="-51225" y="5048185"/>
            <a:ext cx="12231832" cy="0"/>
          </a:xfrm>
          <a:prstGeom prst="line">
            <a:avLst/>
          </a:prstGeom>
          <a:ln w="57150">
            <a:solidFill>
              <a:srgbClr val="1A204C"/>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0FF304A-E558-1B42-E576-197EA83F6C02}"/>
              </a:ext>
            </a:extLst>
          </p:cNvPr>
          <p:cNvSpPr txBox="1"/>
          <p:nvPr/>
        </p:nvSpPr>
        <p:spPr>
          <a:xfrm>
            <a:off x="-60556" y="4682855"/>
            <a:ext cx="1431802" cy="369332"/>
          </a:xfrm>
          <a:prstGeom prst="rect">
            <a:avLst/>
          </a:prstGeom>
          <a:noFill/>
        </p:spPr>
        <p:txBody>
          <a:bodyPr wrap="none" rtlCol="0">
            <a:spAutoFit/>
          </a:bodyPr>
          <a:lstStyle/>
          <a:p>
            <a:r>
              <a:rPr lang="en-US"/>
              <a:t>RHIC@BNL</a:t>
            </a:r>
          </a:p>
        </p:txBody>
      </p:sp>
      <p:sp>
        <p:nvSpPr>
          <p:cNvPr id="9" name="TextBox 8">
            <a:extLst>
              <a:ext uri="{FF2B5EF4-FFF2-40B4-BE49-F238E27FC236}">
                <a16:creationId xmlns:a16="http://schemas.microsoft.com/office/drawing/2014/main" id="{4EE88537-ED86-3582-E14D-1F11E2436BB9}"/>
              </a:ext>
            </a:extLst>
          </p:cNvPr>
          <p:cNvSpPr txBox="1"/>
          <p:nvPr/>
        </p:nvSpPr>
        <p:spPr>
          <a:xfrm>
            <a:off x="2958051" y="4682855"/>
            <a:ext cx="1581395" cy="369332"/>
          </a:xfrm>
          <a:prstGeom prst="rect">
            <a:avLst/>
          </a:prstGeom>
          <a:noFill/>
        </p:spPr>
        <p:txBody>
          <a:bodyPr wrap="none" rtlCol="0">
            <a:spAutoFit/>
          </a:bodyPr>
          <a:lstStyle/>
          <a:p>
            <a:r>
              <a:rPr lang="en-US"/>
              <a:t>ATLAS@ANL</a:t>
            </a:r>
          </a:p>
        </p:txBody>
      </p:sp>
      <p:sp>
        <p:nvSpPr>
          <p:cNvPr id="10" name="TextBox 9">
            <a:extLst>
              <a:ext uri="{FF2B5EF4-FFF2-40B4-BE49-F238E27FC236}">
                <a16:creationId xmlns:a16="http://schemas.microsoft.com/office/drawing/2014/main" id="{F2190CF7-BAE7-94A2-ED51-E0CA1C480D4B}"/>
              </a:ext>
            </a:extLst>
          </p:cNvPr>
          <p:cNvSpPr txBox="1"/>
          <p:nvPr/>
        </p:nvSpPr>
        <p:spPr>
          <a:xfrm>
            <a:off x="6183631" y="4682855"/>
            <a:ext cx="1457450" cy="369332"/>
          </a:xfrm>
          <a:prstGeom prst="rect">
            <a:avLst/>
          </a:prstGeom>
          <a:noFill/>
        </p:spPr>
        <p:txBody>
          <a:bodyPr wrap="none" rtlCol="0">
            <a:spAutoFit/>
          </a:bodyPr>
          <a:lstStyle/>
          <a:p>
            <a:r>
              <a:rPr lang="en-US"/>
              <a:t>FRIB@MSU</a:t>
            </a:r>
          </a:p>
        </p:txBody>
      </p:sp>
      <p:sp>
        <p:nvSpPr>
          <p:cNvPr id="12" name="TextBox 11">
            <a:extLst>
              <a:ext uri="{FF2B5EF4-FFF2-40B4-BE49-F238E27FC236}">
                <a16:creationId xmlns:a16="http://schemas.microsoft.com/office/drawing/2014/main" id="{FF2244CB-EB10-EA2E-DA2B-8AE4A8B1A61E}"/>
              </a:ext>
            </a:extLst>
          </p:cNvPr>
          <p:cNvSpPr txBox="1"/>
          <p:nvPr/>
        </p:nvSpPr>
        <p:spPr>
          <a:xfrm>
            <a:off x="9083040" y="4682855"/>
            <a:ext cx="1906291" cy="369332"/>
          </a:xfrm>
          <a:prstGeom prst="rect">
            <a:avLst/>
          </a:prstGeom>
          <a:noFill/>
        </p:spPr>
        <p:txBody>
          <a:bodyPr wrap="none" rtlCol="0">
            <a:spAutoFit/>
          </a:bodyPr>
          <a:lstStyle/>
          <a:p>
            <a:r>
              <a:rPr lang="en-US"/>
              <a:t>CEBAF@TJNAF</a:t>
            </a:r>
          </a:p>
        </p:txBody>
      </p:sp>
    </p:spTree>
    <p:extLst>
      <p:ext uri="{BB962C8B-B14F-4D97-AF65-F5344CB8AC3E}">
        <p14:creationId xmlns:p14="http://schemas.microsoft.com/office/powerpoint/2010/main" val="651823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C86623-63C8-E49F-9A9E-179D9C9E5D64}"/>
              </a:ext>
            </a:extLst>
          </p:cNvPr>
          <p:cNvSpPr>
            <a:spLocks noGrp="1"/>
          </p:cNvSpPr>
          <p:nvPr>
            <p:ph type="title"/>
          </p:nvPr>
        </p:nvSpPr>
        <p:spPr/>
        <p:txBody>
          <a:bodyPr>
            <a:noAutofit/>
          </a:bodyPr>
          <a:lstStyle/>
          <a:p>
            <a:r>
              <a:rPr lang="en-US" sz="3200" b="1" dirty="0"/>
              <a:t>NP Projects Status</a:t>
            </a:r>
          </a:p>
        </p:txBody>
      </p:sp>
      <p:sp>
        <p:nvSpPr>
          <p:cNvPr id="7" name="Slide Number Placeholder 6">
            <a:extLst>
              <a:ext uri="{FF2B5EF4-FFF2-40B4-BE49-F238E27FC236}">
                <a16:creationId xmlns:a16="http://schemas.microsoft.com/office/drawing/2014/main" id="{6758571A-600B-D3A3-5A49-9EFA243180F2}"/>
              </a:ext>
            </a:extLst>
          </p:cNvPr>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400" kern="1200">
                <a:solidFill>
                  <a:schemeClr val="bg1"/>
                </a:solidFill>
                <a:latin typeface="AvenirNext LT Pro Regular"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lvl="0" fontAlgn="auto">
              <a:defRPr/>
            </a:pPr>
            <a:fld id="{835B6AD7-18B8-4C9C-AA70-ABD830A869AC}" type="slidenum">
              <a:rPr lang="en-US" smtClean="0">
                <a:solidFill>
                  <a:prstClr val="white"/>
                </a:solidFill>
              </a:rPr>
              <a:pPr lvl="0" fontAlgn="auto">
                <a:defRPr/>
              </a:pPr>
              <a:t>6</a:t>
            </a:fld>
            <a:endParaRPr lang="en-US" noProof="0"/>
          </a:p>
        </p:txBody>
      </p:sp>
      <p:graphicFrame>
        <p:nvGraphicFramePr>
          <p:cNvPr id="4" name="Table 4">
            <a:extLst>
              <a:ext uri="{FF2B5EF4-FFF2-40B4-BE49-F238E27FC236}">
                <a16:creationId xmlns:a16="http://schemas.microsoft.com/office/drawing/2014/main" id="{62848E9C-41D4-8BAB-65FC-0E44A559AB97}"/>
              </a:ext>
            </a:extLst>
          </p:cNvPr>
          <p:cNvGraphicFramePr>
            <a:graphicFrameLocks noGrp="1"/>
          </p:cNvGraphicFramePr>
          <p:nvPr/>
        </p:nvGraphicFramePr>
        <p:xfrm>
          <a:off x="404129" y="1163575"/>
          <a:ext cx="11376391" cy="3657600"/>
        </p:xfrm>
        <a:graphic>
          <a:graphicData uri="http://schemas.openxmlformats.org/drawingml/2006/table">
            <a:tbl>
              <a:tblPr firstRow="1">
                <a:tableStyleId>{B301B821-A1FF-4177-AEE7-76D212191A09}</a:tableStyleId>
              </a:tblPr>
              <a:tblGrid>
                <a:gridCol w="5266982">
                  <a:extLst>
                    <a:ext uri="{9D8B030D-6E8A-4147-A177-3AD203B41FA5}">
                      <a16:colId xmlns:a16="http://schemas.microsoft.com/office/drawing/2014/main" val="2905741260"/>
                    </a:ext>
                  </a:extLst>
                </a:gridCol>
                <a:gridCol w="1280374">
                  <a:extLst>
                    <a:ext uri="{9D8B030D-6E8A-4147-A177-3AD203B41FA5}">
                      <a16:colId xmlns:a16="http://schemas.microsoft.com/office/drawing/2014/main" val="2707680143"/>
                    </a:ext>
                  </a:extLst>
                </a:gridCol>
                <a:gridCol w="993576">
                  <a:extLst>
                    <a:ext uri="{9D8B030D-6E8A-4147-A177-3AD203B41FA5}">
                      <a16:colId xmlns:a16="http://schemas.microsoft.com/office/drawing/2014/main" val="3062889029"/>
                    </a:ext>
                  </a:extLst>
                </a:gridCol>
                <a:gridCol w="2463859">
                  <a:extLst>
                    <a:ext uri="{9D8B030D-6E8A-4147-A177-3AD203B41FA5}">
                      <a16:colId xmlns:a16="http://schemas.microsoft.com/office/drawing/2014/main" val="1625017728"/>
                    </a:ext>
                  </a:extLst>
                </a:gridCol>
                <a:gridCol w="1371600">
                  <a:extLst>
                    <a:ext uri="{9D8B030D-6E8A-4147-A177-3AD203B41FA5}">
                      <a16:colId xmlns:a16="http://schemas.microsoft.com/office/drawing/2014/main" val="3186795947"/>
                    </a:ext>
                  </a:extLst>
                </a:gridCol>
              </a:tblGrid>
              <a:tr h="227081">
                <a:tc>
                  <a:txBody>
                    <a:bodyPr/>
                    <a:lstStyle/>
                    <a:p>
                      <a:r>
                        <a:rPr lang="en-US" sz="1600"/>
                        <a:t>Project</a:t>
                      </a:r>
                    </a:p>
                  </a:txBody>
                  <a:tcPr>
                    <a:solidFill>
                      <a:srgbClr val="151B3F"/>
                    </a:solidFill>
                  </a:tcPr>
                </a:tc>
                <a:tc>
                  <a:txBody>
                    <a:bodyPr/>
                    <a:lstStyle/>
                    <a:p>
                      <a:r>
                        <a:rPr lang="en-US" sz="1600"/>
                        <a:t>Location</a:t>
                      </a:r>
                    </a:p>
                  </a:txBody>
                  <a:tcPr>
                    <a:solidFill>
                      <a:srgbClr val="151B3F"/>
                    </a:solidFill>
                  </a:tcPr>
                </a:tc>
                <a:tc>
                  <a:txBody>
                    <a:bodyPr/>
                    <a:lstStyle/>
                    <a:p>
                      <a:r>
                        <a:rPr lang="en-US" sz="1600"/>
                        <a:t>Status</a:t>
                      </a:r>
                    </a:p>
                  </a:txBody>
                  <a:tcPr>
                    <a:solidFill>
                      <a:srgbClr val="151B3F"/>
                    </a:solidFill>
                  </a:tcPr>
                </a:tc>
                <a:tc>
                  <a:txBody>
                    <a:bodyPr/>
                    <a:lstStyle/>
                    <a:p>
                      <a:r>
                        <a:rPr lang="en-US" sz="1600"/>
                        <a:t>Cost</a:t>
                      </a:r>
                    </a:p>
                  </a:txBody>
                  <a:tcPr>
                    <a:solidFill>
                      <a:srgbClr val="151B3F"/>
                    </a:solidFill>
                  </a:tcPr>
                </a:tc>
                <a:tc>
                  <a:txBody>
                    <a:bodyPr/>
                    <a:lstStyle/>
                    <a:p>
                      <a:r>
                        <a:rPr lang="en-US" sz="1600"/>
                        <a:t>CD-4</a:t>
                      </a:r>
                    </a:p>
                  </a:txBody>
                  <a:tcPr>
                    <a:solidFill>
                      <a:srgbClr val="151B3F"/>
                    </a:solidFill>
                  </a:tcPr>
                </a:tc>
                <a:extLst>
                  <a:ext uri="{0D108BD9-81ED-4DB2-BD59-A6C34878D82A}">
                    <a16:rowId xmlns:a16="http://schemas.microsoft.com/office/drawing/2014/main" val="328565196"/>
                  </a:ext>
                </a:extLst>
              </a:tr>
              <a:tr h="227081">
                <a:tc gridSpan="5">
                  <a:txBody>
                    <a:bodyPr/>
                    <a:lstStyle/>
                    <a:p>
                      <a:r>
                        <a:rPr lang="en-US" sz="1600" b="1"/>
                        <a:t>Construction Projects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9181591"/>
                  </a:ext>
                </a:extLst>
              </a:tr>
              <a:tr h="233492">
                <a:tc>
                  <a:txBody>
                    <a:bodyPr/>
                    <a:lstStyle/>
                    <a:p>
                      <a:r>
                        <a:rPr lang="en-US" sz="1600"/>
                        <a:t>Electron-Ion Collider (EIC)</a:t>
                      </a:r>
                    </a:p>
                  </a:txBody>
                  <a:tcPr/>
                </a:tc>
                <a:tc>
                  <a:txBody>
                    <a:bodyPr/>
                    <a:lstStyle/>
                    <a:p>
                      <a:r>
                        <a:rPr lang="en-US" sz="1600"/>
                        <a:t>BNL</a:t>
                      </a:r>
                    </a:p>
                  </a:txBody>
                  <a:tcPr/>
                </a:tc>
                <a:tc>
                  <a:txBody>
                    <a:bodyPr/>
                    <a:lstStyle/>
                    <a:p>
                      <a:r>
                        <a:rPr lang="en-US" sz="1600" dirty="0"/>
                        <a:t>CD-3B</a:t>
                      </a:r>
                    </a:p>
                  </a:txBody>
                  <a:tcPr/>
                </a:tc>
                <a:tc>
                  <a:txBody>
                    <a:bodyPr/>
                    <a:lstStyle/>
                    <a:p>
                      <a:r>
                        <a:rPr lang="en-US" altLang="en-US" sz="1600" kern="0"/>
                        <a:t>$1.7B  to $2.8B (Est) </a:t>
                      </a:r>
                      <a:endParaRPr lang="en-US" sz="1600"/>
                    </a:p>
                  </a:txBody>
                  <a:tcPr/>
                </a:tc>
                <a:tc>
                  <a:txBody>
                    <a:bodyPr/>
                    <a:lstStyle/>
                    <a:p>
                      <a:r>
                        <a:rPr lang="en-US" sz="1600"/>
                        <a:t>Q1 FY36 (Est)</a:t>
                      </a:r>
                    </a:p>
                  </a:txBody>
                  <a:tcPr/>
                </a:tc>
                <a:extLst>
                  <a:ext uri="{0D108BD9-81ED-4DB2-BD59-A6C34878D82A}">
                    <a16:rowId xmlns:a16="http://schemas.microsoft.com/office/drawing/2014/main" val="3814202842"/>
                  </a:ext>
                </a:extLst>
              </a:tr>
              <a:tr h="227081">
                <a:tc gridSpan="5">
                  <a:txBody>
                    <a:bodyPr/>
                    <a:lstStyle/>
                    <a:p>
                      <a:r>
                        <a:rPr lang="en-US" sz="1600" b="1" dirty="0"/>
                        <a:t>Major Items of Equipment</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829091"/>
                  </a:ext>
                </a:extLst>
              </a:tr>
              <a:tr h="241372">
                <a:tc>
                  <a:txBody>
                    <a:bodyPr/>
                    <a:lstStyle/>
                    <a:p>
                      <a:r>
                        <a:rPr lang="en-US" sz="1600" b="0">
                          <a:solidFill>
                            <a:schemeClr val="accent6">
                              <a:lumMod val="75000"/>
                            </a:schemeClr>
                          </a:solidFill>
                        </a:rPr>
                        <a:t>Gamma Ray Energy Tracking Array (GRETA) </a:t>
                      </a:r>
                      <a:r>
                        <a:rPr lang="en-US" sz="1600" b="0" baseline="30000">
                          <a:solidFill>
                            <a:schemeClr val="accent6">
                              <a:lumMod val="75000"/>
                            </a:schemeClr>
                          </a:solidFill>
                        </a:rPr>
                        <a:t>Fully Funded, Delegated</a:t>
                      </a:r>
                    </a:p>
                  </a:txBody>
                  <a:tcPr/>
                </a:tc>
                <a:tc>
                  <a:txBody>
                    <a:bodyPr/>
                    <a:lstStyle/>
                    <a:p>
                      <a:r>
                        <a:rPr lang="en-US" sz="1600" b="0">
                          <a:solidFill>
                            <a:schemeClr val="accent6">
                              <a:lumMod val="75000"/>
                            </a:schemeClr>
                          </a:solidFill>
                        </a:rPr>
                        <a:t>LBNL</a:t>
                      </a:r>
                    </a:p>
                  </a:txBody>
                  <a:tcPr/>
                </a:tc>
                <a:tc>
                  <a:txBody>
                    <a:bodyPr/>
                    <a:lstStyle/>
                    <a:p>
                      <a:r>
                        <a:rPr lang="en-US" sz="1600" b="0" dirty="0">
                          <a:solidFill>
                            <a:schemeClr val="accent6">
                              <a:lumMod val="75000"/>
                            </a:schemeClr>
                          </a:solidFill>
                        </a:rPr>
                        <a:t>CD-4A</a:t>
                      </a:r>
                    </a:p>
                  </a:txBody>
                  <a:tcPr/>
                </a:tc>
                <a:tc>
                  <a:txBody>
                    <a:bodyPr/>
                    <a:lstStyle/>
                    <a:p>
                      <a:r>
                        <a:rPr lang="en-US" sz="1600" b="0">
                          <a:solidFill>
                            <a:schemeClr val="accent6">
                              <a:lumMod val="75000"/>
                            </a:schemeClr>
                          </a:solidFill>
                        </a:rPr>
                        <a:t>$58.3M (TPC)</a:t>
                      </a:r>
                    </a:p>
                  </a:txBody>
                  <a:tcPr/>
                </a:tc>
                <a:tc>
                  <a:txBody>
                    <a:bodyPr/>
                    <a:lstStyle/>
                    <a:p>
                      <a:r>
                        <a:rPr lang="en-US" sz="1600" b="0">
                          <a:solidFill>
                            <a:schemeClr val="accent6">
                              <a:lumMod val="75000"/>
                            </a:schemeClr>
                          </a:solidFill>
                        </a:rPr>
                        <a:t>Q2 FY28 </a:t>
                      </a:r>
                    </a:p>
                  </a:txBody>
                  <a:tcPr/>
                </a:tc>
                <a:extLst>
                  <a:ext uri="{0D108BD9-81ED-4DB2-BD59-A6C34878D82A}">
                    <a16:rowId xmlns:a16="http://schemas.microsoft.com/office/drawing/2014/main" val="394663028"/>
                  </a:ext>
                </a:extLst>
              </a:tr>
              <a:tr h="392230">
                <a:tc>
                  <a:txBody>
                    <a:bodyPr/>
                    <a:lstStyle/>
                    <a:p>
                      <a:r>
                        <a:rPr lang="en-US" sz="1600" b="0">
                          <a:solidFill>
                            <a:schemeClr val="accent6">
                              <a:lumMod val="75000"/>
                            </a:schemeClr>
                          </a:solidFill>
                        </a:rPr>
                        <a:t>Measurement of a Lepton-Lepton Electroweak Reaction (MOLLER) </a:t>
                      </a:r>
                      <a:r>
                        <a:rPr lang="en-US" sz="1600" b="0" baseline="30000">
                          <a:solidFill>
                            <a:schemeClr val="accent6">
                              <a:lumMod val="75000"/>
                            </a:schemeClr>
                          </a:solidFill>
                        </a:rPr>
                        <a:t>Fully Funded</a:t>
                      </a:r>
                      <a:endParaRPr lang="en-US" sz="1600" b="0">
                        <a:solidFill>
                          <a:schemeClr val="accent6">
                            <a:lumMod val="75000"/>
                          </a:schemeClr>
                        </a:solidFill>
                      </a:endParaRPr>
                    </a:p>
                  </a:txBody>
                  <a:tcPr/>
                </a:tc>
                <a:tc>
                  <a:txBody>
                    <a:bodyPr/>
                    <a:lstStyle/>
                    <a:p>
                      <a:r>
                        <a:rPr lang="en-US" sz="1600" b="0">
                          <a:solidFill>
                            <a:schemeClr val="accent6">
                              <a:lumMod val="75000"/>
                            </a:schemeClr>
                          </a:solidFill>
                        </a:rPr>
                        <a:t>TJNAF</a:t>
                      </a:r>
                    </a:p>
                  </a:txBody>
                  <a:tcPr/>
                </a:tc>
                <a:tc>
                  <a:txBody>
                    <a:bodyPr/>
                    <a:lstStyle/>
                    <a:p>
                      <a:r>
                        <a:rPr lang="en-US" sz="1600" b="0" dirty="0">
                          <a:solidFill>
                            <a:schemeClr val="accent6">
                              <a:lumMod val="75000"/>
                            </a:schemeClr>
                          </a:solidFill>
                        </a:rPr>
                        <a:t>CD-2/3</a:t>
                      </a:r>
                    </a:p>
                  </a:txBody>
                  <a:tcPr/>
                </a:tc>
                <a:tc>
                  <a:txBody>
                    <a:bodyPr/>
                    <a:lstStyle/>
                    <a:p>
                      <a:r>
                        <a:rPr lang="en-US" sz="1600" b="0">
                          <a:solidFill>
                            <a:schemeClr val="accent6">
                              <a:lumMod val="75000"/>
                            </a:schemeClr>
                          </a:solidFill>
                        </a:rPr>
                        <a:t>$48.66M (TPC)</a:t>
                      </a:r>
                    </a:p>
                  </a:txBody>
                  <a:tcPr/>
                </a:tc>
                <a:tc>
                  <a:txBody>
                    <a:bodyPr/>
                    <a:lstStyle/>
                    <a:p>
                      <a:r>
                        <a:rPr lang="en-US" sz="1600" b="0">
                          <a:solidFill>
                            <a:schemeClr val="accent6">
                              <a:lumMod val="75000"/>
                            </a:schemeClr>
                          </a:solidFill>
                        </a:rPr>
                        <a:t>Q4 FY28 </a:t>
                      </a:r>
                    </a:p>
                  </a:txBody>
                  <a:tcPr/>
                </a:tc>
                <a:extLst>
                  <a:ext uri="{0D108BD9-81ED-4DB2-BD59-A6C34878D82A}">
                    <a16:rowId xmlns:a16="http://schemas.microsoft.com/office/drawing/2014/main" val="3310245066"/>
                  </a:ext>
                </a:extLst>
              </a:tr>
              <a:tr h="722529">
                <a:tc>
                  <a:txBody>
                    <a:bodyPr/>
                    <a:lstStyle/>
                    <a:p>
                      <a:r>
                        <a:rPr lang="en-US" sz="1600">
                          <a:solidFill>
                            <a:schemeClr val="tx1"/>
                          </a:solidFill>
                        </a:rPr>
                        <a:t>High Rigidity Spectrometer (HRS)</a:t>
                      </a:r>
                    </a:p>
                    <a:p>
                      <a:r>
                        <a:rPr lang="en-US" sz="1600" i="0">
                          <a:solidFill>
                            <a:schemeClr val="tx1"/>
                          </a:solidFill>
                        </a:rPr>
                        <a:t>     High Transmission Beam Line (HTBL)</a:t>
                      </a:r>
                    </a:p>
                    <a:p>
                      <a:r>
                        <a:rPr lang="en-US" sz="1600" i="0">
                          <a:solidFill>
                            <a:schemeClr val="tx1"/>
                          </a:solidFill>
                        </a:rPr>
                        <a:t>     SPectrometer Section (SPS)</a:t>
                      </a:r>
                    </a:p>
                  </a:txBody>
                  <a:tcPr/>
                </a:tc>
                <a:tc>
                  <a:txBody>
                    <a:bodyPr/>
                    <a:lstStyle/>
                    <a:p>
                      <a:r>
                        <a:rPr lang="en-US" sz="1600">
                          <a:solidFill>
                            <a:schemeClr val="tx1"/>
                          </a:solidFill>
                        </a:rPr>
                        <a:t>MSU</a:t>
                      </a:r>
                      <a:endParaRPr lang="en-US" sz="1600" i="0">
                        <a:solidFill>
                          <a:schemeClr val="tx1"/>
                        </a:solidFill>
                      </a:endParaRPr>
                    </a:p>
                  </a:txBody>
                  <a:tcPr/>
                </a:tc>
                <a:tc>
                  <a:txBody>
                    <a:bodyPr/>
                    <a:lstStyle/>
                    <a:p>
                      <a:br>
                        <a:rPr lang="en-US" sz="1600" i="0" dirty="0">
                          <a:solidFill>
                            <a:schemeClr val="tx1"/>
                          </a:solidFill>
                        </a:rPr>
                      </a:br>
                      <a:r>
                        <a:rPr lang="en-US" sz="1600" i="0" dirty="0">
                          <a:solidFill>
                            <a:schemeClr val="tx1"/>
                          </a:solidFill>
                        </a:rPr>
                        <a:t>CD-2/3</a:t>
                      </a:r>
                    </a:p>
                    <a:p>
                      <a:r>
                        <a:rPr lang="en-US" sz="1600" i="0" dirty="0">
                          <a:solidFill>
                            <a:schemeClr val="tx1"/>
                          </a:solidFill>
                        </a:rPr>
                        <a:t>CD-1</a:t>
                      </a:r>
                    </a:p>
                  </a:txBody>
                  <a:tcPr/>
                </a:tc>
                <a:tc>
                  <a:txBody>
                    <a:bodyPr/>
                    <a:lstStyle/>
                    <a:p>
                      <a:endParaRPr lang="en-US" sz="1600" i="0">
                        <a:solidFill>
                          <a:schemeClr val="tx1"/>
                        </a:solidFill>
                      </a:endParaRPr>
                    </a:p>
                    <a:p>
                      <a:r>
                        <a:rPr lang="en-US" sz="1600" i="0">
                          <a:solidFill>
                            <a:schemeClr val="tx1"/>
                          </a:solidFill>
                        </a:rPr>
                        <a:t>$49.7M (TPC)</a:t>
                      </a:r>
                    </a:p>
                    <a:p>
                      <a:r>
                        <a:rPr lang="en-US" sz="1600" i="0">
                          <a:solidFill>
                            <a:schemeClr val="tx1"/>
                          </a:solidFill>
                        </a:rPr>
                        <a:t>$65.5M - $87.3M (Est)</a:t>
                      </a:r>
                    </a:p>
                  </a:txBody>
                  <a:tcPr/>
                </a:tc>
                <a:tc>
                  <a:txBody>
                    <a:bodyPr/>
                    <a:lstStyle/>
                    <a:p>
                      <a:endParaRPr lang="en-US" sz="1600" i="0">
                        <a:solidFill>
                          <a:schemeClr val="tx1"/>
                        </a:solidFill>
                      </a:endParaRPr>
                    </a:p>
                    <a:p>
                      <a:r>
                        <a:rPr lang="en-US" sz="1600" i="0">
                          <a:solidFill>
                            <a:schemeClr val="tx1"/>
                          </a:solidFill>
                        </a:rPr>
                        <a:t>Q3 FY30</a:t>
                      </a:r>
                    </a:p>
                    <a:p>
                      <a:r>
                        <a:rPr lang="en-US" sz="1600" i="0">
                          <a:solidFill>
                            <a:schemeClr val="tx1"/>
                          </a:solidFill>
                        </a:rPr>
                        <a:t>Q2 FY32 (Est)</a:t>
                      </a:r>
                    </a:p>
                  </a:txBody>
                  <a:tcPr/>
                </a:tc>
                <a:extLst>
                  <a:ext uri="{0D108BD9-81ED-4DB2-BD59-A6C34878D82A}">
                    <a16:rowId xmlns:a16="http://schemas.microsoft.com/office/drawing/2014/main" val="888310365"/>
                  </a:ext>
                </a:extLst>
              </a:tr>
              <a:tr h="557380">
                <a:tc>
                  <a:txBody>
                    <a:bodyPr/>
                    <a:lstStyle/>
                    <a:p>
                      <a:r>
                        <a:rPr lang="en-US" sz="1600"/>
                        <a:t>Ton Scale Neutrinoless Double Beta Decay (TS-NLDBD) </a:t>
                      </a:r>
                      <a:br>
                        <a:rPr lang="en-US" sz="1600"/>
                      </a:br>
                      <a:r>
                        <a:rPr lang="en-US" sz="1600"/>
                        <a:t>     Near-term LEGEND-1000 </a:t>
                      </a:r>
                    </a:p>
                  </a:txBody>
                  <a:tcPr/>
                </a:tc>
                <a:tc>
                  <a:txBody>
                    <a:bodyPr/>
                    <a:lstStyle/>
                    <a:p>
                      <a:endParaRPr lang="en-US" sz="1600"/>
                    </a:p>
                    <a:p>
                      <a:r>
                        <a:rPr lang="en-US" sz="1600"/>
                        <a:t>ORNL</a:t>
                      </a:r>
                    </a:p>
                  </a:txBody>
                  <a:tcPr/>
                </a:tc>
                <a:tc>
                  <a:txBody>
                    <a:bodyPr/>
                    <a:lstStyle/>
                    <a:p>
                      <a:endParaRPr lang="en-US" sz="1600" dirty="0"/>
                    </a:p>
                    <a:p>
                      <a:r>
                        <a:rPr lang="en-US" sz="1600" dirty="0"/>
                        <a:t>CD-0</a:t>
                      </a:r>
                    </a:p>
                  </a:txBody>
                  <a:tcPr/>
                </a:tc>
                <a:tc>
                  <a:txBody>
                    <a:bodyPr/>
                    <a:lstStyle/>
                    <a:p>
                      <a:endParaRPr lang="en-US" sz="1600" dirty="0"/>
                    </a:p>
                    <a:p>
                      <a:r>
                        <a:rPr lang="en-US" sz="1600" dirty="0"/>
                        <a:t>$409M to $665M (Est)</a:t>
                      </a:r>
                    </a:p>
                  </a:txBody>
                  <a:tcPr/>
                </a:tc>
                <a:tc>
                  <a:txBody>
                    <a:bodyPr/>
                    <a:lstStyle/>
                    <a:p>
                      <a:endParaRPr lang="en-US" sz="1600" dirty="0"/>
                    </a:p>
                    <a:p>
                      <a:r>
                        <a:rPr lang="en-US" sz="1600" dirty="0"/>
                        <a:t>TBD</a:t>
                      </a:r>
                    </a:p>
                  </a:txBody>
                  <a:tcPr/>
                </a:tc>
                <a:extLst>
                  <a:ext uri="{0D108BD9-81ED-4DB2-BD59-A6C34878D82A}">
                    <a16:rowId xmlns:a16="http://schemas.microsoft.com/office/drawing/2014/main" val="3546665172"/>
                  </a:ext>
                </a:extLst>
              </a:tr>
            </a:tbl>
          </a:graphicData>
        </a:graphic>
      </p:graphicFrame>
    </p:spTree>
    <p:extLst>
      <p:ext uri="{BB962C8B-B14F-4D97-AF65-F5344CB8AC3E}">
        <p14:creationId xmlns:p14="http://schemas.microsoft.com/office/powerpoint/2010/main" val="1233197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81DEE-CE74-6E11-2F67-506C38D8612E}"/>
              </a:ext>
            </a:extLst>
          </p:cNvPr>
          <p:cNvSpPr>
            <a:spLocks noGrp="1"/>
          </p:cNvSpPr>
          <p:nvPr>
            <p:ph type="title"/>
          </p:nvPr>
        </p:nvSpPr>
        <p:spPr>
          <a:xfrm>
            <a:off x="230765" y="176252"/>
            <a:ext cx="11755825" cy="801663"/>
          </a:xfrm>
        </p:spPr>
        <p:txBody>
          <a:bodyPr>
            <a:noAutofit/>
          </a:bodyPr>
          <a:lstStyle/>
          <a:p>
            <a:r>
              <a:rPr lang="en-US" sz="3200" b="1" dirty="0"/>
              <a:t>Electron-Ion Collider: Top Priority for New Facility Construction in the Nuclear Science Long Range Plan</a:t>
            </a:r>
            <a:br>
              <a:rPr lang="en-US" sz="3200" b="1" dirty="0"/>
            </a:br>
            <a:endParaRPr lang="en-US" sz="3200" b="1" dirty="0"/>
          </a:p>
        </p:txBody>
      </p:sp>
      <p:sp>
        <p:nvSpPr>
          <p:cNvPr id="4" name="Slide Number Placeholder 3">
            <a:extLst>
              <a:ext uri="{FF2B5EF4-FFF2-40B4-BE49-F238E27FC236}">
                <a16:creationId xmlns:a16="http://schemas.microsoft.com/office/drawing/2014/main" id="{75E2293D-1122-8B3A-6CFD-FFBFD79B2354}"/>
              </a:ext>
            </a:extLst>
          </p:cNvPr>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400" kern="1200">
                <a:solidFill>
                  <a:schemeClr val="bg1"/>
                </a:solidFill>
                <a:latin typeface="AvenirNext LT Pro Regular"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fld id="{835B6AD7-18B8-4C9C-AA70-ABD830A869AC}" type="slidenum">
              <a:rPr lang="en-US" smtClean="0">
                <a:solidFill>
                  <a:prstClr val="white"/>
                </a:solidFill>
              </a:rPr>
              <a:pPr marL="0" marR="0" lvl="0" indent="0" algn="ctr" defTabSz="914400" rtl="0" eaLnBrk="1" fontAlgn="auto" latinLnBrk="0" hangingPunct="1">
                <a:lnSpc>
                  <a:spcPct val="100000"/>
                </a:lnSpc>
                <a:spcBef>
                  <a:spcPct val="0"/>
                </a:spcBef>
                <a:spcAft>
                  <a:spcPct val="0"/>
                </a:spcAft>
                <a:buClrTx/>
                <a:buSzTx/>
                <a:buFontTx/>
                <a:buNone/>
                <a:defRPr/>
              </a:pPr>
              <a:t>7</a:t>
            </a:fld>
            <a:endParaRPr kumimoji="0" lang="en-US" sz="1400" b="0" i="0" u="none" strike="noStrike" kern="1200" cap="none" spc="0" normalizeH="0" baseline="0" noProof="0">
              <a:ln>
                <a:noFill/>
              </a:ln>
              <a:solidFill>
                <a:prstClr val="white"/>
              </a:solidFill>
              <a:effectLst/>
              <a:uLnTx/>
              <a:uFillTx/>
              <a:latin typeface="AvenirNext LT Pro Regular" panose="020B0504020202020204" pitchFamily="34" charset="0"/>
              <a:cs typeface="Arial"/>
            </a:endParaRPr>
          </a:p>
        </p:txBody>
      </p:sp>
      <p:sp>
        <p:nvSpPr>
          <p:cNvPr id="3" name="Content Placeholder 2">
            <a:extLst>
              <a:ext uri="{FF2B5EF4-FFF2-40B4-BE49-F238E27FC236}">
                <a16:creationId xmlns:a16="http://schemas.microsoft.com/office/drawing/2014/main" id="{42DD3E0D-A5F4-6693-EE9F-35B0DE2C3940}"/>
              </a:ext>
            </a:extLst>
          </p:cNvPr>
          <p:cNvSpPr>
            <a:spLocks noGrp="1"/>
          </p:cNvSpPr>
          <p:nvPr>
            <p:ph sz="half" idx="4294967295"/>
          </p:nvPr>
        </p:nvSpPr>
        <p:spPr>
          <a:xfrm>
            <a:off x="230766" y="1038345"/>
            <a:ext cx="7666038" cy="5227294"/>
          </a:xfrm>
        </p:spPr>
        <p:txBody>
          <a:bodyPr>
            <a:noAutofit/>
          </a:bodyPr>
          <a:lstStyle/>
          <a:p>
            <a:pPr>
              <a:lnSpc>
                <a:spcPct val="100000"/>
              </a:lnSpc>
              <a:spcBef>
                <a:spcPct val="0"/>
              </a:spcBef>
              <a:spcAft>
                <a:spcPts val="600"/>
              </a:spcAft>
              <a:buFont typeface="Wingdings" panose="05000000000000000000" pitchFamily="2" charset="2"/>
              <a:buChar char="w"/>
            </a:pPr>
            <a:endParaRPr lang="en-US" sz="2200" dirty="0">
              <a:cs typeface="Arial" pitchFamily="34" charset="0"/>
            </a:endParaRPr>
          </a:p>
          <a:p>
            <a:pPr>
              <a:lnSpc>
                <a:spcPct val="100000"/>
              </a:lnSpc>
              <a:spcBef>
                <a:spcPct val="0"/>
              </a:spcBef>
              <a:spcAft>
                <a:spcPts val="600"/>
              </a:spcAft>
              <a:buFont typeface="Wingdings" panose="05000000000000000000" pitchFamily="2" charset="2"/>
              <a:buChar char="w"/>
            </a:pPr>
            <a:r>
              <a:rPr lang="en-US" sz="2200" dirty="0">
                <a:cs typeface="Arial" pitchFamily="34" charset="0"/>
              </a:rPr>
              <a:t>Located at BNL, using existing RHIC assets,  with TJNAF as a major partner.</a:t>
            </a:r>
          </a:p>
          <a:p>
            <a:pPr>
              <a:lnSpc>
                <a:spcPct val="100000"/>
              </a:lnSpc>
              <a:spcBef>
                <a:spcPct val="0"/>
              </a:spcBef>
              <a:spcAft>
                <a:spcPts val="600"/>
              </a:spcAft>
              <a:buFont typeface="Wingdings" panose="05000000000000000000" pitchFamily="2" charset="2"/>
              <a:buChar char="w"/>
            </a:pPr>
            <a:r>
              <a:rPr lang="en-US" sz="2200" dirty="0">
                <a:cs typeface="Arial" pitchFamily="34" charset="0"/>
              </a:rPr>
              <a:t>Estimated cost range of $1.7 billion to $2.8 billion.</a:t>
            </a:r>
          </a:p>
          <a:p>
            <a:pPr>
              <a:lnSpc>
                <a:spcPct val="100000"/>
              </a:lnSpc>
              <a:spcBef>
                <a:spcPct val="0"/>
              </a:spcBef>
              <a:spcAft>
                <a:spcPts val="300"/>
              </a:spcAft>
              <a:buFont typeface="Wingdings" panose="05000000000000000000" pitchFamily="2" charset="2"/>
              <a:buChar char="w"/>
            </a:pPr>
            <a:r>
              <a:rPr lang="en-US" sz="2200" dirty="0">
                <a:cs typeface="Arial" pitchFamily="34" charset="0"/>
              </a:rPr>
              <a:t>In-kind contributions: New York State and International partners</a:t>
            </a:r>
          </a:p>
          <a:p>
            <a:pPr marL="396875" lvl="1" indent="-182563">
              <a:lnSpc>
                <a:spcPct val="100000"/>
              </a:lnSpc>
              <a:spcBef>
                <a:spcPct val="0"/>
              </a:spcBef>
              <a:spcAft>
                <a:spcPts val="300"/>
              </a:spcAft>
              <a:buFont typeface="Arial" pitchFamily="34" charset="0"/>
              <a:buChar char="•"/>
            </a:pPr>
            <a:r>
              <a:rPr lang="en-US" sz="2200" dirty="0">
                <a:cs typeface="Arial" pitchFamily="34" charset="0"/>
              </a:rPr>
              <a:t>$100M grant from New York supports civil construction</a:t>
            </a:r>
          </a:p>
          <a:p>
            <a:pPr marL="396875" lvl="1" indent="-182563">
              <a:lnSpc>
                <a:spcPct val="100000"/>
              </a:lnSpc>
              <a:spcBef>
                <a:spcPct val="0"/>
              </a:spcBef>
              <a:spcAft>
                <a:spcPts val="300"/>
              </a:spcAft>
              <a:buFont typeface="Arial" pitchFamily="34" charset="0"/>
              <a:buChar char="•"/>
            </a:pPr>
            <a:r>
              <a:rPr lang="en-US" sz="2200" dirty="0">
                <a:cs typeface="Arial" pitchFamily="34" charset="0"/>
              </a:rPr>
              <a:t>~$90M anticipated for the detector </a:t>
            </a:r>
            <a:r>
              <a:rPr lang="en-US" sz="2200" dirty="0" err="1">
                <a:cs typeface="Arial" pitchFamily="34" charset="0"/>
              </a:rPr>
              <a:t>ePIC</a:t>
            </a:r>
            <a:r>
              <a:rPr lang="en-US" sz="2200" dirty="0">
                <a:cs typeface="Arial" pitchFamily="34" charset="0"/>
              </a:rPr>
              <a:t> (~30%)</a:t>
            </a:r>
          </a:p>
          <a:p>
            <a:pPr marL="396875" lvl="1" indent="-182563">
              <a:lnSpc>
                <a:spcPct val="100000"/>
              </a:lnSpc>
              <a:spcBef>
                <a:spcPct val="0"/>
              </a:spcBef>
              <a:spcAft>
                <a:spcPts val="600"/>
              </a:spcAft>
              <a:buFont typeface="Arial" pitchFamily="34" charset="0"/>
              <a:buChar char="•"/>
            </a:pPr>
            <a:r>
              <a:rPr lang="en-US" sz="2200" dirty="0">
                <a:cs typeface="Arial" pitchFamily="34" charset="0"/>
              </a:rPr>
              <a:t>~$50M anticipated accelerator scope (~5%)</a:t>
            </a:r>
          </a:p>
          <a:p>
            <a:pPr>
              <a:lnSpc>
                <a:spcPct val="100000"/>
              </a:lnSpc>
              <a:spcBef>
                <a:spcPct val="0"/>
              </a:spcBef>
              <a:spcAft>
                <a:spcPts val="600"/>
              </a:spcAft>
              <a:buFont typeface="Wingdings" panose="05000000000000000000" pitchFamily="2" charset="2"/>
              <a:buChar char="w"/>
            </a:pPr>
            <a:r>
              <a:rPr lang="en-US" sz="2200" dirty="0">
                <a:cs typeface="Arial" pitchFamily="34" charset="0"/>
              </a:rPr>
              <a:t>Critical Decision-3A (long lead procurement): March 2024</a:t>
            </a:r>
          </a:p>
          <a:p>
            <a:pPr>
              <a:lnSpc>
                <a:spcPct val="100000"/>
              </a:lnSpc>
              <a:spcBef>
                <a:spcPct val="0"/>
              </a:spcBef>
              <a:spcAft>
                <a:spcPts val="300"/>
              </a:spcAft>
              <a:buFont typeface="Wingdings" panose="05000000000000000000" pitchFamily="2" charset="2"/>
              <a:buChar char="w"/>
            </a:pPr>
            <a:r>
              <a:rPr lang="en-US" sz="2200" dirty="0">
                <a:cs typeface="Arial" pitchFamily="34" charset="0"/>
              </a:rPr>
              <a:t>Critical Decision CD-3B</a:t>
            </a:r>
            <a:r>
              <a:rPr lang="en-US" sz="2200" b="1" dirty="0">
                <a:cs typeface="Arial" pitchFamily="34" charset="0"/>
              </a:rPr>
              <a:t> </a:t>
            </a:r>
            <a:r>
              <a:rPr lang="en-US" sz="2200" dirty="0">
                <a:cs typeface="Arial" pitchFamily="34" charset="0"/>
              </a:rPr>
              <a:t>(second long lead procurement request) approved January 2026.</a:t>
            </a:r>
          </a:p>
          <a:p>
            <a:pPr>
              <a:lnSpc>
                <a:spcPct val="100000"/>
              </a:lnSpc>
              <a:spcBef>
                <a:spcPct val="0"/>
              </a:spcBef>
              <a:spcAft>
                <a:spcPts val="300"/>
              </a:spcAft>
              <a:buFont typeface="Wingdings" panose="05000000000000000000" pitchFamily="2" charset="2"/>
              <a:buChar char="w"/>
            </a:pPr>
            <a:r>
              <a:rPr lang="en-US" sz="2200" dirty="0">
                <a:cs typeface="Arial" pitchFamily="34" charset="0"/>
              </a:rPr>
              <a:t>Project elaborating its subproject strategy.</a:t>
            </a:r>
          </a:p>
          <a:p>
            <a:endParaRPr lang="en-US" sz="1000" dirty="0">
              <a:latin typeface="+mn-lt"/>
            </a:endParaRPr>
          </a:p>
        </p:txBody>
      </p:sp>
      <p:pic>
        <p:nvPicPr>
          <p:cNvPr id="5" name="Picture 4">
            <a:extLst>
              <a:ext uri="{FF2B5EF4-FFF2-40B4-BE49-F238E27FC236}">
                <a16:creationId xmlns:a16="http://schemas.microsoft.com/office/drawing/2014/main" id="{423A2CC9-5C1A-C10E-D09F-3723D2CD9C0D}"/>
              </a:ext>
            </a:extLst>
          </p:cNvPr>
          <p:cNvPicPr>
            <a:picLocks noChangeAspect="1"/>
          </p:cNvPicPr>
          <p:nvPr/>
        </p:nvPicPr>
        <p:blipFill>
          <a:blip r:embed="rId3"/>
          <a:srcRect r="3474"/>
          <a:stretch>
            <a:fillRect/>
          </a:stretch>
        </p:blipFill>
        <p:spPr>
          <a:xfrm>
            <a:off x="7863154" y="1159205"/>
            <a:ext cx="4247166" cy="4582886"/>
          </a:xfrm>
          <a:prstGeom prst="rect">
            <a:avLst/>
          </a:prstGeom>
        </p:spPr>
      </p:pic>
    </p:spTree>
    <p:extLst>
      <p:ext uri="{BB962C8B-B14F-4D97-AF65-F5344CB8AC3E}">
        <p14:creationId xmlns:p14="http://schemas.microsoft.com/office/powerpoint/2010/main" val="1509699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F83C59-F967-9656-D3E9-386223CBF1F9}"/>
              </a:ext>
            </a:extLst>
          </p:cNvPr>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400" kern="1200">
                <a:solidFill>
                  <a:schemeClr val="bg1"/>
                </a:solidFill>
                <a:latin typeface="AvenirNext LT Pro Regular"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fontAlgn="auto">
              <a:defRPr/>
            </a:pPr>
            <a:fld id="{835B6AD7-18B8-4C9C-AA70-ABD830A869AC}" type="slidenum">
              <a:rPr lang="en-US" smtClean="0">
                <a:solidFill>
                  <a:prstClr val="white"/>
                </a:solidFill>
              </a:rPr>
              <a:pPr fontAlgn="auto">
                <a:defRPr/>
              </a:pPr>
              <a:t>8</a:t>
            </a:fld>
            <a:endParaRPr lang="en-US"/>
          </a:p>
        </p:txBody>
      </p:sp>
      <p:sp>
        <p:nvSpPr>
          <p:cNvPr id="2" name="Title 1">
            <a:extLst>
              <a:ext uri="{FF2B5EF4-FFF2-40B4-BE49-F238E27FC236}">
                <a16:creationId xmlns:a16="http://schemas.microsoft.com/office/drawing/2014/main" id="{7FC929B5-4409-9EC3-E605-B8859D13C1A2}"/>
              </a:ext>
            </a:extLst>
          </p:cNvPr>
          <p:cNvSpPr>
            <a:spLocks noGrp="1"/>
          </p:cNvSpPr>
          <p:nvPr>
            <p:ph type="title" idx="4294967295"/>
          </p:nvPr>
        </p:nvSpPr>
        <p:spPr>
          <a:xfrm>
            <a:off x="176213" y="238610"/>
            <a:ext cx="12192000" cy="801688"/>
          </a:xfrm>
        </p:spPr>
        <p:txBody>
          <a:bodyPr>
            <a:normAutofit/>
          </a:bodyPr>
          <a:lstStyle/>
          <a:p>
            <a:r>
              <a:rPr lang="en-US" sz="3200" b="1" dirty="0"/>
              <a:t>NP International Engagement Continues to Grow</a:t>
            </a:r>
          </a:p>
        </p:txBody>
      </p:sp>
      <p:sp>
        <p:nvSpPr>
          <p:cNvPr id="3" name="Content Placeholder 2">
            <a:extLst>
              <a:ext uri="{FF2B5EF4-FFF2-40B4-BE49-F238E27FC236}">
                <a16:creationId xmlns:a16="http://schemas.microsoft.com/office/drawing/2014/main" id="{39A59CB2-5FBB-50D4-AB52-8B54AF599CB0}"/>
              </a:ext>
            </a:extLst>
          </p:cNvPr>
          <p:cNvSpPr>
            <a:spLocks noGrp="1"/>
          </p:cNvSpPr>
          <p:nvPr>
            <p:ph sz="quarter" idx="4294967295"/>
          </p:nvPr>
        </p:nvSpPr>
        <p:spPr>
          <a:xfrm>
            <a:off x="176213" y="1052999"/>
            <a:ext cx="5430838" cy="4826000"/>
          </a:xfrm>
          <a:noFill/>
        </p:spPr>
        <p:txBody>
          <a:bodyPr>
            <a:normAutofit/>
          </a:bodyPr>
          <a:lstStyle/>
          <a:p>
            <a:pPr>
              <a:lnSpc>
                <a:spcPct val="110000"/>
              </a:lnSpc>
              <a:spcBef>
                <a:spcPct val="0"/>
              </a:spcBef>
              <a:spcAft>
                <a:spcPts val="300"/>
              </a:spcAft>
            </a:pPr>
            <a:r>
              <a:rPr lang="en-US" sz="2400" dirty="0">
                <a:solidFill>
                  <a:schemeClr val="tx1"/>
                </a:solidFill>
                <a:cs typeface="Arial" pitchFamily="34" charset="0"/>
              </a:rPr>
              <a:t>Topics of mutual interest:</a:t>
            </a:r>
          </a:p>
          <a:p>
            <a:pPr marL="742950" lvl="2" indent="-285750">
              <a:lnSpc>
                <a:spcPct val="110000"/>
              </a:lnSpc>
              <a:spcBef>
                <a:spcPct val="0"/>
              </a:spcBef>
              <a:spcAft>
                <a:spcPts val="300"/>
              </a:spcAft>
              <a:buFont typeface="Arial" pitchFamily="34" charset="0"/>
              <a:buChar char="•"/>
            </a:pPr>
            <a:r>
              <a:rPr lang="en-US" sz="2400" dirty="0">
                <a:solidFill>
                  <a:schemeClr val="tx1"/>
                </a:solidFill>
                <a:cs typeface="Arial" pitchFamily="34" charset="0"/>
              </a:rPr>
              <a:t>Alignment with NP mission and scope.</a:t>
            </a:r>
          </a:p>
          <a:p>
            <a:pPr marL="742950" lvl="2" indent="-285750">
              <a:lnSpc>
                <a:spcPct val="110000"/>
              </a:lnSpc>
              <a:spcBef>
                <a:spcPct val="0"/>
              </a:spcBef>
              <a:spcAft>
                <a:spcPts val="300"/>
              </a:spcAft>
              <a:buFont typeface="Arial" pitchFamily="34" charset="0"/>
              <a:buChar char="•"/>
            </a:pPr>
            <a:r>
              <a:rPr lang="en-US" sz="2400" dirty="0">
                <a:solidFill>
                  <a:schemeClr val="tx1"/>
                </a:solidFill>
                <a:cs typeface="Arial" pitchFamily="34" charset="0"/>
              </a:rPr>
              <a:t>Alignment with mission and scope of international partners.</a:t>
            </a:r>
          </a:p>
          <a:p>
            <a:pPr marL="742950" lvl="2" indent="-285750">
              <a:lnSpc>
                <a:spcPct val="120000"/>
              </a:lnSpc>
              <a:spcBef>
                <a:spcPct val="0"/>
              </a:spcBef>
              <a:spcAft>
                <a:spcPts val="300"/>
              </a:spcAft>
              <a:buFont typeface="Arial" pitchFamily="34" charset="0"/>
              <a:buChar char="•"/>
            </a:pPr>
            <a:r>
              <a:rPr lang="en-US" sz="2400" dirty="0">
                <a:cs typeface="Arial" pitchFamily="34" charset="0"/>
              </a:rPr>
              <a:t>Capabilities of the participating international partners.</a:t>
            </a:r>
          </a:p>
          <a:p>
            <a:pPr marL="0" lvl="1">
              <a:lnSpc>
                <a:spcPct val="120000"/>
              </a:lnSpc>
              <a:spcBef>
                <a:spcPct val="0"/>
              </a:spcBef>
              <a:spcAft>
                <a:spcPts val="300"/>
              </a:spcAft>
            </a:pPr>
            <a:r>
              <a:rPr lang="en-US" sz="2400" dirty="0">
                <a:solidFill>
                  <a:schemeClr val="tx1"/>
                </a:solidFill>
                <a:cs typeface="Arial" pitchFamily="34" charset="0"/>
              </a:rPr>
              <a:t>EIC User Group: 1,562 members from 3</a:t>
            </a:r>
            <a:r>
              <a:rPr lang="en-US" sz="2400" dirty="0">
                <a:cs typeface="Arial" pitchFamily="34" charset="0"/>
              </a:rPr>
              <a:t>10</a:t>
            </a:r>
            <a:r>
              <a:rPr lang="en-US" sz="2400" dirty="0">
                <a:solidFill>
                  <a:schemeClr val="tx1"/>
                </a:solidFill>
                <a:cs typeface="Arial" pitchFamily="34" charset="0"/>
              </a:rPr>
              <a:t> Institutions in 41 countries (</a:t>
            </a:r>
            <a:r>
              <a:rPr lang="en-US" sz="2400" dirty="0">
                <a:cs typeface="Arial" pitchFamily="34" charset="0"/>
              </a:rPr>
              <a:t>March 2026</a:t>
            </a:r>
            <a:r>
              <a:rPr lang="en-US" sz="2400" dirty="0">
                <a:solidFill>
                  <a:schemeClr val="tx1"/>
                </a:solidFill>
                <a:cs typeface="Arial" pitchFamily="34" charset="0"/>
              </a:rPr>
              <a:t>)</a:t>
            </a:r>
          </a:p>
          <a:p>
            <a:pPr marL="228600" lvl="1">
              <a:lnSpc>
                <a:spcPct val="100000"/>
              </a:lnSpc>
              <a:spcBef>
                <a:spcPct val="0"/>
              </a:spcBef>
              <a:spcAft>
                <a:spcPts val="300"/>
              </a:spcAft>
              <a:buFont typeface="Wingdings" panose="05000000000000000000" pitchFamily="2" charset="2"/>
              <a:buChar char="w"/>
            </a:pPr>
            <a:endParaRPr lang="en-US" dirty="0">
              <a:solidFill>
                <a:schemeClr val="tx1"/>
              </a:solidFill>
              <a:cs typeface="Arial" pitchFamily="34" charset="0"/>
            </a:endParaRPr>
          </a:p>
          <a:p>
            <a:pPr lvl="1"/>
            <a:endParaRPr lang="en-US" sz="2800" dirty="0">
              <a:latin typeface="+mn-lt"/>
            </a:endParaRPr>
          </a:p>
        </p:txBody>
      </p:sp>
      <p:sp>
        <p:nvSpPr>
          <p:cNvPr id="7" name="Content Placeholder 6">
            <a:extLst>
              <a:ext uri="{FF2B5EF4-FFF2-40B4-BE49-F238E27FC236}">
                <a16:creationId xmlns:a16="http://schemas.microsoft.com/office/drawing/2014/main" id="{C6D44E02-BA40-D760-CE07-A6BC591A2519}"/>
              </a:ext>
            </a:extLst>
          </p:cNvPr>
          <p:cNvSpPr>
            <a:spLocks noGrp="1"/>
          </p:cNvSpPr>
          <p:nvPr>
            <p:ph sz="quarter" idx="4294967295"/>
          </p:nvPr>
        </p:nvSpPr>
        <p:spPr>
          <a:xfrm>
            <a:off x="6662368" y="5082547"/>
            <a:ext cx="5500723" cy="942362"/>
          </a:xfrm>
          <a:noFill/>
        </p:spPr>
        <p:txBody>
          <a:bodyPr>
            <a:normAutofit/>
          </a:bodyPr>
          <a:lstStyle/>
          <a:p>
            <a:pPr>
              <a:lnSpc>
                <a:spcPct val="120000"/>
              </a:lnSpc>
              <a:spcBef>
                <a:spcPct val="0"/>
              </a:spcBef>
              <a:spcAft>
                <a:spcPts val="600"/>
              </a:spcAft>
            </a:pPr>
            <a:r>
              <a:rPr lang="en-US" sz="1800" dirty="0">
                <a:solidFill>
                  <a:schemeClr val="tx1"/>
                </a:solidFill>
                <a:cs typeface="Arial" pitchFamily="34" charset="0"/>
              </a:rPr>
              <a:t>Expressed interests in the </a:t>
            </a:r>
            <a:r>
              <a:rPr lang="en-US" sz="1800" dirty="0" err="1">
                <a:cs typeface="Arial" pitchFamily="34" charset="0"/>
              </a:rPr>
              <a:t>ePIC</a:t>
            </a:r>
            <a:r>
              <a:rPr lang="en-US" sz="1800" dirty="0">
                <a:cs typeface="Arial" pitchFamily="34" charset="0"/>
              </a:rPr>
              <a:t> </a:t>
            </a:r>
            <a:r>
              <a:rPr lang="en-US" sz="1800" dirty="0">
                <a:solidFill>
                  <a:schemeClr val="tx1"/>
                </a:solidFill>
                <a:cs typeface="Arial" pitchFamily="34" charset="0"/>
              </a:rPr>
              <a:t>central detector subsystems labeled by country</a:t>
            </a:r>
          </a:p>
          <a:p>
            <a:pPr marL="0" indent="0">
              <a:lnSpc>
                <a:spcPct val="120000"/>
              </a:lnSpc>
              <a:spcAft>
                <a:spcPts val="600"/>
              </a:spcAft>
              <a:buNone/>
            </a:pPr>
            <a:endParaRPr lang="en-US" sz="2000" dirty="0">
              <a:solidFill>
                <a:schemeClr val="tx1"/>
              </a:solidFill>
              <a:latin typeface="+mn-lt"/>
            </a:endParaRPr>
          </a:p>
        </p:txBody>
      </p:sp>
      <p:grpSp>
        <p:nvGrpSpPr>
          <p:cNvPr id="5" name="Group 4">
            <a:extLst>
              <a:ext uri="{FF2B5EF4-FFF2-40B4-BE49-F238E27FC236}">
                <a16:creationId xmlns:a16="http://schemas.microsoft.com/office/drawing/2014/main" id="{33EAF96C-C7DC-10D1-C619-494E5D5BC74B}"/>
              </a:ext>
            </a:extLst>
          </p:cNvPr>
          <p:cNvGrpSpPr/>
          <p:nvPr/>
        </p:nvGrpSpPr>
        <p:grpSpPr>
          <a:xfrm>
            <a:off x="5788152" y="1040298"/>
            <a:ext cx="6142377" cy="3755148"/>
            <a:chOff x="574218" y="884765"/>
            <a:chExt cx="10446255" cy="5990623"/>
          </a:xfrm>
        </p:grpSpPr>
        <p:pic>
          <p:nvPicPr>
            <p:cNvPr id="8" name="Picture 7">
              <a:extLst>
                <a:ext uri="{FF2B5EF4-FFF2-40B4-BE49-F238E27FC236}">
                  <a16:creationId xmlns:a16="http://schemas.microsoft.com/office/drawing/2014/main" id="{B57B8E9F-C3B2-F31D-9C6D-52EE1D55B1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60996" y="2025016"/>
              <a:ext cx="5151864" cy="3902927"/>
            </a:xfrm>
            <a:prstGeom prst="rect">
              <a:avLst/>
            </a:prstGeom>
          </p:spPr>
        </p:pic>
        <p:cxnSp>
          <p:nvCxnSpPr>
            <p:cNvPr id="9" name="Straight Arrow Connector 8">
              <a:extLst>
                <a:ext uri="{FF2B5EF4-FFF2-40B4-BE49-F238E27FC236}">
                  <a16:creationId xmlns:a16="http://schemas.microsoft.com/office/drawing/2014/main" id="{1D7D5FDA-8552-69B1-B8E8-EAA8C9171CBB}"/>
                </a:ext>
              </a:extLst>
            </p:cNvPr>
            <p:cNvCxnSpPr>
              <a:cxnSpLocks/>
            </p:cNvCxnSpPr>
            <p:nvPr/>
          </p:nvCxnSpPr>
          <p:spPr>
            <a:xfrm>
              <a:off x="6580089" y="2031500"/>
              <a:ext cx="384121" cy="6588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C0F742-9B32-1AD1-46BD-CF8EB79B11C2}"/>
                </a:ext>
              </a:extLst>
            </p:cNvPr>
            <p:cNvSpPr txBox="1"/>
            <p:nvPr/>
          </p:nvSpPr>
          <p:spPr>
            <a:xfrm>
              <a:off x="6120791" y="884765"/>
              <a:ext cx="1401814" cy="540098"/>
            </a:xfrm>
            <a:prstGeom prst="rect">
              <a:avLst/>
            </a:prstGeom>
            <a:noFill/>
            <a:ln>
              <a:solidFill>
                <a:srgbClr val="0000FF"/>
              </a:solidFill>
            </a:ln>
          </p:spPr>
          <p:txBody>
            <a:bodyPr wrap="none" rtlCol="0">
              <a:spAutoFit/>
            </a:bodyPr>
            <a:lstStyle/>
            <a:p>
              <a:pPr algn="ctr"/>
              <a:r>
                <a:rPr lang="en-US" sz="800" b="1" dirty="0"/>
                <a:t>Dual-radiator</a:t>
              </a:r>
            </a:p>
            <a:p>
              <a:pPr algn="ctr"/>
              <a:r>
                <a:rPr lang="en-US" sz="800" b="1" dirty="0"/>
                <a:t>RICH</a:t>
              </a:r>
            </a:p>
          </p:txBody>
        </p:sp>
        <p:cxnSp>
          <p:nvCxnSpPr>
            <p:cNvPr id="11" name="Straight Arrow Connector 10">
              <a:extLst>
                <a:ext uri="{FF2B5EF4-FFF2-40B4-BE49-F238E27FC236}">
                  <a16:creationId xmlns:a16="http://schemas.microsoft.com/office/drawing/2014/main" id="{4F4FA417-CEAA-7270-208E-1A7ED8A435D0}"/>
                </a:ext>
              </a:extLst>
            </p:cNvPr>
            <p:cNvCxnSpPr>
              <a:cxnSpLocks/>
            </p:cNvCxnSpPr>
            <p:nvPr/>
          </p:nvCxnSpPr>
          <p:spPr>
            <a:xfrm flipH="1">
              <a:off x="6688242" y="1473600"/>
              <a:ext cx="2316663" cy="20300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EA0D821-6636-E5E6-B455-E6ED9C22DFB2}"/>
                </a:ext>
              </a:extLst>
            </p:cNvPr>
            <p:cNvSpPr txBox="1"/>
            <p:nvPr/>
          </p:nvSpPr>
          <p:spPr>
            <a:xfrm>
              <a:off x="8677686" y="950994"/>
              <a:ext cx="1598101" cy="540098"/>
            </a:xfrm>
            <a:prstGeom prst="rect">
              <a:avLst/>
            </a:prstGeom>
            <a:noFill/>
            <a:ln>
              <a:solidFill>
                <a:srgbClr val="0000FF"/>
              </a:solidFill>
            </a:ln>
          </p:spPr>
          <p:txBody>
            <a:bodyPr wrap="none" rtlCol="0">
              <a:spAutoFit/>
            </a:bodyPr>
            <a:lstStyle/>
            <a:p>
              <a:pPr algn="ctr"/>
              <a:r>
                <a:rPr lang="en-US" sz="800" b="1" dirty="0"/>
                <a:t>MAPS Tracking</a:t>
              </a:r>
            </a:p>
            <a:p>
              <a:pPr algn="ctr"/>
              <a:r>
                <a:rPr lang="en-US" sz="800" b="1" dirty="0"/>
                <a:t>Detectors</a:t>
              </a:r>
            </a:p>
          </p:txBody>
        </p:sp>
        <p:pic>
          <p:nvPicPr>
            <p:cNvPr id="13" name="Picture 12">
              <a:extLst>
                <a:ext uri="{FF2B5EF4-FFF2-40B4-BE49-F238E27FC236}">
                  <a16:creationId xmlns:a16="http://schemas.microsoft.com/office/drawing/2014/main" id="{01AE2F57-6FDD-AF53-294F-A4395BAE3AD9}"/>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025883" y="1553185"/>
              <a:ext cx="828573" cy="574024"/>
            </a:xfrm>
            <a:prstGeom prst="rect">
              <a:avLst/>
            </a:prstGeom>
          </p:spPr>
        </p:pic>
        <p:pic>
          <p:nvPicPr>
            <p:cNvPr id="14" name="Picture 13">
              <a:extLst>
                <a:ext uri="{FF2B5EF4-FFF2-40B4-BE49-F238E27FC236}">
                  <a16:creationId xmlns:a16="http://schemas.microsoft.com/office/drawing/2014/main" id="{6CB9C8B5-1967-99E6-6C55-E86FE5E0275D}"/>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8963439" y="2165692"/>
              <a:ext cx="914400" cy="609600"/>
            </a:xfrm>
            <a:prstGeom prst="rect">
              <a:avLst/>
            </a:prstGeom>
          </p:spPr>
        </p:pic>
        <p:pic>
          <p:nvPicPr>
            <p:cNvPr id="15" name="Picture 14">
              <a:extLst>
                <a:ext uri="{FF2B5EF4-FFF2-40B4-BE49-F238E27FC236}">
                  <a16:creationId xmlns:a16="http://schemas.microsoft.com/office/drawing/2014/main" id="{A7D6777C-5B9B-087C-7742-BEC77C59C44F}"/>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8911443" y="3398724"/>
              <a:ext cx="995839" cy="693039"/>
            </a:xfrm>
            <a:prstGeom prst="rect">
              <a:avLst/>
            </a:prstGeom>
          </p:spPr>
        </p:pic>
        <p:sp>
          <p:nvSpPr>
            <p:cNvPr id="16" name="TextBox 15">
              <a:extLst>
                <a:ext uri="{FF2B5EF4-FFF2-40B4-BE49-F238E27FC236}">
                  <a16:creationId xmlns:a16="http://schemas.microsoft.com/office/drawing/2014/main" id="{55302301-13C8-3C66-1A7E-B06E7E1E558C}"/>
                </a:ext>
              </a:extLst>
            </p:cNvPr>
            <p:cNvSpPr txBox="1"/>
            <p:nvPr/>
          </p:nvSpPr>
          <p:spPr>
            <a:xfrm>
              <a:off x="2424448" y="1167416"/>
              <a:ext cx="1750768" cy="540098"/>
            </a:xfrm>
            <a:prstGeom prst="rect">
              <a:avLst/>
            </a:prstGeom>
            <a:noFill/>
            <a:ln>
              <a:solidFill>
                <a:srgbClr val="0000FF"/>
              </a:solidFill>
            </a:ln>
          </p:spPr>
          <p:txBody>
            <a:bodyPr wrap="none" rtlCol="0">
              <a:spAutoFit/>
            </a:bodyPr>
            <a:lstStyle/>
            <a:p>
              <a:pPr algn="ctr"/>
              <a:r>
                <a:rPr lang="en-US" sz="800" b="1"/>
                <a:t>Superconducting</a:t>
              </a:r>
            </a:p>
            <a:p>
              <a:pPr algn="ctr"/>
              <a:r>
                <a:rPr lang="en-US" sz="800" b="1"/>
                <a:t>Solenoid</a:t>
              </a:r>
            </a:p>
          </p:txBody>
        </p:sp>
        <p:cxnSp>
          <p:nvCxnSpPr>
            <p:cNvPr id="17" name="Straight Arrow Connector 16">
              <a:extLst>
                <a:ext uri="{FF2B5EF4-FFF2-40B4-BE49-F238E27FC236}">
                  <a16:creationId xmlns:a16="http://schemas.microsoft.com/office/drawing/2014/main" id="{450D11B2-11CC-5428-377E-647E08D057F6}"/>
                </a:ext>
              </a:extLst>
            </p:cNvPr>
            <p:cNvCxnSpPr>
              <a:cxnSpLocks/>
            </p:cNvCxnSpPr>
            <p:nvPr/>
          </p:nvCxnSpPr>
          <p:spPr>
            <a:xfrm>
              <a:off x="2288470" y="1636428"/>
              <a:ext cx="3447723" cy="1788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7690AB-845B-E1FF-E8F1-2973E300DFD9}"/>
                </a:ext>
              </a:extLst>
            </p:cNvPr>
            <p:cNvSpPr txBox="1"/>
            <p:nvPr/>
          </p:nvSpPr>
          <p:spPr>
            <a:xfrm>
              <a:off x="611668" y="893113"/>
              <a:ext cx="1726232" cy="736499"/>
            </a:xfrm>
            <a:prstGeom prst="rect">
              <a:avLst/>
            </a:prstGeom>
            <a:noFill/>
            <a:ln>
              <a:solidFill>
                <a:srgbClr val="0000FF"/>
              </a:solidFill>
            </a:ln>
          </p:spPr>
          <p:txBody>
            <a:bodyPr wrap="none" rtlCol="0">
              <a:spAutoFit/>
            </a:bodyPr>
            <a:lstStyle/>
            <a:p>
              <a:pPr algn="ctr"/>
              <a:r>
                <a:rPr lang="en-US" sz="800" b="1" dirty="0"/>
                <a:t>Barrel</a:t>
              </a:r>
            </a:p>
            <a:p>
              <a:pPr algn="ctr"/>
              <a:r>
                <a:rPr lang="en-US" sz="800" b="1" dirty="0"/>
                <a:t>Electromagnetic </a:t>
              </a:r>
            </a:p>
            <a:p>
              <a:pPr algn="ctr"/>
              <a:r>
                <a:rPr lang="en-US" sz="800" b="1" dirty="0"/>
                <a:t>Calorimeter</a:t>
              </a:r>
            </a:p>
          </p:txBody>
        </p:sp>
        <p:pic>
          <p:nvPicPr>
            <p:cNvPr id="19" name="Picture 18">
              <a:extLst>
                <a:ext uri="{FF2B5EF4-FFF2-40B4-BE49-F238E27FC236}">
                  <a16:creationId xmlns:a16="http://schemas.microsoft.com/office/drawing/2014/main" id="{2D21C8BF-5492-5B5D-291A-34502C059AC6}"/>
                </a:ext>
              </a:extLst>
            </p:cNvPr>
            <p:cNvPicPr>
              <a:picLocks noChangeAspect="1"/>
            </p:cNvPicPr>
            <p:nvPr/>
          </p:nvPicPr>
          <p:blipFill>
            <a:blip r:embed="rId10" cstate="screen">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a:off x="644754" y="2496093"/>
              <a:ext cx="1085850" cy="550164"/>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AF8F7140-1F1B-2A35-F244-3EE4A50B67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5535" y="1717115"/>
              <a:ext cx="1095653" cy="681297"/>
            </a:xfrm>
            <a:prstGeom prst="rect">
              <a:avLst/>
            </a:prstGeom>
          </p:spPr>
        </p:pic>
        <p:cxnSp>
          <p:nvCxnSpPr>
            <p:cNvPr id="21" name="Straight Arrow Connector 20">
              <a:extLst>
                <a:ext uri="{FF2B5EF4-FFF2-40B4-BE49-F238E27FC236}">
                  <a16:creationId xmlns:a16="http://schemas.microsoft.com/office/drawing/2014/main" id="{8BB60E1D-D974-09FB-F911-6729173EFD44}"/>
                </a:ext>
              </a:extLst>
            </p:cNvPr>
            <p:cNvCxnSpPr>
              <a:cxnSpLocks/>
            </p:cNvCxnSpPr>
            <p:nvPr/>
          </p:nvCxnSpPr>
          <p:spPr>
            <a:xfrm flipV="1">
              <a:off x="2266362" y="3803933"/>
              <a:ext cx="3212725" cy="3534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3FDB69E-A5DD-731D-B3AB-3B30D56CC280}"/>
                </a:ext>
              </a:extLst>
            </p:cNvPr>
            <p:cNvSpPr txBox="1"/>
            <p:nvPr/>
          </p:nvSpPr>
          <p:spPr>
            <a:xfrm>
              <a:off x="584631" y="4145332"/>
              <a:ext cx="1703839" cy="736499"/>
            </a:xfrm>
            <a:prstGeom prst="rect">
              <a:avLst/>
            </a:prstGeom>
            <a:noFill/>
            <a:ln>
              <a:solidFill>
                <a:srgbClr val="0000FF"/>
              </a:solidFill>
            </a:ln>
          </p:spPr>
          <p:txBody>
            <a:bodyPr wrap="square" rtlCol="0">
              <a:spAutoFit/>
            </a:bodyPr>
            <a:lstStyle/>
            <a:p>
              <a:pPr algn="ctr"/>
              <a:r>
                <a:rPr lang="en-US" sz="800" b="1"/>
                <a:t>Backward</a:t>
              </a:r>
            </a:p>
            <a:p>
              <a:pPr algn="ctr"/>
              <a:r>
                <a:rPr lang="en-US" sz="800" b="1"/>
                <a:t>Electromagnetic </a:t>
              </a:r>
            </a:p>
            <a:p>
              <a:pPr algn="ctr"/>
              <a:r>
                <a:rPr lang="en-US" sz="800" b="1"/>
                <a:t>Calorimeter</a:t>
              </a:r>
            </a:p>
          </p:txBody>
        </p:sp>
        <p:cxnSp>
          <p:nvCxnSpPr>
            <p:cNvPr id="23" name="Straight Arrow Connector 22">
              <a:extLst>
                <a:ext uri="{FF2B5EF4-FFF2-40B4-BE49-F238E27FC236}">
                  <a16:creationId xmlns:a16="http://schemas.microsoft.com/office/drawing/2014/main" id="{C8B0A1C0-5DE6-BA24-C69F-ECF243843AFB}"/>
                </a:ext>
              </a:extLst>
            </p:cNvPr>
            <p:cNvCxnSpPr>
              <a:cxnSpLocks/>
            </p:cNvCxnSpPr>
            <p:nvPr/>
          </p:nvCxnSpPr>
          <p:spPr>
            <a:xfrm flipH="1" flipV="1">
              <a:off x="6005905" y="3511716"/>
              <a:ext cx="1465167" cy="16880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7026A34-C9A2-66CB-24F7-F54034034F67}"/>
                </a:ext>
              </a:extLst>
            </p:cNvPr>
            <p:cNvSpPr txBox="1"/>
            <p:nvPr/>
          </p:nvSpPr>
          <p:spPr>
            <a:xfrm>
              <a:off x="6278820" y="5199780"/>
              <a:ext cx="2031568" cy="343700"/>
            </a:xfrm>
            <a:prstGeom prst="rect">
              <a:avLst/>
            </a:prstGeom>
            <a:noFill/>
            <a:ln>
              <a:solidFill>
                <a:srgbClr val="0000FF"/>
              </a:solidFill>
            </a:ln>
          </p:spPr>
          <p:txBody>
            <a:bodyPr wrap="none" rtlCol="0">
              <a:spAutoFit/>
            </a:bodyPr>
            <a:lstStyle/>
            <a:p>
              <a:pPr algn="ctr"/>
              <a:r>
                <a:rPr lang="en-US" sz="800" b="1" dirty="0"/>
                <a:t>Barrel Time-of-Flight</a:t>
              </a:r>
            </a:p>
          </p:txBody>
        </p:sp>
        <p:pic>
          <p:nvPicPr>
            <p:cNvPr id="25" name="Picture 24" descr="A picture containing shape&#10;&#10;Description automatically generated">
              <a:extLst>
                <a:ext uri="{FF2B5EF4-FFF2-40B4-BE49-F238E27FC236}">
                  <a16:creationId xmlns:a16="http://schemas.microsoft.com/office/drawing/2014/main" id="{41D2E426-B2CC-273B-E605-4503CFDF768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40679" y="5520311"/>
              <a:ext cx="992387" cy="654918"/>
            </a:xfrm>
            <a:prstGeom prst="rect">
              <a:avLst/>
            </a:prstGeom>
            <a:ln w="6350">
              <a:solidFill>
                <a:schemeClr val="tx1"/>
              </a:solidFill>
            </a:ln>
          </p:spPr>
        </p:pic>
        <p:pic>
          <p:nvPicPr>
            <p:cNvPr id="26" name="Picture 25" descr="A picture containing logo&#10;&#10;Description automatically generated">
              <a:extLst>
                <a:ext uri="{FF2B5EF4-FFF2-40B4-BE49-F238E27FC236}">
                  <a16:creationId xmlns:a16="http://schemas.microsoft.com/office/drawing/2014/main" id="{7F80537A-3DDC-CE69-8CCE-82F8319CEC0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85700" y="4713948"/>
              <a:ext cx="1021794" cy="689711"/>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9022CE6D-E26B-1D91-B893-8AC8AE57E61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90130" y="5096668"/>
              <a:ext cx="850749" cy="561445"/>
            </a:xfrm>
            <a:prstGeom prst="rect">
              <a:avLst/>
            </a:prstGeom>
            <a:ln w="6350">
              <a:solidFill>
                <a:schemeClr val="tx1"/>
              </a:solidFill>
            </a:ln>
          </p:spPr>
        </p:pic>
        <p:pic>
          <p:nvPicPr>
            <p:cNvPr id="28" name="Picture 27">
              <a:extLst>
                <a:ext uri="{FF2B5EF4-FFF2-40B4-BE49-F238E27FC236}">
                  <a16:creationId xmlns:a16="http://schemas.microsoft.com/office/drawing/2014/main" id="{660406DF-552F-4B16-9165-BAFADBD5EFBC}"/>
                </a:ext>
              </a:extLst>
            </p:cNvPr>
            <p:cNvPicPr>
              <a:picLocks noChangeAspect="1"/>
            </p:cNvPicPr>
            <p:nvPr/>
          </p:nvPicPr>
          <p:blipFill>
            <a:blip r:embed="rId15"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2767803" y="5640663"/>
              <a:ext cx="989767" cy="688813"/>
            </a:xfrm>
            <a:prstGeom prst="rect">
              <a:avLst/>
            </a:prstGeom>
          </p:spPr>
        </p:pic>
        <p:cxnSp>
          <p:nvCxnSpPr>
            <p:cNvPr id="29" name="Straight Arrow Connector 28">
              <a:extLst>
                <a:ext uri="{FF2B5EF4-FFF2-40B4-BE49-F238E27FC236}">
                  <a16:creationId xmlns:a16="http://schemas.microsoft.com/office/drawing/2014/main" id="{FE5BBE17-1D72-210D-D190-4DC647D547AC}"/>
                </a:ext>
              </a:extLst>
            </p:cNvPr>
            <p:cNvCxnSpPr>
              <a:cxnSpLocks/>
            </p:cNvCxnSpPr>
            <p:nvPr/>
          </p:nvCxnSpPr>
          <p:spPr>
            <a:xfrm flipH="1" flipV="1">
              <a:off x="6804273" y="3610407"/>
              <a:ext cx="1989184" cy="10893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B1EE6E7-8ADF-DCC9-75A0-4C65075DB427}"/>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574218" y="4887772"/>
              <a:ext cx="790540" cy="550164"/>
            </a:xfrm>
            <a:prstGeom prst="rect">
              <a:avLst/>
            </a:prstGeom>
          </p:spPr>
        </p:pic>
        <p:pic>
          <p:nvPicPr>
            <p:cNvPr id="31" name="Picture 30">
              <a:extLst>
                <a:ext uri="{FF2B5EF4-FFF2-40B4-BE49-F238E27FC236}">
                  <a16:creationId xmlns:a16="http://schemas.microsoft.com/office/drawing/2014/main" id="{116B9062-363E-D984-09D1-07B3D287F0AA}"/>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6380205" y="1432159"/>
              <a:ext cx="914400" cy="609600"/>
            </a:xfrm>
            <a:prstGeom prst="rect">
              <a:avLst/>
            </a:prstGeom>
          </p:spPr>
        </p:pic>
        <p:pic>
          <p:nvPicPr>
            <p:cNvPr id="32" name="Picture 31">
              <a:extLst>
                <a:ext uri="{FF2B5EF4-FFF2-40B4-BE49-F238E27FC236}">
                  <a16:creationId xmlns:a16="http://schemas.microsoft.com/office/drawing/2014/main" id="{7F7B5663-7CFE-E173-C774-C035A3302704}"/>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4213049" y="969060"/>
              <a:ext cx="914400" cy="609600"/>
            </a:xfrm>
            <a:prstGeom prst="rect">
              <a:avLst/>
            </a:prstGeom>
          </p:spPr>
        </p:pic>
        <p:pic>
          <p:nvPicPr>
            <p:cNvPr id="33" name="Picture 32">
              <a:extLst>
                <a:ext uri="{FF2B5EF4-FFF2-40B4-BE49-F238E27FC236}">
                  <a16:creationId xmlns:a16="http://schemas.microsoft.com/office/drawing/2014/main" id="{99B799A1-FBBB-F8A2-29D3-03DE495CA3EC}"/>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4180153" y="1590011"/>
              <a:ext cx="995839" cy="693039"/>
            </a:xfrm>
            <a:prstGeom prst="rect">
              <a:avLst/>
            </a:prstGeom>
          </p:spPr>
        </p:pic>
        <p:cxnSp>
          <p:nvCxnSpPr>
            <p:cNvPr id="34" name="Straight Arrow Connector 33">
              <a:extLst>
                <a:ext uri="{FF2B5EF4-FFF2-40B4-BE49-F238E27FC236}">
                  <a16:creationId xmlns:a16="http://schemas.microsoft.com/office/drawing/2014/main" id="{EB708F45-EDD9-8DC2-109D-05729C411AFA}"/>
                </a:ext>
              </a:extLst>
            </p:cNvPr>
            <p:cNvCxnSpPr>
              <a:cxnSpLocks/>
              <a:stCxn id="16" idx="2"/>
            </p:cNvCxnSpPr>
            <p:nvPr/>
          </p:nvCxnSpPr>
          <p:spPr>
            <a:xfrm>
              <a:off x="3299832" y="1707514"/>
              <a:ext cx="2561099" cy="14331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74947BC-1A89-825A-04E3-25ACDE9185B2}"/>
                </a:ext>
              </a:extLst>
            </p:cNvPr>
            <p:cNvSpPr txBox="1"/>
            <p:nvPr/>
          </p:nvSpPr>
          <p:spPr>
            <a:xfrm>
              <a:off x="1114487" y="5745907"/>
              <a:ext cx="1701698" cy="540098"/>
            </a:xfrm>
            <a:prstGeom prst="rect">
              <a:avLst/>
            </a:prstGeom>
            <a:solidFill>
              <a:schemeClr val="bg1"/>
            </a:solidFill>
            <a:ln>
              <a:solidFill>
                <a:srgbClr val="0000FF"/>
              </a:solidFill>
            </a:ln>
          </p:spPr>
          <p:txBody>
            <a:bodyPr wrap="none" rtlCol="0">
              <a:spAutoFit/>
            </a:bodyPr>
            <a:lstStyle/>
            <a:p>
              <a:pPr algn="ctr"/>
              <a:r>
                <a:rPr lang="en-US" sz="800" b="1" dirty="0"/>
                <a:t>Data-Acquisition</a:t>
              </a:r>
            </a:p>
            <a:p>
              <a:pPr algn="ctr"/>
              <a:r>
                <a:rPr lang="en-US" sz="800" b="1" dirty="0"/>
                <a:t>Electronics</a:t>
              </a:r>
            </a:p>
          </p:txBody>
        </p:sp>
        <p:pic>
          <p:nvPicPr>
            <p:cNvPr id="36" name="Picture 35" descr="A red white and green flag&#10;&#10;AI-generated content may be incorrect.">
              <a:extLst>
                <a:ext uri="{FF2B5EF4-FFF2-40B4-BE49-F238E27FC236}">
                  <a16:creationId xmlns:a16="http://schemas.microsoft.com/office/drawing/2014/main" id="{BEA3DBAD-BD35-EB7D-EE69-ADB72C878693}"/>
                </a:ext>
              </a:extLst>
            </p:cNvPr>
            <p:cNvPicPr>
              <a:picLocks noChangeAspect="1"/>
            </p:cNvPicPr>
            <p:nvPr/>
          </p:nvPicPr>
          <p:blipFill>
            <a:blip r:embed="rId16"/>
            <a:stretch>
              <a:fillRect/>
            </a:stretch>
          </p:blipFill>
          <p:spPr>
            <a:xfrm>
              <a:off x="2790130" y="6279404"/>
              <a:ext cx="918088" cy="575310"/>
            </a:xfrm>
            <a:prstGeom prst="rect">
              <a:avLst/>
            </a:prstGeom>
          </p:spPr>
        </p:pic>
        <p:sp>
          <p:nvSpPr>
            <p:cNvPr id="37" name="TextBox 36">
              <a:extLst>
                <a:ext uri="{FF2B5EF4-FFF2-40B4-BE49-F238E27FC236}">
                  <a16:creationId xmlns:a16="http://schemas.microsoft.com/office/drawing/2014/main" id="{5F02D3C2-5586-715E-D6DD-B5EB96ED7104}"/>
                </a:ext>
              </a:extLst>
            </p:cNvPr>
            <p:cNvSpPr txBox="1"/>
            <p:nvPr/>
          </p:nvSpPr>
          <p:spPr>
            <a:xfrm>
              <a:off x="8899472" y="2880971"/>
              <a:ext cx="1617184" cy="540098"/>
            </a:xfrm>
            <a:prstGeom prst="rect">
              <a:avLst/>
            </a:prstGeom>
            <a:noFill/>
            <a:ln>
              <a:solidFill>
                <a:srgbClr val="0000FF"/>
              </a:solidFill>
            </a:ln>
          </p:spPr>
          <p:txBody>
            <a:bodyPr wrap="none" rtlCol="0">
              <a:spAutoFit/>
            </a:bodyPr>
            <a:lstStyle/>
            <a:p>
              <a:pPr algn="ctr"/>
              <a:r>
                <a:rPr lang="en-US" sz="800" b="1" dirty="0"/>
                <a:t>MPGD Tracking</a:t>
              </a:r>
            </a:p>
            <a:p>
              <a:pPr algn="ctr"/>
              <a:r>
                <a:rPr lang="en-US" sz="800" b="1" dirty="0"/>
                <a:t>Detectors</a:t>
              </a:r>
            </a:p>
          </p:txBody>
        </p:sp>
        <p:pic>
          <p:nvPicPr>
            <p:cNvPr id="38" name="Picture 37">
              <a:extLst>
                <a:ext uri="{FF2B5EF4-FFF2-40B4-BE49-F238E27FC236}">
                  <a16:creationId xmlns:a16="http://schemas.microsoft.com/office/drawing/2014/main" id="{99FE1695-FCDF-08E4-C7EB-3549175DD694}"/>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10025268" y="3425536"/>
              <a:ext cx="914400" cy="609600"/>
            </a:xfrm>
            <a:prstGeom prst="rect">
              <a:avLst/>
            </a:prstGeom>
          </p:spPr>
        </p:pic>
        <p:pic>
          <p:nvPicPr>
            <p:cNvPr id="39" name="Picture 38" descr="A picture containing logo&#10;&#10;Description automatically generated">
              <a:extLst>
                <a:ext uri="{FF2B5EF4-FFF2-40B4-BE49-F238E27FC236}">
                  <a16:creationId xmlns:a16="http://schemas.microsoft.com/office/drawing/2014/main" id="{098D626C-FC7D-3A85-99D1-390BBA5AD41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25975" y="6185677"/>
              <a:ext cx="1021794" cy="689711"/>
            </a:xfrm>
            <a:prstGeom prst="rect">
              <a:avLst/>
            </a:prstGeom>
          </p:spPr>
        </p:pic>
        <p:sp>
          <p:nvSpPr>
            <p:cNvPr id="40" name="TextBox 39">
              <a:extLst>
                <a:ext uri="{FF2B5EF4-FFF2-40B4-BE49-F238E27FC236}">
                  <a16:creationId xmlns:a16="http://schemas.microsoft.com/office/drawing/2014/main" id="{0DF68D23-0D3C-8945-24DA-48FDB43027A0}"/>
                </a:ext>
              </a:extLst>
            </p:cNvPr>
            <p:cNvSpPr txBox="1"/>
            <p:nvPr/>
          </p:nvSpPr>
          <p:spPr>
            <a:xfrm>
              <a:off x="8806251" y="4387347"/>
              <a:ext cx="2214222" cy="343700"/>
            </a:xfrm>
            <a:prstGeom prst="rect">
              <a:avLst/>
            </a:prstGeom>
            <a:noFill/>
            <a:ln>
              <a:solidFill>
                <a:srgbClr val="0000FF"/>
              </a:solidFill>
            </a:ln>
          </p:spPr>
          <p:txBody>
            <a:bodyPr wrap="none" rtlCol="0">
              <a:spAutoFit/>
            </a:bodyPr>
            <a:lstStyle/>
            <a:p>
              <a:pPr algn="ctr"/>
              <a:r>
                <a:rPr lang="en-US" sz="800" b="1" dirty="0"/>
                <a:t>Forward Time-of-Flight</a:t>
              </a:r>
            </a:p>
          </p:txBody>
        </p:sp>
      </p:grpSp>
    </p:spTree>
    <p:extLst>
      <p:ext uri="{BB962C8B-B14F-4D97-AF65-F5344CB8AC3E}">
        <p14:creationId xmlns:p14="http://schemas.microsoft.com/office/powerpoint/2010/main" val="1956159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TextBox 7"/>
          <p:cNvSpPr txBox="1">
            <a:spLocks noChangeArrowheads="1"/>
          </p:cNvSpPr>
          <p:nvPr/>
        </p:nvSpPr>
        <p:spPr bwMode="auto">
          <a:xfrm>
            <a:off x="6710082" y="2287329"/>
            <a:ext cx="23833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prstClr val="white"/>
                </a:solidFill>
                <a:effectLst/>
                <a:uLnTx/>
                <a:uFillTx/>
                <a:latin typeface="Arial" pitchFamily="34" charset="0"/>
                <a:cs typeface="Arial"/>
              </a:rPr>
              <a:t>TeO</a:t>
            </a:r>
            <a:r>
              <a:rPr kumimoji="0" lang="en-US" altLang="en-US" sz="1400" b="0" i="0" u="none" strike="noStrike" kern="1200" cap="none" spc="0" normalizeH="0" baseline="-25000" noProof="0">
                <a:ln>
                  <a:noFill/>
                </a:ln>
                <a:solidFill>
                  <a:prstClr val="white"/>
                </a:solidFill>
                <a:effectLst/>
                <a:uLnTx/>
                <a:uFillTx/>
                <a:latin typeface="Arial" pitchFamily="34" charset="0"/>
                <a:cs typeface="Arial"/>
              </a:rPr>
              <a:t>2</a:t>
            </a:r>
            <a:r>
              <a:rPr kumimoji="0" lang="en-US" altLang="en-US" sz="1400" b="0" i="0" u="none" strike="noStrike" kern="1200" cap="none" spc="0" normalizeH="0" baseline="0" noProof="0">
                <a:ln>
                  <a:noFill/>
                </a:ln>
                <a:solidFill>
                  <a:prstClr val="white"/>
                </a:solidFill>
                <a:effectLst/>
                <a:uLnTx/>
                <a:uFillTx/>
                <a:latin typeface="Arial" pitchFamily="34" charset="0"/>
                <a:cs typeface="Arial"/>
              </a:rPr>
              <a:t> Crystals from CUORE</a:t>
            </a:r>
          </a:p>
        </p:txBody>
      </p:sp>
      <p:pic>
        <p:nvPicPr>
          <p:cNvPr id="15" name="Picture 14" descr="A picture containing indoor, refrigerator, sitting, table&#10;&#10;Description automatically generated">
            <a:extLst>
              <a:ext uri="{FF2B5EF4-FFF2-40B4-BE49-F238E27FC236}">
                <a16:creationId xmlns:a16="http://schemas.microsoft.com/office/drawing/2014/main" id="{EB0ECBFA-067A-421F-9C91-D8166ACB29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7932" y="3772775"/>
            <a:ext cx="1912522" cy="2473148"/>
          </a:xfrm>
          <a:prstGeom prst="rect">
            <a:avLst/>
          </a:prstGeom>
        </p:spPr>
      </p:pic>
      <p:pic>
        <p:nvPicPr>
          <p:cNvPr id="16" name="Image" descr="Image">
            <a:extLst>
              <a:ext uri="{FF2B5EF4-FFF2-40B4-BE49-F238E27FC236}">
                <a16:creationId xmlns:a16="http://schemas.microsoft.com/office/drawing/2014/main" id="{2E3C76D3-9D0B-4882-B471-BDA64005E8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19285" y="3772775"/>
            <a:ext cx="2075958" cy="1492867"/>
          </a:xfrm>
          <a:prstGeom prst="rect">
            <a:avLst/>
          </a:prstGeom>
          <a:ln w="12700">
            <a:miter lim="400000"/>
          </a:ln>
        </p:spPr>
      </p:pic>
      <p:sp>
        <p:nvSpPr>
          <p:cNvPr id="8" name="Content Placeholder 7">
            <a:extLst>
              <a:ext uri="{FF2B5EF4-FFF2-40B4-BE49-F238E27FC236}">
                <a16:creationId xmlns:a16="http://schemas.microsoft.com/office/drawing/2014/main" id="{C75BAB41-234D-3392-0D0D-2D79F87BE731}"/>
              </a:ext>
            </a:extLst>
          </p:cNvPr>
          <p:cNvSpPr>
            <a:spLocks noGrp="1"/>
          </p:cNvSpPr>
          <p:nvPr>
            <p:ph sz="half" idx="4294967295"/>
          </p:nvPr>
        </p:nvSpPr>
        <p:spPr>
          <a:xfrm>
            <a:off x="5750084" y="1183448"/>
            <a:ext cx="5926040" cy="2276475"/>
          </a:xfrm>
        </p:spPr>
        <p:txBody>
          <a:bodyPr>
            <a:normAutofit/>
          </a:bodyPr>
          <a:lstStyle/>
          <a:p>
            <a:pPr marL="53975" indent="0">
              <a:buNone/>
            </a:pPr>
            <a:r>
              <a:rPr lang="en-US" sz="2000">
                <a:cs typeface="Arial" pitchFamily="34" charset="0"/>
              </a:rPr>
              <a:t>Three proposed technologies:</a:t>
            </a:r>
          </a:p>
          <a:p>
            <a:pPr lvl="1">
              <a:buClrTx/>
              <a:buFont typeface="Wingdings" panose="05000000000000000000" pitchFamily="2" charset="2"/>
              <a:buChar char="w"/>
            </a:pPr>
            <a:r>
              <a:rPr lang="en-US" sz="1800">
                <a:cs typeface="Arial" pitchFamily="34" charset="0"/>
              </a:rPr>
              <a:t>Scintillating bolometry (CUPID, </a:t>
            </a:r>
            <a:r>
              <a:rPr lang="en-US" sz="1800" baseline="30000">
                <a:cs typeface="Arial" pitchFamily="34" charset="0"/>
              </a:rPr>
              <a:t>100</a:t>
            </a:r>
            <a:r>
              <a:rPr lang="en-US" sz="1800">
                <a:cs typeface="Arial" pitchFamily="34" charset="0"/>
              </a:rPr>
              <a:t>Mo enriched Li</a:t>
            </a:r>
            <a:r>
              <a:rPr lang="en-US" sz="1800" baseline="-25000">
                <a:cs typeface="Arial" pitchFamily="34" charset="0"/>
              </a:rPr>
              <a:t>2</a:t>
            </a:r>
            <a:r>
              <a:rPr lang="en-US" sz="1800">
                <a:cs typeface="Arial" pitchFamily="34" charset="0"/>
              </a:rPr>
              <a:t>Mo</a:t>
            </a:r>
            <a:r>
              <a:rPr lang="en-US" sz="1800" baseline="-25000">
                <a:cs typeface="Arial" pitchFamily="34" charset="0"/>
              </a:rPr>
              <a:t>4</a:t>
            </a:r>
            <a:r>
              <a:rPr lang="en-US" sz="1800">
                <a:cs typeface="Arial" pitchFamily="34" charset="0"/>
              </a:rPr>
              <a:t> crystals)</a:t>
            </a:r>
          </a:p>
          <a:p>
            <a:pPr lvl="1">
              <a:buClrTx/>
              <a:buFont typeface="Wingdings" panose="05000000000000000000" pitchFamily="2" charset="2"/>
              <a:buChar char="w"/>
            </a:pPr>
            <a:r>
              <a:rPr lang="en-US" sz="1800" b="1">
                <a:cs typeface="Arial" pitchFamily="34" charset="0"/>
              </a:rPr>
              <a:t>Enriched </a:t>
            </a:r>
            <a:r>
              <a:rPr lang="en-US" sz="1800" b="1" baseline="30000">
                <a:cs typeface="Arial" pitchFamily="34" charset="0"/>
              </a:rPr>
              <a:t>76</a:t>
            </a:r>
            <a:r>
              <a:rPr lang="en-US" sz="1800" b="1">
                <a:cs typeface="Arial" pitchFamily="34" charset="0"/>
              </a:rPr>
              <a:t>Ge crystals (LEGEND-1000, drifted charge, point contact detectors) – 1</a:t>
            </a:r>
            <a:r>
              <a:rPr lang="en-US" sz="1800" b="1" baseline="30000">
                <a:cs typeface="Arial" pitchFamily="34" charset="0"/>
              </a:rPr>
              <a:t>st</a:t>
            </a:r>
            <a:r>
              <a:rPr lang="en-US" sz="1800" b="1">
                <a:cs typeface="Arial" pitchFamily="34" charset="0"/>
              </a:rPr>
              <a:t> priority for NP support</a:t>
            </a:r>
          </a:p>
          <a:p>
            <a:pPr lvl="1">
              <a:buClrTx/>
              <a:buFont typeface="Wingdings" panose="05000000000000000000" pitchFamily="2" charset="2"/>
              <a:buChar char="w"/>
            </a:pPr>
            <a:r>
              <a:rPr lang="en-US" sz="1800">
                <a:cs typeface="Arial" pitchFamily="34" charset="0"/>
              </a:rPr>
              <a:t>Liquid Xenon TPC (</a:t>
            </a:r>
            <a:r>
              <a:rPr lang="en-US" sz="1800" err="1">
                <a:cs typeface="Arial" pitchFamily="34" charset="0"/>
              </a:rPr>
              <a:t>nEXO</a:t>
            </a:r>
            <a:r>
              <a:rPr lang="en-US" sz="1800">
                <a:cs typeface="Arial" pitchFamily="34" charset="0"/>
              </a:rPr>
              <a:t>, light via </a:t>
            </a:r>
            <a:r>
              <a:rPr lang="en-US" sz="1800" err="1">
                <a:cs typeface="Arial" pitchFamily="34" charset="0"/>
              </a:rPr>
              <a:t>SiPM</a:t>
            </a:r>
            <a:r>
              <a:rPr lang="en-US" sz="1800">
                <a:cs typeface="Arial" pitchFamily="34" charset="0"/>
              </a:rPr>
              <a:t>, drifted ionization)</a:t>
            </a:r>
          </a:p>
        </p:txBody>
      </p:sp>
      <p:sp>
        <p:nvSpPr>
          <p:cNvPr id="4" name="Slide Number Placeholder 3">
            <a:extLst>
              <a:ext uri="{FF2B5EF4-FFF2-40B4-BE49-F238E27FC236}">
                <a16:creationId xmlns:a16="http://schemas.microsoft.com/office/drawing/2014/main" id="{20E2A018-8AC7-7A22-D0C1-A17423C04B0A}"/>
              </a:ext>
            </a:extLst>
          </p:cNvPr>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400" kern="1200">
                <a:solidFill>
                  <a:schemeClr val="bg1"/>
                </a:solidFill>
                <a:latin typeface="AvenirNext LT Pro Regular"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fld id="{835B6AD7-18B8-4C9C-AA70-ABD830A869AC}" type="slidenum">
              <a:rPr lang="en-US" smtClean="0">
                <a:solidFill>
                  <a:prstClr val="white"/>
                </a:solidFill>
              </a:rPr>
              <a:pPr marL="0" marR="0" lvl="0" indent="0" algn="r" defTabSz="914400" rtl="0" eaLnBrk="1" fontAlgn="auto" latinLnBrk="0" hangingPunct="1">
                <a:lnSpc>
                  <a:spcPct val="100000"/>
                </a:lnSpc>
                <a:spcBef>
                  <a:spcPct val="0"/>
                </a:spcBef>
                <a:spcAft>
                  <a:spcPct val="0"/>
                </a:spcAft>
                <a:buClrTx/>
                <a:buSzTx/>
                <a:buFontTx/>
                <a:buNone/>
                <a:defRPr/>
              </a:pPr>
              <a:t>9</a:t>
            </a:fld>
            <a:endParaRPr kumimoji="0" lang="en-US" sz="1000" b="0" i="0" u="none" strike="noStrike" kern="1200" cap="none" spc="0" normalizeH="0" baseline="0" noProof="0">
              <a:ln>
                <a:noFill/>
              </a:ln>
              <a:solidFill>
                <a:srgbClr val="10436A">
                  <a:lumMod val="75000"/>
                </a:srgbClr>
              </a:solidFill>
              <a:effectLst/>
              <a:uLnTx/>
              <a:uFillTx/>
              <a:latin typeface="AvenirNext LT Pro Regular"/>
              <a:cs typeface="Arial"/>
            </a:endParaRPr>
          </a:p>
        </p:txBody>
      </p:sp>
      <p:sp>
        <p:nvSpPr>
          <p:cNvPr id="6" name="Title 5">
            <a:extLst>
              <a:ext uri="{FF2B5EF4-FFF2-40B4-BE49-F238E27FC236}">
                <a16:creationId xmlns:a16="http://schemas.microsoft.com/office/drawing/2014/main" id="{E29AEBF2-1CF0-947A-0F2A-95D2171229BD}"/>
              </a:ext>
            </a:extLst>
          </p:cNvPr>
          <p:cNvSpPr>
            <a:spLocks noGrp="1"/>
          </p:cNvSpPr>
          <p:nvPr>
            <p:ph type="title" idx="4294967295"/>
          </p:nvPr>
        </p:nvSpPr>
        <p:spPr>
          <a:xfrm>
            <a:off x="408791" y="98528"/>
            <a:ext cx="11247881" cy="801687"/>
          </a:xfrm>
        </p:spPr>
        <p:txBody>
          <a:bodyPr>
            <a:noAutofit/>
          </a:bodyPr>
          <a:lstStyle/>
          <a:p>
            <a:r>
              <a:rPr lang="en-US" sz="2800" b="1" noProof="0" dirty="0"/>
              <a:t>Neutrinoless Double Beta Decay: Top Priority for New Experiment Construction in the Nuclear Science Long Range Plan</a:t>
            </a:r>
          </a:p>
        </p:txBody>
      </p:sp>
      <p:sp>
        <p:nvSpPr>
          <p:cNvPr id="9" name="Rectangle 8">
            <a:extLst>
              <a:ext uri="{FF2B5EF4-FFF2-40B4-BE49-F238E27FC236}">
                <a16:creationId xmlns:a16="http://schemas.microsoft.com/office/drawing/2014/main" id="{13F6BEF0-75D8-8960-83BB-BE64ED84889A}"/>
              </a:ext>
            </a:extLst>
          </p:cNvPr>
          <p:cNvSpPr/>
          <p:nvPr/>
        </p:nvSpPr>
        <p:spPr>
          <a:xfrm>
            <a:off x="5750084" y="1065690"/>
            <a:ext cx="5998028" cy="2411990"/>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10436A"/>
              </a:solidFill>
              <a:effectLst/>
              <a:uLnTx/>
              <a:uFillTx/>
              <a:latin typeface="Avenir Next LT Pro" panose="020B0504020202020204" pitchFamily="34" charset="0"/>
              <a:cs typeface="Arial"/>
            </a:endParaRPr>
          </a:p>
        </p:txBody>
      </p:sp>
      <p:sp>
        <p:nvSpPr>
          <p:cNvPr id="5" name="Slide Number Placeholder 2">
            <a:extLst>
              <a:ext uri="{FF2B5EF4-FFF2-40B4-BE49-F238E27FC236}">
                <a16:creationId xmlns:a16="http://schemas.microsoft.com/office/drawing/2014/main" id="{8BD83A46-1C9D-5499-9E7C-D6EABD585335}"/>
              </a:ext>
            </a:extLst>
          </p:cNvPr>
          <p:cNvSpPr txBox="1"/>
          <p:nvPr/>
        </p:nvSpPr>
        <p:spPr>
          <a:xfrm>
            <a:off x="4732186" y="6419898"/>
            <a:ext cx="274320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ct val="0"/>
              </a:spcBef>
              <a:spcAft>
                <a:spcPct val="0"/>
              </a:spcAft>
              <a:defRPr sz="1400" kern="1200">
                <a:solidFill>
                  <a:schemeClr val="bg1"/>
                </a:solidFill>
                <a:latin typeface="AvenirNext LT Pro Regular" panose="020B0504020202020204" pitchFamily="34" charset="0"/>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fld id="{835B6AD7-18B8-4C9C-AA70-ABD830A869AC}" type="slidenum">
              <a:rPr kumimoji="0" lang="en-US" sz="1400" b="0" i="0" u="none" strike="noStrike" kern="1200" cap="none" spc="0" normalizeH="0" baseline="0" noProof="0" smtClean="0">
                <a:ln>
                  <a:noFill/>
                </a:ln>
                <a:solidFill>
                  <a:prstClr val="white"/>
                </a:solidFill>
                <a:effectLst/>
                <a:uLnTx/>
                <a:uFillTx/>
                <a:latin typeface="AvenirNext LT Pro Regular" panose="020B0504020202020204" pitchFamily="34" charset="0"/>
                <a:cs typeface="Arial"/>
              </a:rPr>
              <a:pPr marL="0" marR="0" lvl="0" indent="0" algn="ctr" defTabSz="914400" rtl="0" eaLnBrk="1" fontAlgn="auto" latinLnBrk="0" hangingPunct="1">
                <a:lnSpc>
                  <a:spcPct val="100000"/>
                </a:lnSpc>
                <a:spcBef>
                  <a:spcPct val="0"/>
                </a:spcBef>
                <a:spcAft>
                  <a:spcPct val="0"/>
                </a:spcAft>
                <a:buClrTx/>
                <a:buSzTx/>
                <a:buFontTx/>
                <a:buNone/>
                <a:defRPr/>
              </a:pPr>
              <a:t>9</a:t>
            </a:fld>
            <a:endParaRPr kumimoji="0" lang="en-US" sz="1400" b="0" i="0" u="none" strike="noStrike" kern="1200" cap="none" spc="0" normalizeH="0" baseline="0" noProof="0">
              <a:ln>
                <a:noFill/>
              </a:ln>
              <a:solidFill>
                <a:prstClr val="white"/>
              </a:solidFill>
              <a:effectLst/>
              <a:uLnTx/>
              <a:uFillTx/>
              <a:latin typeface="AvenirNext LT Pro Regular" panose="020B0504020202020204" pitchFamily="34" charset="0"/>
              <a:cs typeface="Arial"/>
            </a:endParaRPr>
          </a:p>
        </p:txBody>
      </p:sp>
      <p:sp>
        <p:nvSpPr>
          <p:cNvPr id="10" name="Content Placeholder 18">
            <a:extLst>
              <a:ext uri="{FF2B5EF4-FFF2-40B4-BE49-F238E27FC236}">
                <a16:creationId xmlns:a16="http://schemas.microsoft.com/office/drawing/2014/main" id="{17853679-9C51-8A0F-D229-8305593CEE8B}"/>
              </a:ext>
            </a:extLst>
          </p:cNvPr>
          <p:cNvSpPr txBox="1"/>
          <p:nvPr/>
        </p:nvSpPr>
        <p:spPr>
          <a:xfrm>
            <a:off x="253860" y="1020690"/>
            <a:ext cx="5404784" cy="5365421"/>
          </a:xfrm>
          <a:prstGeom prst="rect">
            <a:avLst/>
          </a:prstGeom>
        </p:spPr>
        <p:txBody>
          <a:bodyPr/>
          <a:lstStyle>
            <a:lvl1pPr marL="228600" indent="-228600" algn="l" defTabSz="914400" rtl="0" eaLnBrk="1" latinLnBrk="0" hangingPunct="1">
              <a:lnSpc>
                <a:spcPct val="90000"/>
              </a:lnSpc>
              <a:spcBef>
                <a:spcPts val="1000"/>
              </a:spcBef>
              <a:buClr>
                <a:srgbClr val="0B2C45"/>
              </a:buClr>
              <a:buFont typeface="Wingdings 3" panose="05040102010807070707" pitchFamily="18" charset="2"/>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
                <a:srgbClr val="0B2C45"/>
              </a:buClr>
              <a:buFont typeface="Arial" pitchFamily="34" charset="0"/>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
                <a:srgbClr val="0B2C45"/>
              </a:buClr>
              <a:buFont typeface="Courier New" panose="02070309020205020404" pitchFamily="49" charset="0"/>
              <a:buChar char="o"/>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ts val="300"/>
              </a:spcAft>
              <a:buClr>
                <a:srgbClr val="0B2C45"/>
              </a:buClr>
              <a:buSzTx/>
              <a:buFont typeface="Wingdings" panose="05000000000000000000" pitchFamily="2" charset="2"/>
              <a:buChar char=""/>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cs typeface="Arial" pitchFamily="34" charset="0"/>
              </a:rPr>
              <a:t>Roughly $20.0M has been allocated since 2020 to explore three technologies: CUPID, LEGEND-1000, </a:t>
            </a:r>
            <a:r>
              <a:rPr kumimoji="0" lang="en-US" sz="2000" b="0" i="0" u="none" strike="noStrike" kern="1200" cap="none" spc="0" normalizeH="0" baseline="0" noProof="0" dirty="0" err="1">
                <a:ln>
                  <a:noFill/>
                </a:ln>
                <a:solidFill>
                  <a:prstClr val="black"/>
                </a:solidFill>
                <a:effectLst/>
                <a:uLnTx/>
                <a:uFillTx/>
                <a:latin typeface="Avenir Next LT Pro" panose="020B0504020202020204" pitchFamily="34" charset="0"/>
                <a:cs typeface="Arial" pitchFamily="34" charset="0"/>
              </a:rPr>
              <a:t>nEXO</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cs typeface="Arial" pitchFamily="34" charset="0"/>
              </a:rPr>
              <a:t>, and; supporting conceptual design and R&amp;D.</a:t>
            </a:r>
          </a:p>
          <a:p>
            <a:pPr marL="228600" marR="0" lvl="0" indent="-228600" algn="l" defTabSz="914400" rtl="0" eaLnBrk="1" fontAlgn="base" latinLnBrk="0" hangingPunct="1">
              <a:lnSpc>
                <a:spcPct val="100000"/>
              </a:lnSpc>
              <a:spcBef>
                <a:spcPts val="1000"/>
              </a:spcBef>
              <a:spcAft>
                <a:spcPts val="300"/>
              </a:spcAft>
              <a:buClr>
                <a:srgbClr val="0B2C45"/>
              </a:buClr>
              <a:buSzTx/>
              <a:buFont typeface="Wingdings" panose="05000000000000000000" pitchFamily="2" charset="2"/>
              <a:buChar char=""/>
              <a:defRPr/>
            </a:pPr>
            <a:r>
              <a:rPr lang="en-US" sz="2000" b="1" dirty="0">
                <a:solidFill>
                  <a:prstClr val="black"/>
                </a:solidFill>
                <a:cs typeface="Arial" pitchFamily="34" charset="0"/>
              </a:rPr>
              <a:t>In December 2024, LEGEND-1000 selected as the first priority for NP investment. </a:t>
            </a:r>
            <a:r>
              <a:rPr lang="en-US" sz="2000" dirty="0">
                <a:solidFill>
                  <a:prstClr val="black"/>
                </a:solidFill>
                <a:cs typeface="Arial" pitchFamily="34" charset="0"/>
              </a:rPr>
              <a:t>(est. cost $500 M)</a:t>
            </a:r>
            <a:endParaRPr kumimoji="0" lang="en-US" sz="2000" i="0" u="none" strike="noStrike" kern="1200" cap="none" spc="0" normalizeH="0" baseline="0" noProof="0" dirty="0">
              <a:ln>
                <a:noFill/>
              </a:ln>
              <a:solidFill>
                <a:prstClr val="black"/>
              </a:solidFill>
              <a:effectLst/>
              <a:uLnTx/>
              <a:uFillTx/>
              <a:latin typeface="Avenir Next LT Pro" panose="020B0504020202020204" pitchFamily="34" charset="0"/>
              <a:cs typeface="Arial" pitchFamily="34" charset="0"/>
            </a:endParaRPr>
          </a:p>
          <a:p>
            <a:pPr marL="228600" marR="0" lvl="0" indent="-228600" algn="l" defTabSz="914400" rtl="0" eaLnBrk="1" fontAlgn="base" latinLnBrk="0" hangingPunct="1">
              <a:lnSpc>
                <a:spcPct val="100000"/>
              </a:lnSpc>
              <a:spcBef>
                <a:spcPts val="1000"/>
              </a:spcBef>
              <a:spcAft>
                <a:spcPts val="300"/>
              </a:spcAft>
              <a:buClr>
                <a:srgbClr val="0B2C45"/>
              </a:buClr>
              <a:buSzTx/>
              <a:buFont typeface="Wingdings" panose="05000000000000000000" pitchFamily="2" charset="2"/>
              <a:buChar char=""/>
              <a:defRPr/>
            </a:pPr>
            <a:r>
              <a:rPr lang="en-US" sz="2000" dirty="0">
                <a:solidFill>
                  <a:prstClr val="black"/>
                </a:solidFill>
                <a:cs typeface="Arial" pitchFamily="34" charset="0"/>
              </a:rPr>
              <a:t>A multi-pronged campaign to detect </a:t>
            </a:r>
            <a:r>
              <a:rPr lang="en-US" sz="2000" dirty="0" err="1">
                <a:solidFill>
                  <a:prstClr val="black"/>
                </a:solidFill>
                <a:cs typeface="Arial" pitchFamily="34" charset="0"/>
              </a:rPr>
              <a:t>neutrionless</a:t>
            </a:r>
            <a:r>
              <a:rPr lang="en-US" sz="2000" dirty="0">
                <a:solidFill>
                  <a:prstClr val="black"/>
                </a:solidFill>
                <a:cs typeface="Arial" pitchFamily="34" charset="0"/>
              </a:rPr>
              <a:t> double beta decay is an international enterprise. </a:t>
            </a:r>
          </a:p>
          <a:p>
            <a:pPr marL="228600" marR="0" lvl="0" indent="-228600" algn="l" defTabSz="914400" rtl="0" eaLnBrk="1" fontAlgn="base" latinLnBrk="0" hangingPunct="1">
              <a:lnSpc>
                <a:spcPct val="100000"/>
              </a:lnSpc>
              <a:spcBef>
                <a:spcPts val="1000"/>
              </a:spcBef>
              <a:spcAft>
                <a:spcPts val="300"/>
              </a:spcAft>
              <a:buClr>
                <a:srgbClr val="0B2C45"/>
              </a:buClr>
              <a:buSzTx/>
              <a:buFont typeface="Wingdings" panose="05000000000000000000" pitchFamily="2" charset="2"/>
              <a:buChar char=""/>
              <a:defRPr/>
            </a:pPr>
            <a:r>
              <a:rPr lang="en-US" sz="2000" dirty="0">
                <a:solidFill>
                  <a:prstClr val="black"/>
                </a:solidFill>
              </a:rPr>
              <a:t>Funding agencies representatives from Canada, France, Germany, Spain, United Kingdom, and the U.S. (DOE and NSF) are working to establish a framework for continued coordination.</a:t>
            </a:r>
          </a:p>
        </p:txBody>
      </p:sp>
      <p:pic>
        <p:nvPicPr>
          <p:cNvPr id="2" name="Picture 1">
            <a:extLst>
              <a:ext uri="{FF2B5EF4-FFF2-40B4-BE49-F238E27FC236}">
                <a16:creationId xmlns:a16="http://schemas.microsoft.com/office/drawing/2014/main" id="{9B27FA67-2E7E-5910-2611-067993669B8F}"/>
              </a:ext>
            </a:extLst>
          </p:cNvPr>
          <p:cNvPicPr>
            <a:picLocks noChangeAspect="1"/>
          </p:cNvPicPr>
          <p:nvPr/>
        </p:nvPicPr>
        <p:blipFill>
          <a:blip r:embed="rId5"/>
          <a:stretch>
            <a:fillRect/>
          </a:stretch>
        </p:blipFill>
        <p:spPr>
          <a:xfrm>
            <a:off x="10164365" y="3774447"/>
            <a:ext cx="1809588" cy="1809588"/>
          </a:xfrm>
          <a:prstGeom prst="rect">
            <a:avLst/>
          </a:prstGeom>
        </p:spPr>
      </p:pic>
    </p:spTree>
    <p:extLst>
      <p:ext uri="{BB962C8B-B14F-4D97-AF65-F5344CB8AC3E}">
        <p14:creationId xmlns:p14="http://schemas.microsoft.com/office/powerpoint/2010/main" val="1770649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359</TotalTime>
  <Words>2648</Words>
  <Application>Microsoft Office PowerPoint</Application>
  <PresentationFormat>Widescreen</PresentationFormat>
  <Paragraphs>339</Paragraphs>
  <Slides>24</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Avenir Next LT Pro</vt:lpstr>
      <vt:lpstr>AvenirNext LT Pro Regular</vt:lpstr>
      <vt:lpstr>Calibri</vt:lpstr>
      <vt:lpstr>Helvetica Neue</vt:lpstr>
      <vt:lpstr>Roboto</vt:lpstr>
      <vt:lpstr>Times New Roman</vt:lpstr>
      <vt:lpstr>Wingdings</vt:lpstr>
      <vt:lpstr>Office Theme</vt:lpstr>
      <vt:lpstr>DOE Office of High Energy &amp; Nuclear Physics Report</vt:lpstr>
      <vt:lpstr>PowerPoint Presentation</vt:lpstr>
      <vt:lpstr>PowerPoint Presentation</vt:lpstr>
      <vt:lpstr>PowerPoint Presentation</vt:lpstr>
      <vt:lpstr>NP user facilities provide critical capabilities to maintain U.S. scientific leadership</vt:lpstr>
      <vt:lpstr>NP Projects Status</vt:lpstr>
      <vt:lpstr>Electron-Ion Collider: Top Priority for New Facility Construction in the Nuclear Science Long Range Plan </vt:lpstr>
      <vt:lpstr>NP International Engagement Continues to Grow</vt:lpstr>
      <vt:lpstr>Neutrinoless Double Beta Decay: Top Priority for New Experiment Construction in the Nuclear Science Long Range Plan</vt:lpstr>
      <vt:lpstr>Status of other MIE projects</vt:lpstr>
      <vt:lpstr>PowerPoint Presentation</vt:lpstr>
      <vt:lpstr>PowerPoint Presentation</vt:lpstr>
      <vt:lpstr>PowerPoint Presentation</vt:lpstr>
      <vt:lpstr>FY 2026 Notices of Funding Opportunities (NOFOs)</vt:lpstr>
      <vt:lpstr>DOE Office of Science WDTS programs</vt:lpstr>
      <vt:lpstr>Relevant NP priorities</vt:lpstr>
      <vt:lpstr>End of an Era at RHIC</vt:lpstr>
      <vt:lpstr>Genesis Mission and Nuclear Physics</vt:lpstr>
      <vt:lpstr>The Genesis Mission: Transforming Science and Energy with AI</vt:lpstr>
      <vt:lpstr>SC’s QIS Portfolio Spans its Technical Breadth</vt:lpstr>
      <vt:lpstr>FIVE CENTERS, ONE MISSION – Achieve Critical Breakthroughs in Quantum Science, Technology and Engineering for Scientific Discovery</vt:lpstr>
      <vt:lpstr>Office of Science Advisory Committee Charges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Carl De Torres</dc:creator>
  <cp:lastModifiedBy>Stephenson, Sharon</cp:lastModifiedBy>
  <cp:revision>1</cp:revision>
  <dcterms:created xsi:type="dcterms:W3CDTF">2026-05-06T14:32:10Z</dcterms:created>
  <dcterms:modified xsi:type="dcterms:W3CDTF">2026-05-08T20:45:23Z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2026-03-27T00:00:00Z</vt:filetime>
  </property>
  <property fmtid="{D5CDD505-2E9C-101B-9397-08002B2CF9AE}" pid="3" name="Creator">
    <vt:lpwstr>Microsoft® PowerPoint® for Microsoft 365</vt:lpwstr>
  </property>
  <property fmtid="{D5CDD505-2E9C-101B-9397-08002B2CF9AE}" pid="4" name="LastSaved">
    <vt:filetime>2026-05-06T00:00:00Z</vt:filetime>
  </property>
  <property fmtid="{D5CDD505-2E9C-101B-9397-08002B2CF9AE}" pid="5" name="Producer">
    <vt:lpwstr>Microsoft® PowerPoint® for Microsoft 365</vt:lpwstr>
  </property>
</Properties>
</file>