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69" r:id="rId2"/>
    <p:sldId id="271" r:id="rId3"/>
    <p:sldId id="272" r:id="rId4"/>
    <p:sldId id="268" r:id="rId5"/>
    <p:sldId id="273" r:id="rId6"/>
    <p:sldId id="293" r:id="rId7"/>
    <p:sldId id="274" r:id="rId8"/>
    <p:sldId id="290" r:id="rId9"/>
    <p:sldId id="275" r:id="rId10"/>
    <p:sldId id="276" r:id="rId11"/>
    <p:sldId id="277" r:id="rId12"/>
    <p:sldId id="278" r:id="rId13"/>
    <p:sldId id="289" r:id="rId14"/>
    <p:sldId id="279" r:id="rId15"/>
    <p:sldId id="288" r:id="rId16"/>
    <p:sldId id="287" r:id="rId17"/>
    <p:sldId id="280" r:id="rId18"/>
    <p:sldId id="285" r:id="rId19"/>
    <p:sldId id="286" r:id="rId20"/>
    <p:sldId id="270" r:id="rId21"/>
    <p:sldId id="281" r:id="rId22"/>
    <p:sldId id="291" r:id="rId23"/>
    <p:sldId id="292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1F34"/>
    <a:srgbClr val="8A8B8C"/>
    <a:srgbClr val="C2C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76"/>
    <p:restoredTop sz="96405"/>
  </p:normalViewPr>
  <p:slideViewPr>
    <p:cSldViewPr snapToGrid="0" snapToObjects="1">
      <p:cViewPr>
        <p:scale>
          <a:sx n="100" d="100"/>
          <a:sy n="100" d="100"/>
        </p:scale>
        <p:origin x="8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365EC-5973-AB47-A275-78713E5E7BCE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93350-D467-B048-8B61-6BC87B90B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1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5DCDD-C9AD-CF44-AB2E-E1F8BD6C0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-83" b="7075"/>
          <a:stretch>
            <a:fillRect/>
          </a:stretch>
        </p:blipFill>
        <p:spPr>
          <a:xfrm>
            <a:off x="-86496" y="-102870"/>
            <a:ext cx="12303956" cy="76292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AC2882-F31F-CF60-9642-944679F4B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5697" y="917366"/>
            <a:ext cx="9580605" cy="243067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/>
          <a:lstStyle>
            <a:lvl1pPr algn="ctr"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l"/>
            <a:r>
              <a:rPr lang="en-GB">
                <a:latin typeface="Helvetica" pitchFamily="2" charset="0"/>
              </a:rPr>
              <a:t>Click to edit Master title style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4E9836E-C79E-F77C-EB98-8A2B0EBD3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5697" y="3524887"/>
            <a:ext cx="9580605" cy="194645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l"/>
            <a:r>
              <a:rPr lang="en-GB">
                <a:latin typeface="Helvetica" pitchFamily="2" charset="0"/>
              </a:rPr>
              <a:t>Click to edit Master subtitle style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2BA78F-5A83-7585-29C4-657004A8F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3075" y="5949151"/>
            <a:ext cx="1479030" cy="78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316CC7-2539-296B-E2C1-7A724676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3" y="119921"/>
            <a:ext cx="11512445" cy="944381"/>
          </a:xfrm>
        </p:spPr>
        <p:txBody>
          <a:bodyPr/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Arial Narrow" panose="020B0604020202020204" pitchFamily="34" charset="0"/>
              </a:defRPr>
            </a:lvl1pPr>
          </a:lstStyle>
          <a:p>
            <a:r>
              <a:rPr lang="en-GB" b="1">
                <a:latin typeface="Helvetica" pitchFamily="2" charset="0"/>
              </a:rPr>
              <a:t>Click to edit Master title style</a:t>
            </a:r>
            <a:endParaRPr lang="en-US" b="1" dirty="0">
              <a:latin typeface="Helvetica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6E4E58-3B75-8FB3-2A9D-2743C06B9891}"/>
              </a:ext>
            </a:extLst>
          </p:cNvPr>
          <p:cNvCxnSpPr>
            <a:cxnSpLocks/>
          </p:cNvCxnSpPr>
          <p:nvPr userDrawn="1"/>
        </p:nvCxnSpPr>
        <p:spPr>
          <a:xfrm>
            <a:off x="0" y="1064302"/>
            <a:ext cx="12198096" cy="0"/>
          </a:xfrm>
          <a:prstGeom prst="line">
            <a:avLst/>
          </a:prstGeom>
          <a:ln w="19050">
            <a:solidFill>
              <a:srgbClr val="A31F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B7CCC83-1439-3568-5EF1-44207D10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174"/>
            <a:ext cx="2743200" cy="365125"/>
          </a:xfrm>
        </p:spPr>
        <p:txBody>
          <a:bodyPr/>
          <a:lstStyle>
            <a:lvl1pPr>
              <a:defRPr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4B65CC6-1A2F-2D9B-E2EB-3643A1705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5174"/>
            <a:ext cx="4114800" cy="365125"/>
          </a:xfrm>
        </p:spPr>
        <p:txBody>
          <a:bodyPr/>
          <a:lstStyle>
            <a:lvl1pPr>
              <a:defRPr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0BDF272-D00E-E765-9B4F-E81DC14F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5174"/>
            <a:ext cx="2743200" cy="365125"/>
          </a:xfrm>
        </p:spPr>
        <p:txBody>
          <a:bodyPr/>
          <a:lstStyle>
            <a:lvl1pPr>
              <a:defRPr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29CDB-ACC5-4F33-4EC0-E253185C5715}"/>
              </a:ext>
            </a:extLst>
          </p:cNvPr>
          <p:cNvCxnSpPr>
            <a:cxnSpLocks/>
          </p:cNvCxnSpPr>
          <p:nvPr userDrawn="1"/>
        </p:nvCxnSpPr>
        <p:spPr>
          <a:xfrm>
            <a:off x="0" y="6324355"/>
            <a:ext cx="12198096" cy="0"/>
          </a:xfrm>
          <a:prstGeom prst="line">
            <a:avLst/>
          </a:prstGeom>
          <a:ln w="19050">
            <a:solidFill>
              <a:srgbClr val="A31F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299DBE9-3675-2D11-B275-B0766110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3" y="1251284"/>
            <a:ext cx="11512445" cy="492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  <a:lvl2pPr>
              <a:defRPr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2pPr>
            <a:lvl3pPr>
              <a:defRPr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3pPr>
            <a:lvl4pPr>
              <a:defRPr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4pPr>
            <a:lvl5pPr>
              <a:defRPr b="0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2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316CC7-2539-296B-E2C1-7A724676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3" y="119921"/>
            <a:ext cx="11512445" cy="944381"/>
          </a:xfrm>
        </p:spPr>
        <p:txBody>
          <a:bodyPr/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GB" b="1">
                <a:latin typeface="Helvetica" pitchFamily="2" charset="0"/>
              </a:rPr>
              <a:t>Click to edit Master title style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54DC32-34B5-764C-6D92-B18E2D51BE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4754" y="4774132"/>
            <a:ext cx="11512446" cy="1402831"/>
          </a:xfrm>
        </p:spPr>
        <p:txBody>
          <a:bodyPr>
            <a:normAutofit/>
          </a:bodyPr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defRPr sz="2000"/>
            </a:lvl2pPr>
            <a:lvl3pPr>
              <a:defRPr sz="1600"/>
            </a:lvl3pPr>
          </a:lstStyle>
          <a:p>
            <a:r>
              <a:rPr lang="en-US" sz="2400" dirty="0">
                <a:latin typeface="Helvetica" pitchFamily="2" charset="0"/>
              </a:rPr>
              <a:t>Hello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6E4E58-3B75-8FB3-2A9D-2743C06B9891}"/>
              </a:ext>
            </a:extLst>
          </p:cNvPr>
          <p:cNvCxnSpPr>
            <a:cxnSpLocks/>
          </p:cNvCxnSpPr>
          <p:nvPr userDrawn="1"/>
        </p:nvCxnSpPr>
        <p:spPr>
          <a:xfrm>
            <a:off x="0" y="1064302"/>
            <a:ext cx="12198096" cy="0"/>
          </a:xfrm>
          <a:prstGeom prst="line">
            <a:avLst/>
          </a:prstGeom>
          <a:ln w="25400">
            <a:solidFill>
              <a:srgbClr val="A31F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B7CCC83-1439-3568-5EF1-44207D10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174"/>
            <a:ext cx="2743200" cy="365125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Helvetica" pitchFamily="2" charset="0"/>
              </a:rPr>
              <a:t>5/13/26</a:t>
            </a:r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4B65CC6-1A2F-2D9B-E2EB-3643A1705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5174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Helvetica" pitchFamily="2" charset="0"/>
              </a:rPr>
              <a:t>ML Summary, C. Dean</a:t>
            </a:r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0BDF272-D00E-E765-9B4F-E81DC14F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5174"/>
            <a:ext cx="2743200" cy="365125"/>
          </a:xfrm>
        </p:spPr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  <a:latin typeface="Helvetica" pitchFamily="2" charset="0"/>
              </a:rPr>
              <a:t>‹#›</a:t>
            </a:fld>
            <a:endParaRPr lang="en-US">
              <a:solidFill>
                <a:schemeClr val="tx1"/>
              </a:solidFill>
              <a:latin typeface="Helvetica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29CDB-ACC5-4F33-4EC0-E253185C5715}"/>
              </a:ext>
            </a:extLst>
          </p:cNvPr>
          <p:cNvCxnSpPr>
            <a:cxnSpLocks/>
          </p:cNvCxnSpPr>
          <p:nvPr userDrawn="1"/>
        </p:nvCxnSpPr>
        <p:spPr>
          <a:xfrm>
            <a:off x="0" y="6324355"/>
            <a:ext cx="12198096" cy="0"/>
          </a:xfrm>
          <a:prstGeom prst="line">
            <a:avLst/>
          </a:prstGeom>
          <a:ln w="25400">
            <a:solidFill>
              <a:srgbClr val="A31F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7C4A0D6-817B-E412-765F-D9DA7D14E78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77332988"/>
              </p:ext>
            </p:extLst>
          </p:nvPr>
        </p:nvGraphicFramePr>
        <p:xfrm>
          <a:off x="1018572" y="1211695"/>
          <a:ext cx="10335228" cy="3292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7614">
                  <a:extLst>
                    <a:ext uri="{9D8B030D-6E8A-4147-A177-3AD203B41FA5}">
                      <a16:colId xmlns:a16="http://schemas.microsoft.com/office/drawing/2014/main" val="3084368446"/>
                    </a:ext>
                  </a:extLst>
                </a:gridCol>
                <a:gridCol w="5167614">
                  <a:extLst>
                    <a:ext uri="{9D8B030D-6E8A-4147-A177-3AD203B41FA5}">
                      <a16:colId xmlns:a16="http://schemas.microsoft.com/office/drawing/2014/main" val="1160385133"/>
                    </a:ext>
                  </a:extLst>
                </a:gridCol>
              </a:tblGrid>
              <a:tr h="109764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Variable</a:t>
                      </a:r>
                    </a:p>
                  </a:txBody>
                  <a:tcPr anchor="ctr">
                    <a:solidFill>
                      <a:srgbClr val="A31F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Value</a:t>
                      </a:r>
                    </a:p>
                  </a:txBody>
                  <a:tcPr anchor="ctr">
                    <a:solidFill>
                      <a:srgbClr val="A31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646142"/>
                  </a:ext>
                </a:extLst>
              </a:tr>
              <a:tr h="1097643">
                <a:tc>
                  <a:txBody>
                    <a:bodyPr/>
                    <a:lstStyle/>
                    <a:p>
                      <a:pPr algn="ctr"/>
                      <a:endParaRPr lang="en-US" sz="2400" b="0" i="0" dirty="0">
                        <a:solidFill>
                          <a:schemeClr val="tx1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anchor="ctr">
                    <a:solidFill>
                      <a:srgbClr val="8A8B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dirty="0">
                        <a:solidFill>
                          <a:schemeClr val="tx1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anchor="ctr">
                    <a:solidFill>
                      <a:srgbClr val="8A8B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507255"/>
                  </a:ext>
                </a:extLst>
              </a:tr>
              <a:tr h="1097643">
                <a:tc>
                  <a:txBody>
                    <a:bodyPr/>
                    <a:lstStyle/>
                    <a:p>
                      <a:pPr algn="ctr"/>
                      <a:endParaRPr lang="en-US" sz="2400" b="0" i="0" dirty="0">
                        <a:solidFill>
                          <a:schemeClr val="tx1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anchor="ctr">
                    <a:solidFill>
                      <a:srgbClr val="C2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dirty="0">
                        <a:solidFill>
                          <a:schemeClr val="tx1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anchor="ctr">
                    <a:solidFill>
                      <a:srgbClr val="C2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47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37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CD643-5752-476B-8A4F-A2B02471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rgbClr val="A31F34"/>
          </a:solidFill>
        </p:spPr>
        <p:txBody>
          <a:bodyPr/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algn="ctr"/>
            <a:r>
              <a:rPr lang="en-GB" b="1">
                <a:latin typeface="Helvetica" pitchFamily="2" charset="0"/>
              </a:rPr>
              <a:t>Click to edit Master title style</a:t>
            </a:r>
            <a:endParaRPr lang="en-US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0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A73534-2C65-2142-40D3-51D17E9D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457E9-CD83-F3C2-A3A3-550CD56E0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EE4CB-F4BE-F36D-23AF-A5BD2E84A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5/13/26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6946C-709C-DF7F-5889-47FC1B38E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ML Summary, C. Dean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EF062-DFB0-3D45-AD9A-E3AD0FB4E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09E75-FBCF-B941-BE86-75436760C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x.doi.org/10.2139/ssrn.5467666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arxiv.org/abs/2508.1408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patter.2025.101452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10.23717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510.2371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cibot.csi.bnl.gov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newsroom/news.php?a=12279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AccelBeams.28.03100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504.1904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10.1088/2632-2153/ada8f4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arxiv.org/abs/2603.2880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155-C004-E5B2-D7AF-CF4C09ABD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3873" y="174713"/>
            <a:ext cx="6304254" cy="1348414"/>
          </a:xfrm>
        </p:spPr>
        <p:txBody>
          <a:bodyPr>
            <a:normAutofit/>
          </a:bodyPr>
          <a:lstStyle/>
          <a:p>
            <a:r>
              <a:rPr lang="en-US" dirty="0"/>
              <a:t>AI/ML</a:t>
            </a:r>
            <a:br>
              <a:rPr lang="en-US" dirty="0"/>
            </a:br>
            <a:r>
              <a:rPr lang="en-US" dirty="0"/>
              <a:t> Workshop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8B5E9-14CA-B95E-B407-A3C6E5A6D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3873" y="4736830"/>
            <a:ext cx="6304254" cy="1946457"/>
          </a:xfrm>
        </p:spPr>
        <p:txBody>
          <a:bodyPr/>
          <a:lstStyle/>
          <a:p>
            <a:r>
              <a:rPr lang="en-US" dirty="0"/>
              <a:t>Cameron Dean</a:t>
            </a:r>
            <a:br>
              <a:rPr lang="en-US" dirty="0"/>
            </a:br>
            <a:r>
              <a:rPr lang="en-US" dirty="0"/>
              <a:t>Massachusetts Institute of Technology</a:t>
            </a:r>
          </a:p>
          <a:p>
            <a:r>
              <a:rPr lang="en-US" dirty="0"/>
              <a:t>RHIC/AGS Annual Users Meeting</a:t>
            </a:r>
          </a:p>
          <a:p>
            <a:r>
              <a:rPr lang="en-US" dirty="0"/>
              <a:t>May 13</a:t>
            </a:r>
            <a:r>
              <a:rPr lang="en-US" baseline="30000" dirty="0"/>
              <a:t>th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126832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48C1-5D4E-8C44-EB01-D368A63F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models for TPC data – D. Park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A0738-5FA2-E70E-0F43-927E9E85B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D259F-A17B-7B9B-F610-E8E96C17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9C5B5-34D5-23F8-19F0-732A9878B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52125D-819F-02A7-220B-5A5E2F9F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013" y="1232936"/>
            <a:ext cx="5561763" cy="1676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9C7199-F9D2-D7E7-9634-8DE2E431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970" y="2909612"/>
            <a:ext cx="5561764" cy="1670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25D32-59A6-A353-3D3C-02BE6F35F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615473"/>
            <a:ext cx="7772400" cy="164972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DAD3B6-390A-7010-2D31-DE826D0085C7}"/>
              </a:ext>
            </a:extLst>
          </p:cNvPr>
          <p:cNvSpPr/>
          <p:nvPr/>
        </p:nvSpPr>
        <p:spPr>
          <a:xfrm>
            <a:off x="4165600" y="2909612"/>
            <a:ext cx="7905957" cy="335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D06D48-8DD2-61D6-6B89-2769B4653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927" y="2949972"/>
            <a:ext cx="5561764" cy="333100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4BB70A-73DE-3D56-2549-27DF27AA6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r="67279"/>
          <a:stretch>
            <a:fillRect/>
          </a:stretch>
        </p:blipFill>
        <p:spPr>
          <a:xfrm>
            <a:off x="660400" y="3161615"/>
            <a:ext cx="3645877" cy="2713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BFAF7-7F86-C0B0-B6FE-B1644B494E04}"/>
              </a:ext>
            </a:extLst>
          </p:cNvPr>
          <p:cNvSpPr txBox="1"/>
          <p:nvPr/>
        </p:nvSpPr>
        <p:spPr>
          <a:xfrm>
            <a:off x="626929" y="1013824"/>
            <a:ext cx="36458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Track finding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Particle Identification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Noise Finding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Extensions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Additional subsystems</a:t>
            </a:r>
            <a:endParaRPr lang="en-US" sz="2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Different experiments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472140-D164-D62D-191E-01FE35FE04D4}"/>
              </a:ext>
            </a:extLst>
          </p:cNvPr>
          <p:cNvSpPr txBox="1"/>
          <p:nvPr/>
        </p:nvSpPr>
        <p:spPr>
          <a:xfrm>
            <a:off x="533400" y="5885674"/>
            <a:ext cx="44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hlinkClick r:id="rId7"/>
              </a:rPr>
              <a:t>arXiv:2508.14087</a:t>
            </a:r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, </a:t>
            </a:r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hlinkClick r:id="rId8"/>
              </a:rPr>
              <a:t>IJMP A (2025) 10.21239</a:t>
            </a:r>
            <a:endParaRPr lang="en-GB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5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881E-ED86-2229-EE36-EE856E29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8CB1-4AF3-9955-FB08-09812B47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for TPC data – Y. Huang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D339A-C11C-0DA4-7AF8-6C938E55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513E0-ADCC-24F0-4FED-0F42F790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4ADB-9109-6009-2B49-EB24125C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1AB49-F3BC-9A3F-3EE9-6AC0B5FF0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3" y="1098884"/>
            <a:ext cx="11512445" cy="4925679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TPC</a:t>
            </a:r>
            <a:r>
              <a:rPr lang="en-US" sz="25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data contributed the most to the sPHENIX raw data (~90%)</a:t>
            </a:r>
          </a:p>
          <a:p>
            <a:pPr lvl="1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Efficient compression has direct impact on storage, buffer requirements and more</a:t>
            </a:r>
          </a:p>
          <a:p>
            <a:r>
              <a:rPr lang="en-US" sz="25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Clusters can be saved based on weight (importance)</a:t>
            </a:r>
          </a:p>
          <a:p>
            <a:pPr lvl="1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Weight</a:t>
            </a: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based on </a:t>
            </a: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Mean Squared Error and nearest-neighbors</a:t>
            </a:r>
          </a:p>
          <a:p>
            <a:pPr lvl="1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Cut</a:t>
            </a: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on threshold weight</a:t>
            </a:r>
          </a:p>
          <a:p>
            <a:r>
              <a:rPr lang="en-US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Work </a:t>
            </a:r>
            <a:r>
              <a:rPr lang="en-US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performed on pp and </a:t>
            </a:r>
            <a:r>
              <a:rPr lang="en-US" sz="22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AuAu</a:t>
            </a:r>
            <a:r>
              <a:rPr lang="en-US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data</a:t>
            </a:r>
            <a:br>
              <a:rPr lang="en-US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(plots from </a:t>
            </a:r>
            <a:r>
              <a:rPr lang="en-US" sz="22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AuAu</a:t>
            </a:r>
            <a:r>
              <a:rPr lang="en-US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)</a:t>
            </a:r>
          </a:p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BCAE-VS </a:t>
            </a: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is an autoencoder </a:t>
            </a:r>
            <a:r>
              <a:rPr lang="en-US" sz="2400" dirty="0"/>
              <a:t>with v</a:t>
            </a: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ariable ratio</a:t>
            </a:r>
            <a:b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compression for sparse input</a:t>
            </a:r>
            <a:endParaRPr lang="en-US" sz="2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6" name="Picture 15" descr="Chart, scatter chart&#10;&#10;AI-generated content may be incorrect.">
            <a:extLst>
              <a:ext uri="{FF2B5EF4-FFF2-40B4-BE49-F238E27FC236}">
                <a16:creationId xmlns:a16="http://schemas.microsoft.com/office/drawing/2014/main" id="{E2C09E75-F2AC-9FA1-D728-C1359E943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9653301" y="2710526"/>
            <a:ext cx="2504352" cy="2896190"/>
          </a:xfrm>
          <a:prstGeom prst="rect">
            <a:avLst/>
          </a:prstGeom>
        </p:spPr>
      </p:pic>
      <p:pic>
        <p:nvPicPr>
          <p:cNvPr id="17" name="Picture 16" descr="Table&#10;&#10;AI-generated content may be incorrect.">
            <a:extLst>
              <a:ext uri="{FF2B5EF4-FFF2-40B4-BE49-F238E27FC236}">
                <a16:creationId xmlns:a16="http://schemas.microsoft.com/office/drawing/2014/main" id="{64ACE1A1-D2C1-74E3-8438-EB7A118ED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66" y="4565985"/>
            <a:ext cx="6065316" cy="1735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1992AF-4AD1-40B8-0C89-604C55F8E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17231" r="12621" b="5894"/>
          <a:stretch>
            <a:fillRect/>
          </a:stretch>
        </p:blipFill>
        <p:spPr>
          <a:xfrm>
            <a:off x="6591882" y="2834632"/>
            <a:ext cx="3026029" cy="27720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46FBF0-96CF-C0B4-62F8-AB90D8F59802}"/>
              </a:ext>
            </a:extLst>
          </p:cNvPr>
          <p:cNvSpPr txBox="1"/>
          <p:nvPr/>
        </p:nvSpPr>
        <p:spPr>
          <a:xfrm>
            <a:off x="8219511" y="5822661"/>
            <a:ext cx="286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hlinkClick r:id="rId5"/>
              </a:rPr>
              <a:t>Patterns (2026) 7.3.101452</a:t>
            </a: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1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218554B-3005-952E-C89B-6FDFA715B1C3}"/>
              </a:ext>
            </a:extLst>
          </p:cNvPr>
          <p:cNvGrpSpPr/>
          <p:nvPr/>
        </p:nvGrpSpPr>
        <p:grpSpPr>
          <a:xfrm>
            <a:off x="7006107" y="1127295"/>
            <a:ext cx="5185893" cy="3238596"/>
            <a:chOff x="7006107" y="1127295"/>
            <a:chExt cx="5185893" cy="32385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BBF9A3-E204-4908-991A-7E6D2B4C9C22}"/>
                </a:ext>
              </a:extLst>
            </p:cNvPr>
            <p:cNvSpPr/>
            <p:nvPr/>
          </p:nvSpPr>
          <p:spPr>
            <a:xfrm>
              <a:off x="7006107" y="1172089"/>
              <a:ext cx="5185893" cy="3143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F5B53C-2E16-78E8-3752-08FED41C8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3800" y="1127295"/>
              <a:ext cx="4359648" cy="32385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7E33D2-F576-521C-EBB2-061E5653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subtraction in jets – S. Li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45F9A-FF72-F109-0905-02008FF3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62138-47F4-056F-53B1-AF05DDF1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04888-E097-ED53-9CA1-D7DC866A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E6FE5F-3A1F-FE64-02CC-666525D97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522" b="10843"/>
          <a:stretch>
            <a:fillRect/>
          </a:stretch>
        </p:blipFill>
        <p:spPr>
          <a:xfrm>
            <a:off x="374648" y="4378817"/>
            <a:ext cx="11512550" cy="16770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A7330E-B65D-EDF1-AA40-43012BE9F09A}"/>
                  </a:ext>
                </a:extLst>
              </p:cNvPr>
              <p:cNvSpPr txBox="1"/>
              <p:nvPr/>
            </p:nvSpPr>
            <p:spPr>
              <a:xfrm>
                <a:off x="374648" y="1202753"/>
                <a:ext cx="6631459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Generative Adversarial Networks consist of </a:t>
                </a:r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two competing models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Discriminator tries to separate classes (signal and background)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Generator,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Helvetica Neue Thin" panose="020B0403020202020204" pitchFamily="34" charset="0"/>
                      </a:rPr>
                      <m:t>𝐺</m:t>
                    </m:r>
                  </m:oMath>
                </a14:m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, tries to trick the first model with generated samples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Discriminator gets better at spotting fakes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ICS</a:t>
                </a:r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 = </a:t>
                </a:r>
                <a:r>
                  <a:rPr lang="en-GB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Iterative Constituent Subtraction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“sub”</a:t>
                </a:r>
                <a:r>
                  <a:rPr lang="en-GB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 is background subtracted, </a:t>
                </a:r>
                <a:r>
                  <a:rPr lang="en-GB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“real” is truth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A7330E-B65D-EDF1-AA40-43012BE9F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48" y="1202753"/>
                <a:ext cx="6631459" cy="3108543"/>
              </a:xfrm>
              <a:prstGeom prst="rect">
                <a:avLst/>
              </a:prstGeom>
              <a:blipFill>
                <a:blip r:embed="rId4"/>
                <a:stretch>
                  <a:fillRect l="-1147" t="-1626" b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0FEF2B02-B8E9-1B0F-B96C-64DBE33E5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113300"/>
            <a:ext cx="4359648" cy="32525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A55EF2-3C60-9A65-C83D-8C697A066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1133989"/>
            <a:ext cx="4359648" cy="3131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BB49-A3AE-5068-2231-E9E4EC944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107" y="1172089"/>
            <a:ext cx="5185893" cy="314373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FA47F95-9635-E867-D347-07815F6BA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777512"/>
              </p:ext>
            </p:extLst>
          </p:nvPr>
        </p:nvGraphicFramePr>
        <p:xfrm>
          <a:off x="-1022350" y="5872669"/>
          <a:ext cx="3975100" cy="365760"/>
        </p:xfrm>
        <a:graphic>
          <a:graphicData uri="http://schemas.openxmlformats.org/drawingml/2006/table">
            <a:tbl>
              <a:tblPr/>
              <a:tblGrid>
                <a:gridCol w="1987550">
                  <a:extLst>
                    <a:ext uri="{9D8B030D-6E8A-4147-A177-3AD203B41FA5}">
                      <a16:colId xmlns:a16="http://schemas.microsoft.com/office/drawing/2014/main" val="1662499285"/>
                    </a:ext>
                  </a:extLst>
                </a:gridCol>
                <a:gridCol w="1987550">
                  <a:extLst>
                    <a:ext uri="{9D8B030D-6E8A-4147-A177-3AD203B41FA5}">
                      <a16:colId xmlns:a16="http://schemas.microsoft.com/office/drawing/2014/main" val="22155055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hlinkClick r:id="rId8"/>
                        </a:rPr>
                        <a:t>arXiv:2510.23717</a:t>
                      </a:r>
                      <a:endParaRPr lang="en-GB" b="0" i="0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558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5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C9BA-1A69-DAB6-8F2B-4AB46C3D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subtraction in jets – S. Li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E4DA1-C73E-397F-371D-BE3C384E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0401FF-0054-4C0F-4521-4A20C90B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9BB10-9CCF-8DD0-9484-3C2B8307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DBFF1C6-6AD2-3BD3-FE6C-439A01B41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745" y="1095027"/>
            <a:ext cx="9522457" cy="4140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529725-E19E-5324-73C9-42CECF2A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37" y="5265951"/>
            <a:ext cx="5915075" cy="1041979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B8FDCF9-94EB-EA81-7E55-6E348942A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6739"/>
              </p:ext>
            </p:extLst>
          </p:nvPr>
        </p:nvGraphicFramePr>
        <p:xfrm>
          <a:off x="-1022350" y="5872669"/>
          <a:ext cx="3975100" cy="365760"/>
        </p:xfrm>
        <a:graphic>
          <a:graphicData uri="http://schemas.openxmlformats.org/drawingml/2006/table">
            <a:tbl>
              <a:tblPr/>
              <a:tblGrid>
                <a:gridCol w="1987550">
                  <a:extLst>
                    <a:ext uri="{9D8B030D-6E8A-4147-A177-3AD203B41FA5}">
                      <a16:colId xmlns:a16="http://schemas.microsoft.com/office/drawing/2014/main" val="1662499285"/>
                    </a:ext>
                  </a:extLst>
                </a:gridCol>
                <a:gridCol w="1987550">
                  <a:extLst>
                    <a:ext uri="{9D8B030D-6E8A-4147-A177-3AD203B41FA5}">
                      <a16:colId xmlns:a16="http://schemas.microsoft.com/office/drawing/2014/main" val="22155055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hlinkClick r:id="rId4"/>
                        </a:rPr>
                        <a:t>arXiv:2510.23717</a:t>
                      </a:r>
                      <a:endParaRPr lang="en-GB" b="0" i="0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558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549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5D5B-AD02-B90B-42D0-BE861E93E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simulations of QGP – S. Lee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726A8-7378-EEA8-4571-CA24D3E8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5FDFC-AAB4-C43B-B9ED-7FE4F071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AB726-1B28-7519-7DE0-9310740F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8ABFE7-87E7-671C-2A26-B54F109E709A}"/>
                  </a:ext>
                </a:extLst>
              </p:cNvPr>
              <p:cNvSpPr txBox="1"/>
              <p:nvPr/>
            </p:nvSpPr>
            <p:spPr>
              <a:xfrm>
                <a:off x="128789" y="1064302"/>
                <a:ext cx="12063211" cy="3291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Major bottleneck for heavy ion simulations is QGP hydrodynamic evolution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Time and memory intensive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Typically performed using Fourier Neural Operators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Uses Fast Fourier Transform to solve Partial Differential Equations</a:t>
                </a:r>
                <a:b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</a:br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(think time-domain to frequency domain)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Loss function defined as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sz="2400" dirty="0">
                  <a:latin typeface="Helvetica Neue Thin" panose="020B0403020202020204" pitchFamily="34" charset="0"/>
                  <a:ea typeface="Helvetica Neue Thin" panose="020B0403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First term </a:t>
                </a:r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penalizes pointwise relations and the second </a:t>
                </a:r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penalizes gradient difference</a:t>
                </a:r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s</a:t>
                </a:r>
              </a:p>
              <a:p>
                <a:endParaRPr lang="en-US" dirty="0">
                  <a:latin typeface="Helvetica Neue Thin" panose="020B0403020202020204" pitchFamily="34" charset="0"/>
                  <a:ea typeface="Helvetica Neue Thin" panose="020B0403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latin typeface="Helvetica Neue Thin" panose="020B0403020202020204" pitchFamily="34" charset="0"/>
                  <a:ea typeface="Helvetica Neue Thin" panose="020B0403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8ABFE7-87E7-671C-2A26-B54F109E7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89" y="1064302"/>
                <a:ext cx="12063211" cy="3291542"/>
              </a:xfrm>
              <a:prstGeom prst="rect">
                <a:avLst/>
              </a:prstGeom>
              <a:blipFill>
                <a:blip r:embed="rId2"/>
                <a:stretch>
                  <a:fillRect l="-736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5C79192-9CD6-1A72-B527-9D55359B06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543" r="22509"/>
          <a:stretch>
            <a:fillRect/>
          </a:stretch>
        </p:blipFill>
        <p:spPr>
          <a:xfrm>
            <a:off x="1791255" y="3837125"/>
            <a:ext cx="8609490" cy="24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14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34A3-5586-530E-AC93-2C2360E2A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45F5-8B00-B1F3-8A07-6E67BB22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simulations of QGP – S. Lee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859158-3015-F041-91B8-3A46121E9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2683E-7CF6-663A-0473-08A43CDF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69C6B-0561-CB52-0F28-D3C8F04E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00F74A-2C28-24A9-1E97-24F6E8BA4E71}"/>
              </a:ext>
            </a:extLst>
          </p:cNvPr>
          <p:cNvSpPr txBox="1">
            <a:spLocks/>
          </p:cNvSpPr>
          <p:nvPr/>
        </p:nvSpPr>
        <p:spPr>
          <a:xfrm>
            <a:off x="6243972" y="736097"/>
            <a:ext cx="5773271" cy="5636039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sz="2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Accuracy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–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Mean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Relative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Error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(%)</a:t>
            </a:r>
          </a:p>
          <a:p>
            <a:pPr>
              <a:lnSpc>
                <a:spcPct val="100000"/>
              </a:lnSpc>
            </a:pPr>
            <a:endParaRPr lang="en-US" altLang="ko-KR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05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Cost (single A100, batch 1)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34038802-DFAC-CA96-AE25-12A5573FD820}"/>
              </a:ext>
            </a:extLst>
          </p:cNvPr>
          <p:cNvGraphicFramePr>
            <a:graphicFrameLocks noGrp="1"/>
          </p:cNvGraphicFramePr>
          <p:nvPr/>
        </p:nvGraphicFramePr>
        <p:xfrm>
          <a:off x="6570287" y="1602219"/>
          <a:ext cx="5120640" cy="2194560"/>
        </p:xfrm>
        <a:graphic>
          <a:graphicData uri="http://schemas.openxmlformats.org/drawingml/2006/table">
            <a:tbl>
              <a:tblPr/>
              <a:tblGrid>
                <a:gridCol w="128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FNO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TC-QGP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↓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ε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17.44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4.08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4.3×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T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13.89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1.66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8.4×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P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20.32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4.54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4.5×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u</a:t>
                      </a:r>
                      <a:r>
                        <a:rPr lang="en-US" sz="1200" b="0" i="0" baseline="-4000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x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28.10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8.52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3.3×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u</a:t>
                      </a:r>
                      <a:r>
                        <a:rPr lang="en-US" sz="1200" b="0" i="0" baseline="-4000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y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27.73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7.80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3.6×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u</a:t>
                      </a:r>
                      <a:r>
                        <a:rPr lang="en-US" sz="1200" b="0" i="0" baseline="-4000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z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31.44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5.44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5.8×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All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23.15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5.34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4.3×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9BC7EDA8-B0ED-C7B7-B705-D030E83667FF}"/>
              </a:ext>
            </a:extLst>
          </p:cNvPr>
          <p:cNvGraphicFramePr>
            <a:graphicFrameLocks noGrp="1"/>
          </p:cNvGraphicFramePr>
          <p:nvPr/>
        </p:nvGraphicFramePr>
        <p:xfrm>
          <a:off x="6522721" y="4340592"/>
          <a:ext cx="5120640" cy="1097280"/>
        </p:xfrm>
        <a:graphic>
          <a:graphicData uri="http://schemas.openxmlformats.org/drawingml/2006/table">
            <a:tbl>
              <a:tblPr/>
              <a:tblGrid>
                <a:gridCol w="170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FNO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TC-QGP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Parameters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382.4 M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356.6 M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GPU Memory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16,585 MB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4,459 MB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Inference Time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108.8 ms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230.4 ms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hape 18">
                <a:extLst>
                  <a:ext uri="{FF2B5EF4-FFF2-40B4-BE49-F238E27FC236}">
                    <a16:creationId xmlns:a16="http://schemas.microsoft.com/office/drawing/2014/main" id="{1EFAF5F1-2EF1-1622-EFEE-A21A09131B92}"/>
                  </a:ext>
                </a:extLst>
              </p:cNvPr>
              <p:cNvSpPr/>
              <p:nvPr/>
            </p:nvSpPr>
            <p:spPr>
              <a:xfrm>
                <a:off x="6478847" y="5587497"/>
                <a:ext cx="5303520" cy="594360"/>
              </a:xfrm>
              <a:prstGeom prst="rect">
                <a:avLst/>
              </a:prstGeom>
              <a:solidFill>
                <a:srgbClr val="FBE9E9"/>
              </a:solidFill>
              <a:ln w="12700">
                <a:solidFill>
                  <a:srgbClr val="FBE9E9"/>
                </a:solidFill>
                <a:prstDash val="solid"/>
              </a:ln>
            </p:spPr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vs MUSIC: </a:t>
                </a:r>
                <a:r>
                  <a:rPr lang="en-US" sz="1400" dirty="0">
                    <a:solidFill>
                      <a:srgbClr val="FF0000"/>
                    </a:solidFill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~</a:t>
                </a:r>
                <a:r>
                  <a:rPr lang="en-US" altLang="ko-KR" sz="1400" dirty="0">
                    <a:solidFill>
                      <a:srgbClr val="FF0000"/>
                    </a:solidFill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20 hours </a:t>
                </a:r>
                <a:r>
                  <a:rPr lang="en-US" sz="1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per event </a:t>
                </a:r>
                <a14:m>
                  <m:oMath xmlns:m="http://schemas.openxmlformats.org/officeDocument/2006/math">
                    <m:r>
                      <a:rPr lang="en-US" sz="1400" b="0" i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 TC-QGP: </a:t>
                </a:r>
                <a:r>
                  <a:rPr lang="en-US" sz="1400" dirty="0">
                    <a:solidFill>
                      <a:srgbClr val="FF0000"/>
                    </a:solidFill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~0.2 s </a:t>
                </a:r>
                <a:r>
                  <a:rPr lang="en-US" sz="1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per event</a:t>
                </a:r>
              </a:p>
            </p:txBody>
          </p:sp>
        </mc:Choice>
        <mc:Fallback>
          <p:sp>
            <p:nvSpPr>
              <p:cNvPr id="10" name="Shape 18">
                <a:extLst>
                  <a:ext uri="{FF2B5EF4-FFF2-40B4-BE49-F238E27FC236}">
                    <a16:creationId xmlns:a16="http://schemas.microsoft.com/office/drawing/2014/main" id="{1EFAF5F1-2EF1-1622-EFEE-A21A09131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47" y="5587497"/>
                <a:ext cx="5303520" cy="594360"/>
              </a:xfrm>
              <a:prstGeom prst="rect">
                <a:avLst/>
              </a:prstGeom>
              <a:blipFill>
                <a:blip r:embed="rId4"/>
                <a:stretch>
                  <a:fillRect l="-238"/>
                </a:stretch>
              </a:blipFill>
              <a:ln w="12700">
                <a:solidFill>
                  <a:srgbClr val="FBE9E9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qgp_ch0_evolution">
            <a:hlinkClick r:id="" action="ppaction://media"/>
            <a:extLst>
              <a:ext uri="{FF2B5EF4-FFF2-40B4-BE49-F238E27FC236}">
                <a16:creationId xmlns:a16="http://schemas.microsoft.com/office/drawing/2014/main" id="{4ECF015D-E9C4-4624-F215-AFC5DCC3A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600" y="1607862"/>
            <a:ext cx="5859782" cy="39065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C5086D-C3DC-9399-E662-973921CE2114}"/>
              </a:ext>
            </a:extLst>
          </p:cNvPr>
          <p:cNvSpPr txBox="1"/>
          <p:nvPr/>
        </p:nvSpPr>
        <p:spPr>
          <a:xfrm>
            <a:off x="2473200" y="5514383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3871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8AC77-C13B-3E98-5AD6-04B377039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72167-B77E-D6DD-6790-09D45DA7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simulations of QGP – S. Lee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5679A4-D4F9-C833-E094-F2EF7034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6A193-61A3-705C-697C-B9842008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A8098-1DC1-CC3E-0F0A-B1ACFDD2D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CB5762-C2D0-22AA-9B49-34DCD63EFFCE}"/>
              </a:ext>
            </a:extLst>
          </p:cNvPr>
          <p:cNvSpPr txBox="1">
            <a:spLocks/>
          </p:cNvSpPr>
          <p:nvPr/>
        </p:nvSpPr>
        <p:spPr>
          <a:xfrm>
            <a:off x="6243972" y="736097"/>
            <a:ext cx="5773271" cy="5636039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sz="2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Accuracy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–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Mean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Relative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Error</a:t>
            </a:r>
            <a:r>
              <a:rPr lang="ko-KR" altLang="en-US" sz="1600" dirty="0">
                <a:latin typeface="Helvetica Neue Thin" panose="020B0403020202020204" pitchFamily="34" charset="0"/>
              </a:rPr>
              <a:t> </a:t>
            </a: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(%)</a:t>
            </a:r>
          </a:p>
          <a:p>
            <a:pPr>
              <a:lnSpc>
                <a:spcPct val="100000"/>
              </a:lnSpc>
            </a:pPr>
            <a:endParaRPr lang="en-US" altLang="ko-KR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05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Cost (single A100, batch 1)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99A50AA2-C0B0-B22C-6583-35B948F931DE}"/>
              </a:ext>
            </a:extLst>
          </p:cNvPr>
          <p:cNvGraphicFramePr>
            <a:graphicFrameLocks noGrp="1"/>
          </p:cNvGraphicFramePr>
          <p:nvPr/>
        </p:nvGraphicFramePr>
        <p:xfrm>
          <a:off x="6570287" y="1602219"/>
          <a:ext cx="5120640" cy="2194560"/>
        </p:xfrm>
        <a:graphic>
          <a:graphicData uri="http://schemas.openxmlformats.org/drawingml/2006/table">
            <a:tbl>
              <a:tblPr/>
              <a:tblGrid>
                <a:gridCol w="128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FNO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TC-QGP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↓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ε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17.44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4.08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4.3×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T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13.89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1.66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8.4×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P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20.32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4.54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4.5×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u</a:t>
                      </a:r>
                      <a:r>
                        <a:rPr lang="en-US" sz="1200" b="0" i="0" baseline="-4000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x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28.10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8.52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3.3×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u</a:t>
                      </a:r>
                      <a:r>
                        <a:rPr lang="en-US" sz="1200" b="0" i="0" baseline="-4000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y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27.73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7.80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3.6×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u</a:t>
                      </a:r>
                      <a:r>
                        <a:rPr lang="en-US" sz="1200" b="0" i="0" baseline="-4000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z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31.44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5.44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5.8×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All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23.15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5.34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4.3×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AB8E6D2-BEEC-D9AC-B830-DBD26AD6F317}"/>
              </a:ext>
            </a:extLst>
          </p:cNvPr>
          <p:cNvGraphicFramePr>
            <a:graphicFrameLocks noGrp="1"/>
          </p:cNvGraphicFramePr>
          <p:nvPr/>
        </p:nvGraphicFramePr>
        <p:xfrm>
          <a:off x="6522721" y="4340592"/>
          <a:ext cx="5120640" cy="1097280"/>
        </p:xfrm>
        <a:graphic>
          <a:graphicData uri="http://schemas.openxmlformats.org/drawingml/2006/table">
            <a:tbl>
              <a:tblPr/>
              <a:tblGrid>
                <a:gridCol w="170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FNO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TC-QGP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Parameters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382.4 M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356.6 M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GPU Memory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16,585 MB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4,459 MB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Inference Time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108.8 ms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Calibri" pitchFamily="34" charset="-120"/>
                        </a:rPr>
                        <a:t>230.4 ms</a:t>
                      </a:r>
                      <a:endParaRPr lang="en-US" sz="12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hape 18">
                <a:extLst>
                  <a:ext uri="{FF2B5EF4-FFF2-40B4-BE49-F238E27FC236}">
                    <a16:creationId xmlns:a16="http://schemas.microsoft.com/office/drawing/2014/main" id="{E5A25237-C0A0-01D9-FF2D-DA028D0DF4D2}"/>
                  </a:ext>
                </a:extLst>
              </p:cNvPr>
              <p:cNvSpPr/>
              <p:nvPr/>
            </p:nvSpPr>
            <p:spPr>
              <a:xfrm>
                <a:off x="6478847" y="5587497"/>
                <a:ext cx="5303520" cy="594360"/>
              </a:xfrm>
              <a:prstGeom prst="rect">
                <a:avLst/>
              </a:prstGeom>
              <a:solidFill>
                <a:srgbClr val="FBE9E9"/>
              </a:solidFill>
              <a:ln w="12700">
                <a:solidFill>
                  <a:srgbClr val="FBE9E9"/>
                </a:solidFill>
                <a:prstDash val="solid"/>
              </a:ln>
            </p:spPr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vs MUSIC: </a:t>
                </a:r>
                <a:r>
                  <a:rPr lang="en-US" sz="1400" dirty="0">
                    <a:solidFill>
                      <a:srgbClr val="FF0000"/>
                    </a:solidFill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~</a:t>
                </a:r>
                <a:r>
                  <a:rPr lang="en-US" altLang="ko-KR" sz="1400" dirty="0">
                    <a:solidFill>
                      <a:srgbClr val="FF0000"/>
                    </a:solidFill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20 hours </a:t>
                </a:r>
                <a:r>
                  <a:rPr lang="en-US" sz="1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per event </a:t>
                </a:r>
                <a14:m>
                  <m:oMath xmlns:m="http://schemas.openxmlformats.org/officeDocument/2006/math">
                    <m:r>
                      <a:rPr lang="en-US" sz="1400" b="0" i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 TC-QGP: </a:t>
                </a:r>
                <a:r>
                  <a:rPr lang="en-US" sz="1400" dirty="0">
                    <a:solidFill>
                      <a:srgbClr val="FF0000"/>
                    </a:solidFill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~0.2 s </a:t>
                </a:r>
                <a:r>
                  <a:rPr lang="en-US" sz="1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per event</a:t>
                </a:r>
              </a:p>
            </p:txBody>
          </p:sp>
        </mc:Choice>
        <mc:Fallback>
          <p:sp>
            <p:nvSpPr>
              <p:cNvPr id="10" name="Shape 18">
                <a:extLst>
                  <a:ext uri="{FF2B5EF4-FFF2-40B4-BE49-F238E27FC236}">
                    <a16:creationId xmlns:a16="http://schemas.microsoft.com/office/drawing/2014/main" id="{E5A25237-C0A0-01D9-FF2D-DA028D0DF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47" y="5587497"/>
                <a:ext cx="5303520" cy="594360"/>
              </a:xfrm>
              <a:prstGeom prst="rect">
                <a:avLst/>
              </a:prstGeom>
              <a:blipFill>
                <a:blip r:embed="rId2"/>
                <a:stretch>
                  <a:fillRect l="-238"/>
                </a:stretch>
              </a:blipFill>
              <a:ln w="12700">
                <a:solidFill>
                  <a:srgbClr val="FBE9E9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D58912C-8139-891F-C72D-F65EF0E92814}"/>
              </a:ext>
            </a:extLst>
          </p:cNvPr>
          <p:cNvSpPr txBox="1"/>
          <p:nvPr/>
        </p:nvSpPr>
        <p:spPr>
          <a:xfrm>
            <a:off x="2473200" y="5515200"/>
            <a:ext cx="137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Temperature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32C8CE-957D-7F0B-FDED-1B033F2B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53" y="1640958"/>
            <a:ext cx="5726159" cy="378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56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A37D-8931-77CF-3A92-FD673B8C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bots for BNL data – A. </a:t>
            </a:r>
            <a:r>
              <a:rPr lang="en-US" dirty="0" err="1"/>
              <a:t>Kanuganti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96461-6B9D-55C3-E6BA-A983554B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61B14-C000-F459-8782-4ABEDB6B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910CA-A1B2-CD44-EC4F-D945A968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6E788-75D8-572D-7EBB-0B483704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74" y="1851911"/>
            <a:ext cx="6655977" cy="3714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0E9D60-5498-1671-ABF3-33A3E676B550}"/>
              </a:ext>
            </a:extLst>
          </p:cNvPr>
          <p:cNvSpPr txBox="1"/>
          <p:nvPr/>
        </p:nvSpPr>
        <p:spPr>
          <a:xfrm>
            <a:off x="0" y="2032009"/>
            <a:ext cx="544577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Chat bots are becoming increasingly</a:t>
            </a:r>
            <a:b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popular (think ChatGPT)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How can</a:t>
            </a: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scientists take advantage</a:t>
            </a: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Some data is restricted to collaborators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Lots of research time can be spent in</a:t>
            </a:r>
            <a:b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literature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What if chat bots can parse theses,</a:t>
            </a:r>
            <a:b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analysis notes, presentations and</a:t>
            </a:r>
            <a:b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news releases</a:t>
            </a:r>
          </a:p>
        </p:txBody>
      </p:sp>
    </p:spTree>
    <p:extLst>
      <p:ext uri="{BB962C8B-B14F-4D97-AF65-F5344CB8AC3E}">
        <p14:creationId xmlns:p14="http://schemas.microsoft.com/office/powerpoint/2010/main" val="275259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1438D-322A-1AD2-5C6D-6EAEEDF0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bots for BNL data – A. </a:t>
            </a:r>
            <a:r>
              <a:rPr lang="en-US" dirty="0" err="1"/>
              <a:t>Kanuganti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09F07-66F7-6699-3E70-8D3F6E50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EC542-2723-80E1-A578-98314469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4E41B-3285-94F2-5882-CFD0163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293082-D849-BF4E-B835-5F1C36F6F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18" y="1221862"/>
            <a:ext cx="6857163" cy="50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2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96E0A-E05B-18E9-3B75-271320E96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7D79-8D1F-6B85-2F05-647224C9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bots for BNL data – A. </a:t>
            </a:r>
            <a:r>
              <a:rPr lang="en-US" dirty="0" err="1"/>
              <a:t>Kanuganti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D8D4C-E999-DD30-B7DD-21676D38F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18CE6-C8CD-F1F7-B53D-33EC006E8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99992-0306-320C-5D89-703333070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19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B3451-E3BF-32EF-1D16-09D551B136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91"/>
          <a:stretch>
            <a:fillRect/>
          </a:stretch>
        </p:blipFill>
        <p:spPr>
          <a:xfrm>
            <a:off x="71113" y="1743112"/>
            <a:ext cx="5192389" cy="3371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39234-0DA8-B152-7284-3C94BCEE9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446" y="1101900"/>
            <a:ext cx="7019441" cy="509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1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E8853-CDD9-FF4F-A215-71A9E2976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AI/ML?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FE5F1-02AB-33D5-FFFA-34141BBD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84B22-C04F-65C8-22CA-C1F7B93CA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A214F-38CD-2913-CC80-5901A155A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8458D-5374-E508-C32C-55C0413B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4" y="1064302"/>
            <a:ext cx="5629232" cy="526173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Artificial Intelligence is the top-level concept enabling decision making</a:t>
            </a:r>
          </a:p>
          <a:p>
            <a:r>
              <a:rPr lang="en-US" sz="2400" dirty="0"/>
              <a:t>Machine Learning is a subset of AI concerned with training and applications</a:t>
            </a:r>
          </a:p>
          <a:p>
            <a:r>
              <a:rPr lang="en-US" sz="2400" dirty="0"/>
              <a:t>The public often confuses AI with “Artificial General Intelligence”</a:t>
            </a:r>
          </a:p>
          <a:p>
            <a:pPr lvl="1"/>
            <a:r>
              <a:rPr lang="en-US" sz="2000" dirty="0"/>
              <a:t>This is when machines exhibit behavior we would describe as indistinguishable from humans</a:t>
            </a:r>
          </a:p>
          <a:p>
            <a:r>
              <a:rPr lang="en-US" sz="2400" dirty="0"/>
              <a:t>Most ML algorithms use “supervised learning” (we pass the data and answer)</a:t>
            </a:r>
          </a:p>
          <a:p>
            <a:r>
              <a:rPr lang="en-US" sz="2400" dirty="0"/>
              <a:t>“Unsupervised learning” is becoming more apparent (the input data is unlabeled)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14BE53-71B0-A343-705D-1C3C9A4BA4C7}"/>
              </a:ext>
            </a:extLst>
          </p:cNvPr>
          <p:cNvSpPr/>
          <p:nvPr/>
        </p:nvSpPr>
        <p:spPr>
          <a:xfrm>
            <a:off x="6777246" y="1163438"/>
            <a:ext cx="5040000" cy="504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AC977-F0EA-527C-C82D-C9BEA481D08F}"/>
              </a:ext>
            </a:extLst>
          </p:cNvPr>
          <p:cNvSpPr>
            <a:spLocks noChangeAspect="1"/>
          </p:cNvSpPr>
          <p:nvPr/>
        </p:nvSpPr>
        <p:spPr>
          <a:xfrm>
            <a:off x="7137246" y="1798114"/>
            <a:ext cx="4320000" cy="43200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C346E-A461-EFC3-FB5A-ADA4A02C26C7}"/>
              </a:ext>
            </a:extLst>
          </p:cNvPr>
          <p:cNvSpPr txBox="1"/>
          <p:nvPr/>
        </p:nvSpPr>
        <p:spPr>
          <a:xfrm>
            <a:off x="9095107" y="1280721"/>
            <a:ext cx="40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AI</a:t>
            </a:r>
            <a:endParaRPr lang="en-US" sz="20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2536F-4D9D-5D92-652C-EF993C849963}"/>
              </a:ext>
            </a:extLst>
          </p:cNvPr>
          <p:cNvSpPr txBox="1"/>
          <p:nvPr/>
        </p:nvSpPr>
        <p:spPr>
          <a:xfrm>
            <a:off x="9030987" y="1850431"/>
            <a:ext cx="532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ML</a:t>
            </a:r>
            <a:endParaRPr lang="en-US" sz="20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7C628E-662E-33DC-E8DA-7CBB2E53A8CA}"/>
              </a:ext>
            </a:extLst>
          </p:cNvPr>
          <p:cNvSpPr>
            <a:spLocks noChangeAspect="1"/>
          </p:cNvSpPr>
          <p:nvPr/>
        </p:nvSpPr>
        <p:spPr>
          <a:xfrm>
            <a:off x="7701790" y="2362136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55460E-C8C3-CD86-C7E8-CA9DF9EFDF02}"/>
              </a:ext>
            </a:extLst>
          </p:cNvPr>
          <p:cNvSpPr>
            <a:spLocks noChangeAspect="1"/>
          </p:cNvSpPr>
          <p:nvPr/>
        </p:nvSpPr>
        <p:spPr>
          <a:xfrm>
            <a:off x="9708420" y="2362136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BDTs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E5C364-C426-2F74-FF28-36AC92CE4F4C}"/>
              </a:ext>
            </a:extLst>
          </p:cNvPr>
          <p:cNvSpPr>
            <a:spLocks noChangeAspect="1"/>
          </p:cNvSpPr>
          <p:nvPr/>
        </p:nvSpPr>
        <p:spPr>
          <a:xfrm>
            <a:off x="7701790" y="4507817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GANs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04BAA8-8DBD-55F0-CD96-F5100D722FD3}"/>
              </a:ext>
            </a:extLst>
          </p:cNvPr>
          <p:cNvSpPr>
            <a:spLocks noChangeAspect="1"/>
          </p:cNvSpPr>
          <p:nvPr/>
        </p:nvSpPr>
        <p:spPr>
          <a:xfrm>
            <a:off x="9708420" y="4507817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FMs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9EBDB2-5B54-D67D-5D1C-B990F20946C0}"/>
              </a:ext>
            </a:extLst>
          </p:cNvPr>
          <p:cNvSpPr>
            <a:spLocks noChangeAspect="1"/>
          </p:cNvSpPr>
          <p:nvPr/>
        </p:nvSpPr>
        <p:spPr>
          <a:xfrm>
            <a:off x="8757246" y="3418114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LLMs</a:t>
            </a:r>
          </a:p>
        </p:txBody>
      </p:sp>
    </p:spTree>
    <p:extLst>
      <p:ext uri="{BB962C8B-B14F-4D97-AF65-F5344CB8AC3E}">
        <p14:creationId xmlns:p14="http://schemas.microsoft.com/office/powerpoint/2010/main" val="1849021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A8688-78BA-8D2F-B652-701D0AA7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D975B-A404-CB0C-D419-B9B266EC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6AF38-EA79-1A72-B702-61C506D9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912E1-1BE8-3257-9B58-4ADB2745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83BAB-2124-D21D-3A66-656C1391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" y="1064302"/>
            <a:ext cx="8399848" cy="48342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Variety of presentations</a:t>
            </a:r>
          </a:p>
          <a:p>
            <a:pPr lvl="1"/>
            <a:r>
              <a:rPr lang="en-US" dirty="0"/>
              <a:t>Demonstrates ML is being used in multiple aspects of nuclear physics; from experimental designs, data analysis and knowledge preservation</a:t>
            </a:r>
          </a:p>
          <a:p>
            <a:r>
              <a:rPr lang="en-US" dirty="0"/>
              <a:t>A clear trend</a:t>
            </a:r>
          </a:p>
          <a:p>
            <a:pPr lvl="1"/>
            <a:r>
              <a:rPr lang="en-US" dirty="0"/>
              <a:t>Lab and university personnel are leading innovation and overcoming restrictions from commercial products</a:t>
            </a:r>
          </a:p>
          <a:p>
            <a:r>
              <a:rPr lang="en-US" dirty="0"/>
              <a:t>A common point</a:t>
            </a:r>
          </a:p>
          <a:p>
            <a:pPr lvl="1"/>
            <a:r>
              <a:rPr lang="en-US" dirty="0"/>
              <a:t>Hardware availability can be a limiting factor</a:t>
            </a:r>
          </a:p>
          <a:p>
            <a:pPr lvl="2"/>
            <a:r>
              <a:rPr lang="en-US" dirty="0"/>
              <a:t>Deployment of operational algorithms at EIC will require dedicated computing power</a:t>
            </a:r>
          </a:p>
          <a:p>
            <a:pPr lvl="2"/>
            <a:r>
              <a:rPr lang="en-US" dirty="0"/>
              <a:t>Algorithm development is not limited by scientist ingenuity but by available compute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69B08-2842-7C74-72F2-35E5ACB65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162218"/>
            <a:ext cx="4002785" cy="3906167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B9E2DE8-F887-38EB-2249-0A99404B407C}"/>
              </a:ext>
            </a:extLst>
          </p:cNvPr>
          <p:cNvSpPr txBox="1">
            <a:spLocks/>
          </p:cNvSpPr>
          <p:nvPr/>
        </p:nvSpPr>
        <p:spPr>
          <a:xfrm>
            <a:off x="0" y="5558800"/>
            <a:ext cx="8005572" cy="679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 for your attention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0C3041-03C8-A443-C4A1-8DC60629E3AF}"/>
              </a:ext>
            </a:extLst>
          </p:cNvPr>
          <p:cNvSpPr txBox="1"/>
          <p:nvPr/>
        </p:nvSpPr>
        <p:spPr>
          <a:xfrm>
            <a:off x="8742612" y="1274529"/>
            <a:ext cx="2837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Try the </a:t>
            </a:r>
            <a:r>
              <a:rPr lang="en-US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SciBot</a:t>
            </a:r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!!!</a:t>
            </a:r>
          </a:p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scibot.csi.bnl.gov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69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2E59-5C1A-A128-F2C8-C0A7586C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876578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B2D12-7261-87C2-6A96-4C6FB782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models for </a:t>
            </a:r>
            <a:r>
              <a:rPr lang="en-US" dirty="0" err="1"/>
              <a:t>calorimetery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122E3-925D-8A6A-48CF-37983C97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FBBC7-7C55-00FD-B2DC-416D2B45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65ABE-579D-1864-A62C-7DD88882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22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8C936D-28D1-708B-D079-ADCB3C6E8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200" y="1209051"/>
            <a:ext cx="7594600" cy="5059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156419-D6DA-BC1A-716D-1A21E1DCAAE9}"/>
              </a:ext>
            </a:extLst>
          </p:cNvPr>
          <p:cNvSpPr txBox="1"/>
          <p:nvPr/>
        </p:nvSpPr>
        <p:spPr>
          <a:xfrm>
            <a:off x="139701" y="2153952"/>
            <a:ext cx="492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Clockwise from top left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Visible cell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Total energy sum per shower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Hit multiplicity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Radial energy profile relative to the shower centroid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Average energy deposition per calorimeter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Longitudinal </a:t>
            </a:r>
            <a:r>
              <a:rPr lang="en-GB" sz="22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center</a:t>
            </a: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of gravity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FBA3D8-3EDE-3CC3-031A-A955CAB952F2}"/>
              </a:ext>
            </a:extLst>
          </p:cNvPr>
          <p:cNvSpPr txBox="1"/>
          <p:nvPr/>
        </p:nvSpPr>
        <p:spPr>
          <a:xfrm>
            <a:off x="156790" y="1220523"/>
            <a:ext cx="484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Baseline model, photons in tungsten</a:t>
            </a:r>
          </a:p>
        </p:txBody>
      </p:sp>
    </p:spTree>
    <p:extLst>
      <p:ext uri="{BB962C8B-B14F-4D97-AF65-F5344CB8AC3E}">
        <p14:creationId xmlns:p14="http://schemas.microsoft.com/office/powerpoint/2010/main" val="2606308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0F8F0-CF5D-823D-D564-A5BEC85EB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73654A-B312-8D24-6B9A-BF62C896B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200" y="1209600"/>
            <a:ext cx="7649203" cy="5096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2C5609-E197-34C6-F0EB-00C562D0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models for </a:t>
            </a:r>
            <a:r>
              <a:rPr lang="en-US" dirty="0" err="1"/>
              <a:t>calorimetery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301E4-9FFF-1744-96E0-E7512909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322EA-2421-1A0A-45B7-C121CEDA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A4DE0-EEB2-A9EF-4201-24E00746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23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09C9A-3C24-4328-76D4-40683C735ACE}"/>
              </a:ext>
            </a:extLst>
          </p:cNvPr>
          <p:cNvSpPr txBox="1"/>
          <p:nvPr/>
        </p:nvSpPr>
        <p:spPr>
          <a:xfrm>
            <a:off x="139701" y="2153952"/>
            <a:ext cx="492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Clockwise from top left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Visible cell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Total energy sum per shower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Hit multiplicity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Radial energy profile relative to the shower centroid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Average energy deposition per calorimeter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Longitudinal </a:t>
            </a:r>
            <a:r>
              <a:rPr lang="en-GB" sz="22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center</a:t>
            </a:r>
            <a:r>
              <a:rPr lang="en-GB" sz="2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of gravity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E8485-6D9F-7C57-B544-2E58E5456895}"/>
              </a:ext>
            </a:extLst>
          </p:cNvPr>
          <p:cNvSpPr txBox="1"/>
          <p:nvPr/>
        </p:nvSpPr>
        <p:spPr>
          <a:xfrm>
            <a:off x="156790" y="1220523"/>
            <a:ext cx="4475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New model, electrons in tungsten</a:t>
            </a:r>
          </a:p>
        </p:txBody>
      </p:sp>
    </p:spTree>
    <p:extLst>
      <p:ext uri="{BB962C8B-B14F-4D97-AF65-F5344CB8AC3E}">
        <p14:creationId xmlns:p14="http://schemas.microsoft.com/office/powerpoint/2010/main" val="2925644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3BA0-C62F-727C-045A-8FB5FF042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- Autoencoders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833FF-D59A-E23E-5701-51252EA0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59D751-242E-86CE-3D02-552D0A80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E5FA1-6BA4-C9F6-87C5-110ABC70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0AD1CB-6938-4FCE-D768-A0674BF3E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691" y="1250950"/>
            <a:ext cx="9350468" cy="492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4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E76D-D5E9-83F3-A799-878C601F4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B680A4-9CAB-DFB9-1E29-F1ADFA299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70" y="1312513"/>
            <a:ext cx="9350467" cy="4974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466B37-5FA5-E174-5748-60B98EABC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- Autoencoders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DFD88-41EE-F718-C08E-91C78B129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4538A9-C102-4590-5AFA-4283B572B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2A460-DAD8-FE2A-771E-E532A937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25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5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D8FB-2E7E-1657-1CB0-A657F1CC9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want it for RHIC/EIC science?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8B54F-8585-6219-A4B0-DFC71D9E4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4E84E-36F5-BC31-9376-E4F0E647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BFA09-61A7-80B0-65F8-BF8D22F7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3342F-DC46-2F18-D9A0-747D7D61E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40" y="1064302"/>
            <a:ext cx="6172526" cy="5360872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Our data samples are huge!</a:t>
            </a:r>
          </a:p>
          <a:p>
            <a:pPr lvl="1"/>
            <a:r>
              <a:rPr lang="en-US" sz="2000" dirty="0"/>
              <a:t>Costly and time consuming to process</a:t>
            </a:r>
          </a:p>
          <a:p>
            <a:pPr lvl="1"/>
            <a:r>
              <a:rPr lang="en-US" sz="2000" dirty="0"/>
              <a:t>Can this be optimized?</a:t>
            </a:r>
          </a:p>
          <a:p>
            <a:r>
              <a:rPr lang="en-US" sz="2400" dirty="0"/>
              <a:t>RHIC is 26 years old</a:t>
            </a:r>
          </a:p>
          <a:p>
            <a:pPr lvl="1"/>
            <a:r>
              <a:rPr lang="en-US" sz="2000" dirty="0"/>
              <a:t>Lots of knowledge accumulated over the years</a:t>
            </a:r>
          </a:p>
          <a:p>
            <a:pPr lvl="1"/>
            <a:r>
              <a:rPr lang="en-US" sz="2000" dirty="0"/>
              <a:t>Original analysts/experts may no longer be in the field</a:t>
            </a:r>
          </a:p>
          <a:p>
            <a:pPr lvl="1"/>
            <a:r>
              <a:rPr lang="en-US" sz="2000" dirty="0"/>
              <a:t>Researchers can spend lots of time searching documents for relevant information</a:t>
            </a:r>
          </a:p>
          <a:p>
            <a:r>
              <a:rPr lang="en-US" sz="2400" dirty="0"/>
              <a:t>RHIC science has not ended (there is the RHIC Analysis Group at BNL)</a:t>
            </a:r>
          </a:p>
          <a:p>
            <a:pPr lvl="1"/>
            <a:r>
              <a:rPr lang="en-US" sz="2000" dirty="0"/>
              <a:t>We need to preserve knowledge to complete the RHIC science mission</a:t>
            </a:r>
          </a:p>
          <a:p>
            <a:r>
              <a:rPr lang="en-US" sz="2400" dirty="0"/>
              <a:t>The EIC is coming</a:t>
            </a:r>
          </a:p>
          <a:p>
            <a:pPr lvl="1"/>
            <a:r>
              <a:rPr lang="en-US" sz="2000" dirty="0"/>
              <a:t>How do we best optimize design/operation/analysis? This is the time to implement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A233A-01AA-10B4-B83C-6E31A03C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416" y="1723933"/>
            <a:ext cx="5915584" cy="3746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5E6929-E159-5406-5088-3C1A2DA8874F}"/>
              </a:ext>
            </a:extLst>
          </p:cNvPr>
          <p:cNvSpPr txBox="1"/>
          <p:nvPr/>
        </p:nvSpPr>
        <p:spPr>
          <a:xfrm>
            <a:off x="6460555" y="5419134"/>
            <a:ext cx="552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hlinkClick r:id="rId3"/>
              </a:rPr>
              <a:t>https://www.bnl.gov/newsroom/news.php?a=122794</a:t>
            </a: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0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A60AE5-0BDB-1EBB-FF79-EBE81B459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22" y="3648369"/>
            <a:ext cx="2899343" cy="1330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FEF35A-B628-D8E6-8228-9AF72FA35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772" y="3648369"/>
            <a:ext cx="2557415" cy="1440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43D6E6-461C-1B58-05BD-F4D41F3E5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260" y="3433207"/>
            <a:ext cx="2636225" cy="146961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B3965-C805-4D6B-7C12-86D9843AD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062552"/>
            <a:ext cx="11746521" cy="5084268"/>
          </a:xfrm>
        </p:spPr>
        <p:txBody>
          <a:bodyPr/>
          <a:lstStyle/>
          <a:p>
            <a:r>
              <a:rPr lang="en-US" dirty="0"/>
              <a:t>Held yesterday from 9am to 3pm</a:t>
            </a:r>
          </a:p>
          <a:p>
            <a:r>
              <a:rPr lang="en-US" dirty="0"/>
              <a:t>We had 7 contributions</a:t>
            </a:r>
          </a:p>
          <a:p>
            <a:pPr lvl="1"/>
            <a:r>
              <a:rPr lang="en-US" dirty="0"/>
              <a:t>Unfortunately, an 8th contributor, Alexandr Prozorov, had to withdraw last week due to visa requirements</a:t>
            </a:r>
          </a:p>
          <a:p>
            <a:r>
              <a:rPr lang="en-US" dirty="0"/>
              <a:t>Wide variety of topics, from EIC accelerator optimization to chat bots</a:t>
            </a:r>
          </a:p>
          <a:p>
            <a:r>
              <a:rPr lang="en-US" dirty="0"/>
              <a:t>Good representation from labs and universities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417DD-4200-9E4A-10F3-E70993CD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432FDE-3A44-A688-234E-5D89BB0A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3E58E-5CED-9958-DD64-76C54106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7757C-FF6D-1D40-20E1-B2C28094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96E26F-5284-BF29-6C9A-BB3C5FF43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78" y="4797328"/>
            <a:ext cx="2657980" cy="1462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059085-26DB-20C1-D67C-4219AF55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368" y="4783289"/>
            <a:ext cx="2636225" cy="14767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1F9B7C-C090-3DFE-9F5F-A9665CDC3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575" y="4772202"/>
            <a:ext cx="2636225" cy="1474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C3E880-406B-4065-911D-9C976C6BE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8425" y="4800595"/>
            <a:ext cx="2570656" cy="14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10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3FCDB-F891-C5D5-13D5-806F6D12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3" y="119921"/>
            <a:ext cx="11817247" cy="944381"/>
          </a:xfrm>
        </p:spPr>
        <p:txBody>
          <a:bodyPr>
            <a:normAutofit/>
          </a:bodyPr>
          <a:lstStyle/>
          <a:p>
            <a:r>
              <a:rPr lang="en-US" dirty="0"/>
              <a:t>Accelerator optimization – G. </a:t>
            </a:r>
            <a:r>
              <a:rPr lang="en-US" dirty="0" err="1"/>
              <a:t>Hoffstaetter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F1FA17-F7EA-F3E4-FB5C-88649F8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32528-D1BC-8FF4-57A6-E11F86F2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AB605-CFB9-9C1F-209F-35994F685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0EBD52-02A2-F276-6333-9163CF48D860}"/>
              </a:ext>
            </a:extLst>
          </p:cNvPr>
          <p:cNvGrpSpPr/>
          <p:nvPr/>
        </p:nvGrpSpPr>
        <p:grpSpPr>
          <a:xfrm>
            <a:off x="1505674" y="3302120"/>
            <a:ext cx="6210556" cy="2977564"/>
            <a:chOff x="251613" y="3344256"/>
            <a:chExt cx="6210556" cy="29775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A9EBF8-4D76-1637-0D83-96706474D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811" y="3717676"/>
              <a:ext cx="3129497" cy="2063296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746946-82D0-C5FE-9075-467A669F8C93}"/>
                </a:ext>
              </a:extLst>
            </p:cNvPr>
            <p:cNvGrpSpPr/>
            <p:nvPr/>
          </p:nvGrpSpPr>
          <p:grpSpPr>
            <a:xfrm>
              <a:off x="3333244" y="3725849"/>
              <a:ext cx="2950132" cy="2010518"/>
              <a:chOff x="3706231" y="2793038"/>
              <a:chExt cx="2950132" cy="201051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6F7E11D-8918-E142-3E55-322EA8D90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06231" y="2793038"/>
                <a:ext cx="2950132" cy="200643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C0B8AEB-BB1E-485E-FE4B-6AAB327E42DF}"/>
                  </a:ext>
                </a:extLst>
              </p:cNvPr>
              <p:cNvSpPr/>
              <p:nvPr/>
            </p:nvSpPr>
            <p:spPr>
              <a:xfrm>
                <a:off x="6165410" y="4660760"/>
                <a:ext cx="490953" cy="1427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32B121-0D1D-60A7-8597-11A7E4509618}"/>
                </a:ext>
              </a:extLst>
            </p:cNvPr>
            <p:cNvSpPr txBox="1"/>
            <p:nvPr/>
          </p:nvSpPr>
          <p:spPr>
            <a:xfrm>
              <a:off x="492742" y="5621899"/>
              <a:ext cx="2534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Linac-to-booster beam width decreases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F25449-A3BB-A922-D771-EEEAC24F117D}"/>
                </a:ext>
              </a:extLst>
            </p:cNvPr>
            <p:cNvSpPr txBox="1"/>
            <p:nvPr/>
          </p:nvSpPr>
          <p:spPr>
            <a:xfrm>
              <a:off x="3484487" y="5675489"/>
              <a:ext cx="2798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Booster-to-AGS efficiency increases ~20%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637441F-376D-B1B6-6F1C-B7274EC2689B}"/>
                </a:ext>
              </a:extLst>
            </p:cNvPr>
            <p:cNvSpPr/>
            <p:nvPr/>
          </p:nvSpPr>
          <p:spPr>
            <a:xfrm>
              <a:off x="251613" y="3344256"/>
              <a:ext cx="6210556" cy="2923974"/>
            </a:xfrm>
            <a:prstGeom prst="roundRect">
              <a:avLst>
                <a:gd name="adj" fmla="val 31171"/>
              </a:avLst>
            </a:prstGeom>
            <a:noFill/>
            <a:ln w="25400">
              <a:solidFill>
                <a:srgbClr val="A31F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E19B21-E482-EC34-6063-8D44DA2B036B}"/>
                </a:ext>
              </a:extLst>
            </p:cNvPr>
            <p:cNvSpPr txBox="1"/>
            <p:nvPr/>
          </p:nvSpPr>
          <p:spPr>
            <a:xfrm>
              <a:off x="1854874" y="3344256"/>
              <a:ext cx="3259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Bayesian Optimization of beams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6D1279-679E-288F-5CC0-7AC9E70AB90E}"/>
              </a:ext>
            </a:extLst>
          </p:cNvPr>
          <p:cNvGrpSpPr/>
          <p:nvPr/>
        </p:nvGrpSpPr>
        <p:grpSpPr>
          <a:xfrm>
            <a:off x="9619827" y="1675377"/>
            <a:ext cx="2483334" cy="4604307"/>
            <a:chOff x="9220275" y="1606249"/>
            <a:chExt cx="2483334" cy="460430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53430D8-49EC-01B1-C519-8CE8BCED2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4127" y="2374983"/>
              <a:ext cx="2439482" cy="360709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F16C3E7-6E9C-FAE9-14E9-6A07EFF489C0}"/>
                </a:ext>
              </a:extLst>
            </p:cNvPr>
            <p:cNvSpPr/>
            <p:nvPr/>
          </p:nvSpPr>
          <p:spPr>
            <a:xfrm>
              <a:off x="9220275" y="5833800"/>
              <a:ext cx="490953" cy="142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BECF0CD-82A8-5EC0-E4A1-8FCF067C99DD}"/>
                </a:ext>
              </a:extLst>
            </p:cNvPr>
            <p:cNvSpPr/>
            <p:nvPr/>
          </p:nvSpPr>
          <p:spPr>
            <a:xfrm>
              <a:off x="9386333" y="1606249"/>
              <a:ext cx="2312924" cy="4604307"/>
            </a:xfrm>
            <a:prstGeom prst="roundRect">
              <a:avLst>
                <a:gd name="adj" fmla="val 31171"/>
              </a:avLst>
            </a:prstGeom>
            <a:noFill/>
            <a:ln w="25400">
              <a:solidFill>
                <a:srgbClr val="A31F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907E03-6458-50C6-0CF2-D3E78BC2ACEE}"/>
                </a:ext>
              </a:extLst>
            </p:cNvPr>
            <p:cNvSpPr txBox="1"/>
            <p:nvPr/>
          </p:nvSpPr>
          <p:spPr>
            <a:xfrm>
              <a:off x="9654698" y="1763908"/>
              <a:ext cx="2023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LLMs for bunch merging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DB782B4-6C5C-1EF1-B190-EA23C1E0EB90}"/>
              </a:ext>
            </a:extLst>
          </p:cNvPr>
          <p:cNvSpPr txBox="1"/>
          <p:nvPr/>
        </p:nvSpPr>
        <p:spPr>
          <a:xfrm>
            <a:off x="0" y="1108540"/>
            <a:ext cx="9932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Aim: improve brightness, polarization and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Uses BNL accelerator complex as testbench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AI can be used to boost transfer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Large Language Models can improve beam merging within a few iterations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Digital Twins (simulated accelerators) can provide real-time feedback for EIC operations</a:t>
            </a:r>
          </a:p>
        </p:txBody>
      </p:sp>
    </p:spTree>
    <p:extLst>
      <p:ext uri="{BB962C8B-B14F-4D97-AF65-F5344CB8AC3E}">
        <p14:creationId xmlns:p14="http://schemas.microsoft.com/office/powerpoint/2010/main" val="362704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207F-D925-1797-AA7E-0F01AE2D0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optimization for the EIC – G. </a:t>
            </a:r>
            <a:r>
              <a:rPr lang="en-US" dirty="0" err="1"/>
              <a:t>Hoffstaetter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1F529-8486-CAF0-E6AC-DBFEF02C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E6FDE-E248-96DD-9F85-F65A533A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0EB8C-CA47-99BE-31C6-7DEF2E02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51062B-9EA3-51C6-5480-18C3AB0F58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042"/>
          <a:stretch>
            <a:fillRect/>
          </a:stretch>
        </p:blipFill>
        <p:spPr>
          <a:xfrm>
            <a:off x="5918100" y="1432376"/>
            <a:ext cx="6257082" cy="4625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57DEB3-0A03-50F9-493E-F8120EF0D13A}"/>
              </a:ext>
            </a:extLst>
          </p:cNvPr>
          <p:cNvSpPr txBox="1"/>
          <p:nvPr/>
        </p:nvSpPr>
        <p:spPr>
          <a:xfrm>
            <a:off x="291485" y="1441966"/>
            <a:ext cx="5487016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BAGELS = </a:t>
            </a:r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</a:t>
            </a: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est </a:t>
            </a:r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djustment </a:t>
            </a:r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</a:t>
            </a: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roups for </a:t>
            </a:r>
            <a:r>
              <a:rPr lang="en-GB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</a:t>
            </a:r>
            <a:r>
              <a:rPr lang="en-GB" sz="24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ectron</a:t>
            </a: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Used in the design of the EIC Electron Storage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For e</a:t>
            </a:r>
            <a:r>
              <a:rPr lang="en-GB" sz="24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-</a:t>
            </a: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polarization it</a:t>
            </a:r>
            <a:r>
              <a:rPr lang="en-GB" sz="2400" i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“nearly </a:t>
            </a:r>
            <a:r>
              <a:rPr lang="en-GB" sz="2400" i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double[s] the asymptotic polarization” </a:t>
            </a: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for single IP config.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Details how to introduce beam bumps</a:t>
            </a:r>
            <a:b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to minimize radiative depolarization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Can also be used to obtain bumps that</a:t>
            </a:r>
            <a:b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alter other parameters but minimise </a:t>
            </a:r>
            <a:b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polarization impact</a:t>
            </a:r>
            <a:endParaRPr lang="en-GB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1F44E-0C62-6DDA-0DFB-CE7A045A5157}"/>
              </a:ext>
            </a:extLst>
          </p:cNvPr>
          <p:cNvSpPr txBox="1"/>
          <p:nvPr/>
        </p:nvSpPr>
        <p:spPr>
          <a:xfrm rot="16200000">
            <a:off x="4860453" y="4606457"/>
            <a:ext cx="236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Asymptotic Polarization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5074D-AB4C-DCC1-9C50-DDD5C0395289}"/>
              </a:ext>
            </a:extLst>
          </p:cNvPr>
          <p:cNvSpPr txBox="1"/>
          <p:nvPr/>
        </p:nvSpPr>
        <p:spPr>
          <a:xfrm>
            <a:off x="558800" y="5872205"/>
            <a:ext cx="364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hlinkClick r:id="rId3"/>
              </a:rPr>
              <a:t>Phys. Rec. Acc. (2025) 28, 031002</a:t>
            </a: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03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0C67F-16FA-270B-D02B-D5A792F2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Fast-sim for the PID detectors - C. Fanelli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9AA991-F741-A2EF-81E5-D902765F3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8A3D5-B28D-BAD1-2710-9A1058C6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D50CD-176F-F536-F35C-3B4ABADE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B3A7D-9339-C73F-3380-6FD0D5CC842F}"/>
              </a:ext>
            </a:extLst>
          </p:cNvPr>
          <p:cNvSpPr txBox="1"/>
          <p:nvPr/>
        </p:nvSpPr>
        <p:spPr>
          <a:xfrm>
            <a:off x="139701" y="1168400"/>
            <a:ext cx="11747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Several architectures developed and tested for fast simulation of photons: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Normalizing Flows, Continuous Normalizing Flows, Conditional Flow Matching, Denoising Diffusion Probabilistic Models, Score Based Generative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Demonstrate similar hit patterns but much faster generations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B23EA2-941F-2D84-05CB-00A705A6D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1" y="2553395"/>
            <a:ext cx="5321299" cy="3757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935D20-7C5F-E9FB-27D1-1D3CB9AD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499" y="3292658"/>
            <a:ext cx="4611799" cy="24973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A5D7C7-F184-3AF3-A99D-A66DD336BBE9}"/>
              </a:ext>
            </a:extLst>
          </p:cNvPr>
          <p:cNvSpPr txBox="1"/>
          <p:nvPr/>
        </p:nvSpPr>
        <p:spPr>
          <a:xfrm>
            <a:off x="8610600" y="5864930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hlinkClick r:id="rId4"/>
              </a:rPr>
              <a:t>arXiv:2504.19042</a:t>
            </a: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98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D89C4-9E0A-A1F1-47D2-8903DFD3E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D157-3FF4-9E34-A122-7923C62D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from fast sims- C. Fanelli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93BB7-897D-A415-A8AF-DACCA3CE0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17798-1A7F-723E-B9CD-E6B964E1B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4B10A-D57B-D8BA-758D-4DCFBCBB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651DF-F241-61CA-3C2F-73BF309B1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521" y="2706512"/>
            <a:ext cx="3654944" cy="3146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C62085-0E70-04DD-F308-ABF0B649D1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25"/>
          <a:stretch>
            <a:fillRect/>
          </a:stretch>
        </p:blipFill>
        <p:spPr>
          <a:xfrm>
            <a:off x="1" y="3022600"/>
            <a:ext cx="5539800" cy="2619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F28CE7-C7B0-AF6C-F77E-E47E50495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941" y="2565400"/>
            <a:ext cx="3575659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F5DFBD-3F5F-F094-BAA0-174651CD09AE}"/>
              </a:ext>
            </a:extLst>
          </p:cNvPr>
          <p:cNvSpPr txBox="1"/>
          <p:nvPr/>
        </p:nvSpPr>
        <p:spPr>
          <a:xfrm>
            <a:off x="691541" y="1433396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Fast simulations can be used to train for PID by measuring log-likelihood for differed hypothesis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BC22F-1B21-9588-2240-4CC842169966}"/>
              </a:ext>
            </a:extLst>
          </p:cNvPr>
          <p:cNvSpPr txBox="1"/>
          <p:nvPr/>
        </p:nvSpPr>
        <p:spPr>
          <a:xfrm>
            <a:off x="990600" y="5809734"/>
            <a:ext cx="384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hlinkClick r:id="rId5"/>
              </a:rPr>
              <a:t>Mach. Learn.: Sci. Technol. 6 015028</a:t>
            </a:r>
            <a:endParaRPr lang="en-GB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385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C5B67-1D65-D021-29D9-5733D87FF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A8418-C7FA-1CA5-7502-9A43A30EE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models - C. Fanelli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15A96-CA83-D811-C3C2-198EA6D8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5/13/26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FB0D7-787E-A22B-8311-CAFDA8A4E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ML Summary, C. Dean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C5870-26D3-0E49-2803-7199637B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9E75-FBCF-B941-BE86-75436760C19B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C3CB8-4EB7-0E75-904E-7B5CD7527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4302"/>
            <a:ext cx="12191999" cy="5112661"/>
          </a:xfrm>
        </p:spPr>
        <p:txBody>
          <a:bodyPr>
            <a:normAutofit/>
          </a:bodyPr>
          <a:lstStyle/>
          <a:p>
            <a:r>
              <a:rPr lang="en-US" sz="2400" dirty="0"/>
              <a:t>Foundation Models are “self-supervised” models trained on large datasets</a:t>
            </a:r>
          </a:p>
          <a:p>
            <a:pPr lvl="1"/>
            <a:r>
              <a:rPr lang="en-US" sz="2000" dirty="0"/>
              <a:t>They can work on multiple tasks (instead of single tasks such as background rejection)  </a:t>
            </a:r>
          </a:p>
          <a:p>
            <a:pPr lvl="1"/>
            <a:r>
              <a:rPr lang="en-US" sz="2000" dirty="0"/>
              <a:t>Aim is to apply them to different input data sources (different detectors, accelerators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r>
              <a:rPr lang="en-US" sz="2400" dirty="0"/>
              <a:t>Altering simulated designs often requires millions of simulated events to study response</a:t>
            </a:r>
          </a:p>
          <a:p>
            <a:r>
              <a:rPr lang="en-GB" sz="2400" dirty="0"/>
              <a:t>Generalizable FM for calorimeter simulations can converge in ~10k generations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F4CAB0-7128-99B2-2ADF-7DE77601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18" y="3030537"/>
            <a:ext cx="5034282" cy="31464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4E55C-D52D-B070-E2D9-C83B8516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93" t="7052" r="8963" b="46629"/>
          <a:stretch>
            <a:fillRect/>
          </a:stretch>
        </p:blipFill>
        <p:spPr>
          <a:xfrm>
            <a:off x="5271840" y="3350535"/>
            <a:ext cx="6677520" cy="2443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179811-B903-7C9D-C452-8DB8D953A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0" y="3524783"/>
            <a:ext cx="2286000" cy="22220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1EF4D8-DB19-BAAC-9856-6535E87B9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3541332"/>
            <a:ext cx="2286000" cy="22055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698681-6A9A-E504-F76A-E9E6D1BC2AAA}"/>
                  </a:ext>
                </a:extLst>
              </p:cNvPr>
              <p:cNvSpPr txBox="1"/>
              <p:nvPr/>
            </p:nvSpPr>
            <p:spPr>
              <a:xfrm>
                <a:off x="6095999" y="3165869"/>
                <a:ext cx="10637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 in Lead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698681-6A9A-E504-F76A-E9E6D1BC2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3165869"/>
                <a:ext cx="1063753" cy="369332"/>
              </a:xfrm>
              <a:prstGeom prst="rect">
                <a:avLst/>
              </a:prstGeom>
              <a:blipFill>
                <a:blip r:embed="rId6"/>
                <a:stretch>
                  <a:fillRect t="-6667" r="-357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BF2595-C8B6-B991-1FF8-C15C48FC2F2A}"/>
                  </a:ext>
                </a:extLst>
              </p:cNvPr>
              <p:cNvSpPr txBox="1"/>
              <p:nvPr/>
            </p:nvSpPr>
            <p:spPr>
              <a:xfrm>
                <a:off x="8135619" y="3191286"/>
                <a:ext cx="145770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 in Tungsten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BF2595-C8B6-B991-1FF8-C15C48FC2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619" y="3191286"/>
                <a:ext cx="1457707" cy="369332"/>
              </a:xfrm>
              <a:prstGeom prst="rect">
                <a:avLst/>
              </a:prstGeom>
              <a:blipFill>
                <a:blip r:embed="rId7"/>
                <a:stretch>
                  <a:fillRect t="-6667" r="-258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D2F75F-80F0-1110-A1BC-BA2B0F4DD6D8}"/>
                  </a:ext>
                </a:extLst>
              </p:cNvPr>
              <p:cNvSpPr txBox="1"/>
              <p:nvPr/>
            </p:nvSpPr>
            <p:spPr>
              <a:xfrm>
                <a:off x="10277183" y="3189021"/>
                <a:ext cx="144007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 in Tantalum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D2F75F-80F0-1110-A1BC-BA2B0F4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83" y="3189021"/>
                <a:ext cx="1440074" cy="369332"/>
              </a:xfrm>
              <a:prstGeom prst="rect">
                <a:avLst/>
              </a:prstGeom>
              <a:blipFill>
                <a:blip r:embed="rId8"/>
                <a:stretch>
                  <a:fillRect t="-6667" r="-263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053B8F7-A623-FDF2-5001-3DAE793C7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757250"/>
              </p:ext>
            </p:extLst>
          </p:nvPr>
        </p:nvGraphicFramePr>
        <p:xfrm>
          <a:off x="2641600" y="5793698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95960445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8407200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b="0" i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hlinkClick r:id="rId9"/>
                        </a:rPr>
                        <a:t>arXiv:2603.28804</a:t>
                      </a:r>
                      <a:endParaRPr lang="en-GB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0655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9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0562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18044D5-4BCD-C94A-AE78-306605D75D67}" vid="{8D45286E-BD5C-9245-BDBA-A91AF174F3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1614</TotalTime>
  <Words>1504</Words>
  <Application>Microsoft Macintosh PowerPoint</Application>
  <PresentationFormat>Widescreen</PresentationFormat>
  <Paragraphs>328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Cambria Math</vt:lpstr>
      <vt:lpstr>Helvetica</vt:lpstr>
      <vt:lpstr>Helvetica Neue</vt:lpstr>
      <vt:lpstr>HELVETICA NEUE LIGHT</vt:lpstr>
      <vt:lpstr>HELVETICA NEUE LIGHT</vt:lpstr>
      <vt:lpstr>Helvetica Neue Thin</vt:lpstr>
      <vt:lpstr>Helvetica Neue Thin</vt:lpstr>
      <vt:lpstr>Office Theme</vt:lpstr>
      <vt:lpstr>AI/ML  Workshop Summary</vt:lpstr>
      <vt:lpstr>What is AI/ML?</vt:lpstr>
      <vt:lpstr>Why do we want it for RHIC/EIC science?</vt:lpstr>
      <vt:lpstr>Workshop overview</vt:lpstr>
      <vt:lpstr>Accelerator optimization – G. Hoffstaetter</vt:lpstr>
      <vt:lpstr>Beam optimization for the EIC – G. Hoffstaetter</vt:lpstr>
      <vt:lpstr>Fast-sim for the PID detectors - C. Fanelli</vt:lpstr>
      <vt:lpstr>PID from fast sims- C. Fanelli</vt:lpstr>
      <vt:lpstr>Foundation models - C. Fanelli</vt:lpstr>
      <vt:lpstr>Foundation models for TPC data – D. Park</vt:lpstr>
      <vt:lpstr>Compression for TPC data – Y. Huang</vt:lpstr>
      <vt:lpstr>Background subtraction in jets – S. Li</vt:lpstr>
      <vt:lpstr>Background subtraction in jets – S. Li</vt:lpstr>
      <vt:lpstr>Fast simulations of QGP – S. Lee</vt:lpstr>
      <vt:lpstr>Fast simulations of QGP – S. Lee</vt:lpstr>
      <vt:lpstr>Fast simulations of QGP – S. Lee</vt:lpstr>
      <vt:lpstr>Chat bots for BNL data – A. Kanuganti</vt:lpstr>
      <vt:lpstr>Chat bots for BNL data – A. Kanuganti</vt:lpstr>
      <vt:lpstr>Chat bots for BNL data – A. Kanuganti</vt:lpstr>
      <vt:lpstr>Conclusion</vt:lpstr>
      <vt:lpstr>Backup</vt:lpstr>
      <vt:lpstr>Foundation models for calorimetery</vt:lpstr>
      <vt:lpstr>Foundation models for calorimetery</vt:lpstr>
      <vt:lpstr>Compression - Autoencoders</vt:lpstr>
      <vt:lpstr>Compression - Autoencoders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Cameron Thomas Dean</dc:creator>
  <cp:lastModifiedBy>Cameron Thomas Dean</cp:lastModifiedBy>
  <cp:revision>44</cp:revision>
  <dcterms:created xsi:type="dcterms:W3CDTF">2026-05-12T11:31:38Z</dcterms:created>
  <dcterms:modified xsi:type="dcterms:W3CDTF">2026-05-13T14:26:32Z</dcterms:modified>
</cp:coreProperties>
</file>