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4" r:id="rId5"/>
  </p:sldMasterIdLst>
  <p:notesMasterIdLst>
    <p:notesMasterId r:id="rId31"/>
  </p:notesMasterIdLst>
  <p:sldIdLst>
    <p:sldId id="256" r:id="rId6"/>
    <p:sldId id="349" r:id="rId7"/>
    <p:sldId id="355" r:id="rId8"/>
    <p:sldId id="301" r:id="rId9"/>
    <p:sldId id="342" r:id="rId10"/>
    <p:sldId id="261" r:id="rId11"/>
    <p:sldId id="356" r:id="rId12"/>
    <p:sldId id="325" r:id="rId13"/>
    <p:sldId id="336" r:id="rId14"/>
    <p:sldId id="265" r:id="rId15"/>
    <p:sldId id="353" r:id="rId16"/>
    <p:sldId id="374" r:id="rId17"/>
    <p:sldId id="365" r:id="rId18"/>
    <p:sldId id="367" r:id="rId19"/>
    <p:sldId id="368" r:id="rId20"/>
    <p:sldId id="371" r:id="rId21"/>
    <p:sldId id="357" r:id="rId22"/>
    <p:sldId id="364" r:id="rId23"/>
    <p:sldId id="366" r:id="rId24"/>
    <p:sldId id="375" r:id="rId25"/>
    <p:sldId id="361" r:id="rId26"/>
    <p:sldId id="360" r:id="rId27"/>
    <p:sldId id="358" r:id="rId28"/>
    <p:sldId id="376" r:id="rId29"/>
    <p:sldId id="35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DC"/>
    <a:srgbClr val="B2D33B"/>
    <a:srgbClr val="F68B1F"/>
    <a:srgbClr val="B72467"/>
    <a:srgbClr val="F9F9F9"/>
    <a:srgbClr val="FAFAFA"/>
    <a:srgbClr val="FEFEFE"/>
    <a:srgbClr val="00CC00"/>
    <a:srgbClr val="00B0F0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B78BC-A720-43A2-85F2-55E75DC7CDA1}" v="132" dt="2026-05-13T16:25:01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58" y="8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5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8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6481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9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698734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37872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96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8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834640"/>
            <a:ext cx="8719640" cy="1734237"/>
          </a:xfrm>
        </p:spPr>
        <p:txBody>
          <a:bodyPr>
            <a:no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NASA Space Radiation Laboratory</a:t>
            </a:r>
            <a:b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Workshop Summary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989319"/>
            <a:ext cx="10334625" cy="74618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12 May</a:t>
            </a:r>
            <a:r>
              <a:rPr lang="en-US" sz="1800"/>
              <a:t> </a:t>
            </a:r>
            <a:r>
              <a:rPr lang="en-US"/>
              <a:t>2026</a:t>
            </a:r>
            <a:br>
              <a:rPr lang="en-US">
                <a:cs typeface="Times New Roman"/>
              </a:rPr>
            </a:br>
            <a:r>
              <a:rPr lang="en-US"/>
              <a:t>2026 RHIC/AGS Annual Users' Meeting &amp; RHIC Science Symposium</a:t>
            </a:r>
            <a:endParaRPr lang="en-US">
              <a:cs typeface="Times New Roma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70187"/>
            <a:ext cx="10334625" cy="121327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Trevor Olsen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Jessica Gasparik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2DA72-C0F2-F412-BA85-3BB68961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3C0B1074-CFF7-961E-B7EC-AFFC1383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0" y="1544700"/>
            <a:ext cx="12198590" cy="40442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9B57D7-A9AA-DCE3-5EB2-86FFD32EA25A}"/>
              </a:ext>
            </a:extLst>
          </p:cNvPr>
          <p:cNvCxnSpPr>
            <a:cxnSpLocks/>
          </p:cNvCxnSpPr>
          <p:nvPr/>
        </p:nvCxnSpPr>
        <p:spPr>
          <a:xfrm flipH="1" flipV="1">
            <a:off x="9493250" y="3230262"/>
            <a:ext cx="636270" cy="196065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B1F26C-A2A9-45FB-DA7C-DB2BB0F21AF0}"/>
              </a:ext>
            </a:extLst>
          </p:cNvPr>
          <p:cNvCxnSpPr>
            <a:cxnSpLocks/>
          </p:cNvCxnSpPr>
          <p:nvPr/>
        </p:nvCxnSpPr>
        <p:spPr>
          <a:xfrm>
            <a:off x="7105650" y="2983298"/>
            <a:ext cx="158922" cy="84798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57CA59-6918-9C95-E953-3B3EB62EEC5A}"/>
              </a:ext>
            </a:extLst>
          </p:cNvPr>
          <p:cNvCxnSpPr>
            <a:cxnSpLocks/>
          </p:cNvCxnSpPr>
          <p:nvPr/>
        </p:nvCxnSpPr>
        <p:spPr>
          <a:xfrm flipH="1" flipV="1">
            <a:off x="8677275" y="4043063"/>
            <a:ext cx="434975" cy="812799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E7CCEF-9013-057F-D146-895BCE6D2080}"/>
              </a:ext>
            </a:extLst>
          </p:cNvPr>
          <p:cNvCxnSpPr>
            <a:cxnSpLocks/>
          </p:cNvCxnSpPr>
          <p:nvPr/>
        </p:nvCxnSpPr>
        <p:spPr>
          <a:xfrm flipH="1" flipV="1">
            <a:off x="9337675" y="3789063"/>
            <a:ext cx="683900" cy="502747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B8120C-E469-8DB9-CDDC-A9661C7EB0CA}"/>
              </a:ext>
            </a:extLst>
          </p:cNvPr>
          <p:cNvCxnSpPr>
            <a:cxnSpLocks/>
          </p:cNvCxnSpPr>
          <p:nvPr/>
        </p:nvCxnSpPr>
        <p:spPr>
          <a:xfrm>
            <a:off x="8243828" y="2224288"/>
            <a:ext cx="283082" cy="367284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4048434-6151-F6B4-44D4-FB23B5E41725}"/>
              </a:ext>
            </a:extLst>
          </p:cNvPr>
          <p:cNvSpPr txBox="1"/>
          <p:nvPr/>
        </p:nvSpPr>
        <p:spPr>
          <a:xfrm>
            <a:off x="4776932" y="1177561"/>
            <a:ext cx="265314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NSRL Target Room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4FC91D-1965-7BEB-C29F-82D8B7EF88AB}"/>
              </a:ext>
            </a:extLst>
          </p:cNvPr>
          <p:cNvSpPr txBox="1"/>
          <p:nvPr/>
        </p:nvSpPr>
        <p:spPr>
          <a:xfrm>
            <a:off x="6192983" y="2326670"/>
            <a:ext cx="1205344" cy="646331"/>
          </a:xfrm>
          <a:prstGeom prst="rect">
            <a:avLst/>
          </a:prstGeom>
          <a:solidFill>
            <a:srgbClr val="71257F">
              <a:alpha val="5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Upstream Test Table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4D67A8-9D63-CB96-691D-141CF36CA600}"/>
              </a:ext>
            </a:extLst>
          </p:cNvPr>
          <p:cNvSpPr txBox="1"/>
          <p:nvPr/>
        </p:nvSpPr>
        <p:spPr>
          <a:xfrm>
            <a:off x="8562110" y="4855862"/>
            <a:ext cx="1267690" cy="646331"/>
          </a:xfrm>
          <a:prstGeom prst="rect">
            <a:avLst/>
          </a:prstGeom>
          <a:solidFill>
            <a:srgbClr val="71257F">
              <a:alpha val="5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Tungsten Collimator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5AFA6-1328-0CD9-87EC-BA14C71B1325}"/>
              </a:ext>
            </a:extLst>
          </p:cNvPr>
          <p:cNvSpPr txBox="1"/>
          <p:nvPr/>
        </p:nvSpPr>
        <p:spPr>
          <a:xfrm>
            <a:off x="7228531" y="1588255"/>
            <a:ext cx="1792852" cy="646331"/>
          </a:xfrm>
          <a:prstGeom prst="rect">
            <a:avLst/>
          </a:prstGeom>
          <a:solidFill>
            <a:srgbClr val="71257F">
              <a:alpha val="50000"/>
            </a:srgbClr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Polyethylene Degrader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C5B825-7E1F-6809-4FFE-F172372EEBB1}"/>
              </a:ext>
            </a:extLst>
          </p:cNvPr>
          <p:cNvSpPr txBox="1"/>
          <p:nvPr/>
        </p:nvSpPr>
        <p:spPr>
          <a:xfrm>
            <a:off x="10021574" y="4291810"/>
            <a:ext cx="1833875" cy="646331"/>
          </a:xfrm>
          <a:prstGeom prst="rect">
            <a:avLst/>
          </a:prstGeom>
          <a:solidFill>
            <a:srgbClr val="71257F">
              <a:alpha val="5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Beam Current Detector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82F41B3-3492-0569-CF9C-A80B1542B7C2}"/>
              </a:ext>
            </a:extLst>
          </p:cNvPr>
          <p:cNvCxnSpPr>
            <a:cxnSpLocks/>
          </p:cNvCxnSpPr>
          <p:nvPr/>
        </p:nvCxnSpPr>
        <p:spPr>
          <a:xfrm flipV="1">
            <a:off x="1919058" y="3903362"/>
            <a:ext cx="169146" cy="641350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1FBDA1-1053-F428-E885-B7CFD06B83D7}"/>
              </a:ext>
            </a:extLst>
          </p:cNvPr>
          <p:cNvSpPr txBox="1"/>
          <p:nvPr/>
        </p:nvSpPr>
        <p:spPr>
          <a:xfrm>
            <a:off x="1219847" y="4544712"/>
            <a:ext cx="1516869" cy="646331"/>
          </a:xfrm>
          <a:prstGeom prst="rect">
            <a:avLst/>
          </a:prstGeom>
          <a:solidFill>
            <a:srgbClr val="71257F">
              <a:alpha val="55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Digital Beam Imager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98478F-4CBF-B919-9B9D-05B383730BEF}"/>
              </a:ext>
            </a:extLst>
          </p:cNvPr>
          <p:cNvSpPr txBox="1"/>
          <p:nvPr/>
        </p:nvSpPr>
        <p:spPr>
          <a:xfrm>
            <a:off x="10120750" y="3192862"/>
            <a:ext cx="1604583" cy="646331"/>
          </a:xfrm>
          <a:prstGeom prst="rect">
            <a:avLst/>
          </a:prstGeom>
          <a:solidFill>
            <a:srgbClr val="71257F">
              <a:alpha val="5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 of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Vacuum Pipe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07DBE0-A44C-68E6-6E80-F207F23F35E1}"/>
              </a:ext>
            </a:extLst>
          </p:cNvPr>
          <p:cNvSpPr txBox="1"/>
          <p:nvPr/>
        </p:nvSpPr>
        <p:spPr>
          <a:xfrm>
            <a:off x="3937000" y="1597904"/>
            <a:ext cx="2052205" cy="646331"/>
          </a:xfrm>
          <a:prstGeom prst="rect">
            <a:avLst/>
          </a:prstGeom>
          <a:solidFill>
            <a:srgbClr val="99FF66">
              <a:alpha val="60000"/>
            </a:srgbClr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>
                <a:solidFill>
                  <a:schemeClr val="tx2"/>
                </a:solidFill>
              </a:rPr>
              <a:t>~6 Meter</a:t>
            </a:r>
            <a:br>
              <a:rPr lang="en-GB"/>
            </a:br>
            <a:r>
              <a:rPr lang="en-GB">
                <a:solidFill>
                  <a:schemeClr val="tx2"/>
                </a:solidFill>
              </a:rPr>
              <a:t>Beam Line Length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21FB065-397A-8ECF-5970-8994C8C1A547}"/>
              </a:ext>
            </a:extLst>
          </p:cNvPr>
          <p:cNvCxnSpPr>
            <a:cxnSpLocks/>
          </p:cNvCxnSpPr>
          <p:nvPr/>
        </p:nvCxnSpPr>
        <p:spPr>
          <a:xfrm flipH="1">
            <a:off x="3406140" y="1918346"/>
            <a:ext cx="548986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D9A1A03-7535-CC77-87D2-0203B5E5153E}"/>
              </a:ext>
            </a:extLst>
          </p:cNvPr>
          <p:cNvSpPr txBox="1"/>
          <p:nvPr/>
        </p:nvSpPr>
        <p:spPr>
          <a:xfrm rot="21176333">
            <a:off x="9583916" y="2160521"/>
            <a:ext cx="2279479" cy="646331"/>
          </a:xfrm>
          <a:prstGeom prst="rect">
            <a:avLst/>
          </a:prstGeom>
          <a:solidFill>
            <a:srgbClr val="99FF66">
              <a:alpha val="63000"/>
            </a:srgbClr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~100 Meter</a:t>
            </a:r>
            <a:br>
              <a:rPr lang="en-GB" dirty="0"/>
            </a:br>
            <a:r>
              <a:rPr lang="en-GB" sz="1700" dirty="0">
                <a:solidFill>
                  <a:schemeClr val="tx2"/>
                </a:solidFill>
              </a:rPr>
              <a:t>Transfer </a:t>
            </a:r>
            <a:r>
              <a:rPr lang="en-GB" dirty="0">
                <a:solidFill>
                  <a:schemeClr val="tx2"/>
                </a:solidFill>
              </a:rPr>
              <a:t>Beam Line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4F6C780-E798-2145-FBEC-7CD0CEBBFFDE}"/>
              </a:ext>
            </a:extLst>
          </p:cNvPr>
          <p:cNvCxnSpPr>
            <a:cxnSpLocks/>
          </p:cNvCxnSpPr>
          <p:nvPr/>
        </p:nvCxnSpPr>
        <p:spPr>
          <a:xfrm flipV="1">
            <a:off x="10914037" y="2759223"/>
            <a:ext cx="980440" cy="128906"/>
          </a:xfrm>
          <a:prstGeom prst="straightConnector1">
            <a:avLst/>
          </a:prstGeom>
          <a:ln w="53975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609FE2D-7045-69CA-49E9-D802AB2D2E38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66460" y="1918346"/>
            <a:ext cx="548986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65A59FF-A03B-58F1-75AE-9CDED1AFCCB6}"/>
              </a:ext>
            </a:extLst>
          </p:cNvPr>
          <p:cNvCxnSpPr>
            <a:cxnSpLocks/>
          </p:cNvCxnSpPr>
          <p:nvPr/>
        </p:nvCxnSpPr>
        <p:spPr>
          <a:xfrm flipH="1">
            <a:off x="2810104" y="3192862"/>
            <a:ext cx="237896" cy="536037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C8FD892-F99A-8AD8-9DC7-CB542BE7BB68}"/>
              </a:ext>
            </a:extLst>
          </p:cNvPr>
          <p:cNvSpPr txBox="1"/>
          <p:nvPr/>
        </p:nvSpPr>
        <p:spPr>
          <a:xfrm>
            <a:off x="2803467" y="2553058"/>
            <a:ext cx="1367839" cy="646331"/>
          </a:xfrm>
          <a:prstGeom prst="rect">
            <a:avLst/>
          </a:prstGeom>
          <a:solidFill>
            <a:srgbClr val="71257F">
              <a:alpha val="6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Downstream Test Table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86B88C-B88E-E739-8F29-9120568968E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880222" y="2629926"/>
            <a:ext cx="171338" cy="689374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E7F87E-2C46-2AB2-F601-D1D6FCB06C3E}"/>
              </a:ext>
            </a:extLst>
          </p:cNvPr>
          <p:cNvSpPr txBox="1"/>
          <p:nvPr/>
        </p:nvSpPr>
        <p:spPr>
          <a:xfrm>
            <a:off x="196302" y="1983595"/>
            <a:ext cx="1367839" cy="646331"/>
          </a:xfrm>
          <a:prstGeom prst="rect">
            <a:avLst/>
          </a:prstGeom>
          <a:solidFill>
            <a:srgbClr val="71257F">
              <a:alpha val="60000"/>
            </a:srgbClr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60x60 cm Test Area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1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669A6-C623-A940-9B5C-83ACF9444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92EAF5-A696-947A-94F4-421925C6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7" r="1858"/>
          <a:stretch>
            <a:fillRect/>
          </a:stretch>
        </p:blipFill>
        <p:spPr>
          <a:xfrm>
            <a:off x="-10988" y="1639428"/>
            <a:ext cx="12209811" cy="42564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2DD8F-FBF7-1A0C-CCA5-5573C96F2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5085EE-213A-6CEC-1EA1-4F7E9EFCE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79" y="2600296"/>
            <a:ext cx="5109951" cy="2430204"/>
          </a:xfrm>
        </p:spPr>
        <p:txBody>
          <a:bodyPr anchor="ctr">
            <a:normAutofit/>
          </a:bodyPr>
          <a:lstStyle/>
          <a:p>
            <a:r>
              <a:rPr lang="en-GB" dirty="0"/>
              <a:t>Session Highlights</a:t>
            </a:r>
          </a:p>
        </p:txBody>
      </p:sp>
    </p:spTree>
    <p:extLst>
      <p:ext uri="{BB962C8B-B14F-4D97-AF65-F5344CB8AC3E}">
        <p14:creationId xmlns:p14="http://schemas.microsoft.com/office/powerpoint/2010/main" val="270375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0805-FC37-2EAD-D3AE-3BEB8B1A1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5FDE51-7981-0274-D073-B87E576D61AD}"/>
              </a:ext>
            </a:extLst>
          </p:cNvPr>
          <p:cNvSpPr txBox="1"/>
          <p:nvPr/>
        </p:nvSpPr>
        <p:spPr>
          <a:xfrm>
            <a:off x="627797" y="6121021"/>
            <a:ext cx="17059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5355AA-915B-0564-9D89-00E0E4E55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8AB4D-B0CA-3B94-FE54-86A04D40C1F6}"/>
              </a:ext>
            </a:extLst>
          </p:cNvPr>
          <p:cNvSpPr txBox="1"/>
          <p:nvPr/>
        </p:nvSpPr>
        <p:spPr>
          <a:xfrm>
            <a:off x="529184" y="588463"/>
            <a:ext cx="11535435" cy="6117860"/>
          </a:xfrm>
          <a:prstGeom prst="rect">
            <a:avLst/>
          </a:prstGeom>
          <a:noFill/>
          <a:ln w="57150">
            <a:solidFill>
              <a:srgbClr val="00ADDC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8B676-EA9E-C9C7-B55D-BB847CE7EABE}"/>
              </a:ext>
            </a:extLst>
          </p:cNvPr>
          <p:cNvSpPr txBox="1"/>
          <p:nvPr/>
        </p:nvSpPr>
        <p:spPr>
          <a:xfrm>
            <a:off x="377214" y="326853"/>
            <a:ext cx="10111089" cy="523220"/>
          </a:xfrm>
          <a:prstGeom prst="rect">
            <a:avLst/>
          </a:prstGeom>
          <a:solidFill>
            <a:schemeClr val="bg1"/>
          </a:solidFill>
          <a:ln w="50800">
            <a:solidFill>
              <a:srgbClr val="00ADDC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Robert Schwartz, M.D. </a:t>
            </a:r>
            <a:r>
              <a:rPr lang="en-GB" b="1" dirty="0"/>
              <a:t>(Weill Medical College of Cornell),</a:t>
            </a:r>
            <a:r>
              <a:rPr lang="en-GB" sz="2800" b="1" dirty="0"/>
              <a:t> Radiobiology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CCFEF-8C90-4B1F-063A-4235262D5DA1}"/>
              </a:ext>
            </a:extLst>
          </p:cNvPr>
          <p:cNvSpPr txBox="1"/>
          <p:nvPr/>
        </p:nvSpPr>
        <p:spPr>
          <a:xfrm>
            <a:off x="882555" y="1257625"/>
            <a:ext cx="104268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/>
              <a:t>Unfortunately, no slides available</a:t>
            </a:r>
            <a:br>
              <a:rPr lang="en-GB" sz="2400" b="1" i="1" dirty="0"/>
            </a:br>
            <a:r>
              <a:rPr lang="en-GB" sz="2400" b="1" i="1" dirty="0"/>
              <a:t>Here is my attempt to summarize</a:t>
            </a:r>
          </a:p>
          <a:p>
            <a:r>
              <a:rPr lang="en-GB" sz="1400" b="1" i="1" dirty="0"/>
              <a:t>  </a:t>
            </a:r>
          </a:p>
          <a:p>
            <a:r>
              <a:rPr lang="en-GB" sz="2400" dirty="0"/>
              <a:t>Experimental evaluation of simulated microgravity and space radiation exposure </a:t>
            </a:r>
            <a:br>
              <a:rPr lang="en-GB" sz="2400" dirty="0"/>
            </a:br>
            <a:r>
              <a:rPr lang="en-GB" sz="2400" dirty="0"/>
              <a:t>in mice with countermeasure drug (Kaempferol</a:t>
            </a:r>
            <a:r>
              <a:rPr lang="en-GB" sz="2000" dirty="0"/>
              <a:t>, flavonoid compound found in foods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1400" dirty="0"/>
              <a:t> </a:t>
            </a:r>
            <a:br>
              <a:rPr lang="en-GB" sz="2400" dirty="0"/>
            </a:br>
            <a:r>
              <a:rPr lang="en-GB" sz="2400" b="1" dirty="0"/>
              <a:t>Does countermeasure provide medically observable protection for astronauts?</a:t>
            </a:r>
          </a:p>
          <a:p>
            <a:r>
              <a:rPr lang="en-GB" sz="2400" b="1" i="1" dirty="0"/>
              <a:t>	</a:t>
            </a:r>
            <a:r>
              <a:rPr lang="en-GB" sz="2400" i="1" dirty="0"/>
              <a:t>Yes, </a:t>
            </a:r>
            <a:r>
              <a:rPr lang="en-GB" sz="2400" dirty="0"/>
              <a:t>it was reported that organ function and oxidative stress was </a:t>
            </a:r>
            <a:br>
              <a:rPr lang="en-GB" sz="2400" dirty="0"/>
            </a:br>
            <a:r>
              <a:rPr lang="en-GB" sz="2400" dirty="0"/>
              <a:t>	improved in countermeasure-treated group compared to control group</a:t>
            </a:r>
          </a:p>
          <a:p>
            <a:r>
              <a:rPr lang="en-GB" sz="1400" i="1" dirty="0"/>
              <a:t> </a:t>
            </a:r>
          </a:p>
          <a:p>
            <a:r>
              <a:rPr lang="en-GB" sz="2400" i="1" dirty="0"/>
              <a:t>	</a:t>
            </a:r>
            <a:r>
              <a:rPr lang="en-GB" sz="2400" dirty="0"/>
              <a:t>While study is performed in mice, some up-regulated and down-regulated 	expressed genes are shared in human genetics with slight differences</a:t>
            </a:r>
          </a:p>
          <a:p>
            <a:r>
              <a:rPr lang="en-GB" sz="1400" dirty="0"/>
              <a:t> </a:t>
            </a:r>
          </a:p>
          <a:p>
            <a:r>
              <a:rPr lang="en-GB" sz="1400" dirty="0"/>
              <a:t>	</a:t>
            </a:r>
            <a:r>
              <a:rPr lang="en-GB" sz="2400" dirty="0"/>
              <a:t>Further investigation at NSRL is planned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3129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188A6-43E5-802C-4D8E-CA79056F4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35289-48DC-D3FB-F48E-7E128A84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4" y="313130"/>
            <a:ext cx="11340000" cy="6368590"/>
          </a:xfrm>
          <a:prstGeom prst="rect">
            <a:avLst/>
          </a:prstGeom>
          <a:ln w="57150">
            <a:solidFill>
              <a:srgbClr val="B2D33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E8E95-10EA-69BE-979E-32ED26A4211A}"/>
              </a:ext>
            </a:extLst>
          </p:cNvPr>
          <p:cNvSpPr txBox="1"/>
          <p:nvPr/>
        </p:nvSpPr>
        <p:spPr>
          <a:xfrm>
            <a:off x="384039" y="110565"/>
            <a:ext cx="7354242" cy="523220"/>
          </a:xfrm>
          <a:prstGeom prst="rect">
            <a:avLst/>
          </a:prstGeom>
          <a:solidFill>
            <a:schemeClr val="bg1"/>
          </a:solidFill>
          <a:ln w="5080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Andreas Waets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(CERN)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lang="en-GB" sz="2800" b="1" dirty="0"/>
              <a:t> Microelectronics Testing</a:t>
            </a:r>
          </a:p>
        </p:txBody>
      </p:sp>
    </p:spTree>
    <p:extLst>
      <p:ext uri="{BB962C8B-B14F-4D97-AF65-F5344CB8AC3E}">
        <p14:creationId xmlns:p14="http://schemas.microsoft.com/office/powerpoint/2010/main" val="101725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C1467-F202-CB90-566F-131851A9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0A9527-1AEA-9758-3D1F-44BF46E6C7FB}"/>
              </a:ext>
            </a:extLst>
          </p:cNvPr>
          <p:cNvSpPr txBox="1"/>
          <p:nvPr/>
        </p:nvSpPr>
        <p:spPr>
          <a:xfrm>
            <a:off x="420377" y="5827594"/>
            <a:ext cx="1817855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4908D-ABF4-3F67-611C-C0C544F27537}"/>
              </a:ext>
            </a:extLst>
          </p:cNvPr>
          <p:cNvSpPr txBox="1"/>
          <p:nvPr/>
        </p:nvSpPr>
        <p:spPr>
          <a:xfrm>
            <a:off x="571500" y="584824"/>
            <a:ext cx="11535435" cy="6117860"/>
          </a:xfrm>
          <a:prstGeom prst="rect">
            <a:avLst/>
          </a:prstGeom>
          <a:noFill/>
          <a:ln w="5715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3671D-0940-807E-C52E-E8FC3CD816F2}"/>
              </a:ext>
            </a:extLst>
          </p:cNvPr>
          <p:cNvPicPr>
            <a:picLocks/>
          </p:cNvPicPr>
          <p:nvPr/>
        </p:nvPicPr>
        <p:blipFill>
          <a:blip r:embed="rId2"/>
          <a:srcRect t="20392" r="42640"/>
          <a:stretch>
            <a:fillRect/>
          </a:stretch>
        </p:blipFill>
        <p:spPr>
          <a:xfrm>
            <a:off x="631781" y="1622294"/>
            <a:ext cx="7209045" cy="4876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98F16-6764-15AC-657A-D1A9C0FA8776}"/>
              </a:ext>
            </a:extLst>
          </p:cNvPr>
          <p:cNvSpPr txBox="1"/>
          <p:nvPr/>
        </p:nvSpPr>
        <p:spPr>
          <a:xfrm>
            <a:off x="397687" y="357630"/>
            <a:ext cx="6228302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Andreas Waets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(CERN)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GB" sz="2400" b="1" dirty="0"/>
              <a:t>Microelectronics Testing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936174-A44B-E2F5-5472-7E9D138D791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33843" y="725601"/>
            <a:ext cx="4422347" cy="2918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87C62F-B3D7-1D02-F927-26837C74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395" t="20392" r="947"/>
          <a:stretch>
            <a:fillRect/>
          </a:stretch>
        </p:blipFill>
        <p:spPr>
          <a:xfrm>
            <a:off x="8210163" y="3714142"/>
            <a:ext cx="3094409" cy="29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264AB-3B73-34A1-5DD6-193D5F5D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3ED9D41-914E-4AE0-AD0F-CEE04D23744C}"/>
              </a:ext>
            </a:extLst>
          </p:cNvPr>
          <p:cNvSpPr txBox="1"/>
          <p:nvPr/>
        </p:nvSpPr>
        <p:spPr>
          <a:xfrm>
            <a:off x="420377" y="5827594"/>
            <a:ext cx="1817855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F714A-A30A-37E4-1AD1-D947A88D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80" y="1431381"/>
            <a:ext cx="11550046" cy="4532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3196BA-D0C9-4384-648C-F68F86DF5029}"/>
              </a:ext>
            </a:extLst>
          </p:cNvPr>
          <p:cNvSpPr txBox="1"/>
          <p:nvPr/>
        </p:nvSpPr>
        <p:spPr>
          <a:xfrm>
            <a:off x="556480" y="588463"/>
            <a:ext cx="11535435" cy="6117860"/>
          </a:xfrm>
          <a:prstGeom prst="rect">
            <a:avLst/>
          </a:prstGeom>
          <a:noFill/>
          <a:ln w="5715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BF5EC-21B0-FC88-1E39-3FA83E2B69D8}"/>
              </a:ext>
            </a:extLst>
          </p:cNvPr>
          <p:cNvSpPr txBox="1"/>
          <p:nvPr/>
        </p:nvSpPr>
        <p:spPr>
          <a:xfrm>
            <a:off x="397687" y="357630"/>
            <a:ext cx="6228301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Andreas Waets</a:t>
            </a:r>
            <a:r>
              <a:rPr lang="en-GB" sz="1600" b="1" dirty="0"/>
              <a:t> (CERN)</a:t>
            </a:r>
            <a:r>
              <a:rPr lang="en-GB" sz="2400" b="1" dirty="0"/>
              <a:t>,</a:t>
            </a:r>
            <a:r>
              <a:rPr lang="en-GB" sz="1600" b="1" dirty="0"/>
              <a:t> </a:t>
            </a:r>
            <a:r>
              <a:rPr lang="en-GB" sz="2400" b="1" dirty="0"/>
              <a:t>Microelectronics Testing</a:t>
            </a:r>
          </a:p>
        </p:txBody>
      </p:sp>
    </p:spTree>
    <p:extLst>
      <p:ext uri="{BB962C8B-B14F-4D97-AF65-F5344CB8AC3E}">
        <p14:creationId xmlns:p14="http://schemas.microsoft.com/office/powerpoint/2010/main" val="178599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81608-241D-3A3E-FCA1-43C74900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75AB04-0EB8-3D93-1E71-FC7D288833BB}"/>
              </a:ext>
            </a:extLst>
          </p:cNvPr>
          <p:cNvSpPr txBox="1"/>
          <p:nvPr/>
        </p:nvSpPr>
        <p:spPr>
          <a:xfrm>
            <a:off x="420377" y="5827594"/>
            <a:ext cx="1817855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418A4-24EE-019E-48E3-D98F4E183497}"/>
              </a:ext>
            </a:extLst>
          </p:cNvPr>
          <p:cNvSpPr txBox="1"/>
          <p:nvPr/>
        </p:nvSpPr>
        <p:spPr>
          <a:xfrm>
            <a:off x="556480" y="588463"/>
            <a:ext cx="11535435" cy="6117860"/>
          </a:xfrm>
          <a:prstGeom prst="rect">
            <a:avLst/>
          </a:prstGeom>
          <a:noFill/>
          <a:ln w="5715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CB3F7-9D48-BAC9-BF0C-53D0ADBFB8B9}"/>
              </a:ext>
            </a:extLst>
          </p:cNvPr>
          <p:cNvSpPr txBox="1"/>
          <p:nvPr/>
        </p:nvSpPr>
        <p:spPr>
          <a:xfrm>
            <a:off x="397687" y="357630"/>
            <a:ext cx="6228301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2D33B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Andreas Waets</a:t>
            </a:r>
            <a:r>
              <a:rPr lang="en-GB" sz="1600" b="1" dirty="0"/>
              <a:t> (CERN)</a:t>
            </a:r>
            <a:r>
              <a:rPr lang="en-GB" sz="2400" b="1" dirty="0"/>
              <a:t>,</a:t>
            </a:r>
            <a:r>
              <a:rPr lang="en-GB" sz="1600" b="1" dirty="0"/>
              <a:t> </a:t>
            </a:r>
            <a:r>
              <a:rPr lang="en-GB" sz="2400" b="1" dirty="0"/>
              <a:t>Microelectronics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AC2C3-DF31-0B07-4359-1B69653F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31"/>
          <a:stretch>
            <a:fillRect/>
          </a:stretch>
        </p:blipFill>
        <p:spPr>
          <a:xfrm>
            <a:off x="6973438" y="768475"/>
            <a:ext cx="4980293" cy="579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AB17E-31E3-F25E-8075-78A083CB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23" y="996286"/>
            <a:ext cx="5299119" cy="296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56E541-E2BA-F629-5455-53B52883F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83" y="4134276"/>
            <a:ext cx="5588759" cy="242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8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Machine Learning Assisted Tuning and </a:t>
            </a:r>
            <a:r>
              <a:rPr lang="en-US" sz="4800"/>
              <a:t>Diagnostics of NSRL Beams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EIC–BeamAI collaboration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611801" cy="1259607"/>
          </a:xfrm>
        </p:spPr>
        <p:txBody>
          <a:bodyPr/>
          <a:lstStyle/>
          <a:p>
            <a:r>
              <a:rPr lang="en-US" dirty="0"/>
              <a:t>E. Hamwi, K. Brown, L. Hajdu, G. </a:t>
            </a:r>
            <a:r>
              <a:rPr lang="en-US" dirty="0" err="1"/>
              <a:t>Hoffstaetter</a:t>
            </a:r>
            <a:r>
              <a:rPr lang="en-US" dirty="0"/>
              <a:t>, W. Lin, M. McCarthy, T. Olsen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72FEC-7A76-8F01-501B-B4CCA008916F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 w="57150">
            <a:solidFill>
              <a:srgbClr val="F68B1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5CF8B-F3A6-5087-836A-EA1C9DBCCC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096000" cy="593678"/>
          </a:xfrm>
          <a:prstGeom prst="rect">
            <a:avLst/>
          </a:prstGeom>
          <a:solidFill>
            <a:schemeClr val="tx1"/>
          </a:solidFill>
          <a:ln w="50800">
            <a:solidFill>
              <a:srgbClr val="F68B1F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Eiad Hamwi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(BNL)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ML/AI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Accl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</a:t>
            </a:r>
          </a:p>
        </p:txBody>
      </p:sp>
    </p:spTree>
    <p:extLst>
      <p:ext uri="{BB962C8B-B14F-4D97-AF65-F5344CB8AC3E}">
        <p14:creationId xmlns:p14="http://schemas.microsoft.com/office/powerpoint/2010/main" val="3813042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3E213-A423-FC14-9544-7BBA3510C2A7}"/>
              </a:ext>
            </a:extLst>
          </p:cNvPr>
          <p:cNvSpPr txBox="1"/>
          <p:nvPr/>
        </p:nvSpPr>
        <p:spPr>
          <a:xfrm>
            <a:off x="556480" y="588463"/>
            <a:ext cx="11535435" cy="6117860"/>
          </a:xfrm>
          <a:prstGeom prst="rect">
            <a:avLst/>
          </a:prstGeom>
          <a:noFill/>
          <a:ln w="57150">
            <a:solidFill>
              <a:srgbClr val="F68B1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5CCF8AB-5B99-5997-747D-2F1AB6788AC7}"/>
              </a:ext>
            </a:extLst>
          </p:cNvPr>
          <p:cNvSpPr txBox="1">
            <a:spLocks/>
          </p:cNvSpPr>
          <p:nvPr/>
        </p:nvSpPr>
        <p:spPr>
          <a:xfrm>
            <a:off x="1736011" y="1100847"/>
            <a:ext cx="9382209" cy="6634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/>
              <a:t>SciBmad</a:t>
            </a:r>
            <a:r>
              <a:rPr lang="en-US" sz="4000" dirty="0"/>
              <a:t> slow extraction sim. from the AGS booster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3F188A-8A7B-E3FD-82FF-4D6291A9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44" y="1637731"/>
            <a:ext cx="11370587" cy="4954983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C3D4717-017A-6A84-D2C1-CFE8D7B09F56}"/>
              </a:ext>
            </a:extLst>
          </p:cNvPr>
          <p:cNvSpPr txBox="1">
            <a:spLocks/>
          </p:cNvSpPr>
          <p:nvPr/>
        </p:nvSpPr>
        <p:spPr>
          <a:xfrm>
            <a:off x="349930" y="338132"/>
            <a:ext cx="5075055" cy="439791"/>
          </a:xfrm>
          <a:prstGeom prst="rect">
            <a:avLst/>
          </a:prstGeom>
          <a:solidFill>
            <a:schemeClr val="bg1"/>
          </a:solidFill>
          <a:ln w="50800">
            <a:solidFill>
              <a:srgbClr val="F68B1F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Eiad Hamwi</a:t>
            </a:r>
            <a:r>
              <a:rPr lang="en-US" sz="1600" b="1" dirty="0"/>
              <a:t> (BNL)</a:t>
            </a:r>
            <a:r>
              <a:rPr lang="en-US" sz="2400" b="1" dirty="0"/>
              <a:t>, ML/AI </a:t>
            </a:r>
            <a:r>
              <a:rPr lang="en-US" sz="2400" b="1" dirty="0" err="1"/>
              <a:t>Accl</a:t>
            </a:r>
            <a:r>
              <a:rPr lang="en-US" sz="2400" b="1" dirty="0"/>
              <a:t>. Phys</a:t>
            </a:r>
          </a:p>
        </p:txBody>
      </p:sp>
    </p:spTree>
    <p:extLst>
      <p:ext uri="{BB962C8B-B14F-4D97-AF65-F5344CB8AC3E}">
        <p14:creationId xmlns:p14="http://schemas.microsoft.com/office/powerpoint/2010/main" val="236208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99E00-67B5-3AF2-2F6A-7DE16C17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D47656-2475-3757-6993-CC116068120C}"/>
              </a:ext>
            </a:extLst>
          </p:cNvPr>
          <p:cNvSpPr txBox="1"/>
          <p:nvPr/>
        </p:nvSpPr>
        <p:spPr>
          <a:xfrm>
            <a:off x="420378" y="5827594"/>
            <a:ext cx="1087700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E220C-E14C-2917-949A-592E2F29A41D}"/>
              </a:ext>
            </a:extLst>
          </p:cNvPr>
          <p:cNvSpPr txBox="1"/>
          <p:nvPr/>
        </p:nvSpPr>
        <p:spPr>
          <a:xfrm>
            <a:off x="536009" y="588463"/>
            <a:ext cx="11535435" cy="6117860"/>
          </a:xfrm>
          <a:prstGeom prst="rect">
            <a:avLst/>
          </a:prstGeom>
          <a:noFill/>
          <a:ln w="57150">
            <a:solidFill>
              <a:srgbClr val="F68B1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2FF718C-4FCE-F676-F892-36C14B3A0B35}"/>
              </a:ext>
            </a:extLst>
          </p:cNvPr>
          <p:cNvSpPr txBox="1">
            <a:spLocks/>
          </p:cNvSpPr>
          <p:nvPr/>
        </p:nvSpPr>
        <p:spPr>
          <a:xfrm>
            <a:off x="1736011" y="1100847"/>
            <a:ext cx="9382209" cy="6634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40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5913B1F-1362-B09E-C9D2-3B7AA37C390A}"/>
              </a:ext>
            </a:extLst>
          </p:cNvPr>
          <p:cNvSpPr txBox="1">
            <a:spLocks/>
          </p:cNvSpPr>
          <p:nvPr/>
        </p:nvSpPr>
        <p:spPr>
          <a:xfrm>
            <a:off x="349930" y="338132"/>
            <a:ext cx="4924930" cy="439791"/>
          </a:xfrm>
          <a:prstGeom prst="rect">
            <a:avLst/>
          </a:prstGeom>
          <a:solidFill>
            <a:schemeClr val="bg1"/>
          </a:solidFill>
          <a:ln w="50800">
            <a:solidFill>
              <a:srgbClr val="F68B1F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Eiad Hamwi</a:t>
            </a:r>
            <a:r>
              <a:rPr lang="en-US" sz="1600" b="1" dirty="0"/>
              <a:t> (BNL)</a:t>
            </a:r>
            <a:r>
              <a:rPr lang="en-US" sz="2400" b="1" dirty="0"/>
              <a:t>, ML/AI </a:t>
            </a:r>
            <a:r>
              <a:rPr lang="en-US" sz="2400" b="1" dirty="0" err="1"/>
              <a:t>Accl</a:t>
            </a:r>
            <a:r>
              <a:rPr lang="en-US" sz="2400" b="1" dirty="0"/>
              <a:t>. Phys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22CC3-DB24-C5EC-CF3A-8833BDD8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53" y="897977"/>
            <a:ext cx="11014546" cy="56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5C8763-BA90-CAB2-CA24-E76B5EF9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10" y="160571"/>
            <a:ext cx="6226357" cy="6536858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6673780-679C-7E76-21D0-1E4D9FF2B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4D46C-D4E4-5B3C-394A-9F49E5EA0474}"/>
              </a:ext>
            </a:extLst>
          </p:cNvPr>
          <p:cNvSpPr txBox="1"/>
          <p:nvPr/>
        </p:nvSpPr>
        <p:spPr>
          <a:xfrm>
            <a:off x="6670936" y="1624157"/>
            <a:ext cx="5568287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NSRL's </a:t>
            </a:r>
            <a:r>
              <a:rPr lang="en-US" sz="2800" i="1" dirty="0">
                <a:cs typeface="Times New Roman"/>
              </a:rPr>
              <a:t>first</a:t>
            </a:r>
            <a:r>
              <a:rPr lang="en-US" sz="2800" dirty="0">
                <a:cs typeface="Times New Roman"/>
              </a:rPr>
              <a:t> participation in RHIC/AGS Users' Meeting</a:t>
            </a:r>
            <a:br>
              <a:rPr lang="en-US" sz="2800" dirty="0">
                <a:cs typeface="Times New Roman"/>
              </a:rPr>
            </a:br>
            <a:r>
              <a:rPr lang="en-US" dirty="0">
                <a:cs typeface="Times New Roman"/>
              </a:rPr>
              <a:t>  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Showcasing four speakers from across the facility's multi-disciplinary user community</a:t>
            </a:r>
          </a:p>
          <a:p>
            <a:pPr algn="ctr"/>
            <a:r>
              <a:rPr lang="en-US" dirty="0">
                <a:solidFill>
                  <a:srgbClr val="00ADDC"/>
                </a:solidFill>
                <a:cs typeface="Times New Roman"/>
              </a:rPr>
              <a:t>    </a:t>
            </a:r>
          </a:p>
          <a:p>
            <a:pPr algn="ctr"/>
            <a:r>
              <a:rPr lang="en-US" sz="2000" dirty="0">
                <a:solidFill>
                  <a:srgbClr val="00ADDC"/>
                </a:solidFill>
                <a:cs typeface="Times New Roman"/>
              </a:rPr>
              <a:t>Radiobiology</a:t>
            </a:r>
            <a:r>
              <a:rPr lang="en-US" sz="2400" dirty="0">
                <a:solidFill>
                  <a:srgbClr val="00ADDC"/>
                </a:solidFill>
                <a:cs typeface="Times New Roman"/>
              </a:rPr>
              <a:t> – Robert Schwartz</a:t>
            </a:r>
            <a:r>
              <a:rPr lang="en-US" sz="2000" dirty="0">
                <a:solidFill>
                  <a:srgbClr val="00ADDC"/>
                </a:solidFill>
                <a:cs typeface="Times New Roman"/>
              </a:rPr>
              <a:t>, M.D.</a:t>
            </a:r>
            <a:br>
              <a:rPr lang="en-US" sz="2800" dirty="0">
                <a:cs typeface="Times New Roman"/>
              </a:rPr>
            </a:br>
            <a:r>
              <a:rPr lang="en-US" sz="2000" dirty="0">
                <a:solidFill>
                  <a:srgbClr val="B2D33B"/>
                </a:solidFill>
                <a:cs typeface="Times New Roman"/>
              </a:rPr>
              <a:t>Electronics Testing </a:t>
            </a:r>
            <a:r>
              <a:rPr lang="en-US" sz="2400" dirty="0">
                <a:solidFill>
                  <a:srgbClr val="B2D33B"/>
                </a:solidFill>
                <a:cs typeface="Times New Roman"/>
              </a:rPr>
              <a:t>– Andreas Waets</a:t>
            </a:r>
          </a:p>
          <a:p>
            <a:pPr algn="ctr"/>
            <a:r>
              <a:rPr lang="en-US" sz="2000" dirty="0">
                <a:solidFill>
                  <a:srgbClr val="F68B1F"/>
                </a:solidFill>
                <a:ea typeface="+mn-lt"/>
                <a:cs typeface="+mn-lt"/>
              </a:rPr>
              <a:t>ML &amp; Accelerator Physics – </a:t>
            </a:r>
            <a:r>
              <a:rPr lang="en-US" sz="2400" dirty="0">
                <a:solidFill>
                  <a:srgbClr val="F68B1F"/>
                </a:solidFill>
                <a:ea typeface="+mn-lt"/>
                <a:cs typeface="+mn-lt"/>
              </a:rPr>
              <a:t>Eiad Hamwi</a:t>
            </a:r>
            <a:br>
              <a:rPr lang="en-US" sz="2800" dirty="0">
                <a:cs typeface="+mn-lt"/>
              </a:rPr>
            </a:br>
            <a:r>
              <a:rPr lang="en-US" sz="2000" dirty="0">
                <a:solidFill>
                  <a:srgbClr val="B72467"/>
                </a:solidFill>
                <a:ea typeface="+mn-lt"/>
                <a:cs typeface="+mn-lt"/>
              </a:rPr>
              <a:t>Nuclear Data Measurements – </a:t>
            </a:r>
            <a:r>
              <a:rPr lang="en-US" sz="2400" dirty="0">
                <a:solidFill>
                  <a:srgbClr val="B72467"/>
                </a:solidFill>
                <a:ea typeface="+mn-lt"/>
                <a:cs typeface="+mn-lt"/>
              </a:rPr>
              <a:t>Patrick Peplowski</a:t>
            </a:r>
            <a:endParaRPr lang="en-US" dirty="0">
              <a:solidFill>
                <a:srgbClr val="B7246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494BE-FDAA-3A55-FD94-94A0F03229C7}"/>
              </a:ext>
            </a:extLst>
          </p:cNvPr>
          <p:cNvSpPr txBox="1"/>
          <p:nvPr/>
        </p:nvSpPr>
        <p:spPr>
          <a:xfrm>
            <a:off x="272955" y="5411336"/>
            <a:ext cx="6175173" cy="818866"/>
          </a:xfrm>
          <a:prstGeom prst="roundRect">
            <a:avLst/>
          </a:prstGeom>
          <a:noFill/>
          <a:ln w="28575">
            <a:solidFill>
              <a:srgbClr val="B7246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E57E2-ECC8-9509-EB48-BF058E1ADC03}"/>
              </a:ext>
            </a:extLst>
          </p:cNvPr>
          <p:cNvSpPr txBox="1"/>
          <p:nvPr/>
        </p:nvSpPr>
        <p:spPr>
          <a:xfrm>
            <a:off x="272955" y="4612944"/>
            <a:ext cx="6175173" cy="682387"/>
          </a:xfrm>
          <a:prstGeom prst="roundRect">
            <a:avLst/>
          </a:prstGeom>
          <a:noFill/>
          <a:ln w="28575">
            <a:solidFill>
              <a:srgbClr val="F68B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49DA-95F5-1E56-6785-FCA92298191C}"/>
              </a:ext>
            </a:extLst>
          </p:cNvPr>
          <p:cNvSpPr txBox="1"/>
          <p:nvPr/>
        </p:nvSpPr>
        <p:spPr>
          <a:xfrm>
            <a:off x="272952" y="3437457"/>
            <a:ext cx="6175177" cy="1019999"/>
          </a:xfrm>
          <a:prstGeom prst="roundRect">
            <a:avLst/>
          </a:prstGeom>
          <a:noFill/>
          <a:ln w="28575">
            <a:solidFill>
              <a:srgbClr val="B2D33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FDE18-DAF4-0725-6B09-5A47696A979B}"/>
              </a:ext>
            </a:extLst>
          </p:cNvPr>
          <p:cNvSpPr txBox="1"/>
          <p:nvPr/>
        </p:nvSpPr>
        <p:spPr>
          <a:xfrm>
            <a:off x="272952" y="2266025"/>
            <a:ext cx="6175615" cy="1019999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4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D47B-AE2E-96D4-8554-3EAC45D2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6F61CF-B90A-291A-F4C1-BF7E7F510095}"/>
              </a:ext>
            </a:extLst>
          </p:cNvPr>
          <p:cNvSpPr txBox="1"/>
          <p:nvPr/>
        </p:nvSpPr>
        <p:spPr>
          <a:xfrm>
            <a:off x="420378" y="5827594"/>
            <a:ext cx="1087700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88112-AC7F-5C62-8010-7556C8E8991B}"/>
              </a:ext>
            </a:extLst>
          </p:cNvPr>
          <p:cNvSpPr txBox="1"/>
          <p:nvPr/>
        </p:nvSpPr>
        <p:spPr>
          <a:xfrm>
            <a:off x="536009" y="588463"/>
            <a:ext cx="11535435" cy="6117860"/>
          </a:xfrm>
          <a:prstGeom prst="rect">
            <a:avLst/>
          </a:prstGeom>
          <a:noFill/>
          <a:ln w="57150">
            <a:solidFill>
              <a:srgbClr val="F68B1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E9A552A-F145-E0F3-B47D-B2EAB051EAE9}"/>
              </a:ext>
            </a:extLst>
          </p:cNvPr>
          <p:cNvSpPr txBox="1">
            <a:spLocks/>
          </p:cNvSpPr>
          <p:nvPr/>
        </p:nvSpPr>
        <p:spPr>
          <a:xfrm>
            <a:off x="1736011" y="1100847"/>
            <a:ext cx="9382209" cy="6634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40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572087F-B6EB-E741-9922-0A96A3560D10}"/>
              </a:ext>
            </a:extLst>
          </p:cNvPr>
          <p:cNvSpPr txBox="1">
            <a:spLocks/>
          </p:cNvSpPr>
          <p:nvPr/>
        </p:nvSpPr>
        <p:spPr>
          <a:xfrm>
            <a:off x="349930" y="338132"/>
            <a:ext cx="4924930" cy="439791"/>
          </a:xfrm>
          <a:prstGeom prst="rect">
            <a:avLst/>
          </a:prstGeom>
          <a:solidFill>
            <a:schemeClr val="bg1"/>
          </a:solidFill>
          <a:ln w="50800">
            <a:solidFill>
              <a:srgbClr val="F68B1F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Eiad Hamwi</a:t>
            </a:r>
            <a:r>
              <a:rPr lang="en-US" sz="1600" b="1" dirty="0"/>
              <a:t> (BNL)</a:t>
            </a:r>
            <a:r>
              <a:rPr lang="en-US" sz="2400" b="1" dirty="0"/>
              <a:t>, ML/AI </a:t>
            </a:r>
            <a:r>
              <a:rPr lang="en-US" sz="2400" b="1" dirty="0" err="1"/>
              <a:t>Accl</a:t>
            </a:r>
            <a:r>
              <a:rPr lang="en-US" sz="2400" b="1" dirty="0"/>
              <a:t>. Phys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B4E3E-C329-20C2-824F-6EF7E3D7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7" y="936482"/>
            <a:ext cx="11157473" cy="568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4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A6375-D291-43E7-CBF0-40313B16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5CB0B2C-9640-8F9F-2115-40BA7E6A61AF}"/>
              </a:ext>
            </a:extLst>
          </p:cNvPr>
          <p:cNvSpPr txBox="1"/>
          <p:nvPr/>
        </p:nvSpPr>
        <p:spPr>
          <a:xfrm>
            <a:off x="420378" y="5827594"/>
            <a:ext cx="1087700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56EEB79-4E3C-B75B-44B5-2B9E6FB34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sz="10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BB2D00-9E4D-B72C-BF10-FAB4288864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612" y="366989"/>
            <a:ext cx="11233526" cy="6360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2968C-F0E2-38E9-FD8C-E41E81D1A4FF}"/>
              </a:ext>
            </a:extLst>
          </p:cNvPr>
          <p:cNvSpPr txBox="1"/>
          <p:nvPr/>
        </p:nvSpPr>
        <p:spPr>
          <a:xfrm>
            <a:off x="793140" y="335001"/>
            <a:ext cx="11292385" cy="6441175"/>
          </a:xfrm>
          <a:prstGeom prst="rect">
            <a:avLst/>
          </a:prstGeom>
          <a:noFill/>
          <a:ln w="5715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8696A2-E222-43C9-13A1-0480200B0CA4}"/>
              </a:ext>
            </a:extLst>
          </p:cNvPr>
          <p:cNvSpPr txBox="1"/>
          <p:nvPr/>
        </p:nvSpPr>
        <p:spPr>
          <a:xfrm>
            <a:off x="420378" y="130452"/>
            <a:ext cx="5675622" cy="523220"/>
          </a:xfrm>
          <a:prstGeom prst="rect">
            <a:avLst/>
          </a:prstGeom>
          <a:solidFill>
            <a:schemeClr val="bg1"/>
          </a:solidFill>
          <a:ln w="5080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Patrick Peplowski, Nuclear Data</a:t>
            </a:r>
          </a:p>
        </p:txBody>
      </p:sp>
    </p:spTree>
    <p:extLst>
      <p:ext uri="{BB962C8B-B14F-4D97-AF65-F5344CB8AC3E}">
        <p14:creationId xmlns:p14="http://schemas.microsoft.com/office/powerpoint/2010/main" val="416396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59B7-EF2C-FD6A-D854-3C52247C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62ADF9-1701-A152-EF63-90F570791608}"/>
              </a:ext>
            </a:extLst>
          </p:cNvPr>
          <p:cNvSpPr txBox="1"/>
          <p:nvPr/>
        </p:nvSpPr>
        <p:spPr>
          <a:xfrm>
            <a:off x="420378" y="5827594"/>
            <a:ext cx="1087700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C97A6A-F646-065E-AAA3-27428729BC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7213" y="334565"/>
            <a:ext cx="11340000" cy="6378750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E8F13A66-8022-B3ED-4FD3-AA41D26BC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E952E-A34F-425F-F75E-3BFD10CD8135}"/>
              </a:ext>
            </a:extLst>
          </p:cNvPr>
          <p:cNvSpPr txBox="1">
            <a:spLocks noChangeAspect="1"/>
          </p:cNvSpPr>
          <p:nvPr/>
        </p:nvSpPr>
        <p:spPr>
          <a:xfrm>
            <a:off x="687213" y="334565"/>
            <a:ext cx="11340000" cy="6378750"/>
          </a:xfrm>
          <a:prstGeom prst="rect">
            <a:avLst/>
          </a:prstGeom>
          <a:noFill/>
          <a:ln w="5715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5FBA2-0CFA-F3FD-6869-95B8B6FB896C}"/>
              </a:ext>
            </a:extLst>
          </p:cNvPr>
          <p:cNvSpPr txBox="1"/>
          <p:nvPr/>
        </p:nvSpPr>
        <p:spPr>
          <a:xfrm>
            <a:off x="295328" y="144685"/>
            <a:ext cx="4522882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Patrick Peplowski, Nuclear Data</a:t>
            </a:r>
          </a:p>
        </p:txBody>
      </p:sp>
    </p:spTree>
    <p:extLst>
      <p:ext uri="{BB962C8B-B14F-4D97-AF65-F5344CB8AC3E}">
        <p14:creationId xmlns:p14="http://schemas.microsoft.com/office/powerpoint/2010/main" val="355248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B55DD7B-161C-7E55-078A-C8AAC145B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734C5C4-7F5D-B12A-6F6C-A3E5EB728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0E636-31E9-A6F3-54BD-54F4F76FE980}"/>
              </a:ext>
            </a:extLst>
          </p:cNvPr>
          <p:cNvSpPr txBox="1">
            <a:spLocks noChangeAspect="1"/>
          </p:cNvSpPr>
          <p:nvPr/>
        </p:nvSpPr>
        <p:spPr>
          <a:xfrm>
            <a:off x="20320" y="11431"/>
            <a:ext cx="12151356" cy="6835138"/>
          </a:xfrm>
          <a:prstGeom prst="rect">
            <a:avLst/>
          </a:prstGeom>
          <a:noFill/>
          <a:ln w="5715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98BF50-1F28-1DAB-2486-456031DE4150}"/>
              </a:ext>
            </a:extLst>
          </p:cNvPr>
          <p:cNvSpPr txBox="1"/>
          <p:nvPr/>
        </p:nvSpPr>
        <p:spPr>
          <a:xfrm>
            <a:off x="7648794" y="11431"/>
            <a:ext cx="4522882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Patrick Peplowski, Nuclear Data</a:t>
            </a:r>
          </a:p>
        </p:txBody>
      </p:sp>
    </p:spTree>
    <p:extLst>
      <p:ext uri="{BB962C8B-B14F-4D97-AF65-F5344CB8AC3E}">
        <p14:creationId xmlns:p14="http://schemas.microsoft.com/office/powerpoint/2010/main" val="4280979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F9285-3EAE-9CFB-94E6-147645DDC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85FB4F-D4C5-82C6-21D7-BFF1B0876E8B}"/>
              </a:ext>
            </a:extLst>
          </p:cNvPr>
          <p:cNvSpPr txBox="1"/>
          <p:nvPr/>
        </p:nvSpPr>
        <p:spPr>
          <a:xfrm>
            <a:off x="420378" y="5827594"/>
            <a:ext cx="1087700" cy="899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1CC9FEB7-FFD2-45F8-ECD4-4583806D6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EA0DB-BBAA-1C9A-12A7-A667B7353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41" y="408843"/>
            <a:ext cx="9681768" cy="6253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C398B-9838-0967-CA95-3F8878CB6041}"/>
              </a:ext>
            </a:extLst>
          </p:cNvPr>
          <p:cNvSpPr txBox="1">
            <a:spLocks noChangeAspect="1"/>
          </p:cNvSpPr>
          <p:nvPr/>
        </p:nvSpPr>
        <p:spPr>
          <a:xfrm>
            <a:off x="687213" y="334565"/>
            <a:ext cx="11340000" cy="6378750"/>
          </a:xfrm>
          <a:prstGeom prst="rect">
            <a:avLst/>
          </a:prstGeom>
          <a:noFill/>
          <a:ln w="5715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5A9A8-4081-402A-477B-322E7A348C23}"/>
              </a:ext>
            </a:extLst>
          </p:cNvPr>
          <p:cNvSpPr txBox="1"/>
          <p:nvPr/>
        </p:nvSpPr>
        <p:spPr>
          <a:xfrm>
            <a:off x="295328" y="144685"/>
            <a:ext cx="4522882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B72467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Patrick Peplowski, Nuclear Data</a:t>
            </a:r>
          </a:p>
        </p:txBody>
      </p:sp>
    </p:spTree>
    <p:extLst>
      <p:ext uri="{BB962C8B-B14F-4D97-AF65-F5344CB8AC3E}">
        <p14:creationId xmlns:p14="http://schemas.microsoft.com/office/powerpoint/2010/main" val="79929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A2E44-0716-F135-80CB-4105ACD1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96A85D-28A3-5C05-E42E-E7BD4077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7" r="1858"/>
          <a:stretch>
            <a:fillRect/>
          </a:stretch>
        </p:blipFill>
        <p:spPr>
          <a:xfrm>
            <a:off x="-10988" y="1639428"/>
            <a:ext cx="12209811" cy="42564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2A5F-B03F-3008-9C78-B718807BC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9359AF-E7F3-274B-5FAD-426571C01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363" y="2364151"/>
            <a:ext cx="7444855" cy="3011675"/>
          </a:xfrm>
        </p:spPr>
        <p:txBody>
          <a:bodyPr anchor="ctr">
            <a:normAutofit fontScale="90000"/>
          </a:bodyPr>
          <a:lstStyle/>
          <a:p>
            <a:r>
              <a:rPr lang="en-GB" sz="4000" b="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  <a:t>NSRL is a multi-disciplinary, </a:t>
            </a:r>
            <a:br>
              <a:rPr lang="en-GB" sz="4000" b="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4000" b="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  <a:t>fixed target beam line hosting user experiments at the RHIC/EIC complex</a:t>
            </a:r>
            <a:br>
              <a:rPr lang="en-GB" sz="360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140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3600" b="0" dirty="0">
                <a:effectLst>
                  <a:outerShdw blurRad="254000" dist="38100" algn="l" rotWithShape="0">
                    <a:prstClr val="black">
                      <a:alpha val="40000"/>
                    </a:prstClr>
                  </a:outerShdw>
                </a:effectLst>
              </a:rPr>
              <a:t>We will operate for the foreseeable future as demand for high energy heavy ion beam continues to grow</a:t>
            </a:r>
          </a:p>
        </p:txBody>
      </p:sp>
    </p:spTree>
    <p:extLst>
      <p:ext uri="{BB962C8B-B14F-4D97-AF65-F5344CB8AC3E}">
        <p14:creationId xmlns:p14="http://schemas.microsoft.com/office/powerpoint/2010/main" val="222755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763C-957F-8571-DE6A-BA084BEE6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52988A-644D-A9CE-060A-D61BBCBD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7" r="1858"/>
          <a:stretch>
            <a:fillRect/>
          </a:stretch>
        </p:blipFill>
        <p:spPr>
          <a:xfrm>
            <a:off x="-10988" y="1639428"/>
            <a:ext cx="12209811" cy="42564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79F51-CF60-AFBB-D6D5-548B4F561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2A6C38-C6C4-B9E3-19DF-C32C76C5A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058" y="2940190"/>
            <a:ext cx="5178192" cy="1654880"/>
          </a:xfrm>
        </p:spPr>
        <p:txBody>
          <a:bodyPr>
            <a:normAutofit fontScale="90000"/>
          </a:bodyPr>
          <a:lstStyle/>
          <a:p>
            <a:r>
              <a:rPr lang="en-GB" dirty="0"/>
              <a:t>Introduction </a:t>
            </a:r>
            <a:br>
              <a:rPr lang="en-GB" dirty="0"/>
            </a:br>
            <a:r>
              <a:rPr lang="en-GB" dirty="0"/>
              <a:t>to NSRL</a:t>
            </a:r>
          </a:p>
        </p:txBody>
      </p:sp>
    </p:spTree>
    <p:extLst>
      <p:ext uri="{BB962C8B-B14F-4D97-AF65-F5344CB8AC3E}">
        <p14:creationId xmlns:p14="http://schemas.microsoft.com/office/powerpoint/2010/main" val="317531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032F510-FBBB-057A-2E47-606F8069F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88" y="852986"/>
            <a:ext cx="4473575" cy="118360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NASA’s Terrestrial Analog for Space Radiation Studies</a:t>
            </a:r>
          </a:p>
        </p:txBody>
      </p:sp>
      <p:pic>
        <p:nvPicPr>
          <p:cNvPr id="10" name="Content Placeholder 9" descr="A building with a blue awning&#10;&#10;Description automatically generated">
            <a:extLst>
              <a:ext uri="{FF2B5EF4-FFF2-40B4-BE49-F238E27FC236}">
                <a16:creationId xmlns:a16="http://schemas.microsoft.com/office/drawing/2014/main" id="{BE3A9CD0-B5CB-1A52-47B8-B943144131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20" r="14721"/>
          <a:stretch/>
        </p:blipFill>
        <p:spPr>
          <a:xfrm>
            <a:off x="5838303" y="936242"/>
            <a:ext cx="6121400" cy="4985516"/>
          </a:xfrm>
          <a:noFill/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DDF107B-50C8-094B-742E-B66BE1799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898" y="1620184"/>
            <a:ext cx="5158569" cy="39997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As NASA sets its eyes </a:t>
            </a:r>
            <a:r>
              <a:rPr lang="en-US" sz="2000" b="1" dirty="0"/>
              <a:t>towards Mars</a:t>
            </a:r>
            <a:r>
              <a:rPr lang="en-US" sz="2000" dirty="0"/>
              <a:t>, understanding the </a:t>
            </a:r>
            <a:r>
              <a:rPr lang="en-US" sz="2000" b="1" dirty="0"/>
              <a:t>risks and uncertainties</a:t>
            </a:r>
            <a:r>
              <a:rPr lang="en-US" sz="2000" dirty="0"/>
              <a:t> </a:t>
            </a:r>
            <a:r>
              <a:rPr lang="en-US" sz="2000" b="1" dirty="0"/>
              <a:t>from</a:t>
            </a:r>
            <a:r>
              <a:rPr lang="en-US" sz="2000" dirty="0"/>
              <a:t> the </a:t>
            </a:r>
            <a:r>
              <a:rPr lang="en-US" sz="2000" b="1" dirty="0"/>
              <a:t>space radiation environment</a:t>
            </a:r>
            <a:r>
              <a:rPr lang="en-US" sz="2000" dirty="0"/>
              <a:t> is crucial:</a:t>
            </a:r>
          </a:p>
          <a:p>
            <a:r>
              <a:rPr lang="en-US" dirty="0"/>
              <a:t>“In space, astronauts are exposed to ionizing radiation that is quantitatively and qualitatively different from terrestrial radiation. This environment includes </a:t>
            </a:r>
            <a:r>
              <a:rPr lang="en-US" dirty="0">
                <a:solidFill>
                  <a:srgbClr val="C00000"/>
                </a:solidFill>
              </a:rPr>
              <a:t>protons and high-Z, high-energy ions together with secondary radiation, including neutrons and recoil nuclei that are produced by nuclear reactions in spacecraft materials or tissue.</a:t>
            </a:r>
            <a:r>
              <a:rPr lang="en-US" dirty="0"/>
              <a:t>”</a:t>
            </a:r>
          </a:p>
          <a:p>
            <a:endParaRPr lang="en-US" sz="200" i="1" dirty="0"/>
          </a:p>
          <a:p>
            <a:pPr algn="r">
              <a:spcBef>
                <a:spcPts val="0"/>
              </a:spcBef>
            </a:pPr>
            <a:r>
              <a:rPr lang="en-US" sz="1800" i="1" dirty="0"/>
              <a:t>- </a:t>
            </a:r>
            <a:r>
              <a:rPr lang="en-US" sz="1700" i="1" dirty="0"/>
              <a:t>Risk of Radiation Carcinogenesis (2016)</a:t>
            </a:r>
          </a:p>
          <a:p>
            <a:pPr algn="r">
              <a:spcBef>
                <a:spcPts val="0"/>
              </a:spcBef>
            </a:pPr>
            <a:r>
              <a:rPr lang="en-US" sz="1700" i="1" dirty="0"/>
              <a:t>NASA HRP Space Radiation Element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56DA1-E729-E45B-DA34-C1CFD70BD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194F-C7E4-CBE0-3BA1-C662CDBCD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CE51A61-684C-A634-8244-888B1EC15159}"/>
              </a:ext>
            </a:extLst>
          </p:cNvPr>
          <p:cNvSpPr txBox="1"/>
          <p:nvPr/>
        </p:nvSpPr>
        <p:spPr>
          <a:xfrm>
            <a:off x="486833" y="6170082"/>
            <a:ext cx="1619250" cy="55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2" name="Content Placeholder 11" descr="A diagram of a transport line&#10;&#10;Description automatically generated">
            <a:extLst>
              <a:ext uri="{FF2B5EF4-FFF2-40B4-BE49-F238E27FC236}">
                <a16:creationId xmlns:a16="http://schemas.microsoft.com/office/drawing/2014/main" id="{9529AB20-446F-3035-E414-A57E1D5A50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5031" y="897519"/>
            <a:ext cx="8444329" cy="528512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1F92F4-00A9-F299-746B-0A60B8FD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496" y="5089910"/>
            <a:ext cx="4299582" cy="949211"/>
          </a:xfr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/>
              <a:t>Source Machines</a:t>
            </a:r>
            <a:r>
              <a:rPr lang="en-US" sz="3200"/>
              <a:t> </a:t>
            </a:r>
            <a:br>
              <a:rPr lang="en-US" sz="3200"/>
            </a:br>
            <a:r>
              <a:rPr lang="en-US" sz="2000"/>
              <a:t>Linac, EBIS &amp; Tandem Van de Graaff</a:t>
            </a:r>
            <a:endParaRPr lang="en-US" sz="2000"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7905-E1F2-DC59-78B9-FE9157FF8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248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277A2-7ABC-DD78-A63D-A1555473C265}"/>
              </a:ext>
            </a:extLst>
          </p:cNvPr>
          <p:cNvSpPr txBox="1"/>
          <p:nvPr/>
        </p:nvSpPr>
        <p:spPr>
          <a:xfrm>
            <a:off x="9248898" y="5682343"/>
            <a:ext cx="823355" cy="35625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0930C-9DD3-4F3D-1A58-3A2D40678006}"/>
              </a:ext>
            </a:extLst>
          </p:cNvPr>
          <p:cNvSpPr txBox="1"/>
          <p:nvPr/>
        </p:nvSpPr>
        <p:spPr>
          <a:xfrm>
            <a:off x="1791065" y="3030187"/>
            <a:ext cx="948173" cy="37605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8C9E5-6849-E3FA-D372-91DC838AFFEF}"/>
              </a:ext>
            </a:extLst>
          </p:cNvPr>
          <p:cNvSpPr txBox="1"/>
          <p:nvPr/>
        </p:nvSpPr>
        <p:spPr>
          <a:xfrm>
            <a:off x="2835534" y="2690283"/>
            <a:ext cx="725768" cy="42250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B9DD6-5BF8-EB13-25CC-9179BF44B251}"/>
              </a:ext>
            </a:extLst>
          </p:cNvPr>
          <p:cNvSpPr txBox="1"/>
          <p:nvPr/>
        </p:nvSpPr>
        <p:spPr>
          <a:xfrm>
            <a:off x="7388429" y="5731822"/>
            <a:ext cx="1268679" cy="31667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202F47-E860-112D-CDAD-A05AA463066E}"/>
              </a:ext>
            </a:extLst>
          </p:cNvPr>
          <p:cNvCxnSpPr/>
          <p:nvPr/>
        </p:nvCxnSpPr>
        <p:spPr>
          <a:xfrm flipV="1">
            <a:off x="2307876" y="3451763"/>
            <a:ext cx="8350" cy="1634889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71A45C5-42A1-07EA-0A15-BEBD0B2651D2}"/>
              </a:ext>
            </a:extLst>
          </p:cNvPr>
          <p:cNvCxnSpPr>
            <a:cxnSpLocks/>
          </p:cNvCxnSpPr>
          <p:nvPr/>
        </p:nvCxnSpPr>
        <p:spPr>
          <a:xfrm flipV="1">
            <a:off x="2302194" y="3234376"/>
            <a:ext cx="948173" cy="1194446"/>
          </a:xfrm>
          <a:prstGeom prst="bentConnector2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3B5E009-AF82-04A2-DFF1-00C8AEEC7474}"/>
              </a:ext>
            </a:extLst>
          </p:cNvPr>
          <p:cNvSpPr txBox="1">
            <a:spLocks/>
          </p:cNvSpPr>
          <p:nvPr/>
        </p:nvSpPr>
        <p:spPr>
          <a:xfrm>
            <a:off x="4021777" y="136316"/>
            <a:ext cx="4937332" cy="1047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High Energy Beam Lines</a:t>
            </a:r>
            <a:br>
              <a:rPr lang="en-US" sz="3200" dirty="0">
                <a:cs typeface="Arial"/>
              </a:rPr>
            </a:br>
            <a:r>
              <a:rPr lang="en-US" sz="2000" dirty="0"/>
              <a:t>NSRL </a:t>
            </a:r>
            <a:r>
              <a:rPr lang="en-US" sz="1800" dirty="0"/>
              <a:t>&amp;</a:t>
            </a:r>
            <a:r>
              <a:rPr lang="en-US" sz="2000" dirty="0"/>
              <a:t> HEET </a:t>
            </a:r>
            <a:r>
              <a:rPr lang="en-US" sz="1600" dirty="0"/>
              <a:t>(proposed)</a:t>
            </a:r>
            <a:endParaRPr lang="en-US" sz="1600" dirty="0">
              <a:cs typeface="Arial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E88A52DF-9190-3F1E-60CB-ECC957D416F8}"/>
              </a:ext>
            </a:extLst>
          </p:cNvPr>
          <p:cNvSpPr txBox="1">
            <a:spLocks/>
          </p:cNvSpPr>
          <p:nvPr/>
        </p:nvSpPr>
        <p:spPr>
          <a:xfrm>
            <a:off x="7439367" y="4023835"/>
            <a:ext cx="4677284" cy="959657"/>
          </a:xfrm>
          <a:prstGeom prst="rect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Low Energy Beam Lines</a:t>
            </a:r>
            <a:br>
              <a:rPr lang="en-US"/>
            </a:br>
            <a:r>
              <a:rPr lang="en-US" sz="2000">
                <a:cs typeface="Arial"/>
              </a:rPr>
              <a:t>Tandem VDG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745AFF9D-ABD6-B90A-C645-E78A412A0C44}"/>
              </a:ext>
            </a:extLst>
          </p:cNvPr>
          <p:cNvCxnSpPr>
            <a:cxnSpLocks/>
          </p:cNvCxnSpPr>
          <p:nvPr/>
        </p:nvCxnSpPr>
        <p:spPr>
          <a:xfrm flipH="1">
            <a:off x="3782007" y="668989"/>
            <a:ext cx="242794" cy="1477777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6529EB1-F104-667A-53AA-633BA852BB60}"/>
              </a:ext>
            </a:extLst>
          </p:cNvPr>
          <p:cNvCxnSpPr>
            <a:cxnSpLocks/>
          </p:cNvCxnSpPr>
          <p:nvPr/>
        </p:nvCxnSpPr>
        <p:spPr>
          <a:xfrm flipH="1">
            <a:off x="10036444" y="4982737"/>
            <a:ext cx="1179947" cy="505885"/>
          </a:xfrm>
          <a:prstGeom prst="bentConnector3">
            <a:avLst>
              <a:gd name="adj1" fmla="val 825"/>
            </a:avLst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27E3326-30A7-E6E1-75CE-F629C4EB5D1A}"/>
              </a:ext>
            </a:extLst>
          </p:cNvPr>
          <p:cNvCxnSpPr>
            <a:cxnSpLocks/>
          </p:cNvCxnSpPr>
          <p:nvPr/>
        </p:nvCxnSpPr>
        <p:spPr>
          <a:xfrm rot="5400000">
            <a:off x="6880968" y="1726954"/>
            <a:ext cx="2044524" cy="937997"/>
          </a:xfrm>
          <a:prstGeom prst="bentConnector3">
            <a:avLst>
              <a:gd name="adj1" fmla="val 100194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0408723-949B-0CA5-ED1D-A6DF669A790A}"/>
              </a:ext>
            </a:extLst>
          </p:cNvPr>
          <p:cNvSpPr txBox="1"/>
          <p:nvPr/>
        </p:nvSpPr>
        <p:spPr>
          <a:xfrm>
            <a:off x="3380507" y="2208810"/>
            <a:ext cx="813459" cy="3364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A70A7-A04F-EA36-BFA4-8E444EE98403}"/>
              </a:ext>
            </a:extLst>
          </p:cNvPr>
          <p:cNvSpPr txBox="1"/>
          <p:nvPr/>
        </p:nvSpPr>
        <p:spPr>
          <a:xfrm>
            <a:off x="6448299" y="3000498"/>
            <a:ext cx="813459" cy="3364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09379B49-52F5-3AB0-38C9-9561CF4ECA0F}"/>
              </a:ext>
            </a:extLst>
          </p:cNvPr>
          <p:cNvSpPr txBox="1">
            <a:spLocks/>
          </p:cNvSpPr>
          <p:nvPr/>
        </p:nvSpPr>
        <p:spPr>
          <a:xfrm>
            <a:off x="8957839" y="5240919"/>
            <a:ext cx="708533" cy="620200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cs typeface="Arial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F4249FE-B1BC-8FC2-A78A-C43BAF718A5E}"/>
              </a:ext>
            </a:extLst>
          </p:cNvPr>
          <p:cNvCxnSpPr>
            <a:cxnSpLocks/>
          </p:cNvCxnSpPr>
          <p:nvPr/>
        </p:nvCxnSpPr>
        <p:spPr>
          <a:xfrm flipV="1">
            <a:off x="4776527" y="5901372"/>
            <a:ext cx="2291197" cy="12698"/>
          </a:xfrm>
          <a:prstGeom prst="bentConnector3">
            <a:avLst>
              <a:gd name="adj1" fmla="val 825"/>
            </a:avLst>
          </a:prstGeom>
          <a:ln w="31750">
            <a:solidFill>
              <a:srgbClr val="4472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5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1ECD1C-C77A-AB71-AFB6-0E3E370A856F}"/>
              </a:ext>
            </a:extLst>
          </p:cNvPr>
          <p:cNvSpPr txBox="1"/>
          <p:nvPr/>
        </p:nvSpPr>
        <p:spPr>
          <a:xfrm>
            <a:off x="396870" y="6197605"/>
            <a:ext cx="45687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85000"/>
                  </a:schemeClr>
                </a:solidFill>
              </a:rPr>
              <a:t>Adapted from M. Sivertz </a:t>
            </a:r>
          </a:p>
          <a:p>
            <a:r>
              <a:rPr lang="en-GB" sz="1400">
                <a:solidFill>
                  <a:schemeClr val="bg1">
                    <a:lumMod val="85000"/>
                  </a:schemeClr>
                </a:solidFill>
              </a:rPr>
              <a:t>“Snowmass Workshop on Calibration and Test Beams”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50BC9B-5472-C9EF-1CE1-C0DE4AC9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3" y="103542"/>
            <a:ext cx="8709525" cy="1348309"/>
          </a:xfrm>
        </p:spPr>
        <p:txBody>
          <a:bodyPr/>
          <a:lstStyle/>
          <a:p>
            <a:r>
              <a:rPr lang="en-GB" dirty="0"/>
              <a:t>NSRL Beam Capabilities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5672F-D6BC-3962-212F-B23AF9B8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36" y="1665656"/>
            <a:ext cx="6161964" cy="42019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0">
              <a:lnSpc>
                <a:spcPct val="100000"/>
              </a:lnSpc>
            </a:pPr>
            <a:r>
              <a:rPr lang="en-GB" sz="2200" b="1" dirty="0"/>
              <a:t>Projectiles Options</a:t>
            </a:r>
            <a:endParaRPr lang="en-US" sz="2200" b="1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  <a:defRPr/>
            </a:pPr>
            <a:r>
              <a:rPr lang="en-GB" sz="1700" b="1" dirty="0">
                <a:solidFill>
                  <a:srgbClr val="000000"/>
                </a:solidFill>
                <a:latin typeface="+mj-lt"/>
              </a:rPr>
              <a:t>Protons, Deuterons, H</a:t>
            </a:r>
            <a:r>
              <a:rPr lang="en-GB" sz="1700" b="1" baseline="-25000" dirty="0">
                <a:solidFill>
                  <a:srgbClr val="000000"/>
                </a:solidFill>
                <a:latin typeface="+mj-lt"/>
              </a:rPr>
              <a:t>2</a:t>
            </a:r>
            <a:endParaRPr lang="en-GB" sz="17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  <a:defRPr/>
            </a:pPr>
            <a:r>
              <a:rPr lang="en-GB" sz="17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18 heavy ions between 2</a:t>
            </a:r>
            <a:r>
              <a:rPr lang="en-GB" sz="17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≤ Z ≤ 83</a:t>
            </a:r>
            <a:endParaRPr lang="en-GB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  <a:defRPr/>
            </a:pPr>
            <a:r>
              <a:rPr lang="en-GB" sz="1400" dirty="0">
                <a:latin typeface="+mj-lt"/>
              </a:rPr>
              <a:t> Uncharacterized neutron beam possible through deuteron breakup</a:t>
            </a:r>
            <a:endParaRPr lang="en-GB" sz="1400" dirty="0">
              <a:latin typeface="+mj-lt"/>
              <a:cs typeface="Times New Roman"/>
            </a:endParaRPr>
          </a:p>
          <a:p>
            <a:pPr marL="57150" indent="0">
              <a:lnSpc>
                <a:spcPct val="100000"/>
              </a:lnSpc>
            </a:pPr>
            <a:r>
              <a:rPr lang="en-GB" sz="2200" b="1" dirty="0"/>
              <a:t>Beam Energy</a:t>
            </a:r>
            <a:endParaRPr lang="en-GB" sz="2200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700" b="1" dirty="0"/>
              <a:t> 50 – 2500 MeV for protons</a:t>
            </a:r>
            <a:endParaRPr lang="en-GB" sz="1700" b="1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700" b="1" dirty="0"/>
              <a:t> 50 – 1500 MeV/n for heavy ions Z ≤ 26 (Iron)</a:t>
            </a:r>
            <a:endParaRPr lang="en-GB" sz="1700" b="1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400" dirty="0"/>
              <a:t> Reduced peak energy for Z &gt; Fe… 380 MeV/n for Bi</a:t>
            </a:r>
            <a:endParaRPr lang="en-GB" sz="1400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400" dirty="0"/>
              <a:t> Stopping beams, 10 MeV and below possible using polyethylene degrader</a:t>
            </a:r>
            <a:endParaRPr lang="en-GB" sz="1400" dirty="0">
              <a:cs typeface="Times New Roman"/>
            </a:endParaRPr>
          </a:p>
          <a:p>
            <a:pPr marL="57150" indent="0">
              <a:lnSpc>
                <a:spcPct val="100000"/>
              </a:lnSpc>
            </a:pPr>
            <a:r>
              <a:rPr lang="en-GB" sz="2400" b="1" dirty="0"/>
              <a:t>Flux </a:t>
            </a:r>
            <a:r>
              <a:rPr lang="en-GB" sz="1700" b="1" i="1" dirty="0"/>
              <a:t>(spills </a:t>
            </a:r>
            <a:r>
              <a:rPr lang="en-GB" sz="1600" b="1" dirty="0"/>
              <a:t>~</a:t>
            </a:r>
            <a:r>
              <a:rPr lang="en-GB" sz="1000" b="1" dirty="0"/>
              <a:t> </a:t>
            </a:r>
            <a:r>
              <a:rPr lang="en-GB" sz="1700" b="1" i="1" dirty="0"/>
              <a:t>400 </a:t>
            </a:r>
            <a:r>
              <a:rPr lang="en-GB" sz="1700" b="1" i="1" dirty="0" err="1"/>
              <a:t>ms</a:t>
            </a:r>
            <a:r>
              <a:rPr lang="en-GB" sz="1700" b="1" i="1" dirty="0"/>
              <a:t>)</a:t>
            </a:r>
            <a:endParaRPr lang="en-GB" sz="2200" i="1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400" dirty="0"/>
              <a:t> </a:t>
            </a:r>
            <a:r>
              <a:rPr lang="en-GB" sz="1500" dirty="0"/>
              <a:t>1000 to 2x10</a:t>
            </a:r>
            <a:r>
              <a:rPr lang="en-GB" sz="1500" baseline="30000" dirty="0"/>
              <a:t>11</a:t>
            </a:r>
            <a:r>
              <a:rPr lang="en-GB" sz="1500" dirty="0"/>
              <a:t> protons per spill</a:t>
            </a:r>
            <a:endParaRPr lang="en-GB" sz="1500" dirty="0">
              <a:cs typeface="Times New Roman"/>
            </a:endParaRPr>
          </a:p>
          <a:p>
            <a:pPr marL="57150" lvl="1" indent="171450">
              <a:lnSpc>
                <a:spcPct val="100000"/>
              </a:lnSpc>
              <a:buNone/>
            </a:pPr>
            <a:r>
              <a:rPr lang="en-GB" sz="1500" dirty="0"/>
              <a:t> 10 to 2x10</a:t>
            </a:r>
            <a:r>
              <a:rPr lang="en-GB" sz="1500" baseline="30000" dirty="0"/>
              <a:t>9</a:t>
            </a:r>
            <a:r>
              <a:rPr lang="en-GB" sz="1500" dirty="0"/>
              <a:t> Fe ions per spill</a:t>
            </a:r>
            <a:endParaRPr lang="en-GB" sz="1500" dirty="0">
              <a:cs typeface="Times New Roman"/>
            </a:endParaRPr>
          </a:p>
        </p:txBody>
      </p:sp>
      <p:pic>
        <p:nvPicPr>
          <p:cNvPr id="2" name="Picture 1" descr="A purple square with squares and dots&#10;&#10;Description automatically generated">
            <a:extLst>
              <a:ext uri="{FF2B5EF4-FFF2-40B4-BE49-F238E27FC236}">
                <a16:creationId xmlns:a16="http://schemas.microsoft.com/office/drawing/2014/main" id="{9EE8761A-4641-09BA-C9B0-356DC5E4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1895" r="7686" b="12091"/>
          <a:stretch/>
        </p:blipFill>
        <p:spPr>
          <a:xfrm>
            <a:off x="6174910" y="1451851"/>
            <a:ext cx="5760559" cy="483750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3F4D33F-55ED-5361-B0B9-151F2806FE2B}"/>
              </a:ext>
            </a:extLst>
          </p:cNvPr>
          <p:cNvCxnSpPr>
            <a:cxnSpLocks/>
          </p:cNvCxnSpPr>
          <p:nvPr/>
        </p:nvCxnSpPr>
        <p:spPr>
          <a:xfrm>
            <a:off x="6959037" y="2167200"/>
            <a:ext cx="3821782" cy="0"/>
          </a:xfrm>
          <a:prstGeom prst="straightConnector1">
            <a:avLst/>
          </a:prstGeom>
          <a:ln w="44450" cmpd="sng">
            <a:solidFill>
              <a:schemeClr val="bg1">
                <a:lumMod val="95000"/>
              </a:schemeClr>
            </a:solidFill>
            <a:headEnd type="arrow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9B5DBF7-F055-A4BE-CE89-D3D343EB2A28}"/>
              </a:ext>
            </a:extLst>
          </p:cNvPr>
          <p:cNvSpPr txBox="1"/>
          <p:nvPr/>
        </p:nvSpPr>
        <p:spPr>
          <a:xfrm>
            <a:off x="6872970" y="1665656"/>
            <a:ext cx="3913836" cy="959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Bismuth @ 360 MeV/u</a:t>
            </a:r>
            <a:endParaRPr lang="en-US"/>
          </a:p>
          <a:p>
            <a:pPr algn="ctr"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</a:p>
        </p:txBody>
      </p:sp>
    </p:spTree>
    <p:extLst>
      <p:ext uri="{BB962C8B-B14F-4D97-AF65-F5344CB8AC3E}">
        <p14:creationId xmlns:p14="http://schemas.microsoft.com/office/powerpoint/2010/main" val="113294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E6C2C-C4EA-EB21-C851-C0DE49956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6A1CAA-A93B-0EB5-2A37-20B66A9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0"/>
            <a:ext cx="8277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iodic table of elements&#10;&#10;Description automatically generated">
            <a:extLst>
              <a:ext uri="{FF2B5EF4-FFF2-40B4-BE49-F238E27FC236}">
                <a16:creationId xmlns:a16="http://schemas.microsoft.com/office/drawing/2014/main" id="{6DDAD54C-F262-7206-E0A6-5DFDEB388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82" r="2" b="8443"/>
          <a:stretch/>
        </p:blipFill>
        <p:spPr>
          <a:xfrm>
            <a:off x="120650" y="479809"/>
            <a:ext cx="11950700" cy="6040957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00E9308-E4EC-C6FF-7FA3-7BBA6EED5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9354F-135B-0695-D813-6DA30DE69F29}"/>
              </a:ext>
            </a:extLst>
          </p:cNvPr>
          <p:cNvSpPr txBox="1"/>
          <p:nvPr/>
        </p:nvSpPr>
        <p:spPr>
          <a:xfrm>
            <a:off x="2425897" y="393198"/>
            <a:ext cx="5433646" cy="167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18EF11-D882-2C14-65E4-A38D7B629026}"/>
              </a:ext>
            </a:extLst>
          </p:cNvPr>
          <p:cNvSpPr txBox="1"/>
          <p:nvPr/>
        </p:nvSpPr>
        <p:spPr>
          <a:xfrm>
            <a:off x="2687770" y="582939"/>
            <a:ext cx="427306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Ions Delivered to NSRL</a:t>
            </a:r>
          </a:p>
          <a:p>
            <a:pPr algn="ctr">
              <a:lnSpc>
                <a:spcPct val="90000"/>
              </a:lnSpc>
            </a:pPr>
            <a:r>
              <a:rPr lang="en-US" sz="2800" b="1" cap="small" dirty="0">
                <a:solidFill>
                  <a:srgbClr val="00B0F0"/>
                </a:solidFill>
              </a:rPr>
              <a:t>past</a:t>
            </a:r>
            <a:r>
              <a:rPr lang="en-US" sz="2400" b="1" dirty="0"/>
              <a:t>  </a:t>
            </a:r>
            <a:r>
              <a:rPr lang="en-US" sz="2000" b="1" dirty="0"/>
              <a:t>&amp;</a:t>
            </a:r>
            <a:r>
              <a:rPr lang="en-US" sz="2400" b="1" dirty="0"/>
              <a:t>  </a:t>
            </a:r>
            <a:r>
              <a:rPr lang="en-US" sz="2800" b="1" cap="small" dirty="0">
                <a:solidFill>
                  <a:srgbClr val="00CC00"/>
                </a:solidFill>
              </a:rPr>
              <a:t>present</a:t>
            </a:r>
            <a:endParaRPr lang="en-US" sz="2400" b="1" cap="small" dirty="0">
              <a:solidFill>
                <a:srgbClr val="00CC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747B7E-D224-5CB1-BC4D-5549E1D59ECF}"/>
              </a:ext>
            </a:extLst>
          </p:cNvPr>
          <p:cNvSpPr txBox="1"/>
          <p:nvPr/>
        </p:nvSpPr>
        <p:spPr>
          <a:xfrm>
            <a:off x="449956" y="494357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7364-5C46-B082-BC0A-685F2603006C}"/>
              </a:ext>
            </a:extLst>
          </p:cNvPr>
          <p:cNvSpPr txBox="1"/>
          <p:nvPr/>
        </p:nvSpPr>
        <p:spPr>
          <a:xfrm>
            <a:off x="11320262" y="479809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EBA056-4B36-8479-37C6-C1773AEB9E55}"/>
              </a:ext>
            </a:extLst>
          </p:cNvPr>
          <p:cNvSpPr txBox="1"/>
          <p:nvPr/>
        </p:nvSpPr>
        <p:spPr>
          <a:xfrm>
            <a:off x="5177059" y="2332366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50CFF-F7F3-9D79-609B-97D854E2CF53}"/>
              </a:ext>
            </a:extLst>
          </p:cNvPr>
          <p:cNvSpPr txBox="1"/>
          <p:nvPr/>
        </p:nvSpPr>
        <p:spPr>
          <a:xfrm>
            <a:off x="8846160" y="1098037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713DF-06D8-D4AD-3878-351418963157}"/>
              </a:ext>
            </a:extLst>
          </p:cNvPr>
          <p:cNvSpPr txBox="1"/>
          <p:nvPr/>
        </p:nvSpPr>
        <p:spPr>
          <a:xfrm>
            <a:off x="9476600" y="1098037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736D2-B958-E0B3-8875-A612CB0D19E2}"/>
              </a:ext>
            </a:extLst>
          </p:cNvPr>
          <p:cNvSpPr txBox="1"/>
          <p:nvPr/>
        </p:nvSpPr>
        <p:spPr>
          <a:xfrm>
            <a:off x="10101582" y="1098037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FD0B1-5201-26AC-212C-CC9A83C2DBED}"/>
              </a:ext>
            </a:extLst>
          </p:cNvPr>
          <p:cNvSpPr txBox="1"/>
          <p:nvPr/>
        </p:nvSpPr>
        <p:spPr>
          <a:xfrm>
            <a:off x="11320263" y="1097924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8F4CF-65A1-245C-BCF4-E9457003F158}"/>
              </a:ext>
            </a:extLst>
          </p:cNvPr>
          <p:cNvSpPr txBox="1"/>
          <p:nvPr/>
        </p:nvSpPr>
        <p:spPr>
          <a:xfrm>
            <a:off x="11320263" y="1712065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F566D-E71C-EB7E-2492-DCB2A1A21EF0}"/>
              </a:ext>
            </a:extLst>
          </p:cNvPr>
          <p:cNvSpPr txBox="1"/>
          <p:nvPr/>
        </p:nvSpPr>
        <p:spPr>
          <a:xfrm>
            <a:off x="11320262" y="2330180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3B1B7-85D9-9E3E-42F9-883310E56924}"/>
              </a:ext>
            </a:extLst>
          </p:cNvPr>
          <p:cNvSpPr txBox="1"/>
          <p:nvPr/>
        </p:nvSpPr>
        <p:spPr>
          <a:xfrm>
            <a:off x="11320261" y="2948295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D9335-2D71-C05D-C2DF-E3DF2F2199AD}"/>
              </a:ext>
            </a:extLst>
          </p:cNvPr>
          <p:cNvSpPr txBox="1"/>
          <p:nvPr/>
        </p:nvSpPr>
        <p:spPr>
          <a:xfrm>
            <a:off x="8231312" y="1712065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5E31B7-F119-BD1D-CFC2-C0559C417C10}"/>
              </a:ext>
            </a:extLst>
          </p:cNvPr>
          <p:cNvSpPr txBox="1"/>
          <p:nvPr/>
        </p:nvSpPr>
        <p:spPr>
          <a:xfrm>
            <a:off x="7022188" y="2940226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B7EE1-C968-1DE7-D264-ED306640C86D}"/>
              </a:ext>
            </a:extLst>
          </p:cNvPr>
          <p:cNvSpPr txBox="1"/>
          <p:nvPr/>
        </p:nvSpPr>
        <p:spPr>
          <a:xfrm>
            <a:off x="2718595" y="2332366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8E49D-21AB-428C-3D1B-2001F2428788}"/>
              </a:ext>
            </a:extLst>
          </p:cNvPr>
          <p:cNvSpPr txBox="1"/>
          <p:nvPr/>
        </p:nvSpPr>
        <p:spPr>
          <a:xfrm>
            <a:off x="3322744" y="2939426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D688DA-DAAE-69DE-7313-28B3388CCA68}"/>
              </a:ext>
            </a:extLst>
          </p:cNvPr>
          <p:cNvSpPr txBox="1"/>
          <p:nvPr/>
        </p:nvSpPr>
        <p:spPr>
          <a:xfrm>
            <a:off x="3322744" y="3559028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1D631-C8BD-797F-7A18-58AC5B284B86}"/>
              </a:ext>
            </a:extLst>
          </p:cNvPr>
          <p:cNvSpPr txBox="1"/>
          <p:nvPr/>
        </p:nvSpPr>
        <p:spPr>
          <a:xfrm>
            <a:off x="7015786" y="3562040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F6443-716B-BDE3-6DED-928C582D5D53}"/>
              </a:ext>
            </a:extLst>
          </p:cNvPr>
          <p:cNvSpPr txBox="1"/>
          <p:nvPr/>
        </p:nvSpPr>
        <p:spPr>
          <a:xfrm>
            <a:off x="9483409" y="3570668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EDA5D2-FAED-6EBC-D344-5F807AFBE065}"/>
              </a:ext>
            </a:extLst>
          </p:cNvPr>
          <p:cNvSpPr txBox="1"/>
          <p:nvPr/>
        </p:nvSpPr>
        <p:spPr>
          <a:xfrm>
            <a:off x="7626927" y="5118114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D3D8B-47C6-9AD1-326B-9627A23EF317}"/>
              </a:ext>
            </a:extLst>
          </p:cNvPr>
          <p:cNvSpPr txBox="1"/>
          <p:nvPr/>
        </p:nvSpPr>
        <p:spPr>
          <a:xfrm>
            <a:off x="3308877" y="5727692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A1D4A-4F96-04FD-FC50-77FE0FEB389E}"/>
              </a:ext>
            </a:extLst>
          </p:cNvPr>
          <p:cNvSpPr txBox="1"/>
          <p:nvPr/>
        </p:nvSpPr>
        <p:spPr>
          <a:xfrm>
            <a:off x="8232629" y="1097924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8DB95-B826-00C5-C1EA-B9F0FB8646DF}"/>
              </a:ext>
            </a:extLst>
          </p:cNvPr>
          <p:cNvSpPr txBox="1"/>
          <p:nvPr/>
        </p:nvSpPr>
        <p:spPr>
          <a:xfrm>
            <a:off x="8853516" y="1712065"/>
            <a:ext cx="612000" cy="612000"/>
          </a:xfrm>
          <a:prstGeom prst="rect">
            <a:avLst/>
          </a:prstGeom>
          <a:solidFill>
            <a:srgbClr val="00CC00">
              <a:alpha val="25000"/>
            </a:srgbClr>
          </a:solidFill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F79C6-FD45-85A1-1D94-9D5C430CA2DC}"/>
              </a:ext>
            </a:extLst>
          </p:cNvPr>
          <p:cNvSpPr txBox="1"/>
          <p:nvPr/>
        </p:nvSpPr>
        <p:spPr>
          <a:xfrm>
            <a:off x="429265" y="1119620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2C157D-9284-92FF-7EE9-0D36859A48D8}"/>
              </a:ext>
            </a:extLst>
          </p:cNvPr>
          <p:cNvSpPr txBox="1"/>
          <p:nvPr/>
        </p:nvSpPr>
        <p:spPr>
          <a:xfrm>
            <a:off x="1053699" y="2340035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4CEB6-197A-3E1D-11EF-44CC5A36C4CC}"/>
              </a:ext>
            </a:extLst>
          </p:cNvPr>
          <p:cNvSpPr txBox="1"/>
          <p:nvPr/>
        </p:nvSpPr>
        <p:spPr>
          <a:xfrm>
            <a:off x="10697179" y="1728035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492345-A21D-B7A8-D77D-9E42B145FECD}"/>
              </a:ext>
            </a:extLst>
          </p:cNvPr>
          <p:cNvSpPr txBox="1"/>
          <p:nvPr/>
        </p:nvSpPr>
        <p:spPr>
          <a:xfrm>
            <a:off x="1041265" y="542087"/>
            <a:ext cx="7569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CC00"/>
                </a:solidFill>
              </a:rPr>
              <a:t>+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 b="1" baseline="30000">
                <a:solidFill>
                  <a:srgbClr val="00CC00"/>
                </a:solidFill>
              </a:rPr>
              <a:t>2</a:t>
            </a:r>
            <a:r>
              <a:rPr lang="en-US" b="1">
                <a:solidFill>
                  <a:srgbClr val="00CC00"/>
                </a:solidFill>
              </a:rPr>
              <a:t>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1A04B8-0138-609B-FD6A-777725A927C2}"/>
              </a:ext>
            </a:extLst>
          </p:cNvPr>
          <p:cNvCxnSpPr>
            <a:cxnSpLocks/>
          </p:cNvCxnSpPr>
          <p:nvPr/>
        </p:nvCxnSpPr>
        <p:spPr>
          <a:xfrm flipH="1">
            <a:off x="1119455" y="911419"/>
            <a:ext cx="344757" cy="0"/>
          </a:xfrm>
          <a:prstGeom prst="straightConnector1">
            <a:avLst/>
          </a:prstGeom>
          <a:ln w="15875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6A90F65-4223-CD52-0A34-10AD54F99F3B}"/>
              </a:ext>
            </a:extLst>
          </p:cNvPr>
          <p:cNvSpPr txBox="1"/>
          <p:nvPr/>
        </p:nvSpPr>
        <p:spPr>
          <a:xfrm>
            <a:off x="1043880" y="1115624"/>
            <a:ext cx="612000" cy="612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FB4A0A-3499-1D07-38D1-3F81D1346951}"/>
              </a:ext>
            </a:extLst>
          </p:cNvPr>
          <p:cNvSpPr txBox="1"/>
          <p:nvPr/>
        </p:nvSpPr>
        <p:spPr>
          <a:xfrm>
            <a:off x="185413" y="4904176"/>
            <a:ext cx="2238609" cy="167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36F2E6-23FC-F1CF-649F-B55036897E48}"/>
              </a:ext>
            </a:extLst>
          </p:cNvPr>
          <p:cNvSpPr txBox="1"/>
          <p:nvPr/>
        </p:nvSpPr>
        <p:spPr>
          <a:xfrm>
            <a:off x="95083" y="393198"/>
            <a:ext cx="318472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9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7EFD-8CED-4539-620C-295251C7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00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Rapid Beam Switching</a:t>
            </a:r>
            <a:br>
              <a:rPr lang="en-US" sz="3600" dirty="0"/>
            </a:br>
            <a:r>
              <a:rPr lang="en-US" sz="3600" dirty="0"/>
              <a:t>via Laser Ion Source + EBIS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03CD14-D541-84C0-9FF2-15377721E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998" y="3787844"/>
            <a:ext cx="5257859" cy="2143660"/>
          </a:xfrm>
        </p:spPr>
      </p:pic>
      <p:pic>
        <p:nvPicPr>
          <p:cNvPr id="5" name="Picture 2" descr="Elemental makeup of GCRs ">
            <a:extLst>
              <a:ext uri="{FF2B5EF4-FFF2-40B4-BE49-F238E27FC236}">
                <a16:creationId xmlns:a16="http://schemas.microsoft.com/office/drawing/2014/main" id="{AABFA87F-9A44-F0B6-19C6-817A1FD15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9"/>
          <a:stretch>
            <a:fillRect/>
          </a:stretch>
        </p:blipFill>
        <p:spPr bwMode="auto">
          <a:xfrm>
            <a:off x="5442857" y="1998903"/>
            <a:ext cx="6710440" cy="42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44501-39BC-144B-BBF8-8B10F00FF201}"/>
              </a:ext>
            </a:extLst>
          </p:cNvPr>
          <p:cNvSpPr txBox="1"/>
          <p:nvPr/>
        </p:nvSpPr>
        <p:spPr>
          <a:xfrm>
            <a:off x="6096000" y="1679149"/>
            <a:ext cx="601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NASAs “GCR Sim”: 7 different ions in 33 beams within 1h</a:t>
            </a:r>
          </a:p>
        </p:txBody>
      </p:sp>
      <p:pic>
        <p:nvPicPr>
          <p:cNvPr id="7" name="Picture 2" descr="Elemental makeup of GCRs ">
            <a:extLst>
              <a:ext uri="{FF2B5EF4-FFF2-40B4-BE49-F238E27FC236}">
                <a16:creationId xmlns:a16="http://schemas.microsoft.com/office/drawing/2014/main" id="{2C4F1681-621B-E287-1B86-9717D4FB3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t="96588" r="17897" b="-944"/>
          <a:stretch>
            <a:fillRect/>
          </a:stretch>
        </p:blipFill>
        <p:spPr bwMode="auto">
          <a:xfrm>
            <a:off x="5639993" y="6248732"/>
            <a:ext cx="6552007" cy="25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2C2627-260A-1991-17C4-16CEF4CEFBEA}"/>
              </a:ext>
            </a:extLst>
          </p:cNvPr>
          <p:cNvSpPr txBox="1"/>
          <p:nvPr/>
        </p:nvSpPr>
        <p:spPr>
          <a:xfrm>
            <a:off x="624114" y="1679149"/>
            <a:ext cx="463489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/>
              <a:t>Pulse-to-Pulse Modulation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for pre-injector systems allows for fast ion switches &amp; simultaneous use of RHIC/EIC and NSRL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5A1CB4-150B-E95D-1494-B6DC3F120CBF}"/>
              </a:ext>
            </a:extLst>
          </p:cNvPr>
          <p:cNvCxnSpPr>
            <a:cxnSpLocks/>
          </p:cNvCxnSpPr>
          <p:nvPr/>
        </p:nvCxnSpPr>
        <p:spPr>
          <a:xfrm>
            <a:off x="512056" y="5913915"/>
            <a:ext cx="4693734" cy="0"/>
          </a:xfrm>
          <a:prstGeom prst="straightConnector1">
            <a:avLst/>
          </a:prstGeom>
          <a:ln w="34925" cmpd="sng">
            <a:solidFill>
              <a:srgbClr val="69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1CCC81-3A95-9DC1-CA85-046DD0D71E35}"/>
              </a:ext>
            </a:extLst>
          </p:cNvPr>
          <p:cNvSpPr txBox="1"/>
          <p:nvPr/>
        </p:nvSpPr>
        <p:spPr>
          <a:xfrm>
            <a:off x="1035587" y="5899402"/>
            <a:ext cx="362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3178905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Times Ne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1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EIC" id="{FBC1D394-2DA8-224C-9486-75598E67A354}" vid="{7980D29C-8FD3-0048-9C47-A2DF99B918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FE9989C864A4C84414A4FA83D547E" ma:contentTypeVersion="15" ma:contentTypeDescription="Create a new document." ma:contentTypeScope="" ma:versionID="0e8474bb7115eeee82387e587b4c03f8">
  <xsd:schema xmlns:xsd="http://www.w3.org/2001/XMLSchema" xmlns:xs="http://www.w3.org/2001/XMLSchema" xmlns:p="http://schemas.microsoft.com/office/2006/metadata/properties" xmlns:ns3="1b6ed6fe-55b5-4a96-8caa-b474cdb44b5a" xmlns:ns4="7da8eb4f-d348-477d-bd07-7275475a96a2" targetNamespace="http://schemas.microsoft.com/office/2006/metadata/properties" ma:root="true" ma:fieldsID="413d27703d3b1846d646a334ca9bdf03" ns3:_="" ns4:_="">
    <xsd:import namespace="1b6ed6fe-55b5-4a96-8caa-b474cdb44b5a"/>
    <xsd:import namespace="7da8eb4f-d348-477d-bd07-7275475a96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ed6fe-55b5-4a96-8caa-b474cdb44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8eb4f-d348-477d-bd07-7275475a96a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b6ed6fe-55b5-4a96-8caa-b474cdb44b5a" xsi:nil="true"/>
  </documentManagement>
</p:properties>
</file>

<file path=customXml/itemProps1.xml><?xml version="1.0" encoding="utf-8"?>
<ds:datastoreItem xmlns:ds="http://schemas.openxmlformats.org/officeDocument/2006/customXml" ds:itemID="{AAFA1CB5-66E2-495F-AA18-0A566590DE39}">
  <ds:schemaRefs>
    <ds:schemaRef ds:uri="1b6ed6fe-55b5-4a96-8caa-b474cdb44b5a"/>
    <ds:schemaRef ds:uri="7da8eb4f-d348-477d-bd07-7275475a96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8C70C1-A769-448D-915A-7AF53647F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5F819F-0695-4382-BF27-9DE233A10CEA}">
  <ds:schemaRefs>
    <ds:schemaRef ds:uri="7da8eb4f-d348-477d-bd07-7275475a96a2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b6ed6fe-55b5-4a96-8caa-b474cdb44b5a"/>
    <ds:schemaRef ds:uri="http://purl.org/dc/dcmitype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</Template>
  <TotalTime>208</TotalTime>
  <Words>745</Words>
  <Application>Microsoft Office PowerPoint</Application>
  <PresentationFormat>Widescreen</PresentationFormat>
  <Paragraphs>111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BNL</vt:lpstr>
      <vt:lpstr>1_BNL</vt:lpstr>
      <vt:lpstr>NASA Space Radiation Laboratory Workshop Summary</vt:lpstr>
      <vt:lpstr>PowerPoint Presentation</vt:lpstr>
      <vt:lpstr>Introduction  to NSRL</vt:lpstr>
      <vt:lpstr>NASA’s Terrestrial Analog for Space Radiation Studies</vt:lpstr>
      <vt:lpstr>PowerPoint Presentation</vt:lpstr>
      <vt:lpstr>NSRL Beam Capabilities</vt:lpstr>
      <vt:lpstr>PowerPoint Presentation</vt:lpstr>
      <vt:lpstr>PowerPoint Presentation</vt:lpstr>
      <vt:lpstr>Rapid Beam Switching via Laser Ion Source + EBIS</vt:lpstr>
      <vt:lpstr>PowerPoint Presentation</vt:lpstr>
      <vt:lpstr>Session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Assisted Tuning and Diagnostics of NSRL Beams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NSRL is a multi-disciplinary,  fixed target beam line hosting user experiments at the RHIC/EIC complex  We will operate for the foreseeable future as demand for high energy heavy ion beam continues to grow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Emulating the Cosmic Ray Environment:  An Experimenter’s Guide to the  NASA Space Radiation Laboratory</dc:title>
  <dc:subject/>
  <dc:creator>Olsen, Trevor</dc:creator>
  <cp:keywords/>
  <dc:description/>
  <cp:lastModifiedBy>Olsen, Trevor</cp:lastModifiedBy>
  <cp:revision>2</cp:revision>
  <dcterms:created xsi:type="dcterms:W3CDTF">2024-07-30T14:42:15Z</dcterms:created>
  <dcterms:modified xsi:type="dcterms:W3CDTF">2026-05-13T16:30:27Z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0x0101003D7FE9989C864A4C84414A4FA83D547E</vt:lpwstr>
  </property>
</Properties>
</file>