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672" r:id="rId2"/>
    <p:sldId id="4812" r:id="rId3"/>
    <p:sldId id="4836" r:id="rId4"/>
    <p:sldId id="307" r:id="rId5"/>
    <p:sldId id="4837" r:id="rId6"/>
    <p:sldId id="4800" r:id="rId7"/>
    <p:sldId id="2147469545" r:id="rId8"/>
    <p:sldId id="4807" r:id="rId9"/>
    <p:sldId id="4857" r:id="rId10"/>
    <p:sldId id="2147469680" r:id="rId11"/>
    <p:sldId id="2147469681" r:id="rId12"/>
    <p:sldId id="2147469687" r:id="rId13"/>
    <p:sldId id="2147469683" r:id="rId14"/>
    <p:sldId id="4843" r:id="rId15"/>
    <p:sldId id="4824" r:id="rId16"/>
    <p:sldId id="2147469684" r:id="rId17"/>
    <p:sldId id="4834" r:id="rId18"/>
    <p:sldId id="2147469686" r:id="rId19"/>
    <p:sldId id="4830" r:id="rId20"/>
    <p:sldId id="2147469685" r:id="rId21"/>
    <p:sldId id="4826" r:id="rId22"/>
    <p:sldId id="4848" r:id="rId23"/>
    <p:sldId id="4854" r:id="rId24"/>
    <p:sldId id="284" r:id="rId25"/>
    <p:sldId id="4835" r:id="rId26"/>
    <p:sldId id="4815" r:id="rId27"/>
    <p:sldId id="4816" r:id="rId28"/>
    <p:sldId id="4817" r:id="rId29"/>
    <p:sldId id="4833" r:id="rId30"/>
    <p:sldId id="4847" r:id="rId31"/>
    <p:sldId id="2147469675" r:id="rId32"/>
    <p:sldId id="4829" r:id="rId33"/>
    <p:sldId id="4838" r:id="rId34"/>
    <p:sldId id="4839" r:id="rId35"/>
    <p:sldId id="4840" r:id="rId3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6F2"/>
    <a:srgbClr val="00FA00"/>
    <a:srgbClr val="000000"/>
    <a:srgbClr val="D883FF"/>
    <a:srgbClr val="FF40FF"/>
    <a:srgbClr val="2D3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58"/>
    <p:restoredTop sz="89384"/>
  </p:normalViewPr>
  <p:slideViewPr>
    <p:cSldViewPr snapToGrid="0" snapToObjects="1">
      <p:cViewPr varScale="1">
        <p:scale>
          <a:sx n="108" d="100"/>
          <a:sy n="108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06B9-34A7-3B4F-B43B-24DE4EA7B487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1DDD2-70B2-4141-9E66-7DAF23B88A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08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5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777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027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23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25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78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9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758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06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52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21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35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C9F1-CA28-CD4C-9027-A096935C1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2FBF-9E73-E64C-93DE-364D0B15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29BA-00F9-A24E-B59F-D0D2ED66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7C0F-35EA-5644-A208-132A2B42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9D3B-8621-F048-A806-0C58CD1B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9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4EB4-7511-F14E-9277-042F2C8E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69253-7329-8F4A-A519-3DBCBFC35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E0C8-CDD1-C64B-B266-D3DD54DA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3DCE-3D97-AC45-B813-1DF4A5DB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7847-D221-D54A-8F92-B3214036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60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552B3F-CD4B-5548-9DE3-8A7CA65CA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C6774-8B67-F84E-8C0E-3BED9B2D3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80E1-AD94-3440-95FD-F5FC6A94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C014-D1C0-DA46-8D06-8664202A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59D7-BB93-1041-9A4A-EC2364C6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1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1CC6-9F4C-D64D-A304-2CD3E6CB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B5E24-B6CB-814A-B1DE-1E3576D0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5D20-8050-3944-AA57-462B7A9F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747F-5DAD-6C46-959D-74B8AE76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08A6-C15D-DE4B-B49F-85963CF3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28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18DF-CE7E-0D46-A927-BDED753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DED45-4420-B540-BF33-B7D08DFE5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1E473-8B2E-5346-B25B-974E8C066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FA36-638A-3343-AB1B-A9D0CCDB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A8EAF-2DC7-0247-8944-20256A86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68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9D6F-9213-D84D-8FBD-D36B0654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71A95-09AC-3D43-B7AA-D62D9F5BC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9626B-D590-2347-8E3C-45CFB4699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CAB24-0F1D-7A4F-A9BB-BF1F97DA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AB2F1-20F3-BA4E-851D-796A0757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A24C3-20E8-044A-A3DA-472B88CC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18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E6F7-2CA8-BD46-81B1-E5611E53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6D41D-88C8-F347-BA98-B441DF4CF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D8083-0FDB-2B49-BEED-BD3B19A4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46BA-B803-6647-9EFB-51392E4A5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DA326-84A7-A446-B208-BB334DB8B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62B6E-B36D-4844-BDB3-1A8CDF4B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FB16A-0998-B547-AC26-DE01E2B2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F2285-EA25-6B4A-8BAA-B2D81B38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69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2DA6-1B6C-314C-8ECA-A75CE29A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7BA10-CA6E-FA4C-BF86-36B87A17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9504C-6528-2744-B45D-9933647B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30D3-4AF0-2242-BE99-8BDE0227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DBE0-A024-BA43-99DA-3029A8D0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67982-534A-FC4B-84C3-BBDACAB2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CB37E-F3A9-6946-A061-288F945A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18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2155-A594-A54D-BD68-8DE39B9B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A593-23D4-1749-8E85-2F210405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638E7-9F83-B44C-836B-484B25ADC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7138B-D96A-AB43-87D4-007F0E54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F410D-EF39-4D4B-A586-46B0E374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A06C1-52EA-EE44-8A33-33DEAC7E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94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3D49-CBD4-5047-A6BF-80AD742D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325B9-B3A9-E04C-A971-A9DFDED30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0AA00-00B8-824A-B0D8-2BAC2A46E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2262-5A81-244D-87E8-008CA89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72934-A200-A149-8B87-4CCC601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F0A05-A725-3E4A-8785-5E4076F9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9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B0D71-8A40-7B4B-8A33-E63794EA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EB701-93FA-9142-9C46-491EBE779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0BD9-7E5F-8746-B137-B0BC627F3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94BC3-0D60-0348-860C-65545BD1C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B5A7-A7DC-D94D-B9E1-8C9FF65A7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abs/2602.0086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12" Type="http://schemas.openxmlformats.org/officeDocument/2006/relationships/hyperlink" Target="https://arxiv.org/abs/2602.00860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0.emf"/><Relationship Id="rId5" Type="http://schemas.openxmlformats.org/officeDocument/2006/relationships/image" Target="../media/image37.png"/><Relationship Id="rId10" Type="http://schemas.openxmlformats.org/officeDocument/2006/relationships/image" Target="../media/image39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hyperlink" Target="https://journals.aps.org/prd/abstract/10.1103/PhysRevD.96.114005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4.png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emf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90.png"/><Relationship Id="rId3" Type="http://schemas.openxmlformats.org/officeDocument/2006/relationships/image" Target="../media/image69.png"/><Relationship Id="rId7" Type="http://schemas.openxmlformats.org/officeDocument/2006/relationships/image" Target="../media/image2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75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png"/><Relationship Id="rId9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150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47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102.png"/><Relationship Id="rId4" Type="http://schemas.openxmlformats.org/officeDocument/2006/relationships/image" Target="../media/image4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2.00860" TargetMode="Externa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10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310.png"/><Relationship Id="rId7" Type="http://schemas.openxmlformats.org/officeDocument/2006/relationships/image" Target="../media/image82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10" Type="http://schemas.openxmlformats.org/officeDocument/2006/relationships/image" Target="../media/image106.png"/><Relationship Id="rId4" Type="http://schemas.openxmlformats.org/officeDocument/2006/relationships/image" Target="../media/image330.png"/><Relationship Id="rId9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journals.aps.org/prd/abstract/10.1103/PhysRevD.103.074023" TargetMode="External"/><Relationship Id="rId7" Type="http://schemas.openxmlformats.org/officeDocument/2006/relationships/image" Target="../media/image107.png"/><Relationship Id="rId2" Type="http://schemas.openxmlformats.org/officeDocument/2006/relationships/hyperlink" Target="https://journals.aps.org/prd/abstract/10.1103/PhysRevD.102.07401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506.17454" TargetMode="External"/><Relationship Id="rId5" Type="http://schemas.openxmlformats.org/officeDocument/2006/relationships/hyperlink" Target="https://arxiv.org/abs/2303.08143" TargetMode="External"/><Relationship Id="rId10" Type="http://schemas.openxmlformats.org/officeDocument/2006/relationships/image" Target="../media/image110.png"/><Relationship Id="rId4" Type="http://schemas.openxmlformats.org/officeDocument/2006/relationships/hyperlink" Target="https://journals.aps.org/prl/abstract/10.1103/PhysRevLett.116.202301" TargetMode="External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3B0394-D757-85E2-655A-BA98EE00093F}"/>
              </a:ext>
            </a:extLst>
          </p:cNvPr>
          <p:cNvSpPr txBox="1">
            <a:spLocks/>
          </p:cNvSpPr>
          <p:nvPr/>
        </p:nvSpPr>
        <p:spPr>
          <a:xfrm>
            <a:off x="868174" y="236253"/>
            <a:ext cx="9511343" cy="134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+mn-lt"/>
              </a:rPr>
              <a:t>EIC,                                      </a:t>
            </a:r>
          </a:p>
          <a:p>
            <a:r>
              <a:rPr lang="en-US" b="1" dirty="0">
                <a:solidFill>
                  <a:srgbClr val="FF0000"/>
                </a:solidFill>
                <a:latin typeface="+mn-lt"/>
              </a:rPr>
              <a:t>         and the Future Physics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87B9A3-925F-B601-859F-D776D174085E}"/>
              </a:ext>
            </a:extLst>
          </p:cNvPr>
          <p:cNvSpPr/>
          <p:nvPr/>
        </p:nvSpPr>
        <p:spPr>
          <a:xfrm>
            <a:off x="1106346" y="5374748"/>
            <a:ext cx="10215623" cy="14728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>
                <a:solidFill>
                  <a:srgbClr val="0070C0"/>
                </a:solidFill>
              </a:rPr>
              <a:t>RHIC/AGS Annual Users’ Meeting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it-IT" sz="2000" b="1" dirty="0">
                <a:solidFill>
                  <a:schemeClr val="tx1"/>
                </a:solidFill>
              </a:rPr>
              <a:t>BNL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000" b="1" dirty="0">
                <a:solidFill>
                  <a:schemeClr val="tx1"/>
                </a:solidFill>
              </a:rPr>
              <a:t>May 11-15, 2026 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7AF6A-EAE2-9CBA-B6F0-DF4507603830}"/>
              </a:ext>
            </a:extLst>
          </p:cNvPr>
          <p:cNvGrpSpPr/>
          <p:nvPr/>
        </p:nvGrpSpPr>
        <p:grpSpPr>
          <a:xfrm>
            <a:off x="204687" y="1306812"/>
            <a:ext cx="11782626" cy="1472846"/>
            <a:chOff x="204687" y="1556189"/>
            <a:chExt cx="11782626" cy="14728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48A979-C1FD-4B9C-B7D8-38B2FF6EDBED}"/>
                </a:ext>
              </a:extLst>
            </p:cNvPr>
            <p:cNvSpPr txBox="1"/>
            <p:nvPr/>
          </p:nvSpPr>
          <p:spPr>
            <a:xfrm>
              <a:off x="3420940" y="1961426"/>
              <a:ext cx="540539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Salvatore Fazio </a:t>
              </a:r>
            </a:p>
            <a:p>
              <a:pPr algn="ctr"/>
              <a:r>
                <a:rPr lang="it-IT" sz="2400" b="1" i="1" dirty="0"/>
                <a:t>Università della Calabria &amp; INFN Cosenza</a:t>
              </a:r>
            </a:p>
          </p:txBody>
        </p:sp>
        <p:pic>
          <p:nvPicPr>
            <p:cNvPr id="8" name="Picture 6" descr="INFN Gruppo Collegato di Cosenza - Home | Facebook">
              <a:extLst>
                <a:ext uri="{FF2B5EF4-FFF2-40B4-BE49-F238E27FC236}">
                  <a16:creationId xmlns:a16="http://schemas.microsoft.com/office/drawing/2014/main" id="{2209E4C6-19EB-2340-C61F-50632329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506" y="1556189"/>
              <a:ext cx="2032807" cy="1472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Università della Calabria - Unical &amp; Sport">
              <a:extLst>
                <a:ext uri="{FF2B5EF4-FFF2-40B4-BE49-F238E27FC236}">
                  <a16:creationId xmlns:a16="http://schemas.microsoft.com/office/drawing/2014/main" id="{D403E2FB-B764-66BE-FB59-A1DFEE258C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8" t="29553" r="9518" b="30791"/>
            <a:stretch/>
          </p:blipFill>
          <p:spPr bwMode="auto">
            <a:xfrm>
              <a:off x="204687" y="1807018"/>
              <a:ext cx="2183527" cy="1065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1FCBC335-CC83-E71A-7DEB-8587FE1C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461" y="59236"/>
            <a:ext cx="1307645" cy="939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2C8E1-CF1B-DAFE-5248-906199C96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360" y="2648453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C27E-BC53-C4CB-7644-97056B4E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C6B422-295F-0534-8A31-B60ABEED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" y="905030"/>
            <a:ext cx="8969466" cy="58323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48FF2-CB50-87E6-111F-5F705FE38286}"/>
              </a:ext>
            </a:extLst>
          </p:cNvPr>
          <p:cNvSpPr txBox="1"/>
          <p:nvPr/>
        </p:nvSpPr>
        <p:spPr>
          <a:xfrm rot="16200000">
            <a:off x="8068403" y="4874594"/>
            <a:ext cx="1975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200" dirty="0"/>
              <a:t>30 weeks @ 80% uptime)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675C8A-2CB3-D02A-9F5C-97D7EDD1DB4A}"/>
              </a:ext>
            </a:extLst>
          </p:cNvPr>
          <p:cNvGrpSpPr/>
          <p:nvPr/>
        </p:nvGrpSpPr>
        <p:grpSpPr>
          <a:xfrm>
            <a:off x="3137089" y="3646637"/>
            <a:ext cx="2895293" cy="1456026"/>
            <a:chOff x="4830765" y="3890036"/>
            <a:chExt cx="2895293" cy="14560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7B0A36-34F2-4A7B-7812-464191C806DA}"/>
                </a:ext>
              </a:extLst>
            </p:cNvPr>
            <p:cNvSpPr txBox="1"/>
            <p:nvPr/>
          </p:nvSpPr>
          <p:spPr>
            <a:xfrm>
              <a:off x="4830765" y="4761287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50D7D1-7A6C-DA86-FE9E-39C074C532E7}"/>
                </a:ext>
              </a:extLst>
            </p:cNvPr>
            <p:cNvSpPr txBox="1"/>
            <p:nvPr/>
          </p:nvSpPr>
          <p:spPr>
            <a:xfrm>
              <a:off x="5741810" y="456476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FF3865-BF15-7734-758F-5F05FBBFB112}"/>
                </a:ext>
              </a:extLst>
            </p:cNvPr>
            <p:cNvSpPr txBox="1"/>
            <p:nvPr/>
          </p:nvSpPr>
          <p:spPr>
            <a:xfrm>
              <a:off x="7300942" y="389003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989C263-BB79-9C36-E7D1-63FA2CF41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960" y="4175548"/>
              <a:ext cx="2513712" cy="887028"/>
            </a:xfrm>
            <a:prstGeom prst="line">
              <a:avLst/>
            </a:prstGeom>
            <a:ln w="254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18B1A-6D9C-0868-E123-7BB511434A85}"/>
              </a:ext>
            </a:extLst>
          </p:cNvPr>
          <p:cNvGrpSpPr/>
          <p:nvPr/>
        </p:nvGrpSpPr>
        <p:grpSpPr>
          <a:xfrm>
            <a:off x="9264848" y="1744735"/>
            <a:ext cx="2684080" cy="885161"/>
            <a:chOff x="9452294" y="1390320"/>
            <a:chExt cx="2684080" cy="8851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62201C-0361-E67B-A5E9-7BB626F82C95}"/>
                </a:ext>
              </a:extLst>
            </p:cNvPr>
            <p:cNvSpPr txBox="1"/>
            <p:nvPr/>
          </p:nvSpPr>
          <p:spPr>
            <a:xfrm>
              <a:off x="9452294" y="139032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C8C91A-D1FC-C22C-81C1-0AD2A37FC2D1}"/>
                </a:ext>
              </a:extLst>
            </p:cNvPr>
            <p:cNvSpPr txBox="1"/>
            <p:nvPr/>
          </p:nvSpPr>
          <p:spPr>
            <a:xfrm>
              <a:off x="9766972" y="1506040"/>
              <a:ext cx="2369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Full Capability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SRF for 28nC/bunch</a:t>
              </a:r>
            </a:p>
            <a:p>
              <a:r>
                <a:rPr lang="en-US" sz="1400" b="1" dirty="0"/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64C530-03E1-CEEA-C4E0-953C36B76E87}"/>
              </a:ext>
            </a:extLst>
          </p:cNvPr>
          <p:cNvGrpSpPr/>
          <p:nvPr/>
        </p:nvGrpSpPr>
        <p:grpSpPr>
          <a:xfrm>
            <a:off x="9278957" y="3794006"/>
            <a:ext cx="2936694" cy="1296383"/>
            <a:chOff x="9419899" y="2250300"/>
            <a:chExt cx="2936694" cy="12963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BA8DD1-88E8-19AB-6BF9-0CA7485EFFB4}"/>
                </a:ext>
              </a:extLst>
            </p:cNvPr>
            <p:cNvSpPr txBox="1"/>
            <p:nvPr/>
          </p:nvSpPr>
          <p:spPr>
            <a:xfrm>
              <a:off x="9419899" y="22503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4BBB37-924E-AFEB-7040-58EBE618F7E5}"/>
                </a:ext>
              </a:extLst>
            </p:cNvPr>
            <p:cNvSpPr txBox="1"/>
            <p:nvPr/>
          </p:nvSpPr>
          <p:spPr>
            <a:xfrm>
              <a:off x="9720468" y="2346354"/>
              <a:ext cx="26361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SRF for 7nC/bunch @ 10 GeV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0DCDA0-3364-42EA-D3D7-0197B620DF6A}"/>
              </a:ext>
            </a:extLst>
          </p:cNvPr>
          <p:cNvGrpSpPr/>
          <p:nvPr/>
        </p:nvGrpSpPr>
        <p:grpSpPr>
          <a:xfrm>
            <a:off x="9302405" y="5054765"/>
            <a:ext cx="2936774" cy="1485716"/>
            <a:chOff x="9432854" y="3116724"/>
            <a:chExt cx="2936774" cy="148571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BB8890-9D0F-4CCE-7A54-3619A75081C4}"/>
                </a:ext>
              </a:extLst>
            </p:cNvPr>
            <p:cNvSpPr txBox="1"/>
            <p:nvPr/>
          </p:nvSpPr>
          <p:spPr>
            <a:xfrm>
              <a:off x="9432854" y="311672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B8702BD-A84D-32F9-AFCF-A2C789C35E73}"/>
                </a:ext>
              </a:extLst>
            </p:cNvPr>
            <p:cNvSpPr txBox="1"/>
            <p:nvPr/>
          </p:nvSpPr>
          <p:spPr>
            <a:xfrm>
              <a:off x="9789957" y="3186668"/>
              <a:ext cx="257967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SRF for 7nC/bunch @ 10 GeV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low energy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57816A-40E5-1CA6-1AF9-1E82625E55FF}"/>
              </a:ext>
            </a:extLst>
          </p:cNvPr>
          <p:cNvGrpSpPr/>
          <p:nvPr/>
        </p:nvGrpSpPr>
        <p:grpSpPr>
          <a:xfrm>
            <a:off x="3161095" y="3123907"/>
            <a:ext cx="2869322" cy="1486296"/>
            <a:chOff x="4870058" y="3116038"/>
            <a:chExt cx="2869322" cy="148629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6A3B2F9-7E7C-DB9B-E481-3B00DB0DAC2A}"/>
                </a:ext>
              </a:extLst>
            </p:cNvPr>
            <p:cNvSpPr txBox="1"/>
            <p:nvPr/>
          </p:nvSpPr>
          <p:spPr>
            <a:xfrm>
              <a:off x="4870058" y="401755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6E7990-2BB0-16DB-6A41-DF45B65B5144}"/>
                </a:ext>
              </a:extLst>
            </p:cNvPr>
            <p:cNvSpPr txBox="1"/>
            <p:nvPr/>
          </p:nvSpPr>
          <p:spPr>
            <a:xfrm>
              <a:off x="6090857" y="352122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03ECD22-4A01-2FF6-FBC1-51C6818A0BE6}"/>
                </a:ext>
              </a:extLst>
            </p:cNvPr>
            <p:cNvSpPr txBox="1"/>
            <p:nvPr/>
          </p:nvSpPr>
          <p:spPr>
            <a:xfrm>
              <a:off x="7314264" y="311603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5EC57A-FACC-460F-2AC4-315BF8FC3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7247" y="3421131"/>
              <a:ext cx="2489404" cy="899215"/>
            </a:xfrm>
            <a:prstGeom prst="line">
              <a:avLst/>
            </a:prstGeom>
            <a:ln w="2222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BA5787-E64F-7843-90B6-043CE2E10972}"/>
              </a:ext>
            </a:extLst>
          </p:cNvPr>
          <p:cNvGrpSpPr/>
          <p:nvPr/>
        </p:nvGrpSpPr>
        <p:grpSpPr>
          <a:xfrm>
            <a:off x="9278957" y="2747177"/>
            <a:ext cx="2867041" cy="1088068"/>
            <a:chOff x="9419899" y="2243171"/>
            <a:chExt cx="2867041" cy="108806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339900-8D57-D899-50AD-B697AEA0158A}"/>
                </a:ext>
              </a:extLst>
            </p:cNvPr>
            <p:cNvSpPr txBox="1"/>
            <p:nvPr/>
          </p:nvSpPr>
          <p:spPr>
            <a:xfrm>
              <a:off x="9419899" y="2243171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A9DA16-29BF-3E97-FFAB-798E81B7EB3A}"/>
                </a:ext>
              </a:extLst>
            </p:cNvPr>
            <p:cNvSpPr txBox="1"/>
            <p:nvPr/>
          </p:nvSpPr>
          <p:spPr>
            <a:xfrm>
              <a:off x="9720468" y="2346354"/>
              <a:ext cx="256647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SRF for 7nC/bunch @10 GeV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endParaRPr lang="en-US" sz="14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52EF74-8C88-F015-65DB-6886398010BF}"/>
              </a:ext>
            </a:extLst>
          </p:cNvPr>
          <p:cNvGrpSpPr/>
          <p:nvPr/>
        </p:nvGrpSpPr>
        <p:grpSpPr>
          <a:xfrm>
            <a:off x="3142658" y="4272591"/>
            <a:ext cx="2890033" cy="1720394"/>
            <a:chOff x="3487041" y="4272591"/>
            <a:chExt cx="2890033" cy="17203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F336A2-7AA0-B464-E79F-BA0A9D87F779}"/>
                </a:ext>
              </a:extLst>
            </p:cNvPr>
            <p:cNvGrpSpPr/>
            <p:nvPr/>
          </p:nvGrpSpPr>
          <p:grpSpPr>
            <a:xfrm>
              <a:off x="3687190" y="4272591"/>
              <a:ext cx="2689884" cy="1445827"/>
              <a:chOff x="3687190" y="4729791"/>
              <a:chExt cx="2689884" cy="14458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36D7A59-22BA-ACA7-5DF4-F618B2486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7190" y="5030756"/>
                <a:ext cx="2484881" cy="114486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A5D21-9D10-1E97-F44C-B6CB798B29C0}"/>
                  </a:ext>
                </a:extLst>
              </p:cNvPr>
              <p:cNvSpPr txBox="1"/>
              <p:nvPr/>
            </p:nvSpPr>
            <p:spPr>
              <a:xfrm>
                <a:off x="5951958" y="472979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B050"/>
                    </a:solidFill>
                  </a:rPr>
                  <a:t>+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23530D-2BE7-C742-F849-448661F2DF09}"/>
                </a:ext>
              </a:extLst>
            </p:cNvPr>
            <p:cNvSpPr txBox="1"/>
            <p:nvPr/>
          </p:nvSpPr>
          <p:spPr>
            <a:xfrm>
              <a:off x="3487041" y="540821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B050"/>
                  </a:solidFill>
                </a:rPr>
                <a:t>+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3BD2AA2-E503-1005-FAED-00DDE5456AF2}"/>
              </a:ext>
            </a:extLst>
          </p:cNvPr>
          <p:cNvSpPr txBox="1"/>
          <p:nvPr/>
        </p:nvSpPr>
        <p:spPr>
          <a:xfrm rot="16200000">
            <a:off x="-1863448" y="3321880"/>
            <a:ext cx="46549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 Luminosity (cm</a:t>
            </a:r>
            <a:r>
              <a:rPr lang="en-US" sz="2400" baseline="30000" dirty="0"/>
              <a:t>-2</a:t>
            </a:r>
            <a:r>
              <a:rPr lang="en-US" sz="2400" dirty="0"/>
              <a:t> s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3BE6DD-DCFA-9B90-3B97-123AA48FB072}"/>
              </a:ext>
            </a:extLst>
          </p:cNvPr>
          <p:cNvSpPr txBox="1"/>
          <p:nvPr/>
        </p:nvSpPr>
        <p:spPr>
          <a:xfrm>
            <a:off x="1779623" y="6226850"/>
            <a:ext cx="5788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e-p Center-of-Mass Energy [GeV]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59522-17CB-F413-8C35-452B93CA40FA}"/>
              </a:ext>
            </a:extLst>
          </p:cNvPr>
          <p:cNvGrpSpPr/>
          <p:nvPr/>
        </p:nvGrpSpPr>
        <p:grpSpPr>
          <a:xfrm>
            <a:off x="2498680" y="2788575"/>
            <a:ext cx="5166596" cy="2295898"/>
            <a:chOff x="4192356" y="2788575"/>
            <a:chExt cx="5166596" cy="22958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024C76-13CB-44AF-795F-C316246B1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6898" y="3359917"/>
              <a:ext cx="838200" cy="1461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94E385-73F4-E7DF-DA7D-DC46D2EE7D90}"/>
                </a:ext>
              </a:extLst>
            </p:cNvPr>
            <p:cNvGrpSpPr/>
            <p:nvPr/>
          </p:nvGrpSpPr>
          <p:grpSpPr>
            <a:xfrm>
              <a:off x="4192356" y="2788575"/>
              <a:ext cx="5166596" cy="2295898"/>
              <a:chOff x="4192356" y="2788575"/>
              <a:chExt cx="5166596" cy="229589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EBBA8-DAEF-509C-9C37-6F603D414325}"/>
                  </a:ext>
                </a:extLst>
              </p:cNvPr>
              <p:cNvSpPr txBox="1"/>
              <p:nvPr/>
            </p:nvSpPr>
            <p:spPr>
              <a:xfrm>
                <a:off x="8933836" y="4011560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FAC226-E0DD-420C-7FBE-BF8BF3607572}"/>
                  </a:ext>
                </a:extLst>
              </p:cNvPr>
              <p:cNvSpPr txBox="1"/>
              <p:nvPr/>
            </p:nvSpPr>
            <p:spPr>
              <a:xfrm>
                <a:off x="7521364" y="2788575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40ECC5-78D2-0C61-B544-1CE0F937C5C2}"/>
                  </a:ext>
                </a:extLst>
              </p:cNvPr>
              <p:cNvSpPr txBox="1"/>
              <p:nvPr/>
            </p:nvSpPr>
            <p:spPr>
              <a:xfrm>
                <a:off x="5721277" y="308020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8B021B-2290-57E9-FDBB-8085DD3C1A80}"/>
                  </a:ext>
                </a:extLst>
              </p:cNvPr>
              <p:cNvSpPr txBox="1"/>
              <p:nvPr/>
            </p:nvSpPr>
            <p:spPr>
              <a:xfrm>
                <a:off x="4839618" y="3204333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889326-7C24-350A-08F8-6D62D827B7F5}"/>
                  </a:ext>
                </a:extLst>
              </p:cNvPr>
              <p:cNvSpPr txBox="1"/>
              <p:nvPr/>
            </p:nvSpPr>
            <p:spPr>
              <a:xfrm>
                <a:off x="4192356" y="4499698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483EA9D-4D45-F2BF-9B3D-98624A790F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407" y="3496720"/>
                <a:ext cx="688491" cy="1313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538E943-3ED8-9C4A-B66F-4AFF562E12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819" y="3079483"/>
                <a:ext cx="1806103" cy="2848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2927F0C-F60C-13D1-786F-24509FCE37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0482" y="3063165"/>
                <a:ext cx="1405912" cy="12650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6498BC-FABA-20D7-2C2A-611F33F9756E}"/>
              </a:ext>
            </a:extLst>
          </p:cNvPr>
          <p:cNvGrpSpPr/>
          <p:nvPr/>
        </p:nvGrpSpPr>
        <p:grpSpPr>
          <a:xfrm>
            <a:off x="9696530" y="2353724"/>
            <a:ext cx="2100873" cy="307777"/>
            <a:chOff x="9696530" y="1118693"/>
            <a:chExt cx="2100873" cy="30777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0014ADE-4476-AF73-724C-BF5CA5AD9EA5}"/>
                </a:ext>
              </a:extLst>
            </p:cNvPr>
            <p:cNvCxnSpPr/>
            <p:nvPr/>
          </p:nvCxnSpPr>
          <p:spPr>
            <a:xfrm>
              <a:off x="9696530" y="1294181"/>
              <a:ext cx="4634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EF68F70-9C85-CE5A-0AC7-FE2E44557C10}"/>
                </a:ext>
              </a:extLst>
            </p:cNvPr>
            <p:cNvSpPr txBox="1"/>
            <p:nvPr/>
          </p:nvSpPr>
          <p:spPr>
            <a:xfrm>
              <a:off x="10161047" y="1118693"/>
              <a:ext cx="16363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140 GeV  (upgrade)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0DCA94-7CC2-0DB3-6B78-8CAC3894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10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BE2962F-790E-8EA2-D645-B55DE726C18B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Projected Luminosity Rump 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208AC5-FE75-B606-F11C-CD961FD9057F}"/>
              </a:ext>
            </a:extLst>
          </p:cNvPr>
          <p:cNvSpPr txBox="1"/>
          <p:nvPr/>
        </p:nvSpPr>
        <p:spPr>
          <a:xfrm>
            <a:off x="9305271" y="878776"/>
            <a:ext cx="284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luminosity will ramp up as additional equipment is installed and commissioned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31603CBF-D49A-4DC6-7BBE-79BD2999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6241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FBAAB-F828-3883-CF23-06D70D1E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11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42ED5A-476C-1F83-85C7-0B4840F41438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Anticipated </a:t>
            </a: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uminosities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in the Early Running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F3AE0-924F-0AAC-CE02-C242D376B14C}"/>
              </a:ext>
            </a:extLst>
          </p:cNvPr>
          <p:cNvSpPr txBox="1"/>
          <p:nvPr/>
        </p:nvSpPr>
        <p:spPr>
          <a:xfrm>
            <a:off x="415636" y="4670374"/>
            <a:ext cx="11483439" cy="17235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For comparison: HERA delivered 0.5fb</a:t>
            </a:r>
            <a:r>
              <a:rPr lang="en-US" sz="2400" baseline="30000" dirty="0"/>
              <a:t>-1</a:t>
            </a:r>
            <a:r>
              <a:rPr lang="en-US" sz="2400" dirty="0"/>
              <a:t> each to H1 and ZEUS in its lifetime  </a:t>
            </a:r>
          </a:p>
          <a:p>
            <a:pPr marL="342900" indent="-342900" algn="l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The EIC </a:t>
            </a:r>
            <a:r>
              <a:rPr lang="en-US" sz="2400" b="1" dirty="0">
                <a:solidFill>
                  <a:srgbClr val="0070C0"/>
                </a:solidFill>
              </a:rPr>
              <a:t>Early Science program </a:t>
            </a:r>
            <a:r>
              <a:rPr lang="en-US" sz="2400" dirty="0"/>
              <a:t>will bring important new capabilities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The Collaboration is compiling an </a:t>
            </a:r>
            <a:r>
              <a:rPr lang="en-US" sz="2400" b="1" dirty="0"/>
              <a:t>Early Science Report </a:t>
            </a:r>
            <a:r>
              <a:rPr lang="en-US" sz="2400" dirty="0"/>
              <a:t>in response to a charge by the  ALDs of the host labs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534914-95D4-51D1-1DCA-2DF0BE64D8AD}"/>
              </a:ext>
            </a:extLst>
          </p:cNvPr>
          <p:cNvGrpSpPr/>
          <p:nvPr/>
        </p:nvGrpSpPr>
        <p:grpSpPr>
          <a:xfrm>
            <a:off x="1631296" y="988794"/>
            <a:ext cx="9047737" cy="3239565"/>
            <a:chOff x="1773800" y="1012544"/>
            <a:chExt cx="9047737" cy="3239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3284F0-F4A6-BF97-ADD0-0114DB0D6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4870"/>
            <a:stretch>
              <a:fillRect/>
            </a:stretch>
          </p:blipFill>
          <p:spPr>
            <a:xfrm>
              <a:off x="1773800" y="1012544"/>
              <a:ext cx="9047737" cy="2839455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88F71B-2687-70C7-73B5-6B9D3A01C376}"/>
                </a:ext>
              </a:extLst>
            </p:cNvPr>
            <p:cNvSpPr txBox="1"/>
            <p:nvPr/>
          </p:nvSpPr>
          <p:spPr>
            <a:xfrm>
              <a:off x="4335590" y="3851999"/>
              <a:ext cx="3815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 </a:t>
              </a:r>
              <a:r>
                <a:rPr lang="en-US" sz="2000" dirty="0"/>
                <a:t>The </a:t>
              </a:r>
              <a:r>
                <a:rPr lang="en-US" sz="2000" dirty="0" err="1"/>
                <a:t>e+A</a:t>
              </a:r>
              <a:r>
                <a:rPr lang="en-US" sz="2000" dirty="0"/>
                <a:t> luminosity is per nucleon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CAB6B6-AE39-A7BF-42D4-85138709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29093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ighlight Word Stock Illustration 339216881 | Shutterstock">
            <a:extLst>
              <a:ext uri="{FF2B5EF4-FFF2-40B4-BE49-F238E27FC236}">
                <a16:creationId xmlns:a16="http://schemas.microsoft.com/office/drawing/2014/main" id="{C9D670FC-91A2-366B-E09E-9B2290303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6999"/>
          <a:stretch>
            <a:fillRect/>
          </a:stretch>
        </p:blipFill>
        <p:spPr bwMode="auto">
          <a:xfrm>
            <a:off x="838200" y="704765"/>
            <a:ext cx="10628376" cy="50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E5178-2E64-E00C-3949-EE8BBC90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S. Fazio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223FE-C16F-8FF1-8A02-D17372E2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95DAC2-AB1D-3846-9742-98AFDA9D25F8}" type="slidenum">
              <a:rPr lang="it-IT" smtClean="0"/>
              <a:pPr>
                <a:spcAft>
                  <a:spcPts val="600"/>
                </a:spcAft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44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BFEE8-A9B7-FB6A-0522-2C8BA26E0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A806A-19EE-EA07-BBB4-65F36822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13</a:t>
            </a:fld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DAFE1D-9299-CDCF-9713-E634218E02D6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proton PDFs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88CB9-57CB-6F25-8DE3-76245AD733F2}"/>
              </a:ext>
            </a:extLst>
          </p:cNvPr>
          <p:cNvSpPr txBox="1"/>
          <p:nvPr/>
        </p:nvSpPr>
        <p:spPr>
          <a:xfrm>
            <a:off x="204415" y="4587171"/>
            <a:ext cx="11783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400" dirty="0"/>
              <a:t>Novel impact studies [</a:t>
            </a:r>
            <a:r>
              <a:rPr lang="en-GB" sz="2400" dirty="0">
                <a:hlinkClick r:id="rId2"/>
              </a:rPr>
              <a:t>arXiv:2602.00860</a:t>
            </a:r>
            <a:r>
              <a:rPr lang="en-GB" sz="2400" dirty="0"/>
              <a:t>] based on ePIC </a:t>
            </a:r>
            <a:r>
              <a:rPr lang="en-GB" sz="2400" dirty="0" err="1"/>
              <a:t>pseudodata</a:t>
            </a:r>
            <a:r>
              <a:rPr lang="en-GB" sz="2400" dirty="0"/>
              <a:t> and the conditions of the EIC early running combined with the HERA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B1FBF0-01E6-7F13-D1D2-6D838121F07A}"/>
              </a:ext>
            </a:extLst>
          </p:cNvPr>
          <p:cNvSpPr txBox="1"/>
          <p:nvPr/>
        </p:nvSpPr>
        <p:spPr>
          <a:xfrm>
            <a:off x="204415" y="5644257"/>
            <a:ext cx="4727987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3346F2"/>
                </a:solidFill>
              </a:rPr>
              <a:t>Key detector performance: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Fine </a:t>
            </a:r>
            <a:r>
              <a:rPr lang="en-US" sz="2000" i="1" dirty="0"/>
              <a:t>y</a:t>
            </a:r>
            <a:r>
              <a:rPr lang="en-US" sz="2000" dirty="0"/>
              <a:t> resolution over large phase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62A709-12A4-DF57-B6EF-6271E746FF78}"/>
                  </a:ext>
                </a:extLst>
              </p:cNvPr>
              <p:cNvSpPr txBox="1"/>
              <p:nvPr/>
            </p:nvSpPr>
            <p:spPr>
              <a:xfrm>
                <a:off x="87806" y="948375"/>
                <a:ext cx="6966140" cy="3479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Observable: </a:t>
                </a:r>
                <a:r>
                  <a:rPr lang="en-US" sz="2400" dirty="0">
                    <a:solidFill>
                      <a:srgbClr val="0070C0"/>
                    </a:solidFill>
                  </a:rPr>
                  <a:t>Neutral Current cross sections</a:t>
                </a:r>
                <a:endParaRPr lang="en-GB" sz="2400" b="1" dirty="0">
                  <a:solidFill>
                    <a:srgbClr val="3346F2"/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dirty="0">
                    <a:solidFill>
                      <a:srgbClr val="3346F2"/>
                    </a:solidFill>
                  </a:rPr>
                  <a:t> </a:t>
                </a:r>
                <a:r>
                  <a:rPr lang="en-US" sz="2400" b="1" dirty="0"/>
                  <a:t>largely studied at HERA</a:t>
                </a:r>
              </a:p>
              <a:p>
                <a:pPr marL="342900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Nevertheless, a better precision often needed for precise calculations and explore specific kinematics!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LHC impacts/needs PDF’s mainly at large x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Not fully convergent between different </a:t>
                </a:r>
                <a:br>
                  <a:rPr lang="en-US" sz="2400" dirty="0"/>
                </a:br>
                <a:r>
                  <a:rPr lang="en-US" sz="2400" dirty="0"/>
                  <a:t>global fitting groups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Large </a:t>
                </a:r>
                <a:r>
                  <a:rPr lang="en-US" sz="2400" i="1" dirty="0"/>
                  <a:t>x</a:t>
                </a:r>
                <a:r>
                  <a:rPr lang="en-US" sz="2400" dirty="0"/>
                  <a:t> BSM effects can hide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62A709-12A4-DF57-B6EF-6271E746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6" y="948375"/>
                <a:ext cx="6966140" cy="3479222"/>
              </a:xfrm>
              <a:prstGeom prst="rect">
                <a:avLst/>
              </a:prstGeom>
              <a:blipFill>
                <a:blip r:embed="rId3"/>
                <a:stretch>
                  <a:fillRect l="-1273" t="-1455" r="-1091" b="-3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353D04-D75C-94E0-1F98-92C97FCB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699" y="889000"/>
            <a:ext cx="4747563" cy="362882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13431-61B1-586A-1723-D7DEC357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40365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AE50E-D408-F81C-B391-AC2C3EB1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14</a:t>
            </a:fld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C6101D-A7E2-63EC-5E93-6ADD94B8B12A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/>
              <a:t>ePIC performance: </a:t>
            </a: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proton PDFs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E21971-E608-946B-8700-B0CF75FA05F9}"/>
              </a:ext>
            </a:extLst>
          </p:cNvPr>
          <p:cNvSpPr txBox="1"/>
          <p:nvPr/>
        </p:nvSpPr>
        <p:spPr>
          <a:xfrm>
            <a:off x="1125242" y="3306711"/>
            <a:ext cx="402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Neutral Current cross sections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5C0538-78C6-3093-F365-D17A4A11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3309"/>
            <a:ext cx="5106390" cy="3048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FE190-8229-FEC3-8FF4-7473440D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5" r="3042"/>
          <a:stretch>
            <a:fillRect/>
          </a:stretch>
        </p:blipFill>
        <p:spPr>
          <a:xfrm>
            <a:off x="179312" y="889000"/>
            <a:ext cx="4029226" cy="2424304"/>
          </a:xfrm>
          <a:prstGeom prst="rect">
            <a:avLst/>
          </a:prstGeom>
        </p:spPr>
      </p:pic>
      <p:pic>
        <p:nvPicPr>
          <p:cNvPr id="4" name="Picture 3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86B65530-5096-683A-2FDE-91DBDCCC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668"/>
          <a:stretch>
            <a:fillRect/>
          </a:stretch>
        </p:blipFill>
        <p:spPr>
          <a:xfrm>
            <a:off x="9417103" y="1522077"/>
            <a:ext cx="1787416" cy="787400"/>
          </a:xfrm>
          <a:prstGeom prst="rect">
            <a:avLst/>
          </a:prstGeom>
        </p:spPr>
      </p:pic>
      <p:pic>
        <p:nvPicPr>
          <p:cNvPr id="6" name="Picture 5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CD9323B9-DEEC-E074-9AED-548E10565B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6543" b="23762"/>
          <a:stretch>
            <a:fillRect/>
          </a:stretch>
        </p:blipFill>
        <p:spPr>
          <a:xfrm>
            <a:off x="9296075" y="903607"/>
            <a:ext cx="2317991" cy="648718"/>
          </a:xfrm>
          <a:prstGeom prst="rect">
            <a:avLst/>
          </a:prstGeom>
        </p:spPr>
      </p:pic>
      <p:pic>
        <p:nvPicPr>
          <p:cNvPr id="7" name="Picture 6" descr="A black and white image of a person&#10;&#10;AI-generated content may be incorrect.">
            <a:extLst>
              <a:ext uri="{FF2B5EF4-FFF2-40B4-BE49-F238E27FC236}">
                <a16:creationId xmlns:a16="http://schemas.microsoft.com/office/drawing/2014/main" id="{781A1ED5-0DBC-0565-3AE2-054A0A6EBE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11" r="54026" b="14866"/>
          <a:stretch>
            <a:fillRect/>
          </a:stretch>
        </p:blipFill>
        <p:spPr>
          <a:xfrm>
            <a:off x="9417103" y="2215693"/>
            <a:ext cx="2317991" cy="610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9AB017-FC8C-4D51-3F95-CB9E4D305630}"/>
                  </a:ext>
                </a:extLst>
              </p:cNvPr>
              <p:cNvSpPr txBox="1"/>
              <p:nvPr/>
            </p:nvSpPr>
            <p:spPr>
              <a:xfrm>
                <a:off x="3940019" y="1206682"/>
                <a:ext cx="4946509" cy="176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Reconstruct inclusive kinematics using various methods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Color of point indicates best method for </a:t>
                </a:r>
                <a:r>
                  <a:rPr lang="en-US" i="1" dirty="0"/>
                  <a:t>y</a:t>
                </a:r>
                <a:r>
                  <a:rPr lang="en-US" dirty="0"/>
                  <a:t> (inelasticity)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Size of point indicates </a:t>
                </a:r>
                <a:r>
                  <a:rPr lang="en-US" i="1" dirty="0"/>
                  <a:t>y</a:t>
                </a:r>
                <a:r>
                  <a:rPr lang="en-US" dirty="0"/>
                  <a:t> resolution 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b="1" dirty="0"/>
                  <a:t>&lt; 30% </a:t>
                </a:r>
                <a:r>
                  <a:rPr lang="en-US" b="1" i="1" dirty="0"/>
                  <a:t>y</a:t>
                </a:r>
                <a:r>
                  <a:rPr lang="en-US" b="1" dirty="0"/>
                  <a:t> </a:t>
                </a:r>
                <a:r>
                  <a:rPr lang="en-US" b="1" dirty="0" err="1"/>
                  <a:t>reso</a:t>
                </a:r>
                <a:r>
                  <a:rPr lang="en-US" b="1" dirty="0"/>
                  <a:t>. across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/>
                  <a:t> plane 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9AB017-FC8C-4D51-3F95-CB9E4D305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019" y="1206682"/>
                <a:ext cx="4946509" cy="1760547"/>
              </a:xfrm>
              <a:prstGeom prst="rect">
                <a:avLst/>
              </a:prstGeom>
              <a:blipFill>
                <a:blip r:embed="rId9"/>
                <a:stretch>
                  <a:fillRect l="-769" t="-2158" b="-50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EDEAD8-A030-0459-E200-E7C772DF62A5}"/>
              </a:ext>
            </a:extLst>
          </p:cNvPr>
          <p:cNvSpPr txBox="1"/>
          <p:nvPr/>
        </p:nvSpPr>
        <p:spPr>
          <a:xfrm>
            <a:off x="4208538" y="825594"/>
            <a:ext cx="254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Kinematic Resolutions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76F58B-63F2-511D-6B4A-12185187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8C1B11-3F52-7E9E-52F1-50B9D07708DE}"/>
              </a:ext>
            </a:extLst>
          </p:cNvPr>
          <p:cNvGrpSpPr/>
          <p:nvPr/>
        </p:nvGrpSpPr>
        <p:grpSpPr>
          <a:xfrm>
            <a:off x="5165777" y="3661434"/>
            <a:ext cx="5716853" cy="2819833"/>
            <a:chOff x="5165777" y="3661434"/>
            <a:chExt cx="5716853" cy="28198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8D7DF5-C1C2-A8C6-C133-6FB5995E8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65777" y="3661435"/>
              <a:ext cx="2901863" cy="28198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464BF2-E1BD-E63A-8343-99C6FA8CA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80765" y="3661434"/>
              <a:ext cx="2901865" cy="281983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25D2DD-AFFB-BEFF-A126-ABA7A3F5F714}"/>
              </a:ext>
            </a:extLst>
          </p:cNvPr>
          <p:cNvSpPr txBox="1"/>
          <p:nvPr/>
        </p:nvSpPr>
        <p:spPr>
          <a:xfrm>
            <a:off x="7650642" y="635214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12"/>
              </a:rPr>
              <a:t>arXiv:2602.00860</a:t>
            </a:r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D9546-4884-D407-4C84-99245EC89996}"/>
              </a:ext>
            </a:extLst>
          </p:cNvPr>
          <p:cNvSpPr txBox="1"/>
          <p:nvPr/>
        </p:nvSpPr>
        <p:spPr>
          <a:xfrm>
            <a:off x="5165778" y="3336963"/>
            <a:ext cx="317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parton distributions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690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953AC-F80D-885E-BED9-418AF659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15</a:t>
            </a:fld>
            <a:endParaRPr lang="it-IT"/>
          </a:p>
        </p:txBody>
      </p:sp>
      <p:pic>
        <p:nvPicPr>
          <p:cNvPr id="3" name="Picture 2" descr="plot_HighEnergy_Q10GeV.eps">
            <a:extLst>
              <a:ext uri="{FF2B5EF4-FFF2-40B4-BE49-F238E27FC236}">
                <a16:creationId xmlns:a16="http://schemas.microsoft.com/office/drawing/2014/main" id="{8C1F7D9C-4387-E00B-EBE0-B2AA7286D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2"/>
          <a:stretch/>
        </p:blipFill>
        <p:spPr>
          <a:xfrm>
            <a:off x="133898" y="2773212"/>
            <a:ext cx="4520993" cy="3599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hape 248">
                <a:extLst>
                  <a:ext uri="{FF2B5EF4-FFF2-40B4-BE49-F238E27FC236}">
                    <a16:creationId xmlns:a16="http://schemas.microsoft.com/office/drawing/2014/main" id="{5284AD36-8BBB-E1A3-F688-E06DD80741D8}"/>
                  </a:ext>
                </a:extLst>
              </p:cNvPr>
              <p:cNvSpPr/>
              <p:nvPr/>
            </p:nvSpPr>
            <p:spPr>
              <a:xfrm>
                <a:off x="4842512" y="3804920"/>
                <a:ext cx="7348960" cy="896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marL="268653" marR="41275" indent="-268653" defTabSz="914400">
                  <a:spcBef>
                    <a:spcPts val="400"/>
                  </a:spcBef>
                  <a:buClr>
                    <a:srgbClr val="FF2600"/>
                  </a:buClr>
                  <a:buSzPct val="175000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586153" marR="41275" indent="-268653" defTabSz="914400">
                  <a:spcBef>
                    <a:spcPts val="400"/>
                  </a:spcBef>
                  <a:buClr>
                    <a:srgbClr val="011993"/>
                  </a:buClr>
                  <a:buSzPct val="104999"/>
                  <a:buFont typeface="Lucida Grande"/>
                  <a:buChar char="‣"/>
                  <a:defRPr sz="20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2pPr>
              </a:lstStyle>
              <a:p>
                <a:pPr marL="457200" lvl="1" indent="-342900">
                  <a:buFont typeface="Wingdings" charset="2"/>
                  <a:buChar char="Ø"/>
                </a:pPr>
                <a:r>
                  <a:rPr lang="en-US" sz="2400" dirty="0">
                    <a:solidFill>
                      <a:srgbClr val="0070C0"/>
                    </a:solidFill>
                  </a:rPr>
                  <a:t>Higher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energy constrains gluons at mid- and low-</a:t>
                </a:r>
                <a:r>
                  <a:rPr lang="en-US" sz="2400" i="1" dirty="0">
                    <a:solidFill>
                      <a:srgbClr val="0070C0"/>
                    </a:solidFill>
                  </a:rPr>
                  <a:t>x</a:t>
                </a:r>
              </a:p>
              <a:p>
                <a:pPr marL="457200" lvl="1" indent="-342900">
                  <a:buFont typeface="Wingdings" charset="2"/>
                  <a:buChar char="Ø"/>
                </a:pPr>
                <a:r>
                  <a:rPr lang="en-US" sz="2400" dirty="0">
                    <a:solidFill>
                      <a:srgbClr val="0070C0"/>
                    </a:solidFill>
                  </a:rPr>
                  <a:t>charm has a dramatic effect at high-</a:t>
                </a:r>
                <a:r>
                  <a:rPr lang="en-US" sz="2400" i="1" dirty="0">
                    <a:solidFill>
                      <a:srgbClr val="0070C0"/>
                    </a:solidFill>
                  </a:rPr>
                  <a:t>x</a:t>
                </a:r>
              </a:p>
            </p:txBody>
          </p:sp>
        </mc:Choice>
        <mc:Fallback xmlns="">
          <p:sp>
            <p:nvSpPr>
              <p:cNvPr id="4" name="Shape 248">
                <a:extLst>
                  <a:ext uri="{FF2B5EF4-FFF2-40B4-BE49-F238E27FC236}">
                    <a16:creationId xmlns:a16="http://schemas.microsoft.com/office/drawing/2014/main" id="{5284AD36-8BBB-E1A3-F688-E06DD8074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12" y="3804920"/>
                <a:ext cx="7348960" cy="896527"/>
              </a:xfrm>
              <a:prstGeom prst="rect">
                <a:avLst/>
              </a:prstGeom>
              <a:blipFill>
                <a:blip r:embed="rId3"/>
                <a:stretch>
                  <a:fillRect l="-172" t="-4167" b="-13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584A6783-DF64-BF1F-AEB2-731F86F14705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nuclear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PDFs </a:t>
            </a:r>
          </a:p>
        </p:txBody>
      </p:sp>
      <p:pic>
        <p:nvPicPr>
          <p:cNvPr id="9" name="Picture 8" descr="desy04-156.fig1.gif">
            <a:extLst>
              <a:ext uri="{FF2B5EF4-FFF2-40B4-BE49-F238E27FC236}">
                <a16:creationId xmlns:a16="http://schemas.microsoft.com/office/drawing/2014/main" id="{D4090B00-D0AF-0E3D-A145-5242D432D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69" y="908145"/>
            <a:ext cx="2597100" cy="1814710"/>
          </a:xfrm>
          <a:prstGeom prst="rect">
            <a:avLst/>
          </a:prstGeom>
        </p:spPr>
      </p:pic>
      <p:sp>
        <p:nvSpPr>
          <p:cNvPr id="10" name="Shape 242">
            <a:extLst>
              <a:ext uri="{FF2B5EF4-FFF2-40B4-BE49-F238E27FC236}">
                <a16:creationId xmlns:a16="http://schemas.microsoft.com/office/drawing/2014/main" id="{D6B1FFFF-56B1-FD78-2A81-177155BC72B7}"/>
              </a:ext>
            </a:extLst>
          </p:cNvPr>
          <p:cNvSpPr/>
          <p:nvPr/>
        </p:nvSpPr>
        <p:spPr>
          <a:xfrm>
            <a:off x="6462533" y="1007917"/>
            <a:ext cx="5138196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</a:rPr>
              <a:t>Inclusive DIS in </a:t>
            </a:r>
            <a:r>
              <a:rPr lang="en-US" sz="2400" b="1" dirty="0" err="1">
                <a:solidFill>
                  <a:srgbClr val="FF0000"/>
                </a:solidFill>
              </a:rPr>
              <a:t>e+A</a:t>
            </a:r>
            <a:endParaRPr lang="en-US" sz="2400" b="1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tag the scattered electron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</a:rPr>
              <a:t>Charm production: 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/>
              <a:t>Direct access to gluons at medium to high </a:t>
            </a:r>
            <a:r>
              <a:rPr sz="2400" i="1" dirty="0"/>
              <a:t>x</a:t>
            </a:r>
            <a:r>
              <a:rPr sz="2400" dirty="0"/>
              <a:t> by tagging </a:t>
            </a:r>
            <a:r>
              <a:rPr sz="2400" b="1" dirty="0">
                <a:solidFill>
                  <a:srgbClr val="FF0000"/>
                </a:solidFill>
              </a:rPr>
              <a:t>photon-gluon fusion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7141B4-E278-6ECB-CA29-6D6197CA5424}"/>
              </a:ext>
            </a:extLst>
          </p:cNvPr>
          <p:cNvGrpSpPr/>
          <p:nvPr/>
        </p:nvGrpSpPr>
        <p:grpSpPr>
          <a:xfrm>
            <a:off x="240236" y="1037680"/>
            <a:ext cx="2302825" cy="1603430"/>
            <a:chOff x="240236" y="1153428"/>
            <a:chExt cx="2302825" cy="16034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638232-30C4-D5DD-457C-9987EECD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8" t="2314" r="6685" b="77415"/>
            <a:stretch/>
          </p:blipFill>
          <p:spPr>
            <a:xfrm>
              <a:off x="240236" y="1153428"/>
              <a:ext cx="2302825" cy="16034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8992AB-F11D-3D8B-7B47-14DD1C7B1FC9}"/>
                    </a:ext>
                  </a:extLst>
                </p:cNvPr>
                <p:cNvSpPr txBox="1"/>
                <p:nvPr/>
              </p:nvSpPr>
              <p:spPr>
                <a:xfrm>
                  <a:off x="298112" y="2367001"/>
                  <a:ext cx="23945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1600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8992AB-F11D-3D8B-7B47-14DD1C7B1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12" y="2367001"/>
                  <a:ext cx="239450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Cross 15">
            <a:extLst>
              <a:ext uri="{FF2B5EF4-FFF2-40B4-BE49-F238E27FC236}">
                <a16:creationId xmlns:a16="http://schemas.microsoft.com/office/drawing/2014/main" id="{8BACB736-A134-035D-C328-8E5A3F1D2404}"/>
              </a:ext>
            </a:extLst>
          </p:cNvPr>
          <p:cNvSpPr/>
          <p:nvPr/>
        </p:nvSpPr>
        <p:spPr>
          <a:xfrm>
            <a:off x="2727707" y="1601368"/>
            <a:ext cx="428263" cy="428263"/>
          </a:xfrm>
          <a:prstGeom prst="plus">
            <a:avLst>
              <a:gd name="adj" fmla="val 439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4D473-AF36-1969-66DF-24388600B404}"/>
              </a:ext>
            </a:extLst>
          </p:cNvPr>
          <p:cNvSpPr txBox="1"/>
          <p:nvPr/>
        </p:nvSpPr>
        <p:spPr>
          <a:xfrm>
            <a:off x="133898" y="6295537"/>
            <a:ext cx="4843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E.C. Aschenauer, S. F., M.A.C. Lamont, H. Paukkunen, P. Zurita </a:t>
            </a:r>
          </a:p>
          <a:p>
            <a:pPr algn="ctr"/>
            <a:r>
              <a:rPr lang="en-US" dirty="0"/>
              <a:t>[</a:t>
            </a:r>
            <a:r>
              <a:rPr lang="en-GB" dirty="0">
                <a:hlinkClick r:id="rId7"/>
              </a:rPr>
              <a:t>Phys. Rev. D 96, 114005 (2017)</a:t>
            </a:r>
            <a:r>
              <a:rPr lang="en-US" dirty="0"/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C3CAD-9C47-6999-A614-CEADD637454F}"/>
              </a:ext>
            </a:extLst>
          </p:cNvPr>
          <p:cNvSpPr txBox="1"/>
          <p:nvPr/>
        </p:nvSpPr>
        <p:spPr>
          <a:xfrm>
            <a:off x="5454559" y="5242173"/>
            <a:ext cx="5192854" cy="1615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3346F2"/>
                </a:solidFill>
              </a:rPr>
              <a:t>Key detector performance: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Vertexing (for charm tagging)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Electron ID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Fine resolution in </a:t>
            </a:r>
            <a:r>
              <a:rPr lang="en-US" sz="2000" i="1" dirty="0"/>
              <a:t>y </a:t>
            </a:r>
            <a:r>
              <a:rPr lang="en-US" sz="2000" dirty="0"/>
              <a:t>over a large phase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4D286A-E295-077E-5D72-C9BBBB200928}"/>
                  </a:ext>
                </a:extLst>
              </p:cNvPr>
              <p:cNvSpPr txBox="1"/>
              <p:nvPr/>
            </p:nvSpPr>
            <p:spPr>
              <a:xfrm>
                <a:off x="4842512" y="2941712"/>
                <a:ext cx="693917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  <a:defRPr sz="2400">
                    <a:solidFill>
                      <a:srgbClr val="941100"/>
                    </a:solidFill>
                  </a:defRPr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EIC provides a factor ~10 larger reach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ar-A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at low-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compared to available data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4D286A-E295-077E-5D72-C9BBBB200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12" y="2941712"/>
                <a:ext cx="6939179" cy="830997"/>
              </a:xfrm>
              <a:prstGeom prst="rect">
                <a:avLst/>
              </a:prstGeom>
              <a:blipFill>
                <a:blip r:embed="rId8"/>
                <a:stretch>
                  <a:fillRect l="-1280" t="-4478" r="-2011" b="-14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B82319-752B-BE8F-9783-2BDB093737F7}"/>
              </a:ext>
            </a:extLst>
          </p:cNvPr>
          <p:cNvSpPr txBox="1"/>
          <p:nvPr/>
        </p:nvSpPr>
        <p:spPr>
          <a:xfrm>
            <a:off x="5868209" y="4701447"/>
            <a:ext cx="436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nPDFs studies in progress </a:t>
            </a:r>
            <a:r>
              <a:rPr lang="it-IT" sz="2400" b="1" dirty="0" err="1">
                <a:solidFill>
                  <a:srgbClr val="FF0000"/>
                </a:solidFill>
              </a:rPr>
              <a:t>at</a:t>
            </a:r>
            <a:r>
              <a:rPr lang="it-IT" sz="2400" b="1" dirty="0">
                <a:solidFill>
                  <a:srgbClr val="FF0000"/>
                </a:solidFill>
              </a:rPr>
              <a:t> ePIC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324F98-5AA0-71A3-4DA2-64DBCDD2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06474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DCD87-998A-CE34-AB7B-A3032B3F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BE422-93B1-77E2-E9FC-192EADDB2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5" y="2799920"/>
            <a:ext cx="2067869" cy="805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5A7798-579E-E566-0066-4DDCE1D02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4" y="4121887"/>
            <a:ext cx="6400372" cy="2272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120AD2-F2B1-1B31-E5E4-2E56F54CC8E1}"/>
                  </a:ext>
                </a:extLst>
              </p:cNvPr>
              <p:cNvSpPr txBox="1"/>
              <p:nvPr/>
            </p:nvSpPr>
            <p:spPr>
              <a:xfrm>
                <a:off x="51761" y="969256"/>
                <a:ext cx="523018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o"/>
                  <a:defRPr/>
                </a:pPr>
                <a:r>
                  <a:rPr lang="en-US" sz="2400" dirty="0">
                    <a:latin typeface="Calibri" panose="020F0502020204030204"/>
                  </a:rPr>
                  <a:t>Open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latin typeface="Calibri" panose="020F0502020204030204"/>
                  </a:rPr>
                  <a:t> reconstruction</a:t>
                </a:r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831850" lvl="2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Invariant mass distributions of </a:t>
                </a:r>
                <a:r>
                  <a:rPr lang="el-GR" dirty="0"/>
                  <a:t>π + </a:t>
                </a:r>
                <a:r>
                  <a:rPr lang="en-US" dirty="0"/>
                  <a:t>K pairs vs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rapidity ranges</a:t>
                </a:r>
              </a:p>
              <a:p>
                <a:pPr marL="831850" lvl="2" indent="-34290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latin typeface="Calibri" panose="020F0502020204030204"/>
                  </a:rPr>
                  <a:t>Projected statistical uncertainty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𝑒𝐴𝑢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120AD2-F2B1-1B31-E5E4-2E56F54C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" y="969256"/>
                <a:ext cx="5230182" cy="1292662"/>
              </a:xfrm>
              <a:prstGeom prst="rect">
                <a:avLst/>
              </a:prstGeom>
              <a:blipFill>
                <a:blip r:embed="rId4"/>
                <a:stretch>
                  <a:fillRect l="-1453" t="-2913" b="-67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1C86C-4A68-C47E-6AFA-D67A470FB0EB}"/>
              </a:ext>
            </a:extLst>
          </p:cNvPr>
          <p:cNvGrpSpPr/>
          <p:nvPr/>
        </p:nvGrpSpPr>
        <p:grpSpPr>
          <a:xfrm>
            <a:off x="5495694" y="869400"/>
            <a:ext cx="2881275" cy="2662956"/>
            <a:chOff x="8825129" y="406281"/>
            <a:chExt cx="4835389" cy="38374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ADBB49-C521-8306-EB1A-868874C55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5129" y="845666"/>
              <a:ext cx="4835389" cy="33980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FEB247-27F5-C400-D456-C21184202EB4}"/>
                </a:ext>
              </a:extLst>
            </p:cNvPr>
            <p:cNvSpPr txBox="1"/>
            <p:nvPr/>
          </p:nvSpPr>
          <p:spPr>
            <a:xfrm>
              <a:off x="10218108" y="406281"/>
              <a:ext cx="2465388" cy="443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70C0"/>
                  </a:solidFill>
                </a:rPr>
                <a:t>e+p, Q</a:t>
              </a:r>
              <a:r>
                <a:rPr lang="it-IT" sz="1400" b="1" baseline="30000" dirty="0">
                  <a:solidFill>
                    <a:srgbClr val="0070C0"/>
                  </a:solidFill>
                </a:rPr>
                <a:t>2</a:t>
              </a:r>
              <a:r>
                <a:rPr lang="it-IT" sz="1400" b="1" dirty="0">
                  <a:solidFill>
                    <a:srgbClr val="0070C0"/>
                  </a:solidFill>
                </a:rPr>
                <a:t> &gt; 1 GeV</a:t>
              </a:r>
              <a:r>
                <a:rPr lang="it-IT" sz="1400" b="1" baseline="30000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210715-366D-A5E3-6219-E18D35812BE7}"/>
              </a:ext>
            </a:extLst>
          </p:cNvPr>
          <p:cNvGrpSpPr/>
          <p:nvPr/>
        </p:nvGrpSpPr>
        <p:grpSpPr>
          <a:xfrm>
            <a:off x="8536060" y="831214"/>
            <a:ext cx="3330832" cy="2698275"/>
            <a:chOff x="8414475" y="821242"/>
            <a:chExt cx="3330832" cy="2698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8127F2-7B52-18D1-A858-FD57B951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4475" y="1164338"/>
              <a:ext cx="3330832" cy="2355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A4345B-0CB8-B00C-56E1-53DA1CE597C1}"/>
                </a:ext>
              </a:extLst>
            </p:cNvPr>
            <p:cNvSpPr txBox="1"/>
            <p:nvPr/>
          </p:nvSpPr>
          <p:spPr>
            <a:xfrm>
              <a:off x="9289033" y="821242"/>
              <a:ext cx="1581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70C0"/>
                  </a:solidFill>
                </a:rPr>
                <a:t>e+Au, Q</a:t>
              </a:r>
              <a:r>
                <a:rPr lang="it-IT" sz="1400" b="1" baseline="30000" dirty="0">
                  <a:solidFill>
                    <a:srgbClr val="0070C0"/>
                  </a:solidFill>
                </a:rPr>
                <a:t>2</a:t>
              </a:r>
              <a:r>
                <a:rPr lang="it-IT" sz="1400" b="1" dirty="0">
                  <a:solidFill>
                    <a:srgbClr val="0070C0"/>
                  </a:solidFill>
                </a:rPr>
                <a:t> &gt; 1 GeV</a:t>
              </a:r>
              <a:r>
                <a:rPr lang="it-IT" sz="1400" b="1" baseline="30000" dirty="0">
                  <a:solidFill>
                    <a:srgbClr val="0070C0"/>
                  </a:solidFill>
                </a:rPr>
                <a:t>2</a:t>
              </a:r>
              <a:endParaRPr lang="it-IT" sz="1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771C183-CC15-ED8E-FFFF-1FAC80863BB7}"/>
              </a:ext>
            </a:extLst>
          </p:cNvPr>
          <p:cNvSpPr txBox="1"/>
          <p:nvPr/>
        </p:nvSpPr>
        <p:spPr>
          <a:xfrm>
            <a:off x="174731" y="2714283"/>
            <a:ext cx="250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Projection for D</a:t>
            </a:r>
            <a:r>
              <a:rPr lang="en-US" b="1" baseline="30000" dirty="0">
                <a:solidFill>
                  <a:srgbClr val="0070C0"/>
                </a:solidFill>
              </a:rPr>
              <a:t>0</a:t>
            </a:r>
            <a:r>
              <a:rPr lang="en-US" b="1" dirty="0">
                <a:solidFill>
                  <a:srgbClr val="0070C0"/>
                </a:solidFill>
              </a:rPr>
              <a:t> R</a:t>
            </a:r>
            <a:r>
              <a:rPr lang="en-US" b="1" baseline="-25000" dirty="0">
                <a:solidFill>
                  <a:srgbClr val="0070C0"/>
                </a:solidFill>
              </a:rPr>
              <a:t>eAu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2D6A2B-0A88-F2B8-8B9A-95A5ADE6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16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6C06EA-C7DC-3B8F-7305-D1B933A16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0447" y="3837266"/>
            <a:ext cx="3480443" cy="25575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45FC0D-2B27-FCC4-1EC4-1C4929B43890}"/>
              </a:ext>
            </a:extLst>
          </p:cNvPr>
          <p:cNvSpPr txBox="1"/>
          <p:nvPr/>
        </p:nvSpPr>
        <p:spPr>
          <a:xfrm>
            <a:off x="7626275" y="6413698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[Physics Letters B 816 (2021) 136261]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0190BE-3F4A-BAB7-B929-1D3B7D888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31" y="3176041"/>
            <a:ext cx="2743201" cy="4645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8E65EE-F369-8131-FABA-EE13969637A0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/>
              <a:t>ePIC</a:t>
            </a:r>
            <a:r>
              <a:rPr lang="en-US" sz="3200" b="1" dirty="0"/>
              <a:t> performance: </a:t>
            </a: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pen D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reconstruction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9EC237E-59C2-7009-D112-C5D69328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67258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755143-A9B8-4950-8CCB-CE9D6E7AD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3" y="4064043"/>
            <a:ext cx="3440782" cy="2622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C27EAD-CF39-741D-2C38-3B596E829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22" y="4050949"/>
            <a:ext cx="3511915" cy="26929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69A41-527A-F6B9-ED9F-8ADBB12C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17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809F83-9B88-F690-D5FD-E82E69511B03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source of the proton’s spin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EC461-8109-2C91-DF82-E26889896437}"/>
              </a:ext>
            </a:extLst>
          </p:cNvPr>
          <p:cNvSpPr txBox="1"/>
          <p:nvPr/>
        </p:nvSpPr>
        <p:spPr>
          <a:xfrm>
            <a:off x="672037" y="883270"/>
            <a:ext cx="6488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Jaffe and </a:t>
            </a:r>
            <a:r>
              <a:rPr lang="en-US" sz="2000" dirty="0" err="1"/>
              <a:t>Manohar</a:t>
            </a:r>
            <a:r>
              <a:rPr lang="en-US" sz="2000" dirty="0"/>
              <a:t> “sum rule” [</a:t>
            </a:r>
            <a:r>
              <a:rPr lang="en-US" sz="2000" dirty="0" err="1"/>
              <a:t>Nucl</a:t>
            </a:r>
            <a:r>
              <a:rPr lang="en-US" sz="2000" dirty="0"/>
              <a:t>. Phys. B337, 509 (1990)]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4C414F1-A9A2-97B7-D3C6-CB83937F74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165484"/>
              </p:ext>
            </p:extLst>
          </p:nvPr>
        </p:nvGraphicFramePr>
        <p:xfrm>
          <a:off x="799057" y="1531908"/>
          <a:ext cx="4739969" cy="65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73500" imgH="533400" progId="">
                  <p:embed/>
                </p:oleObj>
              </mc:Choice>
              <mc:Fallback>
                <p:oleObj name="Equation" r:id="rId5" imgW="3873500" imgH="5334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4C414F1-A9A2-97B7-D3C6-CB83937F74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057" y="1531908"/>
                        <a:ext cx="4739969" cy="6527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D3F3B03-C45F-BCE9-33CC-EF82A595BC92}"/>
              </a:ext>
            </a:extLst>
          </p:cNvPr>
          <p:cNvGrpSpPr/>
          <p:nvPr/>
        </p:nvGrpSpPr>
        <p:grpSpPr>
          <a:xfrm>
            <a:off x="3028469" y="2188953"/>
            <a:ext cx="1117935" cy="665994"/>
            <a:chOff x="2871134" y="2188953"/>
            <a:chExt cx="1117935" cy="665994"/>
          </a:xfrm>
        </p:grpSpPr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DDA75319-BCAC-B17F-5926-EC928692390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375763" y="1946065"/>
              <a:ext cx="96838" cy="582613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53EC61-35AA-636E-6BDB-F17C0B96CB19}"/>
                </a:ext>
              </a:extLst>
            </p:cNvPr>
            <p:cNvSpPr txBox="1"/>
            <p:nvPr/>
          </p:nvSpPr>
          <p:spPr>
            <a:xfrm>
              <a:off x="2871134" y="2270172"/>
              <a:ext cx="1117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total </a:t>
              </a:r>
              <a:r>
                <a:rPr lang="en-US" sz="1600" dirty="0" err="1">
                  <a:solidFill>
                    <a:srgbClr val="FF0000"/>
                  </a:solidFill>
                </a:rPr>
                <a:t>u+d+s</a:t>
              </a:r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quark spin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26D2BC-7C51-C6FB-93E8-15B9DE25A050}"/>
              </a:ext>
            </a:extLst>
          </p:cNvPr>
          <p:cNvGrpSpPr/>
          <p:nvPr/>
        </p:nvGrpSpPr>
        <p:grpSpPr>
          <a:xfrm>
            <a:off x="4485995" y="2146499"/>
            <a:ext cx="1168590" cy="719385"/>
            <a:chOff x="4328660" y="2146499"/>
            <a:chExt cx="1168590" cy="719385"/>
          </a:xfrm>
        </p:grpSpPr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E5B4DA87-1BF6-9912-9A7E-0597428640CF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827325" y="1769494"/>
              <a:ext cx="150310" cy="904320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CCCDAC-BEAA-07CA-F517-63C853A8B366}"/>
                </a:ext>
              </a:extLst>
            </p:cNvPr>
            <p:cNvSpPr txBox="1"/>
            <p:nvPr/>
          </p:nvSpPr>
          <p:spPr>
            <a:xfrm>
              <a:off x="4328660" y="2281109"/>
              <a:ext cx="11685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366FF"/>
                  </a:solidFill>
                </a:rPr>
                <a:t>angular </a:t>
              </a:r>
            </a:p>
            <a:p>
              <a:pPr algn="ctr"/>
              <a:r>
                <a:rPr lang="en-US" sz="1600" dirty="0">
                  <a:solidFill>
                    <a:srgbClr val="3366FF"/>
                  </a:solidFill>
                </a:rPr>
                <a:t>momentum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61529C-CF03-BD1E-56B4-B06B3EBB9CED}"/>
              </a:ext>
            </a:extLst>
          </p:cNvPr>
          <p:cNvGrpSpPr/>
          <p:nvPr/>
        </p:nvGrpSpPr>
        <p:grpSpPr>
          <a:xfrm>
            <a:off x="3637389" y="1221916"/>
            <a:ext cx="1168590" cy="449909"/>
            <a:chOff x="3480054" y="1221916"/>
            <a:chExt cx="1168590" cy="449909"/>
          </a:xfrm>
        </p:grpSpPr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BA79F6CB-D990-053C-F823-695A85F831E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4010066" y="1469302"/>
              <a:ext cx="101814" cy="303232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819258-AF62-F12A-E4B1-9DD60E140F02}"/>
                </a:ext>
              </a:extLst>
            </p:cNvPr>
            <p:cNvSpPr txBox="1"/>
            <p:nvPr/>
          </p:nvSpPr>
          <p:spPr>
            <a:xfrm>
              <a:off x="3480054" y="1221916"/>
              <a:ext cx="1168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8000"/>
                  </a:solidFill>
                </a:rPr>
                <a:t>gluon spin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B1CBC05-7B3F-D6CC-4D98-AF6D89F2DE84}"/>
              </a:ext>
            </a:extLst>
          </p:cNvPr>
          <p:cNvSpPr txBox="1"/>
          <p:nvPr/>
        </p:nvSpPr>
        <p:spPr>
          <a:xfrm>
            <a:off x="97610" y="2984799"/>
            <a:ext cx="5658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Observable:</a:t>
            </a:r>
            <a:r>
              <a:rPr lang="en-US" sz="2000" dirty="0"/>
              <a:t> double spin asymmetries</a:t>
            </a: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0000"/>
                </a:solidFill>
              </a:rPr>
              <a:t>DIS</a:t>
            </a:r>
            <a:r>
              <a:rPr lang="en-US" sz="2000" dirty="0"/>
              <a:t> scaling violations determine </a:t>
            </a:r>
            <a:r>
              <a:rPr lang="en-US" sz="2000" b="1" dirty="0">
                <a:solidFill>
                  <a:srgbClr val="FF0000"/>
                </a:solidFill>
              </a:rPr>
              <a:t>gluons</a:t>
            </a:r>
            <a:r>
              <a:rPr lang="en-US" sz="2000" dirty="0"/>
              <a:t> at small </a:t>
            </a:r>
            <a:r>
              <a:rPr lang="en-US" sz="2000" i="1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7EBB7D-DB5A-EC2D-94F1-81A455A8B42B}"/>
              </a:ext>
            </a:extLst>
          </p:cNvPr>
          <p:cNvSpPr txBox="1"/>
          <p:nvPr/>
        </p:nvSpPr>
        <p:spPr>
          <a:xfrm>
            <a:off x="1338991" y="3723171"/>
            <a:ext cx="129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Quarks</a:t>
            </a:r>
            <a:r>
              <a:rPr lang="en-US" sz="2800" dirty="0">
                <a:solidFill>
                  <a:srgbClr val="EF2FCE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1BE437-9562-B6B8-8476-A87941D76EE8}"/>
              </a:ext>
            </a:extLst>
          </p:cNvPr>
          <p:cNvSpPr txBox="1"/>
          <p:nvPr/>
        </p:nvSpPr>
        <p:spPr>
          <a:xfrm>
            <a:off x="5407916" y="3727404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Gluons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94E823-4EA8-500E-C5F4-6C609CD30EA5}"/>
              </a:ext>
            </a:extLst>
          </p:cNvPr>
          <p:cNvSpPr txBox="1"/>
          <p:nvPr/>
        </p:nvSpPr>
        <p:spPr>
          <a:xfrm>
            <a:off x="8777829" y="3716826"/>
            <a:ext cx="353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kern="0" dirty="0">
                <a:solidFill>
                  <a:srgbClr val="0000FF"/>
                </a:solidFill>
              </a:rPr>
              <a:t>orb. angular momentum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5EC4CA-2310-FF1D-C458-B86C84F93E29}"/>
              </a:ext>
            </a:extLst>
          </p:cNvPr>
          <p:cNvSpPr txBox="1"/>
          <p:nvPr/>
        </p:nvSpPr>
        <p:spPr>
          <a:xfrm>
            <a:off x="555263" y="3712590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1/2 -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67731-0AED-22AA-9CF2-9892A90B1591}"/>
              </a:ext>
            </a:extLst>
          </p:cNvPr>
          <p:cNvSpPr txBox="1"/>
          <p:nvPr/>
        </p:nvSpPr>
        <p:spPr>
          <a:xfrm>
            <a:off x="3657686" y="3680841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68BE4E-7274-AB7B-B6EA-1DA9B73E51FD}"/>
              </a:ext>
            </a:extLst>
          </p:cNvPr>
          <p:cNvSpPr txBox="1"/>
          <p:nvPr/>
        </p:nvSpPr>
        <p:spPr>
          <a:xfrm>
            <a:off x="7810944" y="3716826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39" name="Picture 38" descr="MissingPuzzlePiece_1.jpg">
            <a:extLst>
              <a:ext uri="{FF2B5EF4-FFF2-40B4-BE49-F238E27FC236}">
                <a16:creationId xmlns:a16="http://schemas.microsoft.com/office/drawing/2014/main" id="{7DACCD5F-E4AD-C587-85B9-0AD90D2711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1305" r="13272" b="2300"/>
          <a:stretch/>
        </p:blipFill>
        <p:spPr>
          <a:xfrm rot="21598804">
            <a:off x="9165774" y="4390516"/>
            <a:ext cx="2557376" cy="1753810"/>
          </a:xfrm>
          <a:prstGeom prst="rect">
            <a:avLst/>
          </a:prstGeom>
          <a:ln w="38100">
            <a:noFill/>
          </a:ln>
        </p:spPr>
      </p:pic>
      <p:pic>
        <p:nvPicPr>
          <p:cNvPr id="4" name="Google Shape;314;p40" descr="A picture containing clock, room, table&#10;&#10;Description automatically generated">
            <a:extLst>
              <a:ext uri="{FF2B5EF4-FFF2-40B4-BE49-F238E27FC236}">
                <a16:creationId xmlns:a16="http://schemas.microsoft.com/office/drawing/2014/main" id="{1FCAC38D-A4F1-DE47-988D-15DE84C443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519" r="16829"/>
          <a:stretch>
            <a:fillRect/>
          </a:stretch>
        </p:blipFill>
        <p:spPr>
          <a:xfrm>
            <a:off x="7473155" y="912400"/>
            <a:ext cx="4447202" cy="242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5CC738-0356-60F6-2C44-10CF50AABFD2}"/>
              </a:ext>
            </a:extLst>
          </p:cNvPr>
          <p:cNvSpPr txBox="1"/>
          <p:nvPr/>
        </p:nvSpPr>
        <p:spPr>
          <a:xfrm>
            <a:off x="2732817" y="6527037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From EIC Yellow Report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3EBD020-9CC4-D1C9-F04A-CE765BC4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66581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AD81F9-1840-BC6A-7BF7-C9320BED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240" y="1210206"/>
            <a:ext cx="4347160" cy="5260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C2BE1B-77A2-6DCA-83D4-9FE30977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290" y="1171989"/>
            <a:ext cx="4347162" cy="5260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FD5F8A-3423-A8A9-1583-25D529233FA8}"/>
                  </a:ext>
                </a:extLst>
              </p:cNvPr>
              <p:cNvSpPr txBox="1"/>
              <p:nvPr/>
            </p:nvSpPr>
            <p:spPr>
              <a:xfrm>
                <a:off x="238346" y="989968"/>
                <a:ext cx="4420418" cy="3330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GB" sz="2400" b="1" dirty="0">
                    <a:effectLst/>
                    <a:latin typeface="Arial" panose="020B0604020202020204" pitchFamily="34" charset="0"/>
                  </a:rPr>
                  <a:t> determination </a:t>
                </a:r>
                <a:r>
                  <a:rPr lang="en-GB" sz="2400" b="1" dirty="0">
                    <a:latin typeface="Arial" panose="020B0604020202020204" pitchFamily="34" charset="0"/>
                  </a:rPr>
                  <a:t>in</a:t>
                </a:r>
                <a:r>
                  <a:rPr lang="en-GB" sz="2400" b="1" dirty="0">
                    <a:effectLst/>
                    <a:latin typeface="Arial" panose="020B0604020202020204" pitchFamily="34" charset="0"/>
                  </a:rPr>
                  <a:t> ePIC</a:t>
                </a:r>
                <a:endParaRPr lang="en-GB" sz="2400" dirty="0">
                  <a:effectLst/>
                  <a:latin typeface="Wingdings" pitchFamily="2" charset="2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>
                    <a:effectLst/>
                    <a:latin typeface="Arial" panose="020B0604020202020204" pitchFamily="34" charset="0"/>
                  </a:rPr>
                  <a:t>Realistic electron ID</a:t>
                </a:r>
                <a:r>
                  <a:rPr lang="en-GB" sz="2000" dirty="0">
                    <a:latin typeface="Arial" panose="020B0604020202020204" pitchFamily="34" charset="0"/>
                  </a:rPr>
                  <a:t> </a:t>
                </a:r>
                <a:br>
                  <a:rPr lang="en-GB" sz="2000" dirty="0">
                    <a:latin typeface="Arial" panose="020B0604020202020204" pitchFamily="34" charset="0"/>
                  </a:rPr>
                </a:br>
                <a:r>
                  <a:rPr lang="en-GB" sz="2000" dirty="0">
                    <a:latin typeface="Arial" panose="020B0604020202020204" pitchFamily="34" charset="0"/>
                  </a:rPr>
                  <a:t>(Tracking + </a:t>
                </a:r>
                <a:r>
                  <a:rPr lang="en-GB" sz="2000" dirty="0">
                    <a:effectLst/>
                    <a:latin typeface="Arial" panose="020B0604020202020204" pitchFamily="34" charset="0"/>
                  </a:rPr>
                  <a:t>Electron method)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</a:rPr>
                  <a:t>A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cceptance and bin migration from simulation</a:t>
                </a:r>
                <a:endParaRPr lang="en-GB" dirty="0">
                  <a:solidFill>
                    <a:srgbClr val="670032"/>
                  </a:solidFill>
                  <a:effectLst/>
                  <a:latin typeface="Wingdings" pitchFamily="2" charset="2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bSup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effectLst/>
                    <a:latin typeface="Arial" panose="020B0604020202020204" pitchFamily="34" charset="0"/>
                  </a:rPr>
                  <a:t>calculated according to parametrization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GB" sz="2000" dirty="0">
                    <a:latin typeface="Arial" panose="020B0604020202020204" pitchFamily="34" charset="0"/>
                  </a:rPr>
                  <a:t> using </a:t>
                </a:r>
                <a:r>
                  <a:rPr lang="en-GB" sz="2000" b="1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He</a:t>
                </a:r>
                <a:r>
                  <a:rPr lang="en-GB" sz="20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en-GB" sz="2000" dirty="0">
                    <a:effectLst/>
                    <a:latin typeface="Arial" panose="020B0604020202020204" pitchFamily="34" charset="0"/>
                  </a:rPr>
                  <a:t> 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dirty="0">
                    <a:effectLst/>
                    <a:latin typeface="Arial" panose="020B0604020202020204" pitchFamily="34" charset="0"/>
                  </a:rPr>
                  <a:t>Inclusive</a:t>
                </a:r>
                <a:r>
                  <a:rPr lang="en-GB" dirty="0">
                    <a:latin typeface="Arial" panose="020B0604020202020204" pitchFamily="34" charset="0"/>
                  </a:rPr>
                  <a:t> or</a:t>
                </a:r>
                <a:r>
                  <a:rPr lang="en-GB" dirty="0">
                    <a:effectLst/>
                    <a:latin typeface="Arial" panose="020B0604020202020204" pitchFamily="34" charset="0"/>
                  </a:rPr>
                  <a:t> double tagging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FD5F8A-3423-A8A9-1583-25D529233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46" y="989968"/>
                <a:ext cx="4420418" cy="3330271"/>
              </a:xfrm>
              <a:prstGeom prst="rect">
                <a:avLst/>
              </a:prstGeom>
              <a:blipFill>
                <a:blip r:embed="rId5"/>
                <a:stretch>
                  <a:fillRect l="-1146" t="-758" b="-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oup of math symbols&#10;&#10;AI-generated content may be incorrect.">
            <a:extLst>
              <a:ext uri="{FF2B5EF4-FFF2-40B4-BE49-F238E27FC236}">
                <a16:creationId xmlns:a16="http://schemas.microsoft.com/office/drawing/2014/main" id="{9B98E7C9-D915-283D-E47D-682859A365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061"/>
          <a:stretch>
            <a:fillRect/>
          </a:stretch>
        </p:blipFill>
        <p:spPr>
          <a:xfrm>
            <a:off x="468374" y="4470976"/>
            <a:ext cx="3032365" cy="564096"/>
          </a:xfrm>
          <a:prstGeom prst="rect">
            <a:avLst/>
          </a:prstGeom>
        </p:spPr>
      </p:pic>
      <p:pic>
        <p:nvPicPr>
          <p:cNvPr id="5" name="Picture 4" descr="A group of math symbols&#10;&#10;AI-generated content may be incorrect.">
            <a:extLst>
              <a:ext uri="{FF2B5EF4-FFF2-40B4-BE49-F238E27FC236}">
                <a16:creationId xmlns:a16="http://schemas.microsoft.com/office/drawing/2014/main" id="{5085E157-5A5B-86E1-C3CA-458513606A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82" t="58868" r="23020" b="1148"/>
          <a:stretch>
            <a:fillRect/>
          </a:stretch>
        </p:blipFill>
        <p:spPr>
          <a:xfrm>
            <a:off x="739328" y="5827141"/>
            <a:ext cx="2351315" cy="60564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2ECF0D6-97E9-FAE3-7A9D-D2234172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18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A53CF7-B3C9-505E-0AB1-200BF5154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37" y="5103815"/>
            <a:ext cx="4114800" cy="650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60C95D9-CCC9-A8C0-3C64-8D8BD1CF65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686" y="240281"/>
                <a:ext cx="11151482" cy="648719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lvl="0" algn="ctr">
                  <a:spcBef>
                    <a:spcPct val="0"/>
                  </a:spcBef>
                  <a:defRPr/>
                </a:pPr>
                <a:r>
                  <a:rPr lang="en-US" sz="3200" b="1" dirty="0">
                    <a:ea typeface="+mj-ea"/>
                    <a:cs typeface="+mj-cs"/>
                  </a:rPr>
                  <a:t>ePIC performance: </a:t>
                </a:r>
                <a:r>
                  <a:rPr lang="en-GB" sz="3200" b="1" dirty="0">
                    <a:solidFill>
                      <a:srgbClr val="C00000"/>
                    </a:solidFill>
                  </a:rPr>
                  <a:t>Double Spin Asymmetries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GB" sz="3200" b="1" dirty="0">
                    <a:solidFill>
                      <a:srgbClr val="C00000"/>
                    </a:solidFill>
                  </a:rPr>
                  <a:t> 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60C95D9-CCC9-A8C0-3C64-8D8BD1CF6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6" y="240281"/>
                <a:ext cx="11151482" cy="648719"/>
              </a:xfrm>
              <a:prstGeom prst="rect">
                <a:avLst/>
              </a:prstGeom>
              <a:blipFill>
                <a:blip r:embed="rId8"/>
                <a:stretch>
                  <a:fillRect t="-3774" b="-245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27AE8-7723-10C3-F4BB-B143E331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375094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F2FFB-4B0C-C4BD-8DB0-A4F5CA6C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19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667C3-101B-569E-9E23-9233311A5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471" y="855028"/>
            <a:ext cx="5753535" cy="3393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E186FF-2236-A880-35A8-9005C8DAF6B4}"/>
                  </a:ext>
                </a:extLst>
              </p:cNvPr>
              <p:cNvSpPr txBox="1"/>
              <p:nvPr/>
            </p:nvSpPr>
            <p:spPr>
              <a:xfrm>
                <a:off x="356260" y="973778"/>
                <a:ext cx="4672939" cy="4616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368"/>
                </a:schemeClr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TMDs surviving integration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E186FF-2236-A880-35A8-9005C8DAF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60" y="973778"/>
                <a:ext cx="4672939" cy="461665"/>
              </a:xfrm>
              <a:prstGeom prst="rect">
                <a:avLst/>
              </a:prstGeom>
              <a:blipFill>
                <a:blip r:embed="rId3"/>
                <a:stretch>
                  <a:fillRect l="-1892" t="-7895" b="-26316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36A1F46-1533-D94B-4B45-0AAB7ECB94BF}"/>
              </a:ext>
            </a:extLst>
          </p:cNvPr>
          <p:cNvSpPr txBox="1"/>
          <p:nvPr/>
        </p:nvSpPr>
        <p:spPr>
          <a:xfrm>
            <a:off x="356261" y="1657522"/>
            <a:ext cx="4672939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50368"/>
            </a:schemeClr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Time-reversal odd TMDs describing </a:t>
            </a:r>
            <a:r>
              <a:rPr lang="en-US" sz="2400" b="1" dirty="0"/>
              <a:t>strength of spin-orbit correlations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9807-15D2-337B-ADA9-3A61FA525CE9}"/>
              </a:ext>
            </a:extLst>
          </p:cNvPr>
          <p:cNvSpPr txBox="1"/>
          <p:nvPr/>
        </p:nvSpPr>
        <p:spPr>
          <a:xfrm>
            <a:off x="356260" y="2695434"/>
            <a:ext cx="4672940" cy="461665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Chiral odd TMDs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291DFF-4D8E-9FBE-31B1-2FD764DB7315}"/>
              </a:ext>
            </a:extLst>
          </p:cNvPr>
          <p:cNvSpPr/>
          <p:nvPr/>
        </p:nvSpPr>
        <p:spPr>
          <a:xfrm>
            <a:off x="10361769" y="1545775"/>
            <a:ext cx="1733906" cy="2556933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E4819C-88CE-CEED-65BB-56AFE9E27F80}"/>
              </a:ext>
            </a:extLst>
          </p:cNvPr>
          <p:cNvSpPr/>
          <p:nvPr/>
        </p:nvSpPr>
        <p:spPr>
          <a:xfrm>
            <a:off x="7028214" y="1591301"/>
            <a:ext cx="1599647" cy="6531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E7A704-C686-32E4-F0EA-8EB5AC384E13}"/>
              </a:ext>
            </a:extLst>
          </p:cNvPr>
          <p:cNvSpPr/>
          <p:nvPr/>
        </p:nvSpPr>
        <p:spPr>
          <a:xfrm>
            <a:off x="8728255" y="2305897"/>
            <a:ext cx="1599647" cy="6531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B3926EB-FDAF-D870-A9B0-A613D8DBA593}"/>
              </a:ext>
            </a:extLst>
          </p:cNvPr>
          <p:cNvSpPr/>
          <p:nvPr/>
        </p:nvSpPr>
        <p:spPr>
          <a:xfrm>
            <a:off x="10438524" y="2966299"/>
            <a:ext cx="1599647" cy="57761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B80172-F101-FB0C-0A2E-9349541CB3FB}"/>
              </a:ext>
            </a:extLst>
          </p:cNvPr>
          <p:cNvSpPr/>
          <p:nvPr/>
        </p:nvSpPr>
        <p:spPr>
          <a:xfrm>
            <a:off x="7028214" y="3022604"/>
            <a:ext cx="1599647" cy="104623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8D0FB8-B638-D262-8A5A-6303527E2605}"/>
              </a:ext>
            </a:extLst>
          </p:cNvPr>
          <p:cNvSpPr/>
          <p:nvPr/>
        </p:nvSpPr>
        <p:spPr>
          <a:xfrm>
            <a:off x="10438524" y="1579641"/>
            <a:ext cx="1599647" cy="6647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DFBAC-2270-6891-655B-F57E43C4A2A8}"/>
              </a:ext>
            </a:extLst>
          </p:cNvPr>
          <p:cNvSpPr txBox="1"/>
          <p:nvPr/>
        </p:nvSpPr>
        <p:spPr>
          <a:xfrm>
            <a:off x="310080" y="3384470"/>
            <a:ext cx="559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off-diagonal part vanishes without </a:t>
            </a:r>
            <a:r>
              <a:rPr lang="en-US" sz="2400" dirty="0" err="1"/>
              <a:t>parton’s</a:t>
            </a:r>
            <a:r>
              <a:rPr lang="en-US" sz="2400" dirty="0"/>
              <a:t> transverse motion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02A58-7489-C5F7-08B4-B8B9A542016A}"/>
              </a:ext>
            </a:extLst>
          </p:cNvPr>
          <p:cNvSpPr txBox="1"/>
          <p:nvPr/>
        </p:nvSpPr>
        <p:spPr>
          <a:xfrm>
            <a:off x="125681" y="4391214"/>
            <a:ext cx="7913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Non-zero</a:t>
            </a:r>
            <a:r>
              <a:rPr lang="en-GB" sz="2000" b="1" dirty="0">
                <a:effectLst/>
              </a:rPr>
              <a:t> strength of spin-orbit correlations → indication of parton OAM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4D9986-6D04-4301-A1BE-7AAB030B93F2}"/>
              </a:ext>
            </a:extLst>
          </p:cNvPr>
          <p:cNvSpPr txBox="1"/>
          <p:nvPr/>
        </p:nvSpPr>
        <p:spPr>
          <a:xfrm>
            <a:off x="30681" y="4765886"/>
            <a:ext cx="90746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b="1" dirty="0">
                <a:effectLst/>
              </a:rPr>
              <a:t>Sivers:</a:t>
            </a:r>
            <a:r>
              <a:rPr lang="en-GB" sz="2000" dirty="0">
                <a:effectLst/>
              </a:rPr>
              <a:t> correl. of transverse-spin direction and the parton transverse momentum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b="1" dirty="0">
                <a:effectLst/>
              </a:rPr>
              <a:t>Boer-Mulders:</a:t>
            </a:r>
            <a:r>
              <a:rPr lang="en-GB" sz="2000" dirty="0">
                <a:effectLst/>
              </a:rPr>
              <a:t> correl. of parton transverse spin and parton transverse momentum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effectLst/>
              </a:rPr>
              <a:t>Collins: fragmentation of a transversely polarized parton into a final-state hadron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25704-8103-747E-EA96-5F09BCFA3EA6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TMD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1D6C2-98CC-B41C-E5FE-6BEC1FFE608B}"/>
              </a:ext>
            </a:extLst>
          </p:cNvPr>
          <p:cNvSpPr txBox="1"/>
          <p:nvPr/>
        </p:nvSpPr>
        <p:spPr>
          <a:xfrm>
            <a:off x="341909" y="6008103"/>
            <a:ext cx="313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Comic Sans MS"/>
              </a:rPr>
              <a:t>What we want to measure: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630F36-583E-7E93-7D98-483DF3FD9D5E}"/>
              </a:ext>
            </a:extLst>
          </p:cNvPr>
          <p:cNvSpPr txBox="1"/>
          <p:nvPr/>
        </p:nvSpPr>
        <p:spPr>
          <a:xfrm>
            <a:off x="6162998" y="5750772"/>
            <a:ext cx="2942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6-fold differential cross sections </a:t>
            </a:r>
            <a:r>
              <a:rPr lang="en-US" b="1" dirty="0"/>
              <a:t>in SIDIS</a:t>
            </a:r>
          </a:p>
          <a:p>
            <a:pPr marL="288925" indent="-288925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Azimuthal asymmetries </a:t>
            </a:r>
            <a:r>
              <a:rPr lang="en-US" b="1" dirty="0"/>
              <a:t>and their modulations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0B905-9E87-E5F4-C3C6-C67687639151}"/>
              </a:ext>
            </a:extLst>
          </p:cNvPr>
          <p:cNvSpPr txBox="1"/>
          <p:nvPr/>
        </p:nvSpPr>
        <p:spPr>
          <a:xfrm>
            <a:off x="9105349" y="4230607"/>
            <a:ext cx="309347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346F2"/>
                </a:solidFill>
              </a:rPr>
              <a:t>Key detector performance: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Vertexing (heavy flavor)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Quality of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HCal</a:t>
            </a:r>
            <a:r>
              <a:rPr lang="en-GB" sz="2000" dirty="0"/>
              <a:t> (for jets)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86F05E-0F9C-1CC8-E23A-C98D1B0E97CA}"/>
                  </a:ext>
                </a:extLst>
              </p:cNvPr>
              <p:cNvSpPr txBox="1"/>
              <p:nvPr/>
            </p:nvSpPr>
            <p:spPr>
              <a:xfrm>
                <a:off x="3378034" y="5917747"/>
                <a:ext cx="2413525" cy="600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86F05E-0F9C-1CC8-E23A-C98D1B0E9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34" y="5917747"/>
                <a:ext cx="2413525" cy="600549"/>
              </a:xfrm>
              <a:prstGeom prst="rect">
                <a:avLst/>
              </a:prstGeom>
              <a:blipFill>
                <a:blip r:embed="rId4"/>
                <a:stretch>
                  <a:fillRect t="-4167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722D7FF-F746-742C-4CFA-DA9A6DAA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821584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5D42C-361C-F38D-D510-E6A95491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61410-10FD-3716-3D4C-31642082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7" y="1010654"/>
            <a:ext cx="9892520" cy="56070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82C010-7455-9A38-5E16-84040F3E1236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&gt; 20 years long pathway!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F8A0F-88E1-71EE-393E-BC4E809FB53D}"/>
              </a:ext>
            </a:extLst>
          </p:cNvPr>
          <p:cNvSpPr txBox="1"/>
          <p:nvPr/>
        </p:nvSpPr>
        <p:spPr>
          <a:xfrm>
            <a:off x="9938747" y="2115140"/>
            <a:ext cx="2255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>
                <a:effectLst/>
              </a:rPr>
              <a:t>NSAC LRP 2023:</a:t>
            </a:r>
            <a:endParaRPr lang="en-GB" dirty="0">
              <a:effectLst/>
            </a:endParaRPr>
          </a:p>
          <a:p>
            <a:pPr>
              <a:spcBef>
                <a:spcPts val="1200"/>
              </a:spcBef>
            </a:pPr>
            <a:r>
              <a:rPr lang="en-GB" sz="1600" b="1" dirty="0">
                <a:effectLst/>
              </a:rPr>
              <a:t>We recommend the </a:t>
            </a:r>
            <a:r>
              <a:rPr lang="en-GB" sz="1600" b="1" dirty="0">
                <a:solidFill>
                  <a:srgbClr val="00B0F0"/>
                </a:solidFill>
                <a:effectLst/>
              </a:rPr>
              <a:t>expeditious completion of the EIC</a:t>
            </a:r>
            <a:r>
              <a:rPr lang="en-GB" sz="1600" b="1" dirty="0">
                <a:effectLst/>
              </a:rPr>
              <a:t> as the </a:t>
            </a:r>
            <a:r>
              <a:rPr lang="en-GB" sz="1600" b="1" dirty="0">
                <a:solidFill>
                  <a:srgbClr val="00B0F0"/>
                </a:solidFill>
                <a:effectLst/>
              </a:rPr>
              <a:t>highest priority for facility construction</a:t>
            </a:r>
            <a:endParaRPr lang="en-GB" sz="1600" dirty="0">
              <a:solidFill>
                <a:srgbClr val="00B0F0"/>
              </a:solidFill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857CB6-2B66-4853-7727-0B8285E4B7C9}"/>
              </a:ext>
            </a:extLst>
          </p:cNvPr>
          <p:cNvGrpSpPr/>
          <p:nvPr/>
        </p:nvGrpSpPr>
        <p:grpSpPr>
          <a:xfrm>
            <a:off x="9300405" y="4016347"/>
            <a:ext cx="1828678" cy="2601371"/>
            <a:chOff x="8658725" y="3791759"/>
            <a:chExt cx="1828678" cy="26013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6256B3-09CE-E318-839C-5707FFD7A039}"/>
                </a:ext>
              </a:extLst>
            </p:cNvPr>
            <p:cNvSpPr txBox="1"/>
            <p:nvPr/>
          </p:nvSpPr>
          <p:spPr>
            <a:xfrm>
              <a:off x="9322195" y="3791759"/>
              <a:ext cx="6239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T" sz="1400" dirty="0">
                  <a:effectLst/>
                  <a:latin typeface="Times New Roman" panose="02020603050405020304" pitchFamily="18" charset="0"/>
                </a:rPr>
                <a:t>2023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19C084-BB84-34AE-1CB2-2EC3BC7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8725" y="4083673"/>
              <a:ext cx="1828678" cy="2309457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72AA6-ACF4-50DE-F2A6-3558F370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465442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1A6CAF-85D3-E81A-49AD-754CC6537197}"/>
              </a:ext>
            </a:extLst>
          </p:cNvPr>
          <p:cNvSpPr txBox="1"/>
          <p:nvPr/>
        </p:nvSpPr>
        <p:spPr>
          <a:xfrm>
            <a:off x="80228" y="1011030"/>
            <a:ext cx="349050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Expected statistical/total </a:t>
            </a:r>
            <a:r>
              <a:rPr lang="en-US" b="1" dirty="0" err="1">
                <a:solidFill>
                  <a:srgbClr val="C00000"/>
                </a:solidFill>
              </a:rPr>
              <a:t>uncert</a:t>
            </a:r>
            <a:r>
              <a:rPr lang="en-US" b="1" dirty="0">
                <a:solidFill>
                  <a:srgbClr val="C00000"/>
                </a:solidFill>
              </a:rPr>
              <a:t>. of un-polarized TMD PDFs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Inner (outer) circles: </a:t>
            </a:r>
            <a:r>
              <a:rPr lang="en-US" dirty="0"/>
              <a:t>max uncertainty with (without) EIC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0AAC0-E17B-AECA-9A87-0C2074DF8F5D}"/>
              </a:ext>
            </a:extLst>
          </p:cNvPr>
          <p:cNvSpPr txBox="1"/>
          <p:nvPr/>
        </p:nvSpPr>
        <p:spPr>
          <a:xfrm>
            <a:off x="80227" y="3891176"/>
            <a:ext cx="35011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Uncertainties based on the MAP24 global TMD fit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Lighter shades: </a:t>
            </a:r>
            <a:r>
              <a:rPr lang="en-US" dirty="0"/>
              <a:t>based on existing data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Darker shades: </a:t>
            </a:r>
            <a:r>
              <a:rPr lang="en-US" dirty="0"/>
              <a:t>after including ePIC data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9EF5565-BA75-E352-DD63-B6DBAB44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DF7171-A4B6-AA08-1C69-E6AA6E23C9C4}"/>
              </a:ext>
            </a:extLst>
          </p:cNvPr>
          <p:cNvGrpSpPr/>
          <p:nvPr/>
        </p:nvGrpSpPr>
        <p:grpSpPr>
          <a:xfrm>
            <a:off x="3570735" y="927905"/>
            <a:ext cx="8624154" cy="5562543"/>
            <a:chOff x="3261988" y="927905"/>
            <a:chExt cx="8624154" cy="55625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CD8750-2860-4A5C-11DA-4E67D7BF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1988" y="927905"/>
              <a:ext cx="8624154" cy="5562543"/>
            </a:xfrm>
            <a:prstGeom prst="rect">
              <a:avLst/>
            </a:prstGeom>
          </p:spPr>
        </p:pic>
        <p:pic>
          <p:nvPicPr>
            <p:cNvPr id="2" name="Picture 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4EA75FA-3EDF-0BB7-8093-E9B6A47A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1245" y="1367095"/>
              <a:ext cx="705051" cy="50724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D0900D-5FA5-304E-CEA0-E5E2E30200B8}"/>
                </a:ext>
              </a:extLst>
            </p:cNvPr>
            <p:cNvSpPr txBox="1"/>
            <p:nvPr/>
          </p:nvSpPr>
          <p:spPr>
            <a:xfrm>
              <a:off x="8015037" y="1497606"/>
              <a:ext cx="11911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Work in Progress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9DDB253-284E-7825-5C99-CB9D4060428F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>
                <a:ea typeface="+mj-ea"/>
                <a:cs typeface="+mj-cs"/>
              </a:rPr>
              <a:t>ePIC</a:t>
            </a:r>
            <a:r>
              <a:rPr lang="en-US" sz="3200" b="1" dirty="0">
                <a:ea typeface="+mj-ea"/>
                <a:cs typeface="+mj-cs"/>
              </a:rPr>
              <a:t> performance: </a:t>
            </a:r>
            <a:r>
              <a:rPr lang="en-GB" sz="3200" b="1" dirty="0">
                <a:solidFill>
                  <a:srgbClr val="C00000"/>
                </a:solidFill>
              </a:rPr>
              <a:t>Unpolarized TMDs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2803C-0AAB-C466-9239-C71961A3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63391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02466-D4CF-B532-BAD8-28F49F94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21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66617-6C58-849D-FCDC-B738080E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01" y="1225992"/>
            <a:ext cx="5854140" cy="16122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BD63CB-0674-5C19-E8CB-D1182AD0C106}"/>
              </a:ext>
            </a:extLst>
          </p:cNvPr>
          <p:cNvSpPr txBox="1">
            <a:spLocks/>
          </p:cNvSpPr>
          <p:nvPr/>
        </p:nvSpPr>
        <p:spPr>
          <a:xfrm>
            <a:off x="450006" y="152599"/>
            <a:ext cx="11318441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GPDs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C4B8A7-B574-9624-FADE-BC170C6A4AE2}"/>
                  </a:ext>
                </a:extLst>
              </p:cNvPr>
              <p:cNvSpPr txBox="1"/>
              <p:nvPr/>
            </p:nvSpPr>
            <p:spPr>
              <a:xfrm>
                <a:off x="7794117" y="1335382"/>
                <a:ext cx="4397883" cy="1338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Spin-½ hadron: </a:t>
                </a:r>
                <a:r>
                  <a:rPr lang="en-US" sz="2000" b="1" dirty="0"/>
                  <a:t>4 chiral-even 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/>
                  <a:t> and their polarized-hadron versions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:r>
                  <a:rPr lang="en-US" sz="2000" b="1" dirty="0"/>
                  <a:t>4 chiral-odd 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/>
                      <m:t>, 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/>
                  <a:t>) quark and gluon </a:t>
                </a:r>
                <a:r>
                  <a:rPr lang="en-US" sz="2000" b="1" dirty="0"/>
                  <a:t>GPDs at leading twist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C4B8A7-B574-9624-FADE-BC170C6A4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117" y="1335382"/>
                <a:ext cx="4397883" cy="1338956"/>
              </a:xfrm>
              <a:prstGeom prst="rect">
                <a:avLst/>
              </a:prstGeom>
              <a:blipFill>
                <a:blip r:embed="rId3"/>
                <a:stretch>
                  <a:fillRect l="-1437" t="-2830" b="-66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3DAAEE9-E7C9-19F1-3E91-DDD7CE5B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834" y="3902536"/>
            <a:ext cx="2744155" cy="2478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F16E1-059D-9DE2-F0FA-AD72E84DE67B}"/>
              </a:ext>
            </a:extLst>
          </p:cNvPr>
          <p:cNvSpPr txBox="1"/>
          <p:nvPr/>
        </p:nvSpPr>
        <p:spPr>
          <a:xfrm>
            <a:off x="91738" y="3543006"/>
            <a:ext cx="1183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Like usual PDFs, GPDs are non-perturbative functions </a:t>
            </a:r>
            <a:r>
              <a:rPr lang="en-US" sz="2000" b="1" dirty="0"/>
              <a:t>defined via the matrix elements of</a:t>
            </a:r>
            <a:r>
              <a:rPr lang="en-US" sz="2000" dirty="0"/>
              <a:t> </a:t>
            </a:r>
            <a:r>
              <a:rPr lang="en-US" sz="2000" b="1" dirty="0"/>
              <a:t>parton operators</a:t>
            </a:r>
            <a:r>
              <a:rPr lang="en-US" sz="2000" dirty="0"/>
              <a:t>: </a:t>
            </a:r>
          </a:p>
        </p:txBody>
      </p:sp>
      <p:pic>
        <p:nvPicPr>
          <p:cNvPr id="10" name="Picture 9" descr="Screen Shot 2016-11-28 at 12.32.56 PM.png">
            <a:extLst>
              <a:ext uri="{FF2B5EF4-FFF2-40B4-BE49-F238E27FC236}">
                <a16:creationId xmlns:a16="http://schemas.microsoft.com/office/drawing/2014/main" id="{3C63ABF9-1372-73C9-49C3-15B8003E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8"/>
          <a:stretch/>
        </p:blipFill>
        <p:spPr>
          <a:xfrm>
            <a:off x="993649" y="3953764"/>
            <a:ext cx="7292458" cy="1086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00FB9B-AC7F-E135-6788-C8B3D9AD8406}"/>
                  </a:ext>
                </a:extLst>
              </p:cNvPr>
              <p:cNvSpPr txBox="1"/>
              <p:nvPr/>
            </p:nvSpPr>
            <p:spPr>
              <a:xfrm>
                <a:off x="993649" y="5434408"/>
                <a:ext cx="6018186" cy="8205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3346F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rgbClr val="3346F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solidFill>
                                <a:srgbClr val="3346F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solidFill>
                                <a:srgbClr val="3346F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3346F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00FB9B-AC7F-E135-6788-C8B3D9AD8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49" y="5434408"/>
                <a:ext cx="6018186" cy="820546"/>
              </a:xfrm>
              <a:prstGeom prst="rect">
                <a:avLst/>
              </a:prstGeom>
              <a:blipFill>
                <a:blip r:embed="rId7"/>
                <a:stretch>
                  <a:fillRect t="-130303" b="-1848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172B2DD-3BE7-E1AF-AD66-68420D7D4C83}"/>
              </a:ext>
            </a:extLst>
          </p:cNvPr>
          <p:cNvSpPr txBox="1"/>
          <p:nvPr/>
        </p:nvSpPr>
        <p:spPr>
          <a:xfrm>
            <a:off x="179420" y="5098094"/>
            <a:ext cx="694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Experimental access to GPDs via Compton Form Factors (CFFs)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77C568-51C5-8717-27B7-51CC30807D84}"/>
              </a:ext>
            </a:extLst>
          </p:cNvPr>
          <p:cNvGrpSpPr/>
          <p:nvPr/>
        </p:nvGrpSpPr>
        <p:grpSpPr>
          <a:xfrm>
            <a:off x="210713" y="898178"/>
            <a:ext cx="1930886" cy="2486533"/>
            <a:chOff x="3966266" y="2565452"/>
            <a:chExt cx="2154621" cy="2721272"/>
          </a:xfrm>
        </p:grpSpPr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id="{FEBE4BF5-0F9A-9C2C-9370-C9E38ADD2321}"/>
                </a:ext>
              </a:extLst>
            </p:cNvPr>
            <p:cNvGrpSpPr/>
            <p:nvPr/>
          </p:nvGrpSpPr>
          <p:grpSpPr>
            <a:xfrm>
              <a:off x="4233286" y="2565452"/>
              <a:ext cx="1730934" cy="2047796"/>
              <a:chOff x="3532112" y="1796772"/>
              <a:chExt cx="2518257" cy="2797567"/>
            </a:xfrm>
          </p:grpSpPr>
          <p:sp>
            <p:nvSpPr>
              <p:cNvPr id="28" name="Rectangle 14">
                <a:extLst>
                  <a:ext uri="{FF2B5EF4-FFF2-40B4-BE49-F238E27FC236}">
                    <a16:creationId xmlns:a16="http://schemas.microsoft.com/office/drawing/2014/main" id="{A1739CFC-F551-CB4B-8F48-51F88BE79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112" y="1796772"/>
                <a:ext cx="2518257" cy="2797567"/>
              </a:xfrm>
              <a:prstGeom prst="rect">
                <a:avLst/>
              </a:prstGeom>
              <a:solidFill>
                <a:srgbClr val="F2FC2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b="0" i="0"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29" name="Picture 15" descr="fig02-3">
                <a:extLst>
                  <a:ext uri="{FF2B5EF4-FFF2-40B4-BE49-F238E27FC236}">
                    <a16:creationId xmlns:a16="http://schemas.microsoft.com/office/drawing/2014/main" id="{66C592C1-DFA5-B0F2-CBDE-921028309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703304" y="2046441"/>
                <a:ext cx="2169799" cy="2319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E26A74-9910-099A-AB16-9AE5C3F1542C}"/>
                    </a:ext>
                  </a:extLst>
                </p:cNvPr>
                <p:cNvSpPr txBox="1"/>
                <p:nvPr/>
              </p:nvSpPr>
              <p:spPr>
                <a:xfrm>
                  <a:off x="3966266" y="4646744"/>
                  <a:ext cx="2154621" cy="639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𝑯</m:t>
                        </m:r>
                        <m:d>
                          <m:dPr>
                            <m:ctrlP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𝝃</m:t>
                            </m:r>
                            <m: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16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1" dirty="0">
                    <a:solidFill>
                      <a:srgbClr val="0432FF"/>
                    </a:solidFill>
                  </a:endParaRPr>
                </a:p>
                <a:p>
                  <a:pPr algn="ctr"/>
                  <a:r>
                    <a:rPr lang="en-US" sz="1600" b="1" dirty="0">
                      <a:cs typeface="Helvetica"/>
                    </a:rPr>
                    <a:t>GPDs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E26A74-9910-099A-AB16-9AE5C3F154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66" y="4646744"/>
                  <a:ext cx="2154621" cy="639980"/>
                </a:xfrm>
                <a:prstGeom prst="rect">
                  <a:avLst/>
                </a:prstGeom>
                <a:blipFill>
                  <a:blip r:embed="rId13"/>
                  <a:stretch>
                    <a:fillRect b="-106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8754D7-5E64-8843-9EE8-6B46C569EDBD}"/>
              </a:ext>
            </a:extLst>
          </p:cNvPr>
          <p:cNvSpPr txBox="1"/>
          <p:nvPr/>
        </p:nvSpPr>
        <p:spPr>
          <a:xfrm>
            <a:off x="185234" y="6157243"/>
            <a:ext cx="85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 </a:t>
            </a:r>
            <a:r>
              <a:rPr lang="en-US" sz="2000" i="1" dirty="0">
                <a:solidFill>
                  <a:srgbClr val="0070C0"/>
                </a:solidFill>
              </a:rPr>
              <a:t>t</a:t>
            </a:r>
            <a:r>
              <a:rPr lang="en-US" sz="2000" dirty="0">
                <a:solidFill>
                  <a:srgbClr val="0070C0"/>
                </a:solidFill>
              </a:rPr>
              <a:t>-differential cross sections </a:t>
            </a:r>
            <a:r>
              <a:rPr lang="en-US" sz="2000" dirty="0"/>
              <a:t>and asymmetries in </a:t>
            </a:r>
            <a:r>
              <a:rPr lang="en-US" sz="2000" dirty="0">
                <a:solidFill>
                  <a:srgbClr val="0070C0"/>
                </a:solidFill>
              </a:rPr>
              <a:t>exclusive processes [DVCS + VMs needed to constrain the whole set and separate flavors]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FBFD39-01A6-5985-2590-354B72E29AF4}"/>
                  </a:ext>
                </a:extLst>
              </p:cNvPr>
              <p:cNvSpPr txBox="1"/>
              <p:nvPr/>
            </p:nvSpPr>
            <p:spPr>
              <a:xfrm>
                <a:off x="8907068" y="6170902"/>
                <a:ext cx="2531101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Mandelstam variable: </a:t>
                </a:r>
                <a:endParaRPr lang="en-US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FBFD39-01A6-5985-2590-354B72E29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068" y="6170902"/>
                <a:ext cx="2531101" cy="652551"/>
              </a:xfrm>
              <a:prstGeom prst="rect">
                <a:avLst/>
              </a:prstGeom>
              <a:blipFill>
                <a:blip r:embed="rId14"/>
                <a:stretch>
                  <a:fillRect l="-2000" t="-3774" b="-37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90669-1241-C762-6C7C-DBB01435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36249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35D8D-14B0-957D-E987-9CF0259C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22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2C3294-9471-90C0-84C5-92486087D01F}"/>
              </a:ext>
            </a:extLst>
          </p:cNvPr>
          <p:cNvSpPr txBox="1">
            <a:spLocks/>
          </p:cNvSpPr>
          <p:nvPr/>
        </p:nvSpPr>
        <p:spPr>
          <a:xfrm>
            <a:off x="479685" y="240281"/>
            <a:ext cx="11348899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>
                <a:ea typeface="+mj-ea"/>
                <a:cs typeface="+mj-cs"/>
              </a:rPr>
              <a:t>ePIC</a:t>
            </a:r>
            <a:r>
              <a:rPr lang="en-US" sz="3200" b="1" dirty="0">
                <a:ea typeface="+mj-ea"/>
                <a:cs typeface="+mj-cs"/>
              </a:rPr>
              <a:t> performance: </a:t>
            </a:r>
            <a:r>
              <a:rPr lang="en-GB" sz="3200" b="1" dirty="0">
                <a:solidFill>
                  <a:srgbClr val="C00000"/>
                </a:solidFill>
                <a:ea typeface="+mj-ea"/>
                <a:cs typeface="+mj-cs"/>
              </a:rPr>
              <a:t>proton momentum via far-</a:t>
            </a:r>
            <a:r>
              <a:rPr lang="en-GB" sz="3200" b="1" dirty="0" err="1">
                <a:solidFill>
                  <a:srgbClr val="C00000"/>
                </a:solidFill>
                <a:ea typeface="+mj-ea"/>
                <a:cs typeface="+mj-cs"/>
              </a:rPr>
              <a:t>fwd</a:t>
            </a:r>
            <a:r>
              <a:rPr lang="en-GB" sz="3200" b="1" dirty="0">
                <a:solidFill>
                  <a:srgbClr val="C00000"/>
                </a:solidFill>
                <a:ea typeface="+mj-ea"/>
                <a:cs typeface="+mj-cs"/>
              </a:rPr>
              <a:t> spectrometers </a:t>
            </a:r>
            <a:r>
              <a:rPr lang="en-GB" sz="3200" b="1" dirty="0">
                <a:solidFill>
                  <a:srgbClr val="C00000"/>
                </a:solidFill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666FA2-A850-5FDA-3504-898147F3A048}"/>
                  </a:ext>
                </a:extLst>
              </p:cNvPr>
              <p:cNvSpPr txBox="1"/>
              <p:nvPr/>
            </p:nvSpPr>
            <p:spPr>
              <a:xfrm>
                <a:off x="125681" y="982830"/>
                <a:ext cx="9756873" cy="83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effectLst/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effectLst/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e>
                      <m:sup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0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400" dirty="0"/>
                  <a:t> in exclusive and diffractive processes is directedly measured via </a:t>
                </a:r>
                <a:r>
                  <a:rPr lang="en-GB" sz="2400" b="1" dirty="0"/>
                  <a:t>far forward trackers</a:t>
                </a:r>
                <a:r>
                  <a:rPr lang="en-GB" sz="2400" dirty="0"/>
                  <a:t>, </a:t>
                </a:r>
                <a:r>
                  <a:rPr lang="en-GB" sz="2400" dirty="0">
                    <a:solidFill>
                      <a:srgbClr val="3346F2"/>
                    </a:solidFill>
                  </a:rPr>
                  <a:t>roman pots </a:t>
                </a:r>
                <a:r>
                  <a:rPr lang="en-GB" sz="2400" dirty="0"/>
                  <a:t>(RPs) and </a:t>
                </a:r>
                <a:r>
                  <a:rPr lang="en-GB" sz="2400" dirty="0">
                    <a:solidFill>
                      <a:srgbClr val="00B0F0"/>
                    </a:solidFill>
                  </a:rPr>
                  <a:t>B0</a:t>
                </a:r>
                <a:endParaRPr lang="en-GB" sz="2400" dirty="0">
                  <a:solidFill>
                    <a:srgbClr val="00B0F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666FA2-A850-5FDA-3504-898147F3A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81" y="982830"/>
                <a:ext cx="9756873" cy="839332"/>
              </a:xfrm>
              <a:prstGeom prst="rect">
                <a:avLst/>
              </a:prstGeom>
              <a:blipFill>
                <a:blip r:embed="rId2"/>
                <a:stretch>
                  <a:fillRect l="-1040" t="-4478" r="-1040" b="-14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A5B8D4C-5171-0B89-F25D-727A34896FCB}"/>
              </a:ext>
            </a:extLst>
          </p:cNvPr>
          <p:cNvSpPr txBox="1"/>
          <p:nvPr/>
        </p:nvSpPr>
        <p:spPr>
          <a:xfrm>
            <a:off x="6541477" y="5884985"/>
            <a:ext cx="528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Generated and reconstructed t-distributions for fully-exclusive </a:t>
            </a:r>
            <a:r>
              <a:rPr lang="en-GB" sz="2000" dirty="0">
                <a:solidFill>
                  <a:srgbClr val="FF0000"/>
                </a:solidFill>
              </a:rPr>
              <a:t>DVCS</a:t>
            </a:r>
            <a:r>
              <a:rPr lang="en-GB" sz="2000" dirty="0"/>
              <a:t>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B8669-2435-8D13-C947-EBA78571BFEF}"/>
              </a:ext>
            </a:extLst>
          </p:cNvPr>
          <p:cNvSpPr txBox="1"/>
          <p:nvPr/>
        </p:nvSpPr>
        <p:spPr>
          <a:xfrm>
            <a:off x="93786" y="5407931"/>
            <a:ext cx="57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Reconstructed minus generated track </a:t>
            </a:r>
            <a:r>
              <a:rPr lang="en-US" sz="2000" dirty="0"/>
              <a:t>polar angle</a:t>
            </a:r>
            <a:r>
              <a:rPr lang="el-GR" sz="2000" dirty="0"/>
              <a:t>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for all reconstructed </a:t>
            </a:r>
            <a:r>
              <a:rPr lang="en-GB" sz="2000" dirty="0">
                <a:solidFill>
                  <a:srgbClr val="FF0000"/>
                </a:solidFill>
              </a:rPr>
              <a:t>DVCS</a:t>
            </a:r>
            <a:r>
              <a:rPr lang="en-GB" sz="2000" dirty="0"/>
              <a:t> photons (left)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vs the generated photon </a:t>
            </a:r>
            <a:r>
              <a:rPr lang="el-GR" sz="2000" dirty="0"/>
              <a:t>θ (</a:t>
            </a:r>
            <a:r>
              <a:rPr lang="en-GB" sz="2000" dirty="0"/>
              <a:t>right)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7A6ED-DF13-EAE2-0A2C-4C0F1D19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3" y="1915992"/>
            <a:ext cx="6295292" cy="4067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9D0CE-039C-70D8-4E6E-13C859186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2953"/>
            <a:ext cx="5954213" cy="287773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F66D7-512A-C5BB-0902-6DF91326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71966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2407C-A4DC-3BA2-79FF-57F45310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E4CD1-BBB6-0EB0-C078-229AA041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23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F925CB-502F-3DB3-5B19-044D44A3DFD1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>
                <a:ea typeface="+mj-ea"/>
                <a:cs typeface="+mj-cs"/>
              </a:rPr>
              <a:t>ePIC</a:t>
            </a:r>
            <a:r>
              <a:rPr lang="en-US" sz="3200" b="1" dirty="0">
                <a:ea typeface="+mj-ea"/>
                <a:cs typeface="+mj-cs"/>
              </a:rPr>
              <a:t> performance: </a:t>
            </a:r>
            <a:r>
              <a:rPr lang="en-GB" sz="3200" b="1" dirty="0">
                <a:solidFill>
                  <a:srgbClr val="C00000"/>
                </a:solidFill>
                <a:ea typeface="+mj-ea"/>
                <a:cs typeface="+mj-cs"/>
              </a:rPr>
              <a:t>DVMP in e-A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C2DA2-BDF2-841A-2B4C-C081FBCD76DE}"/>
              </a:ext>
            </a:extLst>
          </p:cNvPr>
          <p:cNvSpPr/>
          <p:nvPr/>
        </p:nvSpPr>
        <p:spPr>
          <a:xfrm>
            <a:off x="0" y="877119"/>
            <a:ext cx="3577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300">
                <a:solidFill>
                  <a:srgbClr val="021EAA"/>
                </a:solidFill>
              </a:defRPr>
            </a:pPr>
            <a:r>
              <a:rPr lang="en-US" sz="2000" b="1" dirty="0">
                <a:solidFill>
                  <a:srgbClr val="0000FF"/>
                </a:solidFill>
                <a:cs typeface="Times New Roman"/>
              </a:rPr>
              <a:t>Diffraction</a:t>
            </a:r>
            <a:endParaRPr lang="en-US" sz="2000" b="1" dirty="0">
              <a:solidFill>
                <a:srgbClr val="000000"/>
              </a:solidFill>
            </a:endParaRPr>
          </a:p>
          <a:p>
            <a:pPr algn="ctr">
              <a:defRPr sz="2300">
                <a:solidFill>
                  <a:srgbClr val="021EAA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High sensitivity to gluon density in linear regime  </a:t>
            </a:r>
            <a:r>
              <a:rPr lang="en-US" sz="2000" dirty="0" err="1">
                <a:solidFill>
                  <a:srgbClr val="0000FF"/>
                </a:solidFill>
              </a:rPr>
              <a:t>σ</a:t>
            </a:r>
            <a:r>
              <a:rPr lang="en-US" sz="2000" dirty="0">
                <a:solidFill>
                  <a:srgbClr val="0000FF"/>
                </a:solidFill>
              </a:rPr>
              <a:t>~[g(x,Q</a:t>
            </a:r>
            <a:r>
              <a:rPr lang="en-US" sz="2000" baseline="31999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)]</a:t>
            </a:r>
            <a:r>
              <a:rPr lang="en-US" sz="2000" baseline="31999" dirty="0">
                <a:solidFill>
                  <a:srgbClr val="FF0000"/>
                </a:solidFill>
              </a:rPr>
              <a:t>2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D42EA-EF4B-313C-D3AC-CAE0728632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088" y="3767539"/>
            <a:ext cx="4280343" cy="2850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265F0-ED21-FDE8-DE1F-B9E10B2C2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43" y="1856961"/>
            <a:ext cx="4003545" cy="350502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E01328C-7A37-D12A-7EC8-82ACC425C201}"/>
              </a:ext>
            </a:extLst>
          </p:cNvPr>
          <p:cNvSpPr/>
          <p:nvPr/>
        </p:nvSpPr>
        <p:spPr>
          <a:xfrm rot="20700329">
            <a:off x="4281439" y="4854546"/>
            <a:ext cx="3821627" cy="263097"/>
          </a:xfrm>
          <a:prstGeom prst="right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20072-4078-1DD7-5052-67E113657143}"/>
              </a:ext>
            </a:extLst>
          </p:cNvPr>
          <p:cNvSpPr txBox="1"/>
          <p:nvPr/>
        </p:nvSpPr>
        <p:spPr>
          <a:xfrm>
            <a:off x="4606450" y="5697132"/>
            <a:ext cx="2112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Fourier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transformation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0BDFA-E3CF-3A2B-AABF-58F2C1BCB82B}"/>
              </a:ext>
            </a:extLst>
          </p:cNvPr>
          <p:cNvSpPr txBox="1"/>
          <p:nvPr/>
        </p:nvSpPr>
        <p:spPr>
          <a:xfrm>
            <a:off x="8228125" y="5343159"/>
            <a:ext cx="3858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2-dimensional Fourier-Bessel transform. of the |t| distribution can be interpreted as the </a:t>
            </a:r>
            <a:r>
              <a:rPr lang="en-GB" sz="2000" dirty="0">
                <a:solidFill>
                  <a:srgbClr val="FF0000"/>
                </a:solidFill>
              </a:rPr>
              <a:t>spatial distribution of gluons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24E881-A8BF-08E4-F07E-7159CFBF6B63}"/>
              </a:ext>
            </a:extLst>
          </p:cNvPr>
          <p:cNvGrpSpPr/>
          <p:nvPr/>
        </p:nvGrpSpPr>
        <p:grpSpPr>
          <a:xfrm>
            <a:off x="5426142" y="891475"/>
            <a:ext cx="7678545" cy="1920542"/>
            <a:chOff x="2842061" y="727793"/>
            <a:chExt cx="7678545" cy="1920542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C1EFE32C-06EA-0338-C76F-79E11C7E481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596049"/>
                </p:ext>
              </p:extLst>
            </p:nvPr>
          </p:nvGraphicFramePr>
          <p:xfrm>
            <a:off x="2842061" y="1810845"/>
            <a:ext cx="2156091" cy="837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36700" imgH="596900" progId="Equation.DSMT4">
                    <p:embed/>
                  </p:oleObj>
                </mc:Choice>
                <mc:Fallback>
                  <p:oleObj name="Equation" r:id="rId5" imgW="1536700" imgH="5969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5485380F-C3A7-2048-8E01-2F28F00EB9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42061" y="1810845"/>
                          <a:ext cx="2156091" cy="8374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B9F2C45C-5128-E1B9-C61A-8B589667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039" y="727793"/>
              <a:ext cx="5643567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1275" bIns="0"/>
            <a:lstStyle/>
            <a:p>
              <a:pPr marL="41275" algn="ctr">
                <a:spcBef>
                  <a:spcPts val="450"/>
                </a:spcBef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omic Sans MS Bold"/>
                  <a:sym typeface="Times New Roman Italic" charset="0"/>
                </a:rPr>
                <a:t>Enhancement of saturation scale</a:t>
              </a:r>
              <a:endParaRPr lang="en-US" sz="2000" dirty="0">
                <a:solidFill>
                  <a:schemeClr val="tx1"/>
                </a:solidFill>
                <a:ea typeface="ＭＳ Ｐゴシック" charset="0"/>
                <a:cs typeface="Comic Sans MS Bold"/>
                <a:sym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9958BC-2541-0356-AB5E-9AD18165CBE0}"/>
                </a:ext>
              </a:extLst>
            </p:cNvPr>
            <p:cNvSpPr txBox="1"/>
            <p:nvPr/>
          </p:nvSpPr>
          <p:spPr>
            <a:xfrm>
              <a:off x="5739407" y="1043143"/>
              <a:ext cx="3918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Gold: </a:t>
              </a:r>
              <a:r>
                <a:rPr lang="en-US" sz="2000" dirty="0">
                  <a:solidFill>
                    <a:srgbClr val="0000FF"/>
                  </a:solidFill>
                </a:rPr>
                <a:t>197 times smaller effective</a:t>
              </a:r>
              <a:r>
                <a:rPr lang="en-US" sz="2000" dirty="0"/>
                <a:t> </a:t>
              </a:r>
              <a:r>
                <a:rPr lang="en-US" sz="2000" i="1" dirty="0">
                  <a:solidFill>
                    <a:srgbClr val="0000FF"/>
                  </a:solidFill>
                </a:rPr>
                <a:t>x </a:t>
              </a:r>
              <a:r>
                <a:rPr lang="en-US" sz="2000" dirty="0">
                  <a:solidFill>
                    <a:srgbClr val="0000FF"/>
                  </a:solidFill>
                </a:rPr>
                <a:t>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403D5-63FA-AECC-733A-783430FA4812}"/>
              </a:ext>
            </a:extLst>
          </p:cNvPr>
          <p:cNvGrpSpPr/>
          <p:nvPr/>
        </p:nvGrpSpPr>
        <p:grpSpPr>
          <a:xfrm>
            <a:off x="4815490" y="758867"/>
            <a:ext cx="3425985" cy="1258951"/>
            <a:chOff x="715600" y="3893067"/>
            <a:chExt cx="4679086" cy="15067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C67370-E2BE-0192-9C3D-F7C4EEBA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997" y="4368054"/>
              <a:ext cx="1809688" cy="10317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A220BE-E1D8-48BF-FEC8-ED6F4032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8462" y="4320574"/>
              <a:ext cx="1945749" cy="10792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5AADE1-5513-D017-C06C-CFEDC45A19AE}"/>
                </a:ext>
              </a:extLst>
            </p:cNvPr>
            <p:cNvSpPr txBox="1"/>
            <p:nvPr/>
          </p:nvSpPr>
          <p:spPr>
            <a:xfrm>
              <a:off x="715600" y="3893067"/>
              <a:ext cx="1384091" cy="773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gluon </a:t>
              </a:r>
            </a:p>
            <a:p>
              <a:pPr algn="ctr"/>
              <a:r>
                <a:rPr lang="en-US" dirty="0"/>
                <a:t>emission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1AE12A-B5C8-1028-08B0-460F494E3B63}"/>
                </a:ext>
              </a:extLst>
            </p:cNvPr>
            <p:cNvSpPr txBox="1"/>
            <p:nvPr/>
          </p:nvSpPr>
          <p:spPr>
            <a:xfrm>
              <a:off x="3263125" y="3893586"/>
              <a:ext cx="2131561" cy="77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gluon recombination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BD97CE-EA9F-B3D3-0DF3-EC1077C1ECEB}"/>
                </a:ext>
              </a:extLst>
            </p:cNvPr>
            <p:cNvSpPr txBox="1"/>
            <p:nvPr/>
          </p:nvSpPr>
          <p:spPr>
            <a:xfrm>
              <a:off x="2494472" y="4555326"/>
              <a:ext cx="5826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80"/>
                  </a:solidFill>
                </a:rPr>
                <a:t>?=?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99C2D20-ED69-C7CA-0DA7-BBC517BFA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88" y="1929375"/>
            <a:ext cx="3774141" cy="18831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A1B3DA-5D4A-DBE5-ACD4-6E70DE9A9BA6}"/>
              </a:ext>
            </a:extLst>
          </p:cNvPr>
          <p:cNvSpPr txBox="1"/>
          <p:nvPr/>
        </p:nvSpPr>
        <p:spPr>
          <a:xfrm>
            <a:off x="4422133" y="3474834"/>
            <a:ext cx="293148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ongoing to use electron spin flip to further separate coherent and incoherent components statistically.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ADA0C-FA35-A2DB-4FF2-8F4508458144}"/>
              </a:ext>
            </a:extLst>
          </p:cNvPr>
          <p:cNvCxnSpPr/>
          <p:nvPr/>
        </p:nvCxnSpPr>
        <p:spPr>
          <a:xfrm flipV="1">
            <a:off x="3577026" y="4191990"/>
            <a:ext cx="789405" cy="10006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1518B16A-7D86-1DB7-DCE9-2D595203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55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0FB47-45F3-754A-B377-4596CF14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25C3BB1-DEB1-3B4E-8BAC-A1CA34CC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7" y="2578658"/>
            <a:ext cx="11979058" cy="3759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2276" tIns="48029" rIns="92276" bIns="48029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SzPct val="100000"/>
              <a:buFont typeface="Wingdings" pitchFamily="2" charset="2"/>
              <a:buChar char="ü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ea typeface="DejaVu Sans" charset="0"/>
                <a:cs typeface="DejaVu Sans" charset="0"/>
              </a:rPr>
              <a:t>The ePIC Collaboration was formed in Spring ‘22 with a </a:t>
            </a:r>
            <a:r>
              <a:rPr lang="en-GB" sz="2200" dirty="0">
                <a:solidFill>
                  <a:srgbClr val="FF0000"/>
                </a:solidFill>
                <a:ea typeface="DejaVu Sans" charset="0"/>
                <a:cs typeface="DejaVu Sans" charset="0"/>
              </a:rPr>
              <a:t>s</a:t>
            </a:r>
            <a:r>
              <a:rPr lang="en-GB" sz="2200" dirty="0">
                <a:solidFill>
                  <a:srgbClr val="FF0000"/>
                </a:solidFill>
              </a:rPr>
              <a:t>uccessful merging of several proposal</a:t>
            </a:r>
            <a:r>
              <a:rPr lang="en-GB" sz="2200" dirty="0">
                <a:solidFill>
                  <a:srgbClr val="A4233A"/>
                </a:solidFill>
              </a:rPr>
              <a:t> </a:t>
            </a:r>
            <a:r>
              <a:rPr lang="en-GB" sz="2200" dirty="0"/>
              <a:t>efforts</a:t>
            </a:r>
          </a:p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endParaRPr lang="en-US" sz="2200" b="1" dirty="0">
              <a:solidFill>
                <a:srgbClr val="3346F2"/>
              </a:solidFill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US" sz="2200" b="1" dirty="0">
                <a:solidFill>
                  <a:srgbClr val="3346F2"/>
                </a:solidFill>
              </a:rPr>
              <a:t>New excitement ahead</a:t>
            </a:r>
            <a:endParaRPr lang="en-GB" sz="2200" dirty="0">
              <a:solidFill>
                <a:srgbClr val="3346F2"/>
              </a:solidFill>
              <a:ea typeface="DejaVu Sans" charset="0"/>
              <a:cs typeface="DejaVu Sans" charset="0"/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SzPct val="100000"/>
              <a:buFont typeface="Courier New" panose="02070309020205020404" pitchFamily="49" charset="0"/>
              <a:buChar char="o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ea typeface="DejaVu Sans" charset="0"/>
                <a:cs typeface="DejaVu Sans" charset="0"/>
              </a:rPr>
              <a:t>Event reconstruction at the </a:t>
            </a:r>
            <a:r>
              <a:rPr lang="en-GB" sz="2200" dirty="0" err="1">
                <a:ea typeface="DejaVu Sans" charset="0"/>
                <a:cs typeface="DejaVu Sans" charset="0"/>
              </a:rPr>
              <a:t>ePIC</a:t>
            </a:r>
            <a:r>
              <a:rPr lang="en-GB" sz="2200" dirty="0">
                <a:ea typeface="DejaVu Sans" charset="0"/>
                <a:cs typeface="DejaVu Sans" charset="0"/>
              </a:rPr>
              <a:t> experiment being finalized &amp; novel analysis tools being developed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ea typeface="DejaVu Sans" charset="0"/>
                <a:cs typeface="DejaVu Sans" charset="0"/>
              </a:rPr>
              <a:t>New, more realistic, impact studies	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ea typeface="DejaVu Sans" charset="0"/>
                <a:cs typeface="DejaVu Sans" charset="0"/>
              </a:rPr>
              <a:t>TDR has a chapter on physics studies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US" sz="2200" dirty="0"/>
              <a:t>An Early Science plan is being developed</a:t>
            </a:r>
            <a:r>
              <a:rPr lang="en-GB" sz="2200" dirty="0">
                <a:ea typeface="DejaVu Sans" charset="0"/>
                <a:cs typeface="DejaVu Sans" charset="0"/>
              </a:rPr>
              <a:t> 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ea typeface="DejaVu Sans" charset="0"/>
                <a:cs typeface="DejaVu Sans" charset="0"/>
              </a:rPr>
              <a:t>NIM A special issue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SzPct val="100000"/>
              <a:buFont typeface="Courier New" panose="02070309020205020404" pitchFamily="49" charset="0"/>
              <a:buChar char="o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b="1" dirty="0">
                <a:ea typeface="DejaVu Sans" charset="0"/>
                <a:cs typeface="DejaVu Sans" charset="0"/>
              </a:rPr>
              <a:t>Exploring synergies </a:t>
            </a:r>
            <a:r>
              <a:rPr lang="en-GB" sz="2200" dirty="0">
                <a:ea typeface="DejaVu Sans" charset="0"/>
                <a:cs typeface="DejaVu Sans" charset="0"/>
              </a:rPr>
              <a:t>with LHC and JLAB on science is very important for us!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191B4-13D4-3AE4-D8DC-F8DC80B03CA1}"/>
              </a:ext>
            </a:extLst>
          </p:cNvPr>
          <p:cNvSpPr txBox="1">
            <a:spLocks/>
          </p:cNvSpPr>
          <p:nvPr/>
        </p:nvSpPr>
        <p:spPr>
          <a:xfrm>
            <a:off x="595086" y="89808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Summary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FB8E2-9886-5F26-EBB9-534DB2EE94D1}"/>
              </a:ext>
            </a:extLst>
          </p:cNvPr>
          <p:cNvSpPr txBox="1"/>
          <p:nvPr/>
        </p:nvSpPr>
        <p:spPr>
          <a:xfrm>
            <a:off x="7068995" y="841586"/>
            <a:ext cx="4972530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13E40"/>
                  </a:solidFill>
                </a:uFill>
                <a:latin typeface="Arial" panose="020B0604020202020204"/>
                <a:ea typeface="ＭＳ Ｐゴシック"/>
                <a:cs typeface="Arial"/>
              </a:rPr>
              <a:t>“The science questions that an EIC will answer are central to completing an understanding of atoms as well as being integral to the agenda of nuclear physics today.”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13E40"/>
                  </a:solidFill>
                </a:uFill>
                <a:latin typeface="Arial" panose="020B0604020202020204"/>
                <a:ea typeface="ＭＳ Ｐゴシック"/>
                <a:cs typeface="Arial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13E40"/>
                  </a:solidFill>
                </a:uFill>
                <a:latin typeface="Arial" panose="020B0604020202020204"/>
                <a:ea typeface="+mn-lt"/>
                <a:cs typeface="Arial" panose="020B0604020202020204"/>
              </a:rPr>
              <a:t>National Academy of Sciences,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413E40"/>
                  </a:solidFill>
                </a:uFill>
                <a:latin typeface="Arial" panose="020B0604020202020204"/>
                <a:ea typeface="ＭＳ Ｐゴシック"/>
                <a:cs typeface="Arial"/>
              </a:rPr>
              <a:t>2018)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63517-849F-4406-B5B7-2B129D893FDF}"/>
              </a:ext>
            </a:extLst>
          </p:cNvPr>
          <p:cNvSpPr txBox="1"/>
          <p:nvPr/>
        </p:nvSpPr>
        <p:spPr>
          <a:xfrm>
            <a:off x="62467" y="738527"/>
            <a:ext cx="68370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2200" dirty="0">
                <a:effectLst/>
              </a:rPr>
              <a:t>The EIC </a:t>
            </a:r>
            <a:r>
              <a:rPr lang="en-GB" sz="2200" dirty="0"/>
              <a:t>provides an unprecedented opportunity</a:t>
            </a:r>
            <a:r>
              <a:rPr lang="en-GB" sz="2200" dirty="0">
                <a:effectLst/>
              </a:rPr>
              <a:t> for the ultimate understanding of </a:t>
            </a:r>
            <a:r>
              <a:rPr lang="en-GB" sz="2200" dirty="0">
                <a:solidFill>
                  <a:srgbClr val="FF0000"/>
                </a:solidFill>
                <a:effectLst/>
              </a:rPr>
              <a:t>Q</a:t>
            </a:r>
            <a:r>
              <a:rPr lang="en-GB" sz="2200" dirty="0">
                <a:solidFill>
                  <a:srgbClr val="3346F2"/>
                </a:solidFill>
                <a:effectLst/>
              </a:rPr>
              <a:t>C</a:t>
            </a:r>
            <a:r>
              <a:rPr lang="en-GB" sz="2200" dirty="0">
                <a:solidFill>
                  <a:srgbClr val="00FA00"/>
                </a:solidFill>
                <a:effectLst/>
              </a:rPr>
              <a:t>D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SzPct val="70000"/>
              <a:buFont typeface="Wingdings" pitchFamily="2" charset="2"/>
              <a:buChar char="v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/>
              <a:t>Over two decades, the nuclear physics community has developed the </a:t>
            </a:r>
            <a:r>
              <a:rPr lang="en-GB" sz="2200" dirty="0">
                <a:solidFill>
                  <a:srgbClr val="FF0000"/>
                </a:solidFill>
              </a:rPr>
              <a:t>scientific</a:t>
            </a:r>
            <a:r>
              <a:rPr lang="en-GB" sz="2200" dirty="0">
                <a:solidFill>
                  <a:srgbClr val="A4233A"/>
                </a:solidFill>
              </a:rPr>
              <a:t> </a:t>
            </a:r>
            <a:r>
              <a:rPr lang="en-GB" sz="2200" dirty="0"/>
              <a:t>and</a:t>
            </a:r>
            <a:r>
              <a:rPr lang="en-GB" sz="2200" dirty="0">
                <a:solidFill>
                  <a:srgbClr val="A4233A"/>
                </a:solidFill>
              </a:rPr>
              <a:t> </a:t>
            </a:r>
            <a:r>
              <a:rPr lang="en-GB" sz="2200" dirty="0">
                <a:solidFill>
                  <a:srgbClr val="FF0000"/>
                </a:solidFill>
              </a:rPr>
              <a:t>technical case </a:t>
            </a:r>
            <a:r>
              <a:rPr lang="en-GB" sz="2200" dirty="0"/>
              <a:t>for the Electron-Ion Collider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D028F-6C30-B4B3-5D67-2E7C1A2D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86718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2CD72-DBB1-E682-1927-B368ABBD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95DAC2-AB1D-3846-9742-98AFDA9D25F8}" type="slidenum">
              <a:rPr lang="it-IT" smtClean="0"/>
              <a:pPr>
                <a:spcAft>
                  <a:spcPts val="600"/>
                </a:spcAft>
              </a:pPr>
              <a:t>25</a:t>
            </a:fld>
            <a:endParaRPr lang="it-IT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backup">
            <a:extLst>
              <a:ext uri="{FF2B5EF4-FFF2-40B4-BE49-F238E27FC236}">
                <a16:creationId xmlns:a16="http://schemas.microsoft.com/office/drawing/2014/main" id="{824E3644-3817-BC1C-03DA-D5FDBF8B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084" y="643467"/>
            <a:ext cx="6963831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A5FF4-8757-F920-1D0C-AABFA2C6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96329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A9348-1D36-8DB5-95F7-5C40D163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26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304E1A-F755-BE12-3302-E7BEF7C66002}"/>
              </a:ext>
            </a:extLst>
          </p:cNvPr>
          <p:cNvSpPr txBox="1">
            <a:spLocks/>
          </p:cNvSpPr>
          <p:nvPr/>
        </p:nvSpPr>
        <p:spPr>
          <a:xfrm>
            <a:off x="595086" y="66660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Tracking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ADDAC-6DB0-60D8-15EC-C01CCEB0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214" y="1268804"/>
            <a:ext cx="3878145" cy="2310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41AFD-9E44-FF1B-BB0F-7587C9776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2" t="55547" r="65438" b="3223"/>
          <a:stretch/>
        </p:blipFill>
        <p:spPr>
          <a:xfrm>
            <a:off x="4449716" y="3644616"/>
            <a:ext cx="1697059" cy="1295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8A93C-FC11-0381-015A-1A173C67D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500" y="4983711"/>
            <a:ext cx="1335407" cy="8728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A180F5-7020-BD8A-D49A-110ED85D6D8A}"/>
              </a:ext>
            </a:extLst>
          </p:cNvPr>
          <p:cNvCxnSpPr>
            <a:cxnSpLocks/>
          </p:cNvCxnSpPr>
          <p:nvPr/>
        </p:nvCxnSpPr>
        <p:spPr>
          <a:xfrm flipV="1">
            <a:off x="1617975" y="977100"/>
            <a:ext cx="2970958" cy="1256814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B23C06-29E0-7A21-E3F2-A399752A5528}"/>
              </a:ext>
            </a:extLst>
          </p:cNvPr>
          <p:cNvCxnSpPr>
            <a:cxnSpLocks/>
          </p:cNvCxnSpPr>
          <p:nvPr/>
        </p:nvCxnSpPr>
        <p:spPr>
          <a:xfrm>
            <a:off x="1701478" y="2604304"/>
            <a:ext cx="2778231" cy="836828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B8F0279-E415-D214-6658-03E244723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7" y="4564614"/>
            <a:ext cx="4470346" cy="2267195"/>
          </a:xfrm>
          <a:prstGeom prst="rect">
            <a:avLst/>
          </a:prstGeom>
        </p:spPr>
      </p:pic>
      <p:pic>
        <p:nvPicPr>
          <p:cNvPr id="9" name="Picture 16" descr="Picture 16">
            <a:extLst>
              <a:ext uri="{FF2B5EF4-FFF2-40B4-BE49-F238E27FC236}">
                <a16:creationId xmlns:a16="http://schemas.microsoft.com/office/drawing/2014/main" id="{EB349B50-BB8A-659D-8AD3-061A1D9BB8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252" t="5464" r="30872"/>
          <a:stretch>
            <a:fillRect/>
          </a:stretch>
        </p:blipFill>
        <p:spPr>
          <a:xfrm>
            <a:off x="4695501" y="1001456"/>
            <a:ext cx="1206094" cy="23624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299A436-AFC2-723A-011A-E28B5A5FC2C9}"/>
              </a:ext>
            </a:extLst>
          </p:cNvPr>
          <p:cNvGrpSpPr/>
          <p:nvPr/>
        </p:nvGrpSpPr>
        <p:grpSpPr>
          <a:xfrm>
            <a:off x="1292077" y="3735139"/>
            <a:ext cx="1753153" cy="691419"/>
            <a:chOff x="6141550" y="5646628"/>
            <a:chExt cx="1753153" cy="691419"/>
          </a:xfrm>
        </p:grpSpPr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0430BEE6-3C33-1B39-FF1A-D8896134D1E4}"/>
                </a:ext>
              </a:extLst>
            </p:cNvPr>
            <p:cNvSpPr/>
            <p:nvPr/>
          </p:nvSpPr>
          <p:spPr>
            <a:xfrm>
              <a:off x="6141550" y="5737484"/>
              <a:ext cx="87379" cy="81918"/>
            </a:xfrm>
            <a:prstGeom prst="rect">
              <a:avLst/>
            </a:prstGeom>
            <a:solidFill>
              <a:srgbClr val="70AD47"/>
            </a:solidFill>
            <a:ln w="3175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37135" tIns="37135" rIns="37135" bIns="37135" numCol="1" anchor="ctr">
              <a:noAutofit/>
            </a:bodyPr>
            <a:lstStyle/>
            <a:p>
              <a:pPr marL="0" marR="0" algn="ctr">
                <a:defRPr sz="180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683E1927-2F4B-8240-FCB8-46F950F31ECE}"/>
                </a:ext>
              </a:extLst>
            </p:cNvPr>
            <p:cNvSpPr txBox="1"/>
            <p:nvPr/>
          </p:nvSpPr>
          <p:spPr>
            <a:xfrm>
              <a:off x="6262398" y="5646628"/>
              <a:ext cx="1525781" cy="263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7135" tIns="37135" rIns="37135" bIns="37135" numCol="1" anchor="t">
              <a:spAutoFit/>
            </a:bodyPr>
            <a:lstStyle>
              <a:lvl1pPr marL="0" marR="0">
                <a:defRPr sz="140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dirty="0"/>
                <a:t>MAPS Barrel + Disks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736FC0-1475-EE81-71C6-765E8FFBD417}"/>
                </a:ext>
              </a:extLst>
            </p:cNvPr>
            <p:cNvSpPr/>
            <p:nvPr/>
          </p:nvSpPr>
          <p:spPr>
            <a:xfrm>
              <a:off x="6141550" y="6165272"/>
              <a:ext cx="87379" cy="81918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37135" tIns="37135" rIns="37135" bIns="37135" numCol="1" anchor="ctr">
              <a:noAutofit/>
            </a:bodyPr>
            <a:lstStyle/>
            <a:p>
              <a:pPr marL="0" marR="0" algn="ctr">
                <a:defRPr sz="180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BB2D1-AD84-C6E3-FF16-2842AA50F4EB}"/>
                </a:ext>
              </a:extLst>
            </p:cNvPr>
            <p:cNvSpPr txBox="1"/>
            <p:nvPr/>
          </p:nvSpPr>
          <p:spPr>
            <a:xfrm>
              <a:off x="6262398" y="6074416"/>
              <a:ext cx="1489579" cy="263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7135" tIns="37135" rIns="37135" bIns="37135" numCol="1" anchor="t">
              <a:spAutoFit/>
            </a:bodyPr>
            <a:lstStyle>
              <a:lvl1pPr marL="0" marR="0">
                <a:defRPr sz="140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dirty="0"/>
                <a:t>AC-LGAD based </a:t>
              </a:r>
              <a:r>
                <a:rPr dirty="0" err="1"/>
                <a:t>ToF</a:t>
              </a:r>
              <a:endParaRPr dirty="0"/>
            </a:p>
          </p:txBody>
        </p:sp>
        <p:sp>
          <p:nvSpPr>
            <p:cNvPr id="18" name="Rectangle 24">
              <a:extLst>
                <a:ext uri="{FF2B5EF4-FFF2-40B4-BE49-F238E27FC236}">
                  <a16:creationId xmlns:a16="http://schemas.microsoft.com/office/drawing/2014/main" id="{FECFC156-2E3A-88FF-0D5E-6C086B7D607F}"/>
                </a:ext>
              </a:extLst>
            </p:cNvPr>
            <p:cNvSpPr/>
            <p:nvPr/>
          </p:nvSpPr>
          <p:spPr>
            <a:xfrm>
              <a:off x="6141553" y="5948647"/>
              <a:ext cx="87378" cy="81918"/>
            </a:xfrm>
            <a:prstGeom prst="rect">
              <a:avLst/>
            </a:prstGeom>
            <a:solidFill>
              <a:srgbClr val="2E75B6"/>
            </a:solidFill>
            <a:ln w="3175" cap="flat">
              <a:solidFill>
                <a:srgbClr val="2E75B6"/>
              </a:solidFill>
              <a:prstDash val="solid"/>
              <a:miter lim="800000"/>
            </a:ln>
            <a:effectLst/>
          </p:spPr>
          <p:txBody>
            <a:bodyPr wrap="square" lIns="37135" tIns="37135" rIns="37135" bIns="37135" numCol="1" anchor="ctr">
              <a:noAutofit/>
            </a:bodyPr>
            <a:lstStyle/>
            <a:p>
              <a:pPr marL="0" marR="0" algn="ctr">
                <a:defRPr sz="180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9C2A07D5-5712-A584-B05D-66751F708998}"/>
                </a:ext>
              </a:extLst>
            </p:cNvPr>
            <p:cNvSpPr txBox="1"/>
            <p:nvPr/>
          </p:nvSpPr>
          <p:spPr>
            <a:xfrm>
              <a:off x="6262398" y="5857790"/>
              <a:ext cx="1632305" cy="263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7135" tIns="37135" rIns="37135" bIns="37135" numCol="1" anchor="t">
              <a:spAutoFit/>
            </a:bodyPr>
            <a:lstStyle>
              <a:lvl1pPr marL="0" marR="0">
                <a:defRPr sz="140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dirty="0"/>
                <a:t>MPGD Barrels + Disks</a:t>
              </a:r>
            </a:p>
          </p:txBody>
        </p:sp>
      </p:grpSp>
      <p:sp>
        <p:nvSpPr>
          <p:cNvPr id="5" name="TextBox 30">
            <a:extLst>
              <a:ext uri="{FF2B5EF4-FFF2-40B4-BE49-F238E27FC236}">
                <a16:creationId xmlns:a16="http://schemas.microsoft.com/office/drawing/2014/main" id="{D4B64146-39DB-1102-AB95-BE0A7C92140A}"/>
              </a:ext>
            </a:extLst>
          </p:cNvPr>
          <p:cNvSpPr txBox="1"/>
          <p:nvPr/>
        </p:nvSpPr>
        <p:spPr>
          <a:xfrm>
            <a:off x="6266393" y="699307"/>
            <a:ext cx="5879988" cy="6153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7135" tIns="37135" rIns="37135" bIns="37135">
            <a:spAutoFit/>
          </a:bodyPr>
          <a:lstStyle/>
          <a:p>
            <a:pPr marL="342900" marR="0" indent="-34290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>
                <a:solidFill>
                  <a:srgbClr val="B81810"/>
                </a:solidFill>
              </a:rPr>
              <a:t>MAPS Tracker</a:t>
            </a:r>
            <a:r>
              <a:rPr lang="en-GB" sz="2000" dirty="0"/>
              <a:t>: 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>
                <a:solidFill>
                  <a:srgbClr val="3346F2"/>
                </a:solidFill>
              </a:rPr>
              <a:t>Small pixels</a:t>
            </a:r>
            <a:r>
              <a:rPr lang="en-GB" sz="2000" dirty="0"/>
              <a:t> (20 </a:t>
            </a:r>
            <a:r>
              <a:rPr lang="el-GR" sz="2000" dirty="0"/>
              <a:t>μ</a:t>
            </a:r>
            <a:r>
              <a:rPr lang="en-GB" sz="2000" dirty="0"/>
              <a:t>m), </a:t>
            </a:r>
            <a:r>
              <a:rPr lang="en-GB" sz="2000" dirty="0">
                <a:solidFill>
                  <a:srgbClr val="3346F2"/>
                </a:solidFill>
              </a:rPr>
              <a:t>low power consumption </a:t>
            </a:r>
            <a:r>
              <a:rPr lang="en-GB" sz="2000" dirty="0"/>
              <a:t>(&lt;20 </a:t>
            </a:r>
            <a:r>
              <a:rPr lang="en-GB" sz="2000" dirty="0" err="1"/>
              <a:t>mW</a:t>
            </a:r>
            <a:r>
              <a:rPr lang="en-GB" sz="2000" dirty="0"/>
              <a:t>/cm</a:t>
            </a:r>
            <a:r>
              <a:rPr lang="en-GB" sz="2000" baseline="29428" dirty="0"/>
              <a:t>2</a:t>
            </a:r>
            <a:r>
              <a:rPr lang="en-GB" sz="2000" dirty="0"/>
              <a:t>) and </a:t>
            </a:r>
            <a:r>
              <a:rPr lang="en-GB" sz="2000" dirty="0">
                <a:solidFill>
                  <a:srgbClr val="3346F2"/>
                </a:solidFill>
              </a:rPr>
              <a:t>low material budget </a:t>
            </a:r>
            <a:r>
              <a:rPr lang="en-GB" sz="2000" dirty="0"/>
              <a:t>(0.05% to 0.55% X/X</a:t>
            </a:r>
            <a:r>
              <a:rPr lang="en-GB" sz="2000" baseline="-30428" dirty="0"/>
              <a:t>0</a:t>
            </a:r>
            <a:r>
              <a:rPr lang="en-GB" sz="2000" dirty="0"/>
              <a:t>) per layer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>
                <a:solidFill>
                  <a:srgbClr val="3346F2"/>
                </a:solidFill>
              </a:rPr>
              <a:t>Based on ALICE </a:t>
            </a:r>
            <a:r>
              <a:rPr lang="en-GB" sz="2000" dirty="0"/>
              <a:t>ITS3 development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Vertex layers optimized for beam pipe bake-out and ITS-3 sensor size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Forward and backward disks</a:t>
            </a:r>
          </a:p>
          <a:p>
            <a:pPr marL="342900" marR="0" indent="-34290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>
                <a:solidFill>
                  <a:srgbClr val="B81810"/>
                </a:solidFill>
              </a:rPr>
              <a:t>MPGD Layers</a:t>
            </a:r>
            <a:r>
              <a:rPr lang="en-GB" sz="2000" dirty="0"/>
              <a:t>: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Provide timing and pattern recognition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Cylindrical </a:t>
            </a:r>
            <a:r>
              <a:rPr lang="el-GR" sz="2000" dirty="0"/>
              <a:t>μ</a:t>
            </a:r>
            <a:r>
              <a:rPr lang="en-GB" sz="2000" dirty="0"/>
              <a:t>MEGAs 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Planar </a:t>
            </a:r>
            <a:r>
              <a:rPr lang="el-GR" sz="2000" dirty="0"/>
              <a:t>μ</a:t>
            </a:r>
            <a:r>
              <a:rPr lang="en-GB" sz="2000" dirty="0" err="1"/>
              <a:t>RWell’s</a:t>
            </a:r>
            <a:r>
              <a:rPr lang="en-GB" sz="2000" dirty="0"/>
              <a:t> before </a:t>
            </a:r>
            <a:r>
              <a:rPr lang="en-GB" sz="2000" dirty="0" err="1"/>
              <a:t>hpDIRC</a:t>
            </a:r>
            <a:r>
              <a:rPr lang="en-GB" sz="2000" dirty="0"/>
              <a:t> - Impact point and direction for ring seeding </a:t>
            </a:r>
          </a:p>
          <a:p>
            <a:pPr marL="342900" marR="0" indent="-34290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>
                <a:solidFill>
                  <a:srgbClr val="B81810"/>
                </a:solidFill>
              </a:rPr>
              <a:t>AC-LGAD TOF and </a:t>
            </a:r>
            <a:r>
              <a:rPr lang="en-GB" sz="2000" dirty="0" err="1">
                <a:solidFill>
                  <a:srgbClr val="B81810"/>
                </a:solidFill>
              </a:rPr>
              <a:t>AstroPix</a:t>
            </a:r>
            <a:r>
              <a:rPr lang="en-GB" sz="2000" dirty="0">
                <a:solidFill>
                  <a:srgbClr val="B81810"/>
                </a:solidFill>
              </a:rPr>
              <a:t> (BECAL)</a:t>
            </a:r>
            <a:r>
              <a:rPr lang="en-GB" sz="2000" dirty="0"/>
              <a:t>: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Additional space point for pattern recognition / redundancy </a:t>
            </a:r>
          </a:p>
          <a:p>
            <a:pPr marL="800100" marR="0" lvl="1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mic Sans MS"/>
              </a:defRPr>
            </a:pPr>
            <a:r>
              <a:rPr lang="en-GB" sz="2000" dirty="0"/>
              <a:t>Fast hit point / </a:t>
            </a:r>
            <a:r>
              <a:rPr lang="en-GB" sz="2000" dirty="0">
                <a:solidFill>
                  <a:srgbClr val="3346F2"/>
                </a:solidFill>
              </a:rPr>
              <a:t>Low p PID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E89B6-2196-DDD8-7970-0599E191D9F7}"/>
              </a:ext>
            </a:extLst>
          </p:cNvPr>
          <p:cNvCxnSpPr>
            <a:cxnSpLocks/>
          </p:cNvCxnSpPr>
          <p:nvPr/>
        </p:nvCxnSpPr>
        <p:spPr>
          <a:xfrm>
            <a:off x="2506133" y="2594013"/>
            <a:ext cx="1510226" cy="2389698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39E14F-4F8D-EE8D-6AC1-18CB5EBB2560}"/>
              </a:ext>
            </a:extLst>
          </p:cNvPr>
          <p:cNvCxnSpPr>
            <a:cxnSpLocks/>
          </p:cNvCxnSpPr>
          <p:nvPr/>
        </p:nvCxnSpPr>
        <p:spPr>
          <a:xfrm flipH="1">
            <a:off x="752354" y="2594013"/>
            <a:ext cx="703913" cy="2345991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35B446D-722A-05B7-B196-FA24B287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99331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EFCF2B-8D00-B108-0D22-D9E904964734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Calorimetry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012DB-1343-1BF3-9617-B29AFC132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42192" y="889000"/>
            <a:ext cx="5314579" cy="3019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73619-8FAE-DD54-635F-351C88EC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072" y="4104078"/>
            <a:ext cx="2316429" cy="1726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19ACEFB-7C08-95C5-6129-266F245B56DA}"/>
              </a:ext>
            </a:extLst>
          </p:cNvPr>
          <p:cNvGrpSpPr/>
          <p:nvPr/>
        </p:nvGrpSpPr>
        <p:grpSpPr>
          <a:xfrm>
            <a:off x="595034" y="956733"/>
            <a:ext cx="3040197" cy="2274639"/>
            <a:chOff x="595034" y="956733"/>
            <a:chExt cx="3040197" cy="2274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8F821-E65D-F751-6F29-B131654F6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034" y="956733"/>
              <a:ext cx="1035608" cy="2274639"/>
            </a:xfrm>
            <a:prstGeom prst="rect">
              <a:avLst/>
            </a:prstGeom>
          </p:spPr>
        </p:pic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474CFFD8-D55F-A97C-2B9D-A3BFCD18FCF7}"/>
                </a:ext>
              </a:extLst>
            </p:cNvPr>
            <p:cNvGrpSpPr/>
            <p:nvPr/>
          </p:nvGrpSpPr>
          <p:grpSpPr>
            <a:xfrm>
              <a:off x="1576586" y="1505743"/>
              <a:ext cx="2058645" cy="1059880"/>
              <a:chOff x="660483" y="192853"/>
              <a:chExt cx="2058644" cy="1059879"/>
            </a:xfrm>
          </p:grpSpPr>
          <p:sp>
            <p:nvSpPr>
              <p:cNvPr id="15" name="TextBox 31">
                <a:extLst>
                  <a:ext uri="{FF2B5EF4-FFF2-40B4-BE49-F238E27FC236}">
                    <a16:creationId xmlns:a16="http://schemas.microsoft.com/office/drawing/2014/main" id="{84807DBC-43F2-C077-C4C1-0DF7C6182FA0}"/>
                  </a:ext>
                </a:extLst>
              </p:cNvPr>
              <p:cNvSpPr txBox="1"/>
              <p:nvPr/>
            </p:nvSpPr>
            <p:spPr>
              <a:xfrm>
                <a:off x="660483" y="192853"/>
                <a:ext cx="1551099" cy="10598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7135" tIns="37135" rIns="37135" bIns="37135" numCol="1" anchor="t">
                <a:spAutoFit/>
              </a:bodyPr>
              <a:lstStyle/>
              <a:p>
                <a:pPr marL="0" marR="0" algn="ctr">
                  <a:defRPr sz="1400">
                    <a:solidFill>
                      <a:srgbClr val="B81810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b="1" dirty="0">
                    <a:solidFill>
                      <a:srgbClr val="3346F2"/>
                    </a:solidFill>
                  </a:rPr>
                  <a:t>Backwards </a:t>
                </a:r>
                <a:r>
                  <a:rPr sz="1600" b="1" dirty="0" err="1">
                    <a:solidFill>
                      <a:srgbClr val="3346F2"/>
                    </a:solidFill>
                  </a:rPr>
                  <a:t>HCal</a:t>
                </a:r>
                <a:endParaRPr sz="1600" b="1" dirty="0">
                  <a:solidFill>
                    <a:srgbClr val="3346F2"/>
                  </a:solidFill>
                </a:endParaRPr>
              </a:p>
              <a:p>
                <a:pPr marL="0" marR="0" algn="ctr">
                  <a:defRPr sz="14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Steel/Sc Sandwich</a:t>
                </a:r>
              </a:p>
              <a:p>
                <a:pPr marL="0" marR="0" algn="ctr">
                  <a:defRPr sz="14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tail catcher</a:t>
                </a:r>
              </a:p>
            </p:txBody>
          </p:sp>
          <p:sp>
            <p:nvSpPr>
              <p:cNvPr id="16" name="Google Shape;521;p48">
                <a:extLst>
                  <a:ext uri="{FF2B5EF4-FFF2-40B4-BE49-F238E27FC236}">
                    <a16:creationId xmlns:a16="http://schemas.microsoft.com/office/drawing/2014/main" id="{E2DF077C-07C0-D81A-2610-093E5D6A052B}"/>
                  </a:ext>
                </a:extLst>
              </p:cNvPr>
              <p:cNvSpPr/>
              <p:nvPr/>
            </p:nvSpPr>
            <p:spPr>
              <a:xfrm>
                <a:off x="1884326" y="634341"/>
                <a:ext cx="834801" cy="41593"/>
              </a:xfrm>
              <a:prstGeom prst="line">
                <a:avLst/>
              </a:prstGeom>
              <a:noFill/>
              <a:ln w="19050" cap="flat">
                <a:solidFill>
                  <a:schemeClr val="accent4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37135" tIns="37135" rIns="37135" bIns="37135" numCol="1" anchor="t">
                <a:noAutofit/>
              </a:bodyPr>
              <a:lstStyle/>
              <a:p>
                <a:pPr marL="0" marR="0">
                  <a:defRPr sz="180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85614B-7AAE-6C0C-CDC4-DB0B752F1A6D}"/>
              </a:ext>
            </a:extLst>
          </p:cNvPr>
          <p:cNvGrpSpPr/>
          <p:nvPr/>
        </p:nvGrpSpPr>
        <p:grpSpPr>
          <a:xfrm>
            <a:off x="85799" y="2473802"/>
            <a:ext cx="4548208" cy="4384197"/>
            <a:chOff x="85799" y="2473802"/>
            <a:chExt cx="4548208" cy="43841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A87E62-1A91-7103-C0E6-CA11093A4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953"/>
            <a:stretch/>
          </p:blipFill>
          <p:spPr>
            <a:xfrm>
              <a:off x="85799" y="4044616"/>
              <a:ext cx="2761090" cy="2813383"/>
            </a:xfrm>
            <a:prstGeom prst="rect">
              <a:avLst/>
            </a:prstGeom>
          </p:spPr>
        </p:pic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D6377C6A-5979-E671-7D40-99AB145F177F}"/>
                </a:ext>
              </a:extLst>
            </p:cNvPr>
            <p:cNvGrpSpPr/>
            <p:nvPr/>
          </p:nvGrpSpPr>
          <p:grpSpPr>
            <a:xfrm>
              <a:off x="238827" y="2473802"/>
              <a:ext cx="4395180" cy="1589242"/>
              <a:chOff x="0" y="1088606"/>
              <a:chExt cx="4395177" cy="1589242"/>
            </a:xfrm>
          </p:grpSpPr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F18B2657-3EC5-BD87-5B7E-A70573278B11}"/>
                  </a:ext>
                </a:extLst>
              </p:cNvPr>
              <p:cNvSpPr txBox="1"/>
              <p:nvPr/>
            </p:nvSpPr>
            <p:spPr>
              <a:xfrm>
                <a:off x="0" y="2110410"/>
                <a:ext cx="3396402" cy="5674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7135" tIns="37135" rIns="37135" bIns="37135" numCol="1" anchor="t">
                <a:spAutoFit/>
              </a:bodyPr>
              <a:lstStyle/>
              <a:p>
                <a:pPr marL="0" marR="0">
                  <a:defRPr sz="1400">
                    <a:solidFill>
                      <a:srgbClr val="B81810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rgbClr val="FF0000"/>
                    </a:solidFill>
                  </a:rPr>
                  <a:t>Backwards </a:t>
                </a:r>
                <a:r>
                  <a:rPr sz="1600" dirty="0" err="1">
                    <a:solidFill>
                      <a:srgbClr val="FF0000"/>
                    </a:solidFill>
                  </a:rPr>
                  <a:t>EMCal</a:t>
                </a:r>
                <a:endParaRPr sz="1600" dirty="0">
                  <a:solidFill>
                    <a:srgbClr val="FF0000"/>
                  </a:solidFill>
                </a:endParaRPr>
              </a:p>
              <a:p>
                <a:pPr marL="0" marR="0">
                  <a:defRPr sz="14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PbW04 crystals, </a:t>
                </a:r>
                <a:r>
                  <a:rPr sz="1600" dirty="0" err="1">
                    <a:solidFill>
                      <a:schemeClr val="accent1">
                        <a:lumMod val="75000"/>
                      </a:schemeClr>
                    </a:solidFill>
                  </a:rPr>
                  <a:t>SiPM</a:t>
                </a: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 photosensor</a:t>
                </a: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s</a:t>
                </a:r>
                <a:endParaRPr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Google Shape;522;p48">
                <a:extLst>
                  <a:ext uri="{FF2B5EF4-FFF2-40B4-BE49-F238E27FC236}">
                    <a16:creationId xmlns:a16="http://schemas.microsoft.com/office/drawing/2014/main" id="{28D2F8A9-BE5B-9184-E90B-31B96FFA71E0}"/>
                  </a:ext>
                </a:extLst>
              </p:cNvPr>
              <p:cNvSpPr/>
              <p:nvPr/>
            </p:nvSpPr>
            <p:spPr>
              <a:xfrm flipV="1">
                <a:off x="1520016" y="1088606"/>
                <a:ext cx="2875161" cy="1222366"/>
              </a:xfrm>
              <a:prstGeom prst="line">
                <a:avLst/>
              </a:prstGeom>
              <a:noFill/>
              <a:ln w="19050" cap="flat">
                <a:solidFill>
                  <a:schemeClr val="accent4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37135" tIns="37135" rIns="37135" bIns="37135" numCol="1" anchor="t">
                <a:noAutofit/>
              </a:bodyPr>
              <a:lstStyle/>
              <a:p>
                <a:pPr marL="0" marR="0">
                  <a:defRPr sz="180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grpSp>
        <p:nvGrpSpPr>
          <p:cNvPr id="21" name="Group">
            <a:extLst>
              <a:ext uri="{FF2B5EF4-FFF2-40B4-BE49-F238E27FC236}">
                <a16:creationId xmlns:a16="http://schemas.microsoft.com/office/drawing/2014/main" id="{DBE6AAE4-AAF9-EE7A-F79A-CAF4E6EF8BF1}"/>
              </a:ext>
            </a:extLst>
          </p:cNvPr>
          <p:cNvGrpSpPr/>
          <p:nvPr/>
        </p:nvGrpSpPr>
        <p:grpSpPr>
          <a:xfrm>
            <a:off x="3000362" y="3345083"/>
            <a:ext cx="2528583" cy="3365893"/>
            <a:chOff x="-127324" y="-162004"/>
            <a:chExt cx="2528582" cy="3365891"/>
          </a:xfrm>
        </p:grpSpPr>
        <p:pic>
          <p:nvPicPr>
            <p:cNvPr id="22" name="Picture 56" descr="Picture 56">
              <a:extLst>
                <a:ext uri="{FF2B5EF4-FFF2-40B4-BE49-F238E27FC236}">
                  <a16:creationId xmlns:a16="http://schemas.microsoft.com/office/drawing/2014/main" id="{BA257296-57AB-2028-59E1-0BA595BB9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98" y="753571"/>
              <a:ext cx="1668032" cy="1652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63">
                  <a:extLst>
                    <a:ext uri="{FF2B5EF4-FFF2-40B4-BE49-F238E27FC236}">
                      <a16:creationId xmlns:a16="http://schemas.microsoft.com/office/drawing/2014/main" id="{CE0C28D7-4212-9F79-5D3C-0FED842D55DE}"/>
                    </a:ext>
                  </a:extLst>
                </p:cNvPr>
                <p:cNvSpPr txBox="1"/>
                <p:nvPr/>
              </p:nvSpPr>
              <p:spPr>
                <a:xfrm>
                  <a:off x="-127324" y="2390228"/>
                  <a:ext cx="2155050" cy="8136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7135" tIns="37135" rIns="37135" bIns="37135" numCol="1" anchor="t">
                  <a:spAutoFit/>
                </a:bodyPr>
                <a:lstStyle/>
                <a:p>
                  <a:pPr marL="0" marR="0" algn="ctr">
                    <a:defRPr sz="1400">
                      <a:solidFill>
                        <a:srgbClr val="767171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:r>
                    <a:rPr sz="1600" b="1" dirty="0">
                      <a:solidFill>
                        <a:srgbClr val="3346F2"/>
                      </a:solidFill>
                    </a:rPr>
                    <a:t>Barrel HCAL </a:t>
                  </a:r>
                  <a:endParaRPr lang="en-US" sz="1600" b="1" dirty="0">
                    <a:solidFill>
                      <a:srgbClr val="3346F2"/>
                    </a:solidFill>
                  </a:endParaRPr>
                </a:p>
                <a:p>
                  <a:pPr marL="0" marR="0" algn="ctr">
                    <a:defRPr sz="1400">
                      <a:solidFill>
                        <a:srgbClr val="767171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Fe/Sc sandwich, ~3.5</a:t>
                  </a:r>
                  <a14:m>
                    <m:oMath xmlns:m="http://schemas.openxmlformats.org/officeDocument/2006/math">
                      <m:r>
                        <a:rPr lang="en-GB" sz="16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b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</a:br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(</a:t>
                  </a:r>
                  <a:r>
                    <a:rPr lang="en-GB" sz="1600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sPHENIX</a:t>
                  </a:r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re-use)</a:t>
                  </a:r>
                </a:p>
              </p:txBody>
            </p:sp>
          </mc:Choice>
          <mc:Fallback xmlns="">
            <p:sp>
              <p:nvSpPr>
                <p:cNvPr id="23" name="TextBox 63">
                  <a:extLst>
                    <a:ext uri="{FF2B5EF4-FFF2-40B4-BE49-F238E27FC236}">
                      <a16:creationId xmlns:a16="http://schemas.microsoft.com/office/drawing/2014/main" id="{CE0C28D7-4212-9F79-5D3C-0FED842D55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7324" y="2390228"/>
                  <a:ext cx="2155050" cy="813659"/>
                </a:xfrm>
                <a:prstGeom prst="rect">
                  <a:avLst/>
                </a:prstGeom>
                <a:blipFill>
                  <a:blip r:embed="rId8"/>
                  <a:stretch>
                    <a:fillRect t="-3077" b="-923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Google Shape;524;p48">
              <a:extLst>
                <a:ext uri="{FF2B5EF4-FFF2-40B4-BE49-F238E27FC236}">
                  <a16:creationId xmlns:a16="http://schemas.microsoft.com/office/drawing/2014/main" id="{D790C0A2-EA96-35C1-E9AA-0FC08BC077AA}"/>
                </a:ext>
              </a:extLst>
            </p:cNvPr>
            <p:cNvSpPr/>
            <p:nvPr/>
          </p:nvSpPr>
          <p:spPr>
            <a:xfrm flipV="1">
              <a:off x="775438" y="-162004"/>
              <a:ext cx="1625820" cy="86026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5ADA486D-3F87-FD5F-F9BC-501A06CEFC78}"/>
              </a:ext>
            </a:extLst>
          </p:cNvPr>
          <p:cNvGrpSpPr/>
          <p:nvPr/>
        </p:nvGrpSpPr>
        <p:grpSpPr>
          <a:xfrm>
            <a:off x="5416952" y="2812648"/>
            <a:ext cx="3193648" cy="4023393"/>
            <a:chOff x="557255" y="-405604"/>
            <a:chExt cx="3193645" cy="4023387"/>
          </a:xfrm>
        </p:grpSpPr>
        <p:sp>
          <p:nvSpPr>
            <p:cNvPr id="29" name="Google Shape;524;p48">
              <a:extLst>
                <a:ext uri="{FF2B5EF4-FFF2-40B4-BE49-F238E27FC236}">
                  <a16:creationId xmlns:a16="http://schemas.microsoft.com/office/drawing/2014/main" id="{92839EE2-9619-78AD-94CC-1E1668E1A6BB}"/>
                </a:ext>
              </a:extLst>
            </p:cNvPr>
            <p:cNvSpPr/>
            <p:nvPr/>
          </p:nvSpPr>
          <p:spPr>
            <a:xfrm flipH="1" flipV="1">
              <a:off x="1084854" y="-405604"/>
              <a:ext cx="640627" cy="1392696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TextBox 63">
              <a:extLst>
                <a:ext uri="{FF2B5EF4-FFF2-40B4-BE49-F238E27FC236}">
                  <a16:creationId xmlns:a16="http://schemas.microsoft.com/office/drawing/2014/main" id="{4902A6FD-0B63-595D-223F-AD6E4BCE14E9}"/>
                </a:ext>
              </a:extLst>
            </p:cNvPr>
            <p:cNvSpPr txBox="1"/>
            <p:nvPr/>
          </p:nvSpPr>
          <p:spPr>
            <a:xfrm>
              <a:off x="557255" y="2557904"/>
              <a:ext cx="3193645" cy="1059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7135" tIns="37135" rIns="37135" bIns="37135" numCol="1" anchor="ctr">
              <a:spAutoFit/>
            </a:bodyPr>
            <a:lstStyle>
              <a:lvl1pPr marL="0" marR="0" algn="ctr">
                <a:defRPr sz="14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lvl1pPr>
            </a:lstStyle>
            <a:p>
              <a:r>
                <a:rPr sz="1600" dirty="0">
                  <a:solidFill>
                    <a:srgbClr val="FF0000"/>
                  </a:solidFill>
                </a:rPr>
                <a:t>Barrel E</a:t>
              </a:r>
              <a:r>
                <a:rPr lang="en-US" sz="1600" dirty="0">
                  <a:solidFill>
                    <a:srgbClr val="FF0000"/>
                  </a:solidFill>
                </a:rPr>
                <a:t>M</a:t>
              </a:r>
              <a:r>
                <a:rPr sz="1600" dirty="0">
                  <a:solidFill>
                    <a:srgbClr val="FF0000"/>
                  </a:solidFill>
                </a:rPr>
                <a:t>CAL</a:t>
              </a:r>
              <a:endParaRPr lang="en-GB" sz="1600" dirty="0">
                <a:solidFill>
                  <a:srgbClr val="FF0000"/>
                </a:solidFill>
                <a:effectLst/>
              </a:endParaRPr>
            </a:p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4 (6) layers of imaging calorimetry </a:t>
              </a:r>
            </a:p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by </a:t>
              </a:r>
              <a:r>
                <a:rPr lang="en-GB" sz="1600" dirty="0" err="1">
                  <a:solidFill>
                    <a:schemeClr val="accent1">
                      <a:lumMod val="75000"/>
                    </a:schemeClr>
                  </a:solidFill>
                  <a:effectLst/>
                </a:rPr>
                <a:t>Astropix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 MAPS,</a:t>
              </a:r>
            </a:p>
            <a:p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and sampling calorimetry by Pb/</a:t>
              </a:r>
              <a:r>
                <a:rPr lang="en-GB" sz="1600" dirty="0" err="1">
                  <a:solidFill>
                    <a:schemeClr val="accent1">
                      <a:lumMod val="75000"/>
                    </a:schemeClr>
                  </a:solidFill>
                  <a:effectLst/>
                </a:rPr>
                <a:t>SciFi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 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90711F-992E-9F81-C583-74C23A33D5AD}"/>
              </a:ext>
            </a:extLst>
          </p:cNvPr>
          <p:cNvGrpSpPr/>
          <p:nvPr/>
        </p:nvGrpSpPr>
        <p:grpSpPr>
          <a:xfrm>
            <a:off x="7399378" y="588351"/>
            <a:ext cx="4684590" cy="3258977"/>
            <a:chOff x="7399378" y="414727"/>
            <a:chExt cx="4684590" cy="32589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4647FF-60AB-C34A-5A34-25BBC7D4A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9330" y="1472371"/>
              <a:ext cx="2442770" cy="2201333"/>
            </a:xfrm>
            <a:prstGeom prst="rect">
              <a:avLst/>
            </a:prstGeom>
          </p:spPr>
        </p:pic>
        <p:sp>
          <p:nvSpPr>
            <p:cNvPr id="33" name="Google Shape;524;p48">
              <a:extLst>
                <a:ext uri="{FF2B5EF4-FFF2-40B4-BE49-F238E27FC236}">
                  <a16:creationId xmlns:a16="http://schemas.microsoft.com/office/drawing/2014/main" id="{5398A15B-A56E-C208-9142-1F88E7AA6726}"/>
                </a:ext>
              </a:extLst>
            </p:cNvPr>
            <p:cNvSpPr/>
            <p:nvPr/>
          </p:nvSpPr>
          <p:spPr>
            <a:xfrm flipH="1">
              <a:off x="7399378" y="2102871"/>
              <a:ext cx="2743200" cy="473019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DA6671-835E-41F2-34E3-9BC2637E873E}"/>
                </a:ext>
              </a:extLst>
            </p:cNvPr>
            <p:cNvSpPr txBox="1"/>
            <p:nvPr/>
          </p:nvSpPr>
          <p:spPr>
            <a:xfrm>
              <a:off x="8258376" y="414727"/>
              <a:ext cx="382559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defRPr sz="14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lang="en-GB" sz="1600" dirty="0">
                  <a:solidFill>
                    <a:srgbClr val="FF0000"/>
                  </a:solidFill>
                </a:rPr>
                <a:t>Forward </a:t>
              </a:r>
              <a:r>
                <a:rPr lang="en-GB" sz="1600" dirty="0" err="1">
                  <a:solidFill>
                    <a:srgbClr val="FF0000"/>
                  </a:solidFill>
                </a:rPr>
                <a:t>EMCal</a:t>
              </a:r>
              <a:endParaRPr lang="en-GB" sz="1600" dirty="0">
                <a:solidFill>
                  <a:srgbClr val="FF0000"/>
                </a:solidFill>
              </a:endParaRPr>
            </a:p>
            <a:p>
              <a:pPr marL="0" marR="0" algn="ctr">
                <a:defRPr sz="14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</a:rPr>
                <a:t>High granularity W/</a:t>
              </a:r>
              <a:r>
                <a:rPr lang="en-GB" sz="1600" dirty="0" err="1">
                  <a:solidFill>
                    <a:schemeClr val="accent1">
                      <a:lumMod val="75000"/>
                    </a:schemeClr>
                  </a:solidFill>
                </a:rPr>
                <a:t>SciFi</a:t>
              </a:r>
              <a:endParaRPr lang="en-GB" sz="2000" dirty="0">
                <a:effectLst/>
                <a:latin typeface="Arial" panose="020B0604020202020204" pitchFamily="34" charset="0"/>
              </a:endParaRPr>
            </a:p>
            <a:p>
              <a:pPr algn="ctr"/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a unique technology allowing to achieve e/h ~1 (response to hadrons)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78B406-660D-61BB-FA96-CC71BF63EA43}"/>
              </a:ext>
            </a:extLst>
          </p:cNvPr>
          <p:cNvGrpSpPr/>
          <p:nvPr/>
        </p:nvGrpSpPr>
        <p:grpSpPr>
          <a:xfrm>
            <a:off x="8024299" y="2963378"/>
            <a:ext cx="3851327" cy="3702132"/>
            <a:chOff x="7885402" y="2442513"/>
            <a:chExt cx="3851327" cy="3702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AEB086-670B-CF14-B1EE-849CB5B3D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38138" y="3835730"/>
              <a:ext cx="2998591" cy="230891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30C56D-824E-F4D8-68AB-1773331EEFEE}"/>
                </a:ext>
              </a:extLst>
            </p:cNvPr>
            <p:cNvSpPr txBox="1"/>
            <p:nvPr/>
          </p:nvSpPr>
          <p:spPr>
            <a:xfrm>
              <a:off x="7885402" y="3381839"/>
              <a:ext cx="13137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3346F2"/>
                  </a:solidFill>
                  <a:effectLst/>
                </a:rPr>
                <a:t>Forward </a:t>
              </a:r>
              <a:r>
                <a:rPr lang="en-GB" sz="1600" b="1" dirty="0" err="1">
                  <a:solidFill>
                    <a:srgbClr val="3346F2"/>
                  </a:solidFill>
                  <a:effectLst/>
                </a:rPr>
                <a:t>Hcal</a:t>
              </a:r>
              <a:endParaRPr lang="en-GB" sz="1600" b="1" dirty="0">
                <a:solidFill>
                  <a:srgbClr val="3346F2"/>
                </a:solidFill>
                <a:effectLst/>
              </a:endParaRPr>
            </a:p>
            <a:p>
              <a:pPr algn="ctr"/>
              <a:r>
                <a:rPr lang="en-GB" sz="1600" dirty="0" err="1">
                  <a:solidFill>
                    <a:schemeClr val="accent1">
                      <a:lumMod val="75000"/>
                    </a:schemeClr>
                  </a:solidFill>
                  <a:effectLst/>
                </a:rPr>
                <a:t>SiPMs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 on tile </a:t>
              </a:r>
            </a:p>
          </p:txBody>
        </p:sp>
        <p:sp>
          <p:nvSpPr>
            <p:cNvPr id="34" name="Google Shape;524;p48">
              <a:extLst>
                <a:ext uri="{FF2B5EF4-FFF2-40B4-BE49-F238E27FC236}">
                  <a16:creationId xmlns:a16="http://schemas.microsoft.com/office/drawing/2014/main" id="{CF543723-2E03-DC85-4857-AE0F98C92811}"/>
                </a:ext>
              </a:extLst>
            </p:cNvPr>
            <p:cNvSpPr/>
            <p:nvPr/>
          </p:nvSpPr>
          <p:spPr>
            <a:xfrm flipH="1">
              <a:off x="8016967" y="2442513"/>
              <a:ext cx="2442769" cy="86785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B55F2-EDF0-F166-A86F-6F6A8919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27</a:t>
            </a:fld>
            <a:endParaRPr lang="it-IT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9DF53B7-4A55-3601-7A78-8AA3CFAB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74683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9D534-BD3B-9B68-4D23-8C344D99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28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5CD02E-0B55-FC01-BE57-89FD84C6B58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Particle 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15" descr="Picture 15">
            <a:extLst>
              <a:ext uri="{FF2B5EF4-FFF2-40B4-BE49-F238E27FC236}">
                <a16:creationId xmlns:a16="http://schemas.microsoft.com/office/drawing/2014/main" id="{2F0F797B-53AB-036F-55A9-FB6D4223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685" y="889000"/>
            <a:ext cx="5540786" cy="3139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">
            <a:extLst>
              <a:ext uri="{FF2B5EF4-FFF2-40B4-BE49-F238E27FC236}">
                <a16:creationId xmlns:a16="http://schemas.microsoft.com/office/drawing/2014/main" id="{CF32E693-7414-8828-EE24-77F6E4F05243}"/>
              </a:ext>
            </a:extLst>
          </p:cNvPr>
          <p:cNvGrpSpPr/>
          <p:nvPr/>
        </p:nvGrpSpPr>
        <p:grpSpPr>
          <a:xfrm>
            <a:off x="7569843" y="92595"/>
            <a:ext cx="4599007" cy="3896949"/>
            <a:chOff x="-652248" y="2279268"/>
            <a:chExt cx="4599006" cy="3896948"/>
          </a:xfrm>
        </p:grpSpPr>
        <p:pic>
          <p:nvPicPr>
            <p:cNvPr id="12" name="Google Shape;550;p50" descr="Google Shape;550;p50">
              <a:extLst>
                <a:ext uri="{FF2B5EF4-FFF2-40B4-BE49-F238E27FC236}">
                  <a16:creationId xmlns:a16="http://schemas.microsoft.com/office/drawing/2014/main" id="{64CF1352-FECA-6E31-0FDA-4320869AB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98"/>
            <a:stretch/>
          </p:blipFill>
          <p:spPr>
            <a:xfrm>
              <a:off x="1138044" y="2279268"/>
              <a:ext cx="2374454" cy="2635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Google Shape;567;p50">
              <a:extLst>
                <a:ext uri="{FF2B5EF4-FFF2-40B4-BE49-F238E27FC236}">
                  <a16:creationId xmlns:a16="http://schemas.microsoft.com/office/drawing/2014/main" id="{028973E5-343A-F47D-D39F-291B5DA98D87}"/>
                </a:ext>
              </a:extLst>
            </p:cNvPr>
            <p:cNvSpPr txBox="1"/>
            <p:nvPr/>
          </p:nvSpPr>
          <p:spPr>
            <a:xfrm>
              <a:off x="965029" y="4914429"/>
              <a:ext cx="2981729" cy="1261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9012" tIns="99012" rIns="99012" bIns="99012" numCol="1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Pts val="500"/>
                <a:defRPr sz="10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lang="en-GB" sz="1600" dirty="0">
                  <a:solidFill>
                    <a:srgbClr val="FF0000"/>
                  </a:solidFill>
                </a:rPr>
                <a:t>Dual-Radiator RICH (</a:t>
              </a:r>
              <a:r>
                <a:rPr lang="en-GB" sz="1600" dirty="0" err="1">
                  <a:solidFill>
                    <a:srgbClr val="FF0000"/>
                  </a:solidFill>
                </a:rPr>
                <a:t>dRICH</a:t>
              </a:r>
              <a:r>
                <a:rPr lang="en-GB" sz="1600" dirty="0">
                  <a:solidFill>
                    <a:srgbClr val="FF0000"/>
                  </a:solidFill>
                </a:rPr>
                <a:t>)</a:t>
              </a:r>
              <a:endParaRPr lang="en-US" sz="1600" dirty="0">
                <a:solidFill>
                  <a:srgbClr val="FF0000"/>
                </a:solidFill>
              </a:endParaRPr>
            </a:p>
            <a:p>
              <a:pPr marL="285750" marR="0" indent="-285750">
                <a:buSzPct val="100000"/>
                <a:buFont typeface="Arial" panose="020B0604020202020204" pitchFamily="34" charset="0"/>
                <a:buChar char="•"/>
                <a:defRPr sz="10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  <a:r>
                <a:rPr sz="1600" baseline="-25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r>
                <a:rPr sz="1600" baseline="-250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 Gas Volume and Aerogel</a:t>
              </a:r>
            </a:p>
            <a:p>
              <a:pPr marL="285750" marR="0" indent="-285750">
                <a:buSzPct val="100000"/>
                <a:buFont typeface="Arial" panose="020B0604020202020204" pitchFamily="34" charset="0"/>
                <a:buChar char="•"/>
                <a:defRPr sz="10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Single photon sensors</a:t>
              </a: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 (</a:t>
              </a:r>
              <a:r>
                <a:rPr sz="1600" dirty="0" err="1">
                  <a:solidFill>
                    <a:schemeClr val="accent1">
                      <a:lumMod val="75000"/>
                    </a:schemeClr>
                  </a:solidFill>
                </a:rPr>
                <a:t>SiPMs</a:t>
              </a: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  <a:p>
              <a:pPr marL="285750" marR="0" indent="-285750">
                <a:buSzPct val="100000"/>
                <a:buFont typeface="Arial" panose="020B0604020202020204" pitchFamily="34" charset="0"/>
                <a:buChar char="•"/>
                <a:defRPr sz="1000">
                  <a:solidFill>
                    <a:srgbClr val="767171"/>
                  </a:solidFill>
                  <a:uFillTx/>
                  <a:latin typeface="+mn-lt"/>
                  <a:ea typeface="+mn-ea"/>
                  <a:cs typeface="+mn-cs"/>
                  <a:sym typeface="Comic Sans MS"/>
                </a:defRPr>
              </a:pP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π/K 3σ </a:t>
              </a:r>
              <a:r>
                <a:rPr sz="1600" dirty="0" err="1">
                  <a:solidFill>
                    <a:schemeClr val="accent1">
                      <a:lumMod val="75000"/>
                    </a:schemeClr>
                  </a:solidFill>
                </a:rPr>
                <a:t>sep.</a:t>
              </a:r>
              <a:r>
                <a:rPr sz="1600" dirty="0">
                  <a:solidFill>
                    <a:schemeClr val="accent1">
                      <a:lumMod val="75000"/>
                    </a:schemeClr>
                  </a:solidFill>
                </a:rPr>
                <a:t> at 50 GeV/c</a:t>
              </a:r>
            </a:p>
          </p:txBody>
        </p:sp>
        <p:sp>
          <p:nvSpPr>
            <p:cNvPr id="15" name="Google Shape;521;p48">
              <a:extLst>
                <a:ext uri="{FF2B5EF4-FFF2-40B4-BE49-F238E27FC236}">
                  <a16:creationId xmlns:a16="http://schemas.microsoft.com/office/drawing/2014/main" id="{EBA2166E-C758-D0F7-3F66-251A8B7B85C6}"/>
                </a:ext>
              </a:extLst>
            </p:cNvPr>
            <p:cNvSpPr/>
            <p:nvPr/>
          </p:nvSpPr>
          <p:spPr>
            <a:xfrm flipH="1">
              <a:off x="-652248" y="3167266"/>
              <a:ext cx="2164464" cy="113679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5C9BD2-ACC9-CD66-755D-13107DF7A99A}"/>
              </a:ext>
            </a:extLst>
          </p:cNvPr>
          <p:cNvGrpSpPr/>
          <p:nvPr/>
        </p:nvGrpSpPr>
        <p:grpSpPr>
          <a:xfrm>
            <a:off x="6526944" y="2380386"/>
            <a:ext cx="5665056" cy="4477310"/>
            <a:chOff x="6526944" y="2380386"/>
            <a:chExt cx="5665056" cy="4477310"/>
          </a:xfrm>
        </p:grpSpPr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921D02F4-C237-DE71-2333-D4DD6C17AA6B}"/>
                </a:ext>
              </a:extLst>
            </p:cNvPr>
            <p:cNvGrpSpPr/>
            <p:nvPr/>
          </p:nvGrpSpPr>
          <p:grpSpPr>
            <a:xfrm>
              <a:off x="6853503" y="2566218"/>
              <a:ext cx="5338497" cy="4291478"/>
              <a:chOff x="-574739" y="-1169603"/>
              <a:chExt cx="5338496" cy="4291476"/>
            </a:xfrm>
          </p:grpSpPr>
          <p:pic>
            <p:nvPicPr>
              <p:cNvPr id="26" name="Google Shape;548;p50" descr="Google Shape;548;p50">
                <a:extLst>
                  <a:ext uri="{FF2B5EF4-FFF2-40B4-BE49-F238E27FC236}">
                    <a16:creationId xmlns:a16="http://schemas.microsoft.com/office/drawing/2014/main" id="{09813FA4-63F7-2320-AC50-AB221FAC8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9642" y="794674"/>
                <a:ext cx="2212895" cy="11744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Google Shape;557;p50" descr="Google Shape;557;p50">
                <a:extLst>
                  <a:ext uri="{FF2B5EF4-FFF2-40B4-BE49-F238E27FC236}">
                    <a16:creationId xmlns:a16="http://schemas.microsoft.com/office/drawing/2014/main" id="{12612386-F1B1-328E-A7FB-6F9C8452A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0964" y="813780"/>
                <a:ext cx="1022793" cy="8968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Google Shape;566;p50">
                <a:extLst>
                  <a:ext uri="{FF2B5EF4-FFF2-40B4-BE49-F238E27FC236}">
                    <a16:creationId xmlns:a16="http://schemas.microsoft.com/office/drawing/2014/main" id="{EFE211DF-426C-1CFA-2EF3-687E945E040E}"/>
                  </a:ext>
                </a:extLst>
              </p:cNvPr>
              <p:cNvSpPr txBox="1"/>
              <p:nvPr/>
            </p:nvSpPr>
            <p:spPr>
              <a:xfrm>
                <a:off x="1593007" y="1937030"/>
                <a:ext cx="3147600" cy="1184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9012" tIns="99012" rIns="99012" bIns="99012" numCol="1" anchor="t">
                <a:spAutoFit/>
              </a:bodyPr>
              <a:lstStyle/>
              <a:p>
                <a:pPr>
                  <a:buClr>
                    <a:srgbClr val="000000"/>
                  </a:buClr>
                  <a:buSzPts val="500"/>
                  <a:defRPr sz="10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lang="en-GB" sz="1600" dirty="0">
                    <a:solidFill>
                      <a:srgbClr val="FF0000"/>
                    </a:solidFill>
                  </a:rPr>
                  <a:t>AC-LGAD TOF (~30ps)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marL="228600" marR="0" indent="-228600">
                  <a:buSzPct val="100000"/>
                  <a:buFont typeface="Arial" panose="020B0604020202020204" pitchFamily="34" charset="0"/>
                  <a:buChar char="•"/>
                  <a:defRPr sz="10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Accurate space point for tracking / Low p PID</a:t>
                </a:r>
              </a:p>
              <a:p>
                <a:pPr marL="228600" marR="0" indent="-228600">
                  <a:buSzPct val="100000"/>
                  <a:buFont typeface="Arial" panose="020B0604020202020204" pitchFamily="34" charset="0"/>
                  <a:buChar char="•"/>
                  <a:defRPr sz="1000">
                    <a:solidFill>
                      <a:srgbClr val="767171"/>
                    </a:solidFill>
                    <a:uFillTx/>
                    <a:latin typeface="+mn-lt"/>
                    <a:ea typeface="+mn-ea"/>
                    <a:cs typeface="+mn-cs"/>
                    <a:sym typeface="Comic Sans MS"/>
                  </a:defRPr>
                </a:pPr>
                <a:r>
                  <a:rPr sz="1600" dirty="0">
                    <a:solidFill>
                      <a:schemeClr val="accent1">
                        <a:lumMod val="75000"/>
                      </a:schemeClr>
                    </a:solidFill>
                  </a:rPr>
                  <a:t>Forward disk and central barrel</a:t>
                </a:r>
              </a:p>
            </p:txBody>
          </p:sp>
          <p:sp>
            <p:nvSpPr>
              <p:cNvPr id="25" name="Google Shape;521;p48">
                <a:extLst>
                  <a:ext uri="{FF2B5EF4-FFF2-40B4-BE49-F238E27FC236}">
                    <a16:creationId xmlns:a16="http://schemas.microsoft.com/office/drawing/2014/main" id="{3793F0FD-F425-4D02-84EC-D47E0FD7C239}"/>
                  </a:ext>
                </a:extLst>
              </p:cNvPr>
              <p:cNvSpPr/>
              <p:nvPr/>
            </p:nvSpPr>
            <p:spPr>
              <a:xfrm flipH="1" flipV="1">
                <a:off x="-574739" y="-1169603"/>
                <a:ext cx="4315703" cy="2226105"/>
              </a:xfrm>
              <a:prstGeom prst="line">
                <a:avLst/>
              </a:prstGeom>
              <a:noFill/>
              <a:ln w="19050" cap="flat">
                <a:solidFill>
                  <a:schemeClr val="accent4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37135" tIns="37135" rIns="37135" bIns="37135" numCol="1" anchor="t">
                <a:noAutofit/>
              </a:bodyPr>
              <a:lstStyle/>
              <a:p>
                <a:pPr marL="0" marR="0">
                  <a:defRPr sz="180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8" name="Google Shape;521;p48">
              <a:extLst>
                <a:ext uri="{FF2B5EF4-FFF2-40B4-BE49-F238E27FC236}">
                  <a16:creationId xmlns:a16="http://schemas.microsoft.com/office/drawing/2014/main" id="{1B9729A5-C0B9-75F2-F2EB-E13DE3AF24EC}"/>
                </a:ext>
              </a:extLst>
            </p:cNvPr>
            <p:cNvSpPr/>
            <p:nvPr/>
          </p:nvSpPr>
          <p:spPr>
            <a:xfrm flipH="1" flipV="1">
              <a:off x="6526944" y="2380386"/>
              <a:ext cx="3452938" cy="2387523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DEAC8E35-9ED0-56A3-AFB4-2AF95DAC6D14}"/>
              </a:ext>
            </a:extLst>
          </p:cNvPr>
          <p:cNvGrpSpPr/>
          <p:nvPr/>
        </p:nvGrpSpPr>
        <p:grpSpPr>
          <a:xfrm>
            <a:off x="63256" y="879683"/>
            <a:ext cx="5216660" cy="3194793"/>
            <a:chOff x="-256948" y="0"/>
            <a:chExt cx="5216657" cy="3194792"/>
          </a:xfrm>
        </p:grpSpPr>
        <p:pic>
          <p:nvPicPr>
            <p:cNvPr id="17" name="Google Shape;546;p50" descr="Google Shape;546;p50">
              <a:extLst>
                <a:ext uri="{FF2B5EF4-FFF2-40B4-BE49-F238E27FC236}">
                  <a16:creationId xmlns:a16="http://schemas.microsoft.com/office/drawing/2014/main" id="{4A156039-697D-46AC-25FC-9C53806C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34406" y="1216459"/>
              <a:ext cx="2594935" cy="1978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554;p50">
                  <a:extLst>
                    <a:ext uri="{FF2B5EF4-FFF2-40B4-BE49-F238E27FC236}">
                      <a16:creationId xmlns:a16="http://schemas.microsoft.com/office/drawing/2014/main" id="{014A814F-D62B-8F45-A577-7C498A0D830C}"/>
                    </a:ext>
                  </a:extLst>
                </p:cNvPr>
                <p:cNvSpPr txBox="1"/>
                <p:nvPr/>
              </p:nvSpPr>
              <p:spPr>
                <a:xfrm>
                  <a:off x="-256948" y="0"/>
                  <a:ext cx="3832861" cy="11367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7119" tIns="37119" rIns="37119" bIns="37119" numCol="1" anchor="t">
                  <a:spAutoFit/>
                </a:bodyPr>
                <a:lstStyle/>
                <a:p>
                  <a:pPr marL="0" marR="0">
                    <a:spcBef>
                      <a:spcPts val="600"/>
                    </a:spcBef>
                    <a:spcAft>
                      <a:spcPts val="600"/>
                    </a:spcAft>
                    <a:defRPr sz="1400">
                      <a:solidFill>
                        <a:srgbClr val="B81810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:r>
                    <a:rPr sz="1600" dirty="0"/>
                    <a:t>Proximity Focused (</a:t>
                  </a:r>
                  <a:r>
                    <a:rPr sz="1600" dirty="0" err="1"/>
                    <a:t>pfRICH</a:t>
                  </a:r>
                  <a:r>
                    <a:rPr sz="1600" dirty="0"/>
                    <a:t>)</a:t>
                  </a:r>
                </a:p>
                <a:p>
                  <a:pPr marL="228600" marR="0" indent="-228600">
                    <a:buSzPct val="100000"/>
                    <a:buFont typeface="Arial" panose="020B0604020202020204" pitchFamily="34" charset="0"/>
                    <a:buChar char="•"/>
                    <a:defRPr sz="1000">
                      <a:solidFill>
                        <a:srgbClr val="767171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Aerogel with </a:t>
                  </a:r>
                  <a:r>
                    <a:rPr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Long proximity gap (~40 cm)</a:t>
                  </a:r>
                </a:p>
                <a:p>
                  <a:pPr marL="228600" marR="0" indent="-228600">
                    <a:buSzPct val="100000"/>
                    <a:buFont typeface="Arial" panose="020B0604020202020204" pitchFamily="34" charset="0"/>
                    <a:buChar char="•"/>
                    <a:defRPr sz="1000">
                      <a:solidFill>
                        <a:srgbClr val="767171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:r>
                    <a:rPr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Sensor: </a:t>
                  </a:r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HR</a:t>
                  </a:r>
                  <a:r>
                    <a:rPr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PPDs</a:t>
                  </a:r>
                </a:p>
                <a:p>
                  <a:pPr marL="228600" marR="0" indent="-228600">
                    <a:buSzPct val="100000"/>
                    <a:buFont typeface="Arial" panose="020B0604020202020204" pitchFamily="34" charset="0"/>
                    <a:buChar char="•"/>
                    <a:defRPr sz="1000">
                      <a:solidFill>
                        <a:srgbClr val="767171"/>
                      </a:solidFill>
                      <a:uFillTx/>
                      <a:latin typeface="+mn-lt"/>
                      <a:ea typeface="+mn-ea"/>
                      <a:cs typeface="+mn-cs"/>
                      <a:sym typeface="Comic Sans MS"/>
                    </a:defRPr>
                  </a:pPr>
                  <a14:m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az-Cyrl-AZ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lang="el-GR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π/</a:t>
                  </a:r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K </a:t>
                  </a:r>
                  <a:r>
                    <a:rPr lang="en-GB" sz="1600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sep.</a:t>
                  </a:r>
                  <a:r>
                    <a:rPr lang="en-GB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</a:t>
                  </a:r>
                  <a:r>
                    <a:rPr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up to 9 GeV/c</a:t>
                  </a:r>
                </a:p>
              </p:txBody>
            </p:sp>
          </mc:Choice>
          <mc:Fallback xmlns="">
            <p:sp>
              <p:nvSpPr>
                <p:cNvPr id="18" name="Google Shape;554;p50">
                  <a:extLst>
                    <a:ext uri="{FF2B5EF4-FFF2-40B4-BE49-F238E27FC236}">
                      <a16:creationId xmlns:a16="http://schemas.microsoft.com/office/drawing/2014/main" id="{014A814F-D62B-8F45-A577-7C498A0D83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6948" y="0"/>
                  <a:ext cx="3832861" cy="1136792"/>
                </a:xfrm>
                <a:prstGeom prst="rect">
                  <a:avLst/>
                </a:prstGeom>
                <a:blipFill>
                  <a:blip r:embed="rId8"/>
                  <a:stretch>
                    <a:fillRect l="-1980" t="-2222" b="-777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Google Shape;521;p48">
              <a:extLst>
                <a:ext uri="{FF2B5EF4-FFF2-40B4-BE49-F238E27FC236}">
                  <a16:creationId xmlns:a16="http://schemas.microsoft.com/office/drawing/2014/main" id="{097E9B02-CA26-295E-BABF-BD50B1D374CA}"/>
                </a:ext>
              </a:extLst>
            </p:cNvPr>
            <p:cNvSpPr/>
            <p:nvPr/>
          </p:nvSpPr>
          <p:spPr>
            <a:xfrm>
              <a:off x="1126848" y="1415744"/>
              <a:ext cx="3832861" cy="237902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8B577F3-2BD4-4CD1-0EC1-4EB570BE5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4893" y="4032846"/>
            <a:ext cx="3962467" cy="27289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55A877-C087-5BFA-F6D1-673FE23D5112}"/>
              </a:ext>
            </a:extLst>
          </p:cNvPr>
          <p:cNvGrpSpPr/>
          <p:nvPr/>
        </p:nvGrpSpPr>
        <p:grpSpPr>
          <a:xfrm>
            <a:off x="138035" y="2727756"/>
            <a:ext cx="6679586" cy="4128242"/>
            <a:chOff x="3305703" y="2578066"/>
            <a:chExt cx="6679586" cy="4128242"/>
          </a:xfrm>
        </p:grpSpPr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81E5888F-4816-157C-7E8E-A35A718AA140}"/>
                </a:ext>
              </a:extLst>
            </p:cNvPr>
            <p:cNvGrpSpPr/>
            <p:nvPr/>
          </p:nvGrpSpPr>
          <p:grpSpPr>
            <a:xfrm>
              <a:off x="3305703" y="2647451"/>
              <a:ext cx="4634201" cy="4058857"/>
              <a:chOff x="-64274" y="-1910896"/>
              <a:chExt cx="4634199" cy="4058855"/>
            </a:xfrm>
          </p:grpSpPr>
          <p:pic>
            <p:nvPicPr>
              <p:cNvPr id="6" name="Google Shape;553;p50" descr="Google Shape;553;p50">
                <a:extLst>
                  <a:ext uri="{FF2B5EF4-FFF2-40B4-BE49-F238E27FC236}">
                    <a16:creationId xmlns:a16="http://schemas.microsoft.com/office/drawing/2014/main" id="{B7101012-E529-0384-3BB8-F5A912C61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64" y="-450772"/>
                <a:ext cx="2686699" cy="15742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Google Shape;555;p50">
                    <a:extLst>
                      <a:ext uri="{FF2B5EF4-FFF2-40B4-BE49-F238E27FC236}">
                        <a16:creationId xmlns:a16="http://schemas.microsoft.com/office/drawing/2014/main" id="{0D90BC07-29AA-D903-2810-817C001EEBCA}"/>
                      </a:ext>
                    </a:extLst>
                  </p:cNvPr>
                  <p:cNvSpPr txBox="1"/>
                  <p:nvPr/>
                </p:nvSpPr>
                <p:spPr>
                  <a:xfrm>
                    <a:off x="-64274" y="1088112"/>
                    <a:ext cx="3147600" cy="105984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7119" tIns="37119" rIns="37119" bIns="37119" numCol="1" anchor="t">
                    <a:spAutoFit/>
                  </a:bodyPr>
                  <a:lstStyle/>
                  <a:p>
                    <a:pPr marL="0" marR="0">
                      <a:spcBef>
                        <a:spcPts val="600"/>
                      </a:spcBef>
                      <a:defRPr sz="1400">
                        <a:solidFill>
                          <a:srgbClr val="B81810"/>
                        </a:solidFill>
                        <a:uFillTx/>
                        <a:latin typeface="+mn-lt"/>
                        <a:ea typeface="+mn-ea"/>
                        <a:cs typeface="+mn-cs"/>
                        <a:sym typeface="Comic Sans MS"/>
                      </a:defRPr>
                    </a:pPr>
                    <a:r>
                      <a:rPr lang="en-GB" sz="1600" dirty="0">
                        <a:solidFill>
                          <a:srgbClr val="FF0000"/>
                        </a:solidFill>
                      </a:rPr>
                      <a:t>High-Performance DIRC</a:t>
                    </a:r>
                  </a:p>
                  <a:p>
                    <a:pPr marL="285750" marR="0" indent="-285750">
                      <a:buFont typeface="Arial" panose="020B0604020202020204" pitchFamily="34" charset="0"/>
                      <a:buChar char="•"/>
                      <a:defRPr sz="1400">
                        <a:solidFill>
                          <a:srgbClr val="B81810"/>
                        </a:solidFill>
                        <a:uFillTx/>
                        <a:latin typeface="+mn-lt"/>
                        <a:ea typeface="+mn-ea"/>
                        <a:cs typeface="+mn-cs"/>
                        <a:sym typeface="Comic Sans MS"/>
                      </a:defRPr>
                    </a:pPr>
                    <a:r>
                      <a: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Quartz bar radiator (</a:t>
                    </a:r>
                    <a:r>
                      <a:rPr lang="en-GB" sz="1600" dirty="0" err="1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BaBAR</a:t>
                    </a:r>
                    <a:r>
                      <a: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bars) light detection with MCP-PMTs</a:t>
                    </a:r>
                  </a:p>
                  <a:p>
                    <a:pPr marL="285750" marR="0" indent="-285750">
                      <a:buFont typeface="Arial" panose="020B0604020202020204" pitchFamily="34" charset="0"/>
                      <a:buChar char="•"/>
                      <a:defRPr sz="1400">
                        <a:solidFill>
                          <a:srgbClr val="B81810"/>
                        </a:solidFill>
                        <a:uFillTx/>
                        <a:latin typeface="+mn-lt"/>
                        <a:ea typeface="+mn-ea"/>
                        <a:cs typeface="+mn-cs"/>
                        <a:sym typeface="Comic Sans MS"/>
                      </a:defRPr>
                    </a:pPr>
                    <a14:m>
                      <m:oMath xmlns:m="http://schemas.openxmlformats.org/officeDocument/2006/math">
                        <m:r>
                          <a:rPr lang="en-GB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a14:m>
                    <a:r>
                      <a:rPr lang="az-Cyrl-AZ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l-GR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π/</a:t>
                    </a:r>
                    <a:r>
                      <a: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K </a:t>
                    </a:r>
                    <a:r>
                      <a:rPr lang="en-GB" sz="1600" dirty="0" err="1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sep.</a:t>
                    </a:r>
                    <a:r>
                      <a: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at 6 GeV/c</a:t>
                    </a:r>
                    <a:endParaRPr sz="16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Google Shape;555;p50">
                    <a:extLst>
                      <a:ext uri="{FF2B5EF4-FFF2-40B4-BE49-F238E27FC236}">
                        <a16:creationId xmlns:a16="http://schemas.microsoft.com/office/drawing/2014/main" id="{0D90BC07-29AA-D903-2810-817C001EEB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4274" y="1088112"/>
                    <a:ext cx="3147600" cy="105984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26" t="-2381" r="-1613" b="-8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Google Shape;521;p48">
                <a:extLst>
                  <a:ext uri="{FF2B5EF4-FFF2-40B4-BE49-F238E27FC236}">
                    <a16:creationId xmlns:a16="http://schemas.microsoft.com/office/drawing/2014/main" id="{B8BB1C7D-DF24-627F-D9B5-C4F455EE4488}"/>
                  </a:ext>
                </a:extLst>
              </p:cNvPr>
              <p:cNvSpPr/>
              <p:nvPr/>
            </p:nvSpPr>
            <p:spPr>
              <a:xfrm flipV="1">
                <a:off x="1422326" y="-1910896"/>
                <a:ext cx="3147599" cy="1733353"/>
              </a:xfrm>
              <a:prstGeom prst="line">
                <a:avLst/>
              </a:prstGeom>
              <a:noFill/>
              <a:ln w="19050" cap="flat">
                <a:solidFill>
                  <a:schemeClr val="accent4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37135" tIns="37135" rIns="37135" bIns="37135" numCol="1" anchor="t">
                <a:noAutofit/>
              </a:bodyPr>
              <a:lstStyle/>
              <a:p>
                <a:pPr marL="0" marR="0">
                  <a:defRPr sz="180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9" name="Google Shape;521;p48">
              <a:extLst>
                <a:ext uri="{FF2B5EF4-FFF2-40B4-BE49-F238E27FC236}">
                  <a16:creationId xmlns:a16="http://schemas.microsoft.com/office/drawing/2014/main" id="{28E6FC19-9214-C730-70B0-7A0DAE46755F}"/>
                </a:ext>
              </a:extLst>
            </p:cNvPr>
            <p:cNvSpPr/>
            <p:nvPr/>
          </p:nvSpPr>
          <p:spPr>
            <a:xfrm flipV="1">
              <a:off x="5669585" y="2578066"/>
              <a:ext cx="4315704" cy="2064568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37135" tIns="37135" rIns="37135" bIns="37135" numCol="1" anchor="t">
              <a:noAutofit/>
            </a:bodyPr>
            <a:lstStyle/>
            <a:p>
              <a:pPr marL="0" marR="0">
                <a:defRPr sz="180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9BB30F7-A75F-2B07-73CF-3A7C7757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263541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26A4F7-4C96-E5CA-E05A-69C2911B1A9A}"/>
                  </a:ext>
                </a:extLst>
              </p:cNvPr>
              <p:cNvSpPr/>
              <p:nvPr/>
            </p:nvSpPr>
            <p:spPr>
              <a:xfrm>
                <a:off x="92598" y="949123"/>
                <a:ext cx="7685590" cy="4132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en-US" sz="2200" dirty="0">
                    <a:solidFill>
                      <a:srgbClr val="3346F2"/>
                    </a:solidFill>
                  </a:rPr>
                  <a:t>Gluons have no mass </a:t>
                </a:r>
                <a:r>
                  <a:rPr lang="en-US" sz="2200" dirty="0">
                    <a:solidFill>
                      <a:schemeClr val="tx1"/>
                    </a:solidFill>
                  </a:rPr>
                  <a:t>and </a:t>
                </a:r>
                <a:r>
                  <a:rPr lang="en-US" sz="2200" dirty="0">
                    <a:solidFill>
                      <a:srgbClr val="3346F2"/>
                    </a:solidFill>
                  </a:rPr>
                  <a:t>quarks are very light</a:t>
                </a:r>
                <a:r>
                  <a:rPr lang="en-US" sz="2200" dirty="0">
                    <a:solidFill>
                      <a:schemeClr val="tx1"/>
                    </a:solidFill>
                  </a:rPr>
                  <a:t>, but nucleons and nuclei are heavy, making up for most of the visible mass in the Universe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en-US" sz="2200" dirty="0">
                    <a:solidFill>
                      <a:schemeClr val="tx1"/>
                    </a:solidFill>
                  </a:rPr>
                  <a:t>Visible matter only made of constituents of light mass: </a:t>
                </a:r>
                <a:r>
                  <a:rPr lang="en-US" sz="2200" dirty="0">
                    <a:solidFill>
                      <a:srgbClr val="3346F2"/>
                    </a:solidFill>
                  </a:rPr>
                  <a:t>masses emerge from quark-gluon dynamics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200" dirty="0">
                    <a:solidFill>
                      <a:srgbClr val="FF0000"/>
                    </a:solidFill>
                  </a:rPr>
                  <a:t>Proton</a:t>
                </a:r>
                <a:r>
                  <a:rPr lang="en-US" sz="2200" dirty="0">
                    <a:solidFill>
                      <a:schemeClr val="tx1"/>
                    </a:solidFill>
                  </a:rPr>
                  <a:t> (valence quarks: 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uud</a:t>
                </a:r>
                <a:r>
                  <a:rPr lang="en-US" sz="2200" dirty="0">
                    <a:solidFill>
                      <a:schemeClr val="tx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=940</m:t>
                    </m:r>
                  </m:oMath>
                </a14:m>
                <a:r>
                  <a:rPr lang="en-US" sz="22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</a:rPr>
                  <a:t>MeV</a:t>
                </a:r>
                <a:endParaRPr lang="en-US" sz="2200" dirty="0">
                  <a:solidFill>
                    <a:schemeClr val="tx1"/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</a:rPr>
                  <a:t>The mass is dominated by the energy of highly relativistic gluonic field</a:t>
                </a:r>
              </a:p>
              <a:p>
                <a:pPr marL="342900" indent="-342900">
                  <a:spcBef>
                    <a:spcPts val="6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3346F2"/>
                    </a:solidFill>
                  </a:rPr>
                  <a:t>EIC can determine an important contribution term to the proton mass, the so-called “QCD trace anomaly” </a:t>
                </a:r>
                <a:r>
                  <a:rPr lang="en-US" sz="2200" b="1" i="1" dirty="0">
                    <a:solidFill>
                      <a:schemeClr val="tx1"/>
                    </a:solidFill>
                  </a:rPr>
                  <a:t>⟼ </a:t>
                </a:r>
                <a:r>
                  <a:rPr lang="en-US" sz="2200" dirty="0">
                    <a:solidFill>
                      <a:schemeClr val="tx1"/>
                    </a:solidFill>
                  </a:rPr>
                  <a:t>accessible in exclusive reactions (e.g. Y photoproduction </a:t>
                </a:r>
                <a:r>
                  <a:rPr lang="en-US" sz="2400" dirty="0">
                    <a:solidFill>
                      <a:schemeClr val="tx1"/>
                    </a:solidFill>
                  </a:rPr>
                  <a:t>near threshold) 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726A4F7-4C96-E5CA-E05A-69C2911B1A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8" y="949123"/>
                <a:ext cx="7685590" cy="4132163"/>
              </a:xfrm>
              <a:prstGeom prst="rect">
                <a:avLst/>
              </a:prstGeom>
              <a:blipFill>
                <a:blip r:embed="rId3"/>
                <a:stretch>
                  <a:fillRect l="-990" t="-917" r="-2475" b="-3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17887B0E-8604-B88B-EFD1-0CBBB6F78371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origin of the mass of visible matter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5F56C-050D-EC84-DD22-8B38904A6EAC}"/>
              </a:ext>
            </a:extLst>
          </p:cNvPr>
          <p:cNvGrpSpPr/>
          <p:nvPr/>
        </p:nvGrpSpPr>
        <p:grpSpPr>
          <a:xfrm>
            <a:off x="7789762" y="860752"/>
            <a:ext cx="4379088" cy="2413456"/>
            <a:chOff x="7812912" y="860752"/>
            <a:chExt cx="4379088" cy="24134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462FC1-CC1D-D144-9D2A-53A9AF8A8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638" r="-1" b="61193"/>
            <a:stretch/>
          </p:blipFill>
          <p:spPr>
            <a:xfrm>
              <a:off x="7882359" y="860752"/>
              <a:ext cx="4309641" cy="241345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FDD522-EEE7-F6A1-20D7-631F0A7BCD28}"/>
                </a:ext>
              </a:extLst>
            </p:cNvPr>
            <p:cNvSpPr/>
            <p:nvPr/>
          </p:nvSpPr>
          <p:spPr>
            <a:xfrm>
              <a:off x="7812912" y="2395961"/>
              <a:ext cx="219919" cy="2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6A307-9261-A621-0BB8-998341DA7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426"/>
          <a:stretch/>
        </p:blipFill>
        <p:spPr>
          <a:xfrm>
            <a:off x="7835642" y="3113590"/>
            <a:ext cx="4044500" cy="3653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5D77C-C06B-2EB0-3F94-B6D4D329F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38" t="37836" r="-1" b="18829"/>
          <a:stretch/>
        </p:blipFill>
        <p:spPr>
          <a:xfrm>
            <a:off x="4792367" y="5141116"/>
            <a:ext cx="2600438" cy="16262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A682E-7AA3-2258-E914-7DB0EC0D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29</a:t>
            </a:fld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07D7F-039F-93E7-E410-DDEA1FBA772F}"/>
              </a:ext>
            </a:extLst>
          </p:cNvPr>
          <p:cNvSpPr txBox="1"/>
          <p:nvPr/>
        </p:nvSpPr>
        <p:spPr>
          <a:xfrm>
            <a:off x="-2142" y="5165229"/>
            <a:ext cx="4202254" cy="16927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 detector performance: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Acceptance and low material for VM decay leptons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Resolution of lepton pair inv.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Muon id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C9B4042-786F-1C4A-BB61-613715B5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81136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D0E2D-FB8D-3357-A4D5-DBA5BD03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3A6A4C-C15D-06C5-9381-3D9927A204C9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EIC science pillars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3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428B1E70-4C32-D505-DC7A-3D344EBBE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522" y="983807"/>
            <a:ext cx="1883924" cy="1455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AE516-E495-C602-66A8-9EE51D5E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206" y="891114"/>
            <a:ext cx="1542649" cy="1548025"/>
          </a:xfrm>
          <a:prstGeom prst="rect">
            <a:avLst/>
          </a:prstGeom>
        </p:spPr>
      </p:pic>
      <p:pic>
        <p:nvPicPr>
          <p:cNvPr id="6" name="Picture 5" descr="A picture containing colorful&#10;&#10;Description automatically generated">
            <a:extLst>
              <a:ext uri="{FF2B5EF4-FFF2-40B4-BE49-F238E27FC236}">
                <a16:creationId xmlns:a16="http://schemas.microsoft.com/office/drawing/2014/main" id="{3690CD29-6AC9-04B3-4224-199889B7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667" y="888662"/>
            <a:ext cx="2078127" cy="1603699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5A8229C-7EC6-45B1-DAD1-07E4E572B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220827" y="891114"/>
            <a:ext cx="1650968" cy="162835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E2C71BC-891C-4437-B091-4D36D32CB8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281987" y="908225"/>
            <a:ext cx="1278415" cy="1548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2EA9C-FF06-BFA0-189B-253DFDAA8BBA}"/>
              </a:ext>
            </a:extLst>
          </p:cNvPr>
          <p:cNvSpPr txBox="1"/>
          <p:nvPr/>
        </p:nvSpPr>
        <p:spPr>
          <a:xfrm>
            <a:off x="288868" y="2588287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omic Sans MS" charset="0"/>
              <a:cs typeface="Comic Sans MS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cannot be explained by a static picture of the proton.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054D9-C5A8-23D1-6A0B-6F245803F19F}"/>
              </a:ext>
            </a:extLst>
          </p:cNvPr>
          <p:cNvSpPr txBox="1"/>
          <p:nvPr/>
        </p:nvSpPr>
        <p:spPr>
          <a:xfrm>
            <a:off x="4979231" y="2588287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understand their dynamical origin in QCD?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What is the relation to Confinement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are the quarks and gluon distributed in space and momentum inside the nucleon &amp; nuclei?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nucleon properties emerge from them and  their interactions?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0A76F3-B9E1-7C33-F070-393BF0DC52D9}"/>
              </a:ext>
            </a:extLst>
          </p:cNvPr>
          <p:cNvSpPr txBox="1"/>
          <p:nvPr/>
        </p:nvSpPr>
        <p:spPr>
          <a:xfrm>
            <a:off x="2569768" y="2588948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 the mass of visible matter emerge from quark-gluon interactions?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Atom: Binding/Mass =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0.00000001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Nucleus: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For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proton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B1E89-24B7-703E-C939-89D48D5D1484}"/>
              </a:ext>
            </a:extLst>
          </p:cNvPr>
          <p:cNvSpPr txBox="1"/>
          <p:nvPr/>
        </p:nvSpPr>
        <p:spPr>
          <a:xfrm>
            <a:off x="7151890" y="2588287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confined hadronic states emerge from quarks and gluons?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Is the structure of a free and bound nucleon the same?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quarks and gluons, interact with a nuclear medium?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095DD-0A7F-7F96-4837-B9CB59720018}"/>
              </a:ext>
            </a:extLst>
          </p:cNvPr>
          <p:cNvSpPr txBox="1"/>
          <p:nvPr/>
        </p:nvSpPr>
        <p:spPr>
          <a:xfrm>
            <a:off x="9501117" y="2604835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What happens to the gluon density in nuclei? Does it saturate at high energy?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many gluons can fit in a proton?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A77207-53CE-B98A-FC00-98FA66C45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627" y="5626143"/>
            <a:ext cx="859427" cy="518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C3C37F-E51E-456F-4D0A-E1295D538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880" y="5624876"/>
            <a:ext cx="853494" cy="501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CF2753-C81A-6E37-C714-8039AABD6D53}"/>
              </a:ext>
            </a:extLst>
          </p:cNvPr>
          <p:cNvSpPr txBox="1"/>
          <p:nvPr/>
        </p:nvSpPr>
        <p:spPr>
          <a:xfrm>
            <a:off x="10278553" y="558046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1759D-2C74-92DF-E8EF-F355CBC1A873}"/>
              </a:ext>
            </a:extLst>
          </p:cNvPr>
          <p:cNvSpPr txBox="1"/>
          <p:nvPr/>
        </p:nvSpPr>
        <p:spPr>
          <a:xfrm>
            <a:off x="10292235" y="5823591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2ADC6C-3F08-CFD9-8AE6-65E19AB33C08}"/>
              </a:ext>
            </a:extLst>
          </p:cNvPr>
          <p:cNvSpPr txBox="1"/>
          <p:nvPr/>
        </p:nvSpPr>
        <p:spPr>
          <a:xfrm>
            <a:off x="9382851" y="5938141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splitting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3D566E-0FA4-0ECA-E004-8E9C09D05223}"/>
              </a:ext>
            </a:extLst>
          </p:cNvPr>
          <p:cNvSpPr txBox="1"/>
          <p:nvPr/>
        </p:nvSpPr>
        <p:spPr>
          <a:xfrm>
            <a:off x="10650771" y="5949868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recombination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B534944-78AC-F2EE-B529-30E3C5071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313891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E76C16-C98D-16FF-0B29-B76D93E6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9B41BAF3-0B31-1B04-36DF-30DD9573D8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031" y="240281"/>
                <a:ext cx="11342359" cy="648719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en-US" sz="3200" b="1" dirty="0"/>
                  <a:t>ePIC performance: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</m:oMath>
                </a14:m>
                <a:r>
                  <a:rPr lang="en-US" sz="3200" b="1" dirty="0">
                    <a:solidFill>
                      <a:srgbClr val="C00000"/>
                    </a:solidFill>
                  </a:rPr>
                  <a:t> production </a:t>
                </a:r>
                <a:endParaRPr lang="en-GB" sz="3200" dirty="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9B41BAF3-0B31-1B04-36DF-30DD9573D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1" y="240281"/>
                <a:ext cx="11342359" cy="648719"/>
              </a:xfrm>
              <a:prstGeom prst="rect">
                <a:avLst/>
              </a:prstGeom>
              <a:blipFill>
                <a:blip r:embed="rId2"/>
                <a:stretch>
                  <a:fillRect t="-5660" b="-22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B5E437-749E-B468-7592-E0635DB25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5"/>
          <a:stretch/>
        </p:blipFill>
        <p:spPr>
          <a:xfrm>
            <a:off x="125045" y="890954"/>
            <a:ext cx="3286369" cy="2404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9789F4-4624-3AFA-A1C9-7311F3C3E52F}"/>
                  </a:ext>
                </a:extLst>
              </p:cNvPr>
              <p:cNvSpPr txBox="1"/>
              <p:nvPr/>
            </p:nvSpPr>
            <p:spPr>
              <a:xfrm>
                <a:off x="406398" y="4661985"/>
                <a:ext cx="4048369" cy="2007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</a:t>
                </a:r>
                <a:r>
                  <a:rPr lang="en-US" sz="2000" dirty="0">
                    <a:effectLst/>
                  </a:rPr>
                  <a:t>atio yields 1 : 0.45 : 0.33 from </a:t>
                </a:r>
                <a:r>
                  <a:rPr lang="en-US" sz="2000" dirty="0" err="1">
                    <a:effectLst/>
                  </a:rPr>
                  <a:t>STARlight</a:t>
                </a:r>
                <a:r>
                  <a:rPr lang="en-US" sz="2000" dirty="0">
                    <a:effectLst/>
                  </a:rPr>
                  <a:t> paper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Fitted with the </a:t>
                </a:r>
                <a:r>
                  <a:rPr lang="en-US" sz="2000" b="1" dirty="0">
                    <a:effectLst/>
                  </a:rPr>
                  <a:t>Double-Sided Crystal Ball function</a:t>
                </a:r>
                <a:endParaRPr lang="en-US" sz="2000" dirty="0">
                  <a:effectLst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Υ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𝑛𝑆</m:t>
                        </m:r>
                      </m:sub>
                    </m:sSub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PDGmas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𝑛𝑆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PDGmas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9789F4-4624-3AFA-A1C9-7311F3C3E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98" y="4661985"/>
                <a:ext cx="4048369" cy="2007344"/>
              </a:xfrm>
              <a:prstGeom prst="rect">
                <a:avLst/>
              </a:prstGeom>
              <a:blipFill>
                <a:blip r:embed="rId4"/>
                <a:stretch>
                  <a:fillRect l="-1567" t="-18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oup of graphs showing different sizes of data&#10;&#10;AI-generated content may be incorrect.">
            <a:extLst>
              <a:ext uri="{FF2B5EF4-FFF2-40B4-BE49-F238E27FC236}">
                <a16:creationId xmlns:a16="http://schemas.microsoft.com/office/drawing/2014/main" id="{DE88E834-4F1E-1149-8258-451B1E048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489" y="1524004"/>
            <a:ext cx="7991511" cy="4521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B07297-2AEF-B52C-8D2A-5CD850F94028}"/>
                  </a:ext>
                </a:extLst>
              </p:cNvPr>
              <p:cNvSpPr txBox="1"/>
              <p:nvPr/>
            </p:nvSpPr>
            <p:spPr>
              <a:xfrm>
                <a:off x="4994025" y="938407"/>
                <a:ext cx="68228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l-GR" sz="2400" dirty="0">
                    <a:effectLst/>
                  </a:rPr>
                  <a:t>ϒ(1</a:t>
                </a:r>
                <a:r>
                  <a:rPr lang="en-GB" sz="2400" dirty="0">
                    <a:effectLst/>
                  </a:rPr>
                  <a:t>S), </a:t>
                </a:r>
                <a:r>
                  <a:rPr lang="el-GR" sz="2400" dirty="0" err="1">
                    <a:effectLst/>
                  </a:rPr>
                  <a:t>ϒ</a:t>
                </a:r>
                <a:r>
                  <a:rPr lang="el-GR" sz="2400" dirty="0">
                    <a:effectLst/>
                  </a:rPr>
                  <a:t>(2</a:t>
                </a:r>
                <a:r>
                  <a:rPr lang="en-GB" sz="2400" dirty="0">
                    <a:effectLst/>
                  </a:rPr>
                  <a:t>S), </a:t>
                </a:r>
                <a:r>
                  <a:rPr lang="el-GR" sz="2400" dirty="0" err="1">
                    <a:effectLst/>
                  </a:rPr>
                  <a:t>ϒ</a:t>
                </a:r>
                <a:r>
                  <a:rPr lang="el-GR" sz="2400" dirty="0">
                    <a:effectLst/>
                  </a:rPr>
                  <a:t>(3</a:t>
                </a:r>
                <a:r>
                  <a:rPr lang="en-GB" sz="2400" dirty="0">
                    <a:effectLst/>
                  </a:rPr>
                  <a:t>S)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effectLst/>
                  </a:rPr>
                  <a:t> </a:t>
                </a:r>
                <a:endParaRPr lang="en-GB" sz="2400" dirty="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B07297-2AEF-B52C-8D2A-5CD850F94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025" y="938407"/>
                <a:ext cx="6822832" cy="461665"/>
              </a:xfrm>
              <a:prstGeom prst="rect">
                <a:avLst/>
              </a:prstGeom>
              <a:blipFill>
                <a:blip r:embed="rId6"/>
                <a:stretch>
                  <a:fillRect t="-5263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F8BB53-3000-3AE8-301F-433B66C2CF44}"/>
                  </a:ext>
                </a:extLst>
              </p:cNvPr>
              <p:cNvSpPr txBox="1"/>
              <p:nvPr/>
            </p:nvSpPr>
            <p:spPr>
              <a:xfrm>
                <a:off x="125045" y="3123525"/>
                <a:ext cx="4048369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2000" dirty="0">
                    <a:solidFill>
                      <a:srgbClr val="C00000"/>
                    </a:solidFill>
                    <a:effectLst/>
                  </a:rPr>
                  <a:t>Sensitivity to gluon distributions</a:t>
                </a:r>
              </a:p>
              <a:p>
                <a:pPr marL="342900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2000" dirty="0">
                    <a:solidFill>
                      <a:srgbClr val="0070C0"/>
                    </a:solidFill>
                    <a:effectLst/>
                  </a:rPr>
                  <a:t>Challenges:</a:t>
                </a:r>
                <a:r>
                  <a:rPr lang="en-GB" sz="2000" dirty="0">
                    <a:effectLst/>
                  </a:rPr>
                  <a:t> tracking resolution is crucial</a:t>
                </a:r>
              </a:p>
              <a:p>
                <a:pPr marL="342900" indent="-34290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2000" dirty="0"/>
                  <a:t>First studies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F8BB53-3000-3AE8-301F-433B66C2C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45" y="3123525"/>
                <a:ext cx="4048369" cy="1477328"/>
              </a:xfrm>
              <a:prstGeom prst="rect">
                <a:avLst/>
              </a:prstGeom>
              <a:blipFill>
                <a:blip r:embed="rId7"/>
                <a:stretch>
                  <a:fillRect l="-1567" t="-1695" b="-67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94BAECF-7D96-6D0A-E01E-174FF5238B55}"/>
              </a:ext>
            </a:extLst>
          </p:cNvPr>
          <p:cNvSpPr txBox="1"/>
          <p:nvPr/>
        </p:nvSpPr>
        <p:spPr>
          <a:xfrm>
            <a:off x="6318738" y="6054292"/>
            <a:ext cx="4560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rgbClr val="0070C0"/>
                </a:solidFill>
              </a:rPr>
              <a:t>left -&gt; right</a:t>
            </a:r>
            <a:r>
              <a:rPr lang="en-GB" sz="2000">
                <a:solidFill>
                  <a:srgbClr val="0070C0"/>
                </a:solidFill>
              </a:rPr>
              <a:t>: </a:t>
            </a:r>
            <a:r>
              <a:rPr lang="en-GB" sz="2000"/>
              <a:t>Different rapidity </a:t>
            </a:r>
            <a:r>
              <a:rPr lang="en-GB" sz="2000" dirty="0"/>
              <a:t>intervals</a:t>
            </a:r>
            <a:endParaRPr lang="en-GB" sz="2000" dirty="0">
              <a:effectLst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AD41B-DF06-351D-9A7B-64B4E222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109599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C340D-FF0A-2A65-B81E-DC5C55E9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36A57-A228-CDEC-94C7-0320720B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6B943-0D29-683C-5676-87982D8F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23242-3048-B155-1947-2D0015CB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813" y="1906164"/>
            <a:ext cx="4449379" cy="4326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2571D-2B9A-8B36-FC87-F8472FEC7135}"/>
              </a:ext>
            </a:extLst>
          </p:cNvPr>
          <p:cNvSpPr txBox="1"/>
          <p:nvPr/>
        </p:nvSpPr>
        <p:spPr>
          <a:xfrm>
            <a:off x="8156059" y="603515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arXiv:2602.00860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79A37F-276A-8159-90D6-681893221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43" y="2845784"/>
            <a:ext cx="5833313" cy="4012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F8C42-2058-744B-0F21-72D13054C12A}"/>
              </a:ext>
            </a:extLst>
          </p:cNvPr>
          <p:cNvSpPr txBox="1"/>
          <p:nvPr/>
        </p:nvSpPr>
        <p:spPr>
          <a:xfrm>
            <a:off x="239128" y="1074096"/>
            <a:ext cx="63815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HERA data alone (HERAPDF2.0) shows only limited sensitivity when fitting inclusive data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Adding EIC (precision high x) data to HERA can lead to a precision a factor ~2 better than current world experimental average, and than lattice QCD average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Scale uncertainties remain to be understood (ongoing work)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FA585-E73F-68BE-68FF-BC94084E35FF}"/>
              </a:ext>
            </a:extLst>
          </p:cNvPr>
          <p:cNvSpPr txBox="1"/>
          <p:nvPr/>
        </p:nvSpPr>
        <p:spPr>
          <a:xfrm>
            <a:off x="1625948" y="6459865"/>
            <a:ext cx="1316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Full EIC program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6662D1-2B3E-A7C5-EE41-8FEBC3B02CE2}"/>
              </a:ext>
            </a:extLst>
          </p:cNvPr>
          <p:cNvCxnSpPr>
            <a:cxnSpLocks/>
          </p:cNvCxnSpPr>
          <p:nvPr/>
        </p:nvCxnSpPr>
        <p:spPr>
          <a:xfrm flipV="1">
            <a:off x="2455223" y="6211785"/>
            <a:ext cx="1299634" cy="248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D9B049-4D64-C88D-102A-6765E2C9603E}"/>
              </a:ext>
            </a:extLst>
          </p:cNvPr>
          <p:cNvSpPr txBox="1"/>
          <p:nvPr/>
        </p:nvSpPr>
        <p:spPr>
          <a:xfrm>
            <a:off x="2601328" y="2797645"/>
            <a:ext cx="1503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EPJC (2023) 83: 1011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87405-AF3A-F713-DC76-009E2366A310}"/>
              </a:ext>
            </a:extLst>
          </p:cNvPr>
          <p:cNvSpPr txBox="1"/>
          <p:nvPr/>
        </p:nvSpPr>
        <p:spPr>
          <a:xfrm>
            <a:off x="6376099" y="975852"/>
            <a:ext cx="2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EIC Energies (1fb</a:t>
            </a:r>
            <a:r>
              <a:rPr lang="en-US" baseline="30000" dirty="0"/>
              <a:t>-1</a:t>
            </a:r>
            <a:r>
              <a:rPr lang="en-US" dirty="0"/>
              <a:t> ea.):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E1E9D-3F8B-72D0-3038-3AB3C6BA5787}"/>
              </a:ext>
            </a:extLst>
          </p:cNvPr>
          <p:cNvSpPr txBox="1"/>
          <p:nvPr/>
        </p:nvSpPr>
        <p:spPr>
          <a:xfrm>
            <a:off x="6376099" y="1413298"/>
            <a:ext cx="27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EIC Energies (1fb</a:t>
            </a:r>
            <a:r>
              <a:rPr lang="en-US" baseline="30000" dirty="0"/>
              <a:t>-1</a:t>
            </a:r>
            <a:r>
              <a:rPr lang="en-US" dirty="0"/>
              <a:t> ea.):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AA9F5D-23ED-68B4-5736-69AAE4C5B412}"/>
                  </a:ext>
                </a:extLst>
              </p:cNvPr>
              <p:cNvSpPr txBox="1"/>
              <p:nvPr/>
            </p:nvSpPr>
            <p:spPr>
              <a:xfrm>
                <a:off x="8902491" y="1001011"/>
                <a:ext cx="2869247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=0.1162 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0.0008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AA9F5D-23ED-68B4-5736-69AAE4C5B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491" y="1001011"/>
                <a:ext cx="2869247" cy="280846"/>
              </a:xfrm>
              <a:prstGeom prst="rect">
                <a:avLst/>
              </a:prstGeom>
              <a:blipFill>
                <a:blip r:embed="rId5"/>
                <a:stretch>
                  <a:fillRect r="-42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819A91-8876-7966-F9F3-0373586322BB}"/>
                  </a:ext>
                </a:extLst>
              </p:cNvPr>
              <p:cNvSpPr txBox="1"/>
              <p:nvPr/>
            </p:nvSpPr>
            <p:spPr>
              <a:xfrm>
                <a:off x="8979435" y="1426422"/>
                <a:ext cx="2792303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=0.1158 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0.0006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819A91-8876-7966-F9F3-037358632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35" y="1426422"/>
                <a:ext cx="2792303" cy="280846"/>
              </a:xfrm>
              <a:prstGeom prst="rect">
                <a:avLst/>
              </a:prstGeom>
              <a:blipFill>
                <a:blip r:embed="rId6"/>
                <a:stretch>
                  <a:fillRect l="-873" r="-196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5C92E127-54B3-5601-28A4-90B83952122B}"/>
              </a:ext>
            </a:extLst>
          </p:cNvPr>
          <p:cNvSpPr txBox="1">
            <a:spLocks/>
          </p:cNvSpPr>
          <p:nvPr/>
        </p:nvSpPr>
        <p:spPr>
          <a:xfrm>
            <a:off x="422031" y="240281"/>
            <a:ext cx="11342359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/>
              <a:t>ePIC performance: </a:t>
            </a:r>
            <a:r>
              <a:rPr lang="en-US" sz="3200" b="1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3200" b="1" baseline="-25000" dirty="0">
                <a:solidFill>
                  <a:srgbClr val="C00000"/>
                </a:solidFill>
              </a:rPr>
              <a:t>s</a:t>
            </a:r>
            <a:endParaRPr lang="en-GB" sz="32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5424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8B1F7C-9EEB-5BFF-7513-C5ACC030F2EB}"/>
                  </a:ext>
                </a:extLst>
              </p:cNvPr>
              <p:cNvSpPr txBox="1"/>
              <p:nvPr/>
            </p:nvSpPr>
            <p:spPr>
              <a:xfrm>
                <a:off x="6833063" y="5099685"/>
                <a:ext cx="5360810" cy="175432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3346F2"/>
                    </a:solidFill>
                  </a:rPr>
                  <a:t>Key detector performance: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/>
                  <a:t> separ. in ECAL for DVCS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Acceptance and low material for VM decay leptons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Resol. of lepton pair invariant mass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Scattered electrons over full kinematics</a:t>
                </a:r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 lever arm in FF spectrometers</a:t>
                </a:r>
                <a:endParaRPr lang="it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8B1F7C-9EEB-5BFF-7513-C5ACC030F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063" y="5099685"/>
                <a:ext cx="5360810" cy="1754326"/>
              </a:xfrm>
              <a:prstGeom prst="rect">
                <a:avLst/>
              </a:prstGeom>
              <a:blipFill>
                <a:blip r:embed="rId2"/>
                <a:stretch>
                  <a:fillRect l="-1182" t="-7914" b="-50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C0F48-4C6B-816A-B374-D58D74CE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32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2">
                <a:extLst>
                  <a:ext uri="{FF2B5EF4-FFF2-40B4-BE49-F238E27FC236}">
                    <a16:creationId xmlns:a16="http://schemas.microsoft.com/office/drawing/2014/main" id="{8647EB4A-2E7E-B82E-B97C-34AB658A60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037" y="1146188"/>
                <a:ext cx="6246719" cy="264386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3789" tIns="46894" rIns="93789" bIns="46894">
                <a:prstTxWarp prst="textNoShape">
                  <a:avLst/>
                </a:prstTxWarp>
                <a:spAutoFit/>
              </a:bodyPr>
              <a:lstStyle/>
              <a:p>
                <a:pPr marL="138417" indent="-138417">
                  <a:lnSpc>
                    <a:spcPct val="93000"/>
                  </a:lnSpc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500" b="1" dirty="0">
                    <a:solidFill>
                      <a:srgbClr val="FF0000"/>
                    </a:solidFill>
                    <a:ea typeface="DejaVu Sans" charset="0"/>
                    <a:cs typeface="DejaVu Sans" charset="0"/>
                  </a:rPr>
                  <a:t>Real photon (DVCS):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Very clean experimental signature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No VM wave-function uncertainty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Hard scale provided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𝑸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2000" b="1" baseline="30000" dirty="0">
                  <a:solidFill>
                    <a:srgbClr val="000000"/>
                  </a:solidFill>
                  <a:ea typeface="DejaVu Sans" charset="0"/>
                  <a:cs typeface="DejaVu Sans" charset="0"/>
                </a:endParaRP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Access to the whole set of GPDs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Sensitive to both quarks and gluons [via Q</a:t>
                </a:r>
                <a:r>
                  <a:rPr lang="en-GB" sz="2000" b="1" baseline="30000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2 </a:t>
                </a: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dependence of </a:t>
                </a:r>
                <a:r>
                  <a:rPr lang="en-GB" sz="2000" b="1" dirty="0" err="1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xsec</a:t>
                </a: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 (scaling violation)]</a:t>
                </a:r>
              </a:p>
            </p:txBody>
          </p:sp>
        </mc:Choice>
        <mc:Fallback xmlns="">
          <p:sp>
            <p:nvSpPr>
              <p:cNvPr id="27" name="Text Box 32">
                <a:extLst>
                  <a:ext uri="{FF2B5EF4-FFF2-40B4-BE49-F238E27FC236}">
                    <a16:creationId xmlns:a16="http://schemas.microsoft.com/office/drawing/2014/main" id="{8647EB4A-2E7E-B82E-B97C-34AB658A6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037" y="1146188"/>
                <a:ext cx="6246719" cy="2643863"/>
              </a:xfrm>
              <a:prstGeom prst="rect">
                <a:avLst/>
              </a:prstGeom>
              <a:blipFill>
                <a:blip r:embed="rId3"/>
                <a:stretch>
                  <a:fillRect l="-1623" t="-2871" r="-811" b="-334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32">
                <a:extLst>
                  <a:ext uri="{FF2B5EF4-FFF2-40B4-BE49-F238E27FC236}">
                    <a16:creationId xmlns:a16="http://schemas.microsoft.com/office/drawing/2014/main" id="{754D1874-12CE-8F24-ACDB-E94A060F6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037" y="3824630"/>
                <a:ext cx="6246718" cy="26829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7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3789" tIns="46894" rIns="93789" bIns="46894">
                <a:prstTxWarp prst="textNoShape">
                  <a:avLst/>
                </a:prstTxWarp>
                <a:spAutoFit/>
              </a:bodyPr>
              <a:lstStyle/>
              <a:p>
                <a:pPr marL="138417" indent="-138417">
                  <a:lnSpc>
                    <a:spcPct val="93000"/>
                  </a:lnSpc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500" b="1" dirty="0">
                    <a:solidFill>
                      <a:srgbClr val="008000"/>
                    </a:solidFill>
                    <a:ea typeface="DejaVu Sans" charset="0"/>
                    <a:cs typeface="DejaVu Sans" charset="0"/>
                  </a:rPr>
                  <a:t>Hard Exclusive Meson Production (HEMP):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US" sz="2000" b="1" dirty="0"/>
                  <a:t>Uncertainty of wave function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GB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Hard scale provided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𝑸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𝟐</m:t>
                        </m:r>
                      </m:sup>
                    </m:sSup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 charset="0"/>
                        <a:cs typeface="DejaVu Sans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𝑴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ejaVu Sans" charset="0"/>
                            <a:cs typeface="DejaVu Sans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000" b="1" dirty="0"/>
              </a:p>
              <a:p>
                <a:pPr marL="136525" indent="-136525">
                  <a:lnSpc>
                    <a:spcPct val="120000"/>
                  </a:lnSpc>
                  <a:buFont typeface="Arial" charset="0"/>
                  <a:buChar char="•"/>
                  <a:tabLst>
                    <a:tab pos="139700" algn="l"/>
                    <a:tab pos="609600" algn="l"/>
                    <a:tab pos="1081088" algn="l"/>
                    <a:tab pos="1554163" algn="l"/>
                    <a:tab pos="2025650" algn="l"/>
                    <a:tab pos="2497138" algn="l"/>
                    <a:tab pos="2968625" algn="l"/>
                    <a:tab pos="3441700" algn="l"/>
                    <a:tab pos="3913188" algn="l"/>
                    <a:tab pos="4384675" algn="l"/>
                    <a:tab pos="4857750" algn="l"/>
                    <a:tab pos="5329238" algn="l"/>
                    <a:tab pos="5800725" algn="l"/>
                    <a:tab pos="6272213" algn="l"/>
                    <a:tab pos="6745288" algn="l"/>
                    <a:tab pos="7216775" algn="l"/>
                    <a:tab pos="7688263" algn="l"/>
                    <a:tab pos="8161338" algn="l"/>
                    <a:tab pos="8632825" algn="l"/>
                    <a:tab pos="9104313" algn="l"/>
                    <a:tab pos="9577388" algn="l"/>
                  </a:tabLst>
                </a:pPr>
                <a:r>
                  <a:rPr lang="en-US" sz="2000" b="1" dirty="0">
                    <a:solidFill>
                      <a:srgbClr val="008000"/>
                    </a:solidFill>
                  </a:rPr>
                  <a:t>J/Psi, Y  </a:t>
                </a:r>
                <a:r>
                  <a:rPr lang="en-US" sz="2000" dirty="0">
                    <a:sym typeface="Wingdings"/>
                  </a:rPr>
                  <a:t></a:t>
                </a:r>
                <a:r>
                  <a:rPr lang="en-US" sz="2000" dirty="0"/>
                  <a:t> </a:t>
                </a:r>
                <a:r>
                  <a:rPr lang="en-US" sz="2000" b="1" dirty="0"/>
                  <a:t>direct access to gluons,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 charset="0"/>
                        <a:cs typeface="DejaVu Sans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000000"/>
                        </a:solidFill>
                      </a:rPr>
                      <m:t>or</m:t>
                    </m:r>
                    <m:r>
                      <m:rPr>
                        <m:nor/>
                      </m:rP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sz="2000" b="1" dirty="0"/>
                  <a:t> pairs </a:t>
                </a:r>
              </a:p>
              <a:p>
                <a:pPr marL="1344613" lvl="2" indent="-187325">
                  <a:lnSpc>
                    <a:spcPct val="120000"/>
                  </a:lnSpc>
                  <a:tabLst>
                    <a:tab pos="139700" algn="l"/>
                    <a:tab pos="609600" algn="l"/>
                    <a:tab pos="1057275" algn="l"/>
                    <a:tab pos="1554163" algn="l"/>
                    <a:tab pos="2025650" algn="l"/>
                    <a:tab pos="2497138" algn="l"/>
                    <a:tab pos="2968625" algn="l"/>
                    <a:tab pos="3441700" algn="l"/>
                    <a:tab pos="3913188" algn="l"/>
                    <a:tab pos="4384675" algn="l"/>
                    <a:tab pos="4857750" algn="l"/>
                    <a:tab pos="5329238" algn="l"/>
                    <a:tab pos="5800725" algn="l"/>
                    <a:tab pos="6272213" algn="l"/>
                    <a:tab pos="6745288" algn="l"/>
                    <a:tab pos="7216775" algn="l"/>
                    <a:tab pos="7688263" algn="l"/>
                    <a:tab pos="8161338" algn="l"/>
                    <a:tab pos="8632825" algn="l"/>
                    <a:tab pos="9104313" algn="l"/>
                    <a:tab pos="9577388" algn="l"/>
                  </a:tabLst>
                </a:pPr>
                <a:r>
                  <a:rPr lang="en-US" sz="2000" b="1" dirty="0"/>
                  <a:t>	produced via</a:t>
                </a:r>
                <a:r>
                  <a:rPr lang="en-US" sz="2000" b="1" dirty="0">
                    <a:solidFill>
                      <a:srgbClr val="000000"/>
                    </a:solidFill>
                    <a:ea typeface="DejaVu Sans" charset="0"/>
                    <a:cs typeface="DejaVu San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 charset="0"/>
                        <a:cs typeface="DejaVu Sans" charset="0"/>
                      </a:rPr>
                      <m:t>𝒒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sz="2000" b="1" dirty="0"/>
                  <a:t> fusion</a:t>
                </a:r>
                <a:endParaRPr lang="en-US" sz="2000" b="1" dirty="0">
                  <a:solidFill>
                    <a:srgbClr val="008000"/>
                  </a:solidFill>
                </a:endParaRP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US" sz="2000" b="1" dirty="0">
                    <a:solidFill>
                      <a:srgbClr val="008000"/>
                    </a:solidFill>
                  </a:rPr>
                  <a:t>Light VMs </a:t>
                </a:r>
                <a:r>
                  <a:rPr lang="en-US" sz="2000" b="1" dirty="0">
                    <a:sym typeface="Wingdings"/>
                  </a:rPr>
                  <a:t></a:t>
                </a:r>
                <a:r>
                  <a:rPr lang="en-US" sz="2000" b="1" dirty="0"/>
                  <a:t> quark-flavor separation</a:t>
                </a:r>
              </a:p>
              <a:p>
                <a:pPr marL="138417" indent="-138417">
                  <a:lnSpc>
                    <a:spcPct val="120000"/>
                  </a:lnSpc>
                  <a:buFont typeface="Arial" charset="0"/>
                  <a:buChar char="•"/>
                  <a:tabLst>
                    <a:tab pos="140084" algn="l"/>
                    <a:tab pos="610367" algn="l"/>
                    <a:tab pos="1082318" algn="l"/>
                    <a:tab pos="1554267" algn="l"/>
                    <a:tab pos="2026218" algn="l"/>
                    <a:tab pos="2498168" algn="l"/>
                    <a:tab pos="2970119" algn="l"/>
                    <a:tab pos="3442068" algn="l"/>
                    <a:tab pos="3914019" algn="l"/>
                    <a:tab pos="4385969" algn="l"/>
                    <a:tab pos="4857920" algn="l"/>
                    <a:tab pos="5329869" algn="l"/>
                    <a:tab pos="5801820" algn="l"/>
                    <a:tab pos="6273770" algn="l"/>
                    <a:tab pos="6745721" algn="l"/>
                    <a:tab pos="7217670" algn="l"/>
                    <a:tab pos="7689621" algn="l"/>
                    <a:tab pos="8161571" algn="l"/>
                    <a:tab pos="8633522" algn="l"/>
                    <a:tab pos="9105471" algn="l"/>
                    <a:tab pos="9577422" algn="l"/>
                  </a:tabLst>
                </a:pPr>
                <a:r>
                  <a:rPr lang="en-US" sz="2000" b="1" dirty="0" err="1">
                    <a:solidFill>
                      <a:srgbClr val="009545"/>
                    </a:solidFill>
                  </a:rPr>
                  <a:t>Psedoscalars</a:t>
                </a:r>
                <a:r>
                  <a:rPr lang="en-US" sz="2000" b="1" dirty="0">
                    <a:solidFill>
                      <a:srgbClr val="009545"/>
                    </a:solidFill>
                  </a:rPr>
                  <a:t> </a:t>
                </a:r>
                <a:r>
                  <a:rPr lang="en-US" sz="2000" b="1" dirty="0">
                    <a:sym typeface="Wingdings" pitchFamily="2" charset="2"/>
                  </a:rPr>
                  <a:t> helicity-flip GPDs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44" name="Text Box 32">
                <a:extLst>
                  <a:ext uri="{FF2B5EF4-FFF2-40B4-BE49-F238E27FC236}">
                    <a16:creationId xmlns:a16="http://schemas.microsoft.com/office/drawing/2014/main" id="{754D1874-12CE-8F24-ACDB-E94A060F6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037" y="3824630"/>
                <a:ext cx="6246718" cy="2682977"/>
              </a:xfrm>
              <a:prstGeom prst="rect">
                <a:avLst/>
              </a:prstGeom>
              <a:blipFill>
                <a:blip r:embed="rId4"/>
                <a:stretch>
                  <a:fillRect l="-1623" t="-2347" b="-1878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F2C6F3D9-30C1-9DF9-F01A-2C6DEF3D0548}"/>
              </a:ext>
            </a:extLst>
          </p:cNvPr>
          <p:cNvSpPr txBox="1">
            <a:spLocks/>
          </p:cNvSpPr>
          <p:nvPr/>
        </p:nvSpPr>
        <p:spPr>
          <a:xfrm>
            <a:off x="595086" y="90655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Accessing GPDs in exclusive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5905B7-E857-7FF9-EA38-5B651BEF3D06}"/>
                  </a:ext>
                </a:extLst>
              </p:cNvPr>
              <p:cNvSpPr txBox="1"/>
              <p:nvPr/>
            </p:nvSpPr>
            <p:spPr>
              <a:xfrm>
                <a:off x="6672336" y="2843382"/>
                <a:ext cx="71099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800" dirty="0" err="1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5905B7-E857-7FF9-EA38-5B651BEF3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336" y="2843382"/>
                <a:ext cx="710994" cy="430887"/>
              </a:xfrm>
              <a:prstGeom prst="rect">
                <a:avLst/>
              </a:prstGeom>
              <a:blipFill>
                <a:blip r:embed="rId5"/>
                <a:stretch>
                  <a:fillRect l="-3509" t="-11429" r="-1754"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9CA532-DAAD-D086-2CB1-7C07DA2D36A6}"/>
                  </a:ext>
                </a:extLst>
              </p:cNvPr>
              <p:cNvSpPr txBox="1"/>
              <p:nvPr/>
            </p:nvSpPr>
            <p:spPr>
              <a:xfrm>
                <a:off x="7162666" y="2833382"/>
                <a:ext cx="71099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800" dirty="0" err="1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9CA532-DAAD-D086-2CB1-7C07DA2D3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666" y="2833382"/>
                <a:ext cx="710994" cy="430887"/>
              </a:xfrm>
              <a:prstGeom prst="rect">
                <a:avLst/>
              </a:prstGeom>
              <a:blipFill>
                <a:blip r:embed="rId6"/>
                <a:stretch>
                  <a:fillRect l="-1754" t="-147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Group 135">
            <a:extLst>
              <a:ext uri="{FF2B5EF4-FFF2-40B4-BE49-F238E27FC236}">
                <a16:creationId xmlns:a16="http://schemas.microsoft.com/office/drawing/2014/main" id="{1D22B0B1-FE6A-8195-F7F1-C5A67EEAC370}"/>
              </a:ext>
            </a:extLst>
          </p:cNvPr>
          <p:cNvGraphicFramePr>
            <a:graphicFrameLocks noGrp="1"/>
          </p:cNvGraphicFramePr>
          <p:nvPr/>
        </p:nvGraphicFramePr>
        <p:xfrm>
          <a:off x="9572186" y="3638611"/>
          <a:ext cx="2402690" cy="682626"/>
        </p:xfrm>
        <a:graphic>
          <a:graphicData uri="http://schemas.openxmlformats.org/drawingml/2006/table">
            <a:tbl>
              <a:tblPr/>
              <a:tblGrid>
                <a:gridCol w="1114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h</a:t>
                      </a: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F45AE31-5716-7E83-9124-943769F1ABDB}"/>
                  </a:ext>
                </a:extLst>
              </p:cNvPr>
              <p:cNvSpPr txBox="1"/>
              <p:nvPr/>
            </p:nvSpPr>
            <p:spPr>
              <a:xfrm>
                <a:off x="10665706" y="3208698"/>
                <a:ext cx="710994" cy="443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sz="2800" dirty="0" err="1">
                  <a:solidFill>
                    <a:srgbClr val="0432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F45AE31-5716-7E83-9124-943769F1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706" y="3208698"/>
                <a:ext cx="710994" cy="443839"/>
              </a:xfrm>
              <a:prstGeom prst="rect">
                <a:avLst/>
              </a:prstGeom>
              <a:blipFill>
                <a:blip r:embed="rId7"/>
                <a:stretch>
                  <a:fillRect t="-16667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D4063BD-6DED-1036-B6A7-0F46A3B407D1}"/>
                  </a:ext>
                </a:extLst>
              </p:cNvPr>
              <p:cNvSpPr txBox="1"/>
              <p:nvPr/>
            </p:nvSpPr>
            <p:spPr>
              <a:xfrm>
                <a:off x="10036227" y="3215324"/>
                <a:ext cx="710994" cy="443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sz="2800" dirty="0" err="1">
                  <a:solidFill>
                    <a:srgbClr val="0432FF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D4063BD-6DED-1036-B6A7-0F46A3B40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227" y="3215324"/>
                <a:ext cx="710994" cy="443839"/>
              </a:xfrm>
              <a:prstGeom prst="rect">
                <a:avLst/>
              </a:prstGeom>
              <a:blipFill>
                <a:blip r:embed="rId8"/>
                <a:stretch>
                  <a:fillRect t="-16667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x-q2-dvcs.eps">
            <a:extLst>
              <a:ext uri="{FF2B5EF4-FFF2-40B4-BE49-F238E27FC236}">
                <a16:creationId xmlns:a16="http://schemas.microsoft.com/office/drawing/2014/main" id="{43E765F8-07AA-9FE0-CA8C-EC1E9CDA1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0411" y="835013"/>
            <a:ext cx="3414264" cy="245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E7551-60A4-45FC-7FFC-3F0D326BD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6995" y="1146188"/>
            <a:ext cx="2079735" cy="1527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8C770D-AC12-AE55-AF19-80B4FF6C7CB5}"/>
              </a:ext>
            </a:extLst>
          </p:cNvPr>
          <p:cNvSpPr/>
          <p:nvPr/>
        </p:nvSpPr>
        <p:spPr>
          <a:xfrm rot="5400000">
            <a:off x="10290023" y="1339987"/>
            <a:ext cx="2763668" cy="8740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Only possible at EIC: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from valence quark region, deep into the sea! </a:t>
            </a:r>
          </a:p>
        </p:txBody>
      </p:sp>
      <p:graphicFrame>
        <p:nvGraphicFramePr>
          <p:cNvPr id="46" name="Group 149">
            <a:extLst>
              <a:ext uri="{FF2B5EF4-FFF2-40B4-BE49-F238E27FC236}">
                <a16:creationId xmlns:a16="http://schemas.microsoft.com/office/drawing/2014/main" id="{375980FB-63A6-DAC8-E845-F15CEE2359E0}"/>
              </a:ext>
            </a:extLst>
          </p:cNvPr>
          <p:cNvGraphicFramePr>
            <a:graphicFrameLocks noGrp="1"/>
          </p:cNvGraphicFramePr>
          <p:nvPr/>
        </p:nvGraphicFramePr>
        <p:xfrm>
          <a:off x="6651510" y="3260160"/>
          <a:ext cx="2506359" cy="1767138"/>
        </p:xfrm>
        <a:graphic>
          <a:graphicData uri="http://schemas.openxmlformats.org/drawingml/2006/table">
            <a:tbl>
              <a:tblPr/>
              <a:tblGrid>
                <a:gridCol w="1162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2u+d,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" charset="0"/>
                        </a:rPr>
                        <a:t>9g/4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ω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" charset="0"/>
                        </a:rPr>
                        <a:t>3g/4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f</a:t>
                      </a: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ymbol" charset="2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+</a:t>
                      </a:r>
                      <a:endParaRPr kumimoji="0" lang="el-GR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J/</a:t>
                      </a: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ψ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, Y</a:t>
                      </a:r>
                      <a:endParaRPr kumimoji="0" lang="el-GR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20D6D4-2C84-F3CF-0EA6-C06D1BD6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985639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21A2EF-91C4-BE19-183D-55F3FC7D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33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4DB236-4BE8-AA4C-4824-607D7F4152B4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Scientific goals: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jets as a versatile probe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78C46-98D5-F98A-F9B0-7A954458BF98}"/>
              </a:ext>
            </a:extLst>
          </p:cNvPr>
          <p:cNvSpPr txBox="1"/>
          <p:nvPr/>
        </p:nvSpPr>
        <p:spPr>
          <a:xfrm>
            <a:off x="67385" y="1136464"/>
            <a:ext cx="594322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Jets are extremely powerful probes!</a:t>
            </a:r>
          </a:p>
          <a:p>
            <a:pPr marL="628650" lvl="1" indent="-2222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scadia Code" panose="020B0609020000020004" pitchFamily="49" charset="0"/>
                <a:cs typeface="Cascadia Code" panose="020B0609020000020004" pitchFamily="49" charset="0"/>
              </a:rPr>
              <a:t>Dynamically generated, sensitive to </a:t>
            </a:r>
            <a:r>
              <a:rPr lang="en-US" sz="2000" b="1" i="1" dirty="0">
                <a:solidFill>
                  <a:srgbClr val="0070C0"/>
                </a:solidFill>
                <a:ea typeface="Cascadia Code" panose="020B0609020000020004" pitchFamily="49" charset="0"/>
                <a:cs typeface="Cascadia Code" panose="020B0609020000020004" pitchFamily="49" charset="0"/>
              </a:rPr>
              <a:t>many</a:t>
            </a:r>
            <a:r>
              <a:rPr lang="en-US" sz="2000" dirty="0">
                <a:solidFill>
                  <a:schemeClr val="bg1"/>
                </a:solidFill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2000" dirty="0">
                <a:ea typeface="Cascadia Code" panose="020B0609020000020004" pitchFamily="49" charset="0"/>
                <a:cs typeface="Cascadia Code" panose="020B0609020000020004" pitchFamily="49" charset="0"/>
              </a:rPr>
              <a:t>scales</a:t>
            </a:r>
          </a:p>
          <a:p>
            <a:pPr marL="628650" lvl="1" indent="-2222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scadia Code" panose="020B0609020000020004" pitchFamily="49" charset="0"/>
                <a:cs typeface="Cascadia Code" panose="020B0609020000020004" pitchFamily="49" charset="0"/>
              </a:rPr>
              <a:t>Good proxy for </a:t>
            </a:r>
            <a:r>
              <a:rPr lang="en-US" sz="2000" dirty="0" err="1">
                <a:ea typeface="Cascadia Code" panose="020B0609020000020004" pitchFamily="49" charset="0"/>
                <a:cs typeface="Cascadia Code" panose="020B0609020000020004" pitchFamily="49" charset="0"/>
              </a:rPr>
              <a:t>parton</a:t>
            </a:r>
            <a:r>
              <a:rPr lang="en-US" sz="2000" dirty="0">
                <a:ea typeface="Cascadia Code" panose="020B0609020000020004" pitchFamily="49" charset="0"/>
                <a:cs typeface="Cascadia Code" panose="020B0609020000020004" pitchFamily="49" charset="0"/>
              </a:rPr>
              <a:t> kinematics</a:t>
            </a:r>
          </a:p>
          <a:p>
            <a:pPr marL="628650" lvl="1" indent="-2222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Like SIDIS (multiple particles in FS), but also encode correlations between particles</a:t>
            </a:r>
          </a:p>
          <a:p>
            <a:pPr marL="1257300" lvl="2" indent="-342900">
              <a:spcBef>
                <a:spcPts val="600"/>
              </a:spcBef>
              <a:buFont typeface="System Font Regular"/>
              <a:buChar char="➙"/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Via both jet clustering &amp; substructure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dirty="0">
              <a:latin typeface="Calibri" panose="020F0502020204030204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Can provide input on all areas of EIC physics program</a:t>
            </a:r>
          </a:p>
          <a:p>
            <a:pPr marL="742950" lvl="1" indent="-285750">
              <a:buFont typeface="Calibri" panose="020F0502020204030204" pitchFamily="34" charset="0"/>
              <a:buChar char="‒"/>
              <a:defRPr/>
            </a:pPr>
            <a:r>
              <a:rPr lang="en-US" b="1" dirty="0">
                <a:solidFill>
                  <a:srgbClr val="FFC00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(n)PDFs,</a:t>
            </a:r>
          </a:p>
          <a:p>
            <a:pPr marL="1200150" lvl="2" indent="-285750">
              <a:buFont typeface="Calibri" panose="020F0502020204030204" pitchFamily="34" charset="0"/>
              <a:buChar char="›"/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e.g. </a:t>
            </a:r>
            <a:r>
              <a:rPr lang="en-US" dirty="0">
                <a:solidFill>
                  <a:srgbClr val="FFC00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  <a:hlinkClick r:id="rId2"/>
              </a:rPr>
              <a:t>PRD 102, 074015 (2020)</a:t>
            </a:r>
            <a:endParaRPr lang="en-US" dirty="0">
              <a:solidFill>
                <a:srgbClr val="FFC000"/>
              </a:solidFill>
              <a:latin typeface="Calibri" panose="020F0502020204030204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Spin/flavor structure of nuclei,</a:t>
            </a:r>
          </a:p>
          <a:p>
            <a:pPr marL="1200150" lvl="2" indent="-285750">
              <a:buFont typeface="Calibri" panose="020F0502020204030204" pitchFamily="34" charset="0"/>
              <a:buChar char="›"/>
              <a:defRPr/>
            </a:pPr>
            <a:r>
              <a:rPr lang="en-US" dirty="0">
                <a:solidFill>
                  <a:srgbClr val="FF0000"/>
                </a:solidFill>
                <a:ea typeface="Cambria Math" panose="02040503050406030204" pitchFamily="18" charset="0"/>
                <a:cs typeface="Cascadia Code" panose="020B0609020000020004" pitchFamily="49" charset="0"/>
              </a:rPr>
              <a:t>e.g. </a:t>
            </a:r>
            <a:r>
              <a:rPr lang="en-US" dirty="0">
                <a:solidFill>
                  <a:srgbClr val="FF0000"/>
                </a:solidFill>
                <a:ea typeface="Cambria Math" panose="02040503050406030204" pitchFamily="18" charset="0"/>
                <a:cs typeface="Cascadia Code" panose="020B0609020000020004" pitchFamily="49" charset="0"/>
                <a:hlinkClick r:id="rId3"/>
              </a:rPr>
              <a:t>PRD 103, 074023 (2021)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  <a:defRPr/>
            </a:pPr>
            <a:r>
              <a:rPr lang="en-US" b="1" dirty="0">
                <a:solidFill>
                  <a:srgbClr val="6666FF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Saturation/extreme </a:t>
            </a:r>
            <a:r>
              <a:rPr lang="en-US" b="1" dirty="0" err="1">
                <a:solidFill>
                  <a:srgbClr val="6666FF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parton</a:t>
            </a:r>
            <a:r>
              <a:rPr lang="en-US" b="1" dirty="0">
                <a:solidFill>
                  <a:srgbClr val="6666FF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 density, </a:t>
            </a:r>
          </a:p>
          <a:p>
            <a:pPr marL="1200150" lvl="2" indent="-285750">
              <a:buFont typeface="Calibri" panose="020F0502020204030204" pitchFamily="34" charset="0"/>
              <a:buChar char="›"/>
              <a:defRPr/>
            </a:pPr>
            <a:r>
              <a:rPr lang="en-US" dirty="0">
                <a:solidFill>
                  <a:srgbClr val="6666FF"/>
                </a:solidFill>
                <a:ea typeface="Cambria Math" panose="02040503050406030204" pitchFamily="18" charset="0"/>
                <a:cs typeface="Cascadia Code" panose="020B0609020000020004" pitchFamily="49" charset="0"/>
              </a:rPr>
              <a:t>e.g.</a:t>
            </a:r>
            <a:r>
              <a:rPr lang="en-US" b="1" dirty="0">
                <a:solidFill>
                  <a:srgbClr val="00B0F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  <a:hlinkClick r:id="rId4"/>
              </a:rPr>
              <a:t>PRL 116, 202301 (2016)</a:t>
            </a:r>
            <a:endParaRPr lang="en-US" b="1" dirty="0">
              <a:solidFill>
                <a:srgbClr val="6666FF"/>
              </a:solidFill>
              <a:latin typeface="Calibri" panose="020F0502020204030204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  <a:defRPr/>
            </a:pPr>
            <a:r>
              <a:rPr lang="en-US" b="1" dirty="0">
                <a:solidFill>
                  <a:srgbClr val="00B0F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TMDs/GPDs,</a:t>
            </a:r>
            <a:endParaRPr lang="en-US" b="1" dirty="0">
              <a:solidFill>
                <a:srgbClr val="00B0F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" panose="020B0609020000020004" pitchFamily="49" charset="0"/>
            </a:endParaRPr>
          </a:p>
          <a:p>
            <a:pPr marL="1200150" lvl="2" indent="-285750">
              <a:buFont typeface="Calibri" panose="020F0502020204030204" pitchFamily="34" charset="0"/>
              <a:buChar char="›"/>
              <a:defRPr/>
            </a:pPr>
            <a:r>
              <a:rPr lang="en-US" dirty="0">
                <a:solidFill>
                  <a:srgbClr val="00B0F0"/>
                </a:solidFill>
                <a:ea typeface="Cambria Math" panose="02040503050406030204" pitchFamily="18" charset="0"/>
                <a:cs typeface="Cascadia Code" panose="020B0609020000020004" pitchFamily="49" charset="0"/>
              </a:rPr>
              <a:t>e.g.</a:t>
            </a:r>
            <a:r>
              <a:rPr lang="en-US" b="1" dirty="0">
                <a:solidFill>
                  <a:srgbClr val="00B0F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dirty="0">
                <a:solidFill>
                  <a:srgbClr val="00B0F0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  <a:hlinkClick r:id="rId4"/>
              </a:rPr>
              <a:t>PRL 116, 202301 (2016)</a:t>
            </a:r>
            <a:endParaRPr lang="en-US" dirty="0">
              <a:solidFill>
                <a:srgbClr val="00B0F0"/>
              </a:solidFill>
              <a:latin typeface="Calibri" panose="020F0502020204030204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  <a:defRPr/>
            </a:pPr>
            <a:r>
              <a:rPr lang="en-US" b="1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Cold nuclear matter effects,</a:t>
            </a:r>
          </a:p>
          <a:p>
            <a:pPr marL="1200150" lvl="2" indent="-285750">
              <a:buFont typeface="Calibri" panose="020F0502020204030204" pitchFamily="34" charset="0"/>
              <a:buChar char="›"/>
              <a:defRPr/>
            </a:pPr>
            <a:r>
              <a:rPr lang="en-US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e.g.</a:t>
            </a:r>
            <a:r>
              <a:rPr lang="en-US" b="1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  <a:hlinkClick r:id="rId5"/>
              </a:rPr>
              <a:t>arXiv:2308.08143</a:t>
            </a:r>
            <a:r>
              <a:rPr lang="en-US" dirty="0"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dirty="0">
                <a:hlinkClick r:id="rId6"/>
              </a:rPr>
              <a:t>arXiv:2506.17454</a:t>
            </a:r>
            <a:endParaRPr lang="en-US" dirty="0">
              <a:solidFill>
                <a:schemeClr val="bg1"/>
              </a:solidFill>
              <a:latin typeface="Calibri" panose="020F0502020204030204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0BE91-F409-A174-3538-E6731E284C18}"/>
              </a:ext>
            </a:extLst>
          </p:cNvPr>
          <p:cNvGrpSpPr/>
          <p:nvPr/>
        </p:nvGrpSpPr>
        <p:grpSpPr>
          <a:xfrm>
            <a:off x="6116112" y="933341"/>
            <a:ext cx="5867826" cy="4663951"/>
            <a:chOff x="6166338" y="1435454"/>
            <a:chExt cx="5867826" cy="46639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1A69E2-58D2-82E4-ED5C-D890670D87D5}"/>
                </a:ext>
              </a:extLst>
            </p:cNvPr>
            <p:cNvSpPr/>
            <p:nvPr/>
          </p:nvSpPr>
          <p:spPr>
            <a:xfrm>
              <a:off x="6166338" y="1435454"/>
              <a:ext cx="5867826" cy="46639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C520BF-B3C3-186D-5963-65249007D2C4}"/>
                </a:ext>
              </a:extLst>
            </p:cNvPr>
            <p:cNvGrpSpPr/>
            <p:nvPr/>
          </p:nvGrpSpPr>
          <p:grpSpPr>
            <a:xfrm>
              <a:off x="6248227" y="1504908"/>
              <a:ext cx="5611852" cy="4511553"/>
              <a:chOff x="6248227" y="1504908"/>
              <a:chExt cx="5611852" cy="451155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7D9C60-AE82-6811-A68D-8153F4C4F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68449" y="3893931"/>
                <a:ext cx="2820823" cy="176256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3F6710C-653B-F3DC-A4CD-CA8DB58BE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8227" y="1835275"/>
                <a:ext cx="2743200" cy="20304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C98FC-B6F0-B1AC-A79A-053342313C83}"/>
                  </a:ext>
                </a:extLst>
              </p:cNvPr>
              <p:cNvSpPr txBox="1"/>
              <p:nvPr/>
            </p:nvSpPr>
            <p:spPr>
              <a:xfrm>
                <a:off x="6509200" y="1504908"/>
                <a:ext cx="20336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Cascadia Code" panose="020B0609020000020004" pitchFamily="49" charset="0"/>
                    <a:hlinkClick r:id="rId3"/>
                  </a:rPr>
                  <a:t>PRD 103, 074023 (2021)</a:t>
                </a:r>
                <a:endPara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scadia Code" panose="020B0609020000020004" pitchFamily="49" charset="0"/>
                  <a:cs typeface="Cascadia Code" panose="020B0609020000020004" pitchFamily="49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67C194-D815-6085-5512-00DF18BB13A7}"/>
                  </a:ext>
                </a:extLst>
              </p:cNvPr>
              <p:cNvSpPr txBox="1"/>
              <p:nvPr/>
            </p:nvSpPr>
            <p:spPr>
              <a:xfrm>
                <a:off x="9286966" y="5708683"/>
                <a:ext cx="21837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B0F0"/>
                    </a:solidFill>
                    <a:latin typeface="Calibri" panose="020F0502020204030204"/>
                    <a:ea typeface="Cascadia Code" panose="020B0609020000020004" pitchFamily="49" charset="0"/>
                    <a:cs typeface="Cascadia Code" panose="020B0609020000020004" pitchFamily="49" charset="0"/>
                    <a:hlinkClick r:id="rId4"/>
                  </a:rPr>
                  <a:t>PRL 116, 202301 (2016)</a:t>
                </a:r>
                <a:endParaRPr lang="en-US" sz="1400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484CF8D-CBE6-278E-C4BD-FA524A833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3261" y="3880825"/>
                <a:ext cx="2209010" cy="17826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A1B563-6090-6058-C52D-0E198203CDAE}"/>
                  </a:ext>
                </a:extLst>
              </p:cNvPr>
              <p:cNvSpPr txBox="1"/>
              <p:nvPr/>
            </p:nvSpPr>
            <p:spPr>
              <a:xfrm>
                <a:off x="6554493" y="5708684"/>
                <a:ext cx="19431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C000"/>
                    </a:solidFill>
                    <a:latin typeface="Calibri" panose="020F0502020204030204"/>
                    <a:ea typeface="Cascadia Code" panose="020B0609020000020004" pitchFamily="49" charset="0"/>
                    <a:cs typeface="Cascadia Code" panose="020B0609020000020004" pitchFamily="49" charset="0"/>
                    <a:hlinkClick r:id="rId2"/>
                  </a:rPr>
                  <a:t>PRD 102, 074015 (2020)</a:t>
                </a:r>
                <a:endParaRPr lang="en-US" sz="1400" dirty="0">
                  <a:solidFill>
                    <a:srgbClr val="FFC000"/>
                  </a:solidFill>
                  <a:latin typeface="Calibri" panose="020F0502020204030204"/>
                  <a:ea typeface="Cascadia Code" panose="020B0609020000020004" pitchFamily="49" charset="0"/>
                  <a:cs typeface="Cascadia Code" panose="020B0609020000020004" pitchFamily="49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5E25DA0-8581-B022-AE04-2D989084B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97643" y="1969339"/>
                <a:ext cx="2962436" cy="176232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D17192-91AE-A0DF-691E-455A58906366}"/>
                  </a:ext>
                </a:extLst>
              </p:cNvPr>
              <p:cNvSpPr txBox="1"/>
              <p:nvPr/>
            </p:nvSpPr>
            <p:spPr>
              <a:xfrm>
                <a:off x="9581593" y="1522967"/>
                <a:ext cx="14609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/>
                    <a:ea typeface="Cascadia Code" panose="020B0609020000020004" pitchFamily="49" charset="0"/>
                    <a:cs typeface="Cascadia Code" panose="020B0609020000020004" pitchFamily="49" charset="0"/>
                    <a:hlinkClick r:id="rId5"/>
                  </a:rPr>
                  <a:t>arXiv:2308.08143</a:t>
                </a:r>
                <a:endParaRPr lang="en-US" sz="1400" dirty="0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D0168F-6A59-FA9A-193E-D664FBE20ADC}"/>
              </a:ext>
            </a:extLst>
          </p:cNvPr>
          <p:cNvSpPr txBox="1"/>
          <p:nvPr/>
        </p:nvSpPr>
        <p:spPr>
          <a:xfrm>
            <a:off x="6532994" y="5657671"/>
            <a:ext cx="279397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3346F2"/>
                </a:solidFill>
              </a:rPr>
              <a:t>Key detector performance: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Azimuthal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Quality of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HCal</a:t>
            </a:r>
            <a:r>
              <a:rPr lang="en-GB" dirty="0"/>
              <a:t> (for jets)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679D-AF1C-4E75-97B9-0D5722B5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093649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4E1F1-C793-CFFB-C618-8D5A5081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34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B79C5F-2D3A-6661-B3CC-1EDB3935D2F1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/>
              <a:t>ePIC</a:t>
            </a:r>
            <a:r>
              <a:rPr lang="en-US" sz="3200" b="1" dirty="0"/>
              <a:t> performance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jets Energy Scale </a:t>
            </a:r>
            <a:r>
              <a:rPr lang="en-US" sz="3200" b="1" dirty="0">
                <a:solidFill>
                  <a:srgbClr val="C00000"/>
                </a:solidFill>
              </a:rPr>
              <a:t>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Resolution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EAEC2B-46D3-ECFC-BCBB-D754B9459352}"/>
              </a:ext>
            </a:extLst>
          </p:cNvPr>
          <p:cNvGrpSpPr/>
          <p:nvPr/>
        </p:nvGrpSpPr>
        <p:grpSpPr>
          <a:xfrm>
            <a:off x="479686" y="4932221"/>
            <a:ext cx="11685062" cy="1477328"/>
            <a:chOff x="479686" y="5026611"/>
            <a:chExt cx="11685062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7EA153-C48F-1426-1C7B-8264EDCF44B2}"/>
                    </a:ext>
                  </a:extLst>
                </p:cNvPr>
                <p:cNvSpPr txBox="1"/>
                <p:nvPr/>
              </p:nvSpPr>
              <p:spPr>
                <a:xfrm>
                  <a:off x="479686" y="5026611"/>
                  <a:ext cx="5227854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 typeface="Courier New" panose="02070309020205020404" pitchFamily="49" charset="0"/>
                    <a:buChar char="o"/>
                    <a:tabLst/>
                    <a:defRPr/>
                  </a:pPr>
                  <a:r>
                    <a:rPr lang="en-US" sz="2000" b="1" dirty="0">
                      <a:solidFill>
                        <a:srgbClr val="0070C0"/>
                      </a:solidFill>
                      <a:latin typeface="Calibri" panose="020F0502020204030204"/>
                    </a:rPr>
                    <a:t>Above: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Calibri" panose="020F0502020204030204"/>
                    </a:rPr>
                    <a:t> </a:t>
                  </a:r>
                  <a:r>
                    <a:rPr lang="en-US" sz="2000" dirty="0">
                      <a:latin typeface="Calibri" panose="020F0502020204030204"/>
                    </a:rPr>
                    <a:t>JES (left) &amp; JER (right) for </a:t>
                  </a:r>
                  <a:r>
                    <a:rPr lang="en-US" sz="2000" b="1" dirty="0">
                      <a:solidFill>
                        <a:srgbClr val="0070C0"/>
                      </a:solidFill>
                      <a:latin typeface="Calibri" panose="020F0502020204030204"/>
                    </a:rPr>
                    <a:t>charged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Calibri" panose="020F0502020204030204"/>
                    </a:rPr>
                    <a:t> </a:t>
                  </a:r>
                  <a:r>
                    <a:rPr lang="en-US" sz="2000" b="1" dirty="0">
                      <a:solidFill>
                        <a:srgbClr val="0070C0"/>
                      </a:solidFill>
                      <a:latin typeface="Calibri" panose="020F0502020204030204"/>
                    </a:rPr>
                    <a:t>jets</a:t>
                  </a:r>
                </a:p>
                <a:p>
                  <a:pPr marL="742950" lvl="1" indent="-285750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000" dirty="0">
                      <a:solidFill>
                        <a:schemeClr val="tx1"/>
                      </a:solidFill>
                      <a:latin typeface="Calibri" panose="020F0502020204030204"/>
                    </a:rPr>
                    <a:t>Reco jets from tracks, truth jets from stable final particles</a:t>
                  </a:r>
                </a:p>
                <a:p>
                  <a:pPr marL="742950" lvl="1" indent="-285750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2000" dirty="0">
                      <a:solidFill>
                        <a:schemeClr val="tx1"/>
                      </a:solidFill>
                      <a:latin typeface="Calibri" panose="020F0502020204030204"/>
                    </a:rPr>
                    <a:t>Jets matched via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7EA153-C48F-1426-1C7B-8264EDCF4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86" y="5026611"/>
                  <a:ext cx="5227854" cy="1477328"/>
                </a:xfrm>
                <a:prstGeom prst="rect">
                  <a:avLst/>
                </a:prstGeom>
                <a:blipFill>
                  <a:blip r:embed="rId2"/>
                  <a:stretch>
                    <a:fillRect l="-969" t="-2564" b="-68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49688-E7DA-D399-7F5A-2A0D2FB319A1}"/>
                </a:ext>
              </a:extLst>
            </p:cNvPr>
            <p:cNvSpPr txBox="1"/>
            <p:nvPr/>
          </p:nvSpPr>
          <p:spPr>
            <a:xfrm>
              <a:off x="6055427" y="5026611"/>
              <a:ext cx="6109321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Only charged particles used due to lack of adequate 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 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algorithm, and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assess tracking performance</a:t>
              </a:r>
              <a:endParaRPr lang="en-US" sz="2000" b="1" dirty="0">
                <a:solidFill>
                  <a:srgbClr val="0070C0"/>
                </a:solidFill>
                <a:latin typeface="Calibri" panose="020F0502020204030204"/>
              </a:endParaRPr>
            </a:p>
            <a:p>
              <a:pPr marL="800100" lvl="1" indent="-342900">
                <a:spcBef>
                  <a:spcPts val="600"/>
                </a:spcBef>
                <a:buFont typeface="System Font Regular"/>
                <a:buChar char="➙"/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Calibri" panose="020F0502020204030204"/>
                </a:rPr>
                <a:t>Note:</a:t>
              </a:r>
              <a:r>
                <a:rPr lang="en-US" sz="20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alibri" panose="020F0502020204030204"/>
                </a:rPr>
                <a:t> </a:t>
              </a:r>
              <a:r>
                <a:rPr lang="en-US" sz="2000" dirty="0">
                  <a:latin typeface="Calibri" panose="020F0502020204030204"/>
                </a:rPr>
                <a:t>baseline particle flow algorithm a development priority for 2026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A1613-2049-6B4F-A17E-95F7DAFA0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31" y="1002295"/>
            <a:ext cx="10515600" cy="38631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B43B4-3148-52A1-783B-2E66EB60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182945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E8BDB-8096-F28A-637F-C68B560BA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C9CE6-4EDA-E6F8-2C44-B1ED52FE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35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5B17E-C9CA-2FF7-04A4-46FEA55781E5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/>
              <a:t>ePIC</a:t>
            </a:r>
            <a:r>
              <a:rPr lang="en-US" sz="3200" b="1" dirty="0"/>
              <a:t> performance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jet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efficiency – fake rate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B37398-0C32-DE8C-358B-18D69A24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83" y="1057537"/>
            <a:ext cx="10854185" cy="3955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8693D8-9250-A5F5-12BD-711073626D68}"/>
                  </a:ext>
                </a:extLst>
              </p:cNvPr>
              <p:cNvSpPr txBox="1"/>
              <p:nvPr/>
            </p:nvSpPr>
            <p:spPr>
              <a:xfrm>
                <a:off x="596916" y="5026005"/>
                <a:ext cx="11020652" cy="711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Jet finding efficiency (left) and fake jet rate (right) in percentage as a function of jet energy for charged jets in </a:t>
                </a:r>
                <a:r>
                  <a:rPr lang="en-GB" sz="2000" b="1" dirty="0"/>
                  <a:t>e+p</a:t>
                </a:r>
                <a:r>
                  <a:rPr lang="en-GB" sz="2000" dirty="0"/>
                  <a:t> and </a:t>
                </a:r>
                <a:r>
                  <a:rPr lang="en-GB" sz="2000" b="1" dirty="0" err="1">
                    <a:solidFill>
                      <a:srgbClr val="C00000"/>
                    </a:solidFill>
                  </a:rPr>
                  <a:t>e+Au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/>
                  <a:t>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=63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</a:rPr>
                  <a:t> GeV</a:t>
                </a:r>
                <a:endParaRPr lang="en-GB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8693D8-9250-A5F5-12BD-711073626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16" y="5026005"/>
                <a:ext cx="11020652" cy="711220"/>
              </a:xfrm>
              <a:prstGeom prst="rect">
                <a:avLst/>
              </a:prstGeom>
              <a:blipFill>
                <a:blip r:embed="rId3"/>
                <a:stretch>
                  <a:fillRect l="-691" t="-3509" b="-140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5397B-868A-1B64-FD8C-A5DCC8EB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297121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</a:t>
            </a:fld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The Electron-Ion Collider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C2178-0032-1245-B0A2-27FBB9682D29}"/>
              </a:ext>
            </a:extLst>
          </p:cNvPr>
          <p:cNvSpPr txBox="1"/>
          <p:nvPr/>
        </p:nvSpPr>
        <p:spPr>
          <a:xfrm>
            <a:off x="408433" y="5764034"/>
            <a:ext cx="5244220" cy="707886"/>
          </a:xfrm>
          <a:prstGeom prst="rect">
            <a:avLst/>
          </a:prstGeom>
          <a:noFill/>
          <a:ln w="38100" cmpd="dbl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World’s first </a:t>
            </a:r>
            <a:r>
              <a:rPr lang="en-US" sz="2000" b="1" dirty="0">
                <a:solidFill>
                  <a:srgbClr val="FF0000"/>
                </a:solidFill>
              </a:rPr>
              <a:t>Polarized electron-proton/light ion </a:t>
            </a:r>
          </a:p>
          <a:p>
            <a:pPr algn="ctr"/>
            <a:r>
              <a:rPr lang="en-US" sz="2000" b="1" dirty="0"/>
              <a:t>and </a:t>
            </a:r>
            <a:r>
              <a:rPr lang="en-US" sz="2000" b="1" dirty="0">
                <a:solidFill>
                  <a:srgbClr val="0000FF"/>
                </a:solidFill>
              </a:rPr>
              <a:t>electron-Nucleus </a:t>
            </a:r>
            <a:r>
              <a:rPr lang="en-US" sz="2000" b="1" dirty="0"/>
              <a:t>collider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306EE5-0610-B145-945A-7FAD5800A712}"/>
                  </a:ext>
                </a:extLst>
              </p:cNvPr>
              <p:cNvSpPr txBox="1"/>
              <p:nvPr/>
            </p:nvSpPr>
            <p:spPr>
              <a:xfrm>
                <a:off x="55998" y="1233952"/>
                <a:ext cx="7282648" cy="4512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buFont typeface="Wingdings" pitchFamily="2" charset="2"/>
                  <a:buChar char="q"/>
                </a:pPr>
                <a:r>
                  <a:rPr lang="en-US" sz="2400" dirty="0"/>
                  <a:t>Use the 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electron</a:t>
                </a:r>
                <a:r>
                  <a:rPr lang="en-US" sz="2400" dirty="0"/>
                  <a:t> (elementary particle) to </a:t>
                </a:r>
                <a:r>
                  <a:rPr lang="en-US" sz="2400" dirty="0">
                    <a:solidFill>
                      <a:srgbClr val="0070C0"/>
                    </a:solidFill>
                  </a:rPr>
                  <a:t>probe</a:t>
                </a:r>
                <a:r>
                  <a:rPr lang="en-US" sz="2400" dirty="0"/>
                  <a:t> of the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inner structure of nuclei </a:t>
                </a:r>
                <a:r>
                  <a:rPr lang="en-US" sz="2400" dirty="0"/>
                  <a:t>-&gt; </a:t>
                </a:r>
                <a:r>
                  <a:rPr lang="en-US" sz="2400" b="1" dirty="0"/>
                  <a:t>Deep Inelastic Scattering</a:t>
                </a:r>
              </a:p>
              <a:p>
                <a:pPr marL="285750" indent="-285750">
                  <a:spcBef>
                    <a:spcPts val="1200"/>
                  </a:spcBef>
                  <a:buFont typeface="Wingdings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</a:rPr>
                  <a:t>Interaction regions:</a:t>
                </a:r>
                <a:r>
                  <a:rPr lang="en-US" sz="2400" dirty="0"/>
                  <a:t> IP6 (ePIC), IP8 (possible 2</a:t>
                </a:r>
                <a:r>
                  <a:rPr lang="en-US" sz="2400" baseline="30000" dirty="0"/>
                  <a:t>nd</a:t>
                </a:r>
                <a:r>
                  <a:rPr lang="en-US" sz="2400" dirty="0"/>
                  <a:t> exp.) </a:t>
                </a:r>
              </a:p>
              <a:p>
                <a:pPr marL="285750" indent="-285750">
                  <a:spcBef>
                    <a:spcPts val="1200"/>
                  </a:spcBef>
                  <a:buFont typeface="Wingdings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</a:rPr>
                  <a:t>High Luminosity: </a:t>
                </a:r>
                <a:r>
                  <a:rPr lang="en-US" sz="2400" dirty="0">
                    <a:solidFill>
                      <a:srgbClr val="3346F2"/>
                    </a:solidFill>
                  </a:rPr>
                  <a:t>~10</a:t>
                </a:r>
                <a:r>
                  <a:rPr lang="en-US" sz="2400" baseline="30000" dirty="0">
                    <a:solidFill>
                      <a:srgbClr val="3346F2"/>
                    </a:solidFill>
                  </a:rPr>
                  <a:t>33</a:t>
                </a:r>
                <a:r>
                  <a:rPr lang="en-US" sz="2400" dirty="0">
                    <a:solidFill>
                      <a:srgbClr val="3346F2"/>
                    </a:solidFill>
                  </a:rPr>
                  <a:t> cm</a:t>
                </a:r>
                <a:r>
                  <a:rPr lang="en-US" sz="2400" baseline="30000" dirty="0">
                    <a:solidFill>
                      <a:srgbClr val="3346F2"/>
                    </a:solidFill>
                  </a:rPr>
                  <a:t>-2</a:t>
                </a:r>
                <a:r>
                  <a:rPr lang="en-US" sz="2400" dirty="0">
                    <a:solidFill>
                      <a:srgbClr val="3346F2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3346F2"/>
                    </a:solidFill>
                  </a:rPr>
                  <a:t>-1 </a:t>
                </a:r>
                <a:r>
                  <a:rPr lang="en-US" sz="2400" dirty="0"/>
                  <a:t>(~10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 * HERA)</a:t>
                </a:r>
              </a:p>
              <a:p>
                <a:pPr marL="285750" indent="-285750">
                  <a:spcBef>
                    <a:spcPts val="1200"/>
                  </a:spcBef>
                  <a:buFont typeface="Wingdings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</a:rPr>
                  <a:t>Flexible √s</a:t>
                </a:r>
                <a:r>
                  <a:rPr lang="en-US" sz="2400" dirty="0">
                    <a:solidFill>
                      <a:srgbClr val="0000FF"/>
                    </a:solidFill>
                  </a:rPr>
                  <a:t> = ~20-100 GeV </a:t>
                </a:r>
                <a:r>
                  <a:rPr lang="en-US" sz="2400" dirty="0"/>
                  <a:t>(per nucleon) </a:t>
                </a:r>
              </a:p>
              <a:p>
                <a:pPr marL="800100" lvl="1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upgradable to </a:t>
                </a:r>
                <a:r>
                  <a:rPr lang="en-US" sz="2400" dirty="0">
                    <a:solidFill>
                      <a:srgbClr val="3346F2"/>
                    </a:solidFill>
                  </a:rPr>
                  <a:t>140 GeV</a:t>
                </a:r>
              </a:p>
              <a:p>
                <a:pPr marL="285750" indent="-285750">
                  <a:spcBef>
                    <a:spcPts val="1200"/>
                  </a:spcBef>
                  <a:buFont typeface="Wingdings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</a:rPr>
                  <a:t>Highly polarized (~70%)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3346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3346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3346F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3346F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</a:p>
              <a:p>
                <a:pPr marL="800100" lvl="1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with a flexible spin pattern</a:t>
                </a:r>
              </a:p>
              <a:p>
                <a:pPr marL="285750" indent="-285750">
                  <a:spcBef>
                    <a:spcPts val="1200"/>
                  </a:spcBef>
                  <a:buFont typeface="Wingdings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</a:rPr>
                  <a:t>Wide variety of nuclear beams:</a:t>
                </a:r>
                <a:r>
                  <a:rPr lang="en-US" sz="2400" dirty="0">
                    <a:solidFill>
                      <a:srgbClr val="0000FF"/>
                    </a:solidFill>
                  </a:rPr>
                  <a:t> (D to U</a:t>
                </a:r>
                <a:r>
                  <a:rPr lang="en-US" sz="2400" dirty="0">
                    <a:solidFill>
                      <a:srgbClr val="3346F2"/>
                    </a:solidFill>
                  </a:rPr>
                  <a:t>)</a:t>
                </a:r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306EE5-0610-B145-945A-7FAD5800A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8" y="1233952"/>
                <a:ext cx="7282648" cy="4512838"/>
              </a:xfrm>
              <a:prstGeom prst="rect">
                <a:avLst/>
              </a:prstGeom>
              <a:blipFill>
                <a:blip r:embed="rId3"/>
                <a:stretch>
                  <a:fillRect l="-1045" t="-840" r="-1220"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EE330B2-00C7-39D3-7322-8B2F131F3CD2}"/>
              </a:ext>
            </a:extLst>
          </p:cNvPr>
          <p:cNvSpPr txBox="1"/>
          <p:nvPr/>
        </p:nvSpPr>
        <p:spPr>
          <a:xfrm>
            <a:off x="5882242" y="5738972"/>
            <a:ext cx="6099959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EIC will be the only operating collider in the USA</a:t>
            </a:r>
          </a:p>
          <a:p>
            <a:pPr algn="ctr"/>
            <a:r>
              <a:rPr lang="en-US" sz="2000" b="1" dirty="0"/>
              <a:t>The only new large collider in the coming ~20-30 years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B56C225B-48E2-E8BC-03A2-DB7329EAA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696" y="917520"/>
            <a:ext cx="4738258" cy="473825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D1E0F1-0C2F-3B16-DB9A-B5745D0F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68086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F9403-61B7-56A7-2347-681FF267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5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AAA3A9-E00F-7014-2387-A89742D4BE21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What process must be measured?</a:t>
            </a:r>
          </a:p>
        </p:txBody>
      </p:sp>
      <p:pic>
        <p:nvPicPr>
          <p:cNvPr id="4" name="Google Shape;349;p38">
            <a:extLst>
              <a:ext uri="{FF2B5EF4-FFF2-40B4-BE49-F238E27FC236}">
                <a16:creationId xmlns:a16="http://schemas.microsoft.com/office/drawing/2014/main" id="{79857178-33C3-C971-18B8-72D9A28717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1361" y="1530000"/>
            <a:ext cx="2319841" cy="162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0;p38">
            <a:extLst>
              <a:ext uri="{FF2B5EF4-FFF2-40B4-BE49-F238E27FC236}">
                <a16:creationId xmlns:a16="http://schemas.microsoft.com/office/drawing/2014/main" id="{B704958E-96D6-BFE2-697D-85B0FC14A9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7281" y="1479241"/>
            <a:ext cx="2473561" cy="172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1;p38">
            <a:extLst>
              <a:ext uri="{FF2B5EF4-FFF2-40B4-BE49-F238E27FC236}">
                <a16:creationId xmlns:a16="http://schemas.microsoft.com/office/drawing/2014/main" id="{A235FE69-93DD-9BAE-DC8F-5B362D194D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080" y="1380241"/>
            <a:ext cx="2634840" cy="19443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53;p38">
            <a:extLst>
              <a:ext uri="{FF2B5EF4-FFF2-40B4-BE49-F238E27FC236}">
                <a16:creationId xmlns:a16="http://schemas.microsoft.com/office/drawing/2014/main" id="{95C4CFA0-200A-06CE-7CB6-76417C280964}"/>
              </a:ext>
            </a:extLst>
          </p:cNvPr>
          <p:cNvSpPr/>
          <p:nvPr/>
        </p:nvSpPr>
        <p:spPr>
          <a:xfrm>
            <a:off x="876960" y="3222720"/>
            <a:ext cx="26348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Neutral Current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high precision - event kinematics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54;p38">
            <a:extLst>
              <a:ext uri="{FF2B5EF4-FFF2-40B4-BE49-F238E27FC236}">
                <a16:creationId xmlns:a16="http://schemas.microsoft.com/office/drawing/2014/main" id="{AB917917-0B15-4A45-3D65-DBF138EF0A00}"/>
              </a:ext>
            </a:extLst>
          </p:cNvPr>
          <p:cNvSpPr/>
          <p:nvPr/>
        </p:nvSpPr>
        <p:spPr>
          <a:xfrm>
            <a:off x="3398400" y="3222720"/>
            <a:ext cx="26348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Charged Current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 kinematics from the </a:t>
            </a:r>
            <a:r>
              <a:rPr lang="en-US" sz="1867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(Jacquet-Blondel method)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55;p38">
            <a:extLst>
              <a:ext uri="{FF2B5EF4-FFF2-40B4-BE49-F238E27FC236}">
                <a16:creationId xmlns:a16="http://schemas.microsoft.com/office/drawing/2014/main" id="{A6200D85-07D0-DF81-4A09-3B42FFF0D759}"/>
              </a:ext>
            </a:extLst>
          </p:cNvPr>
          <p:cNvSpPr/>
          <p:nvPr/>
        </p:nvSpPr>
        <p:spPr>
          <a:xfrm>
            <a:off x="5869080" y="3222720"/>
            <a:ext cx="27652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Semi-Inclusive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Precise detection of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coincidence with at </a:t>
            </a:r>
            <a:r>
              <a:rPr lang="en-US" sz="1867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least 1 hadron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56;p38">
            <a:extLst>
              <a:ext uri="{FF2B5EF4-FFF2-40B4-BE49-F238E27FC236}">
                <a16:creationId xmlns:a16="http://schemas.microsoft.com/office/drawing/2014/main" id="{04EAB8AA-99CC-01D7-06E4-34B137984A87}"/>
              </a:ext>
            </a:extLst>
          </p:cNvPr>
          <p:cNvSpPr/>
          <p:nvPr/>
        </p:nvSpPr>
        <p:spPr>
          <a:xfrm>
            <a:off x="8800993" y="3204720"/>
            <a:ext cx="2847200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Exclusive Processes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lang="en-US" sz="1867" dirty="0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all particles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event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7;p38">
            <a:extLst>
              <a:ext uri="{FF2B5EF4-FFF2-40B4-BE49-F238E27FC236}">
                <a16:creationId xmlns:a16="http://schemas.microsoft.com/office/drawing/2014/main" id="{A83FA04F-0733-06F7-5575-8A61DCFF1A00}"/>
              </a:ext>
            </a:extLst>
          </p:cNvPr>
          <p:cNvSpPr/>
          <p:nvPr/>
        </p:nvSpPr>
        <p:spPr>
          <a:xfrm>
            <a:off x="609135" y="964800"/>
            <a:ext cx="8062800" cy="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 event kinematics -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(CC DIS, low y)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58;p38">
            <a:extLst>
              <a:ext uri="{FF2B5EF4-FFF2-40B4-BE49-F238E27FC236}">
                <a16:creationId xmlns:a16="http://schemas.microsoft.com/office/drawing/2014/main" id="{D3558EE4-B304-0E37-8B99-42B0D4B9A51F}"/>
              </a:ext>
            </a:extLst>
          </p:cNvPr>
          <p:cNvSpPr/>
          <p:nvPr/>
        </p:nvSpPr>
        <p:spPr>
          <a:xfrm>
            <a:off x="1503899" y="5183229"/>
            <a:ext cx="1891200" cy="8348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Parton Distributions in nucleons and nuclei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59;p38">
            <a:extLst>
              <a:ext uri="{FF2B5EF4-FFF2-40B4-BE49-F238E27FC236}">
                <a16:creationId xmlns:a16="http://schemas.microsoft.com/office/drawing/2014/main" id="{A6A9782A-1F4B-9476-4564-ECBDF9C48A76}"/>
              </a:ext>
            </a:extLst>
          </p:cNvPr>
          <p:cNvSpPr/>
          <p:nvPr/>
        </p:nvSpPr>
        <p:spPr>
          <a:xfrm>
            <a:off x="4653318" y="5242709"/>
            <a:ext cx="1912000" cy="856400"/>
          </a:xfrm>
          <a:prstGeom prst="ellipse">
            <a:avLst/>
          </a:prstGeom>
          <a:solidFill>
            <a:srgbClr val="CCFFCC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Spin and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Flavor structure of nucleons and nuclei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60;p38">
            <a:extLst>
              <a:ext uri="{FF2B5EF4-FFF2-40B4-BE49-F238E27FC236}">
                <a16:creationId xmlns:a16="http://schemas.microsoft.com/office/drawing/2014/main" id="{B5C87990-20EF-040C-8E97-837CBCBC1170}"/>
              </a:ext>
            </a:extLst>
          </p:cNvPr>
          <p:cNvSpPr/>
          <p:nvPr/>
        </p:nvSpPr>
        <p:spPr>
          <a:xfrm>
            <a:off x="8364278" y="5243069"/>
            <a:ext cx="1874400" cy="819200"/>
          </a:xfrm>
          <a:prstGeom prst="ellipse">
            <a:avLst/>
          </a:prstGeom>
          <a:solidFill>
            <a:srgbClr val="0000FF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QCD at Extreme Parton Densities - Saturation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61;p38">
            <a:extLst>
              <a:ext uri="{FF2B5EF4-FFF2-40B4-BE49-F238E27FC236}">
                <a16:creationId xmlns:a16="http://schemas.microsoft.com/office/drawing/2014/main" id="{3739316A-FA5D-090A-26CA-F65C98011301}"/>
              </a:ext>
            </a:extLst>
          </p:cNvPr>
          <p:cNvSpPr/>
          <p:nvPr/>
        </p:nvSpPr>
        <p:spPr>
          <a:xfrm>
            <a:off x="9898598" y="5245589"/>
            <a:ext cx="1631200" cy="819200"/>
          </a:xfrm>
          <a:prstGeom prst="ellipse">
            <a:avLst/>
          </a:prstGeom>
          <a:solidFill>
            <a:srgbClr val="FF6600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 Imaging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62;p38">
            <a:extLst>
              <a:ext uri="{FF2B5EF4-FFF2-40B4-BE49-F238E27FC236}">
                <a16:creationId xmlns:a16="http://schemas.microsoft.com/office/drawing/2014/main" id="{86239271-2414-0010-805C-A8F67E6FBE13}"/>
              </a:ext>
            </a:extLst>
          </p:cNvPr>
          <p:cNvSpPr/>
          <p:nvPr/>
        </p:nvSpPr>
        <p:spPr>
          <a:xfrm>
            <a:off x="6207798" y="5247029"/>
            <a:ext cx="1788400" cy="841200"/>
          </a:xfrm>
          <a:prstGeom prst="ellipse">
            <a:avLst/>
          </a:prstGeom>
          <a:solidFill>
            <a:srgbClr val="FF6600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 Transverse Momentum Dist.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60;p38">
            <a:extLst>
              <a:ext uri="{FF2B5EF4-FFF2-40B4-BE49-F238E27FC236}">
                <a16:creationId xmlns:a16="http://schemas.microsoft.com/office/drawing/2014/main" id="{A3C79B38-CED6-BAF2-A6C5-B5D32D30DB92}"/>
              </a:ext>
            </a:extLst>
          </p:cNvPr>
          <p:cNvSpPr/>
          <p:nvPr/>
        </p:nvSpPr>
        <p:spPr>
          <a:xfrm>
            <a:off x="3053954" y="5191191"/>
            <a:ext cx="1874400" cy="819200"/>
          </a:xfrm>
          <a:prstGeom prst="ellipse">
            <a:avLst/>
          </a:prstGeom>
          <a:solidFill>
            <a:srgbClr val="0000FF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QCD at Extreme Parton Densities - Saturation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0E398C-E3EB-12BA-B713-A11C30649D9D}"/>
                  </a:ext>
                </a:extLst>
              </p:cNvPr>
              <p:cNvSpPr txBox="1"/>
              <p:nvPr/>
            </p:nvSpPr>
            <p:spPr>
              <a:xfrm>
                <a:off x="500753" y="6158296"/>
                <a:ext cx="1213666" cy="660822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nary>
                  </m:oMath>
                </a14:m>
                <a:r>
                  <a:rPr lang="it-IT" sz="3200" dirty="0"/>
                  <a:t>dt: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0E398C-E3EB-12BA-B713-A11C30649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53" y="6158296"/>
                <a:ext cx="1213666" cy="660822"/>
              </a:xfrm>
              <a:prstGeom prst="rect">
                <a:avLst/>
              </a:prstGeom>
              <a:blipFill>
                <a:blip r:embed="rId5"/>
                <a:stretch>
                  <a:fillRect l="-65625" t="-144444" r="-11458" b="-2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BDDB7D-D44D-0020-5F1E-466DD78007BA}"/>
                  </a:ext>
                </a:extLst>
              </p:cNvPr>
              <p:cNvSpPr txBox="1"/>
              <p:nvPr/>
            </p:nvSpPr>
            <p:spPr>
              <a:xfrm>
                <a:off x="2616588" y="6180332"/>
                <a:ext cx="1644425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~1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BDDB7D-D44D-0020-5F1E-466DD7800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588" y="6180332"/>
                <a:ext cx="1644425" cy="584775"/>
              </a:xfrm>
              <a:prstGeom prst="rect">
                <a:avLst/>
              </a:prstGeom>
              <a:blipFill>
                <a:blip r:embed="rId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EFB119-E9B0-ABD4-BD21-9764345F361F}"/>
                  </a:ext>
                </a:extLst>
              </p:cNvPr>
              <p:cNvSpPr txBox="1"/>
              <p:nvPr/>
            </p:nvSpPr>
            <p:spPr>
              <a:xfrm>
                <a:off x="6299192" y="6192055"/>
                <a:ext cx="1870448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~10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EFB119-E9B0-ABD4-BD21-9764345F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192" y="6192055"/>
                <a:ext cx="1870448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AA92AC-C7A3-DAD2-EE11-F8F5491E8A14}"/>
                  </a:ext>
                </a:extLst>
              </p:cNvPr>
              <p:cNvSpPr txBox="1"/>
              <p:nvPr/>
            </p:nvSpPr>
            <p:spPr>
              <a:xfrm>
                <a:off x="8978086" y="6181862"/>
                <a:ext cx="2098075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~100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AA92AC-C7A3-DAD2-EE11-F8F5491E8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086" y="6181862"/>
                <a:ext cx="2098075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9F06756-9CE8-3791-9DED-1518D40085CD}"/>
              </a:ext>
            </a:extLst>
          </p:cNvPr>
          <p:cNvGrpSpPr/>
          <p:nvPr/>
        </p:nvGrpSpPr>
        <p:grpSpPr>
          <a:xfrm>
            <a:off x="8756280" y="1415521"/>
            <a:ext cx="2244240" cy="1788839"/>
            <a:chOff x="8756280" y="1415521"/>
            <a:chExt cx="2244240" cy="1788839"/>
          </a:xfrm>
        </p:grpSpPr>
        <p:pic>
          <p:nvPicPr>
            <p:cNvPr id="7" name="Google Shape;352;p38">
              <a:extLst>
                <a:ext uri="{FF2B5EF4-FFF2-40B4-BE49-F238E27FC236}">
                  <a16:creationId xmlns:a16="http://schemas.microsoft.com/office/drawing/2014/main" id="{7683C3FA-D667-EF4C-2E57-C469C1EA9F0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56280" y="1415521"/>
              <a:ext cx="2244240" cy="17888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BD8056A-24F7-9621-8572-258EEB8C4947}"/>
                </a:ext>
              </a:extLst>
            </p:cNvPr>
            <p:cNvSpPr/>
            <p:nvPr/>
          </p:nvSpPr>
          <p:spPr>
            <a:xfrm>
              <a:off x="10549579" y="2696314"/>
              <a:ext cx="428263" cy="40674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93681D9-CF39-6B49-8D37-2E4143E0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66760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7329B-04DC-C449-1DFE-F7369E12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6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EDB8CA-5641-2387-DF22-B45E5813BE5C}"/>
              </a:ext>
            </a:extLst>
          </p:cNvPr>
          <p:cNvSpPr txBox="1">
            <a:spLocks/>
          </p:cNvSpPr>
          <p:nvPr/>
        </p:nvSpPr>
        <p:spPr>
          <a:xfrm>
            <a:off x="372340" y="240281"/>
            <a:ext cx="11489803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The            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BD16-03B3-8749-6832-3E463FD7E434}"/>
              </a:ext>
            </a:extLst>
          </p:cNvPr>
          <p:cNvSpPr txBox="1"/>
          <p:nvPr/>
        </p:nvSpPr>
        <p:spPr>
          <a:xfrm>
            <a:off x="5700894" y="1309010"/>
            <a:ext cx="7025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40FF"/>
                </a:solidFill>
              </a:rPr>
              <a:t>N</a:t>
            </a:r>
            <a:r>
              <a:rPr lang="en-GB" b="1" dirty="0">
                <a:solidFill>
                  <a:srgbClr val="FF40FF"/>
                </a:solidFill>
                <a:effectLst/>
              </a:rPr>
              <a:t>ew 1.7 T solenoid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1C1C"/>
                </a:solidFill>
                <a:effectLst/>
              </a:rPr>
              <a:t>Si MAPS (vertex, barrel, forward, backward disks)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1C1C"/>
                </a:solidFill>
                <a:effectLst/>
              </a:rPr>
              <a:t>MPGDs (µRWELL/µ</a:t>
            </a:r>
            <a:r>
              <a:rPr lang="en-GB" dirty="0" err="1">
                <a:solidFill>
                  <a:srgbClr val="1C1C1C"/>
                </a:solidFill>
                <a:effectLst/>
              </a:rPr>
              <a:t>Megas</a:t>
            </a:r>
            <a:r>
              <a:rPr lang="en-GB" dirty="0">
                <a:solidFill>
                  <a:srgbClr val="1C1C1C"/>
                </a:solidFill>
                <a:effectLst/>
              </a:rPr>
              <a:t>) (barrel, forward, backward disks)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F9344-F4DC-129E-7ECE-FCD845528573}"/>
              </a:ext>
            </a:extLst>
          </p:cNvPr>
          <p:cNvGrpSpPr/>
          <p:nvPr/>
        </p:nvGrpSpPr>
        <p:grpSpPr>
          <a:xfrm>
            <a:off x="53787" y="933222"/>
            <a:ext cx="5081865" cy="3353331"/>
            <a:chOff x="17929" y="269344"/>
            <a:chExt cx="5081865" cy="3353331"/>
          </a:xfrm>
        </p:grpSpPr>
        <p:pic>
          <p:nvPicPr>
            <p:cNvPr id="9" name="Picture 8" descr="A diagram of a machine&#10;&#10;Description automatically generated">
              <a:extLst>
                <a:ext uri="{FF2B5EF4-FFF2-40B4-BE49-F238E27FC236}">
                  <a16:creationId xmlns:a16="http://schemas.microsoft.com/office/drawing/2014/main" id="{4D2F9FF8-B736-C364-8459-0812A690D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402"/>
            <a:stretch/>
          </p:blipFill>
          <p:spPr>
            <a:xfrm>
              <a:off x="26443" y="3281819"/>
              <a:ext cx="5073351" cy="34085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ABD7E92-6A8D-4CEF-2A4A-8E468A6D8CBB}"/>
                </a:ext>
              </a:extLst>
            </p:cNvPr>
            <p:cNvGrpSpPr/>
            <p:nvPr/>
          </p:nvGrpSpPr>
          <p:grpSpPr>
            <a:xfrm>
              <a:off x="17929" y="269344"/>
              <a:ext cx="4951975" cy="3029827"/>
              <a:chOff x="17929" y="269344"/>
              <a:chExt cx="4951975" cy="302982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A4AB1B8-DA80-0043-1DAE-0C1734624A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112"/>
              <a:stretch/>
            </p:blipFill>
            <p:spPr>
              <a:xfrm>
                <a:off x="478951" y="269344"/>
                <a:ext cx="4490953" cy="3029827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B99E141-045A-CD08-3538-4F3F207A4107}"/>
                  </a:ext>
                </a:extLst>
              </p:cNvPr>
              <p:cNvGrpSpPr/>
              <p:nvPr/>
            </p:nvGrpSpPr>
            <p:grpSpPr>
              <a:xfrm>
                <a:off x="17929" y="432182"/>
                <a:ext cx="369332" cy="2511434"/>
                <a:chOff x="-17929" y="432182"/>
                <a:chExt cx="369332" cy="2511434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098784D3-D49D-D6DC-2788-B4AFC489DD6F}"/>
                    </a:ext>
                  </a:extLst>
                </p:cNvPr>
                <p:cNvCxnSpPr/>
                <p:nvPr/>
              </p:nvCxnSpPr>
              <p:spPr>
                <a:xfrm>
                  <a:off x="300624" y="432182"/>
                  <a:ext cx="0" cy="2511434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4A2473-9D8C-9415-271B-70F42533A62B}"/>
                    </a:ext>
                  </a:extLst>
                </p:cNvPr>
                <p:cNvSpPr txBox="1"/>
                <p:nvPr/>
              </p:nvSpPr>
              <p:spPr>
                <a:xfrm rot="16200000">
                  <a:off x="-163642" y="1490259"/>
                  <a:ext cx="660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>
                      <a:solidFill>
                        <a:schemeClr val="accent2"/>
                      </a:solidFill>
                    </a:rPr>
                    <a:t>5.3m</a:t>
                  </a:r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39DEE2-25BD-2120-2459-B6C8A615E3BE}"/>
              </a:ext>
            </a:extLst>
          </p:cNvPr>
          <p:cNvSpPr txBox="1"/>
          <p:nvPr/>
        </p:nvSpPr>
        <p:spPr>
          <a:xfrm>
            <a:off x="5700894" y="4336956"/>
            <a:ext cx="3844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C"/>
                </a:solidFill>
                <a:effectLst/>
              </a:rPr>
              <a:t>Imaging EMCAL (barrel)</a:t>
            </a:r>
            <a:endParaRPr lang="en-GB" sz="1800" dirty="0">
              <a:solidFill>
                <a:srgbClr val="1C1C1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C"/>
                </a:solidFill>
                <a:effectLst/>
              </a:rPr>
              <a:t>W-powder/</a:t>
            </a:r>
            <a:r>
              <a:rPr lang="en-GB" sz="1800" dirty="0" err="1">
                <a:solidFill>
                  <a:srgbClr val="1C1C1C"/>
                </a:solidFill>
                <a:effectLst/>
              </a:rPr>
              <a:t>ScFi</a:t>
            </a:r>
            <a:r>
              <a:rPr lang="en-GB" sz="1800" dirty="0">
                <a:solidFill>
                  <a:srgbClr val="1C1C1C"/>
                </a:solidFill>
                <a:effectLst/>
              </a:rPr>
              <a:t> (forward)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C"/>
                </a:solidFill>
                <a:effectLst/>
              </a:rPr>
              <a:t>PbWO</a:t>
            </a:r>
            <a:r>
              <a:rPr lang="en-GB" sz="1800" baseline="-25000" dirty="0">
                <a:solidFill>
                  <a:srgbClr val="1C1C1C"/>
                </a:solidFill>
                <a:effectLst/>
              </a:rPr>
              <a:t>4</a:t>
            </a:r>
            <a:r>
              <a:rPr lang="en-GB" sz="1800" dirty="0">
                <a:solidFill>
                  <a:srgbClr val="1C1C1C"/>
                </a:solidFill>
                <a:effectLst/>
              </a:rPr>
              <a:t> crystals (backward)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419D7D-2492-765B-EA11-9326ABAD591C}"/>
              </a:ext>
            </a:extLst>
          </p:cNvPr>
          <p:cNvSpPr/>
          <p:nvPr/>
        </p:nvSpPr>
        <p:spPr>
          <a:xfrm>
            <a:off x="5998564" y="3933173"/>
            <a:ext cx="2184940" cy="3925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  <a:effectLst/>
              </a:rPr>
              <a:t> E.M. Calorimetry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DECAA3-6157-48BB-A743-2E37A2E95E97}"/>
              </a:ext>
            </a:extLst>
          </p:cNvPr>
          <p:cNvSpPr/>
          <p:nvPr/>
        </p:nvSpPr>
        <p:spPr>
          <a:xfrm>
            <a:off x="6004591" y="5336351"/>
            <a:ext cx="2732499" cy="392565"/>
          </a:xfrm>
          <a:prstGeom prst="rect">
            <a:avLst/>
          </a:prstGeom>
          <a:solidFill>
            <a:srgbClr val="334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  <a:effectLst/>
              </a:rPr>
              <a:t> Hadronic Calorimetry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EE8515-D0F3-FB46-C58A-59293CDE53C4}"/>
              </a:ext>
            </a:extLst>
          </p:cNvPr>
          <p:cNvSpPr/>
          <p:nvPr/>
        </p:nvSpPr>
        <p:spPr>
          <a:xfrm>
            <a:off x="5998564" y="937603"/>
            <a:ext cx="1156484" cy="35960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  <a:effectLst/>
              </a:rPr>
              <a:t>Tracking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FA0A31-A16A-1AC5-9CA1-8D491A68F185}"/>
              </a:ext>
            </a:extLst>
          </p:cNvPr>
          <p:cNvSpPr/>
          <p:nvPr/>
        </p:nvSpPr>
        <p:spPr>
          <a:xfrm>
            <a:off x="5998563" y="2296604"/>
            <a:ext cx="2620507" cy="359606"/>
          </a:xfrm>
          <a:prstGeom prst="rect">
            <a:avLst/>
          </a:prstGeom>
          <a:solidFill>
            <a:srgbClr val="00F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  <a:effectLst/>
              </a:rPr>
              <a:t>Particle identification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5E89E2-ADCB-C878-1FAE-AB072C2705BE}"/>
              </a:ext>
            </a:extLst>
          </p:cNvPr>
          <p:cNvSpPr txBox="1"/>
          <p:nvPr/>
        </p:nvSpPr>
        <p:spPr>
          <a:xfrm>
            <a:off x="5700894" y="2670212"/>
            <a:ext cx="6475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High performance DIRC (barrel)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Dual radiator (</a:t>
            </a:r>
            <a:r>
              <a:rPr lang="en-GB" dirty="0" err="1">
                <a:effectLst/>
              </a:rPr>
              <a:t>aerogel+gas</a:t>
            </a:r>
            <a:r>
              <a:rPr lang="en-GB" dirty="0">
                <a:effectLst/>
              </a:rPr>
              <a:t>) RICH (forward)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Proximity focusing RICH (aerogel) (backward</a:t>
            </a:r>
            <a:r>
              <a:rPr lang="en-GB" dirty="0"/>
              <a:t>)</a:t>
            </a:r>
            <a:r>
              <a:rPr lang="en-GB" dirty="0">
                <a:effectLst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TOF </a:t>
            </a:r>
            <a:r>
              <a:rPr lang="en-GB" dirty="0">
                <a:solidFill>
                  <a:srgbClr val="1C1C1C"/>
                </a:solidFill>
                <a:effectLst/>
              </a:rPr>
              <a:t>(~30ps):</a:t>
            </a:r>
            <a:r>
              <a:rPr lang="en-GB" dirty="0">
                <a:solidFill>
                  <a:srgbClr val="1C1C1C"/>
                </a:solidFill>
              </a:rPr>
              <a:t> </a:t>
            </a:r>
            <a:r>
              <a:rPr lang="en-GB" dirty="0">
                <a:effectLst/>
              </a:rPr>
              <a:t>AC-LGAD (barrel and forward) </a:t>
            </a:r>
            <a:endParaRPr lang="it-IT" dirty="0"/>
          </a:p>
        </p:txBody>
      </p:sp>
      <p:pic>
        <p:nvPicPr>
          <p:cNvPr id="24" name="Picture 23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DC122CE8-CB52-72B2-7C54-D7667C9AE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282" y="159068"/>
            <a:ext cx="1040663" cy="7479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6ED176-71EA-0A4F-ACB1-AB7D06FB7B45}"/>
              </a:ext>
            </a:extLst>
          </p:cNvPr>
          <p:cNvSpPr txBox="1"/>
          <p:nvPr/>
        </p:nvSpPr>
        <p:spPr>
          <a:xfrm>
            <a:off x="5700894" y="5741442"/>
            <a:ext cx="521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1C1C"/>
                </a:solidFill>
              </a:rPr>
              <a:t>Fe/</a:t>
            </a:r>
            <a:r>
              <a:rPr lang="en-GB" dirty="0" err="1">
                <a:solidFill>
                  <a:srgbClr val="1C1C1C"/>
                </a:solidFill>
              </a:rPr>
              <a:t>Scint</a:t>
            </a:r>
            <a:r>
              <a:rPr lang="en-GB" sz="1800" dirty="0">
                <a:solidFill>
                  <a:srgbClr val="1C1C1C"/>
                </a:solidFill>
                <a:effectLst/>
              </a:rPr>
              <a:t> reuse from </a:t>
            </a:r>
            <a:r>
              <a:rPr lang="en-GB" sz="1800" dirty="0" err="1">
                <a:solidFill>
                  <a:srgbClr val="1C1C1C"/>
                </a:solidFill>
                <a:effectLst/>
              </a:rPr>
              <a:t>sPHENIX</a:t>
            </a:r>
            <a:r>
              <a:rPr lang="en-GB" sz="1800" dirty="0">
                <a:solidFill>
                  <a:srgbClr val="1C1C1C"/>
                </a:solidFill>
                <a:effectLst/>
              </a:rPr>
              <a:t> (barrel)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C"/>
                </a:solidFill>
                <a:effectLst/>
              </a:rPr>
              <a:t>Steel/</a:t>
            </a:r>
            <a:r>
              <a:rPr lang="en-GB" sz="1800" dirty="0" err="1">
                <a:solidFill>
                  <a:srgbClr val="1C1C1C"/>
                </a:solidFill>
                <a:effectLst/>
              </a:rPr>
              <a:t>Scint</a:t>
            </a:r>
            <a:r>
              <a:rPr lang="en-GB" sz="1800" dirty="0">
                <a:solidFill>
                  <a:srgbClr val="1C1C1C"/>
                </a:solidFill>
                <a:effectLst/>
              </a:rPr>
              <a:t> - W/</a:t>
            </a:r>
            <a:r>
              <a:rPr lang="en-GB" sz="1800" dirty="0" err="1">
                <a:solidFill>
                  <a:srgbClr val="1C1C1C"/>
                </a:solidFill>
                <a:effectLst/>
              </a:rPr>
              <a:t>Scint</a:t>
            </a:r>
            <a:r>
              <a:rPr lang="en-GB" sz="1800" dirty="0">
                <a:solidFill>
                  <a:srgbClr val="1C1C1C"/>
                </a:solidFill>
                <a:effectLst/>
              </a:rPr>
              <a:t> (backwards/forward)</a:t>
            </a:r>
            <a:endParaRPr lang="it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ADFC8D-509F-DBB2-586B-3AC3050001DF}"/>
              </a:ext>
            </a:extLst>
          </p:cNvPr>
          <p:cNvSpPr/>
          <p:nvPr/>
        </p:nvSpPr>
        <p:spPr>
          <a:xfrm>
            <a:off x="5998563" y="6418982"/>
            <a:ext cx="3976299" cy="3925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  <a:effectLst/>
              </a:rPr>
              <a:t>DAQ: streaming/triggerless with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8F1A1-9606-69AF-F086-6DDB90B106B5}"/>
              </a:ext>
            </a:extLst>
          </p:cNvPr>
          <p:cNvSpPr txBox="1"/>
          <p:nvPr/>
        </p:nvSpPr>
        <p:spPr>
          <a:xfrm>
            <a:off x="9142994" y="696200"/>
            <a:ext cx="3037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See </a:t>
            </a:r>
            <a:r>
              <a:rPr lang="it-IT" sz="2400" b="1" dirty="0" err="1">
                <a:solidFill>
                  <a:srgbClr val="FF0000"/>
                </a:solidFill>
              </a:rPr>
              <a:t>also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J</a:t>
            </a:r>
            <a:r>
              <a:rPr lang="it-IT" sz="2400" b="1" dirty="0">
                <a:solidFill>
                  <a:srgbClr val="FF0000"/>
                </a:solidFill>
              </a:rPr>
              <a:t>. </a:t>
            </a:r>
            <a:r>
              <a:rPr lang="it-IT" sz="2400" b="1" dirty="0" err="1">
                <a:solidFill>
                  <a:srgbClr val="FF0000"/>
                </a:solidFill>
              </a:rPr>
              <a:t>Lajoie’s</a:t>
            </a:r>
            <a:r>
              <a:rPr lang="it-IT" sz="2400" b="1" dirty="0">
                <a:solidFill>
                  <a:srgbClr val="FF0000"/>
                </a:solidFill>
              </a:rPr>
              <a:t>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C0DF9-768A-3F55-5BDD-86B5D276BF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" y="5305071"/>
            <a:ext cx="5665493" cy="11609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F5B214-8C26-0CC5-D34B-C50456863A17}"/>
              </a:ext>
            </a:extLst>
          </p:cNvPr>
          <p:cNvSpPr/>
          <p:nvPr/>
        </p:nvSpPr>
        <p:spPr>
          <a:xfrm>
            <a:off x="9853857" y="596523"/>
            <a:ext cx="1825819" cy="3319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75BBCC-2E56-0684-5450-447C88EAE145}"/>
              </a:ext>
            </a:extLst>
          </p:cNvPr>
          <p:cNvSpPr/>
          <p:nvPr/>
        </p:nvSpPr>
        <p:spPr>
          <a:xfrm>
            <a:off x="10006257" y="748923"/>
            <a:ext cx="1825819" cy="3319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77EDA9-A7B0-08AC-5FD4-52C44D288AFC}"/>
              </a:ext>
            </a:extLst>
          </p:cNvPr>
          <p:cNvGrpSpPr/>
          <p:nvPr/>
        </p:nvGrpSpPr>
        <p:grpSpPr>
          <a:xfrm>
            <a:off x="3966027" y="4684491"/>
            <a:ext cx="1883701" cy="824869"/>
            <a:chOff x="9847373" y="561975"/>
            <a:chExt cx="1883701" cy="824869"/>
          </a:xfrm>
        </p:grpSpPr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6FF8CE66-D933-3AE6-34FA-56440BBB8CAC}"/>
                </a:ext>
              </a:extLst>
            </p:cNvPr>
            <p:cNvSpPr txBox="1"/>
            <p:nvPr/>
          </p:nvSpPr>
          <p:spPr>
            <a:xfrm>
              <a:off x="9847373" y="561975"/>
              <a:ext cx="1883701" cy="369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200" b="0" dirty="0"/>
                <a:t>Zero Degree Calorimeter</a:t>
              </a:r>
              <a:endParaRPr sz="1200" b="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5C0CCB-A6C5-9FA7-08F5-A900C0EFC5E0}"/>
                </a:ext>
              </a:extLst>
            </p:cNvPr>
            <p:cNvGrpSpPr/>
            <p:nvPr/>
          </p:nvGrpSpPr>
          <p:grpSpPr>
            <a:xfrm>
              <a:off x="9853857" y="596523"/>
              <a:ext cx="1825819" cy="790321"/>
              <a:chOff x="9853857" y="596523"/>
              <a:chExt cx="1825819" cy="790321"/>
            </a:xfrm>
          </p:grpSpPr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DE4E0860-A771-5EE3-A5DC-D84C3A44EA47}"/>
                  </a:ext>
                </a:extLst>
              </p:cNvPr>
              <p:cNvSpPr/>
              <p:nvPr/>
            </p:nvSpPr>
            <p:spPr>
              <a:xfrm>
                <a:off x="10691115" y="832848"/>
                <a:ext cx="361757" cy="553996"/>
              </a:xfrm>
              <a:prstGeom prst="line">
                <a:avLst/>
              </a:prstGeom>
              <a:ln w="19050">
                <a:solidFill>
                  <a:schemeClr val="tx1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BBFE9C-7084-542C-EB97-4FAF70CFAB00}"/>
                  </a:ext>
                </a:extLst>
              </p:cNvPr>
              <p:cNvSpPr/>
              <p:nvPr/>
            </p:nvSpPr>
            <p:spPr>
              <a:xfrm>
                <a:off x="9853857" y="596523"/>
                <a:ext cx="1825819" cy="33197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74BF24-135A-49D7-68E4-01A22A25A1E5}"/>
              </a:ext>
            </a:extLst>
          </p:cNvPr>
          <p:cNvGrpSpPr/>
          <p:nvPr/>
        </p:nvGrpSpPr>
        <p:grpSpPr>
          <a:xfrm>
            <a:off x="3991828" y="5586975"/>
            <a:ext cx="1857900" cy="1238584"/>
            <a:chOff x="3991828" y="5586975"/>
            <a:chExt cx="1857900" cy="1238584"/>
          </a:xfrm>
        </p:grpSpPr>
        <p:sp>
          <p:nvSpPr>
            <p:cNvPr id="35" name="Line">
              <a:extLst>
                <a:ext uri="{FF2B5EF4-FFF2-40B4-BE49-F238E27FC236}">
                  <a16:creationId xmlns:a16="http://schemas.microsoft.com/office/drawing/2014/main" id="{B314919E-9D72-E43E-1A61-028810B71BC6}"/>
                </a:ext>
              </a:extLst>
            </p:cNvPr>
            <p:cNvSpPr/>
            <p:nvPr/>
          </p:nvSpPr>
          <p:spPr>
            <a:xfrm flipV="1">
              <a:off x="4317916" y="5728916"/>
              <a:ext cx="275719" cy="453422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D3370B8F-95AC-7935-E797-6CE89AECCFB6}"/>
                </a:ext>
              </a:extLst>
            </p:cNvPr>
            <p:cNvSpPr txBox="1"/>
            <p:nvPr/>
          </p:nvSpPr>
          <p:spPr>
            <a:xfrm>
              <a:off x="3991828" y="6086897"/>
              <a:ext cx="1857900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00" b="0" dirty="0"/>
                <a:t>Roman Pots </a:t>
              </a:r>
              <a:r>
                <a:rPr lang="en-US" sz="1200" b="0" dirty="0"/>
                <a:t>(RPs) </a:t>
              </a:r>
              <a:r>
                <a:rPr sz="1200" b="0" dirty="0"/>
                <a:t>and </a:t>
              </a:r>
              <a:endParaRPr lang="en-US" sz="1200" b="0" dirty="0"/>
            </a:p>
            <a:p>
              <a:r>
                <a:rPr sz="1200" b="0" dirty="0"/>
                <a:t>Off-Momentum </a:t>
              </a:r>
              <a:r>
                <a:rPr lang="en-US" sz="1200" b="0" dirty="0"/>
                <a:t>D</a:t>
              </a:r>
              <a:r>
                <a:rPr sz="1200" b="0" dirty="0"/>
                <a:t>etectors</a:t>
              </a:r>
              <a:r>
                <a:rPr lang="en-US" sz="1200" b="0" dirty="0"/>
                <a:t> (OMDs)</a:t>
              </a:r>
              <a:r>
                <a:rPr sz="1200" b="0" dirty="0"/>
                <a:t> </a:t>
              </a: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A3DBC5EB-0C8D-2BBA-6EB1-67AFCFD725B8}"/>
                </a:ext>
              </a:extLst>
            </p:cNvPr>
            <p:cNvSpPr/>
            <p:nvPr/>
          </p:nvSpPr>
          <p:spPr>
            <a:xfrm flipV="1">
              <a:off x="4897333" y="5586975"/>
              <a:ext cx="156946" cy="595361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4AD46F-C170-9025-E2D7-9BD640263F30}"/>
              </a:ext>
            </a:extLst>
          </p:cNvPr>
          <p:cNvGrpSpPr/>
          <p:nvPr/>
        </p:nvGrpSpPr>
        <p:grpSpPr>
          <a:xfrm>
            <a:off x="2866118" y="4655608"/>
            <a:ext cx="1106393" cy="1044681"/>
            <a:chOff x="2866118" y="4655608"/>
            <a:chExt cx="1106393" cy="1044681"/>
          </a:xfrm>
        </p:grpSpPr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1D022185-4DEA-E254-F0B3-53EB67A767C8}"/>
                </a:ext>
              </a:extLst>
            </p:cNvPr>
            <p:cNvSpPr txBox="1"/>
            <p:nvPr/>
          </p:nvSpPr>
          <p:spPr>
            <a:xfrm>
              <a:off x="2866118" y="4655608"/>
              <a:ext cx="1106393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01010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00" b="0" dirty="0"/>
                <a:t>B0 </a:t>
              </a:r>
              <a:r>
                <a:rPr lang="en-US" sz="1200" b="0" dirty="0"/>
                <a:t>M</a:t>
              </a:r>
              <a:r>
                <a:rPr sz="1200" b="0" dirty="0"/>
                <a:t>agnet</a:t>
              </a:r>
              <a:r>
                <a:rPr lang="en-US" sz="1200" b="0" dirty="0"/>
                <a:t> </a:t>
              </a:r>
            </a:p>
            <a:p>
              <a:r>
                <a:rPr lang="en-US" sz="1200" b="0" dirty="0"/>
                <a:t>Spectrometer</a:t>
              </a:r>
              <a:endParaRPr sz="1200" b="0" dirty="0"/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2C07B1FC-CC77-CED7-B650-8ADCBCAC2205}"/>
                </a:ext>
              </a:extLst>
            </p:cNvPr>
            <p:cNvSpPr/>
            <p:nvPr/>
          </p:nvSpPr>
          <p:spPr>
            <a:xfrm>
              <a:off x="3359185" y="5146293"/>
              <a:ext cx="156945" cy="553996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</p:grpSp>
      <p:sp>
        <p:nvSpPr>
          <p:cNvPr id="42" name="Line">
            <a:extLst>
              <a:ext uri="{FF2B5EF4-FFF2-40B4-BE49-F238E27FC236}">
                <a16:creationId xmlns:a16="http://schemas.microsoft.com/office/drawing/2014/main" id="{379205EA-F070-11B5-8A50-671FED6077B6}"/>
              </a:ext>
            </a:extLst>
          </p:cNvPr>
          <p:cNvSpPr/>
          <p:nvPr/>
        </p:nvSpPr>
        <p:spPr>
          <a:xfrm flipH="1">
            <a:off x="1752519" y="5368062"/>
            <a:ext cx="156945" cy="59536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33C6885D-84F2-527C-1170-70EAE22ED7F3}"/>
              </a:ext>
            </a:extLst>
          </p:cNvPr>
          <p:cNvSpPr/>
          <p:nvPr/>
        </p:nvSpPr>
        <p:spPr>
          <a:xfrm>
            <a:off x="878289" y="5368061"/>
            <a:ext cx="156945" cy="73866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E06CF5B1-2A8D-E747-9078-474B2E69F012}"/>
              </a:ext>
            </a:extLst>
          </p:cNvPr>
          <p:cNvSpPr txBox="1"/>
          <p:nvPr/>
        </p:nvSpPr>
        <p:spPr>
          <a:xfrm>
            <a:off x="741710" y="5075621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7DB269-ED1F-015F-F954-3F9668426BB3}"/>
              </a:ext>
            </a:extLst>
          </p:cNvPr>
          <p:cNvGrpSpPr/>
          <p:nvPr/>
        </p:nvGrpSpPr>
        <p:grpSpPr>
          <a:xfrm>
            <a:off x="171093" y="6195883"/>
            <a:ext cx="1239748" cy="729595"/>
            <a:chOff x="171093" y="6243383"/>
            <a:chExt cx="1239748" cy="729595"/>
          </a:xfrm>
        </p:grpSpPr>
        <p:sp>
          <p:nvSpPr>
            <p:cNvPr id="45" name="Line">
              <a:extLst>
                <a:ext uri="{FF2B5EF4-FFF2-40B4-BE49-F238E27FC236}">
                  <a16:creationId xmlns:a16="http://schemas.microsoft.com/office/drawing/2014/main" id="{FE033D05-0548-FF28-6CD7-4F88CEB179A0}"/>
                </a:ext>
              </a:extLst>
            </p:cNvPr>
            <p:cNvSpPr/>
            <p:nvPr/>
          </p:nvSpPr>
          <p:spPr>
            <a:xfrm flipH="1" flipV="1">
              <a:off x="171093" y="6243383"/>
              <a:ext cx="343716" cy="452135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A1EB08A6-C55D-7D76-ABE6-7F4DF782D2D6}"/>
                </a:ext>
              </a:extLst>
            </p:cNvPr>
            <p:cNvSpPr txBox="1"/>
            <p:nvPr/>
          </p:nvSpPr>
          <p:spPr>
            <a:xfrm>
              <a:off x="474790" y="6418982"/>
              <a:ext cx="936051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Luminosity</a:t>
              </a:r>
              <a:r>
                <a:rPr lang="en-US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200" b="0" dirty="0">
                  <a:latin typeface="Arial" panose="020B0604020202020204" pitchFamily="34" charset="0"/>
                  <a:cs typeface="Arial" panose="020B0604020202020204" pitchFamily="34" charset="0"/>
                </a:rPr>
                <a:t>ystem 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3ED4DF-4A22-1397-F0AE-45C043D80DA7}"/>
              </a:ext>
            </a:extLst>
          </p:cNvPr>
          <p:cNvCxnSpPr>
            <a:cxnSpLocks/>
          </p:cNvCxnSpPr>
          <p:nvPr/>
        </p:nvCxnSpPr>
        <p:spPr>
          <a:xfrm>
            <a:off x="2150803" y="3771845"/>
            <a:ext cx="822422" cy="16731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6EE46FBB-1130-6504-C031-CAC3E7DB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333095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E55D473F-25D2-244C-FDF8-078999AA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6" y="1657999"/>
            <a:ext cx="5153317" cy="4924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01860-2319-1450-E6A2-1C7FC0A02427}"/>
              </a:ext>
            </a:extLst>
          </p:cNvPr>
          <p:cNvSpPr txBox="1"/>
          <p:nvPr/>
        </p:nvSpPr>
        <p:spPr>
          <a:xfrm>
            <a:off x="53495" y="1657999"/>
            <a:ext cx="4564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event display by Dmitry Romanov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D5AC-183D-A0A6-0A93-A12956ECD841}"/>
              </a:ext>
            </a:extLst>
          </p:cNvPr>
          <p:cNvSpPr txBox="1"/>
          <p:nvPr/>
        </p:nvSpPr>
        <p:spPr>
          <a:xfrm>
            <a:off x="5545777" y="999332"/>
            <a:ext cx="64667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Readout and DAQ: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High-speed data flow: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front-end electronics are designed to support a total bandwidth of up to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Tbps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with over 3,000 fiber streams feeding data from the detector to the computing system.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 dead time: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avoiding a traditional hardware trigger, the system eliminates dead time and allows for unbiased data collection.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and ML in the Data Pipeline: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Intelligent data filtering: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AI/ML algorithms can select the most relevant collision events to study.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Real-time feedback: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AI can enable rapid detector diagnostics and optimization, with systems capable of automatically calibrating detectors and validating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Computing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calibration and alignment: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rapid delivery of scientific results.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Echelon Model: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Organizes resources across the computing hierarchy and enables international contributions.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D3245A-E077-482E-97E1-3597127F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A73161-EFDF-D0E9-D854-27E1F590C1C7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Computing-Detector Integration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D37CCAC-7F20-2396-DB4D-8E1B23FF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66141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A6B8C9-8B9A-8373-2CCE-B045222D9730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The             Collaboration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Picture 3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AD6DAEEA-CF5E-A95E-BED1-DE1435E3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182" y="159068"/>
            <a:ext cx="1040663" cy="7479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AFA31D-715D-577B-83AD-82843266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8</a:t>
            </a:fld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67FB2-DD4F-5D51-B1B6-9EA42032F7F8}"/>
              </a:ext>
            </a:extLst>
          </p:cNvPr>
          <p:cNvSpPr txBox="1"/>
          <p:nvPr/>
        </p:nvSpPr>
        <p:spPr>
          <a:xfrm>
            <a:off x="8678492" y="929642"/>
            <a:ext cx="34580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A truly global pursuit for a new experiment at the EIC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FF0000"/>
                </a:solidFill>
              </a:rPr>
              <a:t>26</a:t>
            </a:r>
            <a:r>
              <a:rPr lang="en-US" sz="2000" dirty="0"/>
              <a:t> Countries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FF0000"/>
                </a:solidFill>
              </a:rPr>
              <a:t>183</a:t>
            </a:r>
            <a:r>
              <a:rPr lang="en-US" sz="2000" dirty="0"/>
              <a:t> Institutions and counting!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FF0000"/>
                </a:solidFill>
              </a:rPr>
              <a:t>1160</a:t>
            </a:r>
            <a:r>
              <a:rPr lang="en-US" sz="2000" dirty="0"/>
              <a:t> scientists and counting!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90B3A0-4F74-9414-20DB-FD3DDC3FA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" y="1108402"/>
            <a:ext cx="8605856" cy="45986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283BABE-5909-CD3B-9575-D2D12D1817E7}"/>
              </a:ext>
            </a:extLst>
          </p:cNvPr>
          <p:cNvGrpSpPr/>
          <p:nvPr/>
        </p:nvGrpSpPr>
        <p:grpSpPr>
          <a:xfrm>
            <a:off x="47038" y="4046382"/>
            <a:ext cx="2583856" cy="2811618"/>
            <a:chOff x="47038" y="4046382"/>
            <a:chExt cx="2583856" cy="28116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190EB9-104F-0A3A-E515-EB7C85F8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038" y="4274144"/>
              <a:ext cx="2583856" cy="25838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58D1DE-6BA5-C19B-2303-1F3ACD6447D7}"/>
                </a:ext>
              </a:extLst>
            </p:cNvPr>
            <p:cNvSpPr txBox="1"/>
            <p:nvPr/>
          </p:nvSpPr>
          <p:spPr>
            <a:xfrm>
              <a:off x="1152717" y="4505176"/>
              <a:ext cx="6851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2%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Africa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632797-D875-3D1B-20C2-D5BC14B837F9}"/>
                </a:ext>
              </a:extLst>
            </p:cNvPr>
            <p:cNvSpPr txBox="1"/>
            <p:nvPr/>
          </p:nvSpPr>
          <p:spPr>
            <a:xfrm>
              <a:off x="1621980" y="5106120"/>
              <a:ext cx="789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31%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Europe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7CCA8C-EA10-0494-3A84-C549EF9F9DD2}"/>
                </a:ext>
              </a:extLst>
            </p:cNvPr>
            <p:cNvSpPr txBox="1"/>
            <p:nvPr/>
          </p:nvSpPr>
          <p:spPr>
            <a:xfrm>
              <a:off x="529435" y="4868581"/>
              <a:ext cx="5886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21%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Asia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172D9E-F364-3683-63D3-D00B4A4A9E4A}"/>
                </a:ext>
              </a:extLst>
            </p:cNvPr>
            <p:cNvSpPr txBox="1"/>
            <p:nvPr/>
          </p:nvSpPr>
          <p:spPr>
            <a:xfrm>
              <a:off x="513877" y="5836009"/>
              <a:ext cx="14353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46% </a:t>
              </a:r>
            </a:p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North America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74EE31-B04D-D8C8-9FAE-E752C71300F0}"/>
                </a:ext>
              </a:extLst>
            </p:cNvPr>
            <p:cNvSpPr txBox="1"/>
            <p:nvPr/>
          </p:nvSpPr>
          <p:spPr>
            <a:xfrm>
              <a:off x="47038" y="4046382"/>
              <a:ext cx="25838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70C0"/>
                  </a:solidFill>
                </a:rPr>
                <a:t>Institutions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76AAB2-65A4-27A9-7CB8-6BE6A1EA2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121" y="3880365"/>
            <a:ext cx="4081841" cy="2583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6AAAEA-513D-D48A-2393-D6F9A853CA08}"/>
              </a:ext>
            </a:extLst>
          </p:cNvPr>
          <p:cNvSpPr txBox="1"/>
          <p:nvPr/>
        </p:nvSpPr>
        <p:spPr>
          <a:xfrm>
            <a:off x="9124329" y="6047998"/>
            <a:ext cx="242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BNL – January 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598F5-F2F2-7A43-9CEB-618F7D46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</p:spTree>
    <p:extLst>
      <p:ext uri="{BB962C8B-B14F-4D97-AF65-F5344CB8AC3E}">
        <p14:creationId xmlns:p14="http://schemas.microsoft.com/office/powerpoint/2010/main" val="146672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84548B-5BDC-AC6D-F611-5FC1E4E7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9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A6453-E2E7-D072-7D51-BC16AFA1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483" y="1260540"/>
            <a:ext cx="7612084" cy="36039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602ED5-7C64-2DAB-D821-588D74C7E424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Current Project Schedule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313C-DF92-3CDF-7D49-550CC69AE8FE}"/>
              </a:ext>
            </a:extLst>
          </p:cNvPr>
          <p:cNvSpPr txBox="1"/>
          <p:nvPr/>
        </p:nvSpPr>
        <p:spPr>
          <a:xfrm>
            <a:off x="2063641" y="889000"/>
            <a:ext cx="809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High-level technically driven schedule – to be adjusted when funding profile is known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40847-F861-DE58-8286-10F2852CE027}"/>
              </a:ext>
            </a:extLst>
          </p:cNvPr>
          <p:cNvSpPr txBox="1"/>
          <p:nvPr/>
        </p:nvSpPr>
        <p:spPr>
          <a:xfrm>
            <a:off x="113804" y="2064697"/>
            <a:ext cx="3884718" cy="1323439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ePIC timeline: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Baseline ~ early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Construction begins ~ early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First collisions ~ late 2035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0F86B-77EC-6997-56A3-1407297C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71D7E-C6F3-D0EA-0790-B42AA728C59D}"/>
              </a:ext>
            </a:extLst>
          </p:cNvPr>
          <p:cNvSpPr txBox="1"/>
          <p:nvPr/>
        </p:nvSpPr>
        <p:spPr>
          <a:xfrm>
            <a:off x="113804" y="4947956"/>
            <a:ext cx="8693829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Goal: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Developing a fully integrated project plan that meets DOE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~$3B project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science within ten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Implementation plan that meets CD-0 Mission Need </a:t>
            </a:r>
          </a:p>
        </p:txBody>
      </p:sp>
    </p:spTree>
    <p:extLst>
      <p:ext uri="{BB962C8B-B14F-4D97-AF65-F5344CB8AC3E}">
        <p14:creationId xmlns:p14="http://schemas.microsoft.com/office/powerpoint/2010/main" val="7952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zio_DESY_2023" id="{2957063E-2E0D-0A41-97E4-67E9C2E635B8}" vid="{F4114940-71B4-B041-BDF0-AEA43D3A93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107394</TotalTime>
  <Words>3379</Words>
  <Application>Microsoft Macintosh PowerPoint</Application>
  <PresentationFormat>Widescreen</PresentationFormat>
  <Paragraphs>563</Paragraphs>
  <Slides>35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ＭＳ Ｐゴシック</vt:lpstr>
      <vt:lpstr>Arial</vt:lpstr>
      <vt:lpstr>Arial Black</vt:lpstr>
      <vt:lpstr>Calibri</vt:lpstr>
      <vt:lpstr>Calibri Light</vt:lpstr>
      <vt:lpstr>Cambria Math</vt:lpstr>
      <vt:lpstr>Cascadia Code</vt:lpstr>
      <vt:lpstr>Comic Sans MS</vt:lpstr>
      <vt:lpstr>Courier New</vt:lpstr>
      <vt:lpstr>DejaVu Sans</vt:lpstr>
      <vt:lpstr>Helvetica</vt:lpstr>
      <vt:lpstr>Symbol</vt:lpstr>
      <vt:lpstr>System Font Regular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SALVATORE FAZIO</dc:creator>
  <cp:lastModifiedBy>Salvatore Fazio</cp:lastModifiedBy>
  <cp:revision>382</cp:revision>
  <cp:lastPrinted>2025-09-22T12:19:42Z</cp:lastPrinted>
  <dcterms:created xsi:type="dcterms:W3CDTF">2021-09-17T16:21:42Z</dcterms:created>
  <dcterms:modified xsi:type="dcterms:W3CDTF">2026-05-12T20:15:28Z</dcterms:modified>
</cp:coreProperties>
</file>