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41" r:id="rId1"/>
  </p:sldMasterIdLst>
  <p:notesMasterIdLst>
    <p:notesMasterId r:id="rId29"/>
  </p:notesMasterIdLst>
  <p:handoutMasterIdLst>
    <p:handoutMasterId r:id="rId30"/>
  </p:handoutMasterIdLst>
  <p:sldIdLst>
    <p:sldId id="1041" r:id="rId2"/>
    <p:sldId id="955" r:id="rId3"/>
    <p:sldId id="1196" r:id="rId4"/>
    <p:sldId id="1092" r:id="rId5"/>
    <p:sldId id="1106" r:id="rId6"/>
    <p:sldId id="1107" r:id="rId7"/>
    <p:sldId id="1109" r:id="rId8"/>
    <p:sldId id="1101" r:id="rId9"/>
    <p:sldId id="1104" r:id="rId10"/>
    <p:sldId id="286" r:id="rId11"/>
    <p:sldId id="1102" r:id="rId12"/>
    <p:sldId id="1095" r:id="rId13"/>
    <p:sldId id="1200" r:id="rId14"/>
    <p:sldId id="644" r:id="rId15"/>
    <p:sldId id="1202" r:id="rId16"/>
    <p:sldId id="968" r:id="rId17"/>
    <p:sldId id="1195" r:id="rId18"/>
    <p:sldId id="420" r:id="rId19"/>
    <p:sldId id="964" r:id="rId20"/>
    <p:sldId id="441" r:id="rId21"/>
    <p:sldId id="1201" r:id="rId22"/>
    <p:sldId id="1194" r:id="rId23"/>
    <p:sldId id="1199" r:id="rId24"/>
    <p:sldId id="1096" r:id="rId25"/>
    <p:sldId id="1197" r:id="rId26"/>
    <p:sldId id="1198" r:id="rId27"/>
    <p:sldId id="1070" r:id="rId28"/>
  </p:sldIdLst>
  <p:sldSz cx="12192000" cy="6858000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FF66FF"/>
    <a:srgbClr val="0066FF"/>
    <a:srgbClr val="FF66CC"/>
    <a:srgbClr val="DDDDDD"/>
    <a:srgbClr val="0033CC"/>
    <a:srgbClr val="FF00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8" autoAdjust="0"/>
    <p:restoredTop sz="92397" autoAdjust="0"/>
  </p:normalViewPr>
  <p:slideViewPr>
    <p:cSldViewPr>
      <p:cViewPr>
        <p:scale>
          <a:sx n="95" d="100"/>
          <a:sy n="95" d="100"/>
        </p:scale>
        <p:origin x="20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>
      <p:cViewPr varScale="1">
        <p:scale>
          <a:sx n="136" d="100"/>
          <a:sy n="136" d="100"/>
        </p:scale>
        <p:origin x="1288" y="200"/>
      </p:cViewPr>
      <p:guideLst/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6F69BB85-52EB-8E4E-88B2-CB733D6F8B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233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4338" y="695325"/>
            <a:ext cx="6176962" cy="347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0550"/>
            <a:ext cx="51339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CD6FF4B7-CC0D-CC44-B0E6-CE79288510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127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695325"/>
            <a:ext cx="6176962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AC356E-086B-0044-B74E-5E69526ECEB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579DCF-4272-FA4B-90AE-EE2B7224D1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361D48-2605-C445-98DB-8B0508D915A2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622594" name="Rectangle 2">
            <a:extLst>
              <a:ext uri="{FF2B5EF4-FFF2-40B4-BE49-F238E27FC236}">
                <a16:creationId xmlns:a16="http://schemas.microsoft.com/office/drawing/2014/main" id="{6F10D7F9-1910-F644-9A83-6E7090418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>
            <a:extLst>
              <a:ext uri="{FF2B5EF4-FFF2-40B4-BE49-F238E27FC236}">
                <a16:creationId xmlns:a16="http://schemas.microsoft.com/office/drawing/2014/main" id="{2B9F082C-7E92-7D46-BAF4-A679FE4168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806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67A106A8-860F-944B-99B5-6FE0B61236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6E1C909-5B81-954F-813E-01E09D2A4665}" type="slidenum">
              <a:rPr lang="en-US" altLang="en-US" sz="1200" b="0"/>
              <a:pPr/>
              <a:t>2</a:t>
            </a:fld>
            <a:endParaRPr lang="en-US" altLang="en-US" sz="1200" b="0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1CEB8BE3-F36D-5642-B345-CC60CFA4A5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695325"/>
            <a:ext cx="6178550" cy="3476625"/>
          </a:xfrm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9854B01-C8EF-174F-94F3-C9E43886B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05313"/>
            <a:ext cx="5130800" cy="417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39" tIns="46471" rIns="92939" bIns="46471"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C356E-086B-0044-B74E-5E69526ECEB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4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A44F1-7ABE-0246-B1EA-9FB0C7DC2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31005-8B0B-094B-9469-B6980C4F0CFB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54626" name="Slide Image Placeholder 1">
            <a:extLst>
              <a:ext uri="{FF2B5EF4-FFF2-40B4-BE49-F238E27FC236}">
                <a16:creationId xmlns:a16="http://schemas.microsoft.com/office/drawing/2014/main" id="{12FB4A2F-8882-9249-BC95-2428FE1FA4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14338" y="696913"/>
            <a:ext cx="6178550" cy="3476625"/>
          </a:xfrm>
          <a:ln/>
        </p:spPr>
      </p:sp>
      <p:sp>
        <p:nvSpPr>
          <p:cNvPr id="154627" name="Notes Placeholder 2">
            <a:extLst>
              <a:ext uri="{FF2B5EF4-FFF2-40B4-BE49-F238E27FC236}">
                <a16:creationId xmlns:a16="http://schemas.microsoft.com/office/drawing/2014/main" id="{B29216DC-1931-C041-9DCE-FE8DD4061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1863" y="4403725"/>
            <a:ext cx="5133975" cy="4170363"/>
          </a:xfrm>
        </p:spPr>
        <p:txBody>
          <a:bodyPr lIns="91747" tIns="45874" rIns="91747" bIns="45874"/>
          <a:lstStyle/>
          <a:p>
            <a:endParaRPr lang="en-US" altLang="en-US"/>
          </a:p>
        </p:txBody>
      </p:sp>
      <p:sp>
        <p:nvSpPr>
          <p:cNvPr id="154628" name="Slide Number Placeholder 3">
            <a:extLst>
              <a:ext uri="{FF2B5EF4-FFF2-40B4-BE49-F238E27FC236}">
                <a16:creationId xmlns:a16="http://schemas.microsoft.com/office/drawing/2014/main" id="{A27A8EBE-459E-3A44-845A-11A5C4FDA846}"/>
              </a:ext>
            </a:extLst>
          </p:cNvPr>
          <p:cNvSpPr txBox="1">
            <a:spLocks noGrp="1"/>
          </p:cNvSpPr>
          <p:nvPr/>
        </p:nvSpPr>
        <p:spPr bwMode="auto">
          <a:xfrm>
            <a:off x="3963988" y="8810625"/>
            <a:ext cx="303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747" tIns="45874" rIns="91747" bIns="45874" anchor="b"/>
          <a:lstStyle>
            <a:lvl1pPr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4375" indent="-274638"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8550" indent="-219075"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9875" indent="-222250"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9613" indent="-220663"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6813" indent="-220663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4013" indent="-220663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1213" indent="-220663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8413" indent="-220663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643E0D4-5C2C-6D47-9A3C-2FB35F2AF02C}" type="slidenum">
              <a:rPr lang="en-US" altLang="en-US" sz="1300" b="0">
                <a:latin typeface="Times New Roman" panose="02020603050405020304" pitchFamily="18" charset="0"/>
              </a:rPr>
              <a:pPr algn="r"/>
              <a:t>14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0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D647C-1E8F-2AAE-5EBC-4CC61618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0FE3AC-7619-16F5-4A28-9911FAC83D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31005-8B0B-094B-9469-B6980C4F0CFB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54626" name="Slide Image Placeholder 1">
            <a:extLst>
              <a:ext uri="{FF2B5EF4-FFF2-40B4-BE49-F238E27FC236}">
                <a16:creationId xmlns:a16="http://schemas.microsoft.com/office/drawing/2014/main" id="{BCC4FE15-D47C-4B81-A568-9C9F3FA148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14338" y="696913"/>
            <a:ext cx="6178550" cy="3476625"/>
          </a:xfrm>
          <a:ln/>
        </p:spPr>
      </p:sp>
      <p:sp>
        <p:nvSpPr>
          <p:cNvPr id="154627" name="Notes Placeholder 2">
            <a:extLst>
              <a:ext uri="{FF2B5EF4-FFF2-40B4-BE49-F238E27FC236}">
                <a16:creationId xmlns:a16="http://schemas.microsoft.com/office/drawing/2014/main" id="{AA81BE41-5C85-805A-8B01-94E234E65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1863" y="4403725"/>
            <a:ext cx="5133975" cy="4170363"/>
          </a:xfrm>
        </p:spPr>
        <p:txBody>
          <a:bodyPr lIns="91747" tIns="45874" rIns="91747" bIns="45874"/>
          <a:lstStyle/>
          <a:p>
            <a:endParaRPr lang="en-US" altLang="en-US"/>
          </a:p>
        </p:txBody>
      </p:sp>
      <p:sp>
        <p:nvSpPr>
          <p:cNvPr id="154628" name="Slide Number Placeholder 3">
            <a:extLst>
              <a:ext uri="{FF2B5EF4-FFF2-40B4-BE49-F238E27FC236}">
                <a16:creationId xmlns:a16="http://schemas.microsoft.com/office/drawing/2014/main" id="{C5DFBB93-FF3D-F3C3-2F78-09616D39FD90}"/>
              </a:ext>
            </a:extLst>
          </p:cNvPr>
          <p:cNvSpPr txBox="1">
            <a:spLocks noGrp="1"/>
          </p:cNvSpPr>
          <p:nvPr/>
        </p:nvSpPr>
        <p:spPr bwMode="auto">
          <a:xfrm>
            <a:off x="3963988" y="8810625"/>
            <a:ext cx="303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747" tIns="45874" rIns="91747" bIns="45874" anchor="b"/>
          <a:lstStyle>
            <a:lvl1pPr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4375" indent="-274638"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8550" indent="-219075"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9875" indent="-222250"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9613" indent="-220663" algn="l" defTabSz="915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6813" indent="-220663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4013" indent="-220663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1213" indent="-220663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8413" indent="-220663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643E0D4-5C2C-6D47-9A3C-2FB35F2AF02C}" type="slidenum">
              <a:rPr lang="en-US" altLang="en-US" sz="1300" b="0">
                <a:latin typeface="Times New Roman" panose="02020603050405020304" pitchFamily="18" charset="0"/>
              </a:rPr>
              <a:pPr algn="r"/>
              <a:t>15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95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2E0C5BA8-EE84-0943-88AB-B101E2098A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14338" y="695325"/>
            <a:ext cx="6176962" cy="3475038"/>
          </a:xfrm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86D91A7B-385B-8445-8A27-5900165A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B5DA3AFF-5F82-8F4A-8D71-CFB0E7274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63988" y="8805863"/>
            <a:ext cx="3032125" cy="46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66399CD-09BC-6D4D-970F-F60B2CD53D86}" type="slidenum">
              <a:rPr lang="en-US" altLang="en-US" sz="1200" b="0">
                <a:latin typeface="Helvetica" pitchFamily="2" charset="0"/>
              </a:rPr>
              <a:pPr/>
              <a:t>16</a:t>
            </a:fld>
            <a:endParaRPr lang="en-US" altLang="en-US" sz="1200" b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38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15" tIns="44858" rIns="89715" bIns="44858"/>
          <a:lstStyle>
            <a:lvl1pPr defTabSz="909638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9638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9638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9638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9638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0FF8A8-481F-064F-9E85-291ADB006EDA}" type="slidenum">
              <a:rPr lang="en-US" sz="1200">
                <a:latin typeface="Times New Roman" charset="0"/>
              </a:rPr>
              <a:pPr eaLnBrk="1" hangingPunct="1"/>
              <a:t>18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20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B78DF2-5D9E-A24C-8E98-D2F4DD18209A}" type="slidenum">
              <a:rPr lang="en-US"/>
              <a:pPr/>
              <a:t>20</a:t>
            </a:fld>
            <a:endParaRPr 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9E5E1-B45F-B714-6A03-934535E9F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48D606-5492-9015-F3CA-F742FA6DE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FB025D-BC79-854C-8CFF-13CA62CBAC4D}" type="slidenum">
              <a:rPr lang="en-US"/>
              <a:pPr/>
              <a:t>21</a:t>
            </a:fld>
            <a:endParaRPr lang="en-US"/>
          </a:p>
        </p:txBody>
      </p:sp>
      <p:sp>
        <p:nvSpPr>
          <p:cNvPr id="644098" name="Rectangle 2">
            <a:extLst>
              <a:ext uri="{FF2B5EF4-FFF2-40B4-BE49-F238E27FC236}">
                <a16:creationId xmlns:a16="http://schemas.microsoft.com/office/drawing/2014/main" id="{034B8C43-C7B6-79BF-7826-63C3B1586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4099" name="Rectangle 3">
            <a:extLst>
              <a:ext uri="{FF2B5EF4-FFF2-40B4-BE49-F238E27FC236}">
                <a16:creationId xmlns:a16="http://schemas.microsoft.com/office/drawing/2014/main" id="{257279D5-7CDD-97F6-799A-7262FFA61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5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</p:spPr>
        <p:txBody>
          <a:bodyPr anchor="t" anchorCtr="0"/>
          <a:lstStyle>
            <a:lvl1pPr algn="l">
              <a:defRPr sz="6000" b="1" i="0">
                <a:solidFill>
                  <a:srgbClr val="FF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50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894383-A347-7B44-B79E-79E4ECFA0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11766227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1BBE6FB-5C17-B04D-8271-C9D9CDACFF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5601" y="423863"/>
            <a:ext cx="10238316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EE176FE-605F-F741-B68A-098429342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28773" y="38100"/>
            <a:ext cx="3930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CF74697-79E8-794F-A52D-1DB9E24E5D38}" type="slidenum">
              <a:rPr lang="en-US" altLang="en-US" sz="1400" b="0"/>
              <a:pPr/>
              <a:t>‹#›</a:t>
            </a:fld>
            <a:endParaRPr lang="en-US" alt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74228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62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457200"/>
            <a:ext cx="11049000" cy="800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257" y="1600200"/>
            <a:ext cx="5397843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1700" y="1600200"/>
            <a:ext cx="52959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971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11049000" cy="800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657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22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55601" y="1600220"/>
            <a:ext cx="11569700" cy="52577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718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2026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7474D-E536-683E-0A05-42871BADD89D}"/>
              </a:ext>
            </a:extLst>
          </p:cNvPr>
          <p:cNvSpPr/>
          <p:nvPr userDrawn="1"/>
        </p:nvSpPr>
        <p:spPr>
          <a:xfrm>
            <a:off x="495300" y="6234181"/>
            <a:ext cx="1714500" cy="509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B44F4-8EF0-7345-853A-68FE93609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1" y="1600200"/>
            <a:ext cx="11569700" cy="52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3E71CF2-B5D5-7D41-851D-078056A0E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5601" y="423863"/>
            <a:ext cx="10238316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030CDBA9-B105-2A06-9581-30402424C9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28773" y="38100"/>
            <a:ext cx="3930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CF74697-79E8-794F-A52D-1DB9E24E5D38}" type="slidenum">
              <a:rPr lang="en-US" altLang="en-US" sz="1400" b="0"/>
              <a:pPr/>
              <a:t>‹#›</a:t>
            </a:fld>
            <a:endParaRPr lang="en-US" alt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1486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7" r:id="rId5"/>
    <p:sldLayoutId id="2147484148" r:id="rId6"/>
    <p:sldLayoutId id="2147484373" r:id="rId7"/>
    <p:sldLayoutId id="2147484374" r:id="rId8"/>
  </p:sldLayoutIdLst>
  <p:hf hdr="0" ft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kern="1200">
          <a:solidFill>
            <a:srgbClr val="FF0000"/>
          </a:solidFill>
          <a:latin typeface="+mn-lt"/>
          <a:ea typeface="+mj-ea"/>
          <a:cs typeface="+mj-cs"/>
        </a:defRPr>
      </a:lvl1pPr>
    </p:titleStyle>
    <p:bodyStyle>
      <a:lvl1pPr marL="233363" marR="0" indent="-233363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65000"/>
        <a:buFontTx/>
        <a:buBlip>
          <a:blip r:embed="rId11"/>
        </a:buBlip>
        <a:tabLst/>
        <a:defRPr lang="en-US" altLang="en-US" sz="2400" kern="1200" dirty="0">
          <a:solidFill>
            <a:srgbClr val="0000FF"/>
          </a:solidFill>
          <a:latin typeface="Helvetica"/>
          <a:ea typeface="ＭＳ Ｐゴシック" charset="0"/>
          <a:cs typeface="+mn-cs"/>
        </a:defRPr>
      </a:lvl1pPr>
      <a:lvl2pPr marL="339725" marR="0" indent="-230188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65000"/>
        <a:buFontTx/>
        <a:buBlip>
          <a:blip r:embed="rId12"/>
        </a:buBlip>
        <a:tabLst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460375" marR="0" indent="-230188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65000"/>
        <a:buFontTx/>
        <a:buBlip>
          <a:blip r:embed="rId13"/>
        </a:buBlip>
        <a:tabLst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569913" marR="0" indent="-230188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65000"/>
        <a:buFontTx/>
        <a:buBlip>
          <a:blip r:embed="rId14"/>
        </a:buBlip>
        <a:tabLst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623888" marR="0" indent="-163513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1378825" cy="1947460"/>
          </a:xfrm>
        </p:spPr>
        <p:txBody>
          <a:bodyPr wrap="square" anchor="t">
            <a:normAutofit/>
          </a:bodyPr>
          <a:lstStyle/>
          <a:p>
            <a:r>
              <a:rPr lang="en-US" sz="4800" dirty="0"/>
              <a:t>Making RHIC Possible: </a:t>
            </a:r>
            <a:br>
              <a:rPr lang="en-US" sz="4800" dirty="0"/>
            </a:br>
            <a:r>
              <a:rPr lang="en-US" sz="4800" dirty="0"/>
              <a:t>Reflections on the Machine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3681E5-6175-1E4E-AF63-2187DF7C0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Thomas Roser</a:t>
            </a:r>
          </a:p>
          <a:p>
            <a:pPr>
              <a:lnSpc>
                <a:spcPct val="90000"/>
              </a:lnSpc>
            </a:pPr>
            <a:r>
              <a:rPr lang="en-US" dirty="0"/>
              <a:t>RHIC Science Symposium</a:t>
            </a:r>
          </a:p>
          <a:p>
            <a:pPr>
              <a:lnSpc>
                <a:spcPct val="90000"/>
              </a:lnSpc>
            </a:pPr>
            <a:r>
              <a:rPr lang="en-US" dirty="0"/>
              <a:t>May 14, 2026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03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F36CA36F-11B4-1C47-80D7-85EBA052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9"/>
          <a:stretch>
            <a:fillRect/>
          </a:stretch>
        </p:blipFill>
        <p:spPr bwMode="auto">
          <a:xfrm>
            <a:off x="38100" y="1219201"/>
            <a:ext cx="6445442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Rectangle 3">
            <a:extLst>
              <a:ext uri="{FF2B5EF4-FFF2-40B4-BE49-F238E27FC236}">
                <a16:creationId xmlns:a16="http://schemas.microsoft.com/office/drawing/2014/main" id="{95A3321D-8C52-1441-9EC6-8834FB7FB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601" y="228635"/>
            <a:ext cx="10238316" cy="719137"/>
          </a:xfrm>
        </p:spPr>
        <p:txBody>
          <a:bodyPr/>
          <a:lstStyle/>
          <a:p>
            <a:r>
              <a:rPr lang="en-US" altLang="en-US" dirty="0"/>
              <a:t>Ramp to First Collisions in RHIC, June 12, 2000</a:t>
            </a:r>
          </a:p>
        </p:txBody>
      </p:sp>
      <p:pic>
        <p:nvPicPr>
          <p:cNvPr id="92165" name="Picture 5">
            <a:extLst>
              <a:ext uri="{FF2B5EF4-FFF2-40B4-BE49-F238E27FC236}">
                <a16:creationId xmlns:a16="http://schemas.microsoft.com/office/drawing/2014/main" id="{6D9C2D05-CF25-2141-908F-0CB1AC4C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7903" y="815975"/>
            <a:ext cx="3378200" cy="32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646755-252C-F042-84AC-0C17C4C90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647659" y="4198421"/>
            <a:ext cx="5518688" cy="2383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E5431-ECE1-1443-AD43-3A0C93D13A19}"/>
              </a:ext>
            </a:extLst>
          </p:cNvPr>
          <p:cNvSpPr txBox="1"/>
          <p:nvPr/>
        </p:nvSpPr>
        <p:spPr bwMode="auto">
          <a:xfrm>
            <a:off x="10054262" y="6550223"/>
            <a:ext cx="214154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Newsday, June 14, 2000</a:t>
            </a:r>
          </a:p>
        </p:txBody>
      </p:sp>
    </p:spTree>
    <p:extLst>
      <p:ext uri="{BB962C8B-B14F-4D97-AF65-F5344CB8AC3E}">
        <p14:creationId xmlns:p14="http://schemas.microsoft.com/office/powerpoint/2010/main" val="1742074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0EBFF-C189-AC42-B6BA-5CCAB4CA5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228635"/>
            <a:ext cx="10238316" cy="719137"/>
          </a:xfrm>
        </p:spPr>
        <p:txBody>
          <a:bodyPr/>
          <a:lstStyle/>
          <a:p>
            <a:r>
              <a:rPr lang="en-US" dirty="0"/>
              <a:t>And then there was rejoicing…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6E3BB-FF61-DE46-90F2-5C3D2D230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536" y="4106392"/>
            <a:ext cx="3923364" cy="2751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FD512-2961-DE40-B3FE-815700E81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7900" y="896663"/>
            <a:ext cx="2225385" cy="3251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711EF-E1DD-C447-A782-AB29798B3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000">
            <a:off x="70057" y="1052704"/>
            <a:ext cx="4799717" cy="3893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DFA17-657D-2643-9CF4-C166460891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100" y="896664"/>
            <a:ext cx="3082696" cy="3251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8DDE0-514A-AF4F-A87E-3536A6B961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060" y="4148410"/>
            <a:ext cx="3923364" cy="27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4964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77CB-6AC2-3B4A-B9FB-A71428C0D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6380471" cy="5257800"/>
          </a:xfrm>
        </p:spPr>
        <p:txBody>
          <a:bodyPr>
            <a:normAutofit/>
          </a:bodyPr>
          <a:lstStyle/>
          <a:p>
            <a:r>
              <a:rPr lang="en-US" dirty="0"/>
              <a:t>RHIC beam intensity was limited by rapid dynamic pressure rise in warm beam pipes.</a:t>
            </a:r>
          </a:p>
          <a:p>
            <a:r>
              <a:rPr lang="en-US" dirty="0"/>
              <a:t>A</a:t>
            </a:r>
            <a:r>
              <a:rPr lang="en-US" dirty="0">
                <a:solidFill>
                  <a:schemeClr val="tx1"/>
                </a:solidFill>
              </a:rPr>
              <a:t>lso identified an ultra-fast transverse instability.</a:t>
            </a:r>
          </a:p>
          <a:p>
            <a:r>
              <a:rPr lang="en-US" altLang="en-US" dirty="0"/>
              <a:t>Both issues were caused by electron clouds in the room temperature sections of RHIC, an emerging realization at many accelerators at the time.</a:t>
            </a:r>
          </a:p>
          <a:p>
            <a:r>
              <a:rPr lang="en-US" dirty="0">
                <a:solidFill>
                  <a:schemeClr val="tx1"/>
                </a:solidFill>
              </a:rPr>
              <a:t>NEG coating and scrubbing resolved this issue over the next ~ 5 years.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030330F-AF41-224D-A818-94D146CC17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Unknown unknowns: Electron Clouds in RHIC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4FC5D-EED5-9C4C-BB45-06B8FBC241DE}"/>
              </a:ext>
            </a:extLst>
          </p:cNvPr>
          <p:cNvGrpSpPr/>
          <p:nvPr/>
        </p:nvGrpSpPr>
        <p:grpSpPr>
          <a:xfrm>
            <a:off x="6936194" y="4019550"/>
            <a:ext cx="4531906" cy="2628900"/>
            <a:chOff x="4529183" y="4019550"/>
            <a:chExt cx="4531906" cy="2628900"/>
          </a:xfrm>
        </p:grpSpPr>
        <p:pic>
          <p:nvPicPr>
            <p:cNvPr id="53251" name="Picture 3">
              <a:extLst>
                <a:ext uri="{FF2B5EF4-FFF2-40B4-BE49-F238E27FC236}">
                  <a16:creationId xmlns:a16="http://schemas.microsoft.com/office/drawing/2014/main" id="{076A6732-7636-5F4D-BB9B-419F26A68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0" t="27577" r="10799" b="22833"/>
            <a:stretch>
              <a:fillRect/>
            </a:stretch>
          </p:blipFill>
          <p:spPr bwMode="auto">
            <a:xfrm>
              <a:off x="4529183" y="4019550"/>
              <a:ext cx="4437896" cy="2628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255" name="Text Box 7">
              <a:extLst>
                <a:ext uri="{FF2B5EF4-FFF2-40B4-BE49-F238E27FC236}">
                  <a16:creationId xmlns:a16="http://schemas.microsoft.com/office/drawing/2014/main" id="{87478929-985E-804B-9CE0-2FF55A0392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1442" y="4094172"/>
              <a:ext cx="1989647" cy="584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600" b="0" dirty="0">
                  <a:latin typeface="Helvetica" pitchFamily="2" charset="0"/>
                </a:rPr>
                <a:t>After instability </a:t>
              </a:r>
              <a:br>
                <a:rPr lang="en-US" altLang="en-US" sz="1600" b="0" dirty="0">
                  <a:latin typeface="Helvetica" pitchFamily="2" charset="0"/>
                </a:rPr>
              </a:br>
              <a:r>
                <a:rPr lang="en-US" altLang="en-US" sz="1600" b="0" dirty="0">
                  <a:latin typeface="Helvetica" pitchFamily="2" charset="0"/>
                </a:rPr>
                <a:t>(10 ms growth time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6A3F4F-C767-ED4E-8D40-229146052916}"/>
              </a:ext>
            </a:extLst>
          </p:cNvPr>
          <p:cNvGrpSpPr/>
          <p:nvPr/>
        </p:nvGrpSpPr>
        <p:grpSpPr>
          <a:xfrm>
            <a:off x="6936195" y="1028700"/>
            <a:ext cx="4516391" cy="2628900"/>
            <a:chOff x="4529183" y="1028700"/>
            <a:chExt cx="4516391" cy="2628900"/>
          </a:xfrm>
        </p:grpSpPr>
        <p:pic>
          <p:nvPicPr>
            <p:cNvPr id="53252" name="Picture 4">
              <a:extLst>
                <a:ext uri="{FF2B5EF4-FFF2-40B4-BE49-F238E27FC236}">
                  <a16:creationId xmlns:a16="http://schemas.microsoft.com/office/drawing/2014/main" id="{5D493B82-4946-2F44-8C18-7312EC184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0" t="27577" r="10799" b="23717"/>
            <a:stretch>
              <a:fillRect/>
            </a:stretch>
          </p:blipFill>
          <p:spPr bwMode="auto">
            <a:xfrm>
              <a:off x="4529183" y="1028700"/>
              <a:ext cx="4516391" cy="2628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256" name="Text Box 8">
              <a:extLst>
                <a:ext uri="{FF2B5EF4-FFF2-40B4-BE49-F238E27FC236}">
                  <a16:creationId xmlns:a16="http://schemas.microsoft.com/office/drawing/2014/main" id="{419935E6-8971-9640-9FC2-49FB146D9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6877" y="1276350"/>
              <a:ext cx="1688283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0">
                  <a:latin typeface="Helvetica" pitchFamily="2" charset="0"/>
                </a:rPr>
                <a:t>Before instability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351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B0A9B-FB14-78DB-9A79-35473F2A1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4826009" cy="5257800"/>
          </a:xfrm>
        </p:spPr>
        <p:txBody>
          <a:bodyPr/>
          <a:lstStyle/>
          <a:p>
            <a:r>
              <a:rPr lang="en-US" dirty="0"/>
              <a:t>Instantaneous and continuous tune measurements through phase lock to the beam and fast feedback</a:t>
            </a:r>
          </a:p>
          <a:p>
            <a:r>
              <a:rPr lang="en-US" dirty="0">
                <a:solidFill>
                  <a:schemeClr val="tx1"/>
                </a:solidFill>
              </a:rPr>
              <a:t>High precision control of tune and coupling. Particularly important for polarized proton acceleration.</a:t>
            </a:r>
          </a:p>
          <a:p>
            <a:r>
              <a:rPr lang="en-US" dirty="0"/>
              <a:t>Stable operation in the presence of persistent current variations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C62F33-5177-64CE-3225-F07762B1E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423863"/>
            <a:ext cx="11501056" cy="719137"/>
          </a:xfrm>
        </p:spPr>
        <p:txBody>
          <a:bodyPr/>
          <a:lstStyle/>
          <a:p>
            <a:r>
              <a:rPr lang="en-US" dirty="0"/>
              <a:t>Development at RHIC: </a:t>
            </a:r>
            <a:br>
              <a:rPr lang="en-US" dirty="0"/>
            </a:br>
            <a:r>
              <a:rPr lang="en-US" dirty="0"/>
              <a:t>Beam-based tune and coupling feedback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65773-B8CB-2400-CCB3-31EDCCA68141}"/>
              </a:ext>
            </a:extLst>
          </p:cNvPr>
          <p:cNvGrpSpPr>
            <a:grpSpLocks noChangeAspect="1"/>
          </p:cNvGrpSpPr>
          <p:nvPr/>
        </p:nvGrpSpPr>
        <p:grpSpPr>
          <a:xfrm>
            <a:off x="5198199" y="1508780"/>
            <a:ext cx="6658458" cy="4739619"/>
            <a:chOff x="5198199" y="1508780"/>
            <a:chExt cx="6658458" cy="4739619"/>
          </a:xfrm>
        </p:grpSpPr>
        <p:grpSp>
          <p:nvGrpSpPr>
            <p:cNvPr id="4" name="Group 18">
              <a:extLst>
                <a:ext uri="{FF2B5EF4-FFF2-40B4-BE49-F238E27FC236}">
                  <a16:creationId xmlns:a16="http://schemas.microsoft.com/office/drawing/2014/main" id="{D4485EDD-9F8B-F8E0-B44C-BB32B1AC6D7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98199" y="1508780"/>
              <a:ext cx="6658458" cy="4739619"/>
              <a:chOff x="1242" y="720"/>
              <a:chExt cx="4518" cy="3216"/>
            </a:xfrm>
          </p:grpSpPr>
          <p:sp>
            <p:nvSpPr>
              <p:cNvPr id="5" name="Text Box 8">
                <a:extLst>
                  <a:ext uri="{FF2B5EF4-FFF2-40B4-BE49-F238E27FC236}">
                    <a16:creationId xmlns:a16="http://schemas.microsoft.com/office/drawing/2014/main" id="{BF677AAF-8027-DB7D-8B98-4FD9EB0AD5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0" y="1994"/>
                <a:ext cx="276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b="0"/>
                  <a:t>Dots are kicked tune measurement</a:t>
                </a:r>
              </a:p>
            </p:txBody>
          </p:sp>
          <p:pic>
            <p:nvPicPr>
              <p:cNvPr id="6" name="Picture 9">
                <a:extLst>
                  <a:ext uri="{FF2B5EF4-FFF2-40B4-BE49-F238E27FC236}">
                    <a16:creationId xmlns:a16="http://schemas.microsoft.com/office/drawing/2014/main" id="{36E23759-6E24-8F20-CCF9-4A182AD5DF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4" t="9081" r="5833" b="3662"/>
              <a:stretch>
                <a:fillRect/>
              </a:stretch>
            </p:blipFill>
            <p:spPr bwMode="auto">
              <a:xfrm>
                <a:off x="1296" y="720"/>
                <a:ext cx="4464" cy="3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FB65831E-5922-042B-C2C4-05DEEB345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768"/>
                <a:ext cx="198" cy="29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FFF49B9C-2FC3-4B41-79C4-18C9F2F1E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064"/>
                <a:ext cx="4368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596551B8-F845-38BF-6A1B-7106AE7D52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2" y="792"/>
                <a:ext cx="2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0"/>
                  <a:t>.24</a:t>
                </a:r>
              </a:p>
            </p:txBody>
          </p:sp>
          <p:sp>
            <p:nvSpPr>
              <p:cNvPr id="10" name="Text Box 5">
                <a:extLst>
                  <a:ext uri="{FF2B5EF4-FFF2-40B4-BE49-F238E27FC236}">
                    <a16:creationId xmlns:a16="http://schemas.microsoft.com/office/drawing/2014/main" id="{ADFA9C35-5385-30D8-903C-4EA52B540A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" y="1104"/>
                <a:ext cx="2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0"/>
                  <a:t>.23</a:t>
                </a:r>
              </a:p>
            </p:txBody>
          </p:sp>
          <p:sp>
            <p:nvSpPr>
              <p:cNvPr id="11" name="Text Box 6">
                <a:extLst>
                  <a:ext uri="{FF2B5EF4-FFF2-40B4-BE49-F238E27FC236}">
                    <a16:creationId xmlns:a16="http://schemas.microsoft.com/office/drawing/2014/main" id="{CB22BB2D-927E-11AB-593B-1091B9E845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" y="1392"/>
                <a:ext cx="2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0"/>
                  <a:t>.22</a:t>
                </a:r>
              </a:p>
            </p:txBody>
          </p:sp>
          <p:sp>
            <p:nvSpPr>
              <p:cNvPr id="12" name="Text Box 7">
                <a:extLst>
                  <a:ext uri="{FF2B5EF4-FFF2-40B4-BE49-F238E27FC236}">
                    <a16:creationId xmlns:a16="http://schemas.microsoft.com/office/drawing/2014/main" id="{4DB975DF-C40E-EBB2-4CF3-DA2317957D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" y="1728"/>
                <a:ext cx="2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0"/>
                  <a:t>.21</a:t>
                </a:r>
              </a:p>
            </p:txBody>
          </p:sp>
          <p:sp>
            <p:nvSpPr>
              <p:cNvPr id="13" name="Text Box 14">
                <a:extLst>
                  <a:ext uri="{FF2B5EF4-FFF2-40B4-BE49-F238E27FC236}">
                    <a16:creationId xmlns:a16="http://schemas.microsoft.com/office/drawing/2014/main" id="{8B71C7D7-6314-78D8-BAED-A09847F896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2" y="2568"/>
                <a:ext cx="2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0"/>
                  <a:t>.24</a:t>
                </a:r>
              </a:p>
            </p:txBody>
          </p:sp>
          <p:sp>
            <p:nvSpPr>
              <p:cNvPr id="14" name="Text Box 15">
                <a:extLst>
                  <a:ext uri="{FF2B5EF4-FFF2-40B4-BE49-F238E27FC236}">
                    <a16:creationId xmlns:a16="http://schemas.microsoft.com/office/drawing/2014/main" id="{8CD0BCEC-3655-6151-A7CD-E6070F410D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" y="2880"/>
                <a:ext cx="2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0"/>
                  <a:t>.23</a:t>
                </a:r>
              </a:p>
            </p:txBody>
          </p:sp>
          <p:sp>
            <p:nvSpPr>
              <p:cNvPr id="15" name="Text Box 16">
                <a:extLst>
                  <a:ext uri="{FF2B5EF4-FFF2-40B4-BE49-F238E27FC236}">
                    <a16:creationId xmlns:a16="http://schemas.microsoft.com/office/drawing/2014/main" id="{6E6B7ADB-F898-3F8B-A0F4-FA4037EB73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" y="3168"/>
                <a:ext cx="2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0"/>
                  <a:t>.22</a:t>
                </a:r>
              </a:p>
            </p:txBody>
          </p:sp>
          <p:sp>
            <p:nvSpPr>
              <p:cNvPr id="16" name="Text Box 17">
                <a:extLst>
                  <a:ext uri="{FF2B5EF4-FFF2-40B4-BE49-F238E27FC236}">
                    <a16:creationId xmlns:a16="http://schemas.microsoft.com/office/drawing/2014/main" id="{02860C30-A765-2AB5-7D78-6427658848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" y="3504"/>
                <a:ext cx="2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0"/>
                  <a:t>.21</a:t>
                </a:r>
              </a:p>
            </p:txBody>
          </p:sp>
        </p:grpSp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90361530-A90E-B855-169A-EB079EB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62968" y="2788927"/>
              <a:ext cx="1893467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0" dirty="0">
                  <a:latin typeface="Helvetica" pitchFamily="2" charset="0"/>
                </a:rPr>
                <a:t>With feed-back</a:t>
              </a:r>
            </a:p>
          </p:txBody>
        </p: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441EB747-EDEF-13A4-E3A7-66C250DA95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3746" y="4251951"/>
              <a:ext cx="2249334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0">
                  <a:latin typeface="Helvetica" pitchFamily="2" charset="0"/>
                </a:rPr>
                <a:t>Without feed-back</a:t>
              </a:r>
            </a:p>
          </p:txBody>
        </p:sp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id="{7C0164FE-77B1-8C1A-9AC6-838D1F779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60" y="6355048"/>
            <a:ext cx="11064119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800" b="0" dirty="0"/>
              <a:t>Peter Cameron, “Closed-loop technology speeds up beam control” CERN Courier, May 2006</a:t>
            </a:r>
          </a:p>
        </p:txBody>
      </p:sp>
    </p:spTree>
    <p:extLst>
      <p:ext uri="{BB962C8B-B14F-4D97-AF65-F5344CB8AC3E}">
        <p14:creationId xmlns:p14="http://schemas.microsoft.com/office/powerpoint/2010/main" val="1733850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F35D80-7319-9348-A699-90F946F23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6197594" cy="5257800"/>
          </a:xfrm>
        </p:spPr>
        <p:txBody>
          <a:bodyPr/>
          <a:lstStyle/>
          <a:p>
            <a:r>
              <a:rPr lang="en-US" dirty="0"/>
              <a:t>High charge of Gold ions blows up bunches and causes rapid luminosity loss.</a:t>
            </a:r>
          </a:p>
          <a:p>
            <a:r>
              <a:rPr lang="en-US" dirty="0">
                <a:solidFill>
                  <a:schemeClr val="tx1"/>
                </a:solidFill>
              </a:rPr>
              <a:t>First high energy, bunched beam longitudinal and transverse stochastic cooling (3-D) in both rings to counteract Intra-Beam scattering.</a:t>
            </a:r>
          </a:p>
          <a:p>
            <a:r>
              <a:rPr lang="en-US" altLang="en-US" dirty="0"/>
              <a:t>Bunch structure of RHIC beams allowed for powerful high-Q cavity kickers</a:t>
            </a:r>
          </a:p>
          <a:p>
            <a:endParaRPr lang="en-US" dirty="0"/>
          </a:p>
        </p:txBody>
      </p:sp>
      <p:sp>
        <p:nvSpPr>
          <p:cNvPr id="153602" name="Title 1">
            <a:extLst>
              <a:ext uri="{FF2B5EF4-FFF2-40B4-BE49-F238E27FC236}">
                <a16:creationId xmlns:a16="http://schemas.microsoft.com/office/drawing/2014/main" id="{28CD3C29-A7B1-F047-A09D-0D83A2F5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Development at RHIC: </a:t>
            </a:r>
            <a:br>
              <a:rPr lang="en-US" dirty="0"/>
            </a:br>
            <a:r>
              <a:rPr lang="en-US" altLang="en-US" dirty="0"/>
              <a:t>3-D Stochastic Cooling in RHIC</a:t>
            </a:r>
          </a:p>
        </p:txBody>
      </p:sp>
      <p:graphicFrame>
        <p:nvGraphicFramePr>
          <p:cNvPr id="153617" name="Object 17">
            <a:extLst>
              <a:ext uri="{FF2B5EF4-FFF2-40B4-BE49-F238E27FC236}">
                <a16:creationId xmlns:a16="http://schemas.microsoft.com/office/drawing/2014/main" id="{75CB5E2A-877C-0F48-8382-FC505FC870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775939"/>
              </p:ext>
            </p:extLst>
          </p:nvPr>
        </p:nvGraphicFramePr>
        <p:xfrm>
          <a:off x="7924780" y="137196"/>
          <a:ext cx="3360377" cy="292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83832700" imgH="77711300" progId="Visio.Drawing.6">
                  <p:embed/>
                </p:oleObj>
              </mc:Choice>
              <mc:Fallback>
                <p:oleObj name="Visio" r:id="rId3" imgW="83832700" imgH="77711300" progId="Visio.Drawing.6">
                  <p:embed/>
                  <p:pic>
                    <p:nvPicPr>
                      <p:cNvPr id="153617" name="Object 17">
                        <a:extLst>
                          <a:ext uri="{FF2B5EF4-FFF2-40B4-BE49-F238E27FC236}">
                            <a16:creationId xmlns:a16="http://schemas.microsoft.com/office/drawing/2014/main" id="{75CB5E2A-877C-0F48-8382-FC505FC870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780" y="137196"/>
                        <a:ext cx="3360377" cy="2920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0" descr="Untitled.tiff">
            <a:extLst>
              <a:ext uri="{FF2B5EF4-FFF2-40B4-BE49-F238E27FC236}">
                <a16:creationId xmlns:a16="http://schemas.microsoft.com/office/drawing/2014/main" id="{C4AB013C-A923-3347-8F5E-ECE621F681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756" y="3062983"/>
            <a:ext cx="5492739" cy="378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1FC474-F0EE-DF33-6C83-C17CFF5E534B}"/>
              </a:ext>
            </a:extLst>
          </p:cNvPr>
          <p:cNvGrpSpPr/>
          <p:nvPr/>
        </p:nvGrpSpPr>
        <p:grpSpPr>
          <a:xfrm>
            <a:off x="1087152" y="4983463"/>
            <a:ext cx="2082800" cy="1676400"/>
            <a:chOff x="1955800" y="5105400"/>
            <a:chExt cx="2082800" cy="1676400"/>
          </a:xfrm>
        </p:grpSpPr>
        <p:pic>
          <p:nvPicPr>
            <p:cNvPr id="6" name="Picture 19">
              <a:extLst>
                <a:ext uri="{FF2B5EF4-FFF2-40B4-BE49-F238E27FC236}">
                  <a16:creationId xmlns:a16="http://schemas.microsoft.com/office/drawing/2014/main" id="{811198F6-4ED6-0AD2-D29F-6F4E163D5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7" t="11009" r="17857" b="17432"/>
            <a:stretch>
              <a:fillRect/>
            </a:stretch>
          </p:blipFill>
          <p:spPr bwMode="auto">
            <a:xfrm>
              <a:off x="2057400" y="5105400"/>
              <a:ext cx="1676400" cy="120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F821A1B7-6B45-2C21-1371-43DBEB3FC2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800" y="6415088"/>
              <a:ext cx="2082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b="0"/>
                <a:t>Longitudinal kickers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E67E7DD-CD47-FAD8-1D2F-95046DE5E5D9}"/>
              </a:ext>
            </a:extLst>
          </p:cNvPr>
          <p:cNvGrpSpPr/>
          <p:nvPr/>
        </p:nvGrpSpPr>
        <p:grpSpPr>
          <a:xfrm>
            <a:off x="3718586" y="4983463"/>
            <a:ext cx="1905000" cy="1724025"/>
            <a:chOff x="3962400" y="5057775"/>
            <a:chExt cx="1905000" cy="1724025"/>
          </a:xfrm>
        </p:grpSpPr>
        <p:sp>
          <p:nvSpPr>
            <p:cNvPr id="9" name="Text Box 20">
              <a:extLst>
                <a:ext uri="{FF2B5EF4-FFF2-40B4-BE49-F238E27FC236}">
                  <a16:creationId xmlns:a16="http://schemas.microsoft.com/office/drawing/2014/main" id="{3D1375A3-472D-FCC8-3D2C-73BBB1F77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6415088"/>
              <a:ext cx="19050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b="0"/>
                <a:t>Transverse kickers</a:t>
              </a:r>
            </a:p>
          </p:txBody>
        </p:sp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DF4ED36C-D18D-C6EA-BD67-C84BD614E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4" t="1407" r="21622" b="16667"/>
            <a:stretch>
              <a:fillRect/>
            </a:stretch>
          </p:blipFill>
          <p:spPr bwMode="auto">
            <a:xfrm>
              <a:off x="4038600" y="5057775"/>
              <a:ext cx="1752600" cy="141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9498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DABD2-128E-8628-916D-871463419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4A830A-94D0-7149-5B34-8E07BEAD0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4643131" cy="5257800"/>
          </a:xfrm>
        </p:spPr>
        <p:txBody>
          <a:bodyPr/>
          <a:lstStyle/>
          <a:p>
            <a:r>
              <a:rPr lang="en-US" dirty="0"/>
              <a:t>For an accurate comparison of Ru-Ru and Zr-Zr collisions fast and automatic configuration switching was developed.</a:t>
            </a:r>
          </a:p>
          <a:p>
            <a:r>
              <a:rPr lang="en-US" dirty="0">
                <a:solidFill>
                  <a:schemeClr val="tx1"/>
                </a:solidFill>
              </a:rPr>
              <a:t>Store-by-store species change</a:t>
            </a:r>
          </a:p>
          <a:p>
            <a:r>
              <a:rPr lang="en-US" altLang="en-US" dirty="0"/>
              <a:t>With stochastic cooling: flat luminosity and 20-hour nominal store length</a:t>
            </a:r>
          </a:p>
          <a:p>
            <a:endParaRPr lang="en-US" dirty="0"/>
          </a:p>
        </p:txBody>
      </p:sp>
      <p:sp>
        <p:nvSpPr>
          <p:cNvPr id="153602" name="Title 1">
            <a:extLst>
              <a:ext uri="{FF2B5EF4-FFF2-40B4-BE49-F238E27FC236}">
                <a16:creationId xmlns:a16="http://schemas.microsoft.com/office/drawing/2014/main" id="{71842B6B-F1E7-C1EF-5E01-C77EE1D1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Development at RHIC: </a:t>
            </a:r>
            <a:br>
              <a:rPr lang="en-US" dirty="0"/>
            </a:br>
            <a:r>
              <a:rPr lang="en-US" altLang="en-US" dirty="0"/>
              <a:t>Fast alternating of species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E2614D-F611-3728-7C29-8CE48B0FFF15}"/>
              </a:ext>
            </a:extLst>
          </p:cNvPr>
          <p:cNvGrpSpPr>
            <a:grpSpLocks noChangeAspect="1"/>
          </p:cNvGrpSpPr>
          <p:nvPr/>
        </p:nvGrpSpPr>
        <p:grpSpPr>
          <a:xfrm>
            <a:off x="5164822" y="1874537"/>
            <a:ext cx="6783274" cy="4498897"/>
            <a:chOff x="76200" y="1636147"/>
            <a:chExt cx="7758430" cy="51456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7F33F4-E244-448E-C983-ED8079ED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636147"/>
              <a:ext cx="7758430" cy="51456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85FDC2-5918-2C2F-34BC-A4928DE20F6E}"/>
                </a:ext>
              </a:extLst>
            </p:cNvPr>
            <p:cNvSpPr txBox="1"/>
            <p:nvPr/>
          </p:nvSpPr>
          <p:spPr>
            <a:xfrm>
              <a:off x="762000" y="1820813"/>
              <a:ext cx="759415" cy="387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Helvetica" pitchFamily="2" charset="0"/>
                </a:rPr>
                <a:t>Zr-Zr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0DF1EC-DB02-145B-1823-A8F1BD841589}"/>
                </a:ext>
              </a:extLst>
            </p:cNvPr>
            <p:cNvSpPr txBox="1"/>
            <p:nvPr/>
          </p:nvSpPr>
          <p:spPr>
            <a:xfrm>
              <a:off x="1540378" y="1825106"/>
              <a:ext cx="913425" cy="387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Helvetica" pitchFamily="2" charset="0"/>
                </a:rPr>
                <a:t>Ru-Ru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92CBF1-F79F-A579-57FA-EEA5B18DB7A2}"/>
                </a:ext>
              </a:extLst>
            </p:cNvPr>
            <p:cNvSpPr txBox="1"/>
            <p:nvPr/>
          </p:nvSpPr>
          <p:spPr>
            <a:xfrm>
              <a:off x="2486818" y="1833289"/>
              <a:ext cx="759415" cy="387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Helvetica" pitchFamily="2" charset="0"/>
                </a:rPr>
                <a:t>Zr-Zr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B3335-7B9C-E7FA-1741-3C58E56DF8D6}"/>
                </a:ext>
              </a:extLst>
            </p:cNvPr>
            <p:cNvSpPr txBox="1"/>
            <p:nvPr/>
          </p:nvSpPr>
          <p:spPr>
            <a:xfrm>
              <a:off x="3496640" y="1845315"/>
              <a:ext cx="913425" cy="387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Helvetica" pitchFamily="2" charset="0"/>
                </a:rPr>
                <a:t>Ru-Ru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96B645-A7AA-4B45-1FE2-B02F5C95A665}"/>
                </a:ext>
              </a:extLst>
            </p:cNvPr>
            <p:cNvSpPr txBox="1"/>
            <p:nvPr/>
          </p:nvSpPr>
          <p:spPr>
            <a:xfrm>
              <a:off x="4364151" y="1845315"/>
              <a:ext cx="913425" cy="387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Helvetica" pitchFamily="2" charset="0"/>
                </a:rPr>
                <a:t>Ru-Ru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84959D-D699-9684-0273-ED8E985D8D37}"/>
                </a:ext>
              </a:extLst>
            </p:cNvPr>
            <p:cNvSpPr txBox="1"/>
            <p:nvPr/>
          </p:nvSpPr>
          <p:spPr>
            <a:xfrm>
              <a:off x="5193443" y="1854030"/>
              <a:ext cx="759415" cy="387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Helvetica" pitchFamily="2" charset="0"/>
                </a:rPr>
                <a:t>Zr-Zr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96295-E61C-1451-4879-ADD7B24C452B}"/>
                </a:ext>
              </a:extLst>
            </p:cNvPr>
            <p:cNvSpPr txBox="1"/>
            <p:nvPr/>
          </p:nvSpPr>
          <p:spPr>
            <a:xfrm>
              <a:off x="5902075" y="1845315"/>
              <a:ext cx="913425" cy="387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Helvetica" pitchFamily="2" charset="0"/>
                </a:rPr>
                <a:t>Ru-Ru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A3EA3D-FBAA-01E0-C6C4-84097D15FF5F}"/>
                </a:ext>
              </a:extLst>
            </p:cNvPr>
            <p:cNvSpPr txBox="1"/>
            <p:nvPr/>
          </p:nvSpPr>
          <p:spPr>
            <a:xfrm>
              <a:off x="6755402" y="1845315"/>
              <a:ext cx="759415" cy="387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Helvetica" pitchFamily="2" charset="0"/>
                </a:rPr>
                <a:t>Zr-Zr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79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389B04-E105-A64C-90FE-BDFEE0423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2" y="1600200"/>
            <a:ext cx="8117812" cy="5257800"/>
          </a:xfrm>
        </p:spPr>
        <p:txBody>
          <a:bodyPr/>
          <a:lstStyle/>
          <a:p>
            <a:r>
              <a:rPr lang="en-US" dirty="0"/>
              <a:t>First non-magnetized electron cooling with bunched electron beam.</a:t>
            </a:r>
          </a:p>
          <a:p>
            <a:r>
              <a:rPr lang="en-US" dirty="0">
                <a:solidFill>
                  <a:schemeClr val="tx1"/>
                </a:solidFill>
              </a:rPr>
              <a:t>Successfully cooled 4.6 GeV gold beams in both rings simultaneously</a:t>
            </a:r>
          </a:p>
          <a:p>
            <a:r>
              <a:rPr lang="en-US" dirty="0"/>
              <a:t>Longitudinal and transverse cooling demonstrated</a:t>
            </a:r>
          </a:p>
        </p:txBody>
      </p:sp>
      <p:sp>
        <p:nvSpPr>
          <p:cNvPr id="28674" name="Title 1">
            <a:extLst>
              <a:ext uri="{FF2B5EF4-FFF2-40B4-BE49-F238E27FC236}">
                <a16:creationId xmlns:a16="http://schemas.microsoft.com/office/drawing/2014/main" id="{D842A17A-0489-144E-AAA0-8AFA1A09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423863"/>
            <a:ext cx="6563350" cy="719137"/>
          </a:xfrm>
        </p:spPr>
        <p:txBody>
          <a:bodyPr/>
          <a:lstStyle/>
          <a:p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Devel</a:t>
            </a:r>
            <a:r>
              <a:rPr lang="en-US" dirty="0"/>
              <a:t>opment at RHIC: </a:t>
            </a:r>
            <a:br>
              <a:rPr lang="en-US" dirty="0"/>
            </a:br>
            <a:r>
              <a:rPr altLang="en-US" dirty="0">
                <a:latin typeface="Helvetica" pitchFamily="2" charset="0"/>
                <a:ea typeface="ＭＳ Ｐゴシック" panose="020B0600070205080204" pitchFamily="34" charset="-128"/>
              </a:rPr>
              <a:t>Low Energy RHIC electron Cooling</a:t>
            </a:r>
            <a:endParaRPr altLang="en-US" b="0" dirty="0">
              <a:solidFill>
                <a:schemeClr val="tx1"/>
              </a:solidFill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98FB2B-C806-F145-A5C3-182CD4857112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50" y="3756893"/>
            <a:ext cx="5212023" cy="2739918"/>
            <a:chOff x="1828800" y="990600"/>
            <a:chExt cx="7229475" cy="3800475"/>
          </a:xfrm>
        </p:grpSpPr>
        <p:pic>
          <p:nvPicPr>
            <p:cNvPr id="28673" name="Picture 2">
              <a:extLst>
                <a:ext uri="{FF2B5EF4-FFF2-40B4-BE49-F238E27FC236}">
                  <a16:creationId xmlns:a16="http://schemas.microsoft.com/office/drawing/2014/main" id="{23259639-10E4-234E-B533-DE2050C9A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990600"/>
              <a:ext cx="7229475" cy="380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5" name="TextBox 7">
              <a:extLst>
                <a:ext uri="{FF2B5EF4-FFF2-40B4-BE49-F238E27FC236}">
                  <a16:creationId xmlns:a16="http://schemas.microsoft.com/office/drawing/2014/main" id="{D5B9DF65-37C9-F64B-9FBD-A86F1D249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6411" y="3141524"/>
              <a:ext cx="1167377" cy="57255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0">
                  <a:latin typeface="Helvetica" pitchFamily="2" charset="0"/>
                </a:rPr>
                <a:t>180</a:t>
              </a:r>
              <a:r>
                <a:rPr lang="en-US" altLang="en-US" sz="1200" b="0" baseline="30000">
                  <a:latin typeface="Helvetica" pitchFamily="2" charset="0"/>
                </a:rPr>
                <a:t>o</a:t>
              </a:r>
              <a:r>
                <a:rPr lang="en-US" altLang="en-US" sz="1200" b="0">
                  <a:latin typeface="Helvetica" pitchFamily="2" charset="0"/>
                </a:rPr>
                <a:t> return</a:t>
              </a:r>
            </a:p>
            <a:p>
              <a:r>
                <a:rPr lang="en-US" altLang="en-US" sz="1200" b="0">
                  <a:latin typeface="Helvetica" pitchFamily="2" charset="0"/>
                </a:rPr>
                <a:t>Dipole</a:t>
              </a:r>
            </a:p>
          </p:txBody>
        </p:sp>
        <p:sp>
          <p:nvSpPr>
            <p:cNvPr id="28676" name="TextBox 7">
              <a:extLst>
                <a:ext uri="{FF2B5EF4-FFF2-40B4-BE49-F238E27FC236}">
                  <a16:creationId xmlns:a16="http://schemas.microsoft.com/office/drawing/2014/main" id="{98B123BF-74EA-8E4D-AD77-0F9359520F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4185" y="1534180"/>
              <a:ext cx="861218" cy="57255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0">
                  <a:latin typeface="Helvetica" pitchFamily="2" charset="0"/>
                </a:rPr>
                <a:t>Inj/Ext.</a:t>
              </a:r>
            </a:p>
            <a:p>
              <a:r>
                <a:rPr lang="en-US" altLang="en-US" sz="1200" b="0">
                  <a:latin typeface="Helvetica" pitchFamily="2" charset="0"/>
                </a:rPr>
                <a:t>Dipoles</a:t>
              </a:r>
            </a:p>
          </p:txBody>
        </p:sp>
        <p:sp>
          <p:nvSpPr>
            <p:cNvPr id="28677" name="TextBox 9">
              <a:extLst>
                <a:ext uri="{FF2B5EF4-FFF2-40B4-BE49-F238E27FC236}">
                  <a16:creationId xmlns:a16="http://schemas.microsoft.com/office/drawing/2014/main" id="{5037CCAF-A9FA-9D4E-9FB4-24BBEE7A86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6342" y="2360711"/>
              <a:ext cx="1622637" cy="34353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0">
                  <a:latin typeface="Helvetica" pitchFamily="2" charset="0"/>
                </a:rPr>
                <a:t>Cooling sections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640AC75-4B54-EB4F-9251-25ED4F729B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8200" y="2590800"/>
              <a:ext cx="3581400" cy="198120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0B756CF-7B5E-1848-8C11-A2BA01FE53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876800" y="2286000"/>
              <a:ext cx="3625850" cy="1981200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3CD7401-A47C-754B-A374-20939D47C2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019800" y="2743200"/>
              <a:ext cx="762000" cy="304800"/>
            </a:xfrm>
            <a:prstGeom prst="straightConnector1">
              <a:avLst/>
            </a:prstGeom>
            <a:ln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DD5EA9-17A6-3E4A-BF7A-E238BE72F9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629400" y="2743200"/>
              <a:ext cx="228600" cy="762000"/>
            </a:xfrm>
            <a:prstGeom prst="straightConnector1">
              <a:avLst/>
            </a:prstGeom>
            <a:ln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F6EFA17-8106-8643-BEC8-ED37B77630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572000" y="1894820"/>
              <a:ext cx="457200" cy="238780"/>
            </a:xfrm>
            <a:prstGeom prst="straightConnector1">
              <a:avLst/>
            </a:prstGeom>
            <a:ln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7CAD6BA-1C27-3B4F-882F-F61729C47F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09805" y="3771900"/>
              <a:ext cx="191296" cy="64770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6D6EAB7-4A08-2B41-917C-3954B6D391B1}"/>
              </a:ext>
            </a:extLst>
          </p:cNvPr>
          <p:cNvGrpSpPr>
            <a:grpSpLocks noChangeAspect="1"/>
          </p:cNvGrpSpPr>
          <p:nvPr/>
        </p:nvGrpSpPr>
        <p:grpSpPr>
          <a:xfrm>
            <a:off x="8519742" y="411513"/>
            <a:ext cx="3057979" cy="1974945"/>
            <a:chOff x="1756084" y="5372101"/>
            <a:chExt cx="2168217" cy="14003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B52929-2860-2140-A3BF-2D3E7C69C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084" y="5372101"/>
              <a:ext cx="2168217" cy="14003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D17EBE-0C4A-7544-9D04-CEC2E4A82734}"/>
                </a:ext>
              </a:extLst>
            </p:cNvPr>
            <p:cNvSpPr txBox="1"/>
            <p:nvPr/>
          </p:nvSpPr>
          <p:spPr bwMode="auto">
            <a:xfrm>
              <a:off x="2353625" y="5528243"/>
              <a:ext cx="1416687" cy="240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0" dirty="0">
                  <a:latin typeface="Helvetica"/>
                  <a:cs typeface="Helvetica"/>
                </a:rPr>
                <a:t>Yellow bunch length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3E42D1E-16FC-634E-99F0-63F5AFE1138C}"/>
              </a:ext>
            </a:extLst>
          </p:cNvPr>
          <p:cNvGrpSpPr>
            <a:grpSpLocks noChangeAspect="1"/>
          </p:cNvGrpSpPr>
          <p:nvPr/>
        </p:nvGrpSpPr>
        <p:grpSpPr>
          <a:xfrm>
            <a:off x="8519493" y="2757730"/>
            <a:ext cx="3210473" cy="1768538"/>
            <a:chOff x="4210540" y="5418540"/>
            <a:chExt cx="2485339" cy="13690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F30866-54E3-334F-8AF7-5C3AB34D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0540" y="5418540"/>
              <a:ext cx="2342660" cy="136908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63D69A-AE21-044B-8181-661801828B00}"/>
                </a:ext>
              </a:extLst>
            </p:cNvPr>
            <p:cNvSpPr txBox="1"/>
            <p:nvPr/>
          </p:nvSpPr>
          <p:spPr bwMode="auto">
            <a:xfrm>
              <a:off x="5283441" y="5497109"/>
              <a:ext cx="1412438" cy="262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0" dirty="0">
                  <a:latin typeface="Helvetica"/>
                  <a:cs typeface="Helvetica"/>
                </a:rPr>
                <a:t>Blue bunch length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736153D-38F3-334D-9568-618066D2536F}"/>
              </a:ext>
            </a:extLst>
          </p:cNvPr>
          <p:cNvGrpSpPr/>
          <p:nvPr/>
        </p:nvGrpSpPr>
        <p:grpSpPr>
          <a:xfrm>
            <a:off x="8473414" y="4834611"/>
            <a:ext cx="3712897" cy="1425153"/>
            <a:chOff x="6840804" y="5389233"/>
            <a:chExt cx="3712897" cy="14251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32E592-F52F-3248-BDA4-9A98AFD0C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0804" y="5389233"/>
              <a:ext cx="3712897" cy="142515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2D412E-4D38-3C4F-8784-8CFFB94B126E}"/>
                </a:ext>
              </a:extLst>
            </p:cNvPr>
            <p:cNvSpPr txBox="1"/>
            <p:nvPr/>
          </p:nvSpPr>
          <p:spPr bwMode="auto">
            <a:xfrm>
              <a:off x="8034440" y="5418540"/>
              <a:ext cx="220323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0" dirty="0">
                  <a:latin typeface="Helvetica"/>
                  <a:cs typeface="Helvetica"/>
                </a:rPr>
                <a:t>Yellow/blue beam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58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56F42-1B97-D9F9-8364-18052E121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E44B0C-429D-7A2C-6DA9-D9316825A9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Although not part of the initial design, polarized proton collisions became an essential part of RHIC’s success. Many aspects of a polarized collider were never demonstrated and RHIC became both the demonstrator as well as the first operational polarized collider. Much of the spin hardware was funded by Riken, Japan.</a:t>
            </a:r>
          </a:p>
          <a:p>
            <a:pPr lvl="1"/>
            <a:r>
              <a:rPr lang="en-US" altLang="en-US" sz="2400" dirty="0">
                <a:latin typeface="Helvetica"/>
                <a:ea typeface="ＭＳ Ｐゴシック" charset="0"/>
              </a:rPr>
              <a:t>High intensity polarized </a:t>
            </a:r>
            <a:r>
              <a:rPr lang="en-US" altLang="en-US" sz="2400" dirty="0" err="1">
                <a:latin typeface="Helvetica"/>
                <a:ea typeface="ＭＳ Ｐゴシック" charset="0"/>
              </a:rPr>
              <a:t>Hminus</a:t>
            </a:r>
            <a:r>
              <a:rPr lang="en-US" altLang="en-US" sz="2400" dirty="0">
                <a:latin typeface="Helvetica"/>
                <a:ea typeface="ＭＳ Ｐゴシック" charset="0"/>
              </a:rPr>
              <a:t> source</a:t>
            </a:r>
          </a:p>
          <a:p>
            <a:pPr lvl="1"/>
            <a:r>
              <a:rPr lang="en-US" altLang="en-US" sz="2400" dirty="0">
                <a:latin typeface="Helvetica"/>
                <a:ea typeface="ＭＳ Ｐゴシック" charset="0"/>
              </a:rPr>
              <a:t>Polarized proton acceleration in AGS </a:t>
            </a:r>
            <a:br>
              <a:rPr lang="en-US" altLang="en-US" sz="2400" dirty="0">
                <a:latin typeface="Helvetica"/>
                <a:ea typeface="ＭＳ Ｐゴシック" charset="0"/>
              </a:rPr>
            </a:br>
            <a:r>
              <a:rPr lang="en-US" altLang="en-US" sz="2400" dirty="0">
                <a:latin typeface="Helvetica"/>
                <a:ea typeface="ＭＳ Ｐゴシック" charset="0"/>
              </a:rPr>
              <a:t>without a full Siberian snake</a:t>
            </a:r>
          </a:p>
          <a:p>
            <a:pPr lvl="1"/>
            <a:r>
              <a:rPr lang="en-US" altLang="en-US" sz="2400" dirty="0">
                <a:latin typeface="Helvetica"/>
                <a:ea typeface="ＭＳ Ｐゴシック" charset="0"/>
              </a:rPr>
              <a:t>Polarized proton acceleration in RHIC </a:t>
            </a:r>
            <a:br>
              <a:rPr lang="en-US" altLang="en-US" sz="2400" dirty="0">
                <a:latin typeface="Helvetica"/>
                <a:ea typeface="ＭＳ Ｐゴシック" charset="0"/>
              </a:rPr>
            </a:br>
            <a:r>
              <a:rPr lang="en-US" altLang="en-US" sz="2400" dirty="0">
                <a:latin typeface="Helvetica"/>
                <a:ea typeface="ＭＳ Ｐゴシック" charset="0"/>
              </a:rPr>
              <a:t>with two full Siberian snakes </a:t>
            </a:r>
          </a:p>
          <a:p>
            <a:pPr lvl="1"/>
            <a:r>
              <a:rPr lang="en-US" altLang="en-US" sz="2400" dirty="0">
                <a:latin typeface="Helvetica"/>
                <a:ea typeface="ＭＳ Ｐゴシック" charset="0"/>
              </a:rPr>
              <a:t>Lifetime of beam polarization with high </a:t>
            </a:r>
            <a:br>
              <a:rPr lang="en-US" altLang="en-US" sz="2400" dirty="0">
                <a:latin typeface="Helvetica"/>
                <a:ea typeface="ＭＳ Ｐゴシック" charset="0"/>
              </a:rPr>
            </a:br>
            <a:r>
              <a:rPr lang="en-US" altLang="en-US" sz="2400" dirty="0">
                <a:latin typeface="Helvetica"/>
                <a:ea typeface="ＭＳ Ｐゴシック" charset="0"/>
              </a:rPr>
              <a:t>luminosity collisions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632154-D434-A777-F5EA-FFAD02EB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Devel</a:t>
            </a:r>
            <a:r>
              <a:rPr lang="en-US" dirty="0"/>
              <a:t>opment at RHIC: </a:t>
            </a:r>
            <a:br>
              <a:rPr lang="en-US" dirty="0"/>
            </a:br>
            <a:r>
              <a:rPr lang="en-US" dirty="0"/>
              <a:t>Polarized proton acceleration and collisions</a:t>
            </a:r>
          </a:p>
        </p:txBody>
      </p:sp>
      <p:pic>
        <p:nvPicPr>
          <p:cNvPr id="4098" name="Picture 2" descr="spin">
            <a:extLst>
              <a:ext uri="{FF2B5EF4-FFF2-40B4-BE49-F238E27FC236}">
                <a16:creationId xmlns:a16="http://schemas.microsoft.com/office/drawing/2014/main" id="{6FAFE8E3-B3FE-AE31-B866-E681A553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56" y="3373503"/>
            <a:ext cx="5455902" cy="316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749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45" descr="Hel_Sect_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0243" y="1550900"/>
            <a:ext cx="149847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Helvetica" charset="0"/>
                <a:ea typeface="ＭＳ Ｐゴシック" charset="0"/>
                <a:cs typeface="ＭＳ Ｐゴシック" charset="0"/>
              </a:rPr>
              <a:t>RHIC – First Polarized Hadron Collider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3728741" cy="5219700"/>
          </a:xfrm>
        </p:spPr>
        <p:txBody>
          <a:bodyPr>
            <a:noAutofit/>
          </a:bodyPr>
          <a:lstStyle/>
          <a:p>
            <a:r>
              <a:rPr lang="en-US" dirty="0"/>
              <a:t>Two full Siberian snakes per ring preserve proton polarization to 255 GeV</a:t>
            </a:r>
          </a:p>
          <a:p>
            <a:r>
              <a:rPr lang="en-US" dirty="0">
                <a:solidFill>
                  <a:srgbClr val="000000"/>
                </a:solidFill>
              </a:rPr>
              <a:t>Spin direction control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at detectors with spin rotators </a:t>
            </a:r>
          </a:p>
          <a:p>
            <a:r>
              <a:rPr lang="en-US" dirty="0"/>
              <a:t>Minimally invasive</a:t>
            </a:r>
            <a:br>
              <a:rPr lang="en-US" dirty="0"/>
            </a:br>
            <a:r>
              <a:rPr lang="en-US" dirty="0"/>
              <a:t>polarimeters; also measure </a:t>
            </a:r>
            <a:br>
              <a:rPr lang="en-US" dirty="0"/>
            </a:br>
            <a:r>
              <a:rPr lang="en-US" dirty="0"/>
              <a:t>polarization profiles</a:t>
            </a:r>
          </a:p>
          <a:p>
            <a:r>
              <a:rPr lang="en-US" dirty="0">
                <a:solidFill>
                  <a:srgbClr val="000000"/>
                </a:solidFill>
              </a:rPr>
              <a:t>Absolute polarimeter using world’s most intense polarized H jet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AB5F45-3927-CC49-8B53-D7CFE7767201}"/>
              </a:ext>
            </a:extLst>
          </p:cNvPr>
          <p:cNvGrpSpPr/>
          <p:nvPr/>
        </p:nvGrpSpPr>
        <p:grpSpPr>
          <a:xfrm>
            <a:off x="3810000" y="2171700"/>
            <a:ext cx="8199438" cy="4127302"/>
            <a:chOff x="1760764" y="2587986"/>
            <a:chExt cx="8199438" cy="4127302"/>
          </a:xfrm>
        </p:grpSpPr>
        <p:sp>
          <p:nvSpPr>
            <p:cNvPr id="32771" name="Rectangle 352"/>
            <p:cNvSpPr>
              <a:spLocks noChangeArrowheads="1"/>
            </p:cNvSpPr>
            <p:nvPr/>
          </p:nvSpPr>
          <p:spPr bwMode="auto">
            <a:xfrm>
              <a:off x="8129814" y="2848336"/>
              <a:ext cx="1830388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4" name="Rectangle 3"/>
            <p:cNvSpPr>
              <a:spLocks noChangeArrowheads="1"/>
            </p:cNvSpPr>
            <p:nvPr/>
          </p:nvSpPr>
          <p:spPr bwMode="auto">
            <a:xfrm>
              <a:off x="7931378" y="2695936"/>
              <a:ext cx="1830387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5" name="Line 5"/>
            <p:cNvSpPr>
              <a:spLocks noChangeShapeType="1"/>
            </p:cNvSpPr>
            <p:nvPr/>
          </p:nvSpPr>
          <p:spPr bwMode="auto">
            <a:xfrm>
              <a:off x="4711928" y="5769336"/>
              <a:ext cx="109537" cy="428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6" name="Freeform 6"/>
            <p:cNvSpPr>
              <a:spLocks/>
            </p:cNvSpPr>
            <p:nvPr/>
          </p:nvSpPr>
          <p:spPr bwMode="auto">
            <a:xfrm>
              <a:off x="8220302" y="4053249"/>
              <a:ext cx="463550" cy="390525"/>
            </a:xfrm>
            <a:custGeom>
              <a:avLst/>
              <a:gdLst>
                <a:gd name="T0" fmla="*/ 0 w 292"/>
                <a:gd name="T1" fmla="*/ 2147483647 h 246"/>
                <a:gd name="T2" fmla="*/ 2147483647 w 292"/>
                <a:gd name="T3" fmla="*/ 2147483647 h 246"/>
                <a:gd name="T4" fmla="*/ 2147483647 w 292"/>
                <a:gd name="T5" fmla="*/ 2147483647 h 246"/>
                <a:gd name="T6" fmla="*/ 2147483647 w 292"/>
                <a:gd name="T7" fmla="*/ 2147483647 h 246"/>
                <a:gd name="T8" fmla="*/ 2147483647 w 292"/>
                <a:gd name="T9" fmla="*/ 2147483647 h 246"/>
                <a:gd name="T10" fmla="*/ 2147483647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7" name="Rectangle 7"/>
            <p:cNvSpPr>
              <a:spLocks noChangeArrowheads="1"/>
            </p:cNvSpPr>
            <p:nvPr/>
          </p:nvSpPr>
          <p:spPr bwMode="auto">
            <a:xfrm>
              <a:off x="5815239" y="2587986"/>
              <a:ext cx="11064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8" name="Rectangle 8"/>
            <p:cNvSpPr>
              <a:spLocks noChangeArrowheads="1"/>
            </p:cNvSpPr>
            <p:nvPr/>
          </p:nvSpPr>
          <p:spPr bwMode="auto">
            <a:xfrm>
              <a:off x="8488590" y="4270736"/>
              <a:ext cx="10207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9" name="Rectangle 9"/>
            <p:cNvSpPr>
              <a:spLocks noChangeArrowheads="1"/>
            </p:cNvSpPr>
            <p:nvPr/>
          </p:nvSpPr>
          <p:spPr bwMode="auto">
            <a:xfrm>
              <a:off x="6245452" y="4685073"/>
              <a:ext cx="1020762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0" name="Rectangle 10"/>
            <p:cNvSpPr>
              <a:spLocks noChangeArrowheads="1"/>
            </p:cNvSpPr>
            <p:nvPr/>
          </p:nvSpPr>
          <p:spPr bwMode="auto">
            <a:xfrm>
              <a:off x="3240315" y="4502510"/>
              <a:ext cx="1039813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1" name="Rectangle 12"/>
            <p:cNvSpPr>
              <a:spLocks noChangeArrowheads="1"/>
            </p:cNvSpPr>
            <p:nvPr/>
          </p:nvSpPr>
          <p:spPr bwMode="auto">
            <a:xfrm>
              <a:off x="6005740" y="4237398"/>
              <a:ext cx="46596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u="sng"/>
                <a:t>STAR</a:t>
              </a:r>
              <a:endParaRPr lang="en-US"/>
            </a:p>
          </p:txBody>
        </p:sp>
        <p:sp>
          <p:nvSpPr>
            <p:cNvPr id="32782" name="Rectangle 13"/>
            <p:cNvSpPr>
              <a:spLocks noChangeArrowheads="1"/>
            </p:cNvSpPr>
            <p:nvPr/>
          </p:nvSpPr>
          <p:spPr bwMode="auto">
            <a:xfrm>
              <a:off x="3802870" y="3926248"/>
              <a:ext cx="8784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u="sng" dirty="0"/>
                <a:t>(s)PHENIX</a:t>
              </a:r>
              <a:endParaRPr lang="en-US" dirty="0"/>
            </a:p>
          </p:txBody>
        </p:sp>
        <p:sp>
          <p:nvSpPr>
            <p:cNvPr id="32783" name="Rectangle 14"/>
            <p:cNvSpPr>
              <a:spLocks noChangeArrowheads="1"/>
            </p:cNvSpPr>
            <p:nvPr/>
          </p:nvSpPr>
          <p:spPr bwMode="auto">
            <a:xfrm>
              <a:off x="5686653" y="3527786"/>
              <a:ext cx="903287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4" name="Rectangle 15"/>
            <p:cNvSpPr>
              <a:spLocks noChangeArrowheads="1"/>
            </p:cNvSpPr>
            <p:nvPr/>
          </p:nvSpPr>
          <p:spPr bwMode="auto">
            <a:xfrm>
              <a:off x="5486627" y="5670910"/>
              <a:ext cx="531812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5" name="Rectangle 16"/>
            <p:cNvSpPr>
              <a:spLocks noChangeArrowheads="1"/>
            </p:cNvSpPr>
            <p:nvPr/>
          </p:nvSpPr>
          <p:spPr bwMode="auto">
            <a:xfrm>
              <a:off x="5651727" y="5770923"/>
              <a:ext cx="40556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/>
                <a:t>AGS</a:t>
              </a:r>
              <a:endParaRPr lang="en-US"/>
            </a:p>
          </p:txBody>
        </p:sp>
        <p:sp>
          <p:nvSpPr>
            <p:cNvPr id="32786" name="Rectangle 17"/>
            <p:cNvSpPr>
              <a:spLocks noChangeArrowheads="1"/>
            </p:cNvSpPr>
            <p:nvPr/>
          </p:nvSpPr>
          <p:spPr bwMode="auto">
            <a:xfrm>
              <a:off x="3534002" y="5566135"/>
              <a:ext cx="62865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Rectangle 18"/>
            <p:cNvSpPr>
              <a:spLocks noChangeArrowheads="1"/>
            </p:cNvSpPr>
            <p:nvPr/>
          </p:nvSpPr>
          <p:spPr bwMode="auto">
            <a:xfrm>
              <a:off x="4159477" y="5329598"/>
              <a:ext cx="37670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/>
                <a:t>LINAC</a:t>
              </a:r>
              <a:endParaRPr lang="en-US" sz="800"/>
            </a:p>
          </p:txBody>
        </p:sp>
        <p:sp>
          <p:nvSpPr>
            <p:cNvPr id="32788" name="Rectangle 19"/>
            <p:cNvSpPr>
              <a:spLocks noChangeArrowheads="1"/>
            </p:cNvSpPr>
            <p:nvPr/>
          </p:nvSpPr>
          <p:spPr bwMode="auto">
            <a:xfrm>
              <a:off x="4730978" y="5420086"/>
              <a:ext cx="503343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BOOSTER</a:t>
              </a:r>
              <a:endParaRPr lang="en-US" sz="800"/>
            </a:p>
          </p:txBody>
        </p:sp>
        <p:sp>
          <p:nvSpPr>
            <p:cNvPr id="32789" name="Rectangle 20"/>
            <p:cNvSpPr>
              <a:spLocks noChangeArrowheads="1"/>
            </p:cNvSpPr>
            <p:nvPr/>
          </p:nvSpPr>
          <p:spPr bwMode="auto">
            <a:xfrm>
              <a:off x="4162652" y="5012098"/>
              <a:ext cx="995362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Oval 21"/>
            <p:cNvSpPr>
              <a:spLocks noChangeArrowheads="1"/>
            </p:cNvSpPr>
            <p:nvPr/>
          </p:nvSpPr>
          <p:spPr bwMode="auto">
            <a:xfrm>
              <a:off x="5011964" y="5532799"/>
              <a:ext cx="1658938" cy="74453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1" name="Arc 22"/>
            <p:cNvSpPr>
              <a:spLocks/>
            </p:cNvSpPr>
            <p:nvPr/>
          </p:nvSpPr>
          <p:spPr bwMode="auto">
            <a:xfrm flipH="1">
              <a:off x="4359502" y="3100748"/>
              <a:ext cx="1897062" cy="711200"/>
            </a:xfrm>
            <a:custGeom>
              <a:avLst/>
              <a:gdLst>
                <a:gd name="T0" fmla="*/ 2147483647 w 15493"/>
                <a:gd name="T1" fmla="*/ 0 h 21120"/>
                <a:gd name="T2" fmla="*/ 2147483647 w 15493"/>
                <a:gd name="T3" fmla="*/ 2147483647 h 21120"/>
                <a:gd name="T4" fmla="*/ 0 w 15493"/>
                <a:gd name="T5" fmla="*/ 2147483647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lnTo>
                    <a:pt x="4529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2" name="Arc 23"/>
            <p:cNvSpPr>
              <a:spLocks/>
            </p:cNvSpPr>
            <p:nvPr/>
          </p:nvSpPr>
          <p:spPr bwMode="auto">
            <a:xfrm flipH="1">
              <a:off x="3549877" y="3521436"/>
              <a:ext cx="2646362" cy="544513"/>
            </a:xfrm>
            <a:custGeom>
              <a:avLst/>
              <a:gdLst>
                <a:gd name="T0" fmla="*/ 2147483647 w 21600"/>
                <a:gd name="T1" fmla="*/ 0 h 16156"/>
                <a:gd name="T2" fmla="*/ 2147483647 w 21600"/>
                <a:gd name="T3" fmla="*/ 2147483647 h 16156"/>
                <a:gd name="T4" fmla="*/ 0 w 21600"/>
                <a:gd name="T5" fmla="*/ 2147483647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lnTo>
                    <a:pt x="19847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Arc 24"/>
            <p:cNvSpPr>
              <a:spLocks/>
            </p:cNvSpPr>
            <p:nvPr/>
          </p:nvSpPr>
          <p:spPr bwMode="auto">
            <a:xfrm flipH="1">
              <a:off x="6193065" y="3515086"/>
              <a:ext cx="2646363" cy="538163"/>
            </a:xfrm>
            <a:custGeom>
              <a:avLst/>
              <a:gdLst>
                <a:gd name="T0" fmla="*/ 2147483647 w 21600"/>
                <a:gd name="T1" fmla="*/ 2147483647 h 15969"/>
                <a:gd name="T2" fmla="*/ 2147483647 w 21600"/>
                <a:gd name="T3" fmla="*/ 0 h 15969"/>
                <a:gd name="T4" fmla="*/ 2147483647 w 21600"/>
                <a:gd name="T5" fmla="*/ 2147483647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lnTo>
                    <a:pt x="1306" y="15969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4" name="Arc 25"/>
            <p:cNvSpPr>
              <a:spLocks/>
            </p:cNvSpPr>
            <p:nvPr/>
          </p:nvSpPr>
          <p:spPr bwMode="auto">
            <a:xfrm flipH="1">
              <a:off x="6331178" y="3699236"/>
              <a:ext cx="1779587" cy="828675"/>
            </a:xfrm>
            <a:custGeom>
              <a:avLst/>
              <a:gdLst>
                <a:gd name="T0" fmla="*/ 2147483647 w 14614"/>
                <a:gd name="T1" fmla="*/ 2147483647 h 21395"/>
                <a:gd name="T2" fmla="*/ 0 w 14614"/>
                <a:gd name="T3" fmla="*/ 2147483647 h 21395"/>
                <a:gd name="T4" fmla="*/ 2147483647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lnTo>
                    <a:pt x="11645" y="21395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5" name="Arc 26"/>
            <p:cNvSpPr>
              <a:spLocks/>
            </p:cNvSpPr>
            <p:nvPr/>
          </p:nvSpPr>
          <p:spPr bwMode="auto">
            <a:xfrm flipH="1">
              <a:off x="4337278" y="3889736"/>
              <a:ext cx="1970087" cy="631825"/>
            </a:xfrm>
            <a:custGeom>
              <a:avLst/>
              <a:gdLst>
                <a:gd name="T0" fmla="*/ 2147483647 w 16143"/>
                <a:gd name="T1" fmla="*/ 2147483647 h 21035"/>
                <a:gd name="T2" fmla="*/ 2147483647 w 16143"/>
                <a:gd name="T3" fmla="*/ 2147483647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lnTo>
                    <a:pt x="16143" y="14351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Arc 27"/>
            <p:cNvSpPr>
              <a:spLocks/>
            </p:cNvSpPr>
            <p:nvPr/>
          </p:nvSpPr>
          <p:spPr bwMode="auto">
            <a:xfrm flipH="1">
              <a:off x="6186715" y="3107099"/>
              <a:ext cx="1852613" cy="700087"/>
            </a:xfrm>
            <a:custGeom>
              <a:avLst/>
              <a:gdLst>
                <a:gd name="T0" fmla="*/ 0 w 15115"/>
                <a:gd name="T1" fmla="*/ 2147483647 h 21197"/>
                <a:gd name="T2" fmla="*/ 2147483647 w 15115"/>
                <a:gd name="T3" fmla="*/ 0 h 21197"/>
                <a:gd name="T4" fmla="*/ 2147483647 w 15115"/>
                <a:gd name="T5" fmla="*/ 2147483647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lnTo>
                    <a:pt x="0" y="576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Arc 28"/>
            <p:cNvSpPr>
              <a:spLocks/>
            </p:cNvSpPr>
            <p:nvPr/>
          </p:nvSpPr>
          <p:spPr bwMode="auto">
            <a:xfrm>
              <a:off x="6199414" y="3834174"/>
              <a:ext cx="2019300" cy="847725"/>
            </a:xfrm>
            <a:custGeom>
              <a:avLst/>
              <a:gdLst>
                <a:gd name="T0" fmla="*/ 2147483647 w 15361"/>
                <a:gd name="T1" fmla="*/ 2147483647 h 21244"/>
                <a:gd name="T2" fmla="*/ 2147483647 w 15361"/>
                <a:gd name="T3" fmla="*/ 214748364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lnTo>
                    <a:pt x="15361" y="15185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8" name="Arc 29"/>
            <p:cNvSpPr>
              <a:spLocks/>
            </p:cNvSpPr>
            <p:nvPr/>
          </p:nvSpPr>
          <p:spPr bwMode="auto">
            <a:xfrm>
              <a:off x="4234090" y="3834174"/>
              <a:ext cx="1973263" cy="847725"/>
            </a:xfrm>
            <a:custGeom>
              <a:avLst/>
              <a:gdLst>
                <a:gd name="T0" fmla="*/ 2147483647 w 15013"/>
                <a:gd name="T1" fmla="*/ 2147483647 h 21246"/>
                <a:gd name="T2" fmla="*/ 0 w 15013"/>
                <a:gd name="T3" fmla="*/ 2147483647 h 21246"/>
                <a:gd name="T4" fmla="*/ 2147483647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lnTo>
                    <a:pt x="11119" y="2124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9" name="Arc 30"/>
            <p:cNvSpPr>
              <a:spLocks/>
            </p:cNvSpPr>
            <p:nvPr/>
          </p:nvSpPr>
          <p:spPr bwMode="auto">
            <a:xfrm>
              <a:off x="3370489" y="3465873"/>
              <a:ext cx="2838450" cy="704850"/>
            </a:xfrm>
            <a:custGeom>
              <a:avLst/>
              <a:gdLst>
                <a:gd name="T0" fmla="*/ 2147483647 w 21600"/>
                <a:gd name="T1" fmla="*/ 2147483647 h 17626"/>
                <a:gd name="T2" fmla="*/ 2147483647 w 21600"/>
                <a:gd name="T3" fmla="*/ 0 h 17626"/>
                <a:gd name="T4" fmla="*/ 2147483647 w 21600"/>
                <a:gd name="T5" fmla="*/ 214748364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lnTo>
                    <a:pt x="1688" y="17626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0" name="Arc 31"/>
            <p:cNvSpPr>
              <a:spLocks/>
            </p:cNvSpPr>
            <p:nvPr/>
          </p:nvSpPr>
          <p:spPr bwMode="auto">
            <a:xfrm>
              <a:off x="4269015" y="2981686"/>
              <a:ext cx="1939925" cy="860425"/>
            </a:xfrm>
            <a:custGeom>
              <a:avLst/>
              <a:gdLst>
                <a:gd name="T0" fmla="*/ 0 w 14768"/>
                <a:gd name="T1" fmla="*/ 2147483647 h 21256"/>
                <a:gd name="T2" fmla="*/ 2147483647 w 14768"/>
                <a:gd name="T3" fmla="*/ 0 h 21256"/>
                <a:gd name="T4" fmla="*/ 2147483647 w 14768"/>
                <a:gd name="T5" fmla="*/ 214748364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lnTo>
                    <a:pt x="0" y="5493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1" name="Arc 32"/>
            <p:cNvSpPr>
              <a:spLocks/>
            </p:cNvSpPr>
            <p:nvPr/>
          </p:nvSpPr>
          <p:spPr bwMode="auto">
            <a:xfrm>
              <a:off x="6199414" y="2986449"/>
              <a:ext cx="1924050" cy="854075"/>
            </a:xfrm>
            <a:custGeom>
              <a:avLst/>
              <a:gdLst>
                <a:gd name="T0" fmla="*/ 2147483647 w 14647"/>
                <a:gd name="T1" fmla="*/ 0 h 21263"/>
                <a:gd name="T2" fmla="*/ 2147483647 w 14647"/>
                <a:gd name="T3" fmla="*/ 2147483647 h 21263"/>
                <a:gd name="T4" fmla="*/ 0 w 14647"/>
                <a:gd name="T5" fmla="*/ 2147483647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lnTo>
                    <a:pt x="3802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2" name="Arc 33"/>
            <p:cNvSpPr>
              <a:spLocks/>
            </p:cNvSpPr>
            <p:nvPr/>
          </p:nvSpPr>
          <p:spPr bwMode="auto">
            <a:xfrm>
              <a:off x="6199414" y="3451586"/>
              <a:ext cx="2838450" cy="715963"/>
            </a:xfrm>
            <a:custGeom>
              <a:avLst/>
              <a:gdLst>
                <a:gd name="T0" fmla="*/ 2147483647 w 21600"/>
                <a:gd name="T1" fmla="*/ 0 h 17979"/>
                <a:gd name="T2" fmla="*/ 2147483647 w 21600"/>
                <a:gd name="T3" fmla="*/ 2147483647 h 17979"/>
                <a:gd name="T4" fmla="*/ 0 w 21600"/>
                <a:gd name="T5" fmla="*/ 2147483647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lnTo>
                    <a:pt x="19360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3" name="Freeform 34"/>
            <p:cNvSpPr>
              <a:spLocks/>
            </p:cNvSpPr>
            <p:nvPr/>
          </p:nvSpPr>
          <p:spPr bwMode="auto">
            <a:xfrm>
              <a:off x="5700940" y="4521561"/>
              <a:ext cx="1014413" cy="157163"/>
            </a:xfrm>
            <a:custGeom>
              <a:avLst/>
              <a:gdLst>
                <a:gd name="T0" fmla="*/ 0 w 639"/>
                <a:gd name="T1" fmla="*/ 0 h 99"/>
                <a:gd name="T2" fmla="*/ 2147483647 w 639"/>
                <a:gd name="T3" fmla="*/ 2147483647 h 99"/>
                <a:gd name="T4" fmla="*/ 2147483647 w 639"/>
                <a:gd name="T5" fmla="*/ 2147483647 h 99"/>
                <a:gd name="T6" fmla="*/ 2147483647 w 639"/>
                <a:gd name="T7" fmla="*/ 2147483647 h 99"/>
                <a:gd name="T8" fmla="*/ 2147483647 w 639"/>
                <a:gd name="T9" fmla="*/ 2147483647 h 99"/>
                <a:gd name="T10" fmla="*/ 2147483647 w 639"/>
                <a:gd name="T11" fmla="*/ 2147483647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4" name="Freeform 35"/>
            <p:cNvSpPr>
              <a:spLocks/>
            </p:cNvSpPr>
            <p:nvPr/>
          </p:nvSpPr>
          <p:spPr bwMode="auto">
            <a:xfrm>
              <a:off x="5693003" y="4526324"/>
              <a:ext cx="1000125" cy="153987"/>
            </a:xfrm>
            <a:custGeom>
              <a:avLst/>
              <a:gdLst>
                <a:gd name="T0" fmla="*/ 0 w 630"/>
                <a:gd name="T1" fmla="*/ 2147483647 h 97"/>
                <a:gd name="T2" fmla="*/ 2147483647 w 630"/>
                <a:gd name="T3" fmla="*/ 2147483647 h 97"/>
                <a:gd name="T4" fmla="*/ 2147483647 w 630"/>
                <a:gd name="T5" fmla="*/ 2147483647 h 97"/>
                <a:gd name="T6" fmla="*/ 2147483647 w 630"/>
                <a:gd name="T7" fmla="*/ 2147483647 h 97"/>
                <a:gd name="T8" fmla="*/ 2147483647 w 630"/>
                <a:gd name="T9" fmla="*/ 2147483647 h 97"/>
                <a:gd name="T10" fmla="*/ 2147483647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5" name="Rectangle 36"/>
            <p:cNvSpPr>
              <a:spLocks noChangeArrowheads="1"/>
            </p:cNvSpPr>
            <p:nvPr/>
          </p:nvSpPr>
          <p:spPr bwMode="auto">
            <a:xfrm>
              <a:off x="6124802" y="4567599"/>
              <a:ext cx="150812" cy="92075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6" name="Arc 37"/>
            <p:cNvSpPr>
              <a:spLocks/>
            </p:cNvSpPr>
            <p:nvPr/>
          </p:nvSpPr>
          <p:spPr bwMode="auto">
            <a:xfrm>
              <a:off x="5183414" y="4656499"/>
              <a:ext cx="1017588" cy="492125"/>
            </a:xfrm>
            <a:custGeom>
              <a:avLst/>
              <a:gdLst>
                <a:gd name="T0" fmla="*/ 2147483647 w 21600"/>
                <a:gd name="T1" fmla="*/ 0 h 21188"/>
                <a:gd name="T2" fmla="*/ 2147483647 w 21600"/>
                <a:gd name="T3" fmla="*/ 2147483647 h 21188"/>
                <a:gd name="T4" fmla="*/ 0 w 21600"/>
                <a:gd name="T5" fmla="*/ 2147483647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lnTo>
                    <a:pt x="4198" y="-1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7" name="Arc 38"/>
            <p:cNvSpPr>
              <a:spLocks/>
            </p:cNvSpPr>
            <p:nvPr/>
          </p:nvSpPr>
          <p:spPr bwMode="auto">
            <a:xfrm flipH="1">
              <a:off x="6205764" y="4656499"/>
              <a:ext cx="1017588" cy="492125"/>
            </a:xfrm>
            <a:custGeom>
              <a:avLst/>
              <a:gdLst>
                <a:gd name="T0" fmla="*/ 2147483647 w 21600"/>
                <a:gd name="T1" fmla="*/ 0 h 21188"/>
                <a:gd name="T2" fmla="*/ 2147483647 w 21600"/>
                <a:gd name="T3" fmla="*/ 2147483647 h 21188"/>
                <a:gd name="T4" fmla="*/ 0 w 21600"/>
                <a:gd name="T5" fmla="*/ 2147483647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lnTo>
                    <a:pt x="4198" y="-1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8" name="Freeform 39"/>
            <p:cNvSpPr>
              <a:spLocks/>
            </p:cNvSpPr>
            <p:nvPr/>
          </p:nvSpPr>
          <p:spPr bwMode="auto">
            <a:xfrm>
              <a:off x="5696177" y="2981685"/>
              <a:ext cx="1009650" cy="127000"/>
            </a:xfrm>
            <a:custGeom>
              <a:avLst/>
              <a:gdLst>
                <a:gd name="T0" fmla="*/ 0 w 636"/>
                <a:gd name="T1" fmla="*/ 0 h 80"/>
                <a:gd name="T2" fmla="*/ 2147483647 w 636"/>
                <a:gd name="T3" fmla="*/ 2147483647 h 80"/>
                <a:gd name="T4" fmla="*/ 2147483647 w 636"/>
                <a:gd name="T5" fmla="*/ 2147483647 h 80"/>
                <a:gd name="T6" fmla="*/ 2147483647 w 636"/>
                <a:gd name="T7" fmla="*/ 2147483647 h 80"/>
                <a:gd name="T8" fmla="*/ 2147483647 w 636"/>
                <a:gd name="T9" fmla="*/ 2147483647 h 80"/>
                <a:gd name="T10" fmla="*/ 2147483647 w 636"/>
                <a:gd name="T11" fmla="*/ 2147483647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9" name="Freeform 40"/>
            <p:cNvSpPr>
              <a:spLocks/>
            </p:cNvSpPr>
            <p:nvPr/>
          </p:nvSpPr>
          <p:spPr bwMode="auto">
            <a:xfrm>
              <a:off x="5693003" y="2978510"/>
              <a:ext cx="1012825" cy="127000"/>
            </a:xfrm>
            <a:custGeom>
              <a:avLst/>
              <a:gdLst>
                <a:gd name="T0" fmla="*/ 0 w 638"/>
                <a:gd name="T1" fmla="*/ 2147483647 h 80"/>
                <a:gd name="T2" fmla="*/ 2147483647 w 638"/>
                <a:gd name="T3" fmla="*/ 2147483647 h 80"/>
                <a:gd name="T4" fmla="*/ 2147483647 w 638"/>
                <a:gd name="T5" fmla="*/ 2147483647 h 80"/>
                <a:gd name="T6" fmla="*/ 2147483647 w 638"/>
                <a:gd name="T7" fmla="*/ 2147483647 h 80"/>
                <a:gd name="T8" fmla="*/ 2147483647 w 638"/>
                <a:gd name="T9" fmla="*/ 0 h 80"/>
                <a:gd name="T10" fmla="*/ 2147483647 w 638"/>
                <a:gd name="T11" fmla="*/ 2147483647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0" name="Freeform 41"/>
            <p:cNvSpPr>
              <a:spLocks/>
            </p:cNvSpPr>
            <p:nvPr/>
          </p:nvSpPr>
          <p:spPr bwMode="auto">
            <a:xfrm>
              <a:off x="3594328" y="4172310"/>
              <a:ext cx="746125" cy="152400"/>
            </a:xfrm>
            <a:custGeom>
              <a:avLst/>
              <a:gdLst>
                <a:gd name="T0" fmla="*/ 0 w 470"/>
                <a:gd name="T1" fmla="*/ 0 h 96"/>
                <a:gd name="T2" fmla="*/ 2147483647 w 470"/>
                <a:gd name="T3" fmla="*/ 2147483647 h 96"/>
                <a:gd name="T4" fmla="*/ 2147483647 w 470"/>
                <a:gd name="T5" fmla="*/ 2147483647 h 96"/>
                <a:gd name="T6" fmla="*/ 2147483647 w 470"/>
                <a:gd name="T7" fmla="*/ 2147483647 h 96"/>
                <a:gd name="T8" fmla="*/ 2147483647 w 470"/>
                <a:gd name="T9" fmla="*/ 2147483647 h 96"/>
                <a:gd name="T10" fmla="*/ 2147483647 w 470"/>
                <a:gd name="T11" fmla="*/ 2147483647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1" name="Freeform 42"/>
            <p:cNvSpPr>
              <a:spLocks/>
            </p:cNvSpPr>
            <p:nvPr/>
          </p:nvSpPr>
          <p:spPr bwMode="auto">
            <a:xfrm>
              <a:off x="3718153" y="4064360"/>
              <a:ext cx="523875" cy="393700"/>
            </a:xfrm>
            <a:custGeom>
              <a:avLst/>
              <a:gdLst>
                <a:gd name="T0" fmla="*/ 0 w 330"/>
                <a:gd name="T1" fmla="*/ 0 h 248"/>
                <a:gd name="T2" fmla="*/ 2147483647 w 330"/>
                <a:gd name="T3" fmla="*/ 2147483647 h 248"/>
                <a:gd name="T4" fmla="*/ 2147483647 w 330"/>
                <a:gd name="T5" fmla="*/ 2147483647 h 248"/>
                <a:gd name="T6" fmla="*/ 2147483647 w 330"/>
                <a:gd name="T7" fmla="*/ 2147483647 h 248"/>
                <a:gd name="T8" fmla="*/ 2147483647 w 330"/>
                <a:gd name="T9" fmla="*/ 2147483647 h 248"/>
                <a:gd name="T10" fmla="*/ 2147483647 w 330"/>
                <a:gd name="T11" fmla="*/ 2147483647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2" name="Rectangle 43"/>
            <p:cNvSpPr>
              <a:spLocks noChangeArrowheads="1"/>
            </p:cNvSpPr>
            <p:nvPr/>
          </p:nvSpPr>
          <p:spPr bwMode="auto">
            <a:xfrm rot="1511052">
              <a:off x="3861027" y="4219936"/>
              <a:ext cx="150812" cy="92075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13" name="Freeform 44"/>
            <p:cNvSpPr>
              <a:spLocks/>
            </p:cNvSpPr>
            <p:nvPr/>
          </p:nvSpPr>
          <p:spPr bwMode="auto">
            <a:xfrm>
              <a:off x="3641952" y="3299186"/>
              <a:ext cx="723900" cy="174625"/>
            </a:xfrm>
            <a:custGeom>
              <a:avLst/>
              <a:gdLst>
                <a:gd name="T0" fmla="*/ 0 w 456"/>
                <a:gd name="T1" fmla="*/ 2147483647 h 110"/>
                <a:gd name="T2" fmla="*/ 2147483647 w 456"/>
                <a:gd name="T3" fmla="*/ 2147483647 h 110"/>
                <a:gd name="T4" fmla="*/ 2147483647 w 456"/>
                <a:gd name="T5" fmla="*/ 2147483647 h 110"/>
                <a:gd name="T6" fmla="*/ 2147483647 w 456"/>
                <a:gd name="T7" fmla="*/ 2147483647 h 110"/>
                <a:gd name="T8" fmla="*/ 2147483647 w 456"/>
                <a:gd name="T9" fmla="*/ 2147483647 h 110"/>
                <a:gd name="T10" fmla="*/ 2147483647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4" name="Freeform 45"/>
            <p:cNvSpPr>
              <a:spLocks/>
            </p:cNvSpPr>
            <p:nvPr/>
          </p:nvSpPr>
          <p:spPr bwMode="auto">
            <a:xfrm>
              <a:off x="3762603" y="3200760"/>
              <a:ext cx="511175" cy="323850"/>
            </a:xfrm>
            <a:custGeom>
              <a:avLst/>
              <a:gdLst>
                <a:gd name="T0" fmla="*/ 0 w 322"/>
                <a:gd name="T1" fmla="*/ 2147483647 h 204"/>
                <a:gd name="T2" fmla="*/ 2147483647 w 322"/>
                <a:gd name="T3" fmla="*/ 2147483647 h 204"/>
                <a:gd name="T4" fmla="*/ 2147483647 w 322"/>
                <a:gd name="T5" fmla="*/ 2147483647 h 204"/>
                <a:gd name="T6" fmla="*/ 2147483647 w 322"/>
                <a:gd name="T7" fmla="*/ 2147483647 h 204"/>
                <a:gd name="T8" fmla="*/ 2147483647 w 322"/>
                <a:gd name="T9" fmla="*/ 2147483647 h 204"/>
                <a:gd name="T10" fmla="*/ 2147483647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5" name="Rectangle 46"/>
            <p:cNvSpPr>
              <a:spLocks noChangeArrowheads="1"/>
            </p:cNvSpPr>
            <p:nvPr/>
          </p:nvSpPr>
          <p:spPr bwMode="auto">
            <a:xfrm rot="-1277282">
              <a:off x="3921352" y="3302361"/>
              <a:ext cx="150812" cy="92075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16" name="Freeform 47"/>
            <p:cNvSpPr>
              <a:spLocks/>
            </p:cNvSpPr>
            <p:nvPr/>
          </p:nvSpPr>
          <p:spPr bwMode="auto">
            <a:xfrm>
              <a:off x="8125052" y="3202349"/>
              <a:ext cx="501650" cy="312737"/>
            </a:xfrm>
            <a:custGeom>
              <a:avLst/>
              <a:gdLst>
                <a:gd name="T0" fmla="*/ 0 w 316"/>
                <a:gd name="T1" fmla="*/ 0 h 197"/>
                <a:gd name="T2" fmla="*/ 2147483647 w 316"/>
                <a:gd name="T3" fmla="*/ 2147483647 h 197"/>
                <a:gd name="T4" fmla="*/ 2147483647 w 316"/>
                <a:gd name="T5" fmla="*/ 2147483647 h 197"/>
                <a:gd name="T6" fmla="*/ 2147483647 w 316"/>
                <a:gd name="T7" fmla="*/ 2147483647 h 197"/>
                <a:gd name="T8" fmla="*/ 2147483647 w 316"/>
                <a:gd name="T9" fmla="*/ 2147483647 h 197"/>
                <a:gd name="T10" fmla="*/ 2147483647 w 316"/>
                <a:gd name="T11" fmla="*/ 214748364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7" name="Freeform 48"/>
            <p:cNvSpPr>
              <a:spLocks/>
            </p:cNvSpPr>
            <p:nvPr/>
          </p:nvSpPr>
          <p:spPr bwMode="auto">
            <a:xfrm>
              <a:off x="8106002" y="4167548"/>
              <a:ext cx="711200" cy="158750"/>
            </a:xfrm>
            <a:custGeom>
              <a:avLst/>
              <a:gdLst>
                <a:gd name="T0" fmla="*/ 0 w 448"/>
                <a:gd name="T1" fmla="*/ 2147483647 h 99"/>
                <a:gd name="T2" fmla="*/ 2147483647 w 448"/>
                <a:gd name="T3" fmla="*/ 2147483647 h 99"/>
                <a:gd name="T4" fmla="*/ 2147483647 w 448"/>
                <a:gd name="T5" fmla="*/ 2147483647 h 99"/>
                <a:gd name="T6" fmla="*/ 2147483647 w 448"/>
                <a:gd name="T7" fmla="*/ 2147483647 h 99"/>
                <a:gd name="T8" fmla="*/ 2147483647 w 448"/>
                <a:gd name="T9" fmla="*/ 2147483647 h 99"/>
                <a:gd name="T10" fmla="*/ 2147483647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8" name="Freeform 49"/>
            <p:cNvSpPr>
              <a:spLocks/>
            </p:cNvSpPr>
            <p:nvPr/>
          </p:nvSpPr>
          <p:spPr bwMode="auto">
            <a:xfrm>
              <a:off x="8034564" y="3296010"/>
              <a:ext cx="712788" cy="160338"/>
            </a:xfrm>
            <a:custGeom>
              <a:avLst/>
              <a:gdLst>
                <a:gd name="T0" fmla="*/ 0 w 450"/>
                <a:gd name="T1" fmla="*/ 0 h 96"/>
                <a:gd name="T2" fmla="*/ 2147483647 w 450"/>
                <a:gd name="T3" fmla="*/ 2147483647 h 96"/>
                <a:gd name="T4" fmla="*/ 2147483647 w 450"/>
                <a:gd name="T5" fmla="*/ 0 h 96"/>
                <a:gd name="T6" fmla="*/ 2147483647 w 450"/>
                <a:gd name="T7" fmla="*/ 2147483647 h 96"/>
                <a:gd name="T8" fmla="*/ 2147483647 w 450"/>
                <a:gd name="T9" fmla="*/ 2147483647 h 96"/>
                <a:gd name="T10" fmla="*/ 2147483647 w 450"/>
                <a:gd name="T11" fmla="*/ 2147483647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9" name="Rectangle 50"/>
            <p:cNvSpPr>
              <a:spLocks noChangeArrowheads="1"/>
            </p:cNvSpPr>
            <p:nvPr/>
          </p:nvSpPr>
          <p:spPr bwMode="auto">
            <a:xfrm rot="1511052">
              <a:off x="8333015" y="3300774"/>
              <a:ext cx="150813" cy="92075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20" name="Oval 51"/>
            <p:cNvSpPr>
              <a:spLocks noChangeArrowheads="1"/>
            </p:cNvSpPr>
            <p:nvPr/>
          </p:nvSpPr>
          <p:spPr bwMode="auto">
            <a:xfrm rot="93880">
              <a:off x="6408964" y="4610460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1" name="AutoShape 52"/>
            <p:cNvSpPr>
              <a:spLocks noChangeArrowheads="1"/>
            </p:cNvSpPr>
            <p:nvPr/>
          </p:nvSpPr>
          <p:spPr bwMode="auto">
            <a:xfrm rot="245893">
              <a:off x="6466115" y="4627924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2" name="Oval 53"/>
            <p:cNvSpPr>
              <a:spLocks noChangeArrowheads="1"/>
            </p:cNvSpPr>
            <p:nvPr/>
          </p:nvSpPr>
          <p:spPr bwMode="auto">
            <a:xfrm rot="-205518">
              <a:off x="6401027" y="4469173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3" name="AutoShape 54"/>
            <p:cNvSpPr>
              <a:spLocks noChangeArrowheads="1"/>
            </p:cNvSpPr>
            <p:nvPr/>
          </p:nvSpPr>
          <p:spPr bwMode="auto">
            <a:xfrm rot="-53504">
              <a:off x="6458177" y="4480286"/>
              <a:ext cx="131762" cy="92075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4" name="Oval 55"/>
            <p:cNvSpPr>
              <a:spLocks noChangeArrowheads="1"/>
            </p:cNvSpPr>
            <p:nvPr/>
          </p:nvSpPr>
          <p:spPr bwMode="auto">
            <a:xfrm rot="-205518">
              <a:off x="5751739" y="4607285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5" name="AutoShape 56"/>
            <p:cNvSpPr>
              <a:spLocks noChangeArrowheads="1"/>
            </p:cNvSpPr>
            <p:nvPr/>
          </p:nvSpPr>
          <p:spPr bwMode="auto">
            <a:xfrm rot="-53504">
              <a:off x="5808890" y="4618399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6" name="Oval 57"/>
            <p:cNvSpPr>
              <a:spLocks noChangeArrowheads="1"/>
            </p:cNvSpPr>
            <p:nvPr/>
          </p:nvSpPr>
          <p:spPr bwMode="auto">
            <a:xfrm rot="93880">
              <a:off x="5745389" y="4465998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7" name="AutoShape 58"/>
            <p:cNvSpPr>
              <a:spLocks noChangeArrowheads="1"/>
            </p:cNvSpPr>
            <p:nvPr/>
          </p:nvSpPr>
          <p:spPr bwMode="auto">
            <a:xfrm rot="245893">
              <a:off x="5802540" y="4483461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8" name="Oval 59"/>
            <p:cNvSpPr>
              <a:spLocks noChangeArrowheads="1"/>
            </p:cNvSpPr>
            <p:nvPr/>
          </p:nvSpPr>
          <p:spPr bwMode="auto">
            <a:xfrm rot="814006">
              <a:off x="4169002" y="4251685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9" name="AutoShape 60"/>
            <p:cNvSpPr>
              <a:spLocks noChangeArrowheads="1"/>
            </p:cNvSpPr>
            <p:nvPr/>
          </p:nvSpPr>
          <p:spPr bwMode="auto">
            <a:xfrm rot="966021">
              <a:off x="4224565" y="4270736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0" name="Oval 61"/>
            <p:cNvSpPr>
              <a:spLocks noChangeArrowheads="1"/>
            </p:cNvSpPr>
            <p:nvPr/>
          </p:nvSpPr>
          <p:spPr bwMode="auto">
            <a:xfrm rot="1050912">
              <a:off x="4054702" y="4369160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1" name="AutoShape 62"/>
            <p:cNvSpPr>
              <a:spLocks noChangeArrowheads="1"/>
            </p:cNvSpPr>
            <p:nvPr/>
          </p:nvSpPr>
          <p:spPr bwMode="auto">
            <a:xfrm rot="1202926">
              <a:off x="4113440" y="4383449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2" name="Oval 63"/>
            <p:cNvSpPr>
              <a:spLocks noChangeArrowheads="1"/>
            </p:cNvSpPr>
            <p:nvPr/>
          </p:nvSpPr>
          <p:spPr bwMode="auto">
            <a:xfrm rot="1911330">
              <a:off x="3605439" y="3994510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3" name="AutoShape 64"/>
            <p:cNvSpPr>
              <a:spLocks noChangeArrowheads="1"/>
            </p:cNvSpPr>
            <p:nvPr/>
          </p:nvSpPr>
          <p:spPr bwMode="auto">
            <a:xfrm rot="2063342">
              <a:off x="3664177" y="4011974"/>
              <a:ext cx="131762" cy="92075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4" name="Oval 65"/>
            <p:cNvSpPr>
              <a:spLocks noChangeArrowheads="1"/>
            </p:cNvSpPr>
            <p:nvPr/>
          </p:nvSpPr>
          <p:spPr bwMode="auto">
            <a:xfrm rot="1594986">
              <a:off x="3505427" y="4105635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5" name="AutoShape 66"/>
            <p:cNvSpPr>
              <a:spLocks noChangeArrowheads="1"/>
            </p:cNvSpPr>
            <p:nvPr/>
          </p:nvSpPr>
          <p:spPr bwMode="auto">
            <a:xfrm rot="1746998">
              <a:off x="3560990" y="4126274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6" name="Oval 67"/>
            <p:cNvSpPr>
              <a:spLocks noChangeArrowheads="1"/>
            </p:cNvSpPr>
            <p:nvPr/>
          </p:nvSpPr>
          <p:spPr bwMode="auto">
            <a:xfrm rot="-2650724">
              <a:off x="3391127" y="3507148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7" name="AutoShape 68"/>
            <p:cNvSpPr>
              <a:spLocks noChangeArrowheads="1"/>
            </p:cNvSpPr>
            <p:nvPr/>
          </p:nvSpPr>
          <p:spPr bwMode="auto">
            <a:xfrm rot="-2498712">
              <a:off x="3445102" y="3516674"/>
              <a:ext cx="131762" cy="92075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8" name="Oval 69"/>
            <p:cNvSpPr>
              <a:spLocks noChangeArrowheads="1"/>
            </p:cNvSpPr>
            <p:nvPr/>
          </p:nvSpPr>
          <p:spPr bwMode="auto">
            <a:xfrm rot="-2719334">
              <a:off x="3543527" y="3554773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9" name="AutoShape 70"/>
            <p:cNvSpPr>
              <a:spLocks noChangeArrowheads="1"/>
            </p:cNvSpPr>
            <p:nvPr/>
          </p:nvSpPr>
          <p:spPr bwMode="auto">
            <a:xfrm rot="-2567322">
              <a:off x="3592740" y="3561124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0" name="Oval 71"/>
            <p:cNvSpPr>
              <a:spLocks noChangeArrowheads="1"/>
            </p:cNvSpPr>
            <p:nvPr/>
          </p:nvSpPr>
          <p:spPr bwMode="auto">
            <a:xfrm rot="-2875454">
              <a:off x="8815614" y="3989748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1" name="AutoShape 72"/>
            <p:cNvSpPr>
              <a:spLocks noChangeArrowheads="1"/>
            </p:cNvSpPr>
            <p:nvPr/>
          </p:nvSpPr>
          <p:spPr bwMode="auto">
            <a:xfrm rot="-2723441">
              <a:off x="8864827" y="3994511"/>
              <a:ext cx="133350" cy="92075"/>
            </a:xfrm>
            <a:prstGeom prst="curvedDownArrow">
              <a:avLst>
                <a:gd name="adj1" fmla="val 28966"/>
                <a:gd name="adj2" fmla="val 5793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2" name="Oval 73"/>
            <p:cNvSpPr>
              <a:spLocks noChangeArrowheads="1"/>
            </p:cNvSpPr>
            <p:nvPr/>
          </p:nvSpPr>
          <p:spPr bwMode="auto">
            <a:xfrm rot="-2682010">
              <a:off x="8620352" y="3931010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3" name="AutoShape 74"/>
            <p:cNvSpPr>
              <a:spLocks noChangeArrowheads="1"/>
            </p:cNvSpPr>
            <p:nvPr/>
          </p:nvSpPr>
          <p:spPr bwMode="auto">
            <a:xfrm rot="-2529997">
              <a:off x="8674327" y="3940536"/>
              <a:ext cx="131762" cy="92075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4" name="Freeform 75"/>
            <p:cNvSpPr>
              <a:spLocks/>
            </p:cNvSpPr>
            <p:nvPr/>
          </p:nvSpPr>
          <p:spPr bwMode="auto">
            <a:xfrm>
              <a:off x="4464278" y="5631224"/>
              <a:ext cx="280987" cy="141287"/>
            </a:xfrm>
            <a:custGeom>
              <a:avLst/>
              <a:gdLst>
                <a:gd name="T0" fmla="*/ 2147483647 w 177"/>
                <a:gd name="T1" fmla="*/ 0 h 89"/>
                <a:gd name="T2" fmla="*/ 2147483647 w 177"/>
                <a:gd name="T3" fmla="*/ 2147483647 h 89"/>
                <a:gd name="T4" fmla="*/ 2147483647 w 177"/>
                <a:gd name="T5" fmla="*/ 2147483647 h 89"/>
                <a:gd name="T6" fmla="*/ 0 w 177"/>
                <a:gd name="T7" fmla="*/ 2147483647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5" name="Line 76"/>
            <p:cNvSpPr>
              <a:spLocks noChangeShapeType="1"/>
            </p:cNvSpPr>
            <p:nvPr/>
          </p:nvSpPr>
          <p:spPr bwMode="auto">
            <a:xfrm>
              <a:off x="3651478" y="5407385"/>
              <a:ext cx="200025" cy="635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6" name="Freeform 77"/>
            <p:cNvSpPr>
              <a:spLocks/>
            </p:cNvSpPr>
            <p:nvPr/>
          </p:nvSpPr>
          <p:spPr bwMode="auto">
            <a:xfrm>
              <a:off x="3595915" y="5448661"/>
              <a:ext cx="163513" cy="144463"/>
            </a:xfrm>
            <a:custGeom>
              <a:avLst/>
              <a:gdLst>
                <a:gd name="T0" fmla="*/ 0 w 103"/>
                <a:gd name="T1" fmla="*/ 2147483647 h 91"/>
                <a:gd name="T2" fmla="*/ 2147483647 w 103"/>
                <a:gd name="T3" fmla="*/ 2147483647 h 91"/>
                <a:gd name="T4" fmla="*/ 2147483647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7" name="Freeform 78"/>
            <p:cNvSpPr>
              <a:spLocks/>
            </p:cNvSpPr>
            <p:nvPr/>
          </p:nvSpPr>
          <p:spPr bwMode="auto">
            <a:xfrm>
              <a:off x="5016727" y="5588360"/>
              <a:ext cx="80962" cy="266700"/>
            </a:xfrm>
            <a:custGeom>
              <a:avLst/>
              <a:gdLst>
                <a:gd name="T0" fmla="*/ 2147483647 w 54"/>
                <a:gd name="T1" fmla="*/ 0 h 168"/>
                <a:gd name="T2" fmla="*/ 2147483647 w 54"/>
                <a:gd name="T3" fmla="*/ 2147483647 h 168"/>
                <a:gd name="T4" fmla="*/ 0 w 54"/>
                <a:gd name="T5" fmla="*/ 2147483647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8" name="Oval 79"/>
            <p:cNvSpPr>
              <a:spLocks noChangeArrowheads="1"/>
            </p:cNvSpPr>
            <p:nvPr/>
          </p:nvSpPr>
          <p:spPr bwMode="auto">
            <a:xfrm>
              <a:off x="4745265" y="5564548"/>
              <a:ext cx="322263" cy="1714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49" name="Freeform 80"/>
            <p:cNvSpPr>
              <a:spLocks/>
            </p:cNvSpPr>
            <p:nvPr/>
          </p:nvSpPr>
          <p:spPr bwMode="auto">
            <a:xfrm>
              <a:off x="6202590" y="5135924"/>
              <a:ext cx="385763" cy="600075"/>
            </a:xfrm>
            <a:custGeom>
              <a:avLst/>
              <a:gdLst>
                <a:gd name="T0" fmla="*/ 2147483647 w 243"/>
                <a:gd name="T1" fmla="*/ 2147483647 h 378"/>
                <a:gd name="T2" fmla="*/ 2147483647 w 243"/>
                <a:gd name="T3" fmla="*/ 2147483647 h 378"/>
                <a:gd name="T4" fmla="*/ 2147483647 w 243"/>
                <a:gd name="T5" fmla="*/ 2147483647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0" name="Rectangle 81"/>
            <p:cNvSpPr>
              <a:spLocks noChangeArrowheads="1"/>
            </p:cNvSpPr>
            <p:nvPr/>
          </p:nvSpPr>
          <p:spPr bwMode="auto">
            <a:xfrm rot="1147844">
              <a:off x="3419703" y="5472474"/>
              <a:ext cx="180975" cy="1095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1" name="Rectangle 82"/>
            <p:cNvSpPr>
              <a:spLocks noChangeArrowheads="1"/>
            </p:cNvSpPr>
            <p:nvPr/>
          </p:nvSpPr>
          <p:spPr bwMode="auto">
            <a:xfrm rot="1147844">
              <a:off x="3473678" y="5323249"/>
              <a:ext cx="180975" cy="1095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2" name="Rectangle 83"/>
            <p:cNvSpPr>
              <a:spLocks noChangeArrowheads="1"/>
            </p:cNvSpPr>
            <p:nvPr/>
          </p:nvSpPr>
          <p:spPr bwMode="auto">
            <a:xfrm rot="1147844">
              <a:off x="3830864" y="5531210"/>
              <a:ext cx="679450" cy="1095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3" name="Rectangle 84"/>
            <p:cNvSpPr>
              <a:spLocks noChangeArrowheads="1"/>
            </p:cNvSpPr>
            <p:nvPr/>
          </p:nvSpPr>
          <p:spPr bwMode="auto">
            <a:xfrm>
              <a:off x="3056164" y="5782035"/>
              <a:ext cx="1186222" cy="287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/>
                <a:t>Pol. H</a:t>
              </a:r>
              <a:r>
                <a:rPr lang="en-US" baseline="30000"/>
                <a:t>-</a:t>
              </a:r>
              <a:r>
                <a:rPr lang="en-US" sz="1400"/>
                <a:t> Source</a:t>
              </a:r>
            </a:p>
          </p:txBody>
        </p:sp>
        <p:sp>
          <p:nvSpPr>
            <p:cNvPr id="32854" name="Text Box 85"/>
            <p:cNvSpPr txBox="1">
              <a:spLocks noChangeArrowheads="1"/>
            </p:cNvSpPr>
            <p:nvPr/>
          </p:nvSpPr>
          <p:spPr bwMode="auto">
            <a:xfrm>
              <a:off x="3287940" y="4492985"/>
              <a:ext cx="21996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dirty="0">
                  <a:latin typeface="Times New Roman" charset="0"/>
                </a:rPr>
                <a:t>Spin Rotators</a:t>
              </a:r>
            </a:p>
            <a:p>
              <a:pPr eaLnBrk="1" hangingPunct="1"/>
              <a:r>
                <a:rPr lang="en-US" sz="1400" b="1" dirty="0">
                  <a:latin typeface="Times New Roman" charset="0"/>
                </a:rPr>
                <a:t>(longitudinal polarization)</a:t>
              </a:r>
            </a:p>
          </p:txBody>
        </p:sp>
        <p:sp>
          <p:nvSpPr>
            <p:cNvPr id="32855" name="Text Box 86"/>
            <p:cNvSpPr txBox="1">
              <a:spLocks noChangeArrowheads="1"/>
            </p:cNvSpPr>
            <p:nvPr/>
          </p:nvSpPr>
          <p:spPr bwMode="auto">
            <a:xfrm>
              <a:off x="6839177" y="3635736"/>
              <a:ext cx="14157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Times New Roman" charset="0"/>
                </a:rPr>
                <a:t>Siberian Snakes</a:t>
              </a:r>
            </a:p>
          </p:txBody>
        </p:sp>
        <p:sp>
          <p:nvSpPr>
            <p:cNvPr id="32856" name="Line 87"/>
            <p:cNvSpPr>
              <a:spLocks noChangeShapeType="1"/>
            </p:cNvSpPr>
            <p:nvPr/>
          </p:nvSpPr>
          <p:spPr bwMode="auto">
            <a:xfrm flipH="1" flipV="1">
              <a:off x="3692753" y="4302485"/>
              <a:ext cx="85725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7" name="Line 88"/>
            <p:cNvSpPr>
              <a:spLocks noChangeShapeType="1"/>
            </p:cNvSpPr>
            <p:nvPr/>
          </p:nvSpPr>
          <p:spPr bwMode="auto">
            <a:xfrm flipV="1">
              <a:off x="3930877" y="4492985"/>
              <a:ext cx="1143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8" name="Line 89"/>
            <p:cNvSpPr>
              <a:spLocks noChangeShapeType="1"/>
            </p:cNvSpPr>
            <p:nvPr/>
          </p:nvSpPr>
          <p:spPr bwMode="auto">
            <a:xfrm>
              <a:off x="3513364" y="3273785"/>
              <a:ext cx="304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64" name="Oval 95"/>
            <p:cNvSpPr>
              <a:spLocks noChangeArrowheads="1"/>
            </p:cNvSpPr>
            <p:nvPr/>
          </p:nvSpPr>
          <p:spPr bwMode="auto">
            <a:xfrm rot="6499683">
              <a:off x="4808764" y="5785210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65" name="Line 96"/>
            <p:cNvSpPr>
              <a:spLocks noChangeAspect="1" noChangeShapeType="1"/>
            </p:cNvSpPr>
            <p:nvPr/>
          </p:nvSpPr>
          <p:spPr bwMode="auto">
            <a:xfrm rot="6499683">
              <a:off x="4864327" y="5870936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66" name="Line 97"/>
            <p:cNvSpPr>
              <a:spLocks noChangeAspect="1" noChangeShapeType="1"/>
            </p:cNvSpPr>
            <p:nvPr/>
          </p:nvSpPr>
          <p:spPr bwMode="auto">
            <a:xfrm rot="6499683">
              <a:off x="4883377" y="5907448"/>
              <a:ext cx="36512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67" name="Line 98"/>
            <p:cNvSpPr>
              <a:spLocks noChangeAspect="1" noChangeShapeType="1"/>
            </p:cNvSpPr>
            <p:nvPr/>
          </p:nvSpPr>
          <p:spPr bwMode="auto">
            <a:xfrm rot="1099684">
              <a:off x="4899252" y="5782036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68" name="Line 99"/>
            <p:cNvSpPr>
              <a:spLocks noChangeAspect="1" noChangeShapeType="1"/>
            </p:cNvSpPr>
            <p:nvPr/>
          </p:nvSpPr>
          <p:spPr bwMode="auto">
            <a:xfrm rot="1099684">
              <a:off x="4935765" y="5764573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69" name="Oval 100"/>
            <p:cNvSpPr>
              <a:spLocks noChangeArrowheads="1"/>
            </p:cNvSpPr>
            <p:nvPr/>
          </p:nvSpPr>
          <p:spPr bwMode="auto">
            <a:xfrm rot="5400000">
              <a:off x="6494689" y="3056298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0" name="Line 101"/>
            <p:cNvSpPr>
              <a:spLocks noChangeAspect="1" noChangeShapeType="1"/>
            </p:cNvSpPr>
            <p:nvPr/>
          </p:nvSpPr>
          <p:spPr bwMode="auto">
            <a:xfrm rot="5400000">
              <a:off x="6570890" y="3127736"/>
              <a:ext cx="36513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1" name="Line 102"/>
            <p:cNvSpPr>
              <a:spLocks noChangeAspect="1" noChangeShapeType="1"/>
            </p:cNvSpPr>
            <p:nvPr/>
          </p:nvSpPr>
          <p:spPr bwMode="auto">
            <a:xfrm rot="5400000">
              <a:off x="6599465" y="3156311"/>
              <a:ext cx="36513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2" name="Line 103"/>
            <p:cNvSpPr>
              <a:spLocks noChangeAspect="1" noChangeShapeType="1"/>
            </p:cNvSpPr>
            <p:nvPr/>
          </p:nvSpPr>
          <p:spPr bwMode="auto">
            <a:xfrm>
              <a:off x="6575652" y="3032486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3" name="Line 104"/>
            <p:cNvSpPr>
              <a:spLocks noChangeAspect="1" noChangeShapeType="1"/>
            </p:cNvSpPr>
            <p:nvPr/>
          </p:nvSpPr>
          <p:spPr bwMode="auto">
            <a:xfrm>
              <a:off x="6604227" y="3003911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4" name="Oval 105"/>
            <p:cNvSpPr>
              <a:spLocks noChangeArrowheads="1"/>
            </p:cNvSpPr>
            <p:nvPr/>
          </p:nvSpPr>
          <p:spPr bwMode="auto">
            <a:xfrm rot="-5400000">
              <a:off x="6472464" y="2943585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5" name="Line 106"/>
            <p:cNvSpPr>
              <a:spLocks noChangeAspect="1" noChangeShapeType="1"/>
            </p:cNvSpPr>
            <p:nvPr/>
          </p:nvSpPr>
          <p:spPr bwMode="auto">
            <a:xfrm rot="-5400000">
              <a:off x="6434365" y="2910248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6" name="Line 107"/>
            <p:cNvSpPr>
              <a:spLocks noChangeAspect="1" noChangeShapeType="1"/>
            </p:cNvSpPr>
            <p:nvPr/>
          </p:nvSpPr>
          <p:spPr bwMode="auto">
            <a:xfrm rot="-5400000">
              <a:off x="6405790" y="2881673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7" name="Line 108"/>
            <p:cNvSpPr>
              <a:spLocks noChangeAspect="1" noChangeShapeType="1"/>
            </p:cNvSpPr>
            <p:nvPr/>
          </p:nvSpPr>
          <p:spPr bwMode="auto">
            <a:xfrm rot="10800000">
              <a:off x="6429602" y="3005498"/>
              <a:ext cx="36512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8" name="Line 109"/>
            <p:cNvSpPr>
              <a:spLocks noChangeAspect="1" noChangeShapeType="1"/>
            </p:cNvSpPr>
            <p:nvPr/>
          </p:nvSpPr>
          <p:spPr bwMode="auto">
            <a:xfrm rot="10800000">
              <a:off x="6401027" y="3034073"/>
              <a:ext cx="36512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9" name="Rectangle 110"/>
            <p:cNvSpPr>
              <a:spLocks noChangeArrowheads="1"/>
            </p:cNvSpPr>
            <p:nvPr/>
          </p:nvSpPr>
          <p:spPr bwMode="auto">
            <a:xfrm>
              <a:off x="2979965" y="6194785"/>
              <a:ext cx="16815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/>
                <a:t>200 MeV Polarimeter</a:t>
              </a:r>
            </a:p>
          </p:txBody>
        </p:sp>
        <p:sp>
          <p:nvSpPr>
            <p:cNvPr id="32882" name="Line 113"/>
            <p:cNvSpPr>
              <a:spLocks noChangeShapeType="1"/>
            </p:cNvSpPr>
            <p:nvPr/>
          </p:nvSpPr>
          <p:spPr bwMode="auto">
            <a:xfrm flipV="1">
              <a:off x="4427765" y="5864586"/>
              <a:ext cx="346075" cy="238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83" name="Rectangle 114"/>
            <p:cNvSpPr>
              <a:spLocks noChangeArrowheads="1"/>
            </p:cNvSpPr>
            <p:nvPr/>
          </p:nvSpPr>
          <p:spPr bwMode="auto">
            <a:xfrm>
              <a:off x="6912202" y="2592748"/>
              <a:ext cx="128400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/>
                <a:t>pC Polarimeters</a:t>
              </a:r>
            </a:p>
          </p:txBody>
        </p:sp>
        <p:sp>
          <p:nvSpPr>
            <p:cNvPr id="32884" name="Line 115"/>
            <p:cNvSpPr>
              <a:spLocks noChangeShapeType="1"/>
            </p:cNvSpPr>
            <p:nvPr/>
          </p:nvSpPr>
          <p:spPr bwMode="auto">
            <a:xfrm flipH="1">
              <a:off x="6594703" y="2810236"/>
              <a:ext cx="261937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85" name="Oval 116"/>
            <p:cNvSpPr>
              <a:spLocks noChangeArrowheads="1"/>
            </p:cNvSpPr>
            <p:nvPr/>
          </p:nvSpPr>
          <p:spPr bwMode="auto">
            <a:xfrm rot="8100306">
              <a:off x="6147027" y="2989623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886" name="Group 117"/>
            <p:cNvGrpSpPr>
              <a:grpSpLocks/>
            </p:cNvGrpSpPr>
            <p:nvPr/>
          </p:nvGrpSpPr>
          <p:grpSpPr bwMode="auto">
            <a:xfrm rot="2700306">
              <a:off x="6154965" y="3091223"/>
              <a:ext cx="65087" cy="65088"/>
              <a:chOff x="3936" y="1517"/>
              <a:chExt cx="41" cy="41"/>
            </a:xfrm>
          </p:grpSpPr>
          <p:sp>
            <p:nvSpPr>
              <p:cNvPr id="32921" name="Line 118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22" name="Line 119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87" name="Group 120"/>
            <p:cNvGrpSpPr>
              <a:grpSpLocks/>
            </p:cNvGrpSpPr>
            <p:nvPr/>
          </p:nvGrpSpPr>
          <p:grpSpPr bwMode="auto">
            <a:xfrm rot="2700306">
              <a:off x="6156552" y="2908661"/>
              <a:ext cx="65088" cy="65087"/>
              <a:chOff x="3936" y="1517"/>
              <a:chExt cx="41" cy="41"/>
            </a:xfrm>
          </p:grpSpPr>
          <p:sp>
            <p:nvSpPr>
              <p:cNvPr id="32919" name="Line 121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20" name="Line 122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888" name="Rectangle 123"/>
            <p:cNvSpPr>
              <a:spLocks noChangeArrowheads="1"/>
            </p:cNvSpPr>
            <p:nvPr/>
          </p:nvSpPr>
          <p:spPr bwMode="auto">
            <a:xfrm>
              <a:off x="3646714" y="2599098"/>
              <a:ext cx="23083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/>
                <a:t>Absolute Polarimeter (H</a:t>
              </a:r>
              <a:r>
                <a:rPr lang="en-US" sz="1400">
                  <a:sym typeface="Symbol" charset="0"/>
                </a:rPr>
                <a:t></a:t>
              </a:r>
              <a:r>
                <a:rPr lang="en-US" sz="1400"/>
                <a:t> jet)</a:t>
              </a:r>
            </a:p>
          </p:txBody>
        </p:sp>
        <p:sp>
          <p:nvSpPr>
            <p:cNvPr id="32889" name="Line 124"/>
            <p:cNvSpPr>
              <a:spLocks noChangeShapeType="1"/>
            </p:cNvSpPr>
            <p:nvPr/>
          </p:nvSpPr>
          <p:spPr bwMode="auto">
            <a:xfrm>
              <a:off x="5724753" y="2784836"/>
              <a:ext cx="363537" cy="138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90" name="Line 125"/>
            <p:cNvSpPr>
              <a:spLocks noChangeShapeType="1"/>
            </p:cNvSpPr>
            <p:nvPr/>
          </p:nvSpPr>
          <p:spPr bwMode="auto">
            <a:xfrm flipV="1">
              <a:off x="3295877" y="5594711"/>
              <a:ext cx="95250" cy="206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91" name="Oval 126"/>
            <p:cNvSpPr>
              <a:spLocks noChangeArrowheads="1"/>
            </p:cNvSpPr>
            <p:nvPr/>
          </p:nvSpPr>
          <p:spPr bwMode="auto">
            <a:xfrm rot="3845359">
              <a:off x="6281964" y="6172560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92" name="Line 127"/>
            <p:cNvSpPr>
              <a:spLocks noChangeAspect="1" noChangeShapeType="1"/>
            </p:cNvSpPr>
            <p:nvPr/>
          </p:nvSpPr>
          <p:spPr bwMode="auto">
            <a:xfrm rot="3845359">
              <a:off x="6375627" y="6213836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93" name="Line 128"/>
            <p:cNvSpPr>
              <a:spLocks noChangeAspect="1" noChangeShapeType="1"/>
            </p:cNvSpPr>
            <p:nvPr/>
          </p:nvSpPr>
          <p:spPr bwMode="auto">
            <a:xfrm rot="3845359">
              <a:off x="6413727" y="6228123"/>
              <a:ext cx="36512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94" name="Line 129"/>
            <p:cNvSpPr>
              <a:spLocks noChangeAspect="1" noChangeShapeType="1"/>
            </p:cNvSpPr>
            <p:nvPr/>
          </p:nvSpPr>
          <p:spPr bwMode="auto">
            <a:xfrm rot="-1554641">
              <a:off x="6339115" y="6126523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95" name="Line 130"/>
            <p:cNvSpPr>
              <a:spLocks noChangeAspect="1" noChangeShapeType="1"/>
            </p:cNvSpPr>
            <p:nvPr/>
          </p:nvSpPr>
          <p:spPr bwMode="auto">
            <a:xfrm rot="-1554641">
              <a:off x="6351815" y="6088423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96" name="Rectangle 131"/>
            <p:cNvSpPr>
              <a:spLocks noChangeArrowheads="1"/>
            </p:cNvSpPr>
            <p:nvPr/>
          </p:nvSpPr>
          <p:spPr bwMode="auto">
            <a:xfrm>
              <a:off x="6869682" y="6113636"/>
              <a:ext cx="119423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/>
                <a:t>pC Polarimeter</a:t>
              </a:r>
            </a:p>
          </p:txBody>
        </p:sp>
        <p:sp>
          <p:nvSpPr>
            <p:cNvPr id="32897" name="Line 132"/>
            <p:cNvSpPr>
              <a:spLocks noChangeShapeType="1"/>
            </p:cNvSpPr>
            <p:nvPr/>
          </p:nvSpPr>
          <p:spPr bwMode="auto">
            <a:xfrm flipH="1" flipV="1">
              <a:off x="6503275" y="6254911"/>
              <a:ext cx="314543" cy="118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98" name="Text Box 133"/>
            <p:cNvSpPr txBox="1">
              <a:spLocks noChangeArrowheads="1"/>
            </p:cNvSpPr>
            <p:nvPr/>
          </p:nvSpPr>
          <p:spPr bwMode="auto">
            <a:xfrm>
              <a:off x="4699228" y="6407511"/>
              <a:ext cx="31438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Times New Roman" charset="0"/>
                </a:rPr>
                <a:t>10-25% Helical Partial Siberian Snake</a:t>
              </a:r>
            </a:p>
          </p:txBody>
        </p:sp>
        <p:sp>
          <p:nvSpPr>
            <p:cNvPr id="32899" name="Line 134"/>
            <p:cNvSpPr>
              <a:spLocks noChangeShapeType="1"/>
            </p:cNvSpPr>
            <p:nvPr/>
          </p:nvSpPr>
          <p:spPr bwMode="auto">
            <a:xfrm flipH="1" flipV="1">
              <a:off x="5404077" y="6324960"/>
              <a:ext cx="100012" cy="133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900" name="Group 135"/>
            <p:cNvGrpSpPr>
              <a:grpSpLocks/>
            </p:cNvGrpSpPr>
            <p:nvPr/>
          </p:nvGrpSpPr>
          <p:grpSpPr bwMode="auto">
            <a:xfrm>
              <a:off x="6547077" y="5680435"/>
              <a:ext cx="127000" cy="228600"/>
              <a:chOff x="5420" y="4309"/>
              <a:chExt cx="136" cy="211"/>
            </a:xfrm>
          </p:grpSpPr>
          <p:sp>
            <p:nvSpPr>
              <p:cNvPr id="32917" name="Oval 136"/>
              <p:cNvSpPr>
                <a:spLocks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18" name="AutoShape 137"/>
              <p:cNvSpPr>
                <a:spLocks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901" name="Text Box 138"/>
            <p:cNvSpPr txBox="1">
              <a:spLocks noChangeArrowheads="1"/>
            </p:cNvSpPr>
            <p:nvPr/>
          </p:nvSpPr>
          <p:spPr bwMode="auto">
            <a:xfrm>
              <a:off x="6866164" y="5254985"/>
              <a:ext cx="17892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dirty="0">
                  <a:latin typeface="Times New Roman" charset="0"/>
                </a:rPr>
                <a:t>5.9% Helical Partial </a:t>
              </a:r>
            </a:p>
            <a:p>
              <a:pPr eaLnBrk="1" hangingPunct="1"/>
              <a:r>
                <a:rPr lang="en-US" sz="1400" b="1" dirty="0">
                  <a:latin typeface="Times New Roman" charset="0"/>
                </a:rPr>
                <a:t>Siberian Snake</a:t>
              </a:r>
            </a:p>
          </p:txBody>
        </p:sp>
        <p:sp>
          <p:nvSpPr>
            <p:cNvPr id="32902" name="Line 139"/>
            <p:cNvSpPr>
              <a:spLocks noChangeShapeType="1"/>
            </p:cNvSpPr>
            <p:nvPr/>
          </p:nvSpPr>
          <p:spPr bwMode="auto">
            <a:xfrm flipH="1">
              <a:off x="6735990" y="5559785"/>
              <a:ext cx="130175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03" name="Text Box 141"/>
            <p:cNvSpPr txBox="1">
              <a:spLocks noChangeArrowheads="1"/>
            </p:cNvSpPr>
            <p:nvPr/>
          </p:nvSpPr>
          <p:spPr bwMode="auto">
            <a:xfrm>
              <a:off x="6832828" y="4794611"/>
              <a:ext cx="21114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dirty="0">
                  <a:latin typeface="Times New Roman" charset="0"/>
                </a:rPr>
                <a:t>Spin Rotators (long. pol.)</a:t>
              </a:r>
            </a:p>
          </p:txBody>
        </p:sp>
        <p:sp>
          <p:nvSpPr>
            <p:cNvPr id="32904" name="Line 142"/>
            <p:cNvSpPr>
              <a:spLocks noChangeShapeType="1"/>
            </p:cNvSpPr>
            <p:nvPr/>
          </p:nvSpPr>
          <p:spPr bwMode="auto">
            <a:xfrm flipH="1" flipV="1">
              <a:off x="6602640" y="4788260"/>
              <a:ext cx="219075" cy="12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05" name="Line 143"/>
            <p:cNvSpPr>
              <a:spLocks noChangeShapeType="1"/>
            </p:cNvSpPr>
            <p:nvPr/>
          </p:nvSpPr>
          <p:spPr bwMode="auto">
            <a:xfrm flipH="1" flipV="1">
              <a:off x="5981927" y="4750160"/>
              <a:ext cx="863600" cy="211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06" name="Rectangle 144"/>
            <p:cNvSpPr>
              <a:spLocks noChangeArrowheads="1"/>
            </p:cNvSpPr>
            <p:nvPr/>
          </p:nvSpPr>
          <p:spPr bwMode="auto">
            <a:xfrm rot="-1213039">
              <a:off x="8382227" y="4231049"/>
              <a:ext cx="150812" cy="92075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07" name="Text Box 145"/>
            <p:cNvSpPr txBox="1">
              <a:spLocks noChangeArrowheads="1"/>
            </p:cNvSpPr>
            <p:nvPr/>
          </p:nvSpPr>
          <p:spPr bwMode="auto">
            <a:xfrm>
              <a:off x="2598964" y="2968986"/>
              <a:ext cx="10951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Times New Roman" charset="0"/>
                </a:rPr>
                <a:t>Spin flipper</a:t>
              </a:r>
            </a:p>
          </p:txBody>
        </p:sp>
        <p:sp>
          <p:nvSpPr>
            <p:cNvPr id="32908" name="Line 146"/>
            <p:cNvSpPr>
              <a:spLocks noChangeShapeType="1"/>
            </p:cNvSpPr>
            <p:nvPr/>
          </p:nvSpPr>
          <p:spPr bwMode="auto">
            <a:xfrm>
              <a:off x="8172677" y="3854811"/>
              <a:ext cx="400050" cy="104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09" name="Text Box 147"/>
            <p:cNvSpPr txBox="1">
              <a:spLocks noChangeArrowheads="1"/>
            </p:cNvSpPr>
            <p:nvPr/>
          </p:nvSpPr>
          <p:spPr bwMode="auto">
            <a:xfrm>
              <a:off x="1760764" y="3502386"/>
              <a:ext cx="14157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Times New Roman" charset="0"/>
                </a:rPr>
                <a:t>Siberian Snakes</a:t>
              </a:r>
            </a:p>
          </p:txBody>
        </p:sp>
        <p:sp>
          <p:nvSpPr>
            <p:cNvPr id="32910" name="Line 148"/>
            <p:cNvSpPr>
              <a:spLocks noChangeShapeType="1"/>
            </p:cNvSpPr>
            <p:nvPr/>
          </p:nvSpPr>
          <p:spPr bwMode="auto">
            <a:xfrm flipV="1">
              <a:off x="3153022" y="3622499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911" name="Group 149"/>
            <p:cNvGrpSpPr>
              <a:grpSpLocks/>
            </p:cNvGrpSpPr>
            <p:nvPr/>
          </p:nvGrpSpPr>
          <p:grpSpPr bwMode="auto">
            <a:xfrm rot="-2695348">
              <a:off x="5265964" y="6083661"/>
              <a:ext cx="127000" cy="227013"/>
              <a:chOff x="5420" y="4309"/>
              <a:chExt cx="136" cy="211"/>
            </a:xfrm>
          </p:grpSpPr>
          <p:sp>
            <p:nvSpPr>
              <p:cNvPr id="32915" name="Oval 150"/>
              <p:cNvSpPr>
                <a:spLocks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16" name="AutoShape 151"/>
              <p:cNvSpPr>
                <a:spLocks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32912" name="Picture 19" descr="IMG_11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5316" y="5421432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">
            <a:extLst>
              <a:ext uri="{FF2B5EF4-FFF2-40B4-BE49-F238E27FC236}">
                <a16:creationId xmlns:a16="http://schemas.microsoft.com/office/drawing/2014/main" id="{87DA004D-7F1D-8E4C-899E-D811E7C0E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2957" r="36139" b="31593"/>
          <a:stretch/>
        </p:blipFill>
        <p:spPr bwMode="auto">
          <a:xfrm>
            <a:off x="3352800" y="4000500"/>
            <a:ext cx="1964873" cy="1006398"/>
          </a:xfrm>
          <a:prstGeom prst="rect">
            <a:avLst/>
          </a:prstGeom>
          <a:noFill/>
          <a:ln w="32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95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F2E1852F-DC38-8642-90F1-48F3C3E6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>
                <a:latin typeface="Helvetica" pitchFamily="2" charset="0"/>
                <a:ea typeface="ＭＳ Ｐゴシック" panose="020B0600070205080204" pitchFamily="34" charset="-128"/>
              </a:rPr>
              <a:t>High intensity polarized H- source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12EFC8AE-EAF5-B44C-B8DF-A5B98B640D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Developed as BNL, TRIUMF, KEK, INR collaboration</a:t>
            </a:r>
          </a:p>
          <a:p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1.0 mA in 300 </a:t>
            </a:r>
            <a:r>
              <a:rPr lang="en-US" altLang="en-US" dirty="0" err="1">
                <a:solidFill>
                  <a:srgbClr val="000000"/>
                </a:solidFill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en-US" altLang="en-US" dirty="0" err="1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s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 (1.8 x 10</a:t>
            </a:r>
            <a:r>
              <a:rPr lang="en-US" altLang="en-US" baseline="30000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12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 protons per pulse); 83% polarization</a:t>
            </a:r>
          </a:p>
          <a:p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One source pulse is captured and accelerated for one bunch in RHIC</a:t>
            </a:r>
          </a:p>
          <a:p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With inefficiencies and scraping </a:t>
            </a:r>
            <a:b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to lower emittance and higher </a:t>
            </a:r>
            <a:b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polarization bunch intensity in </a:t>
            </a:r>
            <a:b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RHIC is 2.5 x 10</a:t>
            </a:r>
            <a:r>
              <a:rPr lang="en-US" altLang="en-US" baseline="30000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11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 polarized </a:t>
            </a:r>
            <a:b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ＭＳ Ｐゴシック" panose="020B0600070205080204" pitchFamily="34" charset="-128"/>
              </a:rPr>
              <a:t>protons</a:t>
            </a:r>
          </a:p>
          <a:p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3435A54-2F52-DC44-8846-1967A075D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b="19238"/>
          <a:stretch/>
        </p:blipFill>
        <p:spPr bwMode="auto">
          <a:xfrm>
            <a:off x="5084098" y="3246123"/>
            <a:ext cx="6810729" cy="3611878"/>
          </a:xfrm>
          <a:prstGeom prst="rect">
            <a:avLst/>
          </a:prstGeom>
          <a:noFill/>
          <a:ln w="32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57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8" name="Rectangle 63">
            <a:extLst>
              <a:ext uri="{FF2B5EF4-FFF2-40B4-BE49-F238E27FC236}">
                <a16:creationId xmlns:a16="http://schemas.microsoft.com/office/drawing/2014/main" id="{FE75EAA0-92D7-DF42-ACAC-89D0D7F21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– a uniquely flexible collider</a:t>
            </a:r>
            <a:endParaRPr altLang="en-US" sz="1600" b="0" dirty="0">
              <a:solidFill>
                <a:schemeClr val="tx1"/>
              </a:solidFill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3375" name="Content Placeholder 2">
            <a:extLst>
              <a:ext uri="{FF2B5EF4-FFF2-40B4-BE49-F238E27FC236}">
                <a16:creationId xmlns:a16="http://schemas.microsoft.com/office/drawing/2014/main" id="{B54612B0-C1F0-214C-A707-7B631F12DB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0" y="1554464"/>
            <a:ext cx="11836399" cy="5349218"/>
          </a:xfrm>
          <a:solidFill>
            <a:srgbClr val="FFFFFF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>
                <a:latin typeface="Helvetica" charset="0"/>
              </a:rPr>
              <a:t>Collider with two independently powered 3.8 km superconducting rings that allows gold-gold, proton-gold, and proton-proton collisions at equal energies up to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100 GeV. 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Helvetica" charset="0"/>
              </a:rPr>
              <a:t>High luminosity</a:t>
            </a:r>
            <a:br>
              <a:rPr lang="en-US" dirty="0">
                <a:solidFill>
                  <a:schemeClr val="tx1"/>
                </a:solidFill>
                <a:latin typeface="Helvetica" charset="0"/>
              </a:rPr>
            </a:br>
            <a:r>
              <a:rPr lang="en-US" dirty="0">
                <a:solidFill>
                  <a:schemeClr val="tx1"/>
                </a:solidFill>
                <a:latin typeface="Helvetica" charset="0"/>
              </a:rPr>
              <a:t>polarized proton-proton </a:t>
            </a:r>
            <a:br>
              <a:rPr lang="en-US" dirty="0">
                <a:solidFill>
                  <a:schemeClr val="tx1"/>
                </a:solidFill>
                <a:latin typeface="Helvetica" charset="0"/>
              </a:rPr>
            </a:br>
            <a:r>
              <a:rPr lang="en-US" dirty="0">
                <a:solidFill>
                  <a:schemeClr val="tx1"/>
                </a:solidFill>
                <a:latin typeface="Helvetica" charset="0"/>
              </a:rPr>
              <a:t>collisions up to 250 GeV.</a:t>
            </a:r>
          </a:p>
          <a:p>
            <a:pPr eaLnBrk="1" hangingPunct="1">
              <a:defRPr/>
            </a:pPr>
            <a:r>
              <a:rPr lang="en-US" altLang="en-US" dirty="0">
                <a:latin typeface="Helvetica" charset="0"/>
              </a:rPr>
              <a:t>Six independently </a:t>
            </a:r>
            <a:br>
              <a:rPr lang="en-US" altLang="en-US" dirty="0">
                <a:latin typeface="Helvetica" charset="0"/>
              </a:rPr>
            </a:br>
            <a:r>
              <a:rPr lang="en-US" altLang="en-US" dirty="0">
                <a:latin typeface="Helvetica" charset="0"/>
              </a:rPr>
              <a:t>powered interaction </a:t>
            </a:r>
            <a:br>
              <a:rPr lang="en-US" altLang="en-US" dirty="0">
                <a:latin typeface="Helvetica" charset="0"/>
              </a:rPr>
            </a:br>
            <a:r>
              <a:rPr lang="en-US" altLang="en-US" dirty="0">
                <a:latin typeface="Helvetica" charset="0"/>
              </a:rPr>
              <a:t>regions, initially </a:t>
            </a:r>
            <a:br>
              <a:rPr lang="en-US" altLang="en-US" dirty="0">
                <a:latin typeface="Helvetica" charset="0"/>
              </a:rPr>
            </a:br>
            <a:r>
              <a:rPr lang="en-US" altLang="en-US" dirty="0">
                <a:latin typeface="Helvetica" charset="0"/>
              </a:rPr>
              <a:t>instrumented with </a:t>
            </a:r>
            <a:br>
              <a:rPr lang="en-US" altLang="en-US" dirty="0">
                <a:latin typeface="Helvetica" charset="0"/>
              </a:rPr>
            </a:br>
            <a:r>
              <a:rPr lang="en-US" altLang="en-US" dirty="0">
                <a:latin typeface="Helvetica" charset="0"/>
              </a:rPr>
              <a:t>four detectors: </a:t>
            </a:r>
            <a:br>
              <a:rPr lang="en-US" altLang="en-US" dirty="0">
                <a:latin typeface="Helvetica" charset="0"/>
              </a:rPr>
            </a:br>
            <a:r>
              <a:rPr lang="en-US" altLang="en-US" dirty="0">
                <a:latin typeface="Helvetica" charset="0"/>
              </a:rPr>
              <a:t>STAR, PHENIX, </a:t>
            </a:r>
            <a:br>
              <a:rPr lang="en-US" altLang="en-US" dirty="0">
                <a:latin typeface="Helvetica" charset="0"/>
              </a:rPr>
            </a:br>
            <a:r>
              <a:rPr lang="en-US" altLang="en-US" dirty="0">
                <a:latin typeface="Helvetica" charset="0"/>
              </a:rPr>
              <a:t>PHOBOS, BRAHMS.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2BFA03-874C-111C-4A71-BD804C96AEF4}"/>
              </a:ext>
            </a:extLst>
          </p:cNvPr>
          <p:cNvGrpSpPr>
            <a:grpSpLocks noChangeAspect="1"/>
          </p:cNvGrpSpPr>
          <p:nvPr/>
        </p:nvGrpSpPr>
        <p:grpSpPr>
          <a:xfrm>
            <a:off x="4084342" y="2492110"/>
            <a:ext cx="8016360" cy="4320133"/>
            <a:chOff x="4084342" y="2057415"/>
            <a:chExt cx="8016360" cy="43201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661477E-4926-96E3-8AD7-E47B7ED651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342" y="2057415"/>
              <a:ext cx="8016360" cy="4320133"/>
              <a:chOff x="3348810" y="1143000"/>
              <a:chExt cx="8576489" cy="462199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C85EB8DD-D702-A94C-BA42-16E45FFA78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48810" y="1143000"/>
                <a:ext cx="8576489" cy="4621995"/>
                <a:chOff x="2728912" y="852488"/>
                <a:chExt cx="9196388" cy="4956067"/>
              </a:xfrm>
            </p:grpSpPr>
            <p:pic>
              <p:nvPicPr>
                <p:cNvPr id="13313" name="Picture 2">
                  <a:extLst>
                    <a:ext uri="{FF2B5EF4-FFF2-40B4-BE49-F238E27FC236}">
                      <a16:creationId xmlns:a16="http://schemas.microsoft.com/office/drawing/2014/main" id="{626453AE-A0CC-7D4B-9AE8-055D207818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7474"/>
                <a:stretch>
                  <a:fillRect/>
                </a:stretch>
              </p:blipFill>
              <p:spPr bwMode="auto">
                <a:xfrm>
                  <a:off x="2781300" y="852488"/>
                  <a:ext cx="9144000" cy="4956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14" name="Oval 3">
                  <a:extLst>
                    <a:ext uri="{FF2B5EF4-FFF2-40B4-BE49-F238E27FC236}">
                      <a16:creationId xmlns:a16="http://schemas.microsoft.com/office/drawing/2014/main" id="{31BF5734-6D3D-D249-88F2-A3DF94BAF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5700" y="1182688"/>
                  <a:ext cx="7924800" cy="1676400"/>
                </a:xfrm>
                <a:prstGeom prst="ellips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15" name="Oval 4">
                  <a:extLst>
                    <a:ext uri="{FF2B5EF4-FFF2-40B4-BE49-F238E27FC236}">
                      <a16:creationId xmlns:a16="http://schemas.microsoft.com/office/drawing/2014/main" id="{9E2D9F42-92CB-8E4D-B4E9-9F3AF70C72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5700" y="1214438"/>
                  <a:ext cx="7924800" cy="1676400"/>
                </a:xfrm>
                <a:prstGeom prst="ellipse">
                  <a:avLst/>
                </a:prstGeom>
                <a:noFill/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16" name="Line 5">
                  <a:extLst>
                    <a:ext uri="{FF2B5EF4-FFF2-40B4-BE49-F238E27FC236}">
                      <a16:creationId xmlns:a16="http://schemas.microsoft.com/office/drawing/2014/main" id="{634031B5-7D4F-534E-9E82-DBDCF7FAFE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981700" y="3087688"/>
                  <a:ext cx="304800" cy="45720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17" name="Line 6">
                  <a:extLst>
                    <a:ext uri="{FF2B5EF4-FFF2-40B4-BE49-F238E27FC236}">
                      <a16:creationId xmlns:a16="http://schemas.microsoft.com/office/drawing/2014/main" id="{1FEDC89B-3495-664F-8DA7-30B58C9A72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81700" y="3544888"/>
                  <a:ext cx="76200" cy="53340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18" name="Arc 7">
                  <a:extLst>
                    <a:ext uri="{FF2B5EF4-FFF2-40B4-BE49-F238E27FC236}">
                      <a16:creationId xmlns:a16="http://schemas.microsoft.com/office/drawing/2014/main" id="{7E9279A9-EEF2-074F-88D1-905769317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1700" y="2782888"/>
                  <a:ext cx="304800" cy="304800"/>
                </a:xfrm>
                <a:custGeom>
                  <a:avLst/>
                  <a:gdLst>
                    <a:gd name="T0" fmla="*/ 0 w 21600"/>
                    <a:gd name="T1" fmla="*/ 0 h 25397"/>
                    <a:gd name="T2" fmla="*/ 2147483647 w 21600"/>
                    <a:gd name="T3" fmla="*/ 2147483647 h 25397"/>
                    <a:gd name="T4" fmla="*/ 0 w 21600"/>
                    <a:gd name="T5" fmla="*/ 2147483647 h 2539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5397"/>
                    <a:gd name="T11" fmla="*/ 21600 w 21600"/>
                    <a:gd name="T12" fmla="*/ 25397 h 2539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5397" fill="none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873"/>
                        <a:pt x="21487" y="24143"/>
                        <a:pt x="21263" y="25396"/>
                      </a:cubicBezTo>
                    </a:path>
                    <a:path w="21600" h="25397" stroke="0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873"/>
                        <a:pt x="21487" y="24143"/>
                        <a:pt x="21263" y="25396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19" name="Freeform 8">
                  <a:extLst>
                    <a:ext uri="{FF2B5EF4-FFF2-40B4-BE49-F238E27FC236}">
                      <a16:creationId xmlns:a16="http://schemas.microsoft.com/office/drawing/2014/main" id="{4DDCAB2A-6D63-2A48-9D6B-38AFA0943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6500" y="2870200"/>
                  <a:ext cx="539750" cy="228600"/>
                </a:xfrm>
                <a:custGeom>
                  <a:avLst/>
                  <a:gdLst>
                    <a:gd name="T0" fmla="*/ 0 w 288"/>
                    <a:gd name="T1" fmla="*/ 2147483647 h 144"/>
                    <a:gd name="T2" fmla="*/ 2147483647 w 288"/>
                    <a:gd name="T3" fmla="*/ 2147483647 h 144"/>
                    <a:gd name="T4" fmla="*/ 2147483647 w 288"/>
                    <a:gd name="T5" fmla="*/ 0 h 144"/>
                    <a:gd name="T6" fmla="*/ 0 60000 65536"/>
                    <a:gd name="T7" fmla="*/ 0 60000 65536"/>
                    <a:gd name="T8" fmla="*/ 0 60000 65536"/>
                    <a:gd name="T9" fmla="*/ 0 w 288"/>
                    <a:gd name="T10" fmla="*/ 0 h 144"/>
                    <a:gd name="T11" fmla="*/ 288 w 288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8" h="144">
                      <a:moveTo>
                        <a:pt x="0" y="144"/>
                      </a:moveTo>
                      <a:cubicBezTo>
                        <a:pt x="24" y="108"/>
                        <a:pt x="48" y="72"/>
                        <a:pt x="96" y="48"/>
                      </a:cubicBezTo>
                      <a:cubicBezTo>
                        <a:pt x="144" y="24"/>
                        <a:pt x="256" y="8"/>
                        <a:pt x="288" y="0"/>
                      </a:cubicBez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0" name="Line 9">
                  <a:extLst>
                    <a:ext uri="{FF2B5EF4-FFF2-40B4-BE49-F238E27FC236}">
                      <a16:creationId xmlns:a16="http://schemas.microsoft.com/office/drawing/2014/main" id="{F2BA1265-BDA6-EB40-B846-ACA619A3B7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365824" flipH="1">
                  <a:off x="4056063" y="3884613"/>
                  <a:ext cx="233362" cy="133350"/>
                </a:xfrm>
                <a:prstGeom prst="line">
                  <a:avLst/>
                </a:prstGeom>
                <a:noFill/>
                <a:ln w="25400">
                  <a:solidFill>
                    <a:srgbClr val="33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1" name="Line 10">
                  <a:extLst>
                    <a:ext uri="{FF2B5EF4-FFF2-40B4-BE49-F238E27FC236}">
                      <a16:creationId xmlns:a16="http://schemas.microsoft.com/office/drawing/2014/main" id="{0F257423-066E-8E41-B8C1-9B33B4338F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59114" y="3529013"/>
                  <a:ext cx="733425" cy="32385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2" name="Line 11">
                  <a:extLst>
                    <a:ext uri="{FF2B5EF4-FFF2-40B4-BE49-F238E27FC236}">
                      <a16:creationId xmlns:a16="http://schemas.microsoft.com/office/drawing/2014/main" id="{123CB945-F534-1A48-B2D9-E8000B9D9C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855002" flipV="1">
                  <a:off x="3797300" y="3776664"/>
                  <a:ext cx="26988" cy="7937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3" name="Line 12">
                  <a:extLst>
                    <a:ext uri="{FF2B5EF4-FFF2-40B4-BE49-F238E27FC236}">
                      <a16:creationId xmlns:a16="http://schemas.microsoft.com/office/drawing/2014/main" id="{A477DD44-4FC6-5B41-B066-9C9052012E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8100" y="377348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4" name="Line 13">
                  <a:extLst>
                    <a:ext uri="{FF2B5EF4-FFF2-40B4-BE49-F238E27FC236}">
                      <a16:creationId xmlns:a16="http://schemas.microsoft.com/office/drawing/2014/main" id="{C3D4D212-BEA9-6E4E-A33E-1DE7D72CB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855002" flipV="1">
                  <a:off x="2930526" y="3489326"/>
                  <a:ext cx="150813" cy="13017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5" name="Line 14">
                  <a:extLst>
                    <a:ext uri="{FF2B5EF4-FFF2-40B4-BE49-F238E27FC236}">
                      <a16:creationId xmlns:a16="http://schemas.microsoft.com/office/drawing/2014/main" id="{4026F528-06B6-104C-8BC5-A4AC9F8454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855002" flipV="1">
                  <a:off x="2825751" y="3436939"/>
                  <a:ext cx="150813" cy="13017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6" name="Line 15">
                  <a:extLst>
                    <a:ext uri="{FF2B5EF4-FFF2-40B4-BE49-F238E27FC236}">
                      <a16:creationId xmlns:a16="http://schemas.microsoft.com/office/drawing/2014/main" id="{7E44BA67-8AEB-B74D-ABCC-7E5AC28F6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858678">
                  <a:off x="2825751" y="3527425"/>
                  <a:ext cx="92075" cy="762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7" name="Line 16">
                  <a:extLst>
                    <a:ext uri="{FF2B5EF4-FFF2-40B4-BE49-F238E27FC236}">
                      <a16:creationId xmlns:a16="http://schemas.microsoft.com/office/drawing/2014/main" id="{D03A7E13-A8A2-024A-AC48-4AE97EF9F3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1230221">
                  <a:off x="2981325" y="3444875"/>
                  <a:ext cx="109538" cy="762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8" name="Line 17">
                  <a:extLst>
                    <a:ext uri="{FF2B5EF4-FFF2-40B4-BE49-F238E27FC236}">
                      <a16:creationId xmlns:a16="http://schemas.microsoft.com/office/drawing/2014/main" id="{1A126D44-845A-D544-8625-A4D2BDE4D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344547">
                  <a:off x="3813175" y="3825875"/>
                  <a:ext cx="26988" cy="344488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9" name="Line 18">
                  <a:extLst>
                    <a:ext uri="{FF2B5EF4-FFF2-40B4-BE49-F238E27FC236}">
                      <a16:creationId xmlns:a16="http://schemas.microsoft.com/office/drawing/2014/main" id="{772EA43A-87D2-9A4D-8C4D-76706462EC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2700" y="4168776"/>
                  <a:ext cx="101600" cy="138113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0" name="Line 19">
                  <a:extLst>
                    <a:ext uri="{FF2B5EF4-FFF2-40B4-BE49-F238E27FC236}">
                      <a16:creationId xmlns:a16="http://schemas.microsoft.com/office/drawing/2014/main" id="{AEBFEF53-11A2-114D-853C-9044651C21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24300" y="4306888"/>
                  <a:ext cx="1066800" cy="762000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1" name="Line 20">
                  <a:extLst>
                    <a:ext uri="{FF2B5EF4-FFF2-40B4-BE49-F238E27FC236}">
                      <a16:creationId xmlns:a16="http://schemas.microsoft.com/office/drawing/2014/main" id="{B8B6B378-8194-4047-9AA1-7A68A36C3B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1100" y="5068888"/>
                  <a:ext cx="304800" cy="152400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2" name="Line 21">
                  <a:extLst>
                    <a:ext uri="{FF2B5EF4-FFF2-40B4-BE49-F238E27FC236}">
                      <a16:creationId xmlns:a16="http://schemas.microsoft.com/office/drawing/2014/main" id="{18AC5967-5157-C245-B893-25209573DC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95900" y="5221288"/>
                  <a:ext cx="3200400" cy="152400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3" name="Line 22">
                  <a:extLst>
                    <a:ext uri="{FF2B5EF4-FFF2-40B4-BE49-F238E27FC236}">
                      <a16:creationId xmlns:a16="http://schemas.microsoft.com/office/drawing/2014/main" id="{4EE2F9FF-EFC9-8747-9A47-B1FAA6D46C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420100" y="5373689"/>
                  <a:ext cx="76200" cy="109537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4" name="Rectangle 23">
                  <a:extLst>
                    <a:ext uri="{FF2B5EF4-FFF2-40B4-BE49-F238E27FC236}">
                      <a16:creationId xmlns:a16="http://schemas.microsoft.com/office/drawing/2014/main" id="{744C548A-EADD-4A4A-9748-6312957C49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3840">
                  <a:off x="7353300" y="5373688"/>
                  <a:ext cx="304800" cy="76200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35" name="Rectangle 24">
                  <a:extLst>
                    <a:ext uri="{FF2B5EF4-FFF2-40B4-BE49-F238E27FC236}">
                      <a16:creationId xmlns:a16="http://schemas.microsoft.com/office/drawing/2014/main" id="{E263A7BA-0BB6-8D4C-8602-E085C12E7F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3840">
                  <a:off x="7886700" y="5410200"/>
                  <a:ext cx="304800" cy="76200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36" name="Line 25">
                  <a:extLst>
                    <a:ext uri="{FF2B5EF4-FFF2-40B4-BE49-F238E27FC236}">
                      <a16:creationId xmlns:a16="http://schemas.microsoft.com/office/drawing/2014/main" id="{4BF29FF3-F5CE-6C4C-9077-96904C3D97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16884" flipH="1">
                  <a:off x="8191500" y="5465763"/>
                  <a:ext cx="255588" cy="0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7" name="Line 26">
                  <a:extLst>
                    <a:ext uri="{FF2B5EF4-FFF2-40B4-BE49-F238E27FC236}">
                      <a16:creationId xmlns:a16="http://schemas.microsoft.com/office/drawing/2014/main" id="{D6E01F9E-205B-6D42-B55C-F43F14428E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16884" flipH="1">
                  <a:off x="7658100" y="5419725"/>
                  <a:ext cx="152400" cy="0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8" name="Line 27">
                  <a:extLst>
                    <a:ext uri="{FF2B5EF4-FFF2-40B4-BE49-F238E27FC236}">
                      <a16:creationId xmlns:a16="http://schemas.microsoft.com/office/drawing/2014/main" id="{F2D602C0-102A-CA46-A968-14ACC0282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16884" flipH="1">
                  <a:off x="7812088" y="5370513"/>
                  <a:ext cx="76200" cy="76200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9" name="Line 28">
                  <a:extLst>
                    <a:ext uri="{FF2B5EF4-FFF2-40B4-BE49-F238E27FC236}">
                      <a16:creationId xmlns:a16="http://schemas.microsoft.com/office/drawing/2014/main" id="{73D89C63-3EB4-DB43-9B34-5BCAA71B8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4163" flipH="1">
                  <a:off x="7886700" y="5378451"/>
                  <a:ext cx="381000" cy="9525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0" name="Line 29">
                  <a:extLst>
                    <a:ext uri="{FF2B5EF4-FFF2-40B4-BE49-F238E27FC236}">
                      <a16:creationId xmlns:a16="http://schemas.microsoft.com/office/drawing/2014/main" id="{E54923F2-D047-9B47-996E-0E141EBB11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16884" flipH="1" flipV="1">
                  <a:off x="8261350" y="5383213"/>
                  <a:ext cx="76200" cy="76200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1" name="Line 34">
                  <a:extLst>
                    <a:ext uri="{FF2B5EF4-FFF2-40B4-BE49-F238E27FC236}">
                      <a16:creationId xmlns:a16="http://schemas.microsoft.com/office/drawing/2014/main" id="{AF46D761-FB44-2140-BFC0-26B8907460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981700" y="4154489"/>
                  <a:ext cx="228600" cy="123825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2" name="Line 35">
                  <a:extLst>
                    <a:ext uri="{FF2B5EF4-FFF2-40B4-BE49-F238E27FC236}">
                      <a16:creationId xmlns:a16="http://schemas.microsoft.com/office/drawing/2014/main" id="{41F2D13F-CBD2-1745-919F-01465407EA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057900" y="3849688"/>
                  <a:ext cx="304800" cy="38100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3" name="Line 36">
                  <a:extLst>
                    <a:ext uri="{FF2B5EF4-FFF2-40B4-BE49-F238E27FC236}">
                      <a16:creationId xmlns:a16="http://schemas.microsoft.com/office/drawing/2014/main" id="{F2B12870-4B4C-1D45-9B91-5A3990CB89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210300" y="4002088"/>
                  <a:ext cx="152400" cy="15240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4" name="Line 37">
                  <a:extLst>
                    <a:ext uri="{FF2B5EF4-FFF2-40B4-BE49-F238E27FC236}">
                      <a16:creationId xmlns:a16="http://schemas.microsoft.com/office/drawing/2014/main" id="{B17C504E-EB79-FB4D-B4CC-4A6D104EB5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210300" y="4002088"/>
                  <a:ext cx="381000" cy="15240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5" name="Line 38">
                  <a:extLst>
                    <a:ext uri="{FF2B5EF4-FFF2-40B4-BE49-F238E27FC236}">
                      <a16:creationId xmlns:a16="http://schemas.microsoft.com/office/drawing/2014/main" id="{5F2C7E59-8100-BF4A-B704-AE46D9FDAB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674670" flipH="1">
                  <a:off x="6515100" y="3925888"/>
                  <a:ext cx="152400" cy="7620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6" name="Line 39">
                  <a:extLst>
                    <a:ext uri="{FF2B5EF4-FFF2-40B4-BE49-F238E27FC236}">
                      <a16:creationId xmlns:a16="http://schemas.microsoft.com/office/drawing/2014/main" id="{DDEF6594-8F3A-4A42-8124-033BD5AD9B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1278497" flipH="1">
                  <a:off x="6589713" y="3829050"/>
                  <a:ext cx="393700" cy="15240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7" name="Line 41">
                  <a:extLst>
                    <a:ext uri="{FF2B5EF4-FFF2-40B4-BE49-F238E27FC236}">
                      <a16:creationId xmlns:a16="http://schemas.microsoft.com/office/drawing/2014/main" id="{2D0AA2EA-E209-2F4F-9E24-FE1CF71EE0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905500" y="3316288"/>
                  <a:ext cx="76200" cy="228600"/>
                </a:xfrm>
                <a:prstGeom prst="line">
                  <a:avLst/>
                </a:prstGeom>
                <a:noFill/>
                <a:ln w="25400">
                  <a:solidFill>
                    <a:srgbClr val="00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8" name="Line 42">
                  <a:extLst>
                    <a:ext uri="{FF2B5EF4-FFF2-40B4-BE49-F238E27FC236}">
                      <a16:creationId xmlns:a16="http://schemas.microsoft.com/office/drawing/2014/main" id="{BF7B31F4-E86E-684D-95CB-8A29E4E9ED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3263285" flipV="1">
                  <a:off x="4103688" y="3652839"/>
                  <a:ext cx="215900" cy="160337"/>
                </a:xfrm>
                <a:prstGeom prst="line">
                  <a:avLst/>
                </a:prstGeom>
                <a:noFill/>
                <a:ln w="25400">
                  <a:solidFill>
                    <a:srgbClr val="9933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9" name="Rectangle 43">
                  <a:extLst>
                    <a:ext uri="{FF2B5EF4-FFF2-40B4-BE49-F238E27FC236}">
                      <a16:creationId xmlns:a16="http://schemas.microsoft.com/office/drawing/2014/main" id="{C7765B98-E70B-E843-8B38-D14CEE3A48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4257526">
                  <a:off x="4654550" y="3584575"/>
                  <a:ext cx="76200" cy="152400"/>
                </a:xfrm>
                <a:prstGeom prst="rect">
                  <a:avLst/>
                </a:prstGeom>
                <a:solidFill>
                  <a:srgbClr val="800080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50" name="Line 44">
                  <a:extLst>
                    <a:ext uri="{FF2B5EF4-FFF2-40B4-BE49-F238E27FC236}">
                      <a16:creationId xmlns:a16="http://schemas.microsoft.com/office/drawing/2014/main" id="{412A5087-02FB-E34E-AA15-C505DFE02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1414741" flipH="1">
                  <a:off x="4337051" y="3692526"/>
                  <a:ext cx="284163" cy="49213"/>
                </a:xfrm>
                <a:prstGeom prst="line">
                  <a:avLst/>
                </a:prstGeom>
                <a:noFill/>
                <a:ln w="25400">
                  <a:solidFill>
                    <a:srgbClr val="9933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1" name="Text Box 45">
                  <a:extLst>
                    <a:ext uri="{FF2B5EF4-FFF2-40B4-BE49-F238E27FC236}">
                      <a16:creationId xmlns:a16="http://schemas.microsoft.com/office/drawing/2014/main" id="{4E8F61EB-4E91-A947-982E-342EC03476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19975" y="1616076"/>
                  <a:ext cx="1062038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2800" dirty="0">
                      <a:solidFill>
                        <a:schemeClr val="bg1"/>
                      </a:solidFill>
                      <a:latin typeface="Helvetica" pitchFamily="2" charset="0"/>
                    </a:rPr>
                    <a:t>RHIC</a:t>
                  </a:r>
                </a:p>
              </p:txBody>
            </p:sp>
            <p:sp>
              <p:nvSpPr>
                <p:cNvPr id="13352" name="Text Box 47">
                  <a:extLst>
                    <a:ext uri="{FF2B5EF4-FFF2-40B4-BE49-F238E27FC236}">
                      <a16:creationId xmlns:a16="http://schemas.microsoft.com/office/drawing/2014/main" id="{7712C0FC-5C69-3F45-8BA8-2152C613BA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28912" y="3175000"/>
                  <a:ext cx="758826" cy="30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chemeClr val="bg1"/>
                      </a:solidFill>
                      <a:latin typeface="Helvetica" pitchFamily="2" charset="0"/>
                    </a:rPr>
                    <a:t>LINAC</a:t>
                  </a:r>
                </a:p>
              </p:txBody>
            </p:sp>
            <p:sp>
              <p:nvSpPr>
                <p:cNvPr id="13353" name="Text Box 48">
                  <a:extLst>
                    <a:ext uri="{FF2B5EF4-FFF2-40B4-BE49-F238E27FC236}">
                      <a16:creationId xmlns:a16="http://schemas.microsoft.com/office/drawing/2014/main" id="{0768A68B-509E-774C-9B57-768FD0C701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05225" y="3476626"/>
                  <a:ext cx="863600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chemeClr val="bg1"/>
                      </a:solidFill>
                      <a:latin typeface="Helvetica" pitchFamily="2" charset="0"/>
                    </a:rPr>
                    <a:t>Booster</a:t>
                  </a:r>
                </a:p>
              </p:txBody>
            </p:sp>
            <p:sp>
              <p:nvSpPr>
                <p:cNvPr id="13354" name="Text Box 49">
                  <a:extLst>
                    <a:ext uri="{FF2B5EF4-FFF2-40B4-BE49-F238E27FC236}">
                      <a16:creationId xmlns:a16="http://schemas.microsoft.com/office/drawing/2014/main" id="{6103D71B-CDF8-A945-8AAA-F1928C6626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02175" y="3886200"/>
                  <a:ext cx="685800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800">
                      <a:solidFill>
                        <a:schemeClr val="bg1"/>
                      </a:solidFill>
                      <a:latin typeface="Helvetica" pitchFamily="2" charset="0"/>
                    </a:rPr>
                    <a:t>AGS</a:t>
                  </a:r>
                </a:p>
              </p:txBody>
            </p:sp>
            <p:sp>
              <p:nvSpPr>
                <p:cNvPr id="13355" name="Text Box 50">
                  <a:extLst>
                    <a:ext uri="{FF2B5EF4-FFF2-40B4-BE49-F238E27FC236}">
                      <a16:creationId xmlns:a16="http://schemas.microsoft.com/office/drawing/2014/main" id="{4435BB6A-0445-0445-892A-A7800A829B5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124701" y="5029201"/>
                  <a:ext cx="9683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chemeClr val="bg1"/>
                      </a:solidFill>
                      <a:latin typeface="Helvetica" pitchFamily="2" charset="0"/>
                    </a:rPr>
                    <a:t>Tandems</a:t>
                  </a:r>
                </a:p>
              </p:txBody>
            </p:sp>
            <p:sp>
              <p:nvSpPr>
                <p:cNvPr id="13356" name="Rectangle 51">
                  <a:extLst>
                    <a:ext uri="{FF2B5EF4-FFF2-40B4-BE49-F238E27FC236}">
                      <a16:creationId xmlns:a16="http://schemas.microsoft.com/office/drawing/2014/main" id="{268FBAB4-B0D0-F349-B749-50A8FE85F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9660">
                  <a:off x="6362700" y="2782889"/>
                  <a:ext cx="152400" cy="98425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57" name="Rectangle 52">
                  <a:extLst>
                    <a:ext uri="{FF2B5EF4-FFF2-40B4-BE49-F238E27FC236}">
                      <a16:creationId xmlns:a16="http://schemas.microsoft.com/office/drawing/2014/main" id="{90A94EAA-12C3-884F-B0FA-456DDA5452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112852">
                  <a:off x="3681413" y="2151063"/>
                  <a:ext cx="152400" cy="98425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58" name="Rectangle 53">
                  <a:extLst>
                    <a:ext uri="{FF2B5EF4-FFF2-40B4-BE49-F238E27FC236}">
                      <a16:creationId xmlns:a16="http://schemas.microsoft.com/office/drawing/2014/main" id="{10175750-6D4C-2642-9D8B-FC6DF67270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828904">
                  <a:off x="10610850" y="2525714"/>
                  <a:ext cx="152400" cy="98425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59" name="Rectangle 54">
                  <a:extLst>
                    <a:ext uri="{FF2B5EF4-FFF2-40B4-BE49-F238E27FC236}">
                      <a16:creationId xmlns:a16="http://schemas.microsoft.com/office/drawing/2014/main" id="{03C4EA8F-5596-174C-BC91-6DAA8EE03B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80436">
                  <a:off x="11007725" y="1570039"/>
                  <a:ext cx="152400" cy="98425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60" name="Rectangle 55">
                  <a:extLst>
                    <a:ext uri="{FF2B5EF4-FFF2-40B4-BE49-F238E27FC236}">
                      <a16:creationId xmlns:a16="http://schemas.microsoft.com/office/drawing/2014/main" id="{0C0BF9B0-0152-6C45-83AE-4DDB098E6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1585">
                  <a:off x="8408988" y="1166814"/>
                  <a:ext cx="152400" cy="98425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61" name="Rectangle 56">
                  <a:extLst>
                    <a:ext uri="{FF2B5EF4-FFF2-40B4-BE49-F238E27FC236}">
                      <a16:creationId xmlns:a16="http://schemas.microsoft.com/office/drawing/2014/main" id="{4BD3F4F2-7242-714F-89CF-2E6CF626D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018381">
                  <a:off x="5280025" y="1303339"/>
                  <a:ext cx="152400" cy="98425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62" name="Text Box 57">
                  <a:extLst>
                    <a:ext uri="{FF2B5EF4-FFF2-40B4-BE49-F238E27FC236}">
                      <a16:creationId xmlns:a16="http://schemas.microsoft.com/office/drawing/2014/main" id="{E17BFC55-A117-CC41-BDC1-879BD9DCB5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00826" y="2905126"/>
                  <a:ext cx="65881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chemeClr val="bg1"/>
                      </a:solidFill>
                      <a:latin typeface="Helvetica" pitchFamily="2" charset="0"/>
                    </a:rPr>
                    <a:t>STAR</a:t>
                  </a:r>
                </a:p>
              </p:txBody>
            </p:sp>
            <p:sp>
              <p:nvSpPr>
                <p:cNvPr id="13364" name="Text Box 59">
                  <a:extLst>
                    <a:ext uri="{FF2B5EF4-FFF2-40B4-BE49-F238E27FC236}">
                      <a16:creationId xmlns:a16="http://schemas.microsoft.com/office/drawing/2014/main" id="{6A826998-D98F-774C-8E66-175F778AE0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60925" y="1393826"/>
                  <a:ext cx="1519238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 dirty="0">
                      <a:solidFill>
                        <a:schemeClr val="bg1"/>
                      </a:solidFill>
                      <a:latin typeface="Helvetica" pitchFamily="2" charset="0"/>
                    </a:rPr>
                    <a:t>Electron lenses</a:t>
                  </a:r>
                </a:p>
              </p:txBody>
            </p:sp>
            <p:sp>
              <p:nvSpPr>
                <p:cNvPr id="13365" name="Text Box 60">
                  <a:extLst>
                    <a:ext uri="{FF2B5EF4-FFF2-40B4-BE49-F238E27FC236}">
                      <a16:creationId xmlns:a16="http://schemas.microsoft.com/office/drawing/2014/main" id="{CD281E91-E0C9-914B-B10D-D73F68093B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94613" y="1219201"/>
                  <a:ext cx="1878012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chemeClr val="bg1"/>
                      </a:solidFill>
                      <a:latin typeface="Helvetica" pitchFamily="2" charset="0"/>
                    </a:rPr>
                    <a:t>Polarized Jet Target</a:t>
                  </a:r>
                </a:p>
              </p:txBody>
            </p:sp>
            <p:sp>
              <p:nvSpPr>
                <p:cNvPr id="13366" name="Text Box 61">
                  <a:extLst>
                    <a:ext uri="{FF2B5EF4-FFF2-40B4-BE49-F238E27FC236}">
                      <a16:creationId xmlns:a16="http://schemas.microsoft.com/office/drawing/2014/main" id="{F8BE00F5-3AED-9C43-936A-0F42ADD37F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04501" y="2590801"/>
                  <a:ext cx="42386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chemeClr val="bg1"/>
                      </a:solidFill>
                      <a:latin typeface="Helvetica" pitchFamily="2" charset="0"/>
                    </a:rPr>
                    <a:t>RF</a:t>
                  </a:r>
                </a:p>
              </p:txBody>
            </p:sp>
            <p:sp>
              <p:nvSpPr>
                <p:cNvPr id="13367" name="Text Box 62">
                  <a:extLst>
                    <a:ext uri="{FF2B5EF4-FFF2-40B4-BE49-F238E27FC236}">
                      <a16:creationId xmlns:a16="http://schemas.microsoft.com/office/drawing/2014/main" id="{2D3595EA-349F-164E-AC58-1D4D06A9A3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21839" y="1647826"/>
                  <a:ext cx="1709737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chemeClr val="bg1"/>
                      </a:solidFill>
                      <a:latin typeface="Helvetica" pitchFamily="2" charset="0"/>
                    </a:rPr>
                    <a:t>(Electron cooling)</a:t>
                  </a:r>
                </a:p>
              </p:txBody>
            </p:sp>
            <p:sp>
              <p:nvSpPr>
                <p:cNvPr id="13369" name="Line 66">
                  <a:extLst>
                    <a:ext uri="{FF2B5EF4-FFF2-40B4-BE49-F238E27FC236}">
                      <a16:creationId xmlns:a16="http://schemas.microsoft.com/office/drawing/2014/main" id="{B23AC0C3-D298-2340-8571-EC8766992F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17913" y="3741738"/>
                  <a:ext cx="220662" cy="100012"/>
                </a:xfrm>
                <a:prstGeom prst="line">
                  <a:avLst/>
                </a:prstGeom>
                <a:noFill/>
                <a:ln w="25400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0" name="Oval 67">
                  <a:extLst>
                    <a:ext uri="{FF2B5EF4-FFF2-40B4-BE49-F238E27FC236}">
                      <a16:creationId xmlns:a16="http://schemas.microsoft.com/office/drawing/2014/main" id="{99916350-0605-0B49-9585-62E74B2F9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5876" y="3722689"/>
                  <a:ext cx="473075" cy="166687"/>
                </a:xfrm>
                <a:prstGeom prst="ellipse">
                  <a:avLst/>
                </a:prstGeom>
                <a:noFill/>
                <a:ln w="25400">
                  <a:solidFill>
                    <a:srgbClr val="33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71" name="Oval 68">
                  <a:extLst>
                    <a:ext uri="{FF2B5EF4-FFF2-40B4-BE49-F238E27FC236}">
                      <a16:creationId xmlns:a16="http://schemas.microsoft.com/office/drawing/2014/main" id="{E043EDB8-109A-6B47-9478-645E512050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76700" y="3746501"/>
                  <a:ext cx="1981200" cy="758825"/>
                </a:xfrm>
                <a:prstGeom prst="ellips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>
                    <a:latin typeface="Helvetica" pitchFamily="2" charset="0"/>
                  </a:endParaRPr>
                </a:p>
              </p:txBody>
            </p:sp>
            <p:sp>
              <p:nvSpPr>
                <p:cNvPr id="13372" name="Freeform 69">
                  <a:extLst>
                    <a:ext uri="{FF2B5EF4-FFF2-40B4-BE49-F238E27FC236}">
                      <a16:creationId xmlns:a16="http://schemas.microsoft.com/office/drawing/2014/main" id="{437A670A-3E0B-E149-9827-213C29F48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738" y="3656013"/>
                  <a:ext cx="246062" cy="107950"/>
                </a:xfrm>
                <a:custGeom>
                  <a:avLst/>
                  <a:gdLst>
                    <a:gd name="T0" fmla="*/ 0 w 126"/>
                    <a:gd name="T1" fmla="*/ 2147483647 h 67"/>
                    <a:gd name="T2" fmla="*/ 2147483647 w 126"/>
                    <a:gd name="T3" fmla="*/ 2147483647 h 67"/>
                    <a:gd name="T4" fmla="*/ 2147483647 w 126"/>
                    <a:gd name="T5" fmla="*/ 2147483647 h 67"/>
                    <a:gd name="T6" fmla="*/ 2147483647 w 126"/>
                    <a:gd name="T7" fmla="*/ 0 h 67"/>
                    <a:gd name="T8" fmla="*/ 0 w 126"/>
                    <a:gd name="T9" fmla="*/ 2147483647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6"/>
                    <a:gd name="T16" fmla="*/ 0 h 67"/>
                    <a:gd name="T17" fmla="*/ 126 w 126"/>
                    <a:gd name="T18" fmla="*/ 67 h 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6" h="67">
                      <a:moveTo>
                        <a:pt x="0" y="24"/>
                      </a:moveTo>
                      <a:lnTo>
                        <a:pt x="93" y="67"/>
                      </a:lnTo>
                      <a:lnTo>
                        <a:pt x="126" y="45"/>
                      </a:lnTo>
                      <a:lnTo>
                        <a:pt x="33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3" name="Text Box 70">
                  <a:extLst>
                    <a:ext uri="{FF2B5EF4-FFF2-40B4-BE49-F238E27FC236}">
                      <a16:creationId xmlns:a16="http://schemas.microsoft.com/office/drawing/2014/main" id="{4A9C9839-D878-424D-936A-8ED1C6F9F0B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27400" y="3352801"/>
                  <a:ext cx="603250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chemeClr val="bg1"/>
                      </a:solidFill>
                      <a:latin typeface="Helvetica" pitchFamily="2" charset="0"/>
                    </a:rPr>
                    <a:t>EBIS</a:t>
                  </a:r>
                </a:p>
              </p:txBody>
            </p:sp>
            <p:sp>
              <p:nvSpPr>
                <p:cNvPr id="13374" name="Text Box 70">
                  <a:extLst>
                    <a:ext uri="{FF2B5EF4-FFF2-40B4-BE49-F238E27FC236}">
                      <a16:creationId xmlns:a16="http://schemas.microsoft.com/office/drawing/2014/main" id="{47D43AA5-B791-7E46-8C58-C15818AC22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4201" y="3806826"/>
                  <a:ext cx="59531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chemeClr val="bg1"/>
                      </a:solidFill>
                      <a:latin typeface="Helvetica" pitchFamily="2" charset="0"/>
                    </a:rPr>
                    <a:t>BLIP</a:t>
                  </a:r>
                </a:p>
              </p:txBody>
            </p:sp>
            <p:pic>
              <p:nvPicPr>
                <p:cNvPr id="13376" name="Picture 65">
                  <a:extLst>
                    <a:ext uri="{FF2B5EF4-FFF2-40B4-BE49-F238E27FC236}">
                      <a16:creationId xmlns:a16="http://schemas.microsoft.com/office/drawing/2014/main" id="{DC6154FB-CDD9-2D4D-9BF8-2E1FE83F9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877"/>
                <a:stretch>
                  <a:fillRect/>
                </a:stretch>
              </p:blipFill>
              <p:spPr bwMode="auto">
                <a:xfrm>
                  <a:off x="7239000" y="4343401"/>
                  <a:ext cx="1036638" cy="708025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77" name="Picture 66">
                  <a:extLst>
                    <a:ext uri="{FF2B5EF4-FFF2-40B4-BE49-F238E27FC236}">
                      <a16:creationId xmlns:a16="http://schemas.microsoft.com/office/drawing/2014/main" id="{FCD40172-CB46-F648-BBED-8E5B91C21E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36"/>
                <a:stretch>
                  <a:fillRect/>
                </a:stretch>
              </p:blipFill>
              <p:spPr bwMode="auto">
                <a:xfrm>
                  <a:off x="2781300" y="3886201"/>
                  <a:ext cx="914400" cy="631825"/>
                </a:xfrm>
                <a:prstGeom prst="rect">
                  <a:avLst/>
                </a:prstGeom>
                <a:noFill/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78" name="Picture 68">
                  <a:extLst>
                    <a:ext uri="{FF2B5EF4-FFF2-40B4-BE49-F238E27FC236}">
                      <a16:creationId xmlns:a16="http://schemas.microsoft.com/office/drawing/2014/main" id="{A17EE919-01C8-D64A-A3CE-AB96C9D01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682"/>
                <a:stretch>
                  <a:fillRect/>
                </a:stretch>
              </p:blipFill>
              <p:spPr bwMode="auto">
                <a:xfrm>
                  <a:off x="3559175" y="2703513"/>
                  <a:ext cx="979488" cy="685800"/>
                </a:xfrm>
                <a:prstGeom prst="rect">
                  <a:avLst/>
                </a:prstGeom>
                <a:noFill/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79" name="Picture 69">
                  <a:extLst>
                    <a:ext uri="{FF2B5EF4-FFF2-40B4-BE49-F238E27FC236}">
                      <a16:creationId xmlns:a16="http://schemas.microsoft.com/office/drawing/2014/main" id="{6266CBFD-55CE-504D-8664-FAC35F0566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877"/>
                <a:stretch>
                  <a:fillRect/>
                </a:stretch>
              </p:blipFill>
              <p:spPr bwMode="auto">
                <a:xfrm>
                  <a:off x="4746625" y="2971801"/>
                  <a:ext cx="1017588" cy="722313"/>
                </a:xfrm>
                <a:prstGeom prst="rect">
                  <a:avLst/>
                </a:prstGeom>
                <a:noFill/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80" name="Picture 70">
                  <a:extLst>
                    <a:ext uri="{FF2B5EF4-FFF2-40B4-BE49-F238E27FC236}">
                      <a16:creationId xmlns:a16="http://schemas.microsoft.com/office/drawing/2014/main" id="{620052A3-896B-DE42-A303-053438D963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664"/>
                <a:stretch>
                  <a:fillRect/>
                </a:stretch>
              </p:blipFill>
              <p:spPr bwMode="auto">
                <a:xfrm>
                  <a:off x="8131174" y="1651124"/>
                  <a:ext cx="1374242" cy="984647"/>
                </a:xfrm>
                <a:prstGeom prst="rect">
                  <a:avLst/>
                </a:prstGeom>
                <a:noFill/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" name="Text Box 58">
                <a:extLst>
                  <a:ext uri="{FF2B5EF4-FFF2-40B4-BE49-F238E27FC236}">
                    <a16:creationId xmlns:a16="http://schemas.microsoft.com/office/drawing/2014/main" id="{0C80A615-6AF2-00ED-759F-C6B9FACB93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6127" y="2423171"/>
                <a:ext cx="932532" cy="313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dirty="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(s)PHENIX</a:t>
                </a:r>
              </a:p>
            </p:txBody>
          </p:sp>
          <p:sp>
            <p:nvSpPr>
              <p:cNvPr id="5" name="Text Box 58">
                <a:extLst>
                  <a:ext uri="{FF2B5EF4-FFF2-40B4-BE49-F238E27FC236}">
                    <a16:creationId xmlns:a16="http://schemas.microsoft.com/office/drawing/2014/main" id="{ADBB826D-D5A0-3787-D123-A4FA5B5674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9223" y="1834925"/>
                <a:ext cx="932533" cy="313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dirty="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(PHOBOS)</a:t>
                </a:r>
              </a:p>
            </p:txBody>
          </p:sp>
          <p:sp>
            <p:nvSpPr>
              <p:cNvPr id="6" name="Text Box 58">
                <a:extLst>
                  <a:ext uri="{FF2B5EF4-FFF2-40B4-BE49-F238E27FC236}">
                    <a16:creationId xmlns:a16="http://schemas.microsoft.com/office/drawing/2014/main" id="{47D5378D-2D96-2A5D-21EF-FEAE3DDAC0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6438" y="2057415"/>
                <a:ext cx="940819" cy="313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dirty="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(BRAHMS)</a:t>
                </a:r>
              </a:p>
            </p:txBody>
          </p:sp>
        </p:grp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5DC89A5-7070-654E-8D24-D22E782AB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3" t="9744" r="12115" b="15128"/>
            <a:stretch>
              <a:fillRect/>
            </a:stretch>
          </p:blipFill>
          <p:spPr bwMode="auto">
            <a:xfrm>
              <a:off x="9479243" y="3886195"/>
              <a:ext cx="974374" cy="82295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First Effort to Accelerate Polarized Protons in AGS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55601" y="1508781"/>
            <a:ext cx="11766227" cy="1280166"/>
          </a:xfrm>
        </p:spPr>
        <p:txBody>
          <a:bodyPr/>
          <a:lstStyle/>
          <a:p>
            <a:r>
              <a:rPr lang="en-US" dirty="0"/>
              <a:t>In the 1980s, Alan </a:t>
            </a:r>
            <a:r>
              <a:rPr lang="en-US" dirty="0" err="1"/>
              <a:t>Krisch</a:t>
            </a:r>
            <a:r>
              <a:rPr lang="en-US" dirty="0"/>
              <a:t> and Larry Ratner led the first effort to polarize the AGS by correcting the approximately 50 imperfection and intrinsic depolarizing resonances. This was a truly heroic effort!</a:t>
            </a:r>
          </a:p>
        </p:txBody>
      </p:sp>
      <p:pic>
        <p:nvPicPr>
          <p:cNvPr id="9" name="Picture 8" descr="Snapshot 2009-11-06 10-50-41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0" t="3684" r="7979" b="24712"/>
          <a:stretch/>
        </p:blipFill>
        <p:spPr>
          <a:xfrm>
            <a:off x="6438900" y="2743200"/>
            <a:ext cx="5223318" cy="3786237"/>
          </a:xfrm>
          <a:prstGeom prst="rect">
            <a:avLst/>
          </a:prstGeom>
        </p:spPr>
      </p:pic>
      <p:pic>
        <p:nvPicPr>
          <p:cNvPr id="14" name="Picture 13" descr="Alan and Larr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2743200"/>
            <a:ext cx="4173689" cy="3786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AE74A-DD75-3C4C-ACC2-6768968EB433}"/>
              </a:ext>
            </a:extLst>
          </p:cNvPr>
          <p:cNvSpPr txBox="1"/>
          <p:nvPr/>
        </p:nvSpPr>
        <p:spPr>
          <a:xfrm>
            <a:off x="6353346" y="6519446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Helvetica" pitchFamily="2" charset="0"/>
              </a:rPr>
              <a:t>1/95 correction dipole; 1/10 pulsed quadrupole; main field</a:t>
            </a:r>
          </a:p>
        </p:txBody>
      </p:sp>
    </p:spTree>
    <p:extLst>
      <p:ext uri="{BB962C8B-B14F-4D97-AF65-F5344CB8AC3E}">
        <p14:creationId xmlns:p14="http://schemas.microsoft.com/office/powerpoint/2010/main" val="1322957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C76DA-1EC4-0770-7B9D-5ED09E165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>
            <a:extLst>
              <a:ext uri="{FF2B5EF4-FFF2-40B4-BE49-F238E27FC236}">
                <a16:creationId xmlns:a16="http://schemas.microsoft.com/office/drawing/2014/main" id="{6FF7C915-8689-D5ED-E430-655D9049FD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Protons in the AGS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522D72-FB86-90E7-A9DD-E49BBE57B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3" y="1600200"/>
            <a:ext cx="5923276" cy="2743190"/>
          </a:xfrm>
        </p:spPr>
        <p:txBody>
          <a:bodyPr/>
          <a:lstStyle/>
          <a:p>
            <a:r>
              <a:rPr lang="en-US" dirty="0"/>
              <a:t>Two strong partial Siberian snakes using variable-pitch helical dipoles</a:t>
            </a:r>
          </a:p>
          <a:p>
            <a:r>
              <a:rPr lang="en-US" dirty="0">
                <a:solidFill>
                  <a:srgbClr val="000000"/>
                </a:solidFill>
              </a:rPr>
              <a:t>Vertical betatron tune at 8.98!</a:t>
            </a:r>
          </a:p>
          <a:p>
            <a:r>
              <a:rPr lang="en-US" dirty="0"/>
              <a:t>Pulsed quadrupoles to jump across the </a:t>
            </a:r>
            <a:br>
              <a:rPr lang="en-US" dirty="0"/>
            </a:br>
            <a:r>
              <a:rPr lang="en-US" dirty="0"/>
              <a:t>many weak horizontal spin resonances </a:t>
            </a:r>
            <a:br>
              <a:rPr lang="en-US" dirty="0"/>
            </a:br>
            <a:r>
              <a:rPr lang="en-US" dirty="0"/>
              <a:t>driven by the partial snakes.</a:t>
            </a:r>
          </a:p>
          <a:p>
            <a:endParaRPr lang="en-US" dirty="0"/>
          </a:p>
        </p:txBody>
      </p:sp>
      <p:grpSp>
        <p:nvGrpSpPr>
          <p:cNvPr id="643079" name="Group 7">
            <a:extLst>
              <a:ext uri="{FF2B5EF4-FFF2-40B4-BE49-F238E27FC236}">
                <a16:creationId xmlns:a16="http://schemas.microsoft.com/office/drawing/2014/main" id="{BA46ACC6-745E-837E-4414-565A05AA6CA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14445" y="3520439"/>
            <a:ext cx="4848300" cy="3404331"/>
            <a:chOff x="787" y="671"/>
            <a:chExt cx="4469" cy="3138"/>
          </a:xfrm>
        </p:grpSpPr>
        <p:pic>
          <p:nvPicPr>
            <p:cNvPr id="643076" name="Picture 4">
              <a:extLst>
                <a:ext uri="{FF2B5EF4-FFF2-40B4-BE49-F238E27FC236}">
                  <a16:creationId xmlns:a16="http://schemas.microsoft.com/office/drawing/2014/main" id="{77CD03A2-ABA5-54C6-0E7B-AA991D22C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81" t="13855" r="9938" b="9839"/>
            <a:stretch>
              <a:fillRect/>
            </a:stretch>
          </p:blipFill>
          <p:spPr bwMode="auto">
            <a:xfrm>
              <a:off x="1056" y="671"/>
              <a:ext cx="4200" cy="2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43077" name="Text Box 5">
              <a:extLst>
                <a:ext uri="{FF2B5EF4-FFF2-40B4-BE49-F238E27FC236}">
                  <a16:creationId xmlns:a16="http://schemas.microsoft.com/office/drawing/2014/main" id="{EDD5CACE-E773-964D-1939-E966CBBA6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3" y="3527"/>
              <a:ext cx="63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/>
                <a:t>G</a:t>
              </a:r>
              <a:r>
                <a:rPr lang="en-US" sz="1200" dirty="0" err="1">
                  <a:latin typeface="Symbol" pitchFamily="-108" charset="2"/>
                </a:rPr>
                <a:t>g</a:t>
              </a:r>
              <a:endParaRPr lang="en-US" sz="1200" dirty="0">
                <a:latin typeface="Symbol" pitchFamily="-108" charset="2"/>
              </a:endParaRPr>
            </a:p>
          </p:txBody>
        </p:sp>
        <p:sp>
          <p:nvSpPr>
            <p:cNvPr id="643078" name="Text Box 6">
              <a:extLst>
                <a:ext uri="{FF2B5EF4-FFF2-40B4-BE49-F238E27FC236}">
                  <a16:creationId xmlns:a16="http://schemas.microsoft.com/office/drawing/2014/main" id="{DE1D8209-2D86-C275-410B-99A266C608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84" y="2030"/>
              <a:ext cx="2256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Polarimeter asymmetry</a:t>
              </a:r>
              <a:endParaRPr lang="en-US" sz="1400" dirty="0">
                <a:latin typeface="Symbol" pitchFamily="-108" charset="2"/>
              </a:endParaRPr>
            </a:p>
          </p:txBody>
        </p:sp>
      </p:grpSp>
      <p:pic>
        <p:nvPicPr>
          <p:cNvPr id="10" name="Picture 9" descr="Larry, Haixin, TR at MCR.jpg">
            <a:extLst>
              <a:ext uri="{FF2B5EF4-FFF2-40B4-BE49-F238E27FC236}">
                <a16:creationId xmlns:a16="http://schemas.microsoft.com/office/drawing/2014/main" id="{3DD1E676-E557-CAF4-2D29-4CD06163D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2048" y="290914"/>
            <a:ext cx="2973640" cy="2955208"/>
          </a:xfrm>
          <a:prstGeom prst="rect">
            <a:avLst/>
          </a:prstGeom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39AD311F-1CAF-BD0D-D38D-66FD11D7F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390" y="2331732"/>
            <a:ext cx="19202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0" dirty="0">
                <a:latin typeface="Helvetica" pitchFamily="2" charset="0"/>
              </a:rPr>
              <a:t>Larry Ratner, Haixin Huang and TR in AGS MCR.</a:t>
            </a: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3313347A-7952-EDDB-4ED1-76FB677159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9586" y="4709146"/>
            <a:ext cx="6464714" cy="1801365"/>
            <a:chOff x="1791" y="711"/>
            <a:chExt cx="3888" cy="1084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38951DA7-9554-A398-8869-838704602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 b="36111"/>
            <a:stretch>
              <a:fillRect/>
            </a:stretch>
          </p:blipFill>
          <p:spPr bwMode="auto">
            <a:xfrm>
              <a:off x="1791" y="711"/>
              <a:ext cx="3888" cy="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Line 13">
              <a:extLst>
                <a:ext uri="{FF2B5EF4-FFF2-40B4-BE49-F238E27FC236}">
                  <a16:creationId xmlns:a16="http://schemas.microsoft.com/office/drawing/2014/main" id="{343622A7-89D6-10C7-AE62-BA372DD49E1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115" y="1248"/>
              <a:ext cx="340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14">
              <a:extLst>
                <a:ext uri="{FF2B5EF4-FFF2-40B4-BE49-F238E27FC236}">
                  <a16:creationId xmlns:a16="http://schemas.microsoft.com/office/drawing/2014/main" id="{71034431-804C-A5F4-5C81-0838FC685A2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2" y="1008"/>
              <a:ext cx="540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000" b="0">
                  <a:solidFill>
                    <a:schemeClr val="bg1"/>
                  </a:solidFill>
                </a:rPr>
                <a:t>2.6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231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>
            <a:extLst>
              <a:ext uri="{FF2B5EF4-FFF2-40B4-BE49-F238E27FC236}">
                <a16:creationId xmlns:a16="http://schemas.microsoft.com/office/drawing/2014/main" id="{A16D4B2E-674A-D946-97CD-112204FE8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Polarized protons in RHIC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964B84-627F-D04C-858A-543A2357E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459" y="1520959"/>
            <a:ext cx="11766227" cy="1633723"/>
          </a:xfrm>
        </p:spPr>
        <p:txBody>
          <a:bodyPr>
            <a:noAutofit/>
          </a:bodyPr>
          <a:lstStyle/>
          <a:p>
            <a:r>
              <a:rPr lang="en-US" altLang="en-US" dirty="0"/>
              <a:t>2+2 RHIC Siberian Snakes: four 4 Tesla superconducting helical dipoles, </a:t>
            </a:r>
            <a:br>
              <a:rPr lang="en-US" altLang="en-US" dirty="0"/>
            </a:br>
            <a:r>
              <a:rPr lang="en-US" altLang="en-US" dirty="0"/>
              <a:t>each 2.4 m long and with full 360-degree twist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4+4 RHIC spin rotators: four 4 Tesla superconducting helical dipoles, two right- and two left-handed, each 2.4 m long and with full 360-degree twist</a:t>
            </a:r>
          </a:p>
          <a:p>
            <a:endParaRPr lang="en-US" altLang="en-US" dirty="0"/>
          </a:p>
          <a:p>
            <a:endParaRPr lang="en-US" dirty="0"/>
          </a:p>
        </p:txBody>
      </p:sp>
      <p:pic>
        <p:nvPicPr>
          <p:cNvPr id="621571" name="Picture 3">
            <a:extLst>
              <a:ext uri="{FF2B5EF4-FFF2-40B4-BE49-F238E27FC236}">
                <a16:creationId xmlns:a16="http://schemas.microsoft.com/office/drawing/2014/main" id="{0D68AC86-A81E-B743-A1CB-A2EBCCA2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9744" r="12115" b="15128"/>
          <a:stretch>
            <a:fillRect/>
          </a:stretch>
        </p:blipFill>
        <p:spPr bwMode="auto">
          <a:xfrm>
            <a:off x="792538" y="3246122"/>
            <a:ext cx="4017435" cy="339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1573" name="Group 5">
            <a:extLst>
              <a:ext uri="{FF2B5EF4-FFF2-40B4-BE49-F238E27FC236}">
                <a16:creationId xmlns:a16="http://schemas.microsoft.com/office/drawing/2014/main" id="{C5073320-C9F3-6C4E-BC5A-8FF74AC9DE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73049" y="3718557"/>
            <a:ext cx="6217852" cy="3368003"/>
            <a:chOff x="2646" y="2736"/>
            <a:chExt cx="2562" cy="1284"/>
          </a:xfrm>
        </p:grpSpPr>
        <p:pic>
          <p:nvPicPr>
            <p:cNvPr id="621574" name="Picture 6">
              <a:extLst>
                <a:ext uri="{FF2B5EF4-FFF2-40B4-BE49-F238E27FC236}">
                  <a16:creationId xmlns:a16="http://schemas.microsoft.com/office/drawing/2014/main" id="{D59B5C17-46FE-EF40-8C5D-B85E211D8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70" t="13472" r="19041" b="48347"/>
            <a:stretch>
              <a:fillRect/>
            </a:stretch>
          </p:blipFill>
          <p:spPr bwMode="auto">
            <a:xfrm>
              <a:off x="2688" y="2736"/>
              <a:ext cx="2353" cy="1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1575" name="Rectangle 7">
              <a:extLst>
                <a:ext uri="{FF2B5EF4-FFF2-40B4-BE49-F238E27FC236}">
                  <a16:creationId xmlns:a16="http://schemas.microsoft.com/office/drawing/2014/main" id="{AD10D289-D6D3-5B40-8771-E0BF09B2CD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28713">
              <a:off x="3054" y="3732"/>
              <a:ext cx="105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576" name="Line 8">
              <a:extLst>
                <a:ext uri="{FF2B5EF4-FFF2-40B4-BE49-F238E27FC236}">
                  <a16:creationId xmlns:a16="http://schemas.microsoft.com/office/drawing/2014/main" id="{27B7DFD3-0B23-EC48-B137-BA2EDF0FE1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6" y="3114"/>
              <a:ext cx="2562" cy="498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21577" name="Picture 9">
            <a:extLst>
              <a:ext uri="{FF2B5EF4-FFF2-40B4-BE49-F238E27FC236}">
                <a16:creationId xmlns:a16="http://schemas.microsoft.com/office/drawing/2014/main" id="{39791FE4-8465-7749-A6C4-4202ADC0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6" t="14598" r="21674" b="15193"/>
          <a:stretch>
            <a:fillRect/>
          </a:stretch>
        </p:blipFill>
        <p:spPr bwMode="auto">
          <a:xfrm>
            <a:off x="9782605" y="3230167"/>
            <a:ext cx="2348369" cy="221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52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FA073DE2-DABE-4146-B7F0-D2F86B45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 sz="2800" dirty="0">
                <a:latin typeface="Helvetica" pitchFamily="2" charset="0"/>
                <a:ea typeface="ＭＳ Ｐゴシック" panose="020B0600070205080204" pitchFamily="34" charset="-128"/>
              </a:rPr>
              <a:t>Polarized </a:t>
            </a:r>
            <a:r>
              <a:rPr lang="en-US" altLang="en-US" sz="2800" dirty="0">
                <a:latin typeface="Helvetica" pitchFamily="2" charset="0"/>
                <a:ea typeface="ＭＳ Ｐゴシック" panose="020B0600070205080204" pitchFamily="34" charset="-128"/>
              </a:rPr>
              <a:t>P</a:t>
            </a:r>
            <a:r>
              <a:rPr altLang="en-US" sz="2800" dirty="0">
                <a:latin typeface="Helvetica" pitchFamily="2" charset="0"/>
                <a:ea typeface="ＭＳ Ｐゴシック" panose="020B0600070205080204" pitchFamily="34" charset="-128"/>
              </a:rPr>
              <a:t>roton </a:t>
            </a:r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C</a:t>
            </a:r>
            <a:r>
              <a:rPr altLang="en-US" sz="2800" dirty="0">
                <a:latin typeface="Helvetica" pitchFamily="2" charset="0"/>
                <a:ea typeface="ＭＳ Ｐゴシック" panose="020B0600070205080204" pitchFamily="34" charset="-128"/>
              </a:rPr>
              <a:t>ollisions at 255 GeV </a:t>
            </a:r>
            <a:r>
              <a:rPr lang="en-US" altLang="en-US" sz="2800" dirty="0">
                <a:latin typeface="Helvetica" pitchFamily="2" charset="0"/>
                <a:ea typeface="ＭＳ Ｐゴシック" panose="020B0600070205080204" pitchFamily="34" charset="-128"/>
              </a:rPr>
              <a:t>B</a:t>
            </a:r>
            <a:r>
              <a:rPr altLang="en-US" sz="2800" dirty="0">
                <a:latin typeface="Helvetica" pitchFamily="2" charset="0"/>
                <a:ea typeface="ＭＳ Ｐゴシック" panose="020B0600070205080204" pitchFamily="34" charset="-128"/>
              </a:rPr>
              <a:t>eam </a:t>
            </a:r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E</a:t>
            </a:r>
            <a:r>
              <a:rPr altLang="en-US" sz="2800" dirty="0">
                <a:latin typeface="Helvetica" pitchFamily="2" charset="0"/>
                <a:ea typeface="ＭＳ Ｐゴシック" panose="020B0600070205080204" pitchFamily="34" charset="-128"/>
              </a:rPr>
              <a:t>nergy</a:t>
            </a:r>
          </a:p>
        </p:txBody>
      </p:sp>
      <p:sp>
        <p:nvSpPr>
          <p:cNvPr id="61441" name="Content Placeholder 1">
            <a:extLst>
              <a:ext uri="{FF2B5EF4-FFF2-40B4-BE49-F238E27FC236}">
                <a16:creationId xmlns:a16="http://schemas.microsoft.com/office/drawing/2014/main" id="{79E3A455-7A2D-F546-8309-0542B7450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3820179" cy="411477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Reached ~ 57% average polarization in 14 best stores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Little polarization loss on ramp and during store</a:t>
            </a:r>
          </a:p>
          <a:p>
            <a:pPr eaLnBrk="1" hangingPunct="1"/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Peak luminosity: </a:t>
            </a:r>
            <a:b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2.5 × 10</a:t>
            </a:r>
            <a:r>
              <a:rPr lang="en-US" altLang="en-US" baseline="30000" dirty="0">
                <a:latin typeface="Helvetica" pitchFamily="2" charset="0"/>
                <a:ea typeface="ＭＳ Ｐゴシック" panose="020B0600070205080204" pitchFamily="34" charset="-128"/>
              </a:rPr>
              <a:t>32</a:t>
            </a:r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 cm</a:t>
            </a:r>
            <a:r>
              <a:rPr lang="en-US" altLang="en-US" baseline="30000" dirty="0">
                <a:latin typeface="Helvetica" pitchFamily="2" charset="0"/>
                <a:ea typeface="ＭＳ Ｐゴシック" panose="020B0600070205080204" pitchFamily="34" charset="-128"/>
              </a:rPr>
              <a:t>-2</a:t>
            </a:r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 s</a:t>
            </a:r>
            <a:r>
              <a:rPr lang="en-US" altLang="en-US" baseline="30000" dirty="0">
                <a:latin typeface="Helvetica" pitchFamily="2" charset="0"/>
                <a:ea typeface="ＭＳ Ｐゴシック" panose="020B0600070205080204" pitchFamily="34" charset="-128"/>
              </a:rPr>
              <a:t>-1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Requires excellent control of orbit, tune and coupling</a:t>
            </a:r>
          </a:p>
        </p:txBody>
      </p:sp>
      <p:pic>
        <p:nvPicPr>
          <p:cNvPr id="61443" name="Picture 2" descr="17396.pdf">
            <a:extLst>
              <a:ext uri="{FF2B5EF4-FFF2-40B4-BE49-F238E27FC236}">
                <a16:creationId xmlns:a16="http://schemas.microsoft.com/office/drawing/2014/main" id="{AC49720D-62AC-A049-AF6E-8950BF175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4176" r="11307" b="6081"/>
          <a:stretch>
            <a:fillRect/>
          </a:stretch>
        </p:blipFill>
        <p:spPr bwMode="auto">
          <a:xfrm rot="5400000">
            <a:off x="5458690" y="-163438"/>
            <a:ext cx="5540036" cy="833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811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5" descr="THP055f1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738" y="2971805"/>
            <a:ext cx="10293724" cy="36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Content Placeholder 2"/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11501056" cy="5257800"/>
          </a:xfrm>
        </p:spPr>
        <p:txBody>
          <a:bodyPr>
            <a:normAutofit/>
          </a:bodyPr>
          <a:lstStyle/>
          <a:p>
            <a:r>
              <a:rPr lang="en-US" dirty="0"/>
              <a:t>Proton-proton collisions in RHIC are limited by beam-beam tune spread.</a:t>
            </a:r>
          </a:p>
          <a:p>
            <a:r>
              <a:rPr lang="en-US" dirty="0">
                <a:solidFill>
                  <a:schemeClr val="tx1"/>
                </a:solidFill>
              </a:rPr>
              <a:t>First successful head-on beam-beam compensation by colliding with a low energy electron beam.</a:t>
            </a:r>
            <a:br>
              <a:rPr lang="en-US" dirty="0"/>
            </a:br>
            <a:endParaRPr lang="en-US" dirty="0"/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Devel</a:t>
            </a:r>
            <a:r>
              <a:rPr lang="en-US" dirty="0"/>
              <a:t>opment at RHIC: </a:t>
            </a:r>
            <a:br>
              <a:rPr lang="en-US" dirty="0"/>
            </a:br>
            <a:r>
              <a:rPr lang="en-US" dirty="0">
                <a:latin typeface="Helvetica" charset="0"/>
                <a:ea typeface="ＭＳ Ｐゴシック" charset="0"/>
              </a:rPr>
              <a:t>Beam-beam compensation with electron lenses</a:t>
            </a:r>
            <a:endParaRPr dirty="0"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5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HIC Summary">
            <a:extLst>
              <a:ext uri="{FF2B5EF4-FFF2-40B4-BE49-F238E27FC236}">
                <a16:creationId xmlns:a16="http://schemas.microsoft.com/office/drawing/2014/main" id="{96775C07-BE6D-0D4A-CA47-AD9B2788C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/>
          <a:stretch>
            <a:fillRect/>
          </a:stretch>
        </p:blipFill>
        <p:spPr bwMode="auto">
          <a:xfrm>
            <a:off x="1432611" y="0"/>
            <a:ext cx="1002665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8FC49A-43FD-5A8A-FBE2-AAC2C1295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energies, species, and luminosities</a:t>
            </a:r>
          </a:p>
        </p:txBody>
      </p:sp>
    </p:spTree>
    <p:extLst>
      <p:ext uri="{BB962C8B-B14F-4D97-AF65-F5344CB8AC3E}">
        <p14:creationId xmlns:p14="http://schemas.microsoft.com/office/powerpoint/2010/main" val="2859544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73D93A-568F-28EF-AC74-76583D5E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evolution</a:t>
            </a:r>
          </a:p>
        </p:txBody>
      </p:sp>
      <p:pic>
        <p:nvPicPr>
          <p:cNvPr id="2050" name="Picture 2" descr="RHIC nucleon-pair luminosity AA">
            <a:extLst>
              <a:ext uri="{FF2B5EF4-FFF2-40B4-BE49-F238E27FC236}">
                <a16:creationId xmlns:a16="http://schemas.microsoft.com/office/drawing/2014/main" id="{37423160-B398-EE8E-948C-597FBE0BD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04" y="2893927"/>
            <a:ext cx="4297633" cy="397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HIC&#10;      nucleon-pair luminosity AA">
            <a:extLst>
              <a:ext uri="{FF2B5EF4-FFF2-40B4-BE49-F238E27FC236}">
                <a16:creationId xmlns:a16="http://schemas.microsoft.com/office/drawing/2014/main" id="{FBD9301C-5335-996A-ABB7-E825B567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64" y="1"/>
            <a:ext cx="4317389" cy="397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HIC&#10;      luminosity PP">
            <a:extLst>
              <a:ext uri="{FF2B5EF4-FFF2-40B4-BE49-F238E27FC236}">
                <a16:creationId xmlns:a16="http://schemas.microsoft.com/office/drawing/2014/main" id="{5E3C321A-9EBF-B2C6-0FCD-24472F1BD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80" y="2880366"/>
            <a:ext cx="4290689" cy="39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361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Helvetica" charset="0"/>
                <a:ea typeface="ＭＳ Ｐゴシック" charset="0"/>
              </a:rPr>
              <a:t>Summary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Helvetica" charset="0"/>
              </a:rPr>
              <a:t>RHIC is the first heavy collider and reached record luminosities over a wide energy range with advanced beam cooling techniques</a:t>
            </a:r>
          </a:p>
          <a:p>
            <a:pPr>
              <a:defRPr/>
            </a:pPr>
            <a:endParaRPr lang="en-US" dirty="0">
              <a:latin typeface="Helvetica" charset="0"/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Helvetica" charset="0"/>
              </a:rPr>
              <a:t>RHIC is also the first polarized proton collider establishing the feasibility of accelerating polarized proton beams to high energy using Siberian snakes and demonstrating head-on beam-beam compensation</a:t>
            </a:r>
          </a:p>
          <a:p>
            <a:pPr>
              <a:defRPr/>
            </a:pPr>
            <a:endParaRPr lang="en-US" dirty="0">
              <a:latin typeface="Helvetica" charset="0"/>
            </a:endParaRPr>
          </a:p>
          <a:p>
            <a:pPr>
              <a:defRPr/>
            </a:pPr>
            <a:r>
              <a:rPr lang="en-US" dirty="0">
                <a:latin typeface="Helvetica" charset="0"/>
              </a:rPr>
              <a:t>Over the last 26 years RHIC has operated with unparalleled </a:t>
            </a:r>
            <a:r>
              <a:rPr lang="en-US">
                <a:latin typeface="Helvetica" charset="0"/>
              </a:rPr>
              <a:t>flexibility of </a:t>
            </a:r>
            <a:r>
              <a:rPr lang="en-US" dirty="0">
                <a:latin typeface="Helvetica" charset="0"/>
              </a:rPr>
              <a:t>collision energy from 7 to 510 GeV and ion species from protons to Uranium.</a:t>
            </a:r>
          </a:p>
          <a:p>
            <a:pPr marL="0" indent="0">
              <a:buNone/>
              <a:defRPr/>
            </a:pPr>
            <a:endParaRPr lang="en-US" dirty="0">
              <a:solidFill>
                <a:schemeClr val="tx1"/>
              </a:solidFill>
              <a:latin typeface="Helvetica" charset="0"/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Helvetica" charset="0"/>
              </a:rPr>
              <a:t>The fantastic achievements of RHIC form the basis for the polarized Electron Ion Collider.</a:t>
            </a:r>
          </a:p>
          <a:p>
            <a:pPr>
              <a:defRPr/>
            </a:pPr>
            <a:endParaRPr lang="en-US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8272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2BA03E-0E7D-DF00-6991-26F31789A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5374643" cy="5257800"/>
          </a:xfrm>
        </p:spPr>
        <p:txBody>
          <a:bodyPr/>
          <a:lstStyle/>
          <a:p>
            <a:r>
              <a:rPr lang="en-US" dirty="0"/>
              <a:t>Conservative design developed at BNL</a:t>
            </a:r>
          </a:p>
          <a:p>
            <a:r>
              <a:rPr lang="en-US" dirty="0">
                <a:solidFill>
                  <a:schemeClr val="tx1"/>
                </a:solidFill>
              </a:rPr>
              <a:t>Manufactured at Grumman based on prints from BNL</a:t>
            </a:r>
          </a:p>
          <a:p>
            <a:r>
              <a:rPr lang="en-US" dirty="0"/>
              <a:t>Large quench margin and excellent quench performance</a:t>
            </a:r>
          </a:p>
          <a:p>
            <a:r>
              <a:rPr lang="en-US" dirty="0">
                <a:solidFill>
                  <a:schemeClr val="tx1"/>
                </a:solidFill>
              </a:rPr>
              <a:t>The two RHIC rings are independent and can operate at a current ratio of 2.5:1</a:t>
            </a:r>
          </a:p>
          <a:p>
            <a:r>
              <a:rPr lang="en-US" dirty="0"/>
              <a:t>No RHIC dipole magnet failed over the 26-year operating time.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F2FCF5-01FA-1BF4-524C-8CC37F958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superconducting magnets – the centerpiece of RHIC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18D356-0717-FD69-9A1D-2186EAAEF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9" b="24768"/>
          <a:stretch>
            <a:fillRect/>
          </a:stretch>
        </p:blipFill>
        <p:spPr>
          <a:xfrm>
            <a:off x="5821683" y="1276193"/>
            <a:ext cx="6350650" cy="2518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990520-5EFE-2BB0-9C8C-4EEBAB99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390" y="3912466"/>
            <a:ext cx="4297633" cy="29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9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DEF222-4ABF-E344-9148-31B939FE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423888"/>
            <a:ext cx="10238316" cy="719137"/>
          </a:xfrm>
        </p:spPr>
        <p:txBody>
          <a:bodyPr/>
          <a:lstStyle/>
          <a:p>
            <a:r>
              <a:rPr lang="en-US" dirty="0"/>
              <a:t>A brief timeline of RHIC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90F1AF-1D69-BD4F-8FD6-DC987D07F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554463"/>
            <a:ext cx="11836399" cy="5349219"/>
          </a:xfrm>
        </p:spPr>
        <p:txBody>
          <a:bodyPr>
            <a:noAutofit/>
          </a:bodyPr>
          <a:lstStyle/>
          <a:p>
            <a:r>
              <a:rPr lang="en-US" dirty="0"/>
              <a:t>The 1983 NSAC Nuclear Physics Long Range Plan included a relativistic heavy ion collider as the highest priority new facility</a:t>
            </a:r>
          </a:p>
          <a:p>
            <a:r>
              <a:rPr lang="en-US" dirty="0">
                <a:solidFill>
                  <a:schemeClr val="tx1"/>
                </a:solidFill>
              </a:rPr>
              <a:t>It would use the tunnel and a 25-kW helium refrigerator from the ISABELLE/CBA project (it’s good to have a tunnel!)</a:t>
            </a:r>
          </a:p>
          <a:p>
            <a:r>
              <a:rPr lang="en-US" dirty="0"/>
              <a:t>First idea of a polarized proton collider was discussed at the 1990 Polarized Collider Workshop at Penn State</a:t>
            </a:r>
          </a:p>
          <a:p>
            <a:r>
              <a:rPr lang="en-US" dirty="0">
                <a:solidFill>
                  <a:schemeClr val="tx1"/>
                </a:solidFill>
              </a:rPr>
              <a:t>RHIC construction started in 1991</a:t>
            </a:r>
          </a:p>
          <a:p>
            <a:r>
              <a:rPr lang="en-US" dirty="0"/>
              <a:t>First beam in RHIC tunnel (sextant test) in 1997</a:t>
            </a:r>
          </a:p>
          <a:p>
            <a:r>
              <a:rPr lang="en-US" dirty="0">
                <a:solidFill>
                  <a:schemeClr val="tx1"/>
                </a:solidFill>
              </a:rPr>
              <a:t>RHIC commissioning started in 1999</a:t>
            </a:r>
          </a:p>
          <a:p>
            <a:r>
              <a:rPr lang="en-US" dirty="0"/>
              <a:t>First gold-gold collisions on June 12, 2000</a:t>
            </a:r>
          </a:p>
          <a:p>
            <a:r>
              <a:rPr lang="en-US" dirty="0">
                <a:solidFill>
                  <a:schemeClr val="tx1"/>
                </a:solidFill>
              </a:rPr>
              <a:t>Reached RHIC gold-gold design luminosity in 2001</a:t>
            </a:r>
          </a:p>
          <a:p>
            <a:r>
              <a:rPr lang="en-US" dirty="0"/>
              <a:t>First polarized proton collisions in RHIC in 2001</a:t>
            </a:r>
          </a:p>
        </p:txBody>
      </p:sp>
    </p:spTree>
    <p:extLst>
      <p:ext uri="{BB962C8B-B14F-4D97-AF65-F5344CB8AC3E}">
        <p14:creationId xmlns:p14="http://schemas.microsoft.com/office/powerpoint/2010/main" val="172381027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AB97B1-4D2D-E39B-5E70-99016FFAE0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When RHIC construction started 1991 some critical performance parameters had not been demonstrated:</a:t>
            </a:r>
          </a:p>
          <a:p>
            <a:pPr lvl="1"/>
            <a:r>
              <a:rPr lang="en-US" sz="2400" dirty="0"/>
              <a:t>Probably the most important issue was the production of the very high bunch intensity of 10</a:t>
            </a:r>
            <a:r>
              <a:rPr lang="en-US" sz="2400" baseline="30000" dirty="0"/>
              <a:t>9</a:t>
            </a:r>
            <a:r>
              <a:rPr lang="en-US" sz="2400" dirty="0"/>
              <a:t> gold ions. </a:t>
            </a:r>
          </a:p>
          <a:p>
            <a:pPr lvl="1"/>
            <a:r>
              <a:rPr lang="en-US" sz="2400" dirty="0"/>
              <a:t>The lifetime of colliding high energy gold beams was unknown. Electron-positron pairs  produced in the collisions followed by electron capture  could lead to fast beam loss. This turned out not to be a problem.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68B53D-1068-65AF-DB33-E123BB7C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unknowns: Risks at start of RHIC construction</a:t>
            </a:r>
          </a:p>
        </p:txBody>
      </p:sp>
    </p:spTree>
    <p:extLst>
      <p:ext uri="{BB962C8B-B14F-4D97-AF65-F5344CB8AC3E}">
        <p14:creationId xmlns:p14="http://schemas.microsoft.com/office/powerpoint/2010/main" val="140977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FECA8-F430-566B-A8C3-AF6E2FB98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1" y="2971804"/>
            <a:ext cx="7660618" cy="3886195"/>
          </a:xfrm>
        </p:spPr>
        <p:txBody>
          <a:bodyPr>
            <a:normAutofit/>
          </a:bodyPr>
          <a:lstStyle/>
          <a:p>
            <a:r>
              <a:rPr lang="en-US" dirty="0"/>
              <a:t>Negative gold ion source injected into Tandem, stripped in terminal to Au32+ and accelerated to 1 Mev/u.</a:t>
            </a:r>
          </a:p>
          <a:p>
            <a:r>
              <a:rPr lang="en-US" dirty="0">
                <a:solidFill>
                  <a:schemeClr val="tx1"/>
                </a:solidFill>
              </a:rPr>
              <a:t>700 micro sec long pulse with very low emittance injected into Booster over about 100 turns painting both in horizontal and vertical directions. </a:t>
            </a:r>
          </a:p>
          <a:p>
            <a:r>
              <a:rPr lang="en-US" dirty="0"/>
              <a:t>Stripped to Au77+ on the way to AGS. </a:t>
            </a:r>
          </a:p>
          <a:p>
            <a:r>
              <a:rPr lang="en-US" dirty="0">
                <a:solidFill>
                  <a:schemeClr val="tx1"/>
                </a:solidFill>
              </a:rPr>
              <a:t>Accelerated in AGS to 9 GeV/u and stripped to Au79+ on the way to RHIC.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9342B4-24FC-5C25-3DBD-C0289DC6C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for high gold intensity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AD67B6-F59E-CF7C-777A-E6D9643AF370}"/>
              </a:ext>
            </a:extLst>
          </p:cNvPr>
          <p:cNvGrpSpPr>
            <a:grpSpLocks noChangeAspect="1"/>
          </p:cNvGrpSpPr>
          <p:nvPr/>
        </p:nvGrpSpPr>
        <p:grpSpPr>
          <a:xfrm>
            <a:off x="4615501" y="320075"/>
            <a:ext cx="7551998" cy="4202137"/>
            <a:chOff x="3197491" y="3492706"/>
            <a:chExt cx="5326515" cy="2963817"/>
          </a:xfrm>
        </p:grpSpPr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FB0F480B-12FD-29F2-56BC-65FFCE41C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9754" y="3561963"/>
              <a:ext cx="1135399" cy="5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28E4D085-E905-2E02-DFC4-6073733AF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554" y="4594526"/>
              <a:ext cx="591835" cy="32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B1DCDC58-1DBF-428E-A9A5-0B337EF84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240" y="4703658"/>
              <a:ext cx="392325" cy="217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2000" dirty="0">
                  <a:solidFill>
                    <a:srgbClr val="000000"/>
                  </a:solidFill>
                  <a:latin typeface="Helvetica" pitchFamily="2" charset="0"/>
                </a:rPr>
                <a:t>AGS</a:t>
              </a:r>
              <a:endParaRPr lang="en-US" altLang="en-US" sz="3600" b="0" dirty="0">
                <a:latin typeface="Helvetica" pitchFamily="2" charset="0"/>
              </a:endParaRPr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E0FB15A5-E249-E598-724F-48B658C8A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491" y="4481196"/>
              <a:ext cx="698870" cy="274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CE1D32F0-C405-05D3-E576-40966E101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0811" y="4460208"/>
              <a:ext cx="714550" cy="17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dirty="0">
                  <a:solidFill>
                    <a:srgbClr val="000000"/>
                  </a:solidFill>
                  <a:latin typeface="Helvetica" pitchFamily="2" charset="0"/>
                </a:rPr>
                <a:t>BOOSTER</a:t>
              </a:r>
              <a:endParaRPr lang="en-US" altLang="en-US" sz="1600" b="0" dirty="0">
                <a:latin typeface="Helvetica" pitchFamily="2" charset="0"/>
              </a:endParaRPr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A5D634E8-27B7-7D36-F1C9-FFC9C8314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6887" y="4023678"/>
              <a:ext cx="776521" cy="274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12" name="Oval 19">
              <a:extLst>
                <a:ext uri="{FF2B5EF4-FFF2-40B4-BE49-F238E27FC236}">
                  <a16:creationId xmlns:a16="http://schemas.microsoft.com/office/drawing/2014/main" id="{529AE1A3-2F66-0519-BAA7-12906A814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0778" y="4443419"/>
              <a:ext cx="1844762" cy="8101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13" name="Arc 35">
              <a:extLst>
                <a:ext uri="{FF2B5EF4-FFF2-40B4-BE49-F238E27FC236}">
                  <a16:creationId xmlns:a16="http://schemas.microsoft.com/office/drawing/2014/main" id="{53BEA099-76A6-F6EC-0514-25C7204D6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761" y="3492706"/>
              <a:ext cx="1131203" cy="533071"/>
            </a:xfrm>
            <a:custGeom>
              <a:avLst/>
              <a:gdLst>
                <a:gd name="G0" fmla="+- 0 0 0"/>
                <a:gd name="G1" fmla="+- 21188 0 0"/>
                <a:gd name="G2" fmla="+- 21600 0 0"/>
                <a:gd name="T0" fmla="*/ 4198 w 21600"/>
                <a:gd name="T1" fmla="*/ 0 h 21188"/>
                <a:gd name="T2" fmla="*/ 21600 w 21600"/>
                <a:gd name="T3" fmla="*/ 21188 h 21188"/>
                <a:gd name="T4" fmla="*/ 0 w 21600"/>
                <a:gd name="T5" fmla="*/ 21188 h 2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14" name="Arc 36">
              <a:extLst>
                <a:ext uri="{FF2B5EF4-FFF2-40B4-BE49-F238E27FC236}">
                  <a16:creationId xmlns:a16="http://schemas.microsoft.com/office/drawing/2014/main" id="{588BF78F-BF9A-87F4-0F69-0277BE7EC24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67160" y="3511592"/>
              <a:ext cx="1133301" cy="514184"/>
            </a:xfrm>
            <a:custGeom>
              <a:avLst/>
              <a:gdLst>
                <a:gd name="G0" fmla="+- 0 0 0"/>
                <a:gd name="G1" fmla="+- 20389 0 0"/>
                <a:gd name="G2" fmla="+- 21600 0 0"/>
                <a:gd name="T0" fmla="*/ 7131 w 21600"/>
                <a:gd name="T1" fmla="*/ 0 h 20389"/>
                <a:gd name="T2" fmla="*/ 21600 w 21600"/>
                <a:gd name="T3" fmla="*/ 20389 h 20389"/>
                <a:gd name="T4" fmla="*/ 0 w 21600"/>
                <a:gd name="T5" fmla="*/ 20389 h 20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389" fill="none" extrusionOk="0">
                  <a:moveTo>
                    <a:pt x="7130" y="0"/>
                  </a:moveTo>
                  <a:cubicBezTo>
                    <a:pt x="15796" y="3030"/>
                    <a:pt x="21600" y="11208"/>
                    <a:pt x="21600" y="20389"/>
                  </a:cubicBezTo>
                </a:path>
                <a:path w="21600" h="20389" stroke="0" extrusionOk="0">
                  <a:moveTo>
                    <a:pt x="7130" y="0"/>
                  </a:moveTo>
                  <a:cubicBezTo>
                    <a:pt x="15796" y="3030"/>
                    <a:pt x="21600" y="11208"/>
                    <a:pt x="21600" y="20389"/>
                  </a:cubicBezTo>
                  <a:lnTo>
                    <a:pt x="0" y="20389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63BB1CAD-2791-0A6C-2423-0B17F635C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453" y="4602920"/>
              <a:ext cx="3960258" cy="1477489"/>
            </a:xfrm>
            <a:custGeom>
              <a:avLst/>
              <a:gdLst>
                <a:gd name="T0" fmla="*/ 2150 w 2243"/>
                <a:gd name="T1" fmla="*/ 857 h 857"/>
                <a:gd name="T2" fmla="*/ 2243 w 2243"/>
                <a:gd name="T3" fmla="*/ 856 h 857"/>
                <a:gd name="T4" fmla="*/ 2243 w 2243"/>
                <a:gd name="T5" fmla="*/ 777 h 857"/>
                <a:gd name="T6" fmla="*/ 914 w 2243"/>
                <a:gd name="T7" fmla="*/ 778 h 857"/>
                <a:gd name="T8" fmla="*/ 148 w 2243"/>
                <a:gd name="T9" fmla="*/ 346 h 857"/>
                <a:gd name="T10" fmla="*/ 0 w 2243"/>
                <a:gd name="T11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3" h="857">
                  <a:moveTo>
                    <a:pt x="2150" y="857"/>
                  </a:moveTo>
                  <a:lnTo>
                    <a:pt x="2243" y="856"/>
                  </a:lnTo>
                  <a:lnTo>
                    <a:pt x="2243" y="777"/>
                  </a:lnTo>
                  <a:lnTo>
                    <a:pt x="914" y="778"/>
                  </a:lnTo>
                  <a:lnTo>
                    <a:pt x="148" y="34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Helvetica" pitchFamily="2" charset="0"/>
              </a:endParaRPr>
            </a:p>
          </p:txBody>
        </p:sp>
        <p:grpSp>
          <p:nvGrpSpPr>
            <p:cNvPr id="16" name="Group 52">
              <a:extLst>
                <a:ext uri="{FF2B5EF4-FFF2-40B4-BE49-F238E27FC236}">
                  <a16:creationId xmlns:a16="http://schemas.microsoft.com/office/drawing/2014/main" id="{B52BECB3-3D46-651D-6E8C-76339E8FD0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35516" y="5684733"/>
              <a:ext cx="988490" cy="416664"/>
              <a:chOff x="3758" y="3412"/>
              <a:chExt cx="560" cy="242"/>
            </a:xfrm>
          </p:grpSpPr>
          <p:sp>
            <p:nvSpPr>
              <p:cNvPr id="23" name="Rectangle 53">
                <a:extLst>
                  <a:ext uri="{FF2B5EF4-FFF2-40B4-BE49-F238E27FC236}">
                    <a16:creationId xmlns:a16="http://schemas.microsoft.com/office/drawing/2014/main" id="{2C5FD7D6-CA02-2D0E-3FDB-8D360A5F4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618"/>
                <a:ext cx="181" cy="36"/>
              </a:xfrm>
              <a:prstGeom prst="rect">
                <a:avLst/>
              </a:prstGeom>
              <a:solidFill>
                <a:schemeClr val="accent1"/>
              </a:solidFill>
              <a:ln w="7938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3600">
                  <a:latin typeface="Helvetica" pitchFamily="2" charset="0"/>
                </a:endParaRPr>
              </a:p>
            </p:txBody>
          </p:sp>
          <p:sp>
            <p:nvSpPr>
              <p:cNvPr id="24" name="Rectangle 54">
                <a:extLst>
                  <a:ext uri="{FF2B5EF4-FFF2-40B4-BE49-F238E27FC236}">
                    <a16:creationId xmlns:a16="http://schemas.microsoft.com/office/drawing/2014/main" id="{A18D2E4D-D0A5-D3B6-6092-CBD898F15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3618"/>
                <a:ext cx="181" cy="36"/>
              </a:xfrm>
              <a:prstGeom prst="rect">
                <a:avLst/>
              </a:prstGeom>
              <a:solidFill>
                <a:schemeClr val="accent1"/>
              </a:solidFill>
              <a:ln w="7938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3600">
                  <a:latin typeface="Helvetica" pitchFamily="2" charset="0"/>
                </a:endParaRPr>
              </a:p>
            </p:txBody>
          </p:sp>
          <p:sp>
            <p:nvSpPr>
              <p:cNvPr id="25" name="Rectangle 55">
                <a:extLst>
                  <a:ext uri="{FF2B5EF4-FFF2-40B4-BE49-F238E27FC236}">
                    <a16:creationId xmlns:a16="http://schemas.microsoft.com/office/drawing/2014/main" id="{8DF5E376-15C5-74BC-A487-A499403AA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3412"/>
                <a:ext cx="398" cy="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 dirty="0">
                    <a:solidFill>
                      <a:srgbClr val="000000"/>
                    </a:solidFill>
                    <a:latin typeface="Helvetica" pitchFamily="2" charset="0"/>
                  </a:rPr>
                  <a:t>TANDEMS</a:t>
                </a:r>
                <a:endParaRPr lang="en-US" altLang="en-US" sz="4400" b="0" dirty="0">
                  <a:latin typeface="Helvetica" pitchFamily="2" charset="0"/>
                </a:endParaRPr>
              </a:p>
            </p:txBody>
          </p:sp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9E1580B5-56F7-A3F9-148E-6740A5CA2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3599"/>
                <a:ext cx="375" cy="37"/>
              </a:xfrm>
              <a:custGeom>
                <a:avLst/>
                <a:gdLst>
                  <a:gd name="T0" fmla="*/ 0 w 375"/>
                  <a:gd name="T1" fmla="*/ 37 h 37"/>
                  <a:gd name="T2" fmla="*/ 43 w 375"/>
                  <a:gd name="T3" fmla="*/ 37 h 37"/>
                  <a:gd name="T4" fmla="*/ 43 w 375"/>
                  <a:gd name="T5" fmla="*/ 0 h 37"/>
                  <a:gd name="T6" fmla="*/ 375 w 375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7">
                    <a:moveTo>
                      <a:pt x="0" y="37"/>
                    </a:moveTo>
                    <a:lnTo>
                      <a:pt x="43" y="37"/>
                    </a:lnTo>
                    <a:lnTo>
                      <a:pt x="43" y="0"/>
                    </a:lnTo>
                    <a:lnTo>
                      <a:pt x="375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600">
                  <a:latin typeface="Helvetica" pitchFamily="2" charset="0"/>
                </a:endParaRPr>
              </a:p>
            </p:txBody>
          </p:sp>
        </p:grpSp>
        <p:sp>
          <p:nvSpPr>
            <p:cNvPr id="17" name="Freeform 57">
              <a:extLst>
                <a:ext uri="{FF2B5EF4-FFF2-40B4-BE49-F238E27FC236}">
                  <a16:creationId xmlns:a16="http://schemas.microsoft.com/office/drawing/2014/main" id="{B1B81013-907A-A8C8-4688-492D0D545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975" y="4504283"/>
              <a:ext cx="90244" cy="289621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18" name="Oval 58">
              <a:extLst>
                <a:ext uri="{FF2B5EF4-FFF2-40B4-BE49-F238E27FC236}">
                  <a16:creationId xmlns:a16="http://schemas.microsoft.com/office/drawing/2014/main" id="{EDAA202A-54CD-95AE-CEFD-FB450BAE6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762" y="4479097"/>
              <a:ext cx="358878" cy="184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19" name="Freeform 59">
              <a:extLst>
                <a:ext uri="{FF2B5EF4-FFF2-40B4-BE49-F238E27FC236}">
                  <a16:creationId xmlns:a16="http://schemas.microsoft.com/office/drawing/2014/main" id="{ACD9D278-0DF2-1B72-25C2-FFF0506EE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061" y="4013185"/>
              <a:ext cx="428136" cy="650599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Helvetica" pitchFamily="2" charset="0"/>
              </a:endParaRPr>
            </a:p>
          </p:txBody>
        </p:sp>
        <p:sp>
          <p:nvSpPr>
            <p:cNvPr id="20" name="Text Box 60">
              <a:extLst>
                <a:ext uri="{FF2B5EF4-FFF2-40B4-BE49-F238E27FC236}">
                  <a16:creationId xmlns:a16="http://schemas.microsoft.com/office/drawing/2014/main" id="{A90A25E9-DBD5-5DC3-CFB4-EDA0F3743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4468" y="3879663"/>
              <a:ext cx="1115015" cy="4124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600" dirty="0">
                  <a:latin typeface="Helvetica" pitchFamily="2" charset="0"/>
                </a:rPr>
                <a:t>9 GeV/u</a:t>
              </a:r>
            </a:p>
            <a:p>
              <a:pPr algn="l"/>
              <a:r>
                <a:rPr lang="en-US" altLang="en-US" sz="1600" dirty="0">
                  <a:latin typeface="Helvetica" pitchFamily="2" charset="0"/>
                </a:rPr>
                <a:t>Q = +77 -&gt; +79</a:t>
              </a:r>
            </a:p>
          </p:txBody>
        </p:sp>
        <p:sp>
          <p:nvSpPr>
            <p:cNvPr id="21" name="Text Box 61">
              <a:extLst>
                <a:ext uri="{FF2B5EF4-FFF2-40B4-BE49-F238E27FC236}">
                  <a16:creationId xmlns:a16="http://schemas.microsoft.com/office/drawing/2014/main" id="{A395FD4D-54EA-3422-DBA8-C95B196E7C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5556" y="6000658"/>
              <a:ext cx="745303" cy="4558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 dirty="0">
                  <a:latin typeface="Helvetica" pitchFamily="2" charset="0"/>
                </a:rPr>
                <a:t>1 MeV/u</a:t>
              </a:r>
            </a:p>
            <a:p>
              <a:pPr algn="l"/>
              <a:r>
                <a:rPr lang="en-US" altLang="en-US" sz="1800" dirty="0">
                  <a:latin typeface="Helvetica" pitchFamily="2" charset="0"/>
                </a:rPr>
                <a:t>Q = +32</a:t>
              </a:r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id="{C254AA03-5B5A-E038-EC8B-9CFA8B7B5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0760" y="3765537"/>
              <a:ext cx="488998" cy="22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>
                <a:latin typeface="Helvetica" pitchFamily="2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39201A-D21F-34CA-A067-A4733EBA4C04}"/>
              </a:ext>
            </a:extLst>
          </p:cNvPr>
          <p:cNvCxnSpPr>
            <a:cxnSpLocks/>
          </p:cNvCxnSpPr>
          <p:nvPr/>
        </p:nvCxnSpPr>
        <p:spPr>
          <a:xfrm>
            <a:off x="7010390" y="1965976"/>
            <a:ext cx="9143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8C0CCB0-A892-1220-0E41-B327C0E1C69F}"/>
              </a:ext>
            </a:extLst>
          </p:cNvPr>
          <p:cNvCxnSpPr>
            <a:cxnSpLocks/>
          </p:cNvCxnSpPr>
          <p:nvPr/>
        </p:nvCxnSpPr>
        <p:spPr>
          <a:xfrm flipV="1">
            <a:off x="8932053" y="1550566"/>
            <a:ext cx="84139" cy="6023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4CD3275-67A9-9776-FB92-CF0EAE8CE7E0}"/>
              </a:ext>
            </a:extLst>
          </p:cNvPr>
          <p:cNvCxnSpPr>
            <a:stCxn id="20" idx="1"/>
          </p:cNvCxnSpPr>
          <p:nvPr/>
        </p:nvCxnSpPr>
        <p:spPr>
          <a:xfrm flipH="1">
            <a:off x="9022048" y="1161095"/>
            <a:ext cx="182879" cy="347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60">
            <a:extLst>
              <a:ext uri="{FF2B5EF4-FFF2-40B4-BE49-F238E27FC236}">
                <a16:creationId xmlns:a16="http://schemas.microsoft.com/office/drawing/2014/main" id="{3E437AAC-908C-E20F-6EF9-9F93EE580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073" y="1143025"/>
            <a:ext cx="1580882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600" dirty="0">
                <a:latin typeface="Helvetica" pitchFamily="2" charset="0"/>
              </a:rPr>
              <a:t>Q = +32 -&gt; +77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234715D-1291-E636-6ABE-381F6B79C69B}"/>
              </a:ext>
            </a:extLst>
          </p:cNvPr>
          <p:cNvCxnSpPr>
            <a:cxnSpLocks/>
          </p:cNvCxnSpPr>
          <p:nvPr/>
        </p:nvCxnSpPr>
        <p:spPr>
          <a:xfrm flipH="1">
            <a:off x="7101829" y="1508781"/>
            <a:ext cx="274317" cy="365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40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80C6E-FBBD-385B-4695-205F9A149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935AD-7D51-D495-296B-031FB7F4DB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C-AD developed a high intensity Electron Beam Ion Source (EBIS), where an intense electron beam provides space charge compensation to accumulate high intensity Au32+ at low energy. </a:t>
            </a:r>
          </a:p>
          <a:p>
            <a:r>
              <a:rPr lang="en-US" dirty="0">
                <a:solidFill>
                  <a:schemeClr val="tx1"/>
                </a:solidFill>
              </a:rPr>
              <a:t>EBIS was developed in friendly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competition with CERN, where 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laser ion source was developed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the LHC. At the end, BNL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successfully developed both the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EBIS and a Laser ion Source (LION).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C43E50-2572-8E39-58F0-EB54D76C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race for high heavy ion bunch intensity</a:t>
            </a:r>
          </a:p>
        </p:txBody>
      </p:sp>
      <p:pic>
        <p:nvPicPr>
          <p:cNvPr id="2" name="Picture 2" descr="C:\Documents and Settings\alessi.BNL\My Documents\My Pictures\EBIS\Bowman 8-09\1620-8-20-09w.jpg">
            <a:extLst>
              <a:ext uri="{FF2B5EF4-FFF2-40B4-BE49-F238E27FC236}">
                <a16:creationId xmlns:a16="http://schemas.microsoft.com/office/drawing/2014/main" id="{87E713BA-83AB-49B1-0A51-89BCD7E03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244" y="2514609"/>
            <a:ext cx="6309291" cy="420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179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9981E-05C4-3441-892A-DC0E4D69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8635"/>
            <a:ext cx="11049000" cy="800100"/>
          </a:xfrm>
        </p:spPr>
        <p:txBody>
          <a:bodyPr/>
          <a:lstStyle/>
          <a:p>
            <a:r>
              <a:rPr lang="en-US" dirty="0"/>
              <a:t>RHIC Sextant test, January 26, 1997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84ED0-6FA5-9F47-B591-3CEF20560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84592"/>
            <a:ext cx="6591345" cy="5873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94C4B-DEC4-5148-AD0F-01A6FB658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371600"/>
            <a:ext cx="324921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51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5F477-2CF7-E744-B147-C23EACB13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228635"/>
            <a:ext cx="10238316" cy="719137"/>
          </a:xfrm>
        </p:spPr>
        <p:txBody>
          <a:bodyPr/>
          <a:lstStyle/>
          <a:p>
            <a:r>
              <a:rPr lang="en-US" dirty="0"/>
              <a:t>First circulating beam, summer 1999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F59B0-8EED-664F-83CD-CB755C00D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815976"/>
            <a:ext cx="11480798" cy="6042025"/>
          </a:xfrm>
        </p:spPr>
        <p:txBody>
          <a:bodyPr/>
          <a:lstStyle/>
          <a:p>
            <a:r>
              <a:rPr lang="en-US" dirty="0"/>
              <a:t>Beam circulated in blue (45 minutes) and yellow (few thousand turns) despite major obstacles</a:t>
            </a:r>
          </a:p>
          <a:p>
            <a:r>
              <a:rPr lang="en-US" dirty="0">
                <a:solidFill>
                  <a:schemeClr val="tx1"/>
                </a:solidFill>
              </a:rPr>
              <a:t>Beam pipe bellows distorted at all dummies! They were twisted during a pressure test.192 bellows needed to be replaced over a 6 months period.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DFF9A-E430-3747-AD69-2923E7A01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53" y="2567895"/>
            <a:ext cx="3708846" cy="397760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CAFB811-A01D-1545-B968-FA472540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722" y="3975334"/>
            <a:ext cx="3428555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B9BC6-C897-1246-8C32-D8E031177F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2534424"/>
            <a:ext cx="3912491" cy="4011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F2BEA-AC49-9B43-AD1C-10B415956648}"/>
              </a:ext>
            </a:extLst>
          </p:cNvPr>
          <p:cNvSpPr txBox="1"/>
          <p:nvPr/>
        </p:nvSpPr>
        <p:spPr bwMode="auto">
          <a:xfrm>
            <a:off x="9901373" y="6545497"/>
            <a:ext cx="229062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Newsday, January 9, 2000</a:t>
            </a:r>
          </a:p>
        </p:txBody>
      </p:sp>
    </p:spTree>
    <p:extLst>
      <p:ext uri="{BB962C8B-B14F-4D97-AF65-F5344CB8AC3E}">
        <p14:creationId xmlns:p14="http://schemas.microsoft.com/office/powerpoint/2010/main" val="278068670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1E50E555-00B6-2147-91A8-A2CEA3515EB8}" vid="{2E9CFCAC-53E9-4D4D-AE1F-381DB7BC788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Helvetica template.potx</Template>
  <TotalTime>374142</TotalTime>
  <Words>1600</Words>
  <Application>Microsoft Macintosh PowerPoint</Application>
  <PresentationFormat>Widescreen</PresentationFormat>
  <Paragraphs>199</Paragraphs>
  <Slides>27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Helvetica</vt:lpstr>
      <vt:lpstr>Symbol</vt:lpstr>
      <vt:lpstr>Times New Roman</vt:lpstr>
      <vt:lpstr>BNL</vt:lpstr>
      <vt:lpstr>Visio</vt:lpstr>
      <vt:lpstr>Making RHIC Possible:  Reflections on the Machine</vt:lpstr>
      <vt:lpstr>RHIC – a uniquely flexible collider</vt:lpstr>
      <vt:lpstr>The superconducting magnets – the centerpiece of RHIC</vt:lpstr>
      <vt:lpstr>A brief timeline of RHIC</vt:lpstr>
      <vt:lpstr>Known unknowns: Risks at start of RHIC construction</vt:lpstr>
      <vt:lpstr>The quest for high gold intensity</vt:lpstr>
      <vt:lpstr>The race for high heavy ion bunch intensity</vt:lpstr>
      <vt:lpstr>RHIC Sextant test, January 26, 1997</vt:lpstr>
      <vt:lpstr>First circulating beam, summer 1999</vt:lpstr>
      <vt:lpstr>Ramp to First Collisions in RHIC, June 12, 2000</vt:lpstr>
      <vt:lpstr>And then there was rejoicing…</vt:lpstr>
      <vt:lpstr>Unknown unknowns: Electron Clouds in RHIC</vt:lpstr>
      <vt:lpstr>Development at RHIC:  Beam-based tune and coupling feedback</vt:lpstr>
      <vt:lpstr>Development at RHIC:  3-D Stochastic Cooling in RHIC</vt:lpstr>
      <vt:lpstr>Development at RHIC:  Fast alternating of species</vt:lpstr>
      <vt:lpstr>Development at RHIC:  Low Energy RHIC electron Cooling</vt:lpstr>
      <vt:lpstr>Development at RHIC:  Polarized proton acceleration and collisions</vt:lpstr>
      <vt:lpstr>RHIC – First Polarized Hadron Collider</vt:lpstr>
      <vt:lpstr>High intensity polarized H- source</vt:lpstr>
      <vt:lpstr>First Effort to Accelerate Polarized Protons in AGS</vt:lpstr>
      <vt:lpstr>Polarized Protons in the AGS</vt:lpstr>
      <vt:lpstr>Polarized protons in RHIC</vt:lpstr>
      <vt:lpstr>Polarized Proton Collisions at 255 GeV Beam Energy</vt:lpstr>
      <vt:lpstr>Development at RHIC:  Beam-beam compensation with electron lenses</vt:lpstr>
      <vt:lpstr>RHIC energies, species, and luminosities</vt:lpstr>
      <vt:lpstr>RHIC evolution</vt:lpstr>
      <vt:lpstr>Summary</vt:lpstr>
    </vt:vector>
  </TitlesOfParts>
  <Company>Brookhaven National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Gateway Client</dc:creator>
  <cp:lastModifiedBy>Roser, Thomas</cp:lastModifiedBy>
  <cp:revision>1663</cp:revision>
  <cp:lastPrinted>2019-11-26T13:59:32Z</cp:lastPrinted>
  <dcterms:created xsi:type="dcterms:W3CDTF">2011-02-21T05:12:41Z</dcterms:created>
  <dcterms:modified xsi:type="dcterms:W3CDTF">2026-05-14T00:37:01Z</dcterms:modified>
</cp:coreProperties>
</file>