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1163" r:id="rId2"/>
    <p:sldId id="1168" r:id="rId3"/>
    <p:sldId id="1167" r:id="rId4"/>
    <p:sldId id="1164" r:id="rId5"/>
    <p:sldId id="1172" r:id="rId6"/>
    <p:sldId id="1187" r:id="rId7"/>
    <p:sldId id="1169" r:id="rId8"/>
    <p:sldId id="256" r:id="rId9"/>
    <p:sldId id="1171" r:id="rId10"/>
    <p:sldId id="1166" r:id="rId11"/>
    <p:sldId id="1173" r:id="rId12"/>
    <p:sldId id="1175" r:id="rId13"/>
    <p:sldId id="1176" r:id="rId14"/>
    <p:sldId id="1181" r:id="rId15"/>
    <p:sldId id="1177" r:id="rId16"/>
    <p:sldId id="1185" r:id="rId17"/>
    <p:sldId id="1180" r:id="rId18"/>
    <p:sldId id="1183" r:id="rId19"/>
    <p:sldId id="1179" r:id="rId20"/>
    <p:sldId id="1184" r:id="rId21"/>
    <p:sldId id="1178" r:id="rId22"/>
    <p:sldId id="1182" r:id="rId23"/>
    <p:sldId id="1197" r:id="rId24"/>
    <p:sldId id="1198" r:id="rId25"/>
    <p:sldId id="1190" r:id="rId26"/>
    <p:sldId id="1196" r:id="rId27"/>
    <p:sldId id="1199" r:id="rId28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44A"/>
    <a:srgbClr val="D09E00"/>
    <a:srgbClr val="FFD600"/>
    <a:srgbClr val="FFFFCC"/>
    <a:srgbClr val="000066"/>
    <a:srgbClr val="22201B"/>
    <a:srgbClr val="1B1C16"/>
    <a:srgbClr val="E6EFEE"/>
    <a:srgbClr val="DFDFDD"/>
    <a:srgbClr val="FD3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EEFC40-F115-40EE-89CE-0DDC4B25E814}" v="6395" dt="2026-05-14T10:35:31.8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5706" autoAdjust="0"/>
  </p:normalViewPr>
  <p:slideViewPr>
    <p:cSldViewPr snapToGrid="0">
      <p:cViewPr varScale="1">
        <p:scale>
          <a:sx n="74" d="100"/>
          <a:sy n="74" d="100"/>
        </p:scale>
        <p:origin x="398" y="48"/>
      </p:cViewPr>
      <p:guideLst>
        <p:guide orient="horz" pos="2160"/>
        <p:guide pos="38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878" y="-104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xel Drees" userId="bad451d78ccb7e14" providerId="LiveId" clId="{19F72A2E-C97B-4EE8-BE23-2F7FE9E4C68E}"/>
    <pc:docChg chg="custSel modSld modNotesMaster modHandout">
      <pc:chgData name="Axel Drees" userId="bad451d78ccb7e14" providerId="LiveId" clId="{19F72A2E-C97B-4EE8-BE23-2F7FE9E4C68E}" dt="2026-05-14T20:11:47.811" v="177" actId="20577"/>
      <pc:docMkLst>
        <pc:docMk/>
      </pc:docMkLst>
      <pc:sldChg chg="modSp mod">
        <pc:chgData name="Axel Drees" userId="bad451d78ccb7e14" providerId="LiveId" clId="{19F72A2E-C97B-4EE8-BE23-2F7FE9E4C68E}" dt="2026-05-14T20:11:40.524" v="173" actId="20577"/>
        <pc:sldMkLst>
          <pc:docMk/>
          <pc:sldMk cId="0" sldId="256"/>
        </pc:sldMkLst>
        <pc:spChg chg="mod">
          <ac:chgData name="Axel Drees" userId="bad451d78ccb7e14" providerId="LiveId" clId="{19F72A2E-C97B-4EE8-BE23-2F7FE9E4C68E}" dt="2026-05-14T20:11:40.524" v="173" actId="20577"/>
          <ac:spMkLst>
            <pc:docMk/>
            <pc:sldMk cId="0" sldId="256"/>
            <ac:spMk id="47121" creationId="{0EEE89EB-D052-DF57-1AA6-CCA9E32F990D}"/>
          </ac:spMkLst>
        </pc:spChg>
      </pc:sldChg>
      <pc:sldChg chg="modSp mod">
        <pc:chgData name="Axel Drees" userId="bad451d78ccb7e14" providerId="LiveId" clId="{19F72A2E-C97B-4EE8-BE23-2F7FE9E4C68E}" dt="2026-05-14T10:34:47.709" v="48" actId="20577"/>
        <pc:sldMkLst>
          <pc:docMk/>
          <pc:sldMk cId="2159518190" sldId="1166"/>
        </pc:sldMkLst>
        <pc:spChg chg="mod">
          <ac:chgData name="Axel Drees" userId="bad451d78ccb7e14" providerId="LiveId" clId="{19F72A2E-C97B-4EE8-BE23-2F7FE9E4C68E}" dt="2026-05-14T10:34:47.709" v="48" actId="20577"/>
          <ac:spMkLst>
            <pc:docMk/>
            <pc:sldMk cId="2159518190" sldId="1166"/>
            <ac:spMk id="69" creationId="{485A5869-106D-6B65-172B-B059A6FEB7ED}"/>
          </ac:spMkLst>
        </pc:spChg>
        <pc:spChg chg="mod">
          <ac:chgData name="Axel Drees" userId="bad451d78ccb7e14" providerId="LiveId" clId="{19F72A2E-C97B-4EE8-BE23-2F7FE9E4C68E}" dt="2026-05-14T10:33:34.741" v="4" actId="6549"/>
          <ac:spMkLst>
            <pc:docMk/>
            <pc:sldMk cId="2159518190" sldId="1166"/>
            <ac:spMk id="70" creationId="{C115CA8B-4AB7-41C8-30A8-98D14BF50190}"/>
          </ac:spMkLst>
        </pc:spChg>
        <pc:spChg chg="mod">
          <ac:chgData name="Axel Drees" userId="bad451d78ccb7e14" providerId="LiveId" clId="{19F72A2E-C97B-4EE8-BE23-2F7FE9E4C68E}" dt="2026-05-14T10:34:39.280" v="38" actId="6549"/>
          <ac:spMkLst>
            <pc:docMk/>
            <pc:sldMk cId="2159518190" sldId="1166"/>
            <ac:spMk id="81" creationId="{1017E1A9-12BC-DA02-C95C-C6C95CA4639B}"/>
          </ac:spMkLst>
        </pc:spChg>
      </pc:sldChg>
      <pc:sldChg chg="modSp mod">
        <pc:chgData name="Axel Drees" userId="bad451d78ccb7e14" providerId="LiveId" clId="{19F72A2E-C97B-4EE8-BE23-2F7FE9E4C68E}" dt="2026-05-14T20:11:47.811" v="177" actId="20577"/>
        <pc:sldMkLst>
          <pc:docMk/>
          <pc:sldMk cId="3592259473" sldId="1171"/>
        </pc:sldMkLst>
        <pc:spChg chg="mod">
          <ac:chgData name="Axel Drees" userId="bad451d78ccb7e14" providerId="LiveId" clId="{19F72A2E-C97B-4EE8-BE23-2F7FE9E4C68E}" dt="2026-05-14T20:11:47.811" v="177" actId="20577"/>
          <ac:spMkLst>
            <pc:docMk/>
            <pc:sldMk cId="3592259473" sldId="1171"/>
            <ac:spMk id="47121" creationId="{0EEE89EB-D052-DF57-1AA6-CCA9E32F990D}"/>
          </ac:spMkLst>
        </pc:spChg>
      </pc:sldChg>
      <pc:sldChg chg="modSp mod">
        <pc:chgData name="Axel Drees" userId="bad451d78ccb7e14" providerId="LiveId" clId="{19F72A2E-C97B-4EE8-BE23-2F7FE9E4C68E}" dt="2026-05-14T10:38:44.971" v="169" actId="20577"/>
        <pc:sldMkLst>
          <pc:docMk/>
          <pc:sldMk cId="2072902377" sldId="1199"/>
        </pc:sldMkLst>
        <pc:spChg chg="mod">
          <ac:chgData name="Axel Drees" userId="bad451d78ccb7e14" providerId="LiveId" clId="{19F72A2E-C97B-4EE8-BE23-2F7FE9E4C68E}" dt="2026-05-14T10:38:44.971" v="169" actId="20577"/>
          <ac:spMkLst>
            <pc:docMk/>
            <pc:sldMk cId="2072902377" sldId="1199"/>
            <ac:spMk id="5" creationId="{B3308B40-9CB7-C7F5-DAE8-C3D82FB5C46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170582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16" tIns="48760" rIns="97516" bIns="48760" numCol="1" anchor="t" anchorCtr="0" compatLnSpc="1">
            <a:prstTxWarp prst="textNoShape">
              <a:avLst/>
            </a:prstTxWarp>
          </a:bodyPr>
          <a:lstStyle>
            <a:lvl1pPr defTabSz="973161">
              <a:defRPr sz="1300" b="0">
                <a:latin typeface="Palatino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618" y="0"/>
            <a:ext cx="3170582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16" tIns="48760" rIns="97516" bIns="48760" numCol="1" anchor="t" anchorCtr="0" compatLnSpc="1">
            <a:prstTxWarp prst="textNoShape">
              <a:avLst/>
            </a:prstTxWarp>
          </a:bodyPr>
          <a:lstStyle>
            <a:lvl1pPr algn="r" defTabSz="973161">
              <a:defRPr sz="1300" b="0">
                <a:latin typeface="Palatino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120813"/>
            <a:ext cx="3170582" cy="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16" tIns="48760" rIns="97516" bIns="48760" numCol="1" anchor="b" anchorCtr="0" compatLnSpc="1">
            <a:prstTxWarp prst="textNoShape">
              <a:avLst/>
            </a:prstTxWarp>
          </a:bodyPr>
          <a:lstStyle>
            <a:lvl1pPr defTabSz="973161">
              <a:defRPr sz="1300" b="0">
                <a:latin typeface="Palatino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618" y="9120813"/>
            <a:ext cx="3170582" cy="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16" tIns="48760" rIns="97516" bIns="48760" numCol="1" anchor="b" anchorCtr="0" compatLnSpc="1">
            <a:prstTxWarp prst="textNoShape">
              <a:avLst/>
            </a:prstTxWarp>
          </a:bodyPr>
          <a:lstStyle>
            <a:lvl1pPr algn="r" defTabSz="973161">
              <a:defRPr sz="1300" b="0">
                <a:latin typeface="Palatino" pitchFamily="18" charset="0"/>
              </a:defRPr>
            </a:lvl1pPr>
          </a:lstStyle>
          <a:p>
            <a:pPr>
              <a:defRPr/>
            </a:pPr>
            <a:fld id="{4B52E2A5-2BDA-4A73-98E4-EF5E6AF5C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170582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16" tIns="48760" rIns="97516" bIns="48760" numCol="1" anchor="t" anchorCtr="0" compatLnSpc="1">
            <a:prstTxWarp prst="textNoShape">
              <a:avLst/>
            </a:prstTxWarp>
          </a:bodyPr>
          <a:lstStyle>
            <a:lvl1pPr defTabSz="973161"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618" y="0"/>
            <a:ext cx="3170582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16" tIns="48760" rIns="97516" bIns="48760" numCol="1" anchor="t" anchorCtr="0" compatLnSpc="1">
            <a:prstTxWarp prst="textNoShape">
              <a:avLst/>
            </a:prstTxWarp>
          </a:bodyPr>
          <a:lstStyle>
            <a:lvl1pPr algn="r" defTabSz="973161"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19138"/>
            <a:ext cx="6407150" cy="3603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036" y="4562867"/>
            <a:ext cx="5367131" cy="432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16" tIns="48760" rIns="97516" bIns="48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120813"/>
            <a:ext cx="3170582" cy="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16" tIns="48760" rIns="97516" bIns="48760" numCol="1" anchor="b" anchorCtr="0" compatLnSpc="1">
            <a:prstTxWarp prst="textNoShape">
              <a:avLst/>
            </a:prstTxWarp>
          </a:bodyPr>
          <a:lstStyle>
            <a:lvl1pPr defTabSz="973161"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618" y="9120813"/>
            <a:ext cx="3170582" cy="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16" tIns="48760" rIns="97516" bIns="48760" numCol="1" anchor="b" anchorCtr="0" compatLnSpc="1">
            <a:prstTxWarp prst="textNoShape">
              <a:avLst/>
            </a:prstTxWarp>
          </a:bodyPr>
          <a:lstStyle>
            <a:lvl1pPr algn="r" defTabSz="973161">
              <a:defRPr sz="1300" b="0"/>
            </a:lvl1pPr>
          </a:lstStyle>
          <a:p>
            <a:pPr>
              <a:defRPr/>
            </a:pPr>
            <a:fld id="{EFE6E505-2269-4563-A0CD-9FD22AFAF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783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6E505-2269-4563-A0CD-9FD22AFAF26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72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rainbow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1936750"/>
            <a:ext cx="11377084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rainbow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179388"/>
            <a:ext cx="11377084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49238"/>
            <a:ext cx="12192000" cy="762000"/>
          </a:xfrm>
          <a:solidFill>
            <a:schemeClr val="bg1"/>
          </a:solidFill>
        </p:spPr>
        <p:txBody>
          <a:bodyPr/>
          <a:lstStyle>
            <a:lvl1pPr>
              <a:defRPr sz="3600"/>
            </a:lvl1pPr>
          </a:lstStyle>
          <a:p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1374775"/>
            <a:ext cx="1219200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1111250" y="2598057"/>
            <a:ext cx="9532559" cy="30661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8051" y="1295400"/>
            <a:ext cx="5080000" cy="421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295400"/>
            <a:ext cx="5080000" cy="421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891A7-94B0-4C3F-B27E-D0D84BAAEB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5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49238"/>
            <a:ext cx="12192000" cy="762000"/>
          </a:xfrm>
          <a:solidFill>
            <a:schemeClr val="bg1"/>
          </a:solidFill>
        </p:spPr>
        <p:txBody>
          <a:bodyPr/>
          <a:lstStyle>
            <a:lvl1pPr>
              <a:defRPr sz="3600"/>
            </a:lvl1pPr>
          </a:lstStyle>
          <a:p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1374775"/>
            <a:ext cx="1219200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1111250" y="2598057"/>
            <a:ext cx="9532559" cy="30661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76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532" y="1251857"/>
            <a:ext cx="10363200" cy="4216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EE78E-5777-4D05-9851-C078A0AB13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8051" y="1295400"/>
            <a:ext cx="5080000" cy="421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295400"/>
            <a:ext cx="5080000" cy="421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891A7-94B0-4C3F-B27E-D0D84BAAEB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4ECD6-AAA4-45C8-B8D2-31366C0C5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416D0-25D6-4843-8CC9-04CCAF9549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117" y="133350"/>
            <a:ext cx="103632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8051" y="1295400"/>
            <a:ext cx="5080000" cy="421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1" y="1295400"/>
            <a:ext cx="5080000" cy="421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8293A-6CC3-4952-860A-E7D84B1BA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117" y="133350"/>
            <a:ext cx="103632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08051" y="1295400"/>
            <a:ext cx="5080000" cy="421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295400"/>
            <a:ext cx="5080000" cy="421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69276-D25A-49A0-BD58-C930B76D8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rainbow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1936750"/>
            <a:ext cx="11377084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rainbow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179388"/>
            <a:ext cx="11377084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49238"/>
            <a:ext cx="12192000" cy="762000"/>
          </a:xfrm>
          <a:solidFill>
            <a:schemeClr val="bg1"/>
          </a:solidFill>
        </p:spPr>
        <p:txBody>
          <a:bodyPr/>
          <a:lstStyle>
            <a:lvl1pPr>
              <a:defRPr sz="3600"/>
            </a:lvl1pPr>
          </a:lstStyle>
          <a:p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1374775"/>
            <a:ext cx="1219200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1111250" y="2598057"/>
            <a:ext cx="9532559" cy="30661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09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1117" y="133350"/>
            <a:ext cx="1036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051" y="1295400"/>
            <a:ext cx="103632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914400" y="1524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3200">
              <a:solidFill>
                <a:schemeClr val="accent2"/>
              </a:solidFill>
            </a:endParaRPr>
          </a:p>
        </p:txBody>
      </p:sp>
      <p:pic>
        <p:nvPicPr>
          <p:cNvPr id="1033" name="Picture 13" descr="rainbow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4285" y="627063"/>
            <a:ext cx="11374967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2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22800" y="65849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097361F-C521-4739-8571-407151FC6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" name="Picture 153" descr="C:\Users\Axel\AppData\Local\Temp\Rar$DI01.276\SBU horz_2clr.jpg">
            <a:extLst>
              <a:ext uri="{FF2B5EF4-FFF2-40B4-BE49-F238E27FC236}">
                <a16:creationId xmlns:a16="http://schemas.microsoft.com/office/drawing/2014/main" id="{FFF0651A-A814-5A54-148C-86157ACC40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130" y="6480898"/>
            <a:ext cx="2144658" cy="3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F78393-3DFF-3053-91E5-8131269D844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80" y="6158074"/>
            <a:ext cx="1408772" cy="697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25" r:id="rId3"/>
    <p:sldLayoutId id="2147483727" r:id="rId4"/>
    <p:sldLayoutId id="2147483729" r:id="rId5"/>
    <p:sldLayoutId id="2147483730" r:id="rId6"/>
    <p:sldLayoutId id="2147483735" r:id="rId7"/>
    <p:sldLayoutId id="2147483736" r:id="rId8"/>
    <p:sldLayoutId id="2147483740" r:id="rId9"/>
    <p:sldLayoutId id="2147483742" r:id="rId10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Monotype Sorts" pitchFamily="2" charset="2"/>
        <a:buBlip>
          <a:blip r:embed="rId15"/>
        </a:buBlip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SzPct val="60000"/>
        <a:buFont typeface="Monotype Sorts" pitchFamily="2" charset="2"/>
        <a:buBlip>
          <a:blip r:embed="rId16"/>
        </a:buBlip>
        <a:defRPr b="1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openxmlformats.org/officeDocument/2006/relationships/image" Target="../media/image20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emf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57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E463E-8FEB-88C7-C0CB-373395B5C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9237"/>
            <a:ext cx="12192000" cy="1657535"/>
          </a:xfrm>
        </p:spPr>
        <p:txBody>
          <a:bodyPr/>
          <a:lstStyle/>
          <a:p>
            <a:r>
              <a:rPr lang="en-US" dirty="0"/>
              <a:t>At the Dawn of the RHIC Heavy Ion Physics Era</a:t>
            </a:r>
            <a:br>
              <a:rPr lang="en-US" dirty="0"/>
            </a:br>
            <a:r>
              <a:rPr lang="en-US" dirty="0"/>
              <a:t>Flash Back to 2000</a:t>
            </a:r>
            <a:br>
              <a:rPr lang="en-US" dirty="0"/>
            </a:br>
            <a:endParaRPr lang="en-US" sz="32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6F115D-C092-9B02-93C1-C69F8D220482}"/>
              </a:ext>
            </a:extLst>
          </p:cNvPr>
          <p:cNvSpPr txBox="1"/>
          <p:nvPr/>
        </p:nvSpPr>
        <p:spPr>
          <a:xfrm>
            <a:off x="6513251" y="1568218"/>
            <a:ext cx="5449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RHIC Science Symposium, Axel Drees et al., BNL, May 2026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624A79E-D4C0-C681-C734-2B6AE57040E7}"/>
              </a:ext>
            </a:extLst>
          </p:cNvPr>
          <p:cNvSpPr txBox="1">
            <a:spLocks/>
          </p:cNvSpPr>
          <p:nvPr/>
        </p:nvSpPr>
        <p:spPr bwMode="auto">
          <a:xfrm>
            <a:off x="3914713" y="2073803"/>
            <a:ext cx="4816640" cy="461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pitchFamily="2" charset="2"/>
              <a:buBlip>
                <a:blip r:embed="rId3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pitchFamily="2" charset="2"/>
              <a:buBlip>
                <a:blip r:embed="rId4"/>
              </a:buBlip>
              <a:defRPr b="1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14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/>
              <a:t>From QCD to QGP</a:t>
            </a:r>
          </a:p>
          <a:p>
            <a:pPr lvl="1"/>
            <a:r>
              <a:rPr lang="en-US" sz="2000" kern="0" dirty="0"/>
              <a:t>Deconfined quarks</a:t>
            </a:r>
          </a:p>
          <a:p>
            <a:r>
              <a:rPr lang="en-US" sz="2400" kern="0" dirty="0"/>
              <a:t>Quest to create QGP </a:t>
            </a:r>
          </a:p>
          <a:p>
            <a:pPr lvl="1"/>
            <a:r>
              <a:rPr lang="en-US" sz="2000" kern="0" dirty="0"/>
              <a:t>Heavy Ion Collisions</a:t>
            </a:r>
          </a:p>
          <a:p>
            <a:r>
              <a:rPr lang="en-US" sz="2400" kern="0" dirty="0"/>
              <a:t>The AGS and SPS program</a:t>
            </a:r>
          </a:p>
          <a:p>
            <a:r>
              <a:rPr lang="en-US" sz="2400" kern="0" dirty="0"/>
              <a:t>New State of Matter </a:t>
            </a:r>
          </a:p>
          <a:p>
            <a:pPr lvl="1"/>
            <a:r>
              <a:rPr lang="en-US" sz="2000" kern="0" dirty="0"/>
              <a:t>Chemical &amp; thermal equilibrium</a:t>
            </a:r>
          </a:p>
          <a:p>
            <a:pPr lvl="1"/>
            <a:r>
              <a:rPr lang="en-US" sz="2000" kern="0" dirty="0"/>
              <a:t>Hubble expansion</a:t>
            </a:r>
          </a:p>
          <a:p>
            <a:pPr lvl="1"/>
            <a:r>
              <a:rPr lang="en-US" sz="2000" kern="0" dirty="0"/>
              <a:t>Interacting and radiating</a:t>
            </a:r>
          </a:p>
          <a:p>
            <a:pPr lvl="1"/>
            <a:r>
              <a:rPr lang="en-US" sz="2000" kern="0" dirty="0"/>
              <a:t>Evolves from partonic state</a:t>
            </a:r>
          </a:p>
          <a:p>
            <a:r>
              <a:rPr lang="en-US" sz="2400" kern="0" dirty="0"/>
              <a:t>First RHIC Results</a:t>
            </a:r>
          </a:p>
          <a:p>
            <a:pPr lvl="1"/>
            <a:r>
              <a:rPr lang="en-US" sz="2200" kern="0" dirty="0"/>
              <a:t>QM 2001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D872B-047D-EB5D-78EA-92772C83A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17" y="2073803"/>
            <a:ext cx="2989916" cy="2212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60E4FC-3F4D-37BD-08E8-427BF068F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4812" y="1969930"/>
            <a:ext cx="3575827" cy="25349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1E0D9E-D65A-1126-7AC2-9CA97AFA31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8578" y="4504888"/>
            <a:ext cx="2482950" cy="19160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825BF4-BA3F-D5E0-9FB3-AB320CEC6F27}"/>
              </a:ext>
            </a:extLst>
          </p:cNvPr>
          <p:cNvSpPr txBox="1"/>
          <p:nvPr/>
        </p:nvSpPr>
        <p:spPr>
          <a:xfrm>
            <a:off x="8958578" y="4568046"/>
            <a:ext cx="20265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D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6/12/2000 </a:t>
            </a:r>
            <a:r>
              <a:rPr lang="en-US" sz="1000" dirty="0" err="1">
                <a:solidFill>
                  <a:srgbClr val="FFD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AuAu</a:t>
            </a:r>
            <a:r>
              <a:rPr lang="en-US" sz="1000" dirty="0">
                <a:solidFill>
                  <a:srgbClr val="FFD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130 GeV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5707AE-B079-4A91-9B2D-BB4ABE02F46D}"/>
              </a:ext>
            </a:extLst>
          </p:cNvPr>
          <p:cNvSpPr txBox="1"/>
          <p:nvPr/>
        </p:nvSpPr>
        <p:spPr>
          <a:xfrm>
            <a:off x="382917" y="2073803"/>
            <a:ext cx="21900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CERN press office 2/10/2000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BF22D-7070-8FB8-B8A2-CA8C1F9ABF8F}"/>
              </a:ext>
            </a:extLst>
          </p:cNvPr>
          <p:cNvSpPr txBox="1"/>
          <p:nvPr/>
        </p:nvSpPr>
        <p:spPr>
          <a:xfrm>
            <a:off x="756438" y="3968590"/>
            <a:ext cx="2568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State of Matter created at CERN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0D46A1-15C5-4C6D-567E-A100BBF3F9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26" y="4266733"/>
            <a:ext cx="3691314" cy="184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2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9AA2D9-A514-4D76-1DA4-E8E6616BA6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B416D0-25D6-4843-8CC9-04CCAF95498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3" name="Group 40">
            <a:extLst>
              <a:ext uri="{FF2B5EF4-FFF2-40B4-BE49-F238E27FC236}">
                <a16:creationId xmlns:a16="http://schemas.microsoft.com/office/drawing/2014/main" id="{92A71F76-47A7-1B88-77F4-4B6E408D8C2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30463" y="2246172"/>
            <a:ext cx="2685360" cy="1920240"/>
            <a:chOff x="488" y="3896"/>
            <a:chExt cx="1134" cy="786"/>
          </a:xfrm>
        </p:grpSpPr>
        <p:grpSp>
          <p:nvGrpSpPr>
            <p:cNvPr id="4" name="Group 41">
              <a:extLst>
                <a:ext uri="{FF2B5EF4-FFF2-40B4-BE49-F238E27FC236}">
                  <a16:creationId xmlns:a16="http://schemas.microsoft.com/office/drawing/2014/main" id="{E012B1AD-5BB8-0756-247D-FC1987409A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2" y="4048"/>
              <a:ext cx="814" cy="466"/>
              <a:chOff x="632" y="4048"/>
              <a:chExt cx="814" cy="466"/>
            </a:xfrm>
          </p:grpSpPr>
          <p:sp>
            <p:nvSpPr>
              <p:cNvPr id="11" name="Oval 42">
                <a:extLst>
                  <a:ext uri="{FF2B5EF4-FFF2-40B4-BE49-F238E27FC236}">
                    <a16:creationId xmlns:a16="http://schemas.microsoft.com/office/drawing/2014/main" id="{1B6EC864-8171-4B49-B84D-834E16256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" y="4122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Oval 43">
                <a:extLst>
                  <a:ext uri="{FF2B5EF4-FFF2-40B4-BE49-F238E27FC236}">
                    <a16:creationId xmlns:a16="http://schemas.microsoft.com/office/drawing/2014/main" id="{6AA0EAC5-42AD-6B7A-8324-842ABC6DD2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4200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44">
                <a:extLst>
                  <a:ext uri="{FF2B5EF4-FFF2-40B4-BE49-F238E27FC236}">
                    <a16:creationId xmlns:a16="http://schemas.microsoft.com/office/drawing/2014/main" id="{0C45BA29-DE68-BAE9-9B65-21BF261199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0" y="4148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45">
                <a:extLst>
                  <a:ext uri="{FF2B5EF4-FFF2-40B4-BE49-F238E27FC236}">
                    <a16:creationId xmlns:a16="http://schemas.microsoft.com/office/drawing/2014/main" id="{42E3F849-A797-7CB5-A947-DD71BDEC1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6" y="4052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Oval 46">
                <a:extLst>
                  <a:ext uri="{FF2B5EF4-FFF2-40B4-BE49-F238E27FC236}">
                    <a16:creationId xmlns:a16="http://schemas.microsoft.com/office/drawing/2014/main" id="{D713F87A-EC94-3471-7480-99C56143E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8" y="4173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Oval 47">
                <a:extLst>
                  <a:ext uri="{FF2B5EF4-FFF2-40B4-BE49-F238E27FC236}">
                    <a16:creationId xmlns:a16="http://schemas.microsoft.com/office/drawing/2014/main" id="{1A05F466-A441-F644-06D9-FF7B692E61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" y="4048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48">
                <a:extLst>
                  <a:ext uri="{FF2B5EF4-FFF2-40B4-BE49-F238E27FC236}">
                    <a16:creationId xmlns:a16="http://schemas.microsoft.com/office/drawing/2014/main" id="{BE66044A-C487-852D-EE03-9E07DF7F20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" y="4222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Oval 49">
                <a:extLst>
                  <a:ext uri="{FF2B5EF4-FFF2-40B4-BE49-F238E27FC236}">
                    <a16:creationId xmlns:a16="http://schemas.microsoft.com/office/drawing/2014/main" id="{49CAFE05-09FE-95D8-C756-DC5E57414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" y="4320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Oval 50">
                <a:extLst>
                  <a:ext uri="{FF2B5EF4-FFF2-40B4-BE49-F238E27FC236}">
                    <a16:creationId xmlns:a16="http://schemas.microsoft.com/office/drawing/2014/main" id="{41CDBABD-E15B-CC0E-D708-A1FF95A20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8" y="4360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Oval 51">
                <a:extLst>
                  <a:ext uri="{FF2B5EF4-FFF2-40B4-BE49-F238E27FC236}">
                    <a16:creationId xmlns:a16="http://schemas.microsoft.com/office/drawing/2014/main" id="{260330D8-33F1-7444-9700-790F871E8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" y="4256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Oval 52">
                <a:extLst>
                  <a:ext uri="{FF2B5EF4-FFF2-40B4-BE49-F238E27FC236}">
                    <a16:creationId xmlns:a16="http://schemas.microsoft.com/office/drawing/2014/main" id="{12746042-C647-B411-873C-E79A837EB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" y="4414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Oval 53">
                <a:extLst>
                  <a:ext uri="{FF2B5EF4-FFF2-40B4-BE49-F238E27FC236}">
                    <a16:creationId xmlns:a16="http://schemas.microsoft.com/office/drawing/2014/main" id="{1A39974F-7B5C-9E1E-447F-C5EF5BCE0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2" y="4082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54">
                <a:extLst>
                  <a:ext uri="{FF2B5EF4-FFF2-40B4-BE49-F238E27FC236}">
                    <a16:creationId xmlns:a16="http://schemas.microsoft.com/office/drawing/2014/main" id="{A923C317-48E2-E63D-BA42-9CCF271BF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" y="4324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Oval 55">
                <a:extLst>
                  <a:ext uri="{FF2B5EF4-FFF2-40B4-BE49-F238E27FC236}">
                    <a16:creationId xmlns:a16="http://schemas.microsoft.com/office/drawing/2014/main" id="{6F846D1C-51E2-3EF2-26BC-9E57F2AC6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0" y="4306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Oval 56">
                <a:extLst>
                  <a:ext uri="{FF2B5EF4-FFF2-40B4-BE49-F238E27FC236}">
                    <a16:creationId xmlns:a16="http://schemas.microsoft.com/office/drawing/2014/main" id="{0978B29E-5FC8-233F-A1C4-BC6F19740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2" y="4250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Oval 57">
                <a:extLst>
                  <a:ext uri="{FF2B5EF4-FFF2-40B4-BE49-F238E27FC236}">
                    <a16:creationId xmlns:a16="http://schemas.microsoft.com/office/drawing/2014/main" id="{64D8CCEC-F019-61F1-63EA-B33AB91BE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2" y="4364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Oval 58">
                <a:extLst>
                  <a:ext uri="{FF2B5EF4-FFF2-40B4-BE49-F238E27FC236}">
                    <a16:creationId xmlns:a16="http://schemas.microsoft.com/office/drawing/2014/main" id="{354D23B3-E273-17CD-E151-F274B8BDBA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0" y="4170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Oval 59">
                <a:extLst>
                  <a:ext uri="{FF2B5EF4-FFF2-40B4-BE49-F238E27FC236}">
                    <a16:creationId xmlns:a16="http://schemas.microsoft.com/office/drawing/2014/main" id="{9DC32CAB-8FCF-1119-ED89-15F3D4C716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" y="4064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Oval 60">
                <a:extLst>
                  <a:ext uri="{FF2B5EF4-FFF2-40B4-BE49-F238E27FC236}">
                    <a16:creationId xmlns:a16="http://schemas.microsoft.com/office/drawing/2014/main" id="{B0AEC2D6-9D06-EA2D-7F71-0B3687BCEB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4246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Oval 61">
                <a:extLst>
                  <a:ext uri="{FF2B5EF4-FFF2-40B4-BE49-F238E27FC236}">
                    <a16:creationId xmlns:a16="http://schemas.microsoft.com/office/drawing/2014/main" id="{3923E853-345E-8248-5E69-26D602496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4" y="4138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Oval 62">
                <a:extLst>
                  <a:ext uri="{FF2B5EF4-FFF2-40B4-BE49-F238E27FC236}">
                    <a16:creationId xmlns:a16="http://schemas.microsoft.com/office/drawing/2014/main" id="{F76D5B10-0C54-6925-A3DE-D868B4BB1E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0" y="4324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63">
                <a:extLst>
                  <a:ext uri="{FF2B5EF4-FFF2-40B4-BE49-F238E27FC236}">
                    <a16:creationId xmlns:a16="http://schemas.microsoft.com/office/drawing/2014/main" id="{60DB1598-B367-F9A1-FB9D-03617B3C2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2" y="4426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64">
                <a:extLst>
                  <a:ext uri="{FF2B5EF4-FFF2-40B4-BE49-F238E27FC236}">
                    <a16:creationId xmlns:a16="http://schemas.microsoft.com/office/drawing/2014/main" id="{560D19EE-BB18-0A7D-9FB4-39EDFE58B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" y="4174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Oval 65">
                <a:extLst>
                  <a:ext uri="{FF2B5EF4-FFF2-40B4-BE49-F238E27FC236}">
                    <a16:creationId xmlns:a16="http://schemas.microsoft.com/office/drawing/2014/main" id="{48345C87-0EFE-FA8A-7D9E-46954834D0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8" y="4234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Oval 66">
                <a:extLst>
                  <a:ext uri="{FF2B5EF4-FFF2-40B4-BE49-F238E27FC236}">
                    <a16:creationId xmlns:a16="http://schemas.microsoft.com/office/drawing/2014/main" id="{310B66DD-57A8-FCC0-BA58-0B7E47FB8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4" y="4424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67">
                <a:extLst>
                  <a:ext uri="{FF2B5EF4-FFF2-40B4-BE49-F238E27FC236}">
                    <a16:creationId xmlns:a16="http://schemas.microsoft.com/office/drawing/2014/main" id="{5E32315A-69D0-0026-5000-A94D8ABB69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4358"/>
                <a:ext cx="88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" name="Line 68">
              <a:extLst>
                <a:ext uri="{FF2B5EF4-FFF2-40B4-BE49-F238E27FC236}">
                  <a16:creationId xmlns:a16="http://schemas.microsoft.com/office/drawing/2014/main" id="{BFC03691-C98A-BD6F-F671-680A087D4E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4554"/>
              <a:ext cx="0" cy="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69">
              <a:extLst>
                <a:ext uri="{FF2B5EF4-FFF2-40B4-BE49-F238E27FC236}">
                  <a16:creationId xmlns:a16="http://schemas.microsoft.com/office/drawing/2014/main" id="{C8CC1444-33F9-D44D-F412-ECA22D90B5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8" y="4528"/>
              <a:ext cx="0" cy="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70">
              <a:extLst>
                <a:ext uri="{FF2B5EF4-FFF2-40B4-BE49-F238E27FC236}">
                  <a16:creationId xmlns:a16="http://schemas.microsoft.com/office/drawing/2014/main" id="{4CEE0A8B-783F-C809-6330-073C2F7C33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76" y="3896"/>
              <a:ext cx="0" cy="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71">
              <a:extLst>
                <a:ext uri="{FF2B5EF4-FFF2-40B4-BE49-F238E27FC236}">
                  <a16:creationId xmlns:a16="http://schemas.microsoft.com/office/drawing/2014/main" id="{8320B988-6D1D-3DD9-CE0D-26899C6F23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6" y="3898"/>
              <a:ext cx="0" cy="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72">
              <a:extLst>
                <a:ext uri="{FF2B5EF4-FFF2-40B4-BE49-F238E27FC236}">
                  <a16:creationId xmlns:a16="http://schemas.microsoft.com/office/drawing/2014/main" id="{F42FD6AD-CEEB-9E3B-4CFE-3F2D5209990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1558" y="4216"/>
              <a:ext cx="0" cy="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73">
              <a:extLst>
                <a:ext uri="{FF2B5EF4-FFF2-40B4-BE49-F238E27FC236}">
                  <a16:creationId xmlns:a16="http://schemas.microsoft.com/office/drawing/2014/main" id="{BB1EBB88-4C73-3981-8384-2572CA39286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552" y="4216"/>
              <a:ext cx="0" cy="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" name="Group 10">
            <a:extLst>
              <a:ext uri="{FF2B5EF4-FFF2-40B4-BE49-F238E27FC236}">
                <a16:creationId xmlns:a16="http://schemas.microsoft.com/office/drawing/2014/main" id="{34B94411-857C-E2A3-39DC-65D6F3B533D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89712" y="2903090"/>
            <a:ext cx="1755548" cy="566928"/>
            <a:chOff x="704" y="2289"/>
            <a:chExt cx="722" cy="226"/>
          </a:xfrm>
        </p:grpSpPr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2C66D2C2-7F65-63A9-FF27-5FA5CE93D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" y="2289"/>
              <a:ext cx="454" cy="226"/>
            </a:xfrm>
            <a:custGeom>
              <a:avLst/>
              <a:gdLst>
                <a:gd name="T0" fmla="*/ 1 w 794"/>
                <a:gd name="T1" fmla="*/ 169 h 320"/>
                <a:gd name="T2" fmla="*/ 81 w 794"/>
                <a:gd name="T3" fmla="*/ 27 h 320"/>
                <a:gd name="T4" fmla="*/ 365 w 794"/>
                <a:gd name="T5" fmla="*/ 7 h 320"/>
                <a:gd name="T6" fmla="*/ 697 w 794"/>
                <a:gd name="T7" fmla="*/ 25 h 320"/>
                <a:gd name="T8" fmla="*/ 791 w 794"/>
                <a:gd name="T9" fmla="*/ 153 h 320"/>
                <a:gd name="T10" fmla="*/ 713 w 794"/>
                <a:gd name="T11" fmla="*/ 293 h 320"/>
                <a:gd name="T12" fmla="*/ 371 w 794"/>
                <a:gd name="T13" fmla="*/ 315 h 320"/>
                <a:gd name="T14" fmla="*/ 77 w 794"/>
                <a:gd name="T15" fmla="*/ 295 h 320"/>
                <a:gd name="T16" fmla="*/ 1 w 794"/>
                <a:gd name="T17" fmla="*/ 16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4" h="320">
                  <a:moveTo>
                    <a:pt x="1" y="169"/>
                  </a:moveTo>
                  <a:cubicBezTo>
                    <a:pt x="2" y="124"/>
                    <a:pt x="20" y="54"/>
                    <a:pt x="81" y="27"/>
                  </a:cubicBezTo>
                  <a:cubicBezTo>
                    <a:pt x="142" y="0"/>
                    <a:pt x="262" y="7"/>
                    <a:pt x="365" y="7"/>
                  </a:cubicBezTo>
                  <a:cubicBezTo>
                    <a:pt x="468" y="7"/>
                    <a:pt x="626" y="1"/>
                    <a:pt x="697" y="25"/>
                  </a:cubicBezTo>
                  <a:cubicBezTo>
                    <a:pt x="768" y="49"/>
                    <a:pt x="788" y="108"/>
                    <a:pt x="791" y="153"/>
                  </a:cubicBezTo>
                  <a:cubicBezTo>
                    <a:pt x="794" y="198"/>
                    <a:pt x="783" y="266"/>
                    <a:pt x="713" y="293"/>
                  </a:cubicBezTo>
                  <a:cubicBezTo>
                    <a:pt x="643" y="320"/>
                    <a:pt x="477" y="315"/>
                    <a:pt x="371" y="315"/>
                  </a:cubicBezTo>
                  <a:cubicBezTo>
                    <a:pt x="265" y="315"/>
                    <a:pt x="139" y="319"/>
                    <a:pt x="77" y="295"/>
                  </a:cubicBezTo>
                  <a:cubicBezTo>
                    <a:pt x="15" y="271"/>
                    <a:pt x="0" y="213"/>
                    <a:pt x="1" y="16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AutoShape 12">
              <a:extLst>
                <a:ext uri="{FF2B5EF4-FFF2-40B4-BE49-F238E27FC236}">
                  <a16:creationId xmlns:a16="http://schemas.microsoft.com/office/drawing/2014/main" id="{86E1B868-414A-E920-BB37-261DFAFB7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0" y="2332"/>
              <a:ext cx="23" cy="23"/>
            </a:xfrm>
            <a:prstGeom prst="flowChartConnector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AutoShape 13">
              <a:extLst>
                <a:ext uri="{FF2B5EF4-FFF2-40B4-BE49-F238E27FC236}">
                  <a16:creationId xmlns:a16="http://schemas.microsoft.com/office/drawing/2014/main" id="{2485C274-FCC3-6753-255D-9DA328081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2" y="2388"/>
              <a:ext cx="23" cy="23"/>
            </a:xfrm>
            <a:prstGeom prst="flowChartConnector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AutoShape 14">
              <a:extLst>
                <a:ext uri="{FF2B5EF4-FFF2-40B4-BE49-F238E27FC236}">
                  <a16:creationId xmlns:a16="http://schemas.microsoft.com/office/drawing/2014/main" id="{9F735AA5-3AD1-2E2A-51AC-2904B2C23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8" y="2400"/>
              <a:ext cx="23" cy="23"/>
            </a:xfrm>
            <a:prstGeom prst="flowChartConnector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15">
              <a:extLst>
                <a:ext uri="{FF2B5EF4-FFF2-40B4-BE49-F238E27FC236}">
                  <a16:creationId xmlns:a16="http://schemas.microsoft.com/office/drawing/2014/main" id="{3A920067-B4FB-30D6-590E-D0A5D1CB51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0" y="2398"/>
              <a:ext cx="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16">
              <a:extLst>
                <a:ext uri="{FF2B5EF4-FFF2-40B4-BE49-F238E27FC236}">
                  <a16:creationId xmlns:a16="http://schemas.microsoft.com/office/drawing/2014/main" id="{5CCE38AB-6864-3DED-4DDB-5D6C6E4F6B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4" y="2404"/>
              <a:ext cx="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AutoShape 17">
              <a:extLst>
                <a:ext uri="{FF2B5EF4-FFF2-40B4-BE49-F238E27FC236}">
                  <a16:creationId xmlns:a16="http://schemas.microsoft.com/office/drawing/2014/main" id="{F4D2D1C8-9332-3B4E-710F-42B94128A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4" y="2320"/>
              <a:ext cx="23" cy="23"/>
            </a:xfrm>
            <a:prstGeom prst="flowChartConnector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AutoShape 18">
              <a:extLst>
                <a:ext uri="{FF2B5EF4-FFF2-40B4-BE49-F238E27FC236}">
                  <a16:creationId xmlns:a16="http://schemas.microsoft.com/office/drawing/2014/main" id="{380A3D0E-318C-8018-94AE-9A4B313F18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" y="2394"/>
              <a:ext cx="23" cy="23"/>
            </a:xfrm>
            <a:prstGeom prst="flowChartConnector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AutoShape 19">
              <a:extLst>
                <a:ext uri="{FF2B5EF4-FFF2-40B4-BE49-F238E27FC236}">
                  <a16:creationId xmlns:a16="http://schemas.microsoft.com/office/drawing/2014/main" id="{E0D07386-DE9A-3A5F-180A-308C9E856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" y="2372"/>
              <a:ext cx="23" cy="23"/>
            </a:xfrm>
            <a:prstGeom prst="flowChartConnector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AutoShape 20">
              <a:extLst>
                <a:ext uri="{FF2B5EF4-FFF2-40B4-BE49-F238E27FC236}">
                  <a16:creationId xmlns:a16="http://schemas.microsoft.com/office/drawing/2014/main" id="{9C3EC8B9-56AD-ABD4-B45B-F5411BFC5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2330"/>
              <a:ext cx="23" cy="23"/>
            </a:xfrm>
            <a:prstGeom prst="flowChartConnector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AutoShape 21">
              <a:extLst>
                <a:ext uri="{FF2B5EF4-FFF2-40B4-BE49-F238E27FC236}">
                  <a16:creationId xmlns:a16="http://schemas.microsoft.com/office/drawing/2014/main" id="{82C108D2-42CD-EF1C-E502-D0EA2BB29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" y="2428"/>
              <a:ext cx="23" cy="23"/>
            </a:xfrm>
            <a:prstGeom prst="flowChartConnector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AutoShape 22">
              <a:extLst>
                <a:ext uri="{FF2B5EF4-FFF2-40B4-BE49-F238E27FC236}">
                  <a16:creationId xmlns:a16="http://schemas.microsoft.com/office/drawing/2014/main" id="{98589F5D-091A-DE86-DF51-5BDD79987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4" y="2452"/>
              <a:ext cx="23" cy="23"/>
            </a:xfrm>
            <a:prstGeom prst="flowChartConnector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AutoShape 23">
              <a:extLst>
                <a:ext uri="{FF2B5EF4-FFF2-40B4-BE49-F238E27FC236}">
                  <a16:creationId xmlns:a16="http://schemas.microsoft.com/office/drawing/2014/main" id="{E679DAD5-0F23-827A-B6AA-D72860F53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" y="2444"/>
              <a:ext cx="23" cy="23"/>
            </a:xfrm>
            <a:prstGeom prst="flowChartConnector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AutoShape 24">
              <a:extLst>
                <a:ext uri="{FF2B5EF4-FFF2-40B4-BE49-F238E27FC236}">
                  <a16:creationId xmlns:a16="http://schemas.microsoft.com/office/drawing/2014/main" id="{2CD6DE4C-286B-84BC-D33A-243E2B4AB5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436"/>
              <a:ext cx="23" cy="23"/>
            </a:xfrm>
            <a:prstGeom prst="flowChartConnector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AutoShape 25">
              <a:extLst>
                <a:ext uri="{FF2B5EF4-FFF2-40B4-BE49-F238E27FC236}">
                  <a16:creationId xmlns:a16="http://schemas.microsoft.com/office/drawing/2014/main" id="{605C3B90-32DB-7971-FFE1-334A8F518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" y="2378"/>
              <a:ext cx="23" cy="23"/>
            </a:xfrm>
            <a:prstGeom prst="flowChartConnector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AutoShape 26">
              <a:extLst>
                <a:ext uri="{FF2B5EF4-FFF2-40B4-BE49-F238E27FC236}">
                  <a16:creationId xmlns:a16="http://schemas.microsoft.com/office/drawing/2014/main" id="{C694CD89-9BF3-C6AD-FBEE-48A8AB3E7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" y="2450"/>
              <a:ext cx="23" cy="23"/>
            </a:xfrm>
            <a:prstGeom prst="flowChartConnector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AutoShape 27">
              <a:extLst>
                <a:ext uri="{FF2B5EF4-FFF2-40B4-BE49-F238E27FC236}">
                  <a16:creationId xmlns:a16="http://schemas.microsoft.com/office/drawing/2014/main" id="{71AA3D76-5128-989C-4B81-51DE68E7A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" y="2324"/>
              <a:ext cx="23" cy="23"/>
            </a:xfrm>
            <a:prstGeom prst="flowChartConnector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AutoShape 28">
              <a:extLst>
                <a:ext uri="{FF2B5EF4-FFF2-40B4-BE49-F238E27FC236}">
                  <a16:creationId xmlns:a16="http://schemas.microsoft.com/office/drawing/2014/main" id="{8584CDBF-51ED-9A96-0C46-78AFAD66F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" y="2330"/>
              <a:ext cx="23" cy="23"/>
            </a:xfrm>
            <a:prstGeom prst="flowChartConnector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AutoShape 29">
              <a:extLst>
                <a:ext uri="{FF2B5EF4-FFF2-40B4-BE49-F238E27FC236}">
                  <a16:creationId xmlns:a16="http://schemas.microsoft.com/office/drawing/2014/main" id="{14A574BD-A86F-FBBA-B77B-E2C6662F6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4" y="2340"/>
              <a:ext cx="23" cy="23"/>
            </a:xfrm>
            <a:prstGeom prst="flowChartConnector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AutoShape 30">
              <a:extLst>
                <a:ext uri="{FF2B5EF4-FFF2-40B4-BE49-F238E27FC236}">
                  <a16:creationId xmlns:a16="http://schemas.microsoft.com/office/drawing/2014/main" id="{1D272643-2028-C079-3A13-EB9061FCF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" y="2356"/>
              <a:ext cx="23" cy="23"/>
            </a:xfrm>
            <a:prstGeom prst="flowChartConnector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AutoShape 31">
              <a:extLst>
                <a:ext uri="{FF2B5EF4-FFF2-40B4-BE49-F238E27FC236}">
                  <a16:creationId xmlns:a16="http://schemas.microsoft.com/office/drawing/2014/main" id="{CBD3CC75-6F43-7875-DB1C-9EF0D98B5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" y="2434"/>
              <a:ext cx="23" cy="23"/>
            </a:xfrm>
            <a:prstGeom prst="flowChartConnector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AutoShape 32">
              <a:extLst>
                <a:ext uri="{FF2B5EF4-FFF2-40B4-BE49-F238E27FC236}">
                  <a16:creationId xmlns:a16="http://schemas.microsoft.com/office/drawing/2014/main" id="{205FAD0C-D9CD-BBCA-79E4-4C7E4E908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" y="2380"/>
              <a:ext cx="23" cy="23"/>
            </a:xfrm>
            <a:prstGeom prst="flowChartConnector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AutoShape 33">
              <a:extLst>
                <a:ext uri="{FF2B5EF4-FFF2-40B4-BE49-F238E27FC236}">
                  <a16:creationId xmlns:a16="http://schemas.microsoft.com/office/drawing/2014/main" id="{6917989F-9BA3-8351-73AF-C2B36019E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" y="2410"/>
              <a:ext cx="23" cy="23"/>
            </a:xfrm>
            <a:prstGeom prst="flowChartConnector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AutoShape 34">
              <a:extLst>
                <a:ext uri="{FF2B5EF4-FFF2-40B4-BE49-F238E27FC236}">
                  <a16:creationId xmlns:a16="http://schemas.microsoft.com/office/drawing/2014/main" id="{58C68E12-A4A8-DEF8-A7FC-70A85846E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" y="2456"/>
              <a:ext cx="23" cy="23"/>
            </a:xfrm>
            <a:prstGeom prst="flowChartConnector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" name="Group 35">
            <a:extLst>
              <a:ext uri="{FF2B5EF4-FFF2-40B4-BE49-F238E27FC236}">
                <a16:creationId xmlns:a16="http://schemas.microsoft.com/office/drawing/2014/main" id="{255D6233-8A7F-53EE-A1F3-9393CC64E1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8766" y="2914448"/>
            <a:ext cx="742336" cy="566928"/>
            <a:chOff x="874" y="1994"/>
            <a:chExt cx="308" cy="228"/>
          </a:xfrm>
        </p:grpSpPr>
        <p:sp>
          <p:nvSpPr>
            <p:cNvPr id="63" name="Oval 36">
              <a:extLst>
                <a:ext uri="{FF2B5EF4-FFF2-40B4-BE49-F238E27FC236}">
                  <a16:creationId xmlns:a16="http://schemas.microsoft.com/office/drawing/2014/main" id="{CF5693E9-8BA3-36F1-DFA8-D4DBD16B5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" y="1998"/>
              <a:ext cx="64" cy="22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37">
              <a:extLst>
                <a:ext uri="{FF2B5EF4-FFF2-40B4-BE49-F238E27FC236}">
                  <a16:creationId xmlns:a16="http://schemas.microsoft.com/office/drawing/2014/main" id="{DB986BC3-A4EA-AF58-4277-A4F8AE945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" y="1994"/>
              <a:ext cx="64" cy="22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38">
              <a:extLst>
                <a:ext uri="{FF2B5EF4-FFF2-40B4-BE49-F238E27FC236}">
                  <a16:creationId xmlns:a16="http://schemas.microsoft.com/office/drawing/2014/main" id="{5771464F-5090-9185-0FD9-355B34222F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6" y="2104"/>
              <a:ext cx="92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39">
              <a:extLst>
                <a:ext uri="{FF2B5EF4-FFF2-40B4-BE49-F238E27FC236}">
                  <a16:creationId xmlns:a16="http://schemas.microsoft.com/office/drawing/2014/main" id="{E7AA07E4-A488-163B-A06B-4CF15BDF9A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4" y="2106"/>
              <a:ext cx="82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" name="Text Box 2">
            <a:extLst>
              <a:ext uri="{FF2B5EF4-FFF2-40B4-BE49-F238E27FC236}">
                <a16:creationId xmlns:a16="http://schemas.microsoft.com/office/drawing/2014/main" id="{3190784C-B724-6EA2-237D-5AC57E1A4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737" y="700498"/>
            <a:ext cx="24002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system evolution</a:t>
            </a:r>
            <a:endParaRPr lang="en-US" altLang="en-US" sz="1400" u="sng" dirty="0">
              <a:latin typeface="Times New Roman" panose="02020603050405020304" pitchFamily="18" charset="0"/>
            </a:endParaRPr>
          </a:p>
        </p:txBody>
      </p:sp>
      <p:sp>
        <p:nvSpPr>
          <p:cNvPr id="68" name="Text Box 2">
            <a:extLst>
              <a:ext uri="{FF2B5EF4-FFF2-40B4-BE49-F238E27FC236}">
                <a16:creationId xmlns:a16="http://schemas.microsoft.com/office/drawing/2014/main" id="{58D29D9A-72B3-4781-3FE4-3DECD93D9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736" y="3611982"/>
            <a:ext cx="1740173" cy="8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conditions</a:t>
            </a:r>
          </a:p>
          <a:p>
            <a:pPr>
              <a:lnSpc>
                <a:spcPct val="60000"/>
              </a:lnSpc>
            </a:pPr>
            <a:endParaRPr lang="en-US" altLang="en-US" sz="1400" u="sng" dirty="0">
              <a:latin typeface="Times New Roman" panose="02020603050405020304" pitchFamily="18" charset="0"/>
            </a:endParaRPr>
          </a:p>
          <a:p>
            <a:r>
              <a:rPr lang="en-US" altLang="en-US" sz="1400" dirty="0">
                <a:latin typeface="Times New Roman" panose="02020603050405020304" pitchFamily="18" charset="0"/>
              </a:rPr>
              <a:t> 	</a:t>
            </a:r>
            <a:endParaRPr lang="en-US" altLang="en-US" sz="1400" dirty="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9" name="Text Box 2">
            <a:extLst>
              <a:ext uri="{FF2B5EF4-FFF2-40B4-BE49-F238E27FC236}">
                <a16:creationId xmlns:a16="http://schemas.microsoft.com/office/drawing/2014/main" id="{485A5869-106D-6B65-172B-B059A6FEB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9361" y="4238325"/>
            <a:ext cx="5962773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US" altLang="en-US" sz="2000" baseline="-25000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~ 170 MeV; </a:t>
            </a:r>
            <a:r>
              <a:rPr lang="en-US" altLang="en-US" sz="2000" dirty="0">
                <a:solidFill>
                  <a:schemeClr val="accent2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m</a:t>
            </a:r>
            <a:r>
              <a:rPr lang="en-US" altLang="en-US" sz="2000" baseline="-25000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b 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~ 0.27 GeV</a:t>
            </a:r>
            <a:r>
              <a:rPr lang="en-US" altLang="en-US" dirty="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</a:pPr>
            <a:r>
              <a:rPr lang="en-US" altLang="en-US" sz="1000" b="0" dirty="0">
                <a:sym typeface="Symbol" panose="05050102010706020507" pitchFamily="18" charset="2"/>
              </a:rPr>
              <a:t>    </a:t>
            </a:r>
          </a:p>
          <a:p>
            <a:pPr>
              <a:lnSpc>
                <a:spcPct val="90000"/>
              </a:lnSpc>
            </a:pPr>
            <a:r>
              <a:rPr lang="en-US" altLang="en-US" b="0" dirty="0">
                <a:solidFill>
                  <a:schemeClr val="tx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 </a:t>
            </a:r>
          </a:p>
          <a:p>
            <a:pPr>
              <a:lnSpc>
                <a:spcPct val="90000"/>
              </a:lnSpc>
            </a:pPr>
            <a:endParaRPr lang="en-US" altLang="en-US" b="0" dirty="0"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</a:pPr>
            <a:r>
              <a:rPr lang="en-US" altLang="en-US" b="0" dirty="0">
                <a:solidFill>
                  <a:schemeClr val="tx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thermal analysis of hadron yields</a:t>
            </a:r>
            <a:endParaRPr lang="en-US" altLang="en-US" b="0" dirty="0"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</a:pPr>
            <a:r>
              <a:rPr lang="en-US" altLang="en-US" sz="1000" b="0" dirty="0">
                <a:latin typeface="Times New Roman" panose="02020603050405020304" pitchFamily="18" charset="0"/>
                <a:sym typeface="Symbol" panose="05050102010706020507" pitchFamily="18" charset="2"/>
              </a:rPr>
              <a:t>      </a:t>
            </a:r>
            <a:r>
              <a:rPr lang="en-US" altLang="en-US" sz="1000" b="0" dirty="0">
                <a:sym typeface="Symbol" panose="05050102010706020507" pitchFamily="18" charset="2"/>
              </a:rPr>
              <a:t> </a:t>
            </a:r>
            <a:r>
              <a:rPr lang="en-US" altLang="en-US" sz="1000" b="0" dirty="0">
                <a:latin typeface="Times New Roman" panose="02020603050405020304" pitchFamily="18" charset="0"/>
                <a:sym typeface="Symbol" panose="05050102010706020507" pitchFamily="18" charset="2"/>
              </a:rPr>
              <a:t>        </a:t>
            </a:r>
          </a:p>
          <a:p>
            <a:pPr>
              <a:lnSpc>
                <a:spcPct val="90000"/>
              </a:lnSpc>
            </a:pPr>
            <a:r>
              <a:rPr lang="en-US" altLang="en-US" b="0" dirty="0">
                <a:latin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US" altLang="en-US" b="0" dirty="0">
                <a:sym typeface="Symbol" panose="05050102010706020507" pitchFamily="18" charset="2"/>
              </a:rPr>
              <a:t>   excess in low mass dileptons  </a:t>
            </a:r>
          </a:p>
          <a:p>
            <a:pPr>
              <a:lnSpc>
                <a:spcPct val="90000"/>
              </a:lnSpc>
            </a:pPr>
            <a:endParaRPr lang="en-US" altLang="en-US" sz="1000" b="0" dirty="0"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</a:pPr>
            <a:r>
              <a:rPr lang="en-US" altLang="en-US" b="0" dirty="0">
                <a:sym typeface="Symbol" panose="05050102010706020507" pitchFamily="18" charset="2"/>
              </a:rPr>
              <a:t> 		   memory effect in hadron spectra</a:t>
            </a:r>
            <a:endParaRPr lang="en-US" altLang="en-US" b="0" dirty="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70" name="Text Box 2">
            <a:extLst>
              <a:ext uri="{FF2B5EF4-FFF2-40B4-BE49-F238E27FC236}">
                <a16:creationId xmlns:a16="http://schemas.microsoft.com/office/drawing/2014/main" id="{C115CA8B-4AB7-41C8-30A8-98D14BF50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468" y="4141985"/>
            <a:ext cx="3536797" cy="222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000" baseline="-25000" dirty="0">
                <a:solidFill>
                  <a:schemeClr val="accent2"/>
                </a:solidFill>
                <a:latin typeface="Times New Roman" panose="02020603050405020304" pitchFamily="18" charset="0"/>
              </a:rPr>
              <a:t>i 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~ 220 MeV; </a:t>
            </a:r>
            <a:r>
              <a:rPr lang="en-US" altLang="en-US" sz="2000" dirty="0">
                <a:solidFill>
                  <a:schemeClr val="accent2"/>
                </a:solidFill>
                <a:latin typeface="Symbol" panose="05050102010706020507" pitchFamily="18" charset="2"/>
              </a:rPr>
              <a:t>e ~ 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3 GeV/fm</a:t>
            </a:r>
            <a:r>
              <a:rPr lang="en-US" altLang="en-US" sz="2000" baseline="30000" dirty="0">
                <a:solidFill>
                  <a:schemeClr val="accent2"/>
                </a:solidFill>
                <a:latin typeface="Times New Roman" panose="02020603050405020304" pitchFamily="18" charset="0"/>
              </a:rPr>
              <a:t>3</a:t>
            </a:r>
          </a:p>
          <a:p>
            <a:endParaRPr lang="en-US" altLang="en-US" sz="1000" b="0" baseline="30000" dirty="0">
              <a:solidFill>
                <a:schemeClr val="accent2"/>
              </a:solidFill>
              <a:sym typeface="Symbol" panose="05050102010706020507" pitchFamily="18" charset="2"/>
            </a:endParaRPr>
          </a:p>
          <a:p>
            <a:endParaRPr lang="en-US" altLang="en-US" b="0" dirty="0">
              <a:sym typeface="Symbol" panose="05050102010706020507" pitchFamily="18" charset="2"/>
            </a:endParaRPr>
          </a:p>
          <a:p>
            <a:endParaRPr lang="en-US" altLang="en-US" b="0" dirty="0"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</a:pPr>
            <a:r>
              <a:rPr lang="en-US" altLang="en-US" b="0" dirty="0">
                <a:solidFill>
                  <a:srgbClr val="FF33CC"/>
                </a:solidFill>
                <a:latin typeface="Times New Roman" panose="02020603050405020304" pitchFamily="18" charset="0"/>
              </a:rPr>
              <a:t>J/</a:t>
            </a:r>
            <a:r>
              <a:rPr lang="en-US" altLang="en-US" b="0" dirty="0">
                <a:solidFill>
                  <a:srgbClr val="FF33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 suppression</a:t>
            </a:r>
            <a:endParaRPr lang="en-US" altLang="en-US" b="0" dirty="0">
              <a:solidFill>
                <a:schemeClr val="hlink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</a:pPr>
            <a:r>
              <a:rPr lang="en-US" altLang="en-US" b="0" dirty="0">
                <a:solidFill>
                  <a:srgbClr val="FF33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strangeness enhancement</a:t>
            </a:r>
          </a:p>
          <a:p>
            <a:pPr>
              <a:lnSpc>
                <a:spcPct val="90000"/>
              </a:lnSpc>
            </a:pPr>
            <a:r>
              <a:rPr lang="en-US" altLang="en-US" b="0" dirty="0">
                <a:solidFill>
                  <a:srgbClr val="FF33CC"/>
                </a:solidFill>
              </a:rPr>
              <a:t>thermal photon/dileptons</a:t>
            </a:r>
          </a:p>
          <a:p>
            <a:pPr>
              <a:lnSpc>
                <a:spcPct val="90000"/>
              </a:lnSpc>
            </a:pPr>
            <a:r>
              <a:rPr lang="en-US" altLang="en-US" b="0" dirty="0">
                <a:sym typeface="Symbol" panose="05050102010706020507" pitchFamily="18" charset="2"/>
              </a:rPr>
              <a:t>memory effect in hadron spectra   </a:t>
            </a:r>
          </a:p>
          <a:p>
            <a:pPr>
              <a:lnSpc>
                <a:spcPct val="90000"/>
              </a:lnSpc>
            </a:pPr>
            <a:r>
              <a:rPr lang="en-US" altLang="en-US" sz="1400" dirty="0">
                <a:latin typeface="Times New Roman" panose="02020603050405020304" pitchFamily="18" charset="0"/>
                <a:sym typeface="Symbol" panose="05050102010706020507" pitchFamily="18" charset="2"/>
              </a:rPr>
              <a:t>	</a:t>
            </a:r>
          </a:p>
        </p:txBody>
      </p:sp>
      <p:sp>
        <p:nvSpPr>
          <p:cNvPr id="71" name="Text Box 2">
            <a:extLst>
              <a:ext uri="{FF2B5EF4-FFF2-40B4-BE49-F238E27FC236}">
                <a16:creationId xmlns:a16="http://schemas.microsoft.com/office/drawing/2014/main" id="{78282466-A0D2-3BBA-69EF-6AE8FE602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671" y="944030"/>
            <a:ext cx="5057921" cy="80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dirty="0">
                <a:sym typeface="Symbol" panose="05050102010706020507" pitchFamily="18" charset="2"/>
              </a:rPr>
              <a:t>hadronization 	</a:t>
            </a:r>
            <a:endParaRPr lang="en-US" altLang="en-US" sz="2000" b="0" dirty="0"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</a:pPr>
            <a:r>
              <a:rPr lang="en-US" altLang="en-US" b="0" dirty="0">
                <a:sym typeface="Symbol" panose="05050102010706020507" pitchFamily="18" charset="2"/>
              </a:rPr>
              <a:t>   </a:t>
            </a:r>
            <a:r>
              <a:rPr lang="en-US" altLang="en-US" sz="1600" b="0" dirty="0">
                <a:sym typeface="Symbol" panose="05050102010706020507" pitchFamily="18" charset="2"/>
              </a:rPr>
              <a:t>at phase boundary in chemical equilibrium	</a:t>
            </a:r>
          </a:p>
          <a:p>
            <a:pPr>
              <a:lnSpc>
                <a:spcPct val="90000"/>
              </a:lnSpc>
            </a:pPr>
            <a:r>
              <a:rPr lang="en-US" altLang="en-US" b="0" dirty="0">
                <a:sym typeface="Symbol" panose="05050102010706020507" pitchFamily="18" charset="2"/>
              </a:rPr>
              <a:t>          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en-US" altLang="en-US" sz="1400" dirty="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6871369-7638-7CF4-242E-1D390D614AB6}"/>
              </a:ext>
            </a:extLst>
          </p:cNvPr>
          <p:cNvSpPr txBox="1"/>
          <p:nvPr/>
        </p:nvSpPr>
        <p:spPr>
          <a:xfrm>
            <a:off x="291965" y="1370938"/>
            <a:ext cx="1103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collision	 </a:t>
            </a:r>
            <a:endParaRPr lang="en-US" sz="20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606A65A-3CC3-2FF9-440F-2CD9E29EF834}"/>
              </a:ext>
            </a:extLst>
          </p:cNvPr>
          <p:cNvSpPr txBox="1"/>
          <p:nvPr/>
        </p:nvSpPr>
        <p:spPr>
          <a:xfrm>
            <a:off x="1259075" y="1980180"/>
            <a:ext cx="19183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QGP </a:t>
            </a:r>
            <a:r>
              <a:rPr lang="en-US" altLang="en-US" sz="2000" dirty="0">
                <a:solidFill>
                  <a:srgbClr val="FF0000"/>
                </a:solidFill>
              </a:rPr>
              <a:t>formation</a:t>
            </a:r>
            <a:endParaRPr lang="en-US" sz="20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00A1305-3EEB-4815-B37A-493459A3D1DE}"/>
              </a:ext>
            </a:extLst>
          </p:cNvPr>
          <p:cNvSpPr txBox="1"/>
          <p:nvPr/>
        </p:nvSpPr>
        <p:spPr>
          <a:xfrm>
            <a:off x="8709059" y="2700580"/>
            <a:ext cx="246314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dirty="0">
                <a:sym typeface="Symbol" panose="05050102010706020507" pitchFamily="18" charset="2"/>
              </a:rPr>
              <a:t>thermal freeze-out</a:t>
            </a:r>
          </a:p>
          <a:p>
            <a:r>
              <a:rPr lang="en-US" altLang="en-US" sz="1800" b="0" dirty="0">
                <a:sym typeface="Symbol" panose="05050102010706020507" pitchFamily="18" charset="2"/>
              </a:rPr>
              <a:t>end of strong interaction</a:t>
            </a:r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2B01A00-9E4E-73EF-8125-00D7229502B7}"/>
              </a:ext>
            </a:extLst>
          </p:cNvPr>
          <p:cNvSpPr txBox="1"/>
          <p:nvPr/>
        </p:nvSpPr>
        <p:spPr>
          <a:xfrm>
            <a:off x="6692211" y="1993934"/>
            <a:ext cx="2633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dirty="0">
                <a:sym typeface="Symbol" panose="05050102010706020507" pitchFamily="18" charset="2"/>
              </a:rPr>
              <a:t>collective expansion </a:t>
            </a:r>
          </a:p>
          <a:p>
            <a:r>
              <a:rPr lang="en-US" altLang="en-US" sz="1600" b="0" dirty="0">
                <a:sym typeface="Symbol" panose="05050102010706020507" pitchFamily="18" charset="2"/>
              </a:rPr>
              <a:t>  of fireball under pressure </a:t>
            </a:r>
            <a:endParaRPr lang="en-US" sz="1600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017E1A9-12BC-DA02-C95C-C6C95CA4639B}"/>
              </a:ext>
            </a:extLst>
          </p:cNvPr>
          <p:cNvSpPr txBox="1"/>
          <p:nvPr/>
        </p:nvSpPr>
        <p:spPr>
          <a:xfrm>
            <a:off x="8831256" y="4218142"/>
            <a:ext cx="3210008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dirty="0" err="1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US" altLang="en-US" sz="2000" baseline="-25000" dirty="0" err="1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000" baseline="-25000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~ 110 MeV</a:t>
            </a:r>
            <a:r>
              <a:rPr lang="en-US" altLang="en-US" sz="2000" dirty="0">
                <a:solidFill>
                  <a:schemeClr val="accent2"/>
                </a:solidFill>
                <a:sym typeface="Symbol" panose="05050102010706020507" pitchFamily="18" charset="2"/>
              </a:rPr>
              <a:t>; t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~ 10 </a:t>
            </a:r>
            <a:r>
              <a:rPr lang="en-US" altLang="en-US" sz="2000" dirty="0" err="1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fm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 </a:t>
            </a:r>
          </a:p>
          <a:p>
            <a:pPr>
              <a:lnSpc>
                <a:spcPct val="80000"/>
              </a:lnSpc>
            </a:pPr>
            <a:endParaRPr lang="en-US" altLang="en-US" sz="1000" b="0" dirty="0"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</a:pPr>
            <a:endParaRPr lang="en-US" altLang="en-US" sz="1800" b="0" dirty="0">
              <a:solidFill>
                <a:schemeClr val="tx1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</a:pPr>
            <a:endParaRPr lang="en-US" altLang="en-US" b="0" dirty="0"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</a:pPr>
            <a:r>
              <a:rPr lang="en-US" altLang="en-US" sz="1800" b="0" dirty="0">
                <a:solidFill>
                  <a:schemeClr val="tx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Single and two particle spectra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726C419-D0FF-E499-22F3-0F8BD8CFD2AD}"/>
              </a:ext>
            </a:extLst>
          </p:cNvPr>
          <p:cNvSpPr txBox="1"/>
          <p:nvPr/>
        </p:nvSpPr>
        <p:spPr>
          <a:xfrm>
            <a:off x="4663753" y="1463030"/>
            <a:ext cx="3163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dirty="0">
                <a:sym typeface="Symbol" panose="05050102010706020507" pitchFamily="18" charset="2"/>
              </a:rPr>
              <a:t>chiral transition </a:t>
            </a:r>
          </a:p>
          <a:p>
            <a:pPr>
              <a:lnSpc>
                <a:spcPct val="90000"/>
              </a:lnSpc>
            </a:pPr>
            <a:r>
              <a:rPr lang="en-US" altLang="en-US" sz="2000" b="0" dirty="0">
                <a:sym typeface="Symbol" panose="05050102010706020507" pitchFamily="18" charset="2"/>
              </a:rPr>
              <a:t>  </a:t>
            </a:r>
            <a:r>
              <a:rPr lang="en-US" altLang="en-US" sz="1600" b="0" dirty="0">
                <a:sym typeface="Symbol" panose="05050102010706020507" pitchFamily="18" charset="2"/>
              </a:rPr>
              <a:t>at or close to phase boundary</a:t>
            </a:r>
          </a:p>
        </p:txBody>
      </p:sp>
      <p:sp>
        <p:nvSpPr>
          <p:cNvPr id="84" name="Rectangle 3">
            <a:extLst>
              <a:ext uri="{FF2B5EF4-FFF2-40B4-BE49-F238E27FC236}">
                <a16:creationId xmlns:a16="http://schemas.microsoft.com/office/drawing/2014/main" id="{6650FC74-93BE-7C58-D028-F7570CB51D8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20321"/>
            <a:ext cx="12192000" cy="6832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en-US" altLang="en-US" kern="0" dirty="0"/>
              <a:t>Quark Matter Formation at SPS Energies  </a:t>
            </a:r>
          </a:p>
        </p:txBody>
      </p:sp>
      <p:sp>
        <p:nvSpPr>
          <p:cNvPr id="72" name="Text Box 2">
            <a:extLst>
              <a:ext uri="{FF2B5EF4-FFF2-40B4-BE49-F238E27FC236}">
                <a16:creationId xmlns:a16="http://schemas.microsoft.com/office/drawing/2014/main" id="{B8F6C7A6-9261-B453-AD7D-15A6310C2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966" y="4613463"/>
            <a:ext cx="3362512" cy="8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u="sng" dirty="0"/>
              <a:t>experimental </a:t>
            </a:r>
            <a:r>
              <a:rPr lang="en-US" altLang="en-US" sz="2400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evidence</a:t>
            </a:r>
          </a:p>
          <a:p>
            <a:pPr>
              <a:lnSpc>
                <a:spcPct val="60000"/>
              </a:lnSpc>
            </a:pPr>
            <a:endParaRPr lang="en-US" altLang="en-US" sz="1400" u="sng" dirty="0">
              <a:latin typeface="Times New Roman" panose="02020603050405020304" pitchFamily="18" charset="0"/>
            </a:endParaRPr>
          </a:p>
          <a:p>
            <a:r>
              <a:rPr lang="en-US" altLang="en-US" sz="1400" dirty="0">
                <a:latin typeface="Times New Roman" panose="02020603050405020304" pitchFamily="18" charset="0"/>
              </a:rPr>
              <a:t> 	</a:t>
            </a:r>
            <a:endParaRPr lang="en-US" altLang="en-US" sz="1400" dirty="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74" name="Text Box 53">
            <a:extLst>
              <a:ext uri="{FF2B5EF4-FFF2-40B4-BE49-F238E27FC236}">
                <a16:creationId xmlns:a16="http://schemas.microsoft.com/office/drawing/2014/main" id="{09A37B4B-C1D9-F6DA-8DE1-4B21B0D5E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5422" y="696051"/>
            <a:ext cx="248657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Original concept: H.J. Specht 1990s</a:t>
            </a:r>
          </a:p>
        </p:txBody>
      </p:sp>
    </p:spTree>
    <p:extLst>
      <p:ext uri="{BB962C8B-B14F-4D97-AF65-F5344CB8AC3E}">
        <p14:creationId xmlns:p14="http://schemas.microsoft.com/office/powerpoint/2010/main" val="215951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6C6D62-0A3F-1772-0027-03004638A4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B416D0-25D6-4843-8CC9-04CCAF95498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CCB8F78-BDC0-85BF-C314-D7BB881DB398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12192000" cy="66294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en-US" altLang="en-US" kern="0" dirty="0"/>
              <a:t>Primordial Energy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028">
                <a:extLst>
                  <a:ext uri="{FF2B5EF4-FFF2-40B4-BE49-F238E27FC236}">
                    <a16:creationId xmlns:a16="http://schemas.microsoft.com/office/drawing/2014/main" id="{D2D7C181-2C6A-4655-DC8D-F926A8184074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264280" y="1133699"/>
                <a:ext cx="6203950" cy="917575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Monotype Sorts" pitchFamily="2" charset="2"/>
                  <a:buBlip>
                    <a:blip r:embed="rId2"/>
                  </a:buBlip>
                  <a:defRPr sz="20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Monotype Sorts" pitchFamily="2" charset="2"/>
                  <a:buBlip>
                    <a:blip r:embed="rId3"/>
                  </a:buBlip>
                  <a:defRPr b="1">
                    <a:solidFill>
                      <a:schemeClr val="accent2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 b="1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en-US" altLang="en-US" kern="0" dirty="0"/>
                  <a:t>Transverse Energy:</a:t>
                </a:r>
              </a:p>
              <a:p>
                <a:pPr>
                  <a:buFont typeface="Monotype Sorts" pitchFamily="2" charset="2"/>
                  <a:buNone/>
                </a:pPr>
                <a:r>
                  <a:rPr lang="en-US" altLang="en-US" sz="1600" kern="0" dirty="0">
                    <a:solidFill>
                      <a:schemeClr val="accent2"/>
                    </a:solidFill>
                  </a:rPr>
                  <a:t>	 measures energy emission transverse to beam direction</a:t>
                </a:r>
                <a:endParaRPr lang="en-US" altLang="en-US" sz="1600" kern="0" dirty="0"/>
              </a:p>
              <a:p>
                <a:pPr>
                  <a:lnSpc>
                    <a:spcPct val="13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i="1" ker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altLang="en-US" i="1" kern="0">
                              <a:latin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  <m:r>
                        <a:rPr lang="en-US" altLang="en-US" i="1" ker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i="1" ker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en-US" i="1" ker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en-US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i="1" ker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en-US" i="1" ker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en-US" i="1" ker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en-US" b="0" ker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en-US" b="0" i="1" ker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b="0" i="1" ker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en-US" b="0" i="1" ker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kern="0" dirty="0"/>
              </a:p>
              <a:p>
                <a:pPr>
                  <a:buFont typeface="Monotype Sorts" pitchFamily="2" charset="2"/>
                  <a:buNone/>
                </a:pPr>
                <a:r>
                  <a:rPr lang="en-US" altLang="en-US" kern="0" dirty="0"/>
                  <a:t>		</a:t>
                </a:r>
              </a:p>
            </p:txBody>
          </p:sp>
        </mc:Choice>
        <mc:Fallback xmlns="">
          <p:sp>
            <p:nvSpPr>
              <p:cNvPr id="5" name="Rectangle 1028">
                <a:extLst>
                  <a:ext uri="{FF2B5EF4-FFF2-40B4-BE49-F238E27FC236}">
                    <a16:creationId xmlns:a16="http://schemas.microsoft.com/office/drawing/2014/main" id="{D2D7C181-2C6A-4655-DC8D-F926A8184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280" y="1133699"/>
                <a:ext cx="6203950" cy="917575"/>
              </a:xfrm>
              <a:prstGeom prst="rect">
                <a:avLst/>
              </a:prstGeom>
              <a:blipFill>
                <a:blip r:embed="rId4"/>
                <a:stretch>
                  <a:fillRect b="-84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1034">
            <a:extLst>
              <a:ext uri="{FF2B5EF4-FFF2-40B4-BE49-F238E27FC236}">
                <a16:creationId xmlns:a16="http://schemas.microsoft.com/office/drawing/2014/main" id="{50F67B90-5808-BAF9-E8A8-962B28F67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8300" y="2526840"/>
            <a:ext cx="806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1pPr>
            <a:lvl2pPr marL="742950" indent="-28575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2pPr>
            <a:lvl3pPr marL="11430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3pPr>
            <a:lvl4pPr marL="16002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4pPr>
            <a:lvl5pPr marL="20574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9pPr>
          </a:lstStyle>
          <a:p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</a:rPr>
              <a:t>NA49</a:t>
            </a:r>
            <a:endParaRPr lang="en-US" altLang="en-US" sz="1800" b="1">
              <a:latin typeface="Times New Roman" panose="02020603050405020304" pitchFamily="18" charset="0"/>
            </a:endParaRPr>
          </a:p>
        </p:txBody>
      </p:sp>
      <p:grpSp>
        <p:nvGrpSpPr>
          <p:cNvPr id="8" name="Group 1043">
            <a:extLst>
              <a:ext uri="{FF2B5EF4-FFF2-40B4-BE49-F238E27FC236}">
                <a16:creationId xmlns:a16="http://schemas.microsoft.com/office/drawing/2014/main" id="{C9D33F2B-E240-9442-1BFA-81C026879431}"/>
              </a:ext>
            </a:extLst>
          </p:cNvPr>
          <p:cNvGrpSpPr>
            <a:grpSpLocks/>
          </p:cNvGrpSpPr>
          <p:nvPr/>
        </p:nvGrpSpPr>
        <p:grpSpPr bwMode="auto">
          <a:xfrm>
            <a:off x="5623568" y="1133699"/>
            <a:ext cx="6480447" cy="3905489"/>
            <a:chOff x="294" y="1689"/>
            <a:chExt cx="3678" cy="2115"/>
          </a:xfrm>
        </p:grpSpPr>
        <p:pic>
          <p:nvPicPr>
            <p:cNvPr id="9" name="Picture 1026">
              <a:extLst>
                <a:ext uri="{FF2B5EF4-FFF2-40B4-BE49-F238E27FC236}">
                  <a16:creationId xmlns:a16="http://schemas.microsoft.com/office/drawing/2014/main" id="{9B923CD1-BC81-5609-A398-2734699E3B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1782"/>
              <a:ext cx="3678" cy="2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035">
              <a:extLst>
                <a:ext uri="{FF2B5EF4-FFF2-40B4-BE49-F238E27FC236}">
                  <a16:creationId xmlns:a16="http://schemas.microsoft.com/office/drawing/2014/main" id="{D7F59956-0CFA-EC58-1E00-975783B6E6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1" y="1689"/>
              <a:ext cx="1484" cy="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folHlink"/>
                  </a:solidFill>
                  <a:latin typeface="Symbol" panose="05050102010706020507" pitchFamily="18" charset="2"/>
                </a:defRPr>
              </a:lvl1pPr>
              <a:lvl2pPr marL="742950" indent="-285750">
                <a:defRPr sz="1200">
                  <a:solidFill>
                    <a:schemeClr val="folHlink"/>
                  </a:solidFill>
                  <a:latin typeface="Symbol" panose="05050102010706020507" pitchFamily="18" charset="2"/>
                </a:defRPr>
              </a:lvl2pPr>
              <a:lvl3pPr marL="1143000" indent="-228600">
                <a:defRPr sz="1200">
                  <a:solidFill>
                    <a:schemeClr val="folHlink"/>
                  </a:solidFill>
                  <a:latin typeface="Symbol" panose="05050102010706020507" pitchFamily="18" charset="2"/>
                </a:defRPr>
              </a:lvl3pPr>
              <a:lvl4pPr marL="1600200" indent="-228600">
                <a:defRPr sz="1200">
                  <a:solidFill>
                    <a:schemeClr val="folHlink"/>
                  </a:solidFill>
                  <a:latin typeface="Symbol" panose="05050102010706020507" pitchFamily="18" charset="2"/>
                </a:defRPr>
              </a:lvl4pPr>
              <a:lvl5pPr marL="2057400" indent="-228600">
                <a:defRPr sz="1200">
                  <a:solidFill>
                    <a:schemeClr val="folHlink"/>
                  </a:solidFill>
                  <a:latin typeface="Symbol" panose="05050102010706020507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folHlink"/>
                  </a:solidFill>
                  <a:latin typeface="Symbol" panose="05050102010706020507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folHlink"/>
                  </a:solidFill>
                  <a:latin typeface="Symbol" panose="05050102010706020507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folHlink"/>
                  </a:solidFill>
                  <a:latin typeface="Symbol" panose="05050102010706020507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folHlink"/>
                  </a:solidFill>
                  <a:latin typeface="Symbol" panose="05050102010706020507" pitchFamily="18" charset="2"/>
                </a:defRPr>
              </a:lvl9pPr>
            </a:lstStyle>
            <a:p>
              <a:r>
                <a:rPr lang="en-US" altLang="en-US" i="1" dirty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NA49: Phys. Rev. Lett. 75 (1995) 3814</a:t>
              </a:r>
              <a:endParaRPr lang="en-US" altLang="en-US" sz="1800" b="1" i="1" dirty="0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Line 1036">
            <a:extLst>
              <a:ext uri="{FF2B5EF4-FFF2-40B4-BE49-F238E27FC236}">
                <a16:creationId xmlns:a16="http://schemas.microsoft.com/office/drawing/2014/main" id="{71474D5F-970D-15B7-1705-9170225A88FA}"/>
              </a:ext>
            </a:extLst>
          </p:cNvPr>
          <p:cNvSpPr>
            <a:spLocks noChangeShapeType="1"/>
          </p:cNvSpPr>
          <p:nvPr/>
        </p:nvSpPr>
        <p:spPr bwMode="auto">
          <a:xfrm>
            <a:off x="9927598" y="3781241"/>
            <a:ext cx="0" cy="698500"/>
          </a:xfrm>
          <a:prstGeom prst="line">
            <a:avLst/>
          </a:prstGeom>
          <a:noFill/>
          <a:ln w="25400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1037">
            <a:extLst>
              <a:ext uri="{FF2B5EF4-FFF2-40B4-BE49-F238E27FC236}">
                <a16:creationId xmlns:a16="http://schemas.microsoft.com/office/drawing/2014/main" id="{67A97775-D89A-F100-4C67-94C4D4717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046" y="4768843"/>
            <a:ext cx="3395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1pPr>
            <a:lvl2pPr marL="742950" indent="-28575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2pPr>
            <a:lvl3pPr marL="11430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3pPr>
            <a:lvl4pPr marL="16002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4pPr>
            <a:lvl5pPr marL="20574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9pPr>
          </a:lstStyle>
          <a:p>
            <a:r>
              <a:rPr lang="en-US" altLang="en-US" sz="1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~ 60% of maximum available E</a:t>
            </a:r>
            <a:r>
              <a:rPr lang="en-US" altLang="en-US" sz="1800" b="1" baseline="-25000" dirty="0">
                <a:solidFill>
                  <a:srgbClr val="7030A0"/>
                </a:solidFill>
                <a:latin typeface="Times New Roman" panose="02020603050405020304" pitchFamily="18" charset="0"/>
              </a:rPr>
              <a:t>T </a:t>
            </a:r>
            <a:endParaRPr lang="en-US" altLang="en-US" sz="1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041">
            <a:extLst>
              <a:ext uri="{FF2B5EF4-FFF2-40B4-BE49-F238E27FC236}">
                <a16:creationId xmlns:a16="http://schemas.microsoft.com/office/drawing/2014/main" id="{DC762386-05D7-2F2E-FE6D-DFE412F45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9877" y="3798095"/>
            <a:ext cx="1016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1pPr>
            <a:lvl2pPr marL="742950" indent="-28575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2pPr>
            <a:lvl3pPr marL="11430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3pPr>
            <a:lvl4pPr marL="16002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4pPr>
            <a:lvl5pPr marL="20574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9pPr>
          </a:lstStyle>
          <a:p>
            <a:r>
              <a:rPr lang="en-US" altLang="en-US" sz="1800">
                <a:solidFill>
                  <a:schemeClr val="tx1"/>
                </a:solidFill>
                <a:latin typeface="Times New Roman" panose="02020603050405020304" pitchFamily="18" charset="0"/>
              </a:rPr>
              <a:t>520 GeV</a:t>
            </a:r>
            <a:endParaRPr lang="en-US" altLang="en-US" sz="1800" b="1">
              <a:latin typeface="Times New Roman" panose="02020603050405020304" pitchFamily="18" charset="0"/>
            </a:endParaRPr>
          </a:p>
        </p:txBody>
      </p:sp>
      <p:sp>
        <p:nvSpPr>
          <p:cNvPr id="14" name="Text Box 1031">
            <a:extLst>
              <a:ext uri="{FF2B5EF4-FFF2-40B4-BE49-F238E27FC236}">
                <a16:creationId xmlns:a16="http://schemas.microsoft.com/office/drawing/2014/main" id="{AD3CE113-1E7A-8B29-7507-03E6EB063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467" y="3047505"/>
            <a:ext cx="3168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1pPr>
            <a:lvl2pPr marL="742950" indent="-28575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2pPr>
            <a:lvl3pPr marL="11430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3pPr>
            <a:lvl4pPr marL="16002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4pPr>
            <a:lvl5pPr marL="20574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9pPr>
          </a:lstStyle>
          <a:p>
            <a:r>
              <a:rPr lang="en-US" altLang="en-US" sz="1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Bjorken</a:t>
            </a:r>
            <a:r>
              <a:rPr lang="en-US" altLang="en-US" sz="1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estimate” </a:t>
            </a:r>
          </a:p>
          <a:p>
            <a:r>
              <a:rPr lang="en-US" altLang="en-US" sz="1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   relates E</a:t>
            </a:r>
            <a:r>
              <a:rPr lang="en-US" altLang="en-US" sz="1800" b="1" baseline="-25000" dirty="0">
                <a:solidFill>
                  <a:schemeClr val="accent2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1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to energy density:</a:t>
            </a:r>
          </a:p>
        </p:txBody>
      </p:sp>
      <p:sp>
        <p:nvSpPr>
          <p:cNvPr id="16" name="Text Box 1032">
            <a:extLst>
              <a:ext uri="{FF2B5EF4-FFF2-40B4-BE49-F238E27FC236}">
                <a16:creationId xmlns:a16="http://schemas.microsoft.com/office/drawing/2014/main" id="{48EA2C20-67BE-37F1-2DFA-55F34546F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467" y="4694840"/>
            <a:ext cx="4945585" cy="11172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1pPr>
            <a:lvl2pPr marL="742950" indent="-28575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2pPr>
            <a:lvl3pPr marL="11430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3pPr>
            <a:lvl4pPr marL="16002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4pPr>
            <a:lvl5pPr marL="20574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9pPr>
          </a:lstStyle>
          <a:p>
            <a:r>
              <a:rPr lang="en-US" altLang="en-US" sz="1800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en-US" sz="18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nitial energy density (formation time  t</a:t>
            </a:r>
            <a:r>
              <a:rPr lang="en-US" altLang="en-US" sz="1800" b="1" baseline="-25000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altLang="en-US" sz="18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=1 </a:t>
            </a:r>
            <a:r>
              <a:rPr lang="en-US" altLang="en-US" sz="1800" b="1" dirty="0" err="1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fm</a:t>
            </a:r>
            <a:r>
              <a:rPr lang="en-US" altLang="en-US" sz="18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</a:p>
          <a:p>
            <a:pPr>
              <a:lnSpc>
                <a:spcPct val="70000"/>
              </a:lnSpc>
            </a:pPr>
            <a:endParaRPr lang="en-US" altLang="en-US" sz="1800" b="1" dirty="0">
              <a:solidFill>
                <a:schemeClr val="accent2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en-US" sz="18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	SPS	Pb-Pb	</a:t>
            </a:r>
            <a:r>
              <a:rPr lang="en-US" altLang="en-US" sz="18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 </a:t>
            </a:r>
            <a:r>
              <a:rPr lang="en-US" altLang="en-US" sz="1800" b="1" baseline="-25000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initial</a:t>
            </a:r>
            <a:r>
              <a:rPr lang="en-US" altLang="en-US" sz="18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~ 3.2 GeV/fm</a:t>
            </a:r>
            <a:r>
              <a:rPr lang="en-US" altLang="en-US" sz="1800" b="1" baseline="30000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  <a:p>
            <a:r>
              <a:rPr lang="en-US" altLang="en-US" sz="18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	AGS	Au-Au	</a:t>
            </a:r>
            <a:r>
              <a:rPr lang="en-US" altLang="en-US" sz="18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 </a:t>
            </a:r>
            <a:r>
              <a:rPr lang="en-US" altLang="en-US" sz="1800" b="1" baseline="-25000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initial</a:t>
            </a:r>
            <a:r>
              <a:rPr lang="en-US" altLang="en-US" sz="18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~ 1.4 GeV/fm</a:t>
            </a:r>
            <a:r>
              <a:rPr lang="en-US" altLang="en-US" sz="1800" b="1" baseline="30000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0B8CC0E-AC1B-91B8-CB3A-4236F8F9ACCD}"/>
                  </a:ext>
                </a:extLst>
              </p:cNvPr>
              <p:cNvSpPr txBox="1"/>
              <p:nvPr/>
            </p:nvSpPr>
            <p:spPr>
              <a:xfrm>
                <a:off x="2133690" y="3800959"/>
                <a:ext cx="2506392" cy="6367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sSup>
                            <m:s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b>
                          </m:sSub>
                        </m:num>
                        <m:den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𝜼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0B8CC0E-AC1B-91B8-CB3A-4236F8F9A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90" y="3800959"/>
                <a:ext cx="2506392" cy="6367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5">
                <a:extLst>
                  <a:ext uri="{FF2B5EF4-FFF2-40B4-BE49-F238E27FC236}">
                    <a16:creationId xmlns:a16="http://schemas.microsoft.com/office/drawing/2014/main" id="{12E3F7AE-6C56-A99E-AA82-FC0B443B60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00308" y="5670145"/>
                <a:ext cx="4389279" cy="45313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altLang="en-US" sz="2400" b="1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en-US" sz="2400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dirty="0">
                    <a:solidFill>
                      <a:srgbClr val="FFF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above critical energy density</a:t>
                </a:r>
              </a:p>
            </p:txBody>
          </p:sp>
        </mc:Choice>
        <mc:Fallback xmlns="">
          <p:sp>
            <p:nvSpPr>
              <p:cNvPr id="4" name="Text Box 5">
                <a:extLst>
                  <a:ext uri="{FF2B5EF4-FFF2-40B4-BE49-F238E27FC236}">
                    <a16:creationId xmlns:a16="http://schemas.microsoft.com/office/drawing/2014/main" id="{12E3F7AE-6C56-A99E-AA82-FC0B443B6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0308" y="5670145"/>
                <a:ext cx="4389279" cy="453137"/>
              </a:xfrm>
              <a:prstGeom prst="rect">
                <a:avLst/>
              </a:prstGeom>
              <a:blipFill>
                <a:blip r:embed="rId7"/>
                <a:stretch>
                  <a:fillRect b="-21622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125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016D15-6401-6691-BF0E-4C4BDE1BFC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B416D0-25D6-4843-8CC9-04CCAF95498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CD5BFCB-0CBB-5452-1168-C3E64B76997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20321"/>
            <a:ext cx="12192000" cy="6832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en-US" altLang="en-US" kern="0" dirty="0"/>
              <a:t>Exponential Transverse Momentum Spectra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AD001BF3-0344-BD66-CDA8-C38E7C13E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98" y="801270"/>
            <a:ext cx="38620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large amount of data available 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D78C1C-5F34-7BC2-AFCF-2250A9690A92}"/>
              </a:ext>
            </a:extLst>
          </p:cNvPr>
          <p:cNvGrpSpPr/>
          <p:nvPr/>
        </p:nvGrpSpPr>
        <p:grpSpPr>
          <a:xfrm>
            <a:off x="528133" y="1607677"/>
            <a:ext cx="5273688" cy="4753195"/>
            <a:chOff x="5646525" y="1795310"/>
            <a:chExt cx="4531960" cy="42840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A98E7E-4F22-0FBF-2C9C-2F8AA843C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46525" y="1795310"/>
              <a:ext cx="4531960" cy="42840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3CBB30-95AB-33A8-A9CA-1CC3C13A7787}"/>
                </a:ext>
              </a:extLst>
            </p:cNvPr>
            <p:cNvSpPr txBox="1"/>
            <p:nvPr/>
          </p:nvSpPr>
          <p:spPr>
            <a:xfrm>
              <a:off x="7214068" y="4251222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156(6) MeV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D8C83B-6967-0980-ACF5-8279ABA90E2B}"/>
                </a:ext>
              </a:extLst>
            </p:cNvPr>
            <p:cNvSpPr txBox="1"/>
            <p:nvPr/>
          </p:nvSpPr>
          <p:spPr>
            <a:xfrm>
              <a:off x="8950864" y="4298803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154(8) MeV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C04E9F-21F4-EC7F-9217-FD4F24C5ABAC}"/>
                </a:ext>
              </a:extLst>
            </p:cNvPr>
            <p:cNvSpPr txBox="1"/>
            <p:nvPr/>
          </p:nvSpPr>
          <p:spPr>
            <a:xfrm>
              <a:off x="7299045" y="3485446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234(6) MeV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80CD56-A13D-A35C-BE65-F138C34EBDBB}"/>
                </a:ext>
              </a:extLst>
            </p:cNvPr>
            <p:cNvSpPr txBox="1"/>
            <p:nvPr/>
          </p:nvSpPr>
          <p:spPr>
            <a:xfrm>
              <a:off x="9027413" y="3429000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235(7) MeV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52FC15-6B71-0117-DCB6-56E38AC89FF5}"/>
                </a:ext>
              </a:extLst>
            </p:cNvPr>
            <p:cNvSpPr txBox="1"/>
            <p:nvPr/>
          </p:nvSpPr>
          <p:spPr>
            <a:xfrm>
              <a:off x="7375595" y="2784191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289(7) MeV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19D983-22B1-08C2-56CE-D6A37F097C85}"/>
                </a:ext>
              </a:extLst>
            </p:cNvPr>
            <p:cNvSpPr txBox="1"/>
            <p:nvPr/>
          </p:nvSpPr>
          <p:spPr>
            <a:xfrm>
              <a:off x="9031628" y="2762799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278(9) MeV</a:t>
              </a:r>
            </a:p>
          </p:txBody>
        </p:sp>
      </p:grpSp>
      <p:sp>
        <p:nvSpPr>
          <p:cNvPr id="15" name="Text Box 8">
            <a:extLst>
              <a:ext uri="{FF2B5EF4-FFF2-40B4-BE49-F238E27FC236}">
                <a16:creationId xmlns:a16="http://schemas.microsoft.com/office/drawing/2014/main" id="{1AA772C0-3460-08FD-070C-FB22480FE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1704" y="1241328"/>
            <a:ext cx="24320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NA44 central collisions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91286E02-C812-B36E-CA68-0D998854942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45200" y="1170231"/>
                <a:ext cx="5813720" cy="47080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Monotype Sorts" pitchFamily="2" charset="2"/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Monotype Sorts" pitchFamily="2" charset="2"/>
                  <a:buBlip>
                    <a:blip r:embed="rId4"/>
                  </a:buBlip>
                  <a:defRPr b="1">
                    <a:solidFill>
                      <a:schemeClr val="accent2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 b="1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/>
                  <a:t>Investigate </a:t>
                </a:r>
                <a14:m>
                  <m:oMath xmlns:m="http://schemas.openxmlformats.org/officeDocument/2006/math">
                    <m:r>
                      <a:rPr lang="en-US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en-US" b="1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1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𝑲</m:t>
                    </m:r>
                    <m:r>
                      <a:rPr lang="en-US" b="1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1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r>
                      <a:rPr lang="en-US" b="1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kern="0" dirty="0"/>
                  <a:t>spectra in transverse mass</a:t>
                </a:r>
              </a:p>
              <a:p>
                <a:pPr marL="0" indent="0">
                  <a:buNone/>
                </a:pPr>
                <a:endParaRPr lang="en-US" kern="0" dirty="0"/>
              </a:p>
              <a:p>
                <a:endParaRPr lang="en-US" kern="0" dirty="0"/>
              </a:p>
              <a:p>
                <a:pPr lvl="1"/>
                <a:r>
                  <a:rPr lang="en-US" kern="0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kern="0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b="1" i="1" kern="0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en-US" b="1" i="1" kern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1" i="1" kern="0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kern="0" dirty="0"/>
                  <a:t> GeV spectra consistent                       with Boltzmann distribution</a:t>
                </a:r>
              </a:p>
              <a:p>
                <a:pPr lvl="1"/>
                <a:endParaRPr lang="en-US" kern="0" dirty="0"/>
              </a:p>
              <a:p>
                <a:pPr lvl="1"/>
                <a:endParaRPr lang="en-US" kern="0" dirty="0"/>
              </a:p>
              <a:p>
                <a:pPr marL="457200" lvl="1" indent="0">
                  <a:buNone/>
                </a:pPr>
                <a:endParaRPr lang="en-US" kern="0" dirty="0"/>
              </a:p>
              <a:p>
                <a:pPr lvl="1"/>
                <a:endParaRPr lang="en-US" kern="0" dirty="0"/>
              </a:p>
              <a:p>
                <a:pPr lvl="1"/>
                <a:endParaRPr lang="en-US" kern="0" dirty="0"/>
              </a:p>
              <a:p>
                <a:pPr lvl="1"/>
                <a:r>
                  <a:rPr lang="en-US" kern="0" dirty="0"/>
                  <a:t>Exponential distribution with                          inverse slope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kern="0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b="1" i="1" kern="0" smtClean="0">
                            <a:latin typeface="Cambria Math" panose="02040503050406030204" pitchFamily="18" charset="0"/>
                          </a:rPr>
                          <m:t>𝒆𝒇𝒇</m:t>
                        </m:r>
                      </m:sub>
                    </m:sSub>
                  </m:oMath>
                </a14:m>
                <a:endParaRPr lang="en-US" kern="0" dirty="0"/>
              </a:p>
              <a:p>
                <a:pPr lvl="1"/>
                <a:endParaRPr lang="en-US" kern="0" dirty="0"/>
              </a:p>
              <a:p>
                <a:pPr marL="457200" lvl="1" indent="0">
                  <a:buNone/>
                </a:pPr>
                <a:endParaRPr lang="en-US" altLang="en-US" dirty="0"/>
              </a:p>
              <a:p>
                <a:pPr lvl="1"/>
                <a:endParaRPr lang="en-US" altLang="en-US" dirty="0"/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91286E02-C812-B36E-CA68-0D9988549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5200" y="1170231"/>
                <a:ext cx="5813720" cy="4708071"/>
              </a:xfrm>
              <a:prstGeom prst="rect">
                <a:avLst/>
              </a:prstGeom>
              <a:blipFill>
                <a:blip r:embed="rId5"/>
                <a:stretch>
                  <a:fillRect t="-7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7E44BD7-B202-8BC5-74C9-9EC8813A5788}"/>
                  </a:ext>
                </a:extLst>
              </p:cNvPr>
              <p:cNvSpPr txBox="1"/>
              <p:nvPr/>
            </p:nvSpPr>
            <p:spPr>
              <a:xfrm>
                <a:off x="8094661" y="1699767"/>
                <a:ext cx="1881604" cy="336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7E44BD7-B202-8BC5-74C9-9EC8813A5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661" y="1699767"/>
                <a:ext cx="1881604" cy="336887"/>
              </a:xfrm>
              <a:prstGeom prst="rect">
                <a:avLst/>
              </a:prstGeom>
              <a:blipFill>
                <a:blip r:embed="rId6"/>
                <a:stretch>
                  <a:fillRect l="-1294" r="-324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6D18F3C-33F1-A11B-E137-06A3C2AA4E2D}"/>
                  </a:ext>
                </a:extLst>
              </p:cNvPr>
              <p:cNvSpPr txBox="1"/>
              <p:nvPr/>
            </p:nvSpPr>
            <p:spPr>
              <a:xfrm>
                <a:off x="8148416" y="3127685"/>
                <a:ext cx="2056204" cy="710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p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b>
                            <m:sup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 </m:t>
                      </m:r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𝑻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𝒆𝒇𝒇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6D18F3C-33F1-A11B-E137-06A3C2AA4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8416" y="3127685"/>
                <a:ext cx="2056204" cy="7103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5">
                <a:extLst>
                  <a:ext uri="{FF2B5EF4-FFF2-40B4-BE49-F238E27FC236}">
                    <a16:creationId xmlns:a16="http://schemas.microsoft.com/office/drawing/2014/main" id="{C0A85D5A-9090-6E5E-14D8-D72ADCD6A9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97542" y="5298852"/>
                <a:ext cx="4475841" cy="49667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1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en-US" sz="2400" b="1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𝒆𝒇𝒇</m:t>
                        </m:r>
                      </m:sub>
                    </m:sSub>
                    <m:r>
                      <a:rPr lang="en-US" altLang="en-US" sz="2400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dirty="0">
                    <a:solidFill>
                      <a:srgbClr val="FFF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increases with particle mass</a:t>
                </a:r>
              </a:p>
            </p:txBody>
          </p:sp>
        </mc:Choice>
        <mc:Fallback xmlns="">
          <p:sp>
            <p:nvSpPr>
              <p:cNvPr id="21" name="Text Box 5">
                <a:extLst>
                  <a:ext uri="{FF2B5EF4-FFF2-40B4-BE49-F238E27FC236}">
                    <a16:creationId xmlns:a16="http://schemas.microsoft.com/office/drawing/2014/main" id="{C0A85D5A-9090-6E5E-14D8-D72ADCD6A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97542" y="5298852"/>
                <a:ext cx="4475841" cy="496674"/>
              </a:xfrm>
              <a:prstGeom prst="rect">
                <a:avLst/>
              </a:prstGeom>
              <a:blipFill>
                <a:blip r:embed="rId8"/>
                <a:stretch>
                  <a:fillRect l="-272" r="-681" b="-10976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Box 10">
            <a:extLst>
              <a:ext uri="{FF2B5EF4-FFF2-40B4-BE49-F238E27FC236}">
                <a16:creationId xmlns:a16="http://schemas.microsoft.com/office/drawing/2014/main" id="{870C8076-AA53-9709-FDA8-8FAD5F5D1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4977" y="1574399"/>
            <a:ext cx="26139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NA44: Phys. Rev. Lett. 78 (1997) 2080</a:t>
            </a:r>
            <a:endParaRPr lang="en-US" altLang="en-US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0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D68D111-605C-7292-0B11-CD8F9B6B2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442" y="727049"/>
            <a:ext cx="4239526" cy="421635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517679-C835-C886-0A42-65B517A7EA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B416D0-25D6-4843-8CC9-04CCAF95498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00A1826-587B-EB86-1B0C-33CE5B7E634C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20321"/>
            <a:ext cx="12192000" cy="6832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en-US" altLang="en-US" kern="0" dirty="0"/>
              <a:t>Collective Transverse Expansion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1027">
                <a:extLst>
                  <a:ext uri="{FF2B5EF4-FFF2-40B4-BE49-F238E27FC236}">
                    <a16:creationId xmlns:a16="http://schemas.microsoft.com/office/drawing/2014/main" id="{8E14C828-6839-91E9-EE41-A698DF113060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451627" y="5029919"/>
                <a:ext cx="5906710" cy="1754188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Monotype Sorts" pitchFamily="2" charset="2"/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Monotype Sorts" pitchFamily="2" charset="2"/>
                  <a:buBlip>
                    <a:blip r:embed="rId4"/>
                  </a:buBlip>
                  <a:defRPr b="1">
                    <a:solidFill>
                      <a:schemeClr val="accent2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 b="1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altLang="en-US" dirty="0">
                    <a:latin typeface="Times New Roman" panose="02020603050405020304" pitchFamily="18" charset="0"/>
                  </a:rPr>
                  <a:t>collective expansion of the reaction volume</a:t>
                </a:r>
              </a:p>
              <a:p>
                <a:pPr marL="457200" lvl="1" indent="0" algn="ctr">
                  <a:lnSpc>
                    <a:spcPct val="120000"/>
                  </a:lnSpc>
                  <a:buNone/>
                </a:pPr>
                <a:r>
                  <a:rPr lang="en-US" altLang="en-US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all hadrons move with average velocity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</m:t>
                    </m:r>
                    <m:r>
                      <a:rPr lang="en-US" altLang="en-US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𝑣</m:t>
                    </m:r>
                    <m:r>
                      <a:rPr lang="en-US" altLang="en-US" i="1" baseline="-2500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</m:t>
                    </m:r>
                    <m:r>
                      <a:rPr lang="en-US" altLang="en-US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</m:t>
                    </m:r>
                  </m:oMath>
                </a14:m>
                <a:endParaRPr lang="en-US" altLang="en-US" dirty="0">
                  <a:solidFill>
                    <a:schemeClr val="accent2"/>
                  </a:solidFill>
                  <a:latin typeface="Times New Roman" panose="02020603050405020304" pitchFamily="18" charset="0"/>
                </a:endParaRPr>
              </a:p>
              <a:p>
                <a:pPr lvl="1"/>
                <a:endParaRPr lang="en-US" altLang="en-US" kern="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7" name="Rectangle 1027">
                <a:extLst>
                  <a:ext uri="{FF2B5EF4-FFF2-40B4-BE49-F238E27FC236}">
                    <a16:creationId xmlns:a16="http://schemas.microsoft.com/office/drawing/2014/main" id="{8E14C828-6839-91E9-EE41-A698DF113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627" y="5029919"/>
                <a:ext cx="5906710" cy="17541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3B8DB4-C7B8-A5D2-89C3-3A6AE6AC751F}"/>
                  </a:ext>
                </a:extLst>
              </p:cNvPr>
              <p:cNvSpPr txBox="1"/>
              <p:nvPr/>
            </p:nvSpPr>
            <p:spPr>
              <a:xfrm>
                <a:off x="2797629" y="5916341"/>
                <a:ext cx="3298371" cy="429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𝒆𝒇𝒇</m:t>
                          </m:r>
                        </m:sub>
                      </m:sSub>
                      <m:r>
                        <a:rPr lang="en-US" altLang="en-US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lang="en-US" altLang="en-US" sz="20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 </m:t>
                      </m:r>
                      <m:r>
                        <a:rPr lang="en-US" altLang="en-US" sz="20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altLang="en-US" sz="20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2000" i="1" dirty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𝒗</m:t>
                          </m:r>
                          <m:r>
                            <a:rPr lang="en-US" altLang="en-US" sz="2000" i="1" baseline="-25000" dirty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</m:t>
                          </m:r>
                        </m:e>
                      </m:d>
                      <m:r>
                        <a:rPr lang="en-US" altLang="en-US" sz="20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en-US" sz="2000" b="1" i="1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altLang="en-US" sz="2000" b="1" i="1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3B8DB4-C7B8-A5D2-89C3-3A6AE6AC75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629" y="5916341"/>
                <a:ext cx="3298371" cy="429220"/>
              </a:xfrm>
              <a:prstGeom prst="rect">
                <a:avLst/>
              </a:prstGeom>
              <a:blipFill>
                <a:blip r:embed="rId6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6">
            <a:extLst>
              <a:ext uri="{FF2B5EF4-FFF2-40B4-BE49-F238E27FC236}">
                <a16:creationId xmlns:a16="http://schemas.microsoft.com/office/drawing/2014/main" id="{8DE675CF-7E95-54B8-8BAF-51D4A863A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587" y="6498439"/>
            <a:ext cx="35333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 dirty="0">
                <a:solidFill>
                  <a:schemeClr val="accent2"/>
                </a:solidFill>
              </a:rPr>
              <a:t>Lee, Heinz, </a:t>
            </a:r>
            <a:r>
              <a:rPr lang="en-US" altLang="en-US" sz="1200" i="1" dirty="0" err="1">
                <a:solidFill>
                  <a:schemeClr val="accent2"/>
                </a:solidFill>
              </a:rPr>
              <a:t>Schnedermann</a:t>
            </a:r>
            <a:r>
              <a:rPr lang="en-US" altLang="en-US" sz="1200" i="1" dirty="0">
                <a:solidFill>
                  <a:schemeClr val="accent2"/>
                </a:solidFill>
              </a:rPr>
              <a:t>, </a:t>
            </a:r>
            <a:r>
              <a:rPr lang="en-US" sz="1200" i="1" dirty="0" err="1">
                <a:solidFill>
                  <a:schemeClr val="accent2"/>
                </a:solidFill>
              </a:rPr>
              <a:t>Z.Phys.C</a:t>
            </a:r>
            <a:r>
              <a:rPr lang="en-US" sz="1200" i="1" dirty="0">
                <a:solidFill>
                  <a:schemeClr val="accent2"/>
                </a:solidFill>
              </a:rPr>
              <a:t> 48 (1990) 525</a:t>
            </a:r>
            <a:endParaRPr lang="en-US" altLang="en-US" i="1" dirty="0">
              <a:solidFill>
                <a:schemeClr val="accent2"/>
              </a:solidFill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CBAEEF03-9A57-062C-C6E9-987FA1C7B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9637" y="5136837"/>
            <a:ext cx="2775461" cy="70788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Hubble expansion of fireball</a:t>
            </a:r>
          </a:p>
        </p:txBody>
      </p:sp>
      <p:pic>
        <p:nvPicPr>
          <p:cNvPr id="5" name="Picture 1033">
            <a:extLst>
              <a:ext uri="{FF2B5EF4-FFF2-40B4-BE49-F238E27FC236}">
                <a16:creationId xmlns:a16="http://schemas.microsoft.com/office/drawing/2014/main" id="{5C6133BF-2A41-32B7-3DBF-BF2F63E3F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77" y="785278"/>
            <a:ext cx="4022217" cy="412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1027">
                <a:extLst>
                  <a:ext uri="{FF2B5EF4-FFF2-40B4-BE49-F238E27FC236}">
                    <a16:creationId xmlns:a16="http://schemas.microsoft.com/office/drawing/2014/main" id="{38A322EB-A4DF-91C9-B7AC-50B85914C03C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7955607" y="1339692"/>
                <a:ext cx="4145601" cy="2834376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Monotype Sorts" pitchFamily="2" charset="2"/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Monotype Sorts" pitchFamily="2" charset="2"/>
                  <a:buBlip>
                    <a:blip r:embed="rId4"/>
                  </a:buBlip>
                  <a:defRPr b="1">
                    <a:solidFill>
                      <a:schemeClr val="accent2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 b="1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altLang="en-US" kern="0" dirty="0">
                    <a:solidFill>
                      <a:schemeClr val="accent2"/>
                    </a:solidFill>
                  </a:rPr>
                  <a:t>Inverse slope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ker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ker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en-US" i="1" ker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𝒆𝒇𝒇</m:t>
                        </m:r>
                      </m:sub>
                    </m:sSub>
                  </m:oMath>
                </a14:m>
                <a:r>
                  <a:rPr lang="en-US" altLang="en-US" kern="0" dirty="0">
                    <a:solidFill>
                      <a:schemeClr val="accent2"/>
                    </a:solidFill>
                  </a:rPr>
                  <a:t>  </a:t>
                </a:r>
              </a:p>
              <a:p>
                <a:pPr lvl="1"/>
                <a:r>
                  <a:rPr lang="en-US" altLang="en-US" kern="0" dirty="0">
                    <a:solidFill>
                      <a:schemeClr val="accent2"/>
                    </a:solidFill>
                  </a:rPr>
                  <a:t>strong mass dependence </a:t>
                </a:r>
              </a:p>
              <a:p>
                <a:pPr marL="457200" lvl="1" indent="0">
                  <a:buNone/>
                </a:pPr>
                <a:endParaRPr lang="en-US" altLang="en-US" sz="800" kern="0" dirty="0">
                  <a:solidFill>
                    <a:schemeClr val="accent2"/>
                  </a:solidFill>
                </a:endParaRPr>
              </a:p>
              <a:p>
                <a:pPr lvl="1"/>
                <a:r>
                  <a:rPr lang="en-US" altLang="en-US" kern="0" dirty="0">
                    <a:solidFill>
                      <a:schemeClr val="accent2"/>
                    </a:solidFill>
                  </a:rPr>
                  <a:t>increases with system size</a:t>
                </a:r>
              </a:p>
              <a:p>
                <a:pPr lvl="1"/>
                <a:endParaRPr lang="en-US" altLang="en-US" sz="800" kern="0" dirty="0">
                  <a:solidFill>
                    <a:schemeClr val="accent2"/>
                  </a:solidFill>
                </a:endParaRPr>
              </a:p>
              <a:p>
                <a:pPr lvl="1"/>
                <a:r>
                  <a:rPr lang="en-US" altLang="en-US" kern="0" dirty="0">
                    <a:solidFill>
                      <a:schemeClr val="accent2"/>
                    </a:solidFill>
                  </a:rPr>
                  <a:t>slopes above the Hagedorn </a:t>
                </a:r>
              </a:p>
              <a:p>
                <a:pPr marL="457200" lvl="1" indent="0">
                  <a:buNone/>
                </a:pPr>
                <a:r>
                  <a:rPr lang="en-US" altLang="en-US" kern="0" dirty="0"/>
                  <a:t>      </a:t>
                </a:r>
                <a:r>
                  <a:rPr lang="en-US" altLang="en-US" kern="0" dirty="0">
                    <a:solidFill>
                      <a:schemeClr val="accent2"/>
                    </a:solidFill>
                  </a:rPr>
                  <a:t>limit </a:t>
                </a:r>
                <a:r>
                  <a:rPr lang="en-US" altLang="en-US" kern="0" dirty="0"/>
                  <a:t> </a:t>
                </a:r>
                <a:r>
                  <a:rPr lang="en-US" altLang="en-US" kern="0" dirty="0">
                    <a:solidFill>
                      <a:schemeClr val="accent2"/>
                    </a:solidFill>
                  </a:rPr>
                  <a:t>T</a:t>
                </a:r>
                <a:r>
                  <a:rPr lang="en-US" altLang="en-US" kern="0" baseline="-25000" dirty="0">
                    <a:solidFill>
                      <a:schemeClr val="accent2"/>
                    </a:solidFill>
                  </a:rPr>
                  <a:t>H</a:t>
                </a:r>
                <a:r>
                  <a:rPr lang="en-US" altLang="en-US" kern="0" dirty="0">
                    <a:solidFill>
                      <a:schemeClr val="accent2"/>
                    </a:solidFill>
                  </a:rPr>
                  <a:t> ~ 160 MeV </a:t>
                </a:r>
              </a:p>
              <a:p>
                <a:pPr marL="457200" lvl="1" indent="0">
                  <a:buNone/>
                </a:pPr>
                <a:endParaRPr lang="en-US" altLang="en-US" sz="800" kern="0" dirty="0">
                  <a:solidFill>
                    <a:schemeClr val="accent2"/>
                  </a:solidFill>
                </a:endParaRPr>
              </a:p>
              <a:p>
                <a:pPr lvl="1"/>
                <a:r>
                  <a:rPr lang="en-US" altLang="en-US" kern="0" dirty="0">
                    <a:solidFill>
                      <a:schemeClr val="accent2"/>
                    </a:solidFill>
                  </a:rPr>
                  <a:t>can not be interpreted as temperature of reaction volume</a:t>
                </a:r>
              </a:p>
            </p:txBody>
          </p:sp>
        </mc:Choice>
        <mc:Fallback xmlns="">
          <p:sp>
            <p:nvSpPr>
              <p:cNvPr id="9" name="Rectangle 1027">
                <a:extLst>
                  <a:ext uri="{FF2B5EF4-FFF2-40B4-BE49-F238E27FC236}">
                    <a16:creationId xmlns:a16="http://schemas.microsoft.com/office/drawing/2014/main" id="{38A322EB-A4DF-91C9-B7AC-50B85914C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607" y="1339692"/>
                <a:ext cx="4145601" cy="2834376"/>
              </a:xfrm>
              <a:prstGeom prst="rect">
                <a:avLst/>
              </a:prstGeom>
              <a:blipFill>
                <a:blip r:embed="rId8"/>
                <a:stretch>
                  <a:fillRect t="-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22">
            <a:extLst>
              <a:ext uri="{FF2B5EF4-FFF2-40B4-BE49-F238E27FC236}">
                <a16:creationId xmlns:a16="http://schemas.microsoft.com/office/drawing/2014/main" id="{34069F3A-30F8-C813-E04F-39B9F47F80B6}"/>
              </a:ext>
            </a:extLst>
          </p:cNvPr>
          <p:cNvGrpSpPr>
            <a:grpSpLocks/>
          </p:cNvGrpSpPr>
          <p:nvPr/>
        </p:nvGrpSpPr>
        <p:grpSpPr bwMode="auto">
          <a:xfrm>
            <a:off x="928134" y="1692117"/>
            <a:ext cx="2941851" cy="1719015"/>
            <a:chOff x="2542" y="1186"/>
            <a:chExt cx="1315" cy="804"/>
          </a:xfrm>
        </p:grpSpPr>
        <p:sp>
          <p:nvSpPr>
            <p:cNvPr id="18" name="Text Box 10">
              <a:extLst>
                <a:ext uri="{FF2B5EF4-FFF2-40B4-BE49-F238E27FC236}">
                  <a16:creationId xmlns:a16="http://schemas.microsoft.com/office/drawing/2014/main" id="{06766872-4816-8654-36BB-A813689E1F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2" y="1860"/>
              <a:ext cx="121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0">
                  <a:solidFill>
                    <a:schemeClr val="tx1"/>
                  </a:solidFill>
                  <a:latin typeface="Symbol" panose="05050102010706020507" pitchFamily="18" charset="2"/>
                </a:rPr>
                <a:t>p</a:t>
              </a:r>
              <a:endParaRPr lang="en-US" altLang="en-US" sz="1400" b="0">
                <a:latin typeface="Symbol" panose="05050102010706020507" pitchFamily="18" charset="2"/>
              </a:endParaRPr>
            </a:p>
          </p:txBody>
        </p:sp>
        <p:sp>
          <p:nvSpPr>
            <p:cNvPr id="19" name="Text Box 11">
              <a:extLst>
                <a:ext uri="{FF2B5EF4-FFF2-40B4-BE49-F238E27FC236}">
                  <a16:creationId xmlns:a16="http://schemas.microsoft.com/office/drawing/2014/main" id="{C4968C05-2D9B-7970-77E6-FB5ED2855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6" y="1684"/>
              <a:ext cx="131" cy="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0" dirty="0">
                  <a:solidFill>
                    <a:schemeClr val="tx1"/>
                  </a:solidFill>
                  <a:latin typeface="Symbol" panose="05050102010706020507" pitchFamily="18" charset="2"/>
                </a:rPr>
                <a:t>K</a:t>
              </a:r>
              <a:endParaRPr lang="en-US" altLang="en-US" sz="1400" b="0" dirty="0">
                <a:latin typeface="Symbol" panose="05050102010706020507" pitchFamily="18" charset="2"/>
              </a:endParaRPr>
            </a:p>
          </p:txBody>
        </p:sp>
        <p:sp>
          <p:nvSpPr>
            <p:cNvPr id="21" name="Text Box 13">
              <a:extLst>
                <a:ext uri="{FF2B5EF4-FFF2-40B4-BE49-F238E27FC236}">
                  <a16:creationId xmlns:a16="http://schemas.microsoft.com/office/drawing/2014/main" id="{4C568A33-F036-5FC1-01D1-8D287758F3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6" y="1411"/>
              <a:ext cx="121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0" dirty="0">
                  <a:solidFill>
                    <a:schemeClr val="tx1"/>
                  </a:solidFill>
                  <a:latin typeface="+mj-lt"/>
                </a:rPr>
                <a:t>p</a:t>
              </a:r>
            </a:p>
          </p:txBody>
        </p:sp>
        <p:sp>
          <p:nvSpPr>
            <p:cNvPr id="23" name="Text Box 16">
              <a:extLst>
                <a:ext uri="{FF2B5EF4-FFF2-40B4-BE49-F238E27FC236}">
                  <a16:creationId xmlns:a16="http://schemas.microsoft.com/office/drawing/2014/main" id="{89957252-D2FD-BFF6-E3B1-A49104503D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1" y="1186"/>
              <a:ext cx="116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0" dirty="0">
                  <a:solidFill>
                    <a:schemeClr val="tx1"/>
                  </a:solidFill>
                  <a:latin typeface="+mj-lt"/>
                </a:rPr>
                <a:t>d</a:t>
              </a:r>
              <a:endParaRPr lang="en-US" altLang="en-US" sz="1200" b="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68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6">
                <a:extLst>
                  <a:ext uri="{FF2B5EF4-FFF2-40B4-BE49-F238E27FC236}">
                    <a16:creationId xmlns:a16="http://schemas.microsoft.com/office/drawing/2014/main" id="{7D9FB370-134A-EA47-0BAC-71D406AA6369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5012981" y="662942"/>
                <a:ext cx="7310708" cy="1193413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Monotype Sorts" pitchFamily="2" charset="2"/>
                  <a:buBlip>
                    <a:blip r:embed="rId2"/>
                  </a:buBlip>
                  <a:defRPr sz="20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Monotype Sorts" pitchFamily="2" charset="2"/>
                  <a:buBlip>
                    <a:blip r:embed="rId3"/>
                  </a:buBlip>
                  <a:defRPr b="1">
                    <a:solidFill>
                      <a:schemeClr val="accent2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 b="1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135000"/>
                  </a:lnSpc>
                </a:pPr>
                <a:r>
                  <a:rPr lang="en-US" altLang="en-US" kern="0" dirty="0"/>
                  <a:t>Correlation of 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ker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en-US" i="1" kern="0"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</m:oMath>
                </a14:m>
                <a:r>
                  <a:rPr lang="en-US" altLang="en-US" kern="0" dirty="0"/>
                  <a:t> and radial flow velocity </a:t>
                </a:r>
                <a14:m>
                  <m:oMath xmlns:m="http://schemas.openxmlformats.org/officeDocument/2006/math">
                    <m:r>
                      <a:rPr lang="en-US" altLang="en-US" i="1" kern="0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</m:t>
                    </m:r>
                    <m:sSub>
                      <m:sSubPr>
                        <m:ctrlPr>
                          <a:rPr lang="en-US" altLang="en-US" i="1" kern="0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en-US" i="1" kern="0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𝒗</m:t>
                        </m:r>
                      </m:e>
                      <m:sub>
                        <m:r>
                          <a:rPr lang="en-US" altLang="en-US" i="1" kern="0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𝑻</m:t>
                        </m:r>
                      </m:sub>
                    </m:sSub>
                    <m:r>
                      <a:rPr lang="en-US" altLang="en-US" i="1" kern="0" baseline="-25000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a:rPr lang="en-US" altLang="en-US" i="1" kern="0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</m:t>
                    </m:r>
                  </m:oMath>
                </a14:m>
                <a:endParaRPr lang="en-US" altLang="en-US" kern="0" dirty="0"/>
              </a:p>
              <a:p>
                <a:pPr lvl="1">
                  <a:lnSpc>
                    <a:spcPct val="135000"/>
                  </a:lnSpc>
                </a:pPr>
                <a:r>
                  <a:rPr lang="en-US" altLang="en-US" kern="0" dirty="0"/>
                  <a:t>inclusive single particle cross sections</a:t>
                </a:r>
              </a:p>
              <a:p>
                <a:pPr lvl="1"/>
                <a:r>
                  <a:rPr lang="en-US" altLang="en-US" kern="0" dirty="0"/>
                  <a:t>two particle cross sections (Bose Einstein correlations)</a:t>
                </a:r>
              </a:p>
              <a:p>
                <a:pPr lvl="1"/>
                <a:endParaRPr lang="en-US" altLang="en-US" kern="0" dirty="0"/>
              </a:p>
            </p:txBody>
          </p:sp>
        </mc:Choice>
        <mc:Fallback xmlns="">
          <p:sp>
            <p:nvSpPr>
              <p:cNvPr id="4" name="Rectangle 6">
                <a:extLst>
                  <a:ext uri="{FF2B5EF4-FFF2-40B4-BE49-F238E27FC236}">
                    <a16:creationId xmlns:a16="http://schemas.microsoft.com/office/drawing/2014/main" id="{7D9FB370-134A-EA47-0BAC-71D406AA6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981" y="662942"/>
                <a:ext cx="7310708" cy="1193413"/>
              </a:xfrm>
              <a:prstGeom prst="rect">
                <a:avLst/>
              </a:prstGeom>
              <a:blipFill>
                <a:blip r:embed="rId4"/>
                <a:stretch>
                  <a:fillRect b="-13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D2DB6BF0-597E-E5C5-C57B-67EB4931C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08685"/>
            <a:ext cx="5375702" cy="45650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A23CB6-5EAB-5286-3BB7-6FF3B429D3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B416D0-25D6-4843-8CC9-04CCAF95498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D83C154-5418-4AB5-9B00-2F4A52561C5C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20321"/>
            <a:ext cx="12192000" cy="6832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en-US" altLang="en-US" kern="0" dirty="0"/>
              <a:t>Thermal Freezeout of the Fireball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13D5C5F0-81DF-C6B9-E7D6-B89A64A9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10" y="3954727"/>
            <a:ext cx="4832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aseline="-25000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baseline="-250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69A06050-AEEA-FB1C-E30A-8DE48AA4C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548" y="5440889"/>
            <a:ext cx="8659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hlink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v</a:t>
            </a:r>
            <a:r>
              <a:rPr lang="en-US" altLang="en-US" baseline="-25000" dirty="0">
                <a:solidFill>
                  <a:schemeClr val="hlink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 </a:t>
            </a:r>
            <a:r>
              <a:rPr lang="en-US" altLang="en-US" dirty="0">
                <a:solidFill>
                  <a:schemeClr val="hlink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/c</a:t>
            </a:r>
            <a:r>
              <a:rPr lang="en-US" altLang="en-US" sz="1600" dirty="0">
                <a:solidFill>
                  <a:schemeClr val="hlink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US" altLang="en-US" dirty="0">
              <a:solidFill>
                <a:schemeClr val="hlink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8FBF4BC0-1E3A-1A28-CFF3-BC747C295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33" y="1070185"/>
            <a:ext cx="18517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 dirty="0">
                <a:solidFill>
                  <a:schemeClr val="accent2"/>
                </a:solidFill>
              </a:rPr>
              <a:t>NA49:</a:t>
            </a:r>
            <a:r>
              <a:rPr lang="en-US" altLang="en-US" sz="1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EPJC 2 (1998) 661</a:t>
            </a:r>
            <a:endParaRPr lang="en-US" altLang="en-US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3279BAB3-4AD7-C698-BE17-8F5925766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71" y="747020"/>
            <a:ext cx="37039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Heinz, </a:t>
            </a:r>
            <a:r>
              <a:rPr lang="en-US" altLang="en-US" sz="1200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Jacak</a:t>
            </a:r>
            <a:r>
              <a:rPr lang="en-US" altLang="en-US" sz="1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:  </a:t>
            </a:r>
            <a:r>
              <a:rPr lang="en-US" altLang="en-US" sz="1200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Annu.Rev.Nucl.Part.Sci</a:t>
            </a:r>
            <a:r>
              <a:rPr lang="en-US" altLang="en-US" sz="1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. 49 (1999) 529 </a:t>
            </a:r>
            <a:endParaRPr lang="en-US" altLang="en-US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AF3BB676-23DB-E14C-CC39-502FD02F8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4909" y="3893474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F0691FD6-AAE3-40D6-FDD6-6AC843251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888" y="4643976"/>
            <a:ext cx="3243105" cy="113877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Explosive expansion </a:t>
            </a:r>
          </a:p>
          <a:p>
            <a:pPr algn="ctr"/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fireball</a:t>
            </a:r>
          </a:p>
          <a:p>
            <a:pPr algn="ctr"/>
            <a:endParaRPr lang="en-US" altLang="en-US" sz="8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“Little Big Bang”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9F7236A-8C40-6E58-D3EF-22E5ADDA858B}"/>
              </a:ext>
            </a:extLst>
          </p:cNvPr>
          <p:cNvCxnSpPr>
            <a:cxnSpLocks/>
          </p:cNvCxnSpPr>
          <p:nvPr/>
        </p:nvCxnSpPr>
        <p:spPr bwMode="auto">
          <a:xfrm>
            <a:off x="839821" y="4112463"/>
            <a:ext cx="2366698" cy="747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C8A49FA-93B3-BCAF-CE11-6A4FFB1960A1}"/>
              </a:ext>
            </a:extLst>
          </p:cNvPr>
          <p:cNvCxnSpPr>
            <a:cxnSpLocks/>
          </p:cNvCxnSpPr>
          <p:nvPr/>
        </p:nvCxnSpPr>
        <p:spPr bwMode="auto">
          <a:xfrm>
            <a:off x="3206520" y="4107326"/>
            <a:ext cx="0" cy="10733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0B231F2-55E0-CB4C-F35A-2FC92B98CFB8}"/>
              </a:ext>
            </a:extLst>
          </p:cNvPr>
          <p:cNvSpPr txBox="1"/>
          <p:nvPr/>
        </p:nvSpPr>
        <p:spPr>
          <a:xfrm>
            <a:off x="1017313" y="4577519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NA49 Pb-Pb</a:t>
            </a:r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id="{F4AE9F8D-D9CE-E5B9-FD3F-C8DEAFEE3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141" y="2849875"/>
            <a:ext cx="556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1pPr>
            <a:lvl2pPr marL="742950" indent="-28575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2pPr>
            <a:lvl3pPr marL="11430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3pPr>
            <a:lvl4pPr marL="16002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4pPr>
            <a:lvl5pPr marL="20574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9pPr>
          </a:lstStyle>
          <a:p>
            <a:r>
              <a:rPr lang="en-US" altLang="en-US" sz="1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SPS:  	</a:t>
            </a:r>
            <a:r>
              <a:rPr lang="en-US" alt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1800" b="1" baseline="-250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1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~ 100 -120 MeV 	</a:t>
            </a:r>
            <a:r>
              <a:rPr lang="en-US" altLang="en-US" sz="1600" b="1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v</a:t>
            </a:r>
            <a:r>
              <a:rPr lang="en-US" altLang="en-US" sz="1600" b="1" baseline="-25000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 </a:t>
            </a:r>
            <a:r>
              <a:rPr lang="en-US" altLang="en-US" sz="1600" b="1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/c </a:t>
            </a:r>
            <a:r>
              <a:rPr lang="en-US" altLang="en-US" sz="1800" b="1" dirty="0">
                <a:solidFill>
                  <a:schemeClr val="accent2"/>
                </a:solidFill>
              </a:rPr>
              <a:t> </a:t>
            </a:r>
            <a:r>
              <a:rPr lang="en-US" alt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~ 0.45-0.65</a:t>
            </a:r>
          </a:p>
          <a:p>
            <a:r>
              <a:rPr lang="en-US" altLang="en-US" sz="1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AGS:  	</a:t>
            </a:r>
            <a:r>
              <a:rPr lang="en-US" alt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1800" b="1" baseline="-250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1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~   90 -100 MeV 	</a:t>
            </a:r>
            <a:r>
              <a:rPr lang="en-US" altLang="en-US" sz="1600" b="1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v</a:t>
            </a:r>
            <a:r>
              <a:rPr lang="en-US" altLang="en-US" sz="1600" b="1" baseline="-25000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 </a:t>
            </a:r>
            <a:r>
              <a:rPr lang="en-US" altLang="en-US" sz="1600" b="1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/c </a:t>
            </a:r>
            <a:r>
              <a:rPr lang="en-US" altLang="en-US" sz="1800" b="1" dirty="0">
                <a:solidFill>
                  <a:schemeClr val="accent2"/>
                </a:solidFill>
              </a:rPr>
              <a:t> </a:t>
            </a:r>
            <a:r>
              <a:rPr lang="en-US" alt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~ 0.3-0.5</a:t>
            </a:r>
          </a:p>
        </p:txBody>
      </p:sp>
    </p:spTree>
    <p:extLst>
      <p:ext uri="{BB962C8B-B14F-4D97-AF65-F5344CB8AC3E}">
        <p14:creationId xmlns:p14="http://schemas.microsoft.com/office/powerpoint/2010/main" val="315791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ECDF66-E786-5E4D-E4E9-9908EC382B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B416D0-25D6-4843-8CC9-04CCAF95498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7B5B333-2DEE-2672-8FDD-DAFDECB02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t="14948" r="13524" b="7973"/>
          <a:stretch>
            <a:fillRect/>
          </a:stretch>
        </p:blipFill>
        <p:spPr bwMode="auto">
          <a:xfrm>
            <a:off x="58365" y="1391528"/>
            <a:ext cx="6770451" cy="407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B6C1D942-F77D-C865-442E-7C7C361CE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15" y="1114529"/>
            <a:ext cx="28146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P. Braun-Munzinger et al. PLB (1999) 15</a:t>
            </a:r>
            <a:endParaRPr lang="en-US" altLang="en-US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A2B7572-6B3A-A716-74DD-840219FA185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20321"/>
            <a:ext cx="12192000" cy="6832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en-US" altLang="en-US" kern="0" dirty="0"/>
              <a:t>Chemical Equilibration at Hadronization</a:t>
            </a:r>
          </a:p>
        </p:txBody>
      </p:sp>
      <p:sp>
        <p:nvSpPr>
          <p:cNvPr id="9" name="Rectangle 1027">
            <a:extLst>
              <a:ext uri="{FF2B5EF4-FFF2-40B4-BE49-F238E27FC236}">
                <a16:creationId xmlns:a16="http://schemas.microsoft.com/office/drawing/2014/main" id="{18410D81-27CA-6D48-E358-80F42E1B7F6A}"/>
              </a:ext>
            </a:extLst>
          </p:cNvPr>
          <p:cNvSpPr txBox="1">
            <a:spLocks noChangeArrowheads="1"/>
          </p:cNvSpPr>
          <p:nvPr/>
        </p:nvSpPr>
        <p:spPr>
          <a:xfrm>
            <a:off x="6941763" y="978813"/>
            <a:ext cx="4799522" cy="505233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pitchFamily="2" charset="2"/>
              <a:buBlip>
                <a:blip r:embed="rId3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pitchFamily="2" charset="2"/>
              <a:buBlip>
                <a:blip r:embed="rId4"/>
              </a:buBlip>
              <a:defRPr b="1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14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</a:rPr>
              <a:t>Thermal model for hadron production 2-3 parameters</a:t>
            </a:r>
            <a:r>
              <a:rPr lang="en-US" altLang="en-US" kern="0" dirty="0">
                <a:latin typeface="Times New Roman" panose="02020603050405020304" pitchFamily="18" charset="0"/>
              </a:rPr>
              <a:t>:</a:t>
            </a:r>
            <a:endParaRPr lang="en-US" altLang="en-US" kern="0" dirty="0"/>
          </a:p>
          <a:p>
            <a:pPr lvl="1">
              <a:lnSpc>
                <a:spcPct val="80000"/>
              </a:lnSpc>
            </a:pP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temperature T</a:t>
            </a:r>
          </a:p>
          <a:p>
            <a:pPr lvl="1">
              <a:lnSpc>
                <a:spcPct val="80000"/>
              </a:lnSpc>
            </a:pP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baryon chemical potential  </a:t>
            </a: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baseline="-25000" dirty="0">
                <a:solidFill>
                  <a:schemeClr val="accent2"/>
                </a:solidFill>
                <a:latin typeface="Times New Roman" panose="02020603050405020304" pitchFamily="18" charset="0"/>
              </a:rPr>
              <a:t>b</a:t>
            </a:r>
          </a:p>
          <a:p>
            <a:pPr lvl="1">
              <a:lnSpc>
                <a:spcPct val="80000"/>
              </a:lnSpc>
            </a:pP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strangeness equilibration </a:t>
            </a: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en-US" baseline="-25000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US" altLang="en-US" baseline="-25000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altLang="en-US" sz="800" kern="0" dirty="0">
              <a:solidFill>
                <a:schemeClr val="accent2"/>
              </a:solidFill>
            </a:endParaRPr>
          </a:p>
          <a:p>
            <a:r>
              <a:rPr lang="en-US" altLang="en-US" dirty="0"/>
              <a:t>good description of hadron ratios in heavy ion collisions from SIS - AGS - SPS energies </a:t>
            </a:r>
          </a:p>
          <a:p>
            <a:pPr lvl="1"/>
            <a:r>
              <a:rPr lang="en-US" altLang="en-US" dirty="0"/>
              <a:t>chemical freeze-out at  	</a:t>
            </a:r>
          </a:p>
          <a:p>
            <a:pPr marL="457200" lvl="1" indent="0">
              <a:buNone/>
            </a:pPr>
            <a:r>
              <a:rPr lang="en-US" altLang="en-US" dirty="0"/>
              <a:t>		SPS   ~ 170-190 MeV  			AGS  ~ 120-140 MeV</a:t>
            </a:r>
          </a:p>
          <a:p>
            <a:pPr marL="457200" lvl="1" indent="0">
              <a:buNone/>
            </a:pPr>
            <a:endParaRPr lang="en-US" altLang="en-US" dirty="0"/>
          </a:p>
          <a:p>
            <a:pPr lvl="1"/>
            <a:r>
              <a:rPr lang="en-US" altLang="en-US" dirty="0"/>
              <a:t>strangeness equilibration or close to</a:t>
            </a:r>
          </a:p>
          <a:p>
            <a:pPr marL="457200" lvl="1" indent="0">
              <a:buNone/>
            </a:pPr>
            <a:r>
              <a:rPr lang="en-US" altLang="en-US" dirty="0"/>
              <a:t>		SPS 	</a:t>
            </a:r>
            <a:r>
              <a:rPr lang="en-US" altLang="en-US" dirty="0">
                <a:latin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en-US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altLang="en-US" dirty="0">
                <a:latin typeface="Times New Roman" panose="02020603050405020304" pitchFamily="18" charset="0"/>
                <a:sym typeface="Symbol" panose="05050102010706020507" pitchFamily="18" charset="2"/>
              </a:rPr>
              <a:t> ~ 1</a:t>
            </a:r>
          </a:p>
          <a:p>
            <a:pPr marL="457200" lvl="1" indent="0">
              <a:buNone/>
            </a:pPr>
            <a:r>
              <a:rPr lang="en-US" altLang="en-US" dirty="0"/>
              <a:t>		AGS	</a:t>
            </a:r>
            <a:r>
              <a:rPr lang="en-US" altLang="en-US" dirty="0">
                <a:latin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en-US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altLang="en-US" dirty="0">
                <a:latin typeface="Times New Roman" panose="02020603050405020304" pitchFamily="18" charset="0"/>
                <a:sym typeface="Symbol" panose="05050102010706020507" pitchFamily="18" charset="2"/>
              </a:rPr>
              <a:t> &lt; 1 </a:t>
            </a:r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2BD72789-A791-6B97-A733-FDC928BCB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6345" y="4509076"/>
            <a:ext cx="17250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1pPr>
            <a:lvl2pPr marL="742950" indent="-28575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2pPr>
            <a:lvl3pPr marL="11430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3pPr>
            <a:lvl4pPr marL="16002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4pPr>
            <a:lvl5pPr marL="20574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9pPr>
          </a:lstStyle>
          <a:p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Pb+Pb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158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AGeV</a:t>
            </a:r>
            <a:endParaRPr lang="en-US" altLang="en-US" sz="1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E2329B5F-E185-742C-718A-F26D79646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028" y="5616755"/>
            <a:ext cx="5101039" cy="649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1pPr>
            <a:lvl2pPr marL="742950" indent="-28575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2pPr>
            <a:lvl3pPr marL="11430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3pPr>
            <a:lvl4pPr marL="16002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4pPr>
            <a:lvl5pPr marL="20574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9pPr>
          </a:lstStyle>
          <a:p>
            <a:pPr>
              <a:lnSpc>
                <a:spcPct val="0"/>
              </a:lnSpc>
            </a:pPr>
            <a:endParaRPr lang="en-US" altLang="en-US" sz="18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altLang="en-US" sz="1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born into chemical equilibrium</a:t>
            </a:r>
          </a:p>
          <a:p>
            <a:pPr algn="ctr"/>
            <a:r>
              <a:rPr lang="en-US" altLang="en-US" sz="1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at hadronization</a:t>
            </a:r>
          </a:p>
        </p:txBody>
      </p:sp>
    </p:spTree>
    <p:extLst>
      <p:ext uri="{BB962C8B-B14F-4D97-AF65-F5344CB8AC3E}">
        <p14:creationId xmlns:p14="http://schemas.microsoft.com/office/powerpoint/2010/main" val="123792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D188B-A272-3330-9B73-454A3EE92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Space-Time Evolution of Hadronic System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B6FF3-E404-7024-FA8C-33A9488A68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7E4ECD6-AAA4-45C8-B8D2-31366C0C5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EB5B07-FB72-0010-30B6-96D5E5A4E73C}"/>
              </a:ext>
            </a:extLst>
          </p:cNvPr>
          <p:cNvGrpSpPr/>
          <p:nvPr/>
        </p:nvGrpSpPr>
        <p:grpSpPr>
          <a:xfrm>
            <a:off x="111415" y="916496"/>
            <a:ext cx="5136204" cy="5223078"/>
            <a:chOff x="437745" y="879426"/>
            <a:chExt cx="5136204" cy="5223078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2B134AE2-60B8-28A5-FC73-D19B2A5BD4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7" t="10985" b="10435"/>
            <a:stretch>
              <a:fillRect/>
            </a:stretch>
          </p:blipFill>
          <p:spPr bwMode="auto">
            <a:xfrm>
              <a:off x="437745" y="879426"/>
              <a:ext cx="5136204" cy="5223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5B0E74E3-16A3-FC90-F9DB-AE148E28E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3309" y="3327004"/>
              <a:ext cx="118666" cy="1191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6">
              <a:extLst>
                <a:ext uri="{FF2B5EF4-FFF2-40B4-BE49-F238E27FC236}">
                  <a16:creationId xmlns:a16="http://schemas.microsoft.com/office/drawing/2014/main" id="{1A856F01-272B-4566-AD9F-B9C6BCDFAE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4532" y="3378313"/>
              <a:ext cx="599922" cy="350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LEP</a:t>
              </a:r>
              <a:endParaRPr lang="en-US" altLang="en-US" sz="1600">
                <a:latin typeface="Times New Roman" panose="02020603050405020304" pitchFamily="18" charset="0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331FCDA6-85CD-CB28-52F8-7C8BAC2AB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0786" y="4081730"/>
              <a:ext cx="118666" cy="11916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0A80D09B-2B70-DBA6-4C09-EF98D9143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1820" y="4227379"/>
              <a:ext cx="105481" cy="92686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" name="Rectangle 10">
            <a:extLst>
              <a:ext uri="{FF2B5EF4-FFF2-40B4-BE49-F238E27FC236}">
                <a16:creationId xmlns:a16="http://schemas.microsoft.com/office/drawing/2014/main" id="{AD044A87-57F1-1C61-D089-DEA241B4B1ED}"/>
              </a:ext>
            </a:extLst>
          </p:cNvPr>
          <p:cNvSpPr txBox="1">
            <a:spLocks noChangeArrowheads="1"/>
          </p:cNvSpPr>
          <p:nvPr/>
        </p:nvSpPr>
        <p:spPr>
          <a:xfrm>
            <a:off x="5247620" y="1789907"/>
            <a:ext cx="6600670" cy="288909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pitchFamily="2" charset="2"/>
              <a:buBlip>
                <a:blip r:embed="rId3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pitchFamily="2" charset="2"/>
              <a:buBlip>
                <a:blip r:embed="rId4"/>
              </a:buBlip>
              <a:defRPr b="1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14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defTabSz="800100">
              <a:buNone/>
            </a:pPr>
            <a:endParaRPr lang="en-US" altLang="en-US" sz="2000" kern="0" dirty="0"/>
          </a:p>
          <a:p>
            <a:pPr marL="0" indent="0" defTabSz="800100">
              <a:buNone/>
            </a:pPr>
            <a:r>
              <a:rPr lang="en-US" altLang="en-US" kern="0" dirty="0">
                <a:solidFill>
                  <a:schemeClr val="accent2"/>
                </a:solidFill>
              </a:rPr>
              <a:t>hadronization and chemical freeze-out </a:t>
            </a:r>
          </a:p>
          <a:p>
            <a:pPr marL="0" indent="0" defTabSz="800100">
              <a:buNone/>
            </a:pPr>
            <a:r>
              <a:rPr lang="en-US" altLang="en-US" kern="0" dirty="0">
                <a:solidFill>
                  <a:schemeClr val="accent2"/>
                </a:solidFill>
              </a:rPr>
              <a:t>			close to 	    at phase boundary	</a:t>
            </a:r>
          </a:p>
          <a:p>
            <a:pPr marL="0" indent="0" defTabSz="800100">
              <a:buNone/>
            </a:pPr>
            <a:r>
              <a:rPr lang="en-US" altLang="en-US" kern="0" dirty="0">
                <a:solidFill>
                  <a:schemeClr val="accent2"/>
                </a:solidFill>
              </a:rPr>
              <a:t>   	  		120-140 MeV	    170-190 MeV</a:t>
            </a:r>
          </a:p>
          <a:p>
            <a:pPr marL="0" indent="0" defTabSz="800100">
              <a:buNone/>
            </a:pPr>
            <a:r>
              <a:rPr lang="en-US" altLang="en-US" kern="0" dirty="0">
                <a:solidFill>
                  <a:schemeClr val="accent2"/>
                </a:solidFill>
              </a:rPr>
              <a:t>Fireball lifetime  	                 8 - 10 </a:t>
            </a:r>
            <a:r>
              <a:rPr lang="en-US" altLang="en-US" kern="0" dirty="0" err="1">
                <a:solidFill>
                  <a:schemeClr val="accent2"/>
                </a:solidFill>
              </a:rPr>
              <a:t>fm</a:t>
            </a:r>
            <a:endParaRPr lang="en-US" altLang="en-US" kern="0" dirty="0">
              <a:solidFill>
                <a:schemeClr val="accent2"/>
              </a:solidFill>
            </a:endParaRPr>
          </a:p>
          <a:p>
            <a:pPr marL="0" indent="0" defTabSz="800100">
              <a:buNone/>
            </a:pPr>
            <a:r>
              <a:rPr lang="en-US" altLang="en-US" kern="0" dirty="0">
                <a:solidFill>
                  <a:schemeClr val="accent2"/>
                </a:solidFill>
              </a:rPr>
              <a:t>final flow velocity		       ~ 0.5 c	</a:t>
            </a:r>
          </a:p>
          <a:p>
            <a:pPr marL="0" indent="0" defTabSz="800100">
              <a:buNone/>
            </a:pPr>
            <a:r>
              <a:rPr lang="en-US" altLang="en-US" kern="0" dirty="0">
                <a:solidFill>
                  <a:schemeClr val="accent2"/>
                </a:solidFill>
              </a:rPr>
              <a:t>freezeout		90 - 100 MeV	    100 - 120 MeV</a:t>
            </a:r>
          </a:p>
          <a:p>
            <a:pPr marL="857250" lvl="2" indent="0" defTabSz="800100"/>
            <a:r>
              <a:rPr lang="en-US" altLang="en-US" sz="2000" kern="0" dirty="0"/>
              <a:t>			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034A47AD-DAFC-E78E-6987-6B4C8B108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715" y="1559073"/>
            <a:ext cx="25619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chemeClr val="hlink"/>
                </a:solidFill>
                <a:latin typeface="Times New Roman" panose="02020603050405020304" pitchFamily="18" charset="0"/>
              </a:rPr>
              <a:t>AGS		SPS</a:t>
            </a:r>
          </a:p>
        </p:txBody>
      </p:sp>
      <p:sp>
        <p:nvSpPr>
          <p:cNvPr id="7" name="Text Box 1034">
            <a:extLst>
              <a:ext uri="{FF2B5EF4-FFF2-40B4-BE49-F238E27FC236}">
                <a16:creationId xmlns:a16="http://schemas.microsoft.com/office/drawing/2014/main" id="{6E3FF48B-4CC4-AA79-119F-13FA2424E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123" y="641859"/>
            <a:ext cx="1311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1pPr>
            <a:lvl2pPr marL="742950" indent="-28575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2pPr>
            <a:lvl3pPr marL="11430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3pPr>
            <a:lvl4pPr marL="16002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4pPr>
            <a:lvl5pPr marL="2057400" indent="-228600"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folHlink"/>
                </a:solidFill>
                <a:latin typeface="Symbol" panose="05050102010706020507" pitchFamily="18" charset="2"/>
              </a:defRPr>
            </a:lvl9pPr>
          </a:lstStyle>
          <a:p>
            <a:r>
              <a:rPr lang="en-US" altLang="en-US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R.Averbeck</a:t>
            </a:r>
            <a:r>
              <a:rPr lang="en-US" altLang="en-US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‘2000</a:t>
            </a:r>
            <a:endParaRPr lang="en-US" altLang="en-US" sz="1800" b="1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D89A215D-710E-C5F2-5B55-366F11DE3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6163" y="5055346"/>
            <a:ext cx="6023583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 sz="35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Dense collectively expanding nuclear matter near thermal equilibrium</a:t>
            </a:r>
          </a:p>
        </p:txBody>
      </p:sp>
    </p:spTree>
    <p:extLst>
      <p:ext uri="{BB962C8B-B14F-4D97-AF65-F5344CB8AC3E}">
        <p14:creationId xmlns:p14="http://schemas.microsoft.com/office/powerpoint/2010/main" val="1504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2">
            <a:extLst>
              <a:ext uri="{FF2B5EF4-FFF2-40B4-BE49-F238E27FC236}">
                <a16:creationId xmlns:a16="http://schemas.microsoft.com/office/drawing/2014/main" id="{1F70E5DB-5724-3E2A-E413-A1D9663A6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527012"/>
            <a:ext cx="5983688" cy="442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59E0EA42-4873-2809-B5ED-AF5C621B7128}"/>
              </a:ext>
            </a:extLst>
          </p:cNvPr>
          <p:cNvSpPr/>
          <p:nvPr/>
        </p:nvSpPr>
        <p:spPr bwMode="auto">
          <a:xfrm>
            <a:off x="7160925" y="2467856"/>
            <a:ext cx="4663440" cy="315835"/>
          </a:xfrm>
          <a:prstGeom prst="rect">
            <a:avLst/>
          </a:prstGeom>
          <a:solidFill>
            <a:schemeClr val="accent1">
              <a:alpha val="3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Times New Roman" pitchFamily="18" charset="0"/>
              </a:rPr>
              <a:t>equilibrium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E10127-8972-4EE4-8093-6E5CE8DC4B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B416D0-25D6-4843-8CC9-04CCAF95498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84640BB-9277-0C36-4F25-CC174FF3D78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5052"/>
            <a:ext cx="12192000" cy="66294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en-US" altLang="en-US" kern="0" dirty="0"/>
              <a:t>Strangeness Enhancement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2FD6173-0BDF-A406-649B-81697B437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04" y="1688579"/>
            <a:ext cx="5983689" cy="394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“shell model type picture” for partonic degrees of  freedom</a:t>
            </a:r>
            <a:endParaRPr lang="en-US" altLang="en-US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endParaRPr lang="en-US" altLang="en-US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dirty="0">
                <a:latin typeface="Times New Roman" panose="02020603050405020304" pitchFamily="18" charset="0"/>
              </a:rPr>
              <a:t>elementary p-p collision:</a:t>
            </a:r>
          </a:p>
          <a:p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		   </a:t>
            </a:r>
            <a:r>
              <a:rPr lang="en-US" altLang="en-US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u,d</a:t>
            </a: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  quark levels empty</a:t>
            </a:r>
          </a:p>
          <a:p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     		    s      quark levels large energy gap</a:t>
            </a:r>
          </a:p>
          <a:p>
            <a:pPr>
              <a:lnSpc>
                <a:spcPct val="50000"/>
              </a:lnSpc>
            </a:pPr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latin typeface="Times New Roman" panose="02020603050405020304" pitchFamily="18" charset="0"/>
              </a:rPr>
              <a:t>		    </a:t>
            </a:r>
            <a:r>
              <a:rPr lang="en-US" altLang="en-US" dirty="0">
                <a:solidFill>
                  <a:schemeClr val="hlink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 strangeness production suppressed</a:t>
            </a:r>
            <a:endParaRPr lang="en-US" altLang="en-US" dirty="0"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endParaRPr lang="en-US" altLang="en-US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     		</a:t>
            </a:r>
            <a:r>
              <a:rPr lang="en-US" altLang="en-US" dirty="0">
                <a:latin typeface="Times New Roman" panose="02020603050405020304" pitchFamily="18" charset="0"/>
                <a:sym typeface="Symbol" panose="05050102010706020507" pitchFamily="18" charset="2"/>
              </a:rPr>
              <a:t>nucleus-nucleus collisions (QGP):</a:t>
            </a:r>
          </a:p>
          <a:p>
            <a:r>
              <a:rPr lang="en-US" altLang="en-US" dirty="0">
                <a:latin typeface="Times New Roman" panose="02020603050405020304" pitchFamily="18" charset="0"/>
                <a:sym typeface="Symbol" panose="05050102010706020507" pitchFamily="18" charset="2"/>
              </a:rPr>
              <a:t>		    </a:t>
            </a:r>
            <a:r>
              <a:rPr lang="en-US" altLang="en-US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u,d</a:t>
            </a: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  quark levels occupied</a:t>
            </a:r>
          </a:p>
          <a:p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     		    s      quark levels large energy gap</a:t>
            </a:r>
          </a:p>
          <a:p>
            <a:pPr>
              <a:lnSpc>
                <a:spcPct val="40000"/>
              </a:lnSpc>
            </a:pPr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latin typeface="Times New Roman" panose="02020603050405020304" pitchFamily="18" charset="0"/>
              </a:rPr>
              <a:t>		    </a:t>
            </a:r>
            <a:r>
              <a:rPr lang="en-US" altLang="en-US" dirty="0">
                <a:solidFill>
                  <a:schemeClr val="hlink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 strangeness production enhanced</a:t>
            </a:r>
            <a:endParaRPr lang="en-US" altLang="en-US" dirty="0"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endParaRPr lang="en-US" altLang="en-US" dirty="0"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14" name="Rectangle 116">
            <a:extLst>
              <a:ext uri="{FF2B5EF4-FFF2-40B4-BE49-F238E27FC236}">
                <a16:creationId xmlns:a16="http://schemas.microsoft.com/office/drawing/2014/main" id="{25DEFB76-207C-6AB2-B1CB-3D99C9577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69" y="859502"/>
            <a:ext cx="56078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u="sng" dirty="0">
                <a:solidFill>
                  <a:schemeClr val="hlink"/>
                </a:solidFill>
                <a:latin typeface="Times New Roman" panose="02020603050405020304" pitchFamily="18" charset="0"/>
              </a:rPr>
              <a:t>Key Prediction: </a:t>
            </a:r>
            <a:r>
              <a:rPr lang="en-US" altLang="en-US" sz="2000" u="sng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Strangness</a:t>
            </a:r>
            <a:r>
              <a:rPr lang="en-US" altLang="en-US" sz="2000" u="sng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u="sng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Euqilibration</a:t>
            </a:r>
            <a:r>
              <a:rPr lang="en-US" altLang="en-US" sz="2000" u="sng" dirty="0">
                <a:solidFill>
                  <a:schemeClr val="hlink"/>
                </a:solidFill>
                <a:latin typeface="Times New Roman" panose="02020603050405020304" pitchFamily="18" charset="0"/>
              </a:rPr>
              <a:t> in QGP</a:t>
            </a:r>
            <a:endParaRPr lang="en-US" altLang="en-US" sz="2000" b="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r>
              <a:rPr lang="en-US" altLang="en-US" sz="1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                  </a:t>
            </a:r>
            <a:r>
              <a:rPr lang="en-US" altLang="en-US" sz="1200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J.Rafelski</a:t>
            </a:r>
            <a:r>
              <a:rPr lang="en-US" altLang="en-US" sz="1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and </a:t>
            </a:r>
            <a:r>
              <a:rPr lang="en-US" altLang="en-US" sz="1200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B.Müller</a:t>
            </a:r>
            <a:r>
              <a:rPr lang="en-US" altLang="en-US" sz="1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200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Phys.Rev.Lett</a:t>
            </a:r>
            <a:r>
              <a:rPr lang="en-US" altLang="en-US" sz="1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. 48 (1982) 1066</a:t>
            </a:r>
          </a:p>
        </p:txBody>
      </p:sp>
      <p:sp>
        <p:nvSpPr>
          <p:cNvPr id="117" name="Text Box 5">
            <a:extLst>
              <a:ext uri="{FF2B5EF4-FFF2-40B4-BE49-F238E27FC236}">
                <a16:creationId xmlns:a16="http://schemas.microsoft.com/office/drawing/2014/main" id="{0280F09F-FC2B-9C05-28F3-6014C603F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289" y="5829744"/>
            <a:ext cx="7415813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SPS: strange particle production in chemical equilibrium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19328B12-BBB1-BC06-7736-9315C476F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04" y="2509954"/>
            <a:ext cx="1970635" cy="21696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463DC602-84C6-A9D2-A0E4-DBE1D1CE6CF3}"/>
                  </a:ext>
                </a:extLst>
              </p:cNvPr>
              <p:cNvSpPr txBox="1"/>
              <p:nvPr/>
            </p:nvSpPr>
            <p:spPr>
              <a:xfrm>
                <a:off x="7633792" y="1064065"/>
                <a:ext cx="3548344" cy="514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 Wroblewski factor: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  <m:acc>
                              <m:accPr>
                                <m:chr m:val="̅"/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</m:e>
                        </m:d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  <m:acc>
                              <m:accPr>
                                <m:chr m:val="̅"/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acc>
                          </m:e>
                        </m:d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𝒅</m:t>
                            </m:r>
                            <m:acc>
                              <m:accPr>
                                <m:chr m:val="̅"/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</m:acc>
                          </m:e>
                        </m:d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463DC602-84C6-A9D2-A0E4-DBE1D1CE6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92" y="1064065"/>
                <a:ext cx="3548344" cy="514500"/>
              </a:xfrm>
              <a:prstGeom prst="rect">
                <a:avLst/>
              </a:prstGeom>
              <a:blipFill>
                <a:blip r:embed="rId4"/>
                <a:stretch>
                  <a:fillRect l="-2405"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Line 9">
            <a:extLst>
              <a:ext uri="{FF2B5EF4-FFF2-40B4-BE49-F238E27FC236}">
                <a16:creationId xmlns:a16="http://schemas.microsoft.com/office/drawing/2014/main" id="{B81438EE-1757-1EF2-98DE-DB819494CAA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727829" y="2783691"/>
            <a:ext cx="6046" cy="1096692"/>
          </a:xfrm>
          <a:prstGeom prst="line">
            <a:avLst/>
          </a:prstGeom>
          <a:noFill/>
          <a:ln w="25400">
            <a:solidFill>
              <a:srgbClr val="FF33CC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Rectangle 10">
            <a:extLst>
              <a:ext uri="{FF2B5EF4-FFF2-40B4-BE49-F238E27FC236}">
                <a16:creationId xmlns:a16="http://schemas.microsoft.com/office/drawing/2014/main" id="{06E87F42-0DFE-458D-66A3-21BF6DE0F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7829" y="3064109"/>
            <a:ext cx="20965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FF33CC"/>
                </a:solidFill>
              </a:rPr>
              <a:t>Production enhanced </a:t>
            </a:r>
          </a:p>
          <a:p>
            <a:r>
              <a:rPr lang="en-US" altLang="en-US" sz="1600" dirty="0">
                <a:solidFill>
                  <a:srgbClr val="FF33CC"/>
                </a:solidFill>
              </a:rPr>
              <a:t>by factor ~2</a:t>
            </a:r>
          </a:p>
        </p:txBody>
      </p:sp>
    </p:spTree>
    <p:extLst>
      <p:ext uri="{BB962C8B-B14F-4D97-AF65-F5344CB8AC3E}">
        <p14:creationId xmlns:p14="http://schemas.microsoft.com/office/powerpoint/2010/main" val="415640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39D78B-32F2-9773-334B-3D5A31F76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7" t="8539" r="9024" b="8416"/>
          <a:stretch>
            <a:fillRect/>
          </a:stretch>
        </p:blipFill>
        <p:spPr bwMode="auto">
          <a:xfrm>
            <a:off x="200838" y="1559202"/>
            <a:ext cx="5895162" cy="366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4F9CBE-65A7-6D40-15D5-0D8E55D3D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B416D0-25D6-4843-8CC9-04CCAF95498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5B2FEF9-AD8E-671C-87FF-C84C35A9AAD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5052"/>
            <a:ext cx="12192000" cy="66294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en-US" altLang="en-US" kern="0" dirty="0"/>
              <a:t>Strangeness Equilibration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5877DBF-7DA4-4DA4-F68F-6C408021E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78" y="740771"/>
            <a:ext cx="35255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latin typeface="Times New Roman" panose="02020603050405020304" pitchFamily="18" charset="0"/>
              </a:rPr>
              <a:t>Significant hyperon enhanced: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C7CCFB7D-BE88-A5AA-1E6D-839A053FD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690" y="1711187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WA97</a:t>
            </a: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683354C4-4707-96AC-EF9C-3C84BBE7E36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21818" y="2299553"/>
            <a:ext cx="1" cy="164102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3E0F5466-416F-3368-319D-0920C0EC3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5112" y="1973856"/>
            <a:ext cx="1085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  </a:t>
            </a:r>
            <a:r>
              <a:rPr lang="en-US" altLang="en-US" sz="1400" dirty="0">
                <a:solidFill>
                  <a:schemeClr val="accent2"/>
                </a:solidFill>
                <a:latin typeface="Times New Roman" panose="02020603050405020304" pitchFamily="18" charset="0"/>
              </a:rPr>
              <a:t>factor 20</a:t>
            </a:r>
            <a:endParaRPr lang="en-US" altLang="en-US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13B775E-0214-D7BF-F7AC-D4277ACF3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407" y="5640355"/>
            <a:ext cx="6479659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 enhancement set before hadronic phase</a:t>
            </a:r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8A337576-4C5E-27EF-2CD7-4118330C57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54427" y="3275314"/>
            <a:ext cx="0" cy="704850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B1FCF40D-718C-3172-E1FD-B54428354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728" y="2679037"/>
            <a:ext cx="974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rgbClr val="FF33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  </a:t>
            </a:r>
            <a:r>
              <a:rPr lang="en-US" altLang="en-US" sz="1400" dirty="0">
                <a:solidFill>
                  <a:srgbClr val="FF33CC"/>
                </a:solidFill>
                <a:latin typeface="Times New Roman" panose="02020603050405020304" pitchFamily="18" charset="0"/>
              </a:rPr>
              <a:t>factor 4</a:t>
            </a:r>
            <a:endParaRPr lang="en-US" altLang="en-US" dirty="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7AD089DB-F560-0ED4-CF38-D1701E4AF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659" y="1298996"/>
            <a:ext cx="18128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latin typeface="Times New Roman" panose="02020603050405020304" pitchFamily="18" charset="0"/>
              </a:rPr>
              <a:t>compared to p-Be: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84C55E27-C228-8A7E-FF41-45515757D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413" y="4468223"/>
            <a:ext cx="47277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hlink"/>
                </a:solidFill>
                <a:latin typeface="Times New Roman" panose="02020603050405020304" pitchFamily="18" charset="0"/>
              </a:rPr>
              <a:t>lifetime of hadronic system only ~ 10 </a:t>
            </a:r>
            <a:r>
              <a:rPr lang="en-US" altLang="en-US" sz="20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fm</a:t>
            </a:r>
            <a:r>
              <a:rPr lang="en-US" altLang="en-US" sz="2000" dirty="0">
                <a:solidFill>
                  <a:schemeClr val="hlink"/>
                </a:solidFill>
                <a:latin typeface="Times New Roman" panose="02020603050405020304" pitchFamily="18" charset="0"/>
              </a:rPr>
              <a:t>/c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49630E-A4D6-05B6-78EA-B5BC86BEC712}"/>
              </a:ext>
            </a:extLst>
          </p:cNvPr>
          <p:cNvSpPr txBox="1"/>
          <p:nvPr/>
        </p:nvSpPr>
        <p:spPr>
          <a:xfrm>
            <a:off x="200838" y="1329773"/>
            <a:ext cx="23589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</a:rPr>
              <a:t>WA97: </a:t>
            </a:r>
            <a:r>
              <a:rPr lang="en-US" sz="1200" i="1" dirty="0" err="1">
                <a:solidFill>
                  <a:schemeClr val="accent2"/>
                </a:solidFill>
              </a:rPr>
              <a:t>Phys.Lett</a:t>
            </a:r>
            <a:r>
              <a:rPr lang="en-US" sz="1200" i="1" dirty="0">
                <a:solidFill>
                  <a:schemeClr val="accent2"/>
                </a:solidFill>
              </a:rPr>
              <a:t> B 433 (1998) 209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027">
                <a:extLst>
                  <a:ext uri="{FF2B5EF4-FFF2-40B4-BE49-F238E27FC236}">
                    <a16:creationId xmlns:a16="http://schemas.microsoft.com/office/drawing/2014/main" id="{01209532-CC4E-71D8-0F96-FDF6039C16CA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091237" y="940826"/>
                <a:ext cx="6069359" cy="5052335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Monotype Sorts" pitchFamily="2" charset="2"/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Monotype Sorts" pitchFamily="2" charset="2"/>
                  <a:buBlip>
                    <a:blip r:embed="rId4"/>
                  </a:buBlip>
                  <a:defRPr b="1">
                    <a:solidFill>
                      <a:schemeClr val="accent2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 b="1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altLang="en-US" dirty="0">
                    <a:solidFill>
                      <a:schemeClr val="accent2"/>
                    </a:solidFill>
                  </a:rPr>
                  <a:t>strangeness production through hadronic interactions:</a:t>
                </a:r>
                <a:endParaRPr lang="en-US" altLang="en-US" kern="0" dirty="0"/>
              </a:p>
              <a:p>
                <a:pPr lvl="1">
                  <a:lnSpc>
                    <a:spcPct val="80000"/>
                  </a:lnSpc>
                </a:pPr>
                <a:r>
                  <a:rPr lang="en-US" altLang="en-US" dirty="0">
                    <a:sym typeface="Symbol" panose="05050102010706020507" pitchFamily="18" charset="2"/>
                  </a:rPr>
                  <a:t>easy to produce  and  : 	</a:t>
                </a:r>
                <a14:m>
                  <m:oMath xmlns:m="http://schemas.openxmlformats.org/officeDocument/2006/math">
                    <m:r>
                      <a:rPr lang="en-US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𝝅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𝒑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  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𝑲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𝑲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altLang="en-US" dirty="0">
                    <a:sym typeface="Symbol" panose="05050102010706020507" pitchFamily="18" charset="2"/>
                  </a:rPr>
                  <a:t>					</a:t>
                </a:r>
                <a14:m>
                  <m:oMath xmlns:m="http://schemas.openxmlformats.org/officeDocument/2006/math">
                    <m:r>
                      <a:rPr lang="en-US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𝝅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𝑵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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𝚲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𝑲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endParaRPr lang="en-US" altLang="en-US" dirty="0">
                  <a:sym typeface="Symbol" panose="05050102010706020507" pitchFamily="18" charset="2"/>
                </a:endParaRPr>
              </a:p>
              <a:p>
                <a:pPr lvl="1">
                  <a:lnSpc>
                    <a:spcPct val="80000"/>
                  </a:lnSpc>
                </a:pPr>
                <a:endParaRPr lang="en-US" altLang="en-US" dirty="0">
                  <a:solidFill>
                    <a:schemeClr val="accent2"/>
                  </a:solidFill>
                  <a:latin typeface="Times New Roman" panose="02020603050405020304" pitchFamily="18" charset="0"/>
                </a:endParaRPr>
              </a:p>
              <a:p>
                <a:pPr lvl="1">
                  <a:lnSpc>
                    <a:spcPct val="80000"/>
                  </a:lnSpc>
                </a:pPr>
                <a:r>
                  <a:rPr lang="en-US" altLang="en-US" dirty="0">
                    <a:sym typeface="Symbol" panose="05050102010706020507" pitchFamily="18" charset="2"/>
                  </a:rPr>
                  <a:t>hyperons </a:t>
                </a:r>
                <a:r>
                  <a:rPr lang="en-US" altLang="en-US">
                    <a:sym typeface="Symbol" panose="05050102010706020507" pitchFamily="18" charset="2"/>
                  </a:rPr>
                  <a:t>(multi-strange </a:t>
                </a:r>
                <a:r>
                  <a:rPr lang="en-US" altLang="en-US" dirty="0">
                    <a:sym typeface="Symbol" panose="05050102010706020507" pitchFamily="18" charset="2"/>
                  </a:rPr>
                  <a:t>baryons and anti baryons) </a:t>
                </a:r>
              </a:p>
              <a:p>
                <a:pPr marL="457200" lvl="1" indent="0">
                  <a:lnSpc>
                    <a:spcPct val="80000"/>
                  </a:lnSpc>
                  <a:buNone/>
                </a:pPr>
                <a:r>
                  <a:rPr lang="en-US" altLang="en-US" dirty="0">
                    <a:sym typeface="Symbol" panose="05050102010706020507" pitchFamily="18" charset="2"/>
                  </a:rPr>
                  <a:t>	require  &gt;100 </a:t>
                </a:r>
                <a:r>
                  <a:rPr lang="en-US" altLang="en-US" dirty="0" err="1">
                    <a:sym typeface="Symbol" panose="05050102010706020507" pitchFamily="18" charset="2"/>
                  </a:rPr>
                  <a:t>fm</a:t>
                </a:r>
                <a:r>
                  <a:rPr lang="en-US" altLang="en-US" dirty="0">
                    <a:sym typeface="Symbol" panose="05050102010706020507" pitchFamily="18" charset="2"/>
                  </a:rPr>
                  <a:t>/c to equilibrate</a:t>
                </a:r>
              </a:p>
              <a:p>
                <a:pPr marL="457200" lvl="1" indent="0">
                  <a:lnSpc>
                    <a:spcPct val="80000"/>
                  </a:lnSpc>
                  <a:buNone/>
                </a:pPr>
                <a:r>
                  <a:rPr lang="en-US" altLang="en-US" dirty="0">
                    <a:sym typeface="Symbol" panose="05050102010706020507" pitchFamily="18" charset="2"/>
                  </a:rPr>
                  <a:t>	      direct: 		</a:t>
                </a:r>
                <a14:m>
                  <m:oMath xmlns:m="http://schemas.openxmlformats.org/officeDocument/2006/math">
                    <m:r>
                      <a:rPr lang="en-US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𝛑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𝛑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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𝛀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acc>
                      <m:accPr>
                        <m:chr m:val="̅"/>
                        <m:ctrlPr>
                          <a:rPr lang="en-US" altLang="en-US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alt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𝛀</m:t>
                        </m:r>
                      </m:e>
                    </m:acc>
                  </m:oMath>
                </a14:m>
                <a:r>
                  <a:rPr lang="en-US" altLang="en-US" dirty="0">
                    <a:sym typeface="Symbol" panose="05050102010706020507" pitchFamily="18" charset="2"/>
                  </a:rPr>
                  <a:t> </a:t>
                </a:r>
              </a:p>
              <a:p>
                <a:pPr marL="457200" lvl="1" indent="0">
                  <a:lnSpc>
                    <a:spcPct val="80000"/>
                  </a:lnSpc>
                  <a:buNone/>
                </a:pPr>
                <a:r>
                  <a:rPr lang="en-US" altLang="en-US" dirty="0">
                    <a:sym typeface="Symbol" panose="05050102010706020507" pitchFamily="18" charset="2"/>
                  </a:rPr>
                  <a:t>	      multiple interactions:	</a:t>
                </a:r>
                <a14:m>
                  <m:oMath xmlns:m="http://schemas.openxmlformats.org/officeDocument/2006/math">
                    <m:r>
                      <a:rPr lang="en-US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𝛑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𝛑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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𝑵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acc>
                      <m:accPr>
                        <m:chr m:val="̅"/>
                        <m:ctrlPr>
                          <a:rPr lang="en-US" altLang="en-US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altLang="en-US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𝑵</m:t>
                        </m:r>
                      </m:e>
                    </m:acc>
                  </m:oMath>
                </a14:m>
                <a:endParaRPr lang="en-US" altLang="en-US" dirty="0">
                  <a:sym typeface="Symbol" panose="05050102010706020507" pitchFamily="18" charset="2"/>
                </a:endParaRPr>
              </a:p>
              <a:p>
                <a:pPr marL="457200" lvl="1" indent="0">
                  <a:lnSpc>
                    <a:spcPct val="80000"/>
                  </a:lnSpc>
                  <a:buNone/>
                </a:pPr>
                <a:r>
                  <a:rPr lang="en-US" altLang="en-US" dirty="0">
                    <a:sym typeface="Symbol" panose="05050102010706020507" pitchFamily="18" charset="2"/>
                  </a:rPr>
                  <a:t>			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𝑵</m:t>
                        </m:r>
                      </m:e>
                    </m:acc>
                    <m:r>
                      <a:rPr lang="en-US" altLang="en-US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a:rPr lang="en-US" altLang="en-US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𝑲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 </m:t>
                    </m:r>
                    <m:acc>
                      <m:accPr>
                        <m:chr m:val="̅"/>
                        <m:ctrlPr>
                          <a:rPr lang="en-US" altLang="en-US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alt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𝚲</m:t>
                        </m:r>
                        <m:r>
                          <a:rPr lang="en-US" alt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 </m:t>
                        </m:r>
                      </m:e>
                    </m:acc>
                    <m:r>
                      <a:rPr lang="en-US" altLang="en-US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 </m:t>
                    </m:r>
                    <m:r>
                      <a:rPr lang="en-US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𝝅</m:t>
                    </m:r>
                  </m:oMath>
                </a14:m>
                <a:endParaRPr lang="en-US" altLang="en-US" dirty="0">
                  <a:sym typeface="Symbol" panose="05050102010706020507" pitchFamily="18" charset="2"/>
                </a:endParaRPr>
              </a:p>
              <a:p>
                <a:pPr marL="457200" lvl="1" indent="0">
                  <a:lnSpc>
                    <a:spcPct val="80000"/>
                  </a:lnSpc>
                  <a:buNone/>
                </a:pPr>
                <a:r>
                  <a:rPr lang="en-US" altLang="en-US" dirty="0">
                    <a:sym typeface="Symbol" panose="05050102010706020507" pitchFamily="18" charset="2"/>
                  </a:rPr>
                  <a:t>			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𝚲</m:t>
                        </m:r>
                      </m:e>
                    </m:acc>
                    <m:r>
                      <a:rPr lang="en-US" altLang="en-US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a:rPr lang="en-US" altLang="en-US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𝑲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 </m:t>
                    </m:r>
                    <m:acc>
                      <m:accPr>
                        <m:chr m:val="̅"/>
                        <m:ctrlPr>
                          <a:rPr lang="en-US" altLang="en-US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alt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𝚵</m:t>
                        </m:r>
                      </m:e>
                    </m:acc>
                    <m:r>
                      <a:rPr lang="en-US" altLang="en-US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 </m:t>
                    </m:r>
                    <m:r>
                      <a:rPr lang="en-US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𝝅</m:t>
                    </m:r>
                  </m:oMath>
                </a14:m>
                <a:endParaRPr lang="en-US" altLang="en-US" dirty="0">
                  <a:sym typeface="Symbol" panose="05050102010706020507" pitchFamily="18" charset="2"/>
                </a:endParaRPr>
              </a:p>
              <a:p>
                <a:pPr marL="457200" lvl="1" indent="0">
                  <a:lnSpc>
                    <a:spcPct val="80000"/>
                  </a:lnSpc>
                  <a:buNone/>
                </a:pPr>
                <a:r>
                  <a:rPr lang="en-US" altLang="en-US" dirty="0">
                    <a:sym typeface="Symbol" panose="05050102010706020507" pitchFamily="18" charset="2"/>
                  </a:rPr>
                  <a:t>			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𝚵</m:t>
                        </m:r>
                      </m:e>
                    </m:acc>
                    <m:r>
                      <a:rPr lang="en-US" altLang="en-US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a:rPr lang="en-US" altLang="en-US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𝑲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 </m:t>
                    </m:r>
                    <m:acc>
                      <m:accPr>
                        <m:chr m:val="̅"/>
                        <m:ctrlPr>
                          <a:rPr lang="en-US" altLang="en-US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alt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𝛀</m:t>
                        </m:r>
                        <m:r>
                          <a:rPr lang="en-US" alt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 </m:t>
                        </m:r>
                      </m:e>
                    </m:acc>
                    <m:r>
                      <a:rPr lang="en-US" altLang="en-US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 </m:t>
                    </m:r>
                    <m:r>
                      <a:rPr lang="en-US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𝝅</m:t>
                    </m:r>
                  </m:oMath>
                </a14:m>
                <a:endParaRPr lang="en-US" altLang="en-US" dirty="0"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7" name="Rectangle 1027">
                <a:extLst>
                  <a:ext uri="{FF2B5EF4-FFF2-40B4-BE49-F238E27FC236}">
                    <a16:creationId xmlns:a16="http://schemas.microsoft.com/office/drawing/2014/main" id="{01209532-CC4E-71D8-0F96-FDF6039C1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1237" y="940826"/>
                <a:ext cx="6069359" cy="5052335"/>
              </a:xfrm>
              <a:prstGeom prst="rect">
                <a:avLst/>
              </a:prstGeom>
              <a:blipFill>
                <a:blip r:embed="rId5"/>
                <a:stretch>
                  <a:fillRect t="-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976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3">
            <a:extLst>
              <a:ext uri="{FF2B5EF4-FFF2-40B4-BE49-F238E27FC236}">
                <a16:creationId xmlns:a16="http://schemas.microsoft.com/office/drawing/2014/main" id="{C1E452D3-3CC3-2C74-AD85-2AE60C39B939}"/>
              </a:ext>
            </a:extLst>
          </p:cNvPr>
          <p:cNvSpPr txBox="1">
            <a:spLocks noChangeArrowheads="1"/>
          </p:cNvSpPr>
          <p:nvPr/>
        </p:nvSpPr>
        <p:spPr>
          <a:xfrm>
            <a:off x="5798140" y="869719"/>
            <a:ext cx="6462713" cy="2478088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pitchFamily="2" charset="2"/>
              <a:buBlip>
                <a:blip r:embed="rId2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pitchFamily="2" charset="2"/>
              <a:buBlip>
                <a:blip r:embed="rId3"/>
              </a:buBlip>
              <a:defRPr b="1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14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kern="0" dirty="0"/>
              <a:t>CERES: </a:t>
            </a:r>
            <a:r>
              <a:rPr lang="en-US" altLang="en-US" kern="0" dirty="0" err="1"/>
              <a:t>e</a:t>
            </a:r>
            <a:r>
              <a:rPr lang="en-US" altLang="en-US" kern="0" baseline="30000" dirty="0" err="1"/>
              <a:t>+</a:t>
            </a:r>
            <a:r>
              <a:rPr lang="en-US" altLang="en-US" kern="0" dirty="0" err="1"/>
              <a:t>e</a:t>
            </a:r>
            <a:r>
              <a:rPr lang="en-US" altLang="en-US" kern="0" baseline="30000" dirty="0"/>
              <a:t>-</a:t>
            </a:r>
            <a:r>
              <a:rPr lang="en-US" altLang="en-US" kern="0" dirty="0"/>
              <a:t> pairs at low mass (m &lt; 1 GeV)</a:t>
            </a:r>
          </a:p>
          <a:p>
            <a:pPr lvl="1"/>
            <a:r>
              <a:rPr lang="en-US" altLang="en-US" dirty="0">
                <a:solidFill>
                  <a:schemeClr val="hlink"/>
                </a:solidFill>
                <a:latin typeface="Times New Roman" panose="02020603050405020304" pitchFamily="18" charset="0"/>
              </a:rPr>
              <a:t>low mass lepton pair excess</a:t>
            </a:r>
          </a:p>
          <a:p>
            <a:pPr lvl="1"/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threshold near 2m</a:t>
            </a:r>
            <a:r>
              <a:rPr lang="en-US" altLang="en-US" baseline="-25000" dirty="0">
                <a:solidFill>
                  <a:schemeClr val="accent2"/>
                </a:solidFill>
                <a:latin typeface="Symbol" panose="05050102010706020507" pitchFamily="18" charset="2"/>
              </a:rPr>
              <a:t>p</a:t>
            </a:r>
            <a:endParaRPr lang="en-US" altLang="en-US" dirty="0">
              <a:latin typeface="Symbol" panose="05050102010706020507" pitchFamily="18" charset="2"/>
            </a:endParaRPr>
          </a:p>
          <a:p>
            <a:pPr lvl="1"/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different spectral shape</a:t>
            </a:r>
          </a:p>
          <a:p>
            <a:pPr lvl="1"/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no </a:t>
            </a:r>
            <a:r>
              <a:rPr lang="en-US" altLang="en-US" dirty="0">
                <a:solidFill>
                  <a:schemeClr val="accent2"/>
                </a:solidFill>
                <a:latin typeface="Symbol" panose="05050102010706020507" pitchFamily="18" charset="2"/>
              </a:rPr>
              <a:t>r</a:t>
            </a: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 resonance structure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dirty="0">
              <a:latin typeface="Times New Roman" panose="02020603050405020304" pitchFamily="18" charset="0"/>
            </a:endParaRPr>
          </a:p>
          <a:p>
            <a:endParaRPr lang="en-US" altLang="en-US" kern="0" dirty="0"/>
          </a:p>
        </p:txBody>
      </p:sp>
      <p:sp>
        <p:nvSpPr>
          <p:cNvPr id="63" name="Text Box 4">
            <a:extLst>
              <a:ext uri="{FF2B5EF4-FFF2-40B4-BE49-F238E27FC236}">
                <a16:creationId xmlns:a16="http://schemas.microsoft.com/office/drawing/2014/main" id="{6644B194-E4A9-5467-2C6A-3996DB89F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41" y="803569"/>
            <a:ext cx="6301147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u="sng" dirty="0">
                <a:solidFill>
                  <a:schemeClr val="hlink"/>
                </a:solidFill>
                <a:latin typeface="Times New Roman" panose="02020603050405020304" pitchFamily="18" charset="0"/>
              </a:rPr>
              <a:t>Key Prediction: Direct Radiation </a:t>
            </a:r>
          </a:p>
          <a:p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i="1" dirty="0">
                <a:latin typeface="Times New Roman" panose="02020603050405020304" pitchFamily="18" charset="0"/>
              </a:rPr>
              <a:t>Shuryak </a:t>
            </a:r>
            <a:r>
              <a:rPr lang="en-US" altLang="en-US" sz="1200" i="1" dirty="0" err="1">
                <a:latin typeface="Times New Roman" panose="02020603050405020304" pitchFamily="18" charset="0"/>
              </a:rPr>
              <a:t>Phys.Lett</a:t>
            </a:r>
            <a:r>
              <a:rPr lang="en-US" altLang="en-US" sz="1200" i="1" dirty="0">
                <a:latin typeface="Times New Roman" panose="02020603050405020304" pitchFamily="18" charset="0"/>
              </a:rPr>
              <a:t>. 78B (1978) </a:t>
            </a:r>
          </a:p>
          <a:p>
            <a:endParaRPr lang="en-US" altLang="en-US" sz="1200" i="1" dirty="0">
              <a:solidFill>
                <a:schemeClr val="accent2"/>
              </a:solidFill>
            </a:endParaRPr>
          </a:p>
          <a:p>
            <a:r>
              <a:rPr lang="en-US" altLang="en-US" sz="1200" dirty="0">
                <a:solidFill>
                  <a:schemeClr val="accent2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thermal real or virtual photons (lepton pairs)</a:t>
            </a:r>
          </a:p>
          <a:p>
            <a:endParaRPr lang="en-US" altLang="en-US" sz="800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dirty="0">
                <a:latin typeface="Times New Roman" panose="02020603050405020304" pitchFamily="18" charset="0"/>
              </a:rPr>
              <a:t>hadron gas:</a:t>
            </a: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 		</a:t>
            </a:r>
          </a:p>
          <a:p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	   	photons 	        low mass lepton pairs                 </a:t>
            </a:r>
          </a:p>
          <a:p>
            <a:endParaRPr lang="en-US" altLang="en-US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	</a:t>
            </a:r>
          </a:p>
          <a:p>
            <a:endParaRPr lang="en-US" altLang="en-US" dirty="0">
              <a:solidFill>
                <a:schemeClr val="accent2"/>
              </a:solidFill>
            </a:endParaRPr>
          </a:p>
          <a:p>
            <a:endParaRPr lang="en-US" altLang="en-US" sz="800" dirty="0">
              <a:latin typeface="Times New Roman" panose="02020603050405020304" pitchFamily="18" charset="0"/>
            </a:endParaRPr>
          </a:p>
          <a:p>
            <a:r>
              <a:rPr lang="en-US" altLang="en-US" dirty="0"/>
              <a:t>		</a:t>
            </a:r>
            <a:r>
              <a:rPr lang="en-US" altLang="en-US" dirty="0">
                <a:latin typeface="Times New Roman" panose="02020603050405020304" pitchFamily="18" charset="0"/>
              </a:rPr>
              <a:t>QGP:</a:t>
            </a: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 			</a:t>
            </a:r>
          </a:p>
          <a:p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	   	photons	        medium mass</a:t>
            </a:r>
          </a:p>
          <a:p>
            <a:endParaRPr lang="en-US" altLang="en-US" sz="1200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r>
              <a:rPr lang="en-US" altLang="en-US" sz="1200" dirty="0">
                <a:solidFill>
                  <a:schemeClr val="accent2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7CF2B0-F30D-2972-D057-5E9BF69157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B416D0-25D6-4843-8CC9-04CCAF95498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D29EB79-989A-A9C7-B6DE-62244CC5716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5052"/>
            <a:ext cx="12192000" cy="66294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en-US" altLang="en-US" kern="0" dirty="0"/>
              <a:t>Thermal Radiation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183153E5-8A2B-F5F7-4BD8-A7889C8FD560}"/>
              </a:ext>
            </a:extLst>
          </p:cNvPr>
          <p:cNvGrpSpPr>
            <a:grpSpLocks/>
          </p:cNvGrpSpPr>
          <p:nvPr/>
        </p:nvGrpSpPr>
        <p:grpSpPr bwMode="auto">
          <a:xfrm>
            <a:off x="135171" y="2173117"/>
            <a:ext cx="1897063" cy="2327275"/>
            <a:chOff x="0" y="920"/>
            <a:chExt cx="1195" cy="1466"/>
          </a:xfrm>
        </p:grpSpPr>
        <p:sp>
          <p:nvSpPr>
            <p:cNvPr id="5" name="Text Box 7">
              <a:extLst>
                <a:ext uri="{FF2B5EF4-FFF2-40B4-BE49-F238E27FC236}">
                  <a16:creationId xmlns:a16="http://schemas.microsoft.com/office/drawing/2014/main" id="{43B6ADC3-96AA-81FA-A412-CC1404DAFD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" y="920"/>
              <a:ext cx="23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0">
                  <a:solidFill>
                    <a:schemeClr val="tx1"/>
                  </a:solidFill>
                  <a:latin typeface="Times New Roman" panose="02020603050405020304" pitchFamily="18" charset="0"/>
                </a:rPr>
                <a:t>e</a:t>
              </a:r>
              <a:r>
                <a:rPr lang="en-US" altLang="en-US" b="0" baseline="30000">
                  <a:solidFill>
                    <a:schemeClr val="tx1"/>
                  </a:solidFill>
                  <a:latin typeface="Times New Roman" panose="02020603050405020304" pitchFamily="18" charset="0"/>
                </a:rPr>
                <a:t>+</a:t>
              </a:r>
              <a:endParaRPr lang="en-US" altLang="en-US" b="0" baseline="30000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1C0295D6-73C3-93A8-5DDE-E54849849C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924"/>
              <a:ext cx="1195" cy="1462"/>
              <a:chOff x="0" y="540"/>
              <a:chExt cx="1195" cy="1462"/>
            </a:xfrm>
          </p:grpSpPr>
          <p:sp>
            <p:nvSpPr>
              <p:cNvPr id="7" name="Freeform 9">
                <a:extLst>
                  <a:ext uri="{FF2B5EF4-FFF2-40B4-BE49-F238E27FC236}">
                    <a16:creationId xmlns:a16="http://schemas.microsoft.com/office/drawing/2014/main" id="{828EC1D2-8CC7-63DF-8614-0C509A51E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" y="922"/>
                <a:ext cx="832" cy="732"/>
              </a:xfrm>
              <a:custGeom>
                <a:avLst/>
                <a:gdLst>
                  <a:gd name="T0" fmla="*/ 474 w 832"/>
                  <a:gd name="T1" fmla="*/ 708 h 732"/>
                  <a:gd name="T2" fmla="*/ 350 w 832"/>
                  <a:gd name="T3" fmla="*/ 716 h 732"/>
                  <a:gd name="T4" fmla="*/ 252 w 832"/>
                  <a:gd name="T5" fmla="*/ 710 h 732"/>
                  <a:gd name="T6" fmla="*/ 210 w 832"/>
                  <a:gd name="T7" fmla="*/ 696 h 732"/>
                  <a:gd name="T8" fmla="*/ 188 w 832"/>
                  <a:gd name="T9" fmla="*/ 680 h 732"/>
                  <a:gd name="T10" fmla="*/ 120 w 832"/>
                  <a:gd name="T11" fmla="*/ 592 h 732"/>
                  <a:gd name="T12" fmla="*/ 78 w 832"/>
                  <a:gd name="T13" fmla="*/ 532 h 732"/>
                  <a:gd name="T14" fmla="*/ 68 w 832"/>
                  <a:gd name="T15" fmla="*/ 512 h 732"/>
                  <a:gd name="T16" fmla="*/ 60 w 832"/>
                  <a:gd name="T17" fmla="*/ 492 h 732"/>
                  <a:gd name="T18" fmla="*/ 30 w 832"/>
                  <a:gd name="T19" fmla="*/ 416 h 732"/>
                  <a:gd name="T20" fmla="*/ 10 w 832"/>
                  <a:gd name="T21" fmla="*/ 356 h 732"/>
                  <a:gd name="T22" fmla="*/ 2 w 832"/>
                  <a:gd name="T23" fmla="*/ 330 h 732"/>
                  <a:gd name="T24" fmla="*/ 0 w 832"/>
                  <a:gd name="T25" fmla="*/ 322 h 732"/>
                  <a:gd name="T26" fmla="*/ 6 w 832"/>
                  <a:gd name="T27" fmla="*/ 228 h 732"/>
                  <a:gd name="T28" fmla="*/ 28 w 832"/>
                  <a:gd name="T29" fmla="*/ 162 h 732"/>
                  <a:gd name="T30" fmla="*/ 106 w 832"/>
                  <a:gd name="T31" fmla="*/ 146 h 732"/>
                  <a:gd name="T32" fmla="*/ 344 w 832"/>
                  <a:gd name="T33" fmla="*/ 132 h 732"/>
                  <a:gd name="T34" fmla="*/ 448 w 832"/>
                  <a:gd name="T35" fmla="*/ 72 h 732"/>
                  <a:gd name="T36" fmla="*/ 500 w 832"/>
                  <a:gd name="T37" fmla="*/ 0 h 732"/>
                  <a:gd name="T38" fmla="*/ 614 w 832"/>
                  <a:gd name="T39" fmla="*/ 24 h 732"/>
                  <a:gd name="T40" fmla="*/ 720 w 832"/>
                  <a:gd name="T41" fmla="*/ 88 h 732"/>
                  <a:gd name="T42" fmla="*/ 730 w 832"/>
                  <a:gd name="T43" fmla="*/ 190 h 732"/>
                  <a:gd name="T44" fmla="*/ 784 w 832"/>
                  <a:gd name="T45" fmla="*/ 260 h 732"/>
                  <a:gd name="T46" fmla="*/ 806 w 832"/>
                  <a:gd name="T47" fmla="*/ 344 h 732"/>
                  <a:gd name="T48" fmla="*/ 814 w 832"/>
                  <a:gd name="T49" fmla="*/ 380 h 732"/>
                  <a:gd name="T50" fmla="*/ 802 w 832"/>
                  <a:gd name="T51" fmla="*/ 472 h 732"/>
                  <a:gd name="T52" fmla="*/ 826 w 832"/>
                  <a:gd name="T53" fmla="*/ 526 h 732"/>
                  <a:gd name="T54" fmla="*/ 792 w 832"/>
                  <a:gd name="T55" fmla="*/ 602 h 732"/>
                  <a:gd name="T56" fmla="*/ 742 w 832"/>
                  <a:gd name="T57" fmla="*/ 706 h 732"/>
                  <a:gd name="T58" fmla="*/ 706 w 832"/>
                  <a:gd name="T59" fmla="*/ 712 h 732"/>
                  <a:gd name="T60" fmla="*/ 678 w 832"/>
                  <a:gd name="T61" fmla="*/ 718 h 732"/>
                  <a:gd name="T62" fmla="*/ 654 w 832"/>
                  <a:gd name="T63" fmla="*/ 732 h 732"/>
                  <a:gd name="T64" fmla="*/ 492 w 832"/>
                  <a:gd name="T65" fmla="*/ 704 h 732"/>
                  <a:gd name="T66" fmla="*/ 474 w 832"/>
                  <a:gd name="T67" fmla="*/ 708 h 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2" h="732">
                    <a:moveTo>
                      <a:pt x="474" y="708"/>
                    </a:moveTo>
                    <a:cubicBezTo>
                      <a:pt x="433" y="716"/>
                      <a:pt x="391" y="715"/>
                      <a:pt x="350" y="716"/>
                    </a:cubicBezTo>
                    <a:cubicBezTo>
                      <a:pt x="317" y="715"/>
                      <a:pt x="284" y="715"/>
                      <a:pt x="252" y="710"/>
                    </a:cubicBezTo>
                    <a:cubicBezTo>
                      <a:pt x="237" y="708"/>
                      <a:pt x="210" y="696"/>
                      <a:pt x="210" y="696"/>
                    </a:cubicBezTo>
                    <a:cubicBezTo>
                      <a:pt x="192" y="683"/>
                      <a:pt x="200" y="688"/>
                      <a:pt x="188" y="680"/>
                    </a:cubicBezTo>
                    <a:cubicBezTo>
                      <a:pt x="169" y="651"/>
                      <a:pt x="150" y="612"/>
                      <a:pt x="120" y="592"/>
                    </a:cubicBezTo>
                    <a:cubicBezTo>
                      <a:pt x="106" y="571"/>
                      <a:pt x="89" y="555"/>
                      <a:pt x="78" y="532"/>
                    </a:cubicBezTo>
                    <a:cubicBezTo>
                      <a:pt x="75" y="525"/>
                      <a:pt x="71" y="519"/>
                      <a:pt x="68" y="512"/>
                    </a:cubicBezTo>
                    <a:cubicBezTo>
                      <a:pt x="65" y="505"/>
                      <a:pt x="60" y="492"/>
                      <a:pt x="60" y="492"/>
                    </a:cubicBezTo>
                    <a:cubicBezTo>
                      <a:pt x="56" y="466"/>
                      <a:pt x="46" y="437"/>
                      <a:pt x="30" y="416"/>
                    </a:cubicBezTo>
                    <a:cubicBezTo>
                      <a:pt x="26" y="397"/>
                      <a:pt x="17" y="374"/>
                      <a:pt x="10" y="356"/>
                    </a:cubicBezTo>
                    <a:cubicBezTo>
                      <a:pt x="4" y="341"/>
                      <a:pt x="7" y="349"/>
                      <a:pt x="2" y="330"/>
                    </a:cubicBezTo>
                    <a:cubicBezTo>
                      <a:pt x="1" y="327"/>
                      <a:pt x="0" y="322"/>
                      <a:pt x="0" y="322"/>
                    </a:cubicBezTo>
                    <a:cubicBezTo>
                      <a:pt x="1" y="291"/>
                      <a:pt x="0" y="259"/>
                      <a:pt x="6" y="228"/>
                    </a:cubicBezTo>
                    <a:cubicBezTo>
                      <a:pt x="8" y="205"/>
                      <a:pt x="7" y="177"/>
                      <a:pt x="28" y="162"/>
                    </a:cubicBezTo>
                    <a:cubicBezTo>
                      <a:pt x="45" y="150"/>
                      <a:pt x="98" y="147"/>
                      <a:pt x="106" y="146"/>
                    </a:cubicBezTo>
                    <a:cubicBezTo>
                      <a:pt x="185" y="141"/>
                      <a:pt x="265" y="138"/>
                      <a:pt x="344" y="132"/>
                    </a:cubicBezTo>
                    <a:cubicBezTo>
                      <a:pt x="374" y="122"/>
                      <a:pt x="431" y="100"/>
                      <a:pt x="448" y="72"/>
                    </a:cubicBezTo>
                    <a:cubicBezTo>
                      <a:pt x="461" y="50"/>
                      <a:pt x="473" y="5"/>
                      <a:pt x="500" y="0"/>
                    </a:cubicBezTo>
                    <a:cubicBezTo>
                      <a:pt x="539" y="6"/>
                      <a:pt x="576" y="16"/>
                      <a:pt x="614" y="24"/>
                    </a:cubicBezTo>
                    <a:cubicBezTo>
                      <a:pt x="665" y="34"/>
                      <a:pt x="700" y="38"/>
                      <a:pt x="720" y="88"/>
                    </a:cubicBezTo>
                    <a:cubicBezTo>
                      <a:pt x="726" y="122"/>
                      <a:pt x="725" y="156"/>
                      <a:pt x="730" y="190"/>
                    </a:cubicBezTo>
                    <a:cubicBezTo>
                      <a:pt x="733" y="209"/>
                      <a:pt x="776" y="234"/>
                      <a:pt x="784" y="260"/>
                    </a:cubicBezTo>
                    <a:cubicBezTo>
                      <a:pt x="809" y="338"/>
                      <a:pt x="793" y="291"/>
                      <a:pt x="806" y="344"/>
                    </a:cubicBezTo>
                    <a:cubicBezTo>
                      <a:pt x="809" y="356"/>
                      <a:pt x="814" y="380"/>
                      <a:pt x="814" y="380"/>
                    </a:cubicBezTo>
                    <a:cubicBezTo>
                      <a:pt x="810" y="421"/>
                      <a:pt x="808" y="438"/>
                      <a:pt x="802" y="472"/>
                    </a:cubicBezTo>
                    <a:cubicBezTo>
                      <a:pt x="804" y="497"/>
                      <a:pt x="808" y="508"/>
                      <a:pt x="826" y="526"/>
                    </a:cubicBezTo>
                    <a:cubicBezTo>
                      <a:pt x="832" y="543"/>
                      <a:pt x="799" y="581"/>
                      <a:pt x="792" y="602"/>
                    </a:cubicBezTo>
                    <a:cubicBezTo>
                      <a:pt x="784" y="657"/>
                      <a:pt x="804" y="694"/>
                      <a:pt x="742" y="706"/>
                    </a:cubicBezTo>
                    <a:cubicBezTo>
                      <a:pt x="730" y="708"/>
                      <a:pt x="718" y="710"/>
                      <a:pt x="706" y="712"/>
                    </a:cubicBezTo>
                    <a:cubicBezTo>
                      <a:pt x="697" y="714"/>
                      <a:pt x="687" y="716"/>
                      <a:pt x="678" y="718"/>
                    </a:cubicBezTo>
                    <a:cubicBezTo>
                      <a:pt x="670" y="723"/>
                      <a:pt x="662" y="727"/>
                      <a:pt x="654" y="732"/>
                    </a:cubicBezTo>
                    <a:cubicBezTo>
                      <a:pt x="598" y="730"/>
                      <a:pt x="545" y="722"/>
                      <a:pt x="492" y="704"/>
                    </a:cubicBezTo>
                    <a:cubicBezTo>
                      <a:pt x="471" y="706"/>
                      <a:pt x="467" y="701"/>
                      <a:pt x="474" y="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Freeform 10">
                <a:extLst>
                  <a:ext uri="{FF2B5EF4-FFF2-40B4-BE49-F238E27FC236}">
                    <a16:creationId xmlns:a16="http://schemas.microsoft.com/office/drawing/2014/main" id="{40FAE002-B5A9-4CB3-6E05-4CD27C890729}"/>
                  </a:ext>
                </a:extLst>
              </p:cNvPr>
              <p:cNvSpPr>
                <a:spLocks/>
              </p:cNvSpPr>
              <p:nvPr/>
            </p:nvSpPr>
            <p:spPr bwMode="auto">
              <a:xfrm rot="-6403776">
                <a:off x="172" y="1042"/>
                <a:ext cx="372" cy="50"/>
              </a:xfrm>
              <a:custGeom>
                <a:avLst/>
                <a:gdLst>
                  <a:gd name="T0" fmla="*/ 0 w 950"/>
                  <a:gd name="T1" fmla="*/ 76 h 148"/>
                  <a:gd name="T2" fmla="*/ 62 w 950"/>
                  <a:gd name="T3" fmla="*/ 0 h 148"/>
                  <a:gd name="T4" fmla="*/ 132 w 950"/>
                  <a:gd name="T5" fmla="*/ 76 h 148"/>
                  <a:gd name="T6" fmla="*/ 210 w 950"/>
                  <a:gd name="T7" fmla="*/ 124 h 148"/>
                  <a:gd name="T8" fmla="*/ 286 w 950"/>
                  <a:gd name="T9" fmla="*/ 60 h 148"/>
                  <a:gd name="T10" fmla="*/ 350 w 950"/>
                  <a:gd name="T11" fmla="*/ 6 h 148"/>
                  <a:gd name="T12" fmla="*/ 434 w 950"/>
                  <a:gd name="T13" fmla="*/ 74 h 148"/>
                  <a:gd name="T14" fmla="*/ 508 w 950"/>
                  <a:gd name="T15" fmla="*/ 132 h 148"/>
                  <a:gd name="T16" fmla="*/ 578 w 950"/>
                  <a:gd name="T17" fmla="*/ 66 h 148"/>
                  <a:gd name="T18" fmla="*/ 642 w 950"/>
                  <a:gd name="T19" fmla="*/ 8 h 148"/>
                  <a:gd name="T20" fmla="*/ 722 w 950"/>
                  <a:gd name="T21" fmla="*/ 82 h 148"/>
                  <a:gd name="T22" fmla="*/ 786 w 950"/>
                  <a:gd name="T23" fmla="*/ 144 h 148"/>
                  <a:gd name="T24" fmla="*/ 862 w 950"/>
                  <a:gd name="T25" fmla="*/ 58 h 148"/>
                  <a:gd name="T26" fmla="*/ 950 w 950"/>
                  <a:gd name="T27" fmla="*/ 5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50" h="148">
                    <a:moveTo>
                      <a:pt x="0" y="76"/>
                    </a:moveTo>
                    <a:cubicBezTo>
                      <a:pt x="20" y="38"/>
                      <a:pt x="40" y="0"/>
                      <a:pt x="62" y="0"/>
                    </a:cubicBezTo>
                    <a:cubicBezTo>
                      <a:pt x="84" y="0"/>
                      <a:pt x="107" y="55"/>
                      <a:pt x="132" y="76"/>
                    </a:cubicBezTo>
                    <a:cubicBezTo>
                      <a:pt x="157" y="97"/>
                      <a:pt x="184" y="127"/>
                      <a:pt x="210" y="124"/>
                    </a:cubicBezTo>
                    <a:cubicBezTo>
                      <a:pt x="236" y="121"/>
                      <a:pt x="263" y="80"/>
                      <a:pt x="286" y="60"/>
                    </a:cubicBezTo>
                    <a:cubicBezTo>
                      <a:pt x="309" y="40"/>
                      <a:pt x="325" y="4"/>
                      <a:pt x="350" y="6"/>
                    </a:cubicBezTo>
                    <a:cubicBezTo>
                      <a:pt x="375" y="8"/>
                      <a:pt x="408" y="53"/>
                      <a:pt x="434" y="74"/>
                    </a:cubicBezTo>
                    <a:cubicBezTo>
                      <a:pt x="460" y="95"/>
                      <a:pt x="484" y="133"/>
                      <a:pt x="508" y="132"/>
                    </a:cubicBezTo>
                    <a:cubicBezTo>
                      <a:pt x="532" y="131"/>
                      <a:pt x="556" y="87"/>
                      <a:pt x="578" y="66"/>
                    </a:cubicBezTo>
                    <a:cubicBezTo>
                      <a:pt x="600" y="45"/>
                      <a:pt x="618" y="5"/>
                      <a:pt x="642" y="8"/>
                    </a:cubicBezTo>
                    <a:cubicBezTo>
                      <a:pt x="666" y="11"/>
                      <a:pt x="698" y="59"/>
                      <a:pt x="722" y="82"/>
                    </a:cubicBezTo>
                    <a:cubicBezTo>
                      <a:pt x="746" y="105"/>
                      <a:pt x="763" y="148"/>
                      <a:pt x="786" y="144"/>
                    </a:cubicBezTo>
                    <a:cubicBezTo>
                      <a:pt x="809" y="140"/>
                      <a:pt x="835" y="73"/>
                      <a:pt x="862" y="58"/>
                    </a:cubicBezTo>
                    <a:cubicBezTo>
                      <a:pt x="889" y="43"/>
                      <a:pt x="935" y="55"/>
                      <a:pt x="950" y="5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965DE7A0-343B-EC61-3AA5-6303977D796C}"/>
                  </a:ext>
                </a:extLst>
              </p:cNvPr>
              <p:cNvSpPr>
                <a:spLocks/>
              </p:cNvSpPr>
              <p:nvPr/>
            </p:nvSpPr>
            <p:spPr bwMode="auto">
              <a:xfrm rot="-2629675">
                <a:off x="676" y="1030"/>
                <a:ext cx="372" cy="50"/>
              </a:xfrm>
              <a:custGeom>
                <a:avLst/>
                <a:gdLst>
                  <a:gd name="T0" fmla="*/ 0 w 950"/>
                  <a:gd name="T1" fmla="*/ 76 h 148"/>
                  <a:gd name="T2" fmla="*/ 62 w 950"/>
                  <a:gd name="T3" fmla="*/ 0 h 148"/>
                  <a:gd name="T4" fmla="*/ 132 w 950"/>
                  <a:gd name="T5" fmla="*/ 76 h 148"/>
                  <a:gd name="T6" fmla="*/ 210 w 950"/>
                  <a:gd name="T7" fmla="*/ 124 h 148"/>
                  <a:gd name="T8" fmla="*/ 286 w 950"/>
                  <a:gd name="T9" fmla="*/ 60 h 148"/>
                  <a:gd name="T10" fmla="*/ 350 w 950"/>
                  <a:gd name="T11" fmla="*/ 6 h 148"/>
                  <a:gd name="T12" fmla="*/ 434 w 950"/>
                  <a:gd name="T13" fmla="*/ 74 h 148"/>
                  <a:gd name="T14" fmla="*/ 508 w 950"/>
                  <a:gd name="T15" fmla="*/ 132 h 148"/>
                  <a:gd name="T16" fmla="*/ 578 w 950"/>
                  <a:gd name="T17" fmla="*/ 66 h 148"/>
                  <a:gd name="T18" fmla="*/ 642 w 950"/>
                  <a:gd name="T19" fmla="*/ 8 h 148"/>
                  <a:gd name="T20" fmla="*/ 722 w 950"/>
                  <a:gd name="T21" fmla="*/ 82 h 148"/>
                  <a:gd name="T22" fmla="*/ 786 w 950"/>
                  <a:gd name="T23" fmla="*/ 144 h 148"/>
                  <a:gd name="T24" fmla="*/ 862 w 950"/>
                  <a:gd name="T25" fmla="*/ 58 h 148"/>
                  <a:gd name="T26" fmla="*/ 950 w 950"/>
                  <a:gd name="T27" fmla="*/ 5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50" h="148">
                    <a:moveTo>
                      <a:pt x="0" y="76"/>
                    </a:moveTo>
                    <a:cubicBezTo>
                      <a:pt x="20" y="38"/>
                      <a:pt x="40" y="0"/>
                      <a:pt x="62" y="0"/>
                    </a:cubicBezTo>
                    <a:cubicBezTo>
                      <a:pt x="84" y="0"/>
                      <a:pt x="107" y="55"/>
                      <a:pt x="132" y="76"/>
                    </a:cubicBezTo>
                    <a:cubicBezTo>
                      <a:pt x="157" y="97"/>
                      <a:pt x="184" y="127"/>
                      <a:pt x="210" y="124"/>
                    </a:cubicBezTo>
                    <a:cubicBezTo>
                      <a:pt x="236" y="121"/>
                      <a:pt x="263" y="80"/>
                      <a:pt x="286" y="60"/>
                    </a:cubicBezTo>
                    <a:cubicBezTo>
                      <a:pt x="309" y="40"/>
                      <a:pt x="325" y="4"/>
                      <a:pt x="350" y="6"/>
                    </a:cubicBezTo>
                    <a:cubicBezTo>
                      <a:pt x="375" y="8"/>
                      <a:pt x="408" y="53"/>
                      <a:pt x="434" y="74"/>
                    </a:cubicBezTo>
                    <a:cubicBezTo>
                      <a:pt x="460" y="95"/>
                      <a:pt x="484" y="133"/>
                      <a:pt x="508" y="132"/>
                    </a:cubicBezTo>
                    <a:cubicBezTo>
                      <a:pt x="532" y="131"/>
                      <a:pt x="556" y="87"/>
                      <a:pt x="578" y="66"/>
                    </a:cubicBezTo>
                    <a:cubicBezTo>
                      <a:pt x="600" y="45"/>
                      <a:pt x="618" y="5"/>
                      <a:pt x="642" y="8"/>
                    </a:cubicBezTo>
                    <a:cubicBezTo>
                      <a:pt x="666" y="11"/>
                      <a:pt x="698" y="59"/>
                      <a:pt x="722" y="82"/>
                    </a:cubicBezTo>
                    <a:cubicBezTo>
                      <a:pt x="746" y="105"/>
                      <a:pt x="763" y="148"/>
                      <a:pt x="786" y="144"/>
                    </a:cubicBezTo>
                    <a:cubicBezTo>
                      <a:pt x="809" y="140"/>
                      <a:pt x="835" y="73"/>
                      <a:pt x="862" y="58"/>
                    </a:cubicBezTo>
                    <a:cubicBezTo>
                      <a:pt x="889" y="43"/>
                      <a:pt x="935" y="55"/>
                      <a:pt x="950" y="5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Freeform 12">
                <a:extLst>
                  <a:ext uri="{FF2B5EF4-FFF2-40B4-BE49-F238E27FC236}">
                    <a16:creationId xmlns:a16="http://schemas.microsoft.com/office/drawing/2014/main" id="{AD357026-8ABB-CA83-820D-D8CCBF683A96}"/>
                  </a:ext>
                </a:extLst>
              </p:cNvPr>
              <p:cNvSpPr>
                <a:spLocks/>
              </p:cNvSpPr>
              <p:nvPr/>
            </p:nvSpPr>
            <p:spPr bwMode="auto">
              <a:xfrm rot="4633474">
                <a:off x="416" y="1648"/>
                <a:ext cx="372" cy="50"/>
              </a:xfrm>
              <a:custGeom>
                <a:avLst/>
                <a:gdLst>
                  <a:gd name="T0" fmla="*/ 0 w 950"/>
                  <a:gd name="T1" fmla="*/ 76 h 148"/>
                  <a:gd name="T2" fmla="*/ 62 w 950"/>
                  <a:gd name="T3" fmla="*/ 0 h 148"/>
                  <a:gd name="T4" fmla="*/ 132 w 950"/>
                  <a:gd name="T5" fmla="*/ 76 h 148"/>
                  <a:gd name="T6" fmla="*/ 210 w 950"/>
                  <a:gd name="T7" fmla="*/ 124 h 148"/>
                  <a:gd name="T8" fmla="*/ 286 w 950"/>
                  <a:gd name="T9" fmla="*/ 60 h 148"/>
                  <a:gd name="T10" fmla="*/ 350 w 950"/>
                  <a:gd name="T11" fmla="*/ 6 h 148"/>
                  <a:gd name="T12" fmla="*/ 434 w 950"/>
                  <a:gd name="T13" fmla="*/ 74 h 148"/>
                  <a:gd name="T14" fmla="*/ 508 w 950"/>
                  <a:gd name="T15" fmla="*/ 132 h 148"/>
                  <a:gd name="T16" fmla="*/ 578 w 950"/>
                  <a:gd name="T17" fmla="*/ 66 h 148"/>
                  <a:gd name="T18" fmla="*/ 642 w 950"/>
                  <a:gd name="T19" fmla="*/ 8 h 148"/>
                  <a:gd name="T20" fmla="*/ 722 w 950"/>
                  <a:gd name="T21" fmla="*/ 82 h 148"/>
                  <a:gd name="T22" fmla="*/ 786 w 950"/>
                  <a:gd name="T23" fmla="*/ 144 h 148"/>
                  <a:gd name="T24" fmla="*/ 862 w 950"/>
                  <a:gd name="T25" fmla="*/ 58 h 148"/>
                  <a:gd name="T26" fmla="*/ 950 w 950"/>
                  <a:gd name="T27" fmla="*/ 5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50" h="148">
                    <a:moveTo>
                      <a:pt x="0" y="76"/>
                    </a:moveTo>
                    <a:cubicBezTo>
                      <a:pt x="20" y="38"/>
                      <a:pt x="40" y="0"/>
                      <a:pt x="62" y="0"/>
                    </a:cubicBezTo>
                    <a:cubicBezTo>
                      <a:pt x="84" y="0"/>
                      <a:pt x="107" y="55"/>
                      <a:pt x="132" y="76"/>
                    </a:cubicBezTo>
                    <a:cubicBezTo>
                      <a:pt x="157" y="97"/>
                      <a:pt x="184" y="127"/>
                      <a:pt x="210" y="124"/>
                    </a:cubicBezTo>
                    <a:cubicBezTo>
                      <a:pt x="236" y="121"/>
                      <a:pt x="263" y="80"/>
                      <a:pt x="286" y="60"/>
                    </a:cubicBezTo>
                    <a:cubicBezTo>
                      <a:pt x="309" y="40"/>
                      <a:pt x="325" y="4"/>
                      <a:pt x="350" y="6"/>
                    </a:cubicBezTo>
                    <a:cubicBezTo>
                      <a:pt x="375" y="8"/>
                      <a:pt x="408" y="53"/>
                      <a:pt x="434" y="74"/>
                    </a:cubicBezTo>
                    <a:cubicBezTo>
                      <a:pt x="460" y="95"/>
                      <a:pt x="484" y="133"/>
                      <a:pt x="508" y="132"/>
                    </a:cubicBezTo>
                    <a:cubicBezTo>
                      <a:pt x="532" y="131"/>
                      <a:pt x="556" y="87"/>
                      <a:pt x="578" y="66"/>
                    </a:cubicBezTo>
                    <a:cubicBezTo>
                      <a:pt x="600" y="45"/>
                      <a:pt x="618" y="5"/>
                      <a:pt x="642" y="8"/>
                    </a:cubicBezTo>
                    <a:cubicBezTo>
                      <a:pt x="666" y="11"/>
                      <a:pt x="698" y="59"/>
                      <a:pt x="722" y="82"/>
                    </a:cubicBezTo>
                    <a:cubicBezTo>
                      <a:pt x="746" y="105"/>
                      <a:pt x="763" y="148"/>
                      <a:pt x="786" y="144"/>
                    </a:cubicBezTo>
                    <a:cubicBezTo>
                      <a:pt x="809" y="140"/>
                      <a:pt x="835" y="73"/>
                      <a:pt x="862" y="58"/>
                    </a:cubicBezTo>
                    <a:cubicBezTo>
                      <a:pt x="889" y="43"/>
                      <a:pt x="935" y="55"/>
                      <a:pt x="950" y="5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6B666686-5F22-2E72-8B9E-44CC9B441C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4" y="1771"/>
                <a:ext cx="17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g</a:t>
                </a:r>
                <a:endParaRPr lang="en-US" altLang="en-US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12" name="Text Box 14">
                <a:extLst>
                  <a:ext uri="{FF2B5EF4-FFF2-40B4-BE49-F238E27FC236}">
                    <a16:creationId xmlns:a16="http://schemas.microsoft.com/office/drawing/2014/main" id="{DFC72AB1-5E50-868B-2AE2-EBF122C0A0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0" y="891"/>
                <a:ext cx="17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g</a:t>
                </a:r>
                <a:endParaRPr lang="en-US" altLang="en-US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13" name="Line 15">
                <a:extLst>
                  <a:ext uri="{FF2B5EF4-FFF2-40B4-BE49-F238E27FC236}">
                    <a16:creationId xmlns:a16="http://schemas.microsoft.com/office/drawing/2014/main" id="{2B7EF16A-8105-CF50-76BF-3A4CD31B4E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0" y="680"/>
                <a:ext cx="142" cy="2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Line 16">
                <a:extLst>
                  <a:ext uri="{FF2B5EF4-FFF2-40B4-BE49-F238E27FC236}">
                    <a16:creationId xmlns:a16="http://schemas.microsoft.com/office/drawing/2014/main" id="{F078084E-865F-F295-43FE-AA9172B611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54" y="700"/>
                <a:ext cx="148" cy="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Text Box 17">
                <a:extLst>
                  <a:ext uri="{FF2B5EF4-FFF2-40B4-BE49-F238E27FC236}">
                    <a16:creationId xmlns:a16="http://schemas.microsoft.com/office/drawing/2014/main" id="{6C102B18-63F7-9080-C26F-904F70DA06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4" y="877"/>
                <a:ext cx="22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baseline="30000" dirty="0">
                    <a:solidFill>
                      <a:schemeClr val="tx1"/>
                    </a:solidFill>
                  </a:rPr>
                  <a:t>*</a:t>
                </a:r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4F00BFE8-5B69-900B-0CBB-498EACFACD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40"/>
                <a:ext cx="21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b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e</a:t>
                </a:r>
                <a:r>
                  <a:rPr lang="en-US" altLang="en-US" b="0" baseline="3000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-</a:t>
                </a:r>
                <a:endParaRPr lang="en-US" altLang="en-US" b="0" baseline="30000">
                  <a:solidFill>
                    <a:schemeClr val="accent2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" name="Group 19">
            <a:extLst>
              <a:ext uri="{FF2B5EF4-FFF2-40B4-BE49-F238E27FC236}">
                <a16:creationId xmlns:a16="http://schemas.microsoft.com/office/drawing/2014/main" id="{429568F1-CE94-F633-DA38-C0AADB834C9A}"/>
              </a:ext>
            </a:extLst>
          </p:cNvPr>
          <p:cNvGrpSpPr>
            <a:grpSpLocks/>
          </p:cNvGrpSpPr>
          <p:nvPr/>
        </p:nvGrpSpPr>
        <p:grpSpPr bwMode="auto">
          <a:xfrm>
            <a:off x="3830975" y="4058456"/>
            <a:ext cx="1234126" cy="846200"/>
            <a:chOff x="2600" y="2734"/>
            <a:chExt cx="1420" cy="660"/>
          </a:xfrm>
        </p:grpSpPr>
        <p:grpSp>
          <p:nvGrpSpPr>
            <p:cNvPr id="18" name="Group 20">
              <a:extLst>
                <a:ext uri="{FF2B5EF4-FFF2-40B4-BE49-F238E27FC236}">
                  <a16:creationId xmlns:a16="http://schemas.microsoft.com/office/drawing/2014/main" id="{1719C95C-A6BD-72C4-07BB-804C9BC33F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8" y="2822"/>
              <a:ext cx="786" cy="388"/>
              <a:chOff x="2186" y="2700"/>
              <a:chExt cx="776" cy="338"/>
            </a:xfrm>
          </p:grpSpPr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E97869BA-EF76-B34A-2F36-E8888E3944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0" y="2840"/>
                <a:ext cx="400" cy="72"/>
              </a:xfrm>
              <a:custGeom>
                <a:avLst/>
                <a:gdLst>
                  <a:gd name="T0" fmla="*/ 0 w 616"/>
                  <a:gd name="T1" fmla="*/ 86 h 170"/>
                  <a:gd name="T2" fmla="*/ 82 w 616"/>
                  <a:gd name="T3" fmla="*/ 12 h 170"/>
                  <a:gd name="T4" fmla="*/ 168 w 616"/>
                  <a:gd name="T5" fmla="*/ 160 h 170"/>
                  <a:gd name="T6" fmla="*/ 276 w 616"/>
                  <a:gd name="T7" fmla="*/ 10 h 170"/>
                  <a:gd name="T8" fmla="*/ 368 w 616"/>
                  <a:gd name="T9" fmla="*/ 154 h 170"/>
                  <a:gd name="T10" fmla="*/ 460 w 616"/>
                  <a:gd name="T11" fmla="*/ 12 h 170"/>
                  <a:gd name="T12" fmla="*/ 546 w 616"/>
                  <a:gd name="T13" fmla="*/ 158 h 170"/>
                  <a:gd name="T14" fmla="*/ 616 w 616"/>
                  <a:gd name="T15" fmla="*/ 84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6" h="170">
                    <a:moveTo>
                      <a:pt x="0" y="86"/>
                    </a:moveTo>
                    <a:cubicBezTo>
                      <a:pt x="27" y="43"/>
                      <a:pt x="54" y="0"/>
                      <a:pt x="82" y="12"/>
                    </a:cubicBezTo>
                    <a:cubicBezTo>
                      <a:pt x="110" y="24"/>
                      <a:pt x="136" y="160"/>
                      <a:pt x="168" y="160"/>
                    </a:cubicBezTo>
                    <a:cubicBezTo>
                      <a:pt x="200" y="160"/>
                      <a:pt x="243" y="11"/>
                      <a:pt x="276" y="10"/>
                    </a:cubicBezTo>
                    <a:cubicBezTo>
                      <a:pt x="309" y="9"/>
                      <a:pt x="337" y="154"/>
                      <a:pt x="368" y="154"/>
                    </a:cubicBezTo>
                    <a:cubicBezTo>
                      <a:pt x="399" y="154"/>
                      <a:pt x="430" y="11"/>
                      <a:pt x="460" y="12"/>
                    </a:cubicBezTo>
                    <a:cubicBezTo>
                      <a:pt x="490" y="13"/>
                      <a:pt x="520" y="146"/>
                      <a:pt x="546" y="158"/>
                    </a:cubicBezTo>
                    <a:cubicBezTo>
                      <a:pt x="572" y="170"/>
                      <a:pt x="605" y="96"/>
                      <a:pt x="616" y="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2BDDA82B-B5AE-A956-BFCE-B88CE16C8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6" y="2700"/>
                <a:ext cx="202" cy="334"/>
              </a:xfrm>
              <a:custGeom>
                <a:avLst/>
                <a:gdLst>
                  <a:gd name="T0" fmla="*/ 0 w 238"/>
                  <a:gd name="T1" fmla="*/ 334 h 334"/>
                  <a:gd name="T2" fmla="*/ 238 w 238"/>
                  <a:gd name="T3" fmla="*/ 178 h 334"/>
                  <a:gd name="T4" fmla="*/ 6 w 238"/>
                  <a:gd name="T5" fmla="*/ 0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8" h="334">
                    <a:moveTo>
                      <a:pt x="0" y="334"/>
                    </a:moveTo>
                    <a:lnTo>
                      <a:pt x="238" y="178"/>
                    </a:lnTo>
                    <a:lnTo>
                      <a:pt x="6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59202E92-C5DE-F8C3-8930-7A37FAD42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2" y="2708"/>
                <a:ext cx="170" cy="330"/>
              </a:xfrm>
              <a:custGeom>
                <a:avLst/>
                <a:gdLst>
                  <a:gd name="T0" fmla="*/ 162 w 168"/>
                  <a:gd name="T1" fmla="*/ 0 h 342"/>
                  <a:gd name="T2" fmla="*/ 0 w 168"/>
                  <a:gd name="T3" fmla="*/ 176 h 342"/>
                  <a:gd name="T4" fmla="*/ 168 w 168"/>
                  <a:gd name="T5" fmla="*/ 342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8" h="342">
                    <a:moveTo>
                      <a:pt x="162" y="0"/>
                    </a:moveTo>
                    <a:lnTo>
                      <a:pt x="0" y="176"/>
                    </a:lnTo>
                    <a:lnTo>
                      <a:pt x="168" y="34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" name="Text Box 24">
              <a:extLst>
                <a:ext uri="{FF2B5EF4-FFF2-40B4-BE49-F238E27FC236}">
                  <a16:creationId xmlns:a16="http://schemas.microsoft.com/office/drawing/2014/main" id="{7D65EC62-C661-BD0A-7D45-5ED99F5AFB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4" y="2760"/>
              <a:ext cx="325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  <a:latin typeface="Times New Roman" panose="02020603050405020304" pitchFamily="18" charset="0"/>
                </a:rPr>
                <a:t>q</a:t>
              </a:r>
            </a:p>
          </p:txBody>
        </p:sp>
        <p:sp>
          <p:nvSpPr>
            <p:cNvPr id="20" name="Text Box 25">
              <a:extLst>
                <a:ext uri="{FF2B5EF4-FFF2-40B4-BE49-F238E27FC236}">
                  <a16:creationId xmlns:a16="http://schemas.microsoft.com/office/drawing/2014/main" id="{B94A0BA7-0B99-4A23-E09B-CB5C8DAC1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0" y="3156"/>
              <a:ext cx="427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0">
                  <a:solidFill>
                    <a:schemeClr val="tx1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</a:t>
              </a:r>
              <a:r>
                <a:rPr lang="en-US" altLang="en-US" sz="1400">
                  <a:solidFill>
                    <a:schemeClr val="tx1"/>
                  </a:solidFill>
                  <a:latin typeface="Times New Roman" panose="02020603050405020304" pitchFamily="18" charset="0"/>
                </a:rPr>
                <a:t>q</a:t>
              </a:r>
            </a:p>
          </p:txBody>
        </p:sp>
        <p:sp>
          <p:nvSpPr>
            <p:cNvPr id="21" name="Text Box 26">
              <a:extLst>
                <a:ext uri="{FF2B5EF4-FFF2-40B4-BE49-F238E27FC236}">
                  <a16:creationId xmlns:a16="http://schemas.microsoft.com/office/drawing/2014/main" id="{2D57804C-2A2D-49C2-90FE-DC7035117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5" y="2734"/>
              <a:ext cx="364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  <a:r>
                <a:rPr lang="en-US" altLang="en-US" sz="1400" baseline="300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-</a:t>
              </a:r>
              <a:endParaRPr lang="en-US" altLang="en-US" sz="1400" b="0" baseline="30000" dirty="0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" name="Text Box 27">
              <a:extLst>
                <a:ext uri="{FF2B5EF4-FFF2-40B4-BE49-F238E27FC236}">
                  <a16:creationId xmlns:a16="http://schemas.microsoft.com/office/drawing/2014/main" id="{3D8DD584-D63B-737C-CE9B-AFD7C4646B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3" y="3177"/>
              <a:ext cx="397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  <a:r>
                <a:rPr lang="en-US" altLang="en-US" sz="1400" baseline="300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+</a:t>
              </a:r>
              <a:endParaRPr lang="en-US" altLang="en-US" sz="1400" b="0" baseline="30000" dirty="0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6" name="Group 28">
            <a:extLst>
              <a:ext uri="{FF2B5EF4-FFF2-40B4-BE49-F238E27FC236}">
                <a16:creationId xmlns:a16="http://schemas.microsoft.com/office/drawing/2014/main" id="{C342BB00-CE19-25FF-35EA-DEBE25E428AF}"/>
              </a:ext>
            </a:extLst>
          </p:cNvPr>
          <p:cNvGrpSpPr>
            <a:grpSpLocks/>
          </p:cNvGrpSpPr>
          <p:nvPr/>
        </p:nvGrpSpPr>
        <p:grpSpPr bwMode="auto">
          <a:xfrm>
            <a:off x="2204281" y="2593207"/>
            <a:ext cx="1113027" cy="813030"/>
            <a:chOff x="724" y="3120"/>
            <a:chExt cx="1253" cy="955"/>
          </a:xfrm>
        </p:grpSpPr>
        <p:sp>
          <p:nvSpPr>
            <p:cNvPr id="27" name="Line 29">
              <a:extLst>
                <a:ext uri="{FF2B5EF4-FFF2-40B4-BE49-F238E27FC236}">
                  <a16:creationId xmlns:a16="http://schemas.microsoft.com/office/drawing/2014/main" id="{02FFD20B-EAF9-3AE6-4825-744CCA323DD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557788" flipV="1">
              <a:off x="859" y="3640"/>
              <a:ext cx="373" cy="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Symbol" panose="05050102010706020507" pitchFamily="18" charset="2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660A506F-B7ED-03E3-C908-468BB8116F3B}"/>
                </a:ext>
              </a:extLst>
            </p:cNvPr>
            <p:cNvSpPr>
              <a:spLocks/>
            </p:cNvSpPr>
            <p:nvPr/>
          </p:nvSpPr>
          <p:spPr bwMode="auto">
            <a:xfrm rot="2500574">
              <a:off x="1338" y="3639"/>
              <a:ext cx="400" cy="72"/>
            </a:xfrm>
            <a:custGeom>
              <a:avLst/>
              <a:gdLst>
                <a:gd name="T0" fmla="*/ 0 w 616"/>
                <a:gd name="T1" fmla="*/ 86 h 170"/>
                <a:gd name="T2" fmla="*/ 82 w 616"/>
                <a:gd name="T3" fmla="*/ 12 h 170"/>
                <a:gd name="T4" fmla="*/ 168 w 616"/>
                <a:gd name="T5" fmla="*/ 160 h 170"/>
                <a:gd name="T6" fmla="*/ 276 w 616"/>
                <a:gd name="T7" fmla="*/ 10 h 170"/>
                <a:gd name="T8" fmla="*/ 368 w 616"/>
                <a:gd name="T9" fmla="*/ 154 h 170"/>
                <a:gd name="T10" fmla="*/ 460 w 616"/>
                <a:gd name="T11" fmla="*/ 12 h 170"/>
                <a:gd name="T12" fmla="*/ 546 w 616"/>
                <a:gd name="T13" fmla="*/ 158 h 170"/>
                <a:gd name="T14" fmla="*/ 616 w 616"/>
                <a:gd name="T15" fmla="*/ 8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Symbol" panose="05050102010706020507" pitchFamily="18" charset="2"/>
              </a:endParaRPr>
            </a:p>
          </p:txBody>
        </p:sp>
        <p:sp>
          <p:nvSpPr>
            <p:cNvPr id="29" name="Text Box 31">
              <a:extLst>
                <a:ext uri="{FF2B5EF4-FFF2-40B4-BE49-F238E27FC236}">
                  <a16:creationId xmlns:a16="http://schemas.microsoft.com/office/drawing/2014/main" id="{26B8BAF1-72B8-8356-4BFD-2960DDBBC7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6" y="3713"/>
              <a:ext cx="291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  <a:latin typeface="Symbol" panose="05050102010706020507" pitchFamily="18" charset="2"/>
                </a:rPr>
                <a:t>g</a:t>
              </a:r>
              <a:endParaRPr lang="en-US" altLang="en-US" sz="1400">
                <a:latin typeface="Symbol" panose="05050102010706020507" pitchFamily="18" charset="2"/>
              </a:endParaRPr>
            </a:p>
          </p:txBody>
        </p:sp>
        <p:sp>
          <p:nvSpPr>
            <p:cNvPr id="30" name="Oval 32">
              <a:extLst>
                <a:ext uri="{FF2B5EF4-FFF2-40B4-BE49-F238E27FC236}">
                  <a16:creationId xmlns:a16="http://schemas.microsoft.com/office/drawing/2014/main" id="{9AABB8E0-AB7B-7B26-5FA4-D9EE02891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" y="3424"/>
              <a:ext cx="288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Symbol" panose="05050102010706020507" pitchFamily="18" charset="2"/>
              </a:endParaRPr>
            </a:p>
          </p:txBody>
        </p:sp>
        <p:sp>
          <p:nvSpPr>
            <p:cNvPr id="31" name="Line 33">
              <a:extLst>
                <a:ext uri="{FF2B5EF4-FFF2-40B4-BE49-F238E27FC236}">
                  <a16:creationId xmlns:a16="http://schemas.microsoft.com/office/drawing/2014/main" id="{5A91B31C-BFD7-81A8-0F7F-ED9B8350B67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9557788" flipH="1" flipV="1">
              <a:off x="859" y="3265"/>
              <a:ext cx="373" cy="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Symbol" panose="05050102010706020507" pitchFamily="18" charset="2"/>
              </a:endParaRPr>
            </a:p>
          </p:txBody>
        </p:sp>
        <p:sp>
          <p:nvSpPr>
            <p:cNvPr id="32" name="Line 34">
              <a:extLst>
                <a:ext uri="{FF2B5EF4-FFF2-40B4-BE49-F238E27FC236}">
                  <a16:creationId xmlns:a16="http://schemas.microsoft.com/office/drawing/2014/main" id="{199FEA94-7331-4EA1-D99A-A7BF136F3E4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557788" flipV="1">
              <a:off x="1351" y="3277"/>
              <a:ext cx="373" cy="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Symbol" panose="05050102010706020507" pitchFamily="18" charset="2"/>
              </a:endParaRPr>
            </a:p>
          </p:txBody>
        </p:sp>
        <p:sp>
          <p:nvSpPr>
            <p:cNvPr id="33" name="Text Box 35">
              <a:extLst>
                <a:ext uri="{FF2B5EF4-FFF2-40B4-BE49-F238E27FC236}">
                  <a16:creationId xmlns:a16="http://schemas.microsoft.com/office/drawing/2014/main" id="{28863769-0C3F-CBD2-AA22-06333EF667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0" y="3137"/>
              <a:ext cx="320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  <a:latin typeface="Symbol" panose="05050102010706020507" pitchFamily="18" charset="2"/>
                </a:rPr>
                <a:t>p</a:t>
              </a:r>
              <a:endParaRPr lang="en-US" altLang="en-US" sz="1400">
                <a:latin typeface="Symbol" panose="05050102010706020507" pitchFamily="18" charset="2"/>
              </a:endParaRPr>
            </a:p>
          </p:txBody>
        </p:sp>
        <p:sp>
          <p:nvSpPr>
            <p:cNvPr id="34" name="Text Box 36">
              <a:extLst>
                <a:ext uri="{FF2B5EF4-FFF2-40B4-BE49-F238E27FC236}">
                  <a16:creationId xmlns:a16="http://schemas.microsoft.com/office/drawing/2014/main" id="{211A3654-B88F-9A1F-FEDC-7803457EEA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" y="3692"/>
              <a:ext cx="320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  <a:latin typeface="Symbol" panose="05050102010706020507" pitchFamily="18" charset="2"/>
                </a:rPr>
                <a:t>r</a:t>
              </a:r>
              <a:endParaRPr lang="en-US" altLang="en-US" sz="1400">
                <a:latin typeface="Symbol" panose="05050102010706020507" pitchFamily="18" charset="2"/>
              </a:endParaRPr>
            </a:p>
          </p:txBody>
        </p:sp>
        <p:sp>
          <p:nvSpPr>
            <p:cNvPr id="35" name="Text Box 37">
              <a:extLst>
                <a:ext uri="{FF2B5EF4-FFF2-40B4-BE49-F238E27FC236}">
                  <a16:creationId xmlns:a16="http://schemas.microsoft.com/office/drawing/2014/main" id="{4460156F-A2BB-B11C-602A-84B67F2C5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" y="3120"/>
              <a:ext cx="320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  <a:latin typeface="Symbol" panose="05050102010706020507" pitchFamily="18" charset="2"/>
                </a:rPr>
                <a:t>p</a:t>
              </a:r>
              <a:endParaRPr lang="en-US" altLang="en-US" sz="1400">
                <a:latin typeface="Symbol" panose="05050102010706020507" pitchFamily="18" charset="2"/>
              </a:endParaRPr>
            </a:p>
          </p:txBody>
        </p:sp>
      </p:grpSp>
      <p:grpSp>
        <p:nvGrpSpPr>
          <p:cNvPr id="36" name="Group 38">
            <a:extLst>
              <a:ext uri="{FF2B5EF4-FFF2-40B4-BE49-F238E27FC236}">
                <a16:creationId xmlns:a16="http://schemas.microsoft.com/office/drawing/2014/main" id="{B4D09287-2C8F-090F-0060-FF6FD17A55EC}"/>
              </a:ext>
            </a:extLst>
          </p:cNvPr>
          <p:cNvGrpSpPr>
            <a:grpSpLocks/>
          </p:cNvGrpSpPr>
          <p:nvPr/>
        </p:nvGrpSpPr>
        <p:grpSpPr bwMode="auto">
          <a:xfrm>
            <a:off x="3641371" y="2479120"/>
            <a:ext cx="1528763" cy="971550"/>
            <a:chOff x="2962" y="1538"/>
            <a:chExt cx="963" cy="612"/>
          </a:xfrm>
        </p:grpSpPr>
        <p:grpSp>
          <p:nvGrpSpPr>
            <p:cNvPr id="37" name="Group 39">
              <a:extLst>
                <a:ext uri="{FF2B5EF4-FFF2-40B4-BE49-F238E27FC236}">
                  <a16:creationId xmlns:a16="http://schemas.microsoft.com/office/drawing/2014/main" id="{268828B1-D81E-886D-4DC5-CD10B32080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7" y="1636"/>
              <a:ext cx="647" cy="403"/>
              <a:chOff x="3087" y="1636"/>
              <a:chExt cx="647" cy="403"/>
            </a:xfrm>
          </p:grpSpPr>
          <p:sp>
            <p:nvSpPr>
              <p:cNvPr id="44" name="Freeform 40">
                <a:extLst>
                  <a:ext uri="{FF2B5EF4-FFF2-40B4-BE49-F238E27FC236}">
                    <a16:creationId xmlns:a16="http://schemas.microsoft.com/office/drawing/2014/main" id="{72E4C4C9-02DB-85E0-8491-7111516DF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1" y="1814"/>
                <a:ext cx="180" cy="49"/>
              </a:xfrm>
              <a:custGeom>
                <a:avLst/>
                <a:gdLst>
                  <a:gd name="T0" fmla="*/ 0 w 616"/>
                  <a:gd name="T1" fmla="*/ 86 h 170"/>
                  <a:gd name="T2" fmla="*/ 82 w 616"/>
                  <a:gd name="T3" fmla="*/ 12 h 170"/>
                  <a:gd name="T4" fmla="*/ 168 w 616"/>
                  <a:gd name="T5" fmla="*/ 160 h 170"/>
                  <a:gd name="T6" fmla="*/ 276 w 616"/>
                  <a:gd name="T7" fmla="*/ 10 h 170"/>
                  <a:gd name="T8" fmla="*/ 368 w 616"/>
                  <a:gd name="T9" fmla="*/ 154 h 170"/>
                  <a:gd name="T10" fmla="*/ 460 w 616"/>
                  <a:gd name="T11" fmla="*/ 12 h 170"/>
                  <a:gd name="T12" fmla="*/ 546 w 616"/>
                  <a:gd name="T13" fmla="*/ 158 h 170"/>
                  <a:gd name="T14" fmla="*/ 616 w 616"/>
                  <a:gd name="T15" fmla="*/ 84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6" h="170">
                    <a:moveTo>
                      <a:pt x="0" y="86"/>
                    </a:moveTo>
                    <a:cubicBezTo>
                      <a:pt x="27" y="43"/>
                      <a:pt x="54" y="0"/>
                      <a:pt x="82" y="12"/>
                    </a:cubicBezTo>
                    <a:cubicBezTo>
                      <a:pt x="110" y="24"/>
                      <a:pt x="136" y="160"/>
                      <a:pt x="168" y="160"/>
                    </a:cubicBezTo>
                    <a:cubicBezTo>
                      <a:pt x="200" y="160"/>
                      <a:pt x="243" y="11"/>
                      <a:pt x="276" y="10"/>
                    </a:cubicBezTo>
                    <a:cubicBezTo>
                      <a:pt x="309" y="9"/>
                      <a:pt x="337" y="154"/>
                      <a:pt x="368" y="154"/>
                    </a:cubicBezTo>
                    <a:cubicBezTo>
                      <a:pt x="399" y="154"/>
                      <a:pt x="430" y="11"/>
                      <a:pt x="460" y="12"/>
                    </a:cubicBezTo>
                    <a:cubicBezTo>
                      <a:pt x="490" y="13"/>
                      <a:pt x="520" y="146"/>
                      <a:pt x="546" y="158"/>
                    </a:cubicBezTo>
                    <a:cubicBezTo>
                      <a:pt x="572" y="170"/>
                      <a:pt x="605" y="96"/>
                      <a:pt x="616" y="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Symbol" panose="05050102010706020507" pitchFamily="18" charset="2"/>
                </a:endParaRPr>
              </a:p>
            </p:txBody>
          </p:sp>
          <p:sp>
            <p:nvSpPr>
              <p:cNvPr id="45" name="AutoShape 41">
                <a:extLst>
                  <a:ext uri="{FF2B5EF4-FFF2-40B4-BE49-F238E27FC236}">
                    <a16:creationId xmlns:a16="http://schemas.microsoft.com/office/drawing/2014/main" id="{6252F242-09CC-1A76-E23E-4B1B9BEC4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8" y="1822"/>
                <a:ext cx="130" cy="38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Symbol" panose="05050102010706020507" pitchFamily="18" charset="2"/>
                </a:endParaRPr>
              </a:p>
            </p:txBody>
          </p:sp>
          <p:sp>
            <p:nvSpPr>
              <p:cNvPr id="46" name="Line 42">
                <a:extLst>
                  <a:ext uri="{FF2B5EF4-FFF2-40B4-BE49-F238E27FC236}">
                    <a16:creationId xmlns:a16="http://schemas.microsoft.com/office/drawing/2014/main" id="{941C98A3-8B89-E6FD-5D28-7A791E70C2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9557788" flipH="1" flipV="1">
                <a:off x="3087" y="1707"/>
                <a:ext cx="212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Symbol" panose="05050102010706020507" pitchFamily="18" charset="2"/>
                </a:endParaRPr>
              </a:p>
            </p:txBody>
          </p:sp>
          <p:sp>
            <p:nvSpPr>
              <p:cNvPr id="47" name="Line 43">
                <a:extLst>
                  <a:ext uri="{FF2B5EF4-FFF2-40B4-BE49-F238E27FC236}">
                    <a16:creationId xmlns:a16="http://schemas.microsoft.com/office/drawing/2014/main" id="{80985E10-C209-1AC3-ECDE-FD894503AF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557788" flipH="1">
                <a:off x="3087" y="1925"/>
                <a:ext cx="212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Symbol" panose="05050102010706020507" pitchFamily="18" charset="2"/>
                </a:endParaRPr>
              </a:p>
            </p:txBody>
          </p:sp>
          <p:sp>
            <p:nvSpPr>
              <p:cNvPr id="48" name="Line 44">
                <a:extLst>
                  <a:ext uri="{FF2B5EF4-FFF2-40B4-BE49-F238E27FC236}">
                    <a16:creationId xmlns:a16="http://schemas.microsoft.com/office/drawing/2014/main" id="{272B5031-B1D1-F303-1681-9ED1061B45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2" y="1838"/>
                <a:ext cx="147" cy="2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Symbol" panose="05050102010706020507" pitchFamily="18" charset="2"/>
                </a:endParaRPr>
              </a:p>
            </p:txBody>
          </p:sp>
          <p:sp>
            <p:nvSpPr>
              <p:cNvPr id="49" name="Line 45">
                <a:extLst>
                  <a:ext uri="{FF2B5EF4-FFF2-40B4-BE49-F238E27FC236}">
                    <a16:creationId xmlns:a16="http://schemas.microsoft.com/office/drawing/2014/main" id="{A3A8144B-CDAB-77AE-DA93-F7874136C3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87" y="1636"/>
                <a:ext cx="147" cy="2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Symbol" panose="05050102010706020507" pitchFamily="18" charset="2"/>
                </a:endParaRPr>
              </a:p>
            </p:txBody>
          </p:sp>
        </p:grpSp>
        <p:sp>
          <p:nvSpPr>
            <p:cNvPr id="38" name="Text Box 46">
              <a:extLst>
                <a:ext uri="{FF2B5EF4-FFF2-40B4-BE49-F238E27FC236}">
                  <a16:creationId xmlns:a16="http://schemas.microsoft.com/office/drawing/2014/main" id="{695C3F47-F73E-4FC6-4611-D2CE373ACA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2" y="1577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tx1"/>
                  </a:solidFill>
                  <a:latin typeface="Symbol" panose="05050102010706020507" pitchFamily="18" charset="2"/>
                </a:rPr>
                <a:t>p</a:t>
              </a:r>
              <a:endParaRPr lang="en-US" altLang="en-US" sz="1400" dirty="0">
                <a:latin typeface="Symbol" panose="05050102010706020507" pitchFamily="18" charset="2"/>
              </a:endParaRPr>
            </a:p>
          </p:txBody>
        </p:sp>
        <p:sp>
          <p:nvSpPr>
            <p:cNvPr id="39" name="Text Box 47">
              <a:extLst>
                <a:ext uri="{FF2B5EF4-FFF2-40B4-BE49-F238E27FC236}">
                  <a16:creationId xmlns:a16="http://schemas.microsoft.com/office/drawing/2014/main" id="{6340DAAC-1686-9001-04DB-7B3BFE176E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7" y="1958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  <a:latin typeface="Symbol" panose="05050102010706020507" pitchFamily="18" charset="2"/>
                </a:rPr>
                <a:t>p</a:t>
              </a:r>
              <a:endParaRPr lang="en-US" altLang="en-US" sz="1400">
                <a:latin typeface="Symbol" panose="05050102010706020507" pitchFamily="18" charset="2"/>
              </a:endParaRPr>
            </a:p>
          </p:txBody>
        </p:sp>
        <p:sp>
          <p:nvSpPr>
            <p:cNvPr id="40" name="Text Box 48">
              <a:extLst>
                <a:ext uri="{FF2B5EF4-FFF2-40B4-BE49-F238E27FC236}">
                  <a16:creationId xmlns:a16="http://schemas.microsoft.com/office/drawing/2014/main" id="{0C6CBD63-2B3C-F037-4599-9C566A56B8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8" y="1645"/>
              <a:ext cx="21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  <a:latin typeface="Symbol" panose="05050102010706020507" pitchFamily="18" charset="2"/>
                </a:rPr>
                <a:t>r</a:t>
              </a:r>
              <a:r>
                <a:rPr lang="en-US" altLang="en-US" sz="1400" baseline="30000">
                  <a:solidFill>
                    <a:schemeClr val="tx1"/>
                  </a:solidFill>
                  <a:latin typeface="Symbol" panose="05050102010706020507" pitchFamily="18" charset="2"/>
                </a:rPr>
                <a:t>*</a:t>
              </a:r>
              <a:endParaRPr lang="en-US" altLang="en-US" sz="1400">
                <a:latin typeface="Symbol" panose="05050102010706020507" pitchFamily="18" charset="2"/>
              </a:endParaRPr>
            </a:p>
          </p:txBody>
        </p:sp>
        <p:sp>
          <p:nvSpPr>
            <p:cNvPr id="41" name="Text Box 49">
              <a:extLst>
                <a:ext uri="{FF2B5EF4-FFF2-40B4-BE49-F238E27FC236}">
                  <a16:creationId xmlns:a16="http://schemas.microsoft.com/office/drawing/2014/main" id="{F00D44C3-61A6-EFB9-7F13-91D866CBAF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9" y="1847"/>
              <a:ext cx="20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  <a:latin typeface="Symbol" panose="05050102010706020507" pitchFamily="18" charset="2"/>
                </a:rPr>
                <a:t>g</a:t>
              </a:r>
              <a:r>
                <a:rPr lang="en-US" altLang="en-US" sz="1400" baseline="30000">
                  <a:solidFill>
                    <a:schemeClr val="tx1"/>
                  </a:solidFill>
                  <a:latin typeface="Symbol" panose="05050102010706020507" pitchFamily="18" charset="2"/>
                </a:rPr>
                <a:t>*</a:t>
              </a:r>
              <a:endParaRPr lang="en-US" altLang="en-US" sz="1400">
                <a:latin typeface="Symbol" panose="05050102010706020507" pitchFamily="18" charset="2"/>
              </a:endParaRPr>
            </a:p>
          </p:txBody>
        </p:sp>
        <p:sp>
          <p:nvSpPr>
            <p:cNvPr id="42" name="Text Box 50">
              <a:extLst>
                <a:ext uri="{FF2B5EF4-FFF2-40B4-BE49-F238E27FC236}">
                  <a16:creationId xmlns:a16="http://schemas.microsoft.com/office/drawing/2014/main" id="{08988BFB-230F-0A2B-D829-9EE1B08A1B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5" y="1538"/>
              <a:ext cx="20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  <a:r>
                <a:rPr lang="en-US" altLang="en-US" sz="1400" baseline="30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endParaRPr lang="en-US" altLang="en-US" sz="1400" baseline="30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Text Box 51">
              <a:extLst>
                <a:ext uri="{FF2B5EF4-FFF2-40B4-BE49-F238E27FC236}">
                  <a16:creationId xmlns:a16="http://schemas.microsoft.com/office/drawing/2014/main" id="{F1E08739-6679-51A5-4AC3-BA3C30947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0" y="1946"/>
              <a:ext cx="215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</a:t>
              </a:r>
              <a:r>
                <a:rPr lang="en-US" altLang="en-US" sz="1400" baseline="30000" dirty="0">
                  <a:solidFill>
                    <a:schemeClr val="tx1"/>
                  </a:solidFill>
                  <a:latin typeface="Symbol" panose="05050102010706020507" pitchFamily="18" charset="2"/>
                </a:rPr>
                <a:t>+</a:t>
              </a:r>
              <a:endParaRPr lang="en-US" altLang="en-US" sz="1400" baseline="30000" dirty="0">
                <a:solidFill>
                  <a:schemeClr val="accent2"/>
                </a:solidFill>
                <a:latin typeface="Symbol" panose="05050102010706020507" pitchFamily="18" charset="2"/>
              </a:endParaRPr>
            </a:p>
          </p:txBody>
        </p:sp>
      </p:grpSp>
      <p:sp>
        <p:nvSpPr>
          <p:cNvPr id="50" name="Text Box 53">
            <a:extLst>
              <a:ext uri="{FF2B5EF4-FFF2-40B4-BE49-F238E27FC236}">
                <a16:creationId xmlns:a16="http://schemas.microsoft.com/office/drawing/2014/main" id="{34B3C4EE-F6E5-D68B-B771-3A5A8E289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6595" y="2401330"/>
            <a:ext cx="24231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CERES: </a:t>
            </a:r>
            <a:r>
              <a:rPr lang="en-US" altLang="en-US" sz="1200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Nucl.Phys</a:t>
            </a:r>
            <a:r>
              <a:rPr lang="en-US" altLang="en-US" sz="1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. A661 (99) 23c</a:t>
            </a:r>
          </a:p>
        </p:txBody>
      </p:sp>
      <p:grpSp>
        <p:nvGrpSpPr>
          <p:cNvPr id="51" name="Group 59">
            <a:extLst>
              <a:ext uri="{FF2B5EF4-FFF2-40B4-BE49-F238E27FC236}">
                <a16:creationId xmlns:a16="http://schemas.microsoft.com/office/drawing/2014/main" id="{87BF6E66-AF11-9ABD-BE02-E4DD8378CAA9}"/>
              </a:ext>
            </a:extLst>
          </p:cNvPr>
          <p:cNvGrpSpPr>
            <a:grpSpLocks/>
          </p:cNvGrpSpPr>
          <p:nvPr/>
        </p:nvGrpSpPr>
        <p:grpSpPr bwMode="auto">
          <a:xfrm>
            <a:off x="2048185" y="4128165"/>
            <a:ext cx="1290637" cy="869950"/>
            <a:chOff x="659" y="2526"/>
            <a:chExt cx="1404" cy="665"/>
          </a:xfrm>
        </p:grpSpPr>
        <p:grpSp>
          <p:nvGrpSpPr>
            <p:cNvPr id="52" name="Group 60">
              <a:extLst>
                <a:ext uri="{FF2B5EF4-FFF2-40B4-BE49-F238E27FC236}">
                  <a16:creationId xmlns:a16="http://schemas.microsoft.com/office/drawing/2014/main" id="{4AC33F76-ED8F-80CB-33FF-561D3F451B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" y="2562"/>
              <a:ext cx="938" cy="458"/>
              <a:chOff x="2144" y="2660"/>
              <a:chExt cx="878" cy="410"/>
            </a:xfrm>
          </p:grpSpPr>
          <p:sp>
            <p:nvSpPr>
              <p:cNvPr id="57" name="Freeform 61">
                <a:extLst>
                  <a:ext uri="{FF2B5EF4-FFF2-40B4-BE49-F238E27FC236}">
                    <a16:creationId xmlns:a16="http://schemas.microsoft.com/office/drawing/2014/main" id="{139BF37E-0F7C-A84E-0C63-979A14A53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4" y="2660"/>
                <a:ext cx="456" cy="74"/>
              </a:xfrm>
              <a:custGeom>
                <a:avLst/>
                <a:gdLst>
                  <a:gd name="T0" fmla="*/ 0 w 744"/>
                  <a:gd name="T1" fmla="*/ 82 h 152"/>
                  <a:gd name="T2" fmla="*/ 68 w 744"/>
                  <a:gd name="T3" fmla="*/ 6 h 152"/>
                  <a:gd name="T4" fmla="*/ 98 w 744"/>
                  <a:gd name="T5" fmla="*/ 82 h 152"/>
                  <a:gd name="T6" fmla="*/ 70 w 744"/>
                  <a:gd name="T7" fmla="*/ 146 h 152"/>
                  <a:gd name="T8" fmla="*/ 54 w 744"/>
                  <a:gd name="T9" fmla="*/ 74 h 152"/>
                  <a:gd name="T10" fmla="*/ 130 w 744"/>
                  <a:gd name="T11" fmla="*/ 8 h 152"/>
                  <a:gd name="T12" fmla="*/ 170 w 744"/>
                  <a:gd name="T13" fmla="*/ 78 h 152"/>
                  <a:gd name="T14" fmla="*/ 140 w 744"/>
                  <a:gd name="T15" fmla="*/ 150 h 152"/>
                  <a:gd name="T16" fmla="*/ 124 w 744"/>
                  <a:gd name="T17" fmla="*/ 68 h 152"/>
                  <a:gd name="T18" fmla="*/ 210 w 744"/>
                  <a:gd name="T19" fmla="*/ 4 h 152"/>
                  <a:gd name="T20" fmla="*/ 248 w 744"/>
                  <a:gd name="T21" fmla="*/ 90 h 152"/>
                  <a:gd name="T22" fmla="*/ 220 w 744"/>
                  <a:gd name="T23" fmla="*/ 150 h 152"/>
                  <a:gd name="T24" fmla="*/ 194 w 744"/>
                  <a:gd name="T25" fmla="*/ 86 h 152"/>
                  <a:gd name="T26" fmla="*/ 278 w 744"/>
                  <a:gd name="T27" fmla="*/ 10 h 152"/>
                  <a:gd name="T28" fmla="*/ 328 w 744"/>
                  <a:gd name="T29" fmla="*/ 84 h 152"/>
                  <a:gd name="T30" fmla="*/ 302 w 744"/>
                  <a:gd name="T31" fmla="*/ 146 h 152"/>
                  <a:gd name="T32" fmla="*/ 278 w 744"/>
                  <a:gd name="T33" fmla="*/ 88 h 152"/>
                  <a:gd name="T34" fmla="*/ 368 w 744"/>
                  <a:gd name="T35" fmla="*/ 6 h 152"/>
                  <a:gd name="T36" fmla="*/ 434 w 744"/>
                  <a:gd name="T37" fmla="*/ 64 h 152"/>
                  <a:gd name="T38" fmla="*/ 408 w 744"/>
                  <a:gd name="T39" fmla="*/ 146 h 152"/>
                  <a:gd name="T40" fmla="*/ 382 w 744"/>
                  <a:gd name="T41" fmla="*/ 84 h 152"/>
                  <a:gd name="T42" fmla="*/ 476 w 744"/>
                  <a:gd name="T43" fmla="*/ 6 h 152"/>
                  <a:gd name="T44" fmla="*/ 522 w 744"/>
                  <a:gd name="T45" fmla="*/ 76 h 152"/>
                  <a:gd name="T46" fmla="*/ 498 w 744"/>
                  <a:gd name="T47" fmla="*/ 148 h 152"/>
                  <a:gd name="T48" fmla="*/ 474 w 744"/>
                  <a:gd name="T49" fmla="*/ 72 h 152"/>
                  <a:gd name="T50" fmla="*/ 564 w 744"/>
                  <a:gd name="T51" fmla="*/ 8 h 152"/>
                  <a:gd name="T52" fmla="*/ 612 w 744"/>
                  <a:gd name="T53" fmla="*/ 86 h 152"/>
                  <a:gd name="T54" fmla="*/ 574 w 744"/>
                  <a:gd name="T55" fmla="*/ 148 h 152"/>
                  <a:gd name="T56" fmla="*/ 552 w 744"/>
                  <a:gd name="T57" fmla="*/ 76 h 152"/>
                  <a:gd name="T58" fmla="*/ 638 w 744"/>
                  <a:gd name="T59" fmla="*/ 8 h 152"/>
                  <a:gd name="T60" fmla="*/ 688 w 744"/>
                  <a:gd name="T61" fmla="*/ 62 h 152"/>
                  <a:gd name="T62" fmla="*/ 744 w 744"/>
                  <a:gd name="T63" fmla="*/ 7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44" h="152">
                    <a:moveTo>
                      <a:pt x="0" y="82"/>
                    </a:moveTo>
                    <a:cubicBezTo>
                      <a:pt x="26" y="44"/>
                      <a:pt x="52" y="6"/>
                      <a:pt x="68" y="6"/>
                    </a:cubicBezTo>
                    <a:cubicBezTo>
                      <a:pt x="84" y="6"/>
                      <a:pt x="98" y="59"/>
                      <a:pt x="98" y="82"/>
                    </a:cubicBezTo>
                    <a:cubicBezTo>
                      <a:pt x="98" y="105"/>
                      <a:pt x="77" y="147"/>
                      <a:pt x="70" y="146"/>
                    </a:cubicBezTo>
                    <a:cubicBezTo>
                      <a:pt x="63" y="145"/>
                      <a:pt x="44" y="97"/>
                      <a:pt x="54" y="74"/>
                    </a:cubicBezTo>
                    <a:cubicBezTo>
                      <a:pt x="64" y="51"/>
                      <a:pt x="111" y="7"/>
                      <a:pt x="130" y="8"/>
                    </a:cubicBezTo>
                    <a:cubicBezTo>
                      <a:pt x="149" y="9"/>
                      <a:pt x="168" y="54"/>
                      <a:pt x="170" y="78"/>
                    </a:cubicBezTo>
                    <a:cubicBezTo>
                      <a:pt x="172" y="102"/>
                      <a:pt x="148" y="152"/>
                      <a:pt x="140" y="150"/>
                    </a:cubicBezTo>
                    <a:cubicBezTo>
                      <a:pt x="132" y="148"/>
                      <a:pt x="112" y="92"/>
                      <a:pt x="124" y="68"/>
                    </a:cubicBezTo>
                    <a:cubicBezTo>
                      <a:pt x="136" y="44"/>
                      <a:pt x="189" y="0"/>
                      <a:pt x="210" y="4"/>
                    </a:cubicBezTo>
                    <a:cubicBezTo>
                      <a:pt x="231" y="8"/>
                      <a:pt x="246" y="66"/>
                      <a:pt x="248" y="90"/>
                    </a:cubicBezTo>
                    <a:cubicBezTo>
                      <a:pt x="250" y="114"/>
                      <a:pt x="229" y="151"/>
                      <a:pt x="220" y="150"/>
                    </a:cubicBezTo>
                    <a:cubicBezTo>
                      <a:pt x="211" y="149"/>
                      <a:pt x="184" y="109"/>
                      <a:pt x="194" y="86"/>
                    </a:cubicBezTo>
                    <a:cubicBezTo>
                      <a:pt x="204" y="63"/>
                      <a:pt x="256" y="10"/>
                      <a:pt x="278" y="10"/>
                    </a:cubicBezTo>
                    <a:cubicBezTo>
                      <a:pt x="300" y="10"/>
                      <a:pt x="324" y="61"/>
                      <a:pt x="328" y="84"/>
                    </a:cubicBezTo>
                    <a:cubicBezTo>
                      <a:pt x="332" y="107"/>
                      <a:pt x="310" y="145"/>
                      <a:pt x="302" y="146"/>
                    </a:cubicBezTo>
                    <a:cubicBezTo>
                      <a:pt x="294" y="147"/>
                      <a:pt x="267" y="111"/>
                      <a:pt x="278" y="88"/>
                    </a:cubicBezTo>
                    <a:cubicBezTo>
                      <a:pt x="289" y="65"/>
                      <a:pt x="342" y="10"/>
                      <a:pt x="368" y="6"/>
                    </a:cubicBezTo>
                    <a:cubicBezTo>
                      <a:pt x="394" y="2"/>
                      <a:pt x="427" y="41"/>
                      <a:pt x="434" y="64"/>
                    </a:cubicBezTo>
                    <a:cubicBezTo>
                      <a:pt x="441" y="87"/>
                      <a:pt x="417" y="143"/>
                      <a:pt x="408" y="146"/>
                    </a:cubicBezTo>
                    <a:cubicBezTo>
                      <a:pt x="399" y="149"/>
                      <a:pt x="371" y="107"/>
                      <a:pt x="382" y="84"/>
                    </a:cubicBezTo>
                    <a:cubicBezTo>
                      <a:pt x="393" y="61"/>
                      <a:pt x="453" y="7"/>
                      <a:pt x="476" y="6"/>
                    </a:cubicBezTo>
                    <a:cubicBezTo>
                      <a:pt x="499" y="5"/>
                      <a:pt x="518" y="52"/>
                      <a:pt x="522" y="76"/>
                    </a:cubicBezTo>
                    <a:cubicBezTo>
                      <a:pt x="526" y="100"/>
                      <a:pt x="506" y="149"/>
                      <a:pt x="498" y="148"/>
                    </a:cubicBezTo>
                    <a:cubicBezTo>
                      <a:pt x="490" y="147"/>
                      <a:pt x="463" y="95"/>
                      <a:pt x="474" y="72"/>
                    </a:cubicBezTo>
                    <a:cubicBezTo>
                      <a:pt x="485" y="49"/>
                      <a:pt x="541" y="6"/>
                      <a:pt x="564" y="8"/>
                    </a:cubicBezTo>
                    <a:cubicBezTo>
                      <a:pt x="587" y="10"/>
                      <a:pt x="610" y="63"/>
                      <a:pt x="612" y="86"/>
                    </a:cubicBezTo>
                    <a:cubicBezTo>
                      <a:pt x="614" y="109"/>
                      <a:pt x="584" y="150"/>
                      <a:pt x="574" y="148"/>
                    </a:cubicBezTo>
                    <a:cubicBezTo>
                      <a:pt x="564" y="146"/>
                      <a:pt x="541" y="99"/>
                      <a:pt x="552" y="76"/>
                    </a:cubicBezTo>
                    <a:cubicBezTo>
                      <a:pt x="563" y="53"/>
                      <a:pt x="615" y="10"/>
                      <a:pt x="638" y="8"/>
                    </a:cubicBezTo>
                    <a:cubicBezTo>
                      <a:pt x="661" y="6"/>
                      <a:pt x="670" y="52"/>
                      <a:pt x="688" y="62"/>
                    </a:cubicBezTo>
                    <a:cubicBezTo>
                      <a:pt x="706" y="72"/>
                      <a:pt x="735" y="69"/>
                      <a:pt x="744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Freeform 62">
                <a:extLst>
                  <a:ext uri="{FF2B5EF4-FFF2-40B4-BE49-F238E27FC236}">
                    <a16:creationId xmlns:a16="http://schemas.microsoft.com/office/drawing/2014/main" id="{957AA95B-0392-BD80-A5FF-3A3E80922B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4" y="2998"/>
                <a:ext cx="400" cy="72"/>
              </a:xfrm>
              <a:custGeom>
                <a:avLst/>
                <a:gdLst>
                  <a:gd name="T0" fmla="*/ 0 w 616"/>
                  <a:gd name="T1" fmla="*/ 86 h 170"/>
                  <a:gd name="T2" fmla="*/ 82 w 616"/>
                  <a:gd name="T3" fmla="*/ 12 h 170"/>
                  <a:gd name="T4" fmla="*/ 168 w 616"/>
                  <a:gd name="T5" fmla="*/ 160 h 170"/>
                  <a:gd name="T6" fmla="*/ 276 w 616"/>
                  <a:gd name="T7" fmla="*/ 10 h 170"/>
                  <a:gd name="T8" fmla="*/ 368 w 616"/>
                  <a:gd name="T9" fmla="*/ 154 h 170"/>
                  <a:gd name="T10" fmla="*/ 460 w 616"/>
                  <a:gd name="T11" fmla="*/ 12 h 170"/>
                  <a:gd name="T12" fmla="*/ 546 w 616"/>
                  <a:gd name="T13" fmla="*/ 158 h 170"/>
                  <a:gd name="T14" fmla="*/ 616 w 616"/>
                  <a:gd name="T15" fmla="*/ 84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6" h="170">
                    <a:moveTo>
                      <a:pt x="0" y="86"/>
                    </a:moveTo>
                    <a:cubicBezTo>
                      <a:pt x="27" y="43"/>
                      <a:pt x="54" y="0"/>
                      <a:pt x="82" y="12"/>
                    </a:cubicBezTo>
                    <a:cubicBezTo>
                      <a:pt x="110" y="24"/>
                      <a:pt x="136" y="160"/>
                      <a:pt x="168" y="160"/>
                    </a:cubicBezTo>
                    <a:cubicBezTo>
                      <a:pt x="200" y="160"/>
                      <a:pt x="243" y="11"/>
                      <a:pt x="276" y="10"/>
                    </a:cubicBezTo>
                    <a:cubicBezTo>
                      <a:pt x="309" y="9"/>
                      <a:pt x="337" y="154"/>
                      <a:pt x="368" y="154"/>
                    </a:cubicBezTo>
                    <a:cubicBezTo>
                      <a:pt x="399" y="154"/>
                      <a:pt x="430" y="11"/>
                      <a:pt x="460" y="12"/>
                    </a:cubicBezTo>
                    <a:cubicBezTo>
                      <a:pt x="490" y="13"/>
                      <a:pt x="520" y="146"/>
                      <a:pt x="546" y="158"/>
                    </a:cubicBezTo>
                    <a:cubicBezTo>
                      <a:pt x="572" y="170"/>
                      <a:pt x="605" y="96"/>
                      <a:pt x="616" y="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Line 63">
                <a:extLst>
                  <a:ext uri="{FF2B5EF4-FFF2-40B4-BE49-F238E27FC236}">
                    <a16:creationId xmlns:a16="http://schemas.microsoft.com/office/drawing/2014/main" id="{4A73B62B-6029-EF5A-F1A9-4E1A3A328F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2" y="3034"/>
                <a:ext cx="43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Line 64">
                <a:extLst>
                  <a:ext uri="{FF2B5EF4-FFF2-40B4-BE49-F238E27FC236}">
                    <a16:creationId xmlns:a16="http://schemas.microsoft.com/office/drawing/2014/main" id="{FD74DF40-6983-FDC9-6F01-4CB901B02F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8" y="2694"/>
                <a:ext cx="43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Line 65">
                <a:extLst>
                  <a:ext uri="{FF2B5EF4-FFF2-40B4-BE49-F238E27FC236}">
                    <a16:creationId xmlns:a16="http://schemas.microsoft.com/office/drawing/2014/main" id="{490DB4A2-261F-103C-6247-C45266CA71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0" y="2694"/>
                <a:ext cx="0" cy="3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" name="Text Box 66">
              <a:extLst>
                <a:ext uri="{FF2B5EF4-FFF2-40B4-BE49-F238E27FC236}">
                  <a16:creationId xmlns:a16="http://schemas.microsoft.com/office/drawing/2014/main" id="{9E64FA22-B348-C371-B7A6-C55DFBD2EC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" y="2958"/>
              <a:ext cx="30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  <a:latin typeface="Times New Roman" panose="02020603050405020304" pitchFamily="18" charset="0"/>
                </a:rPr>
                <a:t>q</a:t>
              </a:r>
            </a:p>
          </p:txBody>
        </p:sp>
        <p:sp>
          <p:nvSpPr>
            <p:cNvPr id="54" name="Text Box 67">
              <a:extLst>
                <a:ext uri="{FF2B5EF4-FFF2-40B4-BE49-F238E27FC236}">
                  <a16:creationId xmlns:a16="http://schemas.microsoft.com/office/drawing/2014/main" id="{A994BC69-3AC7-C6AD-99C3-B8AE44F09F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6" y="2526"/>
              <a:ext cx="30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  <a:latin typeface="Times New Roman" panose="02020603050405020304" pitchFamily="18" charset="0"/>
                </a:rPr>
                <a:t>q</a:t>
              </a:r>
            </a:p>
          </p:txBody>
        </p:sp>
        <p:sp>
          <p:nvSpPr>
            <p:cNvPr id="55" name="Text Box 68">
              <a:extLst>
                <a:ext uri="{FF2B5EF4-FFF2-40B4-BE49-F238E27FC236}">
                  <a16:creationId xmlns:a16="http://schemas.microsoft.com/office/drawing/2014/main" id="{776EA4BA-AB14-54FC-EF9B-D6B2F15996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" y="2526"/>
              <a:ext cx="2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6" name="Text Box 69">
              <a:extLst>
                <a:ext uri="{FF2B5EF4-FFF2-40B4-BE49-F238E27FC236}">
                  <a16:creationId xmlns:a16="http://schemas.microsoft.com/office/drawing/2014/main" id="{DCDF8C53-C0C4-C1A9-BA94-DE46ABFA29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" y="2950"/>
              <a:ext cx="28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tx1"/>
                  </a:solidFill>
                  <a:latin typeface="Symbol" panose="05050102010706020507" pitchFamily="18" charset="2"/>
                </a:rPr>
                <a:t>g</a:t>
              </a:r>
            </a:p>
          </p:txBody>
        </p:sp>
      </p:grpSp>
      <p:pic>
        <p:nvPicPr>
          <p:cNvPr id="62" name="Picture 2">
            <a:extLst>
              <a:ext uri="{FF2B5EF4-FFF2-40B4-BE49-F238E27FC236}">
                <a16:creationId xmlns:a16="http://schemas.microsoft.com/office/drawing/2014/main" id="{F331E38A-76DB-3F93-1635-A56E54CB5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806" y="2492157"/>
            <a:ext cx="4937944" cy="408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A15E6AA0-4DB5-50C6-59E3-75AC85555A2E}"/>
              </a:ext>
            </a:extLst>
          </p:cNvPr>
          <p:cNvSpPr txBox="1"/>
          <p:nvPr/>
        </p:nvSpPr>
        <p:spPr>
          <a:xfrm>
            <a:off x="6553508" y="1402066"/>
            <a:ext cx="25877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69" name="Text Box 56">
            <a:extLst>
              <a:ext uri="{FF2B5EF4-FFF2-40B4-BE49-F238E27FC236}">
                <a16:creationId xmlns:a16="http://schemas.microsoft.com/office/drawing/2014/main" id="{F4B58CAB-98AB-D400-A38A-DFEC121C4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445" y="6236702"/>
            <a:ext cx="20669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meson decay contribution </a:t>
            </a:r>
          </a:p>
          <a:p>
            <a:r>
              <a:rPr lang="en-US" altLang="en-US" sz="14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after freeze-out</a:t>
            </a:r>
            <a:endParaRPr lang="en-US" altLang="en-US" b="0" dirty="0">
              <a:solidFill>
                <a:schemeClr val="tx1"/>
              </a:solidFill>
            </a:endParaRPr>
          </a:p>
        </p:txBody>
      </p:sp>
      <p:sp>
        <p:nvSpPr>
          <p:cNvPr id="70" name="Text Box 55">
            <a:extLst>
              <a:ext uri="{FF2B5EF4-FFF2-40B4-BE49-F238E27FC236}">
                <a16:creationId xmlns:a16="http://schemas.microsoft.com/office/drawing/2014/main" id="{DADEE682-A3BD-20FF-5513-DB1FB2DFA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688" y="5224643"/>
            <a:ext cx="6146092" cy="1015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Thermal radiation from hadronic phase</a:t>
            </a:r>
          </a:p>
          <a:p>
            <a:pPr algn="ctr"/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requires modified </a:t>
            </a:r>
            <a:r>
              <a:rPr lang="en-US" altLang="en-US" sz="2000" dirty="0">
                <a:solidFill>
                  <a:srgbClr val="FFFF00"/>
                </a:solidFill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meson </a:t>
            </a:r>
          </a:p>
          <a:p>
            <a:pPr algn="ctr"/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dropping masses or melting resonances</a:t>
            </a:r>
          </a:p>
        </p:txBody>
      </p:sp>
    </p:spTree>
    <p:extLst>
      <p:ext uri="{BB962C8B-B14F-4D97-AF65-F5344CB8AC3E}">
        <p14:creationId xmlns:p14="http://schemas.microsoft.com/office/powerpoint/2010/main" val="154095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BD1948-1BA7-3D9F-C464-7BC394AA17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B416D0-25D6-4843-8CC9-04CCAF95498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9BC0B4-0150-98A3-A172-D32E77ADA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947" y="1101381"/>
            <a:ext cx="4017582" cy="5283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13001-A1A9-50E5-6180-F2E0145FC5F0}"/>
              </a:ext>
            </a:extLst>
          </p:cNvPr>
          <p:cNvSpPr txBox="1"/>
          <p:nvPr/>
        </p:nvSpPr>
        <p:spPr>
          <a:xfrm>
            <a:off x="8019962" y="5992801"/>
            <a:ext cx="42254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i="1" dirty="0">
                <a:solidFill>
                  <a:schemeClr val="accent2"/>
                </a:solidFill>
              </a:rPr>
              <a:t>R. Hagedorn &amp; J. Ranft: Nuovo Cimento, Suppl. 6 (1968) 169</a:t>
            </a:r>
            <a:endParaRPr lang="en-US" sz="1200" i="1" dirty="0">
              <a:solidFill>
                <a:schemeClr val="accent2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B1069D-56BF-6D6E-A80F-7A4F436EB9EA}"/>
              </a:ext>
            </a:extLst>
          </p:cNvPr>
          <p:cNvSpPr txBox="1">
            <a:spLocks/>
          </p:cNvSpPr>
          <p:nvPr/>
        </p:nvSpPr>
        <p:spPr>
          <a:xfrm>
            <a:off x="891117" y="133350"/>
            <a:ext cx="10363200" cy="457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endParaRPr 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83D2D9-F657-DD9D-BE90-0024FABBF913}"/>
                  </a:ext>
                </a:extLst>
              </p:cNvPr>
              <p:cNvSpPr txBox="1"/>
              <p:nvPr/>
            </p:nvSpPr>
            <p:spPr>
              <a:xfrm>
                <a:off x="0" y="751228"/>
                <a:ext cx="12192000" cy="4684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kern="0" dirty="0" err="1"/>
                  <a:t>p+p</a:t>
                </a:r>
                <a:r>
                  <a:rPr lang="en-US" sz="2400" kern="0" dirty="0"/>
                  <a:t> 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kern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 kern="0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</m:oMath>
                </a14:m>
                <a:r>
                  <a:rPr lang="en-US" sz="2400" kern="0" dirty="0"/>
                  <a:t> of 6-8 GeV at BNL </a:t>
                </a:r>
                <a:r>
                  <a:rPr lang="en-US" sz="2400" kern="0"/>
                  <a:t>AGS and CERN </a:t>
                </a:r>
                <a:r>
                  <a:rPr lang="en-US" sz="2400" kern="0" dirty="0"/>
                  <a:t>PS in the 1960’s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83D2D9-F657-DD9D-BE90-0024FABBF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51228"/>
                <a:ext cx="12192000" cy="468462"/>
              </a:xfrm>
              <a:prstGeom prst="rect">
                <a:avLst/>
              </a:prstGeom>
              <a:blipFill>
                <a:blip r:embed="rId3"/>
                <a:stretch>
                  <a:fillRect t="-7792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E328C5E0-4A10-7EC9-548E-3DE3E6FAD62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178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A New State of Matter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C737D2B3-3900-1CC2-39E1-596A5AF04A8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23488" y="1353040"/>
                <a:ext cx="8044191" cy="1854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Monotype Sorts" pitchFamily="2" charset="2"/>
                  <a:buBlip>
                    <a:blip r:embed="rId4"/>
                  </a:buBlip>
                  <a:defRPr sz="20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Monotype Sorts" pitchFamily="2" charset="2"/>
                  <a:buBlip>
                    <a:blip r:embed="rId5"/>
                  </a:buBlip>
                  <a:defRPr b="1">
                    <a:solidFill>
                      <a:schemeClr val="accent2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 b="1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/>
                  <a:t>Particle Zoo prior to Parton Model and Quantum Chromo Dynamics</a:t>
                </a:r>
              </a:p>
              <a:p>
                <a:r>
                  <a:rPr lang="en-US" kern="0" dirty="0"/>
                  <a:t>Rolf Hagedorn: </a:t>
                </a:r>
                <a:r>
                  <a:rPr lang="en-US" dirty="0"/>
                  <a:t>Statistical thermodynamics of strong interactions </a:t>
                </a:r>
                <a:endParaRPr lang="en-US" kern="0" dirty="0"/>
              </a:p>
              <a:p>
                <a:pPr lvl="1"/>
                <a:r>
                  <a:rPr lang="en-US" altLang="en-US" dirty="0"/>
                  <a:t>Fireball created in </a:t>
                </a:r>
                <a:r>
                  <a:rPr lang="en-US" altLang="en-US" dirty="0" err="1"/>
                  <a:t>p+p</a:t>
                </a:r>
                <a:r>
                  <a:rPr lang="en-US" altLang="en-US" dirty="0"/>
                  <a:t> collisions</a:t>
                </a:r>
              </a:p>
              <a:p>
                <a:pPr lvl="1"/>
                <a:r>
                  <a:rPr lang="en-US" altLang="en-US" dirty="0"/>
                  <a:t>Particle production follows thermodynamic principles</a:t>
                </a:r>
              </a:p>
              <a:p>
                <a:pPr lvl="1"/>
                <a:endParaRPr lang="en-US" altLang="en-US" dirty="0"/>
              </a:p>
              <a:p>
                <a:pPr lvl="1"/>
                <a:r>
                  <a:rPr lang="en-US" altLang="en-US" dirty="0"/>
                  <a:t>Exponential growth of density of hadronic states with mass</a:t>
                </a:r>
              </a:p>
              <a:p>
                <a:pPr lvl="1"/>
                <a:endParaRPr lang="en-US" altLang="en-US" dirty="0"/>
              </a:p>
              <a:p>
                <a:pPr lvl="1"/>
                <a:endParaRPr lang="en-US" altLang="en-US" dirty="0"/>
              </a:p>
              <a:p>
                <a:pPr lvl="1"/>
                <a:endParaRPr lang="en-US" altLang="en-US" dirty="0"/>
              </a:p>
              <a:p>
                <a:pPr lvl="1"/>
                <a:endParaRPr lang="en-US" altLang="en-US" dirty="0"/>
              </a:p>
              <a:p>
                <a:pPr lvl="1"/>
                <a:endParaRPr lang="en-US" altLang="en-US" dirty="0"/>
              </a:p>
              <a:p>
                <a:pPr lvl="1"/>
                <a:r>
                  <a:rPr lang="en-US" altLang="en-US" dirty="0"/>
                  <a:t>Limiting Hagedorn temperature: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en-US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  <m:r>
                          <a:rPr lang="en-US" alt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alt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1" i="1" smtClean="0">
                        <a:latin typeface="Cambria Math" panose="02040503050406030204" pitchFamily="18" charset="0"/>
                      </a:rPr>
                      <m:t>𝟏𝟔𝟎</m:t>
                    </m:r>
                    <m:r>
                      <a:rPr lang="en-US" alt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dirty="0"/>
                  <a:t>MeV</a:t>
                </a:r>
              </a:p>
              <a:p>
                <a:pPr lvl="1"/>
                <a:endParaRPr lang="en-US" altLang="en-US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C737D2B3-3900-1CC2-39E1-596A5AF0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3488" y="1353040"/>
                <a:ext cx="8044191" cy="1854937"/>
              </a:xfrm>
              <a:prstGeom prst="rect">
                <a:avLst/>
              </a:prstGeom>
              <a:blipFill>
                <a:blip r:embed="rId6"/>
                <a:stretch>
                  <a:fillRect t="-1974" r="-303" b="-1019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78943B3-A87B-4290-17AF-9CA2B258AF74}"/>
                  </a:ext>
                </a:extLst>
              </p:cNvPr>
              <p:cNvSpPr txBox="1"/>
              <p:nvPr/>
            </p:nvSpPr>
            <p:spPr>
              <a:xfrm>
                <a:off x="2846439" y="3413401"/>
                <a:ext cx="2597823" cy="6154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00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  <m:d>
                      <m:dPr>
                        <m:ctrlPr>
                          <a:rPr lang="en-US" sz="2000" b="1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</m:d>
                    <m:r>
                      <a:rPr lang="en-US" sz="2000" b="1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b="1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sSup>
                          <m:sSupPr>
                            <m:ctrlPr>
                              <a:rPr lang="en-US" sz="2000" b="1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sz="2000" b="1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US" sz="2000" b="1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000" b="1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en-US" sz="2000" b="1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b="1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f>
                          <m:fPr>
                            <m:ctrlPr>
                              <a:rPr lang="en-US" sz="2000" b="1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000" b="1" i="1" kern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kern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US" sz="2000" b="1" i="1" kern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𝑯</m:t>
                                </m:r>
                              </m:sub>
                            </m:sSub>
                          </m:den>
                        </m:f>
                      </m:sup>
                    </m:sSup>
                  </m:oMath>
                </a14:m>
                <a:r>
                  <a:rPr lang="en-US" sz="2000" kern="0" dirty="0"/>
                  <a:t>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78943B3-A87B-4290-17AF-9CA2B258A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439" y="3413401"/>
                <a:ext cx="2597823" cy="6154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 Box 9">
            <a:extLst>
              <a:ext uri="{FF2B5EF4-FFF2-40B4-BE49-F238E27FC236}">
                <a16:creationId xmlns:a16="http://schemas.microsoft.com/office/drawing/2014/main" id="{1FFC2B00-644A-D675-A136-BF3F820FB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08" y="5284915"/>
            <a:ext cx="6859560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 sz="35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state of matter at higher temperature</a:t>
            </a:r>
          </a:p>
          <a:p>
            <a:pPr algn="ctr">
              <a:defRPr sz="35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degrees of freedom</a:t>
            </a:r>
          </a:p>
        </p:txBody>
      </p:sp>
    </p:spTree>
    <p:extLst>
      <p:ext uri="{BB962C8B-B14F-4D97-AF65-F5344CB8AC3E}">
        <p14:creationId xmlns:p14="http://schemas.microsoft.com/office/powerpoint/2010/main" val="32456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7C1A4-6885-3881-C846-12F4FF1EE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58AC5A-7C9A-D983-AB10-BFEA86F4D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916" y="1309924"/>
            <a:ext cx="4024073" cy="45757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FE53D4-08C4-3B1D-FFB8-A85EE9AB71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B416D0-25D6-4843-8CC9-04CCAF95498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8E29F45-A7B5-1404-1346-0CA02254676D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5052"/>
            <a:ext cx="12192000" cy="66294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en-US" altLang="en-US" kern="0" dirty="0"/>
              <a:t>Thermal Radiation</a:t>
            </a:r>
          </a:p>
        </p:txBody>
      </p:sp>
      <p:sp>
        <p:nvSpPr>
          <p:cNvPr id="64" name="Text Box 10">
            <a:extLst>
              <a:ext uri="{FF2B5EF4-FFF2-40B4-BE49-F238E27FC236}">
                <a16:creationId xmlns:a16="http://schemas.microsoft.com/office/drawing/2014/main" id="{AC17BB5D-F462-7165-4EEC-0396D190F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4302" y="2802537"/>
            <a:ext cx="3111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US" altLang="en-US"/>
          </a:p>
        </p:txBody>
      </p:sp>
      <p:sp>
        <p:nvSpPr>
          <p:cNvPr id="65" name="Text Box 11">
            <a:extLst>
              <a:ext uri="{FF2B5EF4-FFF2-40B4-BE49-F238E27FC236}">
                <a16:creationId xmlns:a16="http://schemas.microsoft.com/office/drawing/2014/main" id="{C7195A38-5CF4-06F4-8F23-FCE70D403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9613" y="1203163"/>
            <a:ext cx="261655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</a:rPr>
              <a:t>WA98: </a:t>
            </a:r>
            <a:r>
              <a:rPr lang="en-US" sz="1200" i="1" dirty="0" err="1">
                <a:solidFill>
                  <a:schemeClr val="accent2"/>
                </a:solidFill>
              </a:rPr>
              <a:t>Phys.Rev.Lett</a:t>
            </a:r>
            <a:r>
              <a:rPr lang="en-US" sz="1200" i="1" dirty="0">
                <a:solidFill>
                  <a:schemeClr val="accent2"/>
                </a:solidFill>
              </a:rPr>
              <a:t>. 85 (2000) 3595</a:t>
            </a:r>
          </a:p>
        </p:txBody>
      </p:sp>
      <p:sp>
        <p:nvSpPr>
          <p:cNvPr id="66" name="Text Box 12">
            <a:extLst>
              <a:ext uri="{FF2B5EF4-FFF2-40B4-BE49-F238E27FC236}">
                <a16:creationId xmlns:a16="http://schemas.microsoft.com/office/drawing/2014/main" id="{4F9A4353-825A-C33C-C5FB-21DD6A023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9716" y="3476098"/>
            <a:ext cx="274504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hlink"/>
                </a:solidFill>
                <a:latin typeface="Times New Roman" panose="02020603050405020304" pitchFamily="18" charset="0"/>
              </a:rPr>
              <a:t>direct photon excess</a:t>
            </a:r>
          </a:p>
          <a:p>
            <a:r>
              <a:rPr lang="en-US" altLang="en-US" sz="2000" dirty="0">
                <a:solidFill>
                  <a:schemeClr val="hlink"/>
                </a:solidFill>
                <a:latin typeface="Times New Roman" panose="02020603050405020304" pitchFamily="18" charset="0"/>
              </a:rPr>
              <a:t>   over expected sources</a:t>
            </a:r>
            <a:endParaRPr lang="en-US" altLang="en-US" sz="2000" dirty="0">
              <a:latin typeface="Times New Roman" panose="02020603050405020304" pitchFamily="18" charset="0"/>
            </a:endParaRPr>
          </a:p>
          <a:p>
            <a:endParaRPr lang="en-US" altLang="en-US" sz="2000" dirty="0">
              <a:latin typeface="Times New Roman" panose="02020603050405020304" pitchFamily="18" charset="0"/>
            </a:endParaRPr>
          </a:p>
        </p:txBody>
      </p:sp>
      <p:pic>
        <p:nvPicPr>
          <p:cNvPr id="75" name="Picture 3">
            <a:extLst>
              <a:ext uri="{FF2B5EF4-FFF2-40B4-BE49-F238E27FC236}">
                <a16:creationId xmlns:a16="http://schemas.microsoft.com/office/drawing/2014/main" id="{3EECD99F-F83F-DB31-5F61-29E7BA9CA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 t="14473"/>
          <a:stretch>
            <a:fillRect/>
          </a:stretch>
        </p:blipFill>
        <p:spPr bwMode="auto">
          <a:xfrm>
            <a:off x="0" y="1613499"/>
            <a:ext cx="4816619" cy="37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4">
            <a:extLst>
              <a:ext uri="{FF2B5EF4-FFF2-40B4-BE49-F238E27FC236}">
                <a16:creationId xmlns:a16="http://schemas.microsoft.com/office/drawing/2014/main" id="{3F3A142A-A2E9-21E8-9B9D-62DEAF28BE3E}"/>
              </a:ext>
            </a:extLst>
          </p:cNvPr>
          <p:cNvSpPr txBox="1">
            <a:spLocks noChangeArrowheads="1"/>
          </p:cNvSpPr>
          <p:nvPr/>
        </p:nvSpPr>
        <p:spPr>
          <a:xfrm>
            <a:off x="311999" y="742156"/>
            <a:ext cx="4484058" cy="206038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pitchFamily="2" charset="2"/>
              <a:buBlip>
                <a:blip r:embed="rId4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pitchFamily="2" charset="2"/>
              <a:buBlip>
                <a:blip r:embed="rId5"/>
              </a:buBlip>
              <a:defRPr b="1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14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kern="0" dirty="0"/>
              <a:t>NA50: </a:t>
            </a:r>
            <a:r>
              <a:rPr lang="en-US" altLang="en-US" kern="0" dirty="0">
                <a:sym typeface="Symbol" panose="05050102010706020507" pitchFamily="18" charset="2"/>
              </a:rPr>
              <a:t></a:t>
            </a:r>
            <a:r>
              <a:rPr lang="en-US" altLang="en-US" kern="0" dirty="0"/>
              <a:t>-pairs for 1 &lt; m &lt; 3 GeV</a:t>
            </a:r>
          </a:p>
          <a:p>
            <a:pPr marL="0" indent="0">
              <a:buNone/>
            </a:pPr>
            <a:endParaRPr lang="en-US" altLang="en-US" kern="0" dirty="0"/>
          </a:p>
          <a:p>
            <a:pPr marL="0" indent="0">
              <a:buNone/>
            </a:pPr>
            <a:endParaRPr lang="en-US" altLang="en-US" kern="0" dirty="0"/>
          </a:p>
          <a:p>
            <a:pPr marL="0" indent="0">
              <a:buNone/>
            </a:pPr>
            <a:endParaRPr lang="en-US" altLang="en-US" kern="0" dirty="0"/>
          </a:p>
        </p:txBody>
      </p:sp>
      <p:sp>
        <p:nvSpPr>
          <p:cNvPr id="77" name="Freeform 6">
            <a:extLst>
              <a:ext uri="{FF2B5EF4-FFF2-40B4-BE49-F238E27FC236}">
                <a16:creationId xmlns:a16="http://schemas.microsoft.com/office/drawing/2014/main" id="{33C5EDFF-9805-4237-F42D-E0D81B014FAB}"/>
              </a:ext>
            </a:extLst>
          </p:cNvPr>
          <p:cNvSpPr>
            <a:spLocks/>
          </p:cNvSpPr>
          <p:nvPr/>
        </p:nvSpPr>
        <p:spPr bwMode="auto">
          <a:xfrm>
            <a:off x="2624138" y="2577426"/>
            <a:ext cx="2347067" cy="1497753"/>
          </a:xfrm>
          <a:custGeom>
            <a:avLst/>
            <a:gdLst>
              <a:gd name="T0" fmla="*/ 1458 w 1458"/>
              <a:gd name="T1" fmla="*/ 0 h 648"/>
              <a:gd name="T2" fmla="*/ 846 w 1458"/>
              <a:gd name="T3" fmla="*/ 444 h 648"/>
              <a:gd name="T4" fmla="*/ 0 w 1458"/>
              <a:gd name="T5" fmla="*/ 648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58" h="648">
                <a:moveTo>
                  <a:pt x="1458" y="0"/>
                </a:moveTo>
                <a:cubicBezTo>
                  <a:pt x="1356" y="73"/>
                  <a:pt x="1089" y="336"/>
                  <a:pt x="846" y="444"/>
                </a:cubicBezTo>
                <a:cubicBezTo>
                  <a:pt x="603" y="552"/>
                  <a:pt x="141" y="614"/>
                  <a:pt x="0" y="648"/>
                </a:cubicBezTo>
              </a:path>
            </a:pathLst>
          </a:custGeom>
          <a:noFill/>
          <a:ln w="15875">
            <a:solidFill>
              <a:srgbClr val="FFCC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Text Box 7">
            <a:extLst>
              <a:ext uri="{FF2B5EF4-FFF2-40B4-BE49-F238E27FC236}">
                <a16:creationId xmlns:a16="http://schemas.microsoft.com/office/drawing/2014/main" id="{A9D6B9C6-AE79-D253-9A01-C1D212C96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4742" y="2079465"/>
            <a:ext cx="27100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rgbClr val="FFCC00"/>
                </a:solidFill>
              </a:rPr>
              <a:t>thermal radiation</a:t>
            </a:r>
          </a:p>
          <a:p>
            <a:r>
              <a:rPr lang="en-US" altLang="en-US" dirty="0">
                <a:solidFill>
                  <a:srgbClr val="FFCC00"/>
                </a:solidFill>
              </a:rPr>
              <a:t>	(T</a:t>
            </a:r>
            <a:r>
              <a:rPr lang="en-US" altLang="en-US" baseline="-25000" dirty="0">
                <a:solidFill>
                  <a:srgbClr val="FFCC00"/>
                </a:solidFill>
              </a:rPr>
              <a:t>i </a:t>
            </a:r>
            <a:r>
              <a:rPr lang="en-US" altLang="en-US" dirty="0">
                <a:solidFill>
                  <a:srgbClr val="FFCC00"/>
                </a:solidFill>
              </a:rPr>
              <a:t>~220 MeV)</a:t>
            </a:r>
            <a:endParaRPr lang="en-US" altLang="en-US" dirty="0"/>
          </a:p>
        </p:txBody>
      </p:sp>
      <p:sp>
        <p:nvSpPr>
          <p:cNvPr id="79" name="Text Box 8">
            <a:extLst>
              <a:ext uri="{FF2B5EF4-FFF2-40B4-BE49-F238E27FC236}">
                <a16:creationId xmlns:a16="http://schemas.microsoft.com/office/drawing/2014/main" id="{E03969F7-6D66-F4BD-1B76-112C6CC95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98" y="1380802"/>
            <a:ext cx="22436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 dirty="0">
                <a:solidFill>
                  <a:schemeClr val="accent2"/>
                </a:solidFill>
              </a:rPr>
              <a:t>NA50 </a:t>
            </a:r>
            <a:r>
              <a:rPr lang="en-US" altLang="en-US" sz="1200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Nucl.Phys</a:t>
            </a:r>
            <a:r>
              <a:rPr lang="en-US" altLang="en-US" sz="1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A661 (99) 538c</a:t>
            </a:r>
          </a:p>
        </p:txBody>
      </p:sp>
      <p:sp>
        <p:nvSpPr>
          <p:cNvPr id="80" name="Text Box 9">
            <a:extLst>
              <a:ext uri="{FF2B5EF4-FFF2-40B4-BE49-F238E27FC236}">
                <a16:creationId xmlns:a16="http://schemas.microsoft.com/office/drawing/2014/main" id="{A844F646-DE0B-F2B6-C072-C7EFE9261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109" y="1890279"/>
            <a:ext cx="29386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Rapp &amp; </a:t>
            </a:r>
            <a:r>
              <a:rPr lang="en-US" altLang="en-US" sz="1200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Shuryak</a:t>
            </a:r>
            <a:r>
              <a:rPr lang="en-US" altLang="en-US" sz="1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200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Phys.Lett</a:t>
            </a:r>
            <a:r>
              <a:rPr lang="en-US" altLang="en-US" sz="1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B473 (2000) 13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EF221A-2EF5-E9B5-8B34-FF988BC2F783}"/>
              </a:ext>
            </a:extLst>
          </p:cNvPr>
          <p:cNvSpPr txBox="1">
            <a:spLocks noChangeArrowheads="1"/>
          </p:cNvSpPr>
          <p:nvPr/>
        </p:nvSpPr>
        <p:spPr>
          <a:xfrm>
            <a:off x="6966848" y="739613"/>
            <a:ext cx="4484058" cy="7921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pitchFamily="2" charset="2"/>
              <a:buBlip>
                <a:blip r:embed="rId4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pitchFamily="2" charset="2"/>
              <a:buBlip>
                <a:blip r:embed="rId5"/>
              </a:buBlip>
              <a:defRPr b="1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14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kern="0" dirty="0"/>
              <a:t>WA98: photon excess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881BAC6-5610-0600-8959-AD648E2C73FE}"/>
              </a:ext>
            </a:extLst>
          </p:cNvPr>
          <p:cNvSpPr/>
          <p:nvPr/>
        </p:nvSpPr>
        <p:spPr bwMode="auto">
          <a:xfrm>
            <a:off x="8320520" y="3537607"/>
            <a:ext cx="1930621" cy="533801"/>
          </a:xfrm>
          <a:custGeom>
            <a:avLst/>
            <a:gdLst>
              <a:gd name="csX0" fmla="*/ 0 w 1930621"/>
              <a:gd name="csY0" fmla="*/ 499035 h 533801"/>
              <a:gd name="csX1" fmla="*/ 1254868 w 1930621"/>
              <a:gd name="csY1" fmla="*/ 489307 h 533801"/>
              <a:gd name="csX2" fmla="*/ 1877438 w 1930621"/>
              <a:gd name="csY2" fmla="*/ 61290 h 533801"/>
              <a:gd name="csX3" fmla="*/ 1896893 w 1930621"/>
              <a:gd name="csY3" fmla="*/ 2924 h 533801"/>
              <a:gd name="csX4" fmla="*/ 1896893 w 1930621"/>
              <a:gd name="csY4" fmla="*/ 2924 h 533801"/>
              <a:gd name="csX5" fmla="*/ 1896893 w 1930621"/>
              <a:gd name="csY5" fmla="*/ 22380 h 533801"/>
              <a:gd name="csX6" fmla="*/ 1896893 w 1930621"/>
              <a:gd name="csY6" fmla="*/ 22380 h 533801"/>
              <a:gd name="csX7" fmla="*/ 1896893 w 1930621"/>
              <a:gd name="csY7" fmla="*/ 22380 h 53380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930621" h="533801">
                <a:moveTo>
                  <a:pt x="0" y="499035"/>
                </a:moveTo>
                <a:cubicBezTo>
                  <a:pt x="470981" y="530650"/>
                  <a:pt x="941962" y="562265"/>
                  <a:pt x="1254868" y="489307"/>
                </a:cubicBezTo>
                <a:cubicBezTo>
                  <a:pt x="1567774" y="416349"/>
                  <a:pt x="1770434" y="142354"/>
                  <a:pt x="1877438" y="61290"/>
                </a:cubicBezTo>
                <a:cubicBezTo>
                  <a:pt x="1984442" y="-19774"/>
                  <a:pt x="1896893" y="2924"/>
                  <a:pt x="1896893" y="2924"/>
                </a:cubicBezTo>
                <a:lnTo>
                  <a:pt x="1896893" y="2924"/>
                </a:lnTo>
                <a:lnTo>
                  <a:pt x="1896893" y="22380"/>
                </a:lnTo>
                <a:lnTo>
                  <a:pt x="1896893" y="22380"/>
                </a:lnTo>
                <a:lnTo>
                  <a:pt x="1896893" y="22380"/>
                </a:ln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E29BBA-FD56-1660-9EB7-1BA82D7F9C99}"/>
              </a:ext>
            </a:extLst>
          </p:cNvPr>
          <p:cNvSpPr txBox="1"/>
          <p:nvPr/>
        </p:nvSpPr>
        <p:spPr>
          <a:xfrm>
            <a:off x="2767818" y="5643765"/>
            <a:ext cx="5466945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consistent with thermal radiation</a:t>
            </a:r>
          </a:p>
          <a:p>
            <a:pPr algn="ctr"/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quark matter near phase transition </a:t>
            </a:r>
          </a:p>
        </p:txBody>
      </p:sp>
    </p:spTree>
    <p:extLst>
      <p:ext uri="{BB962C8B-B14F-4D97-AF65-F5344CB8AC3E}">
        <p14:creationId xmlns:p14="http://schemas.microsoft.com/office/powerpoint/2010/main" val="372881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9">
                <a:extLst>
                  <a:ext uri="{FF2B5EF4-FFF2-40B4-BE49-F238E27FC236}">
                    <a16:creationId xmlns:a16="http://schemas.microsoft.com/office/drawing/2014/main" id="{B273DF5B-8B01-DE0E-E77C-C9DDD1ED10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5932" y="877390"/>
                <a:ext cx="6297558" cy="26776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u="sng" dirty="0">
                    <a:solidFill>
                      <a:schemeClr val="hlink"/>
                    </a:solidFill>
                    <a:latin typeface="Times New Roman" panose="02020603050405020304" pitchFamily="18" charset="0"/>
                  </a:rPr>
                  <a:t>Key Prediction: Color Screening in QGP </a:t>
                </a:r>
              </a:p>
              <a:p>
                <a:r>
                  <a:rPr lang="en-US" altLang="en-US" sz="1200" b="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                          </a:t>
                </a:r>
                <a:r>
                  <a:rPr lang="en-US" altLang="en-US" sz="1200" i="1" dirty="0">
                    <a:latin typeface="Times New Roman" panose="02020603050405020304" pitchFamily="18" charset="0"/>
                  </a:rPr>
                  <a:t>Matsui and Satz </a:t>
                </a:r>
                <a:r>
                  <a:rPr lang="en-US" altLang="en-US" sz="1200" i="1" dirty="0" err="1">
                    <a:latin typeface="Times New Roman" panose="02020603050405020304" pitchFamily="18" charset="0"/>
                  </a:rPr>
                  <a:t>Phys.Lett</a:t>
                </a:r>
                <a:r>
                  <a:rPr lang="en-US" altLang="en-US" sz="1200" i="1" dirty="0">
                    <a:latin typeface="Times New Roman" panose="02020603050405020304" pitchFamily="18" charset="0"/>
                  </a:rPr>
                  <a:t>. B 17B (1986)</a:t>
                </a:r>
              </a:p>
              <a:p>
                <a:endParaRPr lang="en-US" altLang="en-US" sz="1200" dirty="0">
                  <a:latin typeface="Times New Roman" panose="02020603050405020304" pitchFamily="18" charset="0"/>
                </a:endParaRPr>
              </a:p>
              <a:p>
                <a:r>
                  <a:rPr lang="en-US" altLang="en-US" sz="1200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              	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en-US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dirty="0" err="1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and</a:t>
                </a:r>
                <a:r>
                  <a:rPr lang="en-US" altLang="en-US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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en-US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  screened in color field of partonic matter</a:t>
                </a:r>
              </a:p>
              <a:p>
                <a:endParaRPr lang="en-US" altLang="en-US" dirty="0">
                  <a:solidFill>
                    <a:schemeClr val="accent2"/>
                  </a:solidFill>
                  <a:latin typeface="Times New Roman" panose="02020603050405020304" pitchFamily="18" charset="0"/>
                </a:endParaRPr>
              </a:p>
              <a:p>
                <a:r>
                  <a:rPr lang="en-US" altLang="en-US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	            	successive melting of charmonium states:</a:t>
                </a:r>
              </a:p>
              <a:p>
                <a:endParaRPr lang="en-US" altLang="en-US" dirty="0">
                  <a:solidFill>
                    <a:schemeClr val="accent2"/>
                  </a:solidFill>
                  <a:latin typeface="Times New Roman" panose="02020603050405020304" pitchFamily="18" charset="0"/>
                </a:endParaRPr>
              </a:p>
              <a:p>
                <a:r>
                  <a:rPr lang="en-US" altLang="en-US" dirty="0">
                    <a:solidFill>
                      <a:schemeClr val="accent2"/>
                    </a:solidFill>
                  </a:rPr>
                  <a:t>	   	</a:t>
                </a:r>
                <a:r>
                  <a:rPr lang="en-US" altLang="en-US" dirty="0">
                    <a:solidFill>
                      <a:schemeClr val="accent2"/>
                    </a:solidFill>
                    <a:sym typeface="Symbol" panose="05050102010706020507" pitchFamily="18" charset="2"/>
                  </a:rPr>
                  <a:t> </a:t>
                </a:r>
                <a:r>
                  <a:rPr lang="en-US" altLang="en-US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’:	  	2 M</a:t>
                </a:r>
                <a:r>
                  <a:rPr lang="en-US" altLang="en-US" baseline="-25000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D</a:t>
                </a:r>
                <a:r>
                  <a:rPr lang="en-US" altLang="en-US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 - M</a:t>
                </a:r>
                <a:r>
                  <a:rPr lang="en-US" altLang="en-US" baseline="-25000" dirty="0">
                    <a:solidFill>
                      <a:schemeClr val="accent2"/>
                    </a:solidFill>
                    <a:latin typeface="Symbol" panose="05050102010706020507" pitchFamily="18" charset="2"/>
                  </a:rPr>
                  <a:t>y</a:t>
                </a:r>
                <a:r>
                  <a:rPr lang="en-US" altLang="en-US" baseline="-25000" dirty="0">
                    <a:solidFill>
                      <a:schemeClr val="accent2"/>
                    </a:solidFill>
                  </a:rPr>
                  <a:t>  </a:t>
                </a:r>
                <a:r>
                  <a:rPr lang="en-US" altLang="en-US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~     60 MeV </a:t>
                </a:r>
              </a:p>
              <a:p>
                <a:r>
                  <a:rPr lang="en-US" altLang="en-US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	   	</a:t>
                </a:r>
                <a:r>
                  <a:rPr lang="en-US" altLang="en-US" dirty="0">
                    <a:solidFill>
                      <a:schemeClr val="accent2"/>
                    </a:solidFill>
                    <a:latin typeface="Times New Roman" panose="02020603050405020304" pitchFamily="18" charset="0"/>
                    <a:sym typeface="Symbol" panose="05050102010706020507" pitchFamily="18" charset="2"/>
                  </a:rPr>
                  <a:t>J/ +</a:t>
                </a:r>
                <a:r>
                  <a:rPr lang="en-US" altLang="en-US" dirty="0">
                    <a:solidFill>
                      <a:schemeClr val="accent2"/>
                    </a:solidFill>
                    <a:sym typeface="Symbol" panose="05050102010706020507" pitchFamily="18" charset="2"/>
                  </a:rPr>
                  <a:t>g:</a:t>
                </a:r>
                <a:r>
                  <a:rPr lang="en-US" altLang="en-US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	2 M</a:t>
                </a:r>
                <a:r>
                  <a:rPr lang="en-US" altLang="en-US" baseline="-25000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D</a:t>
                </a:r>
                <a:r>
                  <a:rPr lang="en-US" altLang="en-US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- M</a:t>
                </a:r>
                <a:r>
                  <a:rPr lang="en-US" altLang="en-US" baseline="-25000">
                    <a:solidFill>
                      <a:schemeClr val="accent2"/>
                    </a:solidFill>
                    <a:latin typeface="Symbol" panose="05050102010706020507" pitchFamily="18" charset="2"/>
                    <a:sym typeface="Symbol" panose="05050102010706020507" pitchFamily="18" charset="2"/>
                  </a:rPr>
                  <a:t></a:t>
                </a:r>
                <a:r>
                  <a:rPr lang="en-US" altLang="en-US" baseline="-2500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~   240 MeV </a:t>
                </a:r>
              </a:p>
              <a:p>
                <a:r>
                  <a:rPr lang="en-US" altLang="en-US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 	   	J/</a:t>
                </a:r>
                <a:r>
                  <a:rPr lang="en-US" altLang="en-US" dirty="0">
                    <a:solidFill>
                      <a:schemeClr val="accent2"/>
                    </a:solidFill>
                    <a:sym typeface="Symbol" panose="05050102010706020507" pitchFamily="18" charset="2"/>
                  </a:rPr>
                  <a:t> /</a:t>
                </a:r>
                <a:r>
                  <a:rPr lang="en-US" altLang="en-US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 : 	  	2 M</a:t>
                </a:r>
                <a:r>
                  <a:rPr lang="en-US" altLang="en-US" baseline="-25000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D</a:t>
                </a:r>
                <a:r>
                  <a:rPr lang="en-US" altLang="en-US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 - M</a:t>
                </a:r>
                <a:r>
                  <a:rPr lang="en-US" altLang="en-US" baseline="-25000" dirty="0">
                    <a:solidFill>
                      <a:schemeClr val="accent2"/>
                    </a:solidFill>
                    <a:latin typeface="Symbol" panose="05050102010706020507" pitchFamily="18" charset="2"/>
                  </a:rPr>
                  <a:t>y </a:t>
                </a:r>
                <a:r>
                  <a:rPr lang="en-US" altLang="en-US" baseline="-25000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dirty="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~  650 MeV</a:t>
                </a:r>
              </a:p>
            </p:txBody>
          </p:sp>
        </mc:Choice>
        <mc:Fallback xmlns="">
          <p:sp>
            <p:nvSpPr>
              <p:cNvPr id="9" name="Text Box 9">
                <a:extLst>
                  <a:ext uri="{FF2B5EF4-FFF2-40B4-BE49-F238E27FC236}">
                    <a16:creationId xmlns:a16="http://schemas.microsoft.com/office/drawing/2014/main" id="{B273DF5B-8B01-DE0E-E77C-C9DDD1ED10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932" y="877390"/>
                <a:ext cx="6297558" cy="2677656"/>
              </a:xfrm>
              <a:prstGeom prst="rect">
                <a:avLst/>
              </a:prstGeom>
              <a:blipFill>
                <a:blip r:embed="rId2"/>
                <a:stretch>
                  <a:fillRect l="-484" t="-683" b="-15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3C3D18-C541-A2BD-2193-82F5AF61D9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B416D0-25D6-4843-8CC9-04CCAF95498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95C0F11-FD8E-62ED-54EE-94609884EF4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12192000" cy="66294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en-US" altLang="en-US" kern="0" dirty="0"/>
              <a:t>Color Screening of Charmonium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CE8419E0-3BB1-32BF-012C-11F2FA450CA1}"/>
              </a:ext>
            </a:extLst>
          </p:cNvPr>
          <p:cNvGrpSpPr>
            <a:grpSpLocks/>
          </p:cNvGrpSpPr>
          <p:nvPr/>
        </p:nvGrpSpPr>
        <p:grpSpPr bwMode="auto">
          <a:xfrm>
            <a:off x="696338" y="2028825"/>
            <a:ext cx="1022350" cy="1835150"/>
            <a:chOff x="3781" y="811"/>
            <a:chExt cx="1980" cy="3512"/>
          </a:xfrm>
        </p:grpSpPr>
        <p:graphicFrame>
          <p:nvGraphicFramePr>
            <p:cNvPr id="5" name="Object 6">
              <a:extLst>
                <a:ext uri="{FF2B5EF4-FFF2-40B4-BE49-F238E27FC236}">
                  <a16:creationId xmlns:a16="http://schemas.microsoft.com/office/drawing/2014/main" id="{8B9ED85A-3CBD-317E-703E-31622C4721C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81" y="811"/>
            <a:ext cx="1968" cy="1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3" imgW="3816360" imgH="3130560" progId="Visio.Drawing.5">
                    <p:embed/>
                  </p:oleObj>
                </mc:Choice>
                <mc:Fallback>
                  <p:oleObj name="VISIO" r:id="rId3" imgW="3816360" imgH="3130560" progId="Visio.Drawing.5">
                    <p:embed/>
                    <p:pic>
                      <p:nvPicPr>
                        <p:cNvPr id="5" name="Object 6">
                          <a:extLst>
                            <a:ext uri="{FF2B5EF4-FFF2-40B4-BE49-F238E27FC236}">
                              <a16:creationId xmlns:a16="http://schemas.microsoft.com/office/drawing/2014/main" id="{8B9ED85A-3CBD-317E-703E-31622C4721C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1" y="811"/>
                          <a:ext cx="1968" cy="16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7">
              <a:extLst>
                <a:ext uri="{FF2B5EF4-FFF2-40B4-BE49-F238E27FC236}">
                  <a16:creationId xmlns:a16="http://schemas.microsoft.com/office/drawing/2014/main" id="{75A472D8-96CC-38FD-B001-39967AA7085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93" y="2709"/>
            <a:ext cx="1968" cy="1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5" imgW="3816360" imgH="3130560" progId="Visio.Drawing.5">
                    <p:embed/>
                  </p:oleObj>
                </mc:Choice>
                <mc:Fallback>
                  <p:oleObj name="VISIO" r:id="rId5" imgW="3816360" imgH="3130560" progId="Visio.Drawing.5">
                    <p:embed/>
                    <p:pic>
                      <p:nvPicPr>
                        <p:cNvPr id="6" name="Object 7">
                          <a:extLst>
                            <a:ext uri="{FF2B5EF4-FFF2-40B4-BE49-F238E27FC236}">
                              <a16:creationId xmlns:a16="http://schemas.microsoft.com/office/drawing/2014/main" id="{75A472D8-96CC-38FD-B001-39967AA7085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3" y="2709"/>
                          <a:ext cx="1968" cy="16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AutoShape 8">
              <a:extLst>
                <a:ext uri="{FF2B5EF4-FFF2-40B4-BE49-F238E27FC236}">
                  <a16:creationId xmlns:a16="http://schemas.microsoft.com/office/drawing/2014/main" id="{48FDAFB4-29AE-FEC8-2771-4A6B53593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7" y="2376"/>
              <a:ext cx="384" cy="38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574FD6CE-8DFD-5FEB-8129-3EF6F0443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849" y="707068"/>
            <a:ext cx="4791034" cy="544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CC4CCEAD-97C3-271D-46DD-EE0DDC5E82ED}"/>
              </a:ext>
            </a:extLst>
          </p:cNvPr>
          <p:cNvSpPr txBox="1">
            <a:spLocks noChangeArrowheads="1"/>
          </p:cNvSpPr>
          <p:nvPr/>
        </p:nvSpPr>
        <p:spPr>
          <a:xfrm>
            <a:off x="385932" y="3908101"/>
            <a:ext cx="7224712" cy="218979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pitchFamily="2" charset="2"/>
              <a:buBlip>
                <a:blip r:embed="rId8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pitchFamily="2" charset="2"/>
              <a:buBlip>
                <a:blip r:embed="rId9"/>
              </a:buBlip>
              <a:defRPr b="1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14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endParaRPr lang="en-US" altLang="en-US" kern="0" dirty="0"/>
          </a:p>
          <a:p>
            <a:r>
              <a:rPr lang="en-US" altLang="en-US" kern="0" dirty="0"/>
              <a:t>NA50:  J/</a:t>
            </a:r>
            <a:r>
              <a:rPr lang="en-US" altLang="en-US" kern="0" dirty="0">
                <a:latin typeface="Symbol" panose="05050102010706020507" pitchFamily="18" charset="2"/>
              </a:rPr>
              <a:t>y </a:t>
            </a:r>
            <a:r>
              <a:rPr lang="en-US" altLang="en-US" kern="0" dirty="0">
                <a:latin typeface="Symbol" panose="05050102010706020507" pitchFamily="18" charset="2"/>
                <a:sym typeface="Symbol" panose="05050102010706020507" pitchFamily="18" charset="2"/>
              </a:rPr>
              <a:t> </a:t>
            </a:r>
            <a:r>
              <a:rPr lang="en-US" altLang="en-US" kern="0" dirty="0" err="1">
                <a:latin typeface="Symbol" panose="05050102010706020507" pitchFamily="18" charset="2"/>
                <a:sym typeface="Symbol" panose="05050102010706020507" pitchFamily="18" charset="2"/>
              </a:rPr>
              <a:t>m</a:t>
            </a:r>
            <a:r>
              <a:rPr lang="en-US" altLang="en-US" kern="0" baseline="30000" dirty="0" err="1">
                <a:latin typeface="Symbol" panose="05050102010706020507" pitchFamily="18" charset="2"/>
                <a:sym typeface="Symbol" panose="05050102010706020507" pitchFamily="18" charset="2"/>
              </a:rPr>
              <a:t>+</a:t>
            </a:r>
            <a:r>
              <a:rPr lang="en-US" altLang="en-US" kern="0" dirty="0" err="1">
                <a:latin typeface="Symbol" panose="05050102010706020507" pitchFamily="18" charset="2"/>
                <a:sym typeface="Symbol" panose="05050102010706020507" pitchFamily="18" charset="2"/>
              </a:rPr>
              <a:t>m</a:t>
            </a:r>
            <a:r>
              <a:rPr lang="en-US" altLang="en-US" kern="0" baseline="30000" dirty="0">
                <a:latin typeface="Symbol" panose="05050102010706020507" pitchFamily="18" charset="2"/>
                <a:sym typeface="Symbol" panose="05050102010706020507" pitchFamily="18" charset="2"/>
              </a:rPr>
              <a:t>-</a:t>
            </a:r>
            <a:r>
              <a:rPr lang="en-US" altLang="en-US" kern="0" dirty="0">
                <a:latin typeface="Symbol" panose="05050102010706020507" pitchFamily="18" charset="2"/>
                <a:sym typeface="Symbol" panose="05050102010706020507" pitchFamily="18" charset="2"/>
              </a:rPr>
              <a:t>  </a:t>
            </a:r>
            <a:r>
              <a:rPr lang="en-US" altLang="en-US" kern="0" dirty="0"/>
              <a:t>production </a:t>
            </a:r>
          </a:p>
          <a:p>
            <a:pPr marL="457200" lvl="1" indent="0">
              <a:buNone/>
            </a:pPr>
            <a:endParaRPr lang="en-US" altLang="en-US" kern="0" dirty="0"/>
          </a:p>
          <a:p>
            <a:pPr lvl="1"/>
            <a:r>
              <a:rPr lang="en-US" altLang="en-US" kern="0" dirty="0"/>
              <a:t>p-A, O-A, and S-A:		“nuclear” absorption 	</a:t>
            </a:r>
          </a:p>
          <a:p>
            <a:pPr lvl="1"/>
            <a:r>
              <a:rPr lang="en-US" altLang="en-US" kern="0" dirty="0"/>
              <a:t>Pb-Pb:  			anomalous J/</a:t>
            </a:r>
            <a:r>
              <a:rPr lang="en-US" altLang="en-US" kern="0" dirty="0">
                <a:latin typeface="Symbol" panose="05050102010706020507" pitchFamily="18" charset="2"/>
              </a:rPr>
              <a:t>y</a:t>
            </a:r>
            <a:r>
              <a:rPr lang="en-US" altLang="en-US" kern="0" dirty="0">
                <a:solidFill>
                  <a:srgbClr val="FF33CC"/>
                </a:solidFill>
              </a:rPr>
              <a:t> </a:t>
            </a:r>
            <a:r>
              <a:rPr lang="en-US" altLang="en-US" kern="0" dirty="0"/>
              <a:t> suppression </a:t>
            </a:r>
          </a:p>
          <a:p>
            <a:pPr lvl="1"/>
            <a:endParaRPr lang="en-US" altLang="en-US" kern="0" dirty="0"/>
          </a:p>
          <a:p>
            <a:pPr lvl="1"/>
            <a:endParaRPr lang="en-US" altLang="en-US" kern="0" dirty="0"/>
          </a:p>
          <a:p>
            <a:pPr lvl="1">
              <a:buFont typeface="Monotype Sorts" pitchFamily="2" charset="2"/>
              <a:buNone/>
            </a:pPr>
            <a:endParaRPr lang="en-US" altLang="en-US" kern="0" dirty="0"/>
          </a:p>
          <a:p>
            <a:endParaRPr lang="en-US" altLang="en-US" kern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82B0D2-C91D-8BC0-D173-B05684618A9B}"/>
              </a:ext>
            </a:extLst>
          </p:cNvPr>
          <p:cNvSpPr txBox="1"/>
          <p:nvPr/>
        </p:nvSpPr>
        <p:spPr>
          <a:xfrm>
            <a:off x="3047189" y="3307564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 typeface="Monotype Sorts" pitchFamily="2" charset="2"/>
              <a:buNone/>
            </a:pPr>
            <a:endParaRPr lang="en-US" altLang="en-US" kern="0" dirty="0"/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582FDB53-48B0-5047-69AF-134B4CEB6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733" y="5941312"/>
            <a:ext cx="4241867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Anomalous suppression of J/</a:t>
            </a:r>
            <a:r>
              <a:rPr lang="en-US" altLang="en-US" sz="2000" dirty="0">
                <a:solidFill>
                  <a:srgbClr val="FFFF00"/>
                </a:solidFill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5392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5A4AF0-8792-F09C-325C-E6EE1F1B01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B416D0-25D6-4843-8CC9-04CCAF95498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6705685-B288-8C7D-87F5-74592164DB0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12192000" cy="66294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en-US" altLang="en-US" kern="0"/>
              <a:t>Sequential Melting of Charmonium States</a:t>
            </a:r>
            <a:endParaRPr lang="en-US" altLang="en-US" kern="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A622BBF-5524-945B-440E-0AF63C7F5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6" y="864946"/>
            <a:ext cx="4978869" cy="497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241947-6FD7-09BD-87A3-A1923774CDC4}"/>
              </a:ext>
            </a:extLst>
          </p:cNvPr>
          <p:cNvSpPr txBox="1">
            <a:spLocks noChangeArrowheads="1"/>
          </p:cNvSpPr>
          <p:nvPr/>
        </p:nvSpPr>
        <p:spPr>
          <a:xfrm>
            <a:off x="5790724" y="1404077"/>
            <a:ext cx="6000750" cy="25622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pitchFamily="2" charset="2"/>
              <a:buBlip>
                <a:blip r:embed="rId3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pitchFamily="2" charset="2"/>
              <a:buBlip>
                <a:blip r:embed="rId4"/>
              </a:buBlip>
              <a:defRPr b="1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14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kern="0" dirty="0"/>
              <a:t>&lt; 2.4 GeV/fm</a:t>
            </a:r>
            <a:r>
              <a:rPr lang="en-US" altLang="en-US" kern="0" baseline="30000" dirty="0"/>
              <a:t>3</a:t>
            </a:r>
            <a:r>
              <a:rPr lang="en-US" altLang="en-US" kern="0" dirty="0"/>
              <a:t> </a:t>
            </a:r>
          </a:p>
          <a:p>
            <a:pPr lvl="1"/>
            <a:r>
              <a:rPr lang="en-US" altLang="en-US" kern="0" dirty="0"/>
              <a:t>absorption of </a:t>
            </a:r>
            <a:r>
              <a:rPr lang="en-US" altLang="en-US" kern="0" dirty="0">
                <a:sym typeface="Symbol" panose="05050102010706020507" pitchFamily="18" charset="2"/>
              </a:rPr>
              <a:t></a:t>
            </a:r>
            <a:r>
              <a:rPr lang="en-US" altLang="en-US" kern="0" dirty="0"/>
              <a:t>cc  pre-resonance state in hadronic matter</a:t>
            </a:r>
          </a:p>
          <a:p>
            <a:r>
              <a:rPr lang="en-US" altLang="en-US" kern="0" dirty="0"/>
              <a:t> at ~ 2.4 GeV/fm</a:t>
            </a:r>
            <a:r>
              <a:rPr lang="en-US" altLang="en-US" kern="0" baseline="30000" dirty="0"/>
              <a:t>3</a:t>
            </a:r>
            <a:r>
              <a:rPr lang="en-US" altLang="en-US" kern="0" dirty="0"/>
              <a:t> </a:t>
            </a:r>
          </a:p>
          <a:p>
            <a:pPr lvl="1"/>
            <a:r>
              <a:rPr lang="en-US" altLang="en-US" kern="0" dirty="0">
                <a:sym typeface="Symbol" panose="05050102010706020507" pitchFamily="18" charset="2"/>
              </a:rPr>
              <a:t>pre </a:t>
            </a:r>
            <a:r>
              <a:rPr lang="en-US" altLang="en-US" kern="0" baseline="-25000" dirty="0"/>
              <a:t>  </a:t>
            </a:r>
            <a:r>
              <a:rPr lang="en-US" altLang="en-US" kern="0" dirty="0"/>
              <a:t>states dissolved in partonic phase </a:t>
            </a:r>
          </a:p>
          <a:p>
            <a:r>
              <a:rPr lang="en-US" altLang="en-US" kern="0" dirty="0"/>
              <a:t>above ~ 3.2 GeV/fm</a:t>
            </a:r>
            <a:r>
              <a:rPr lang="en-US" altLang="en-US" kern="0" baseline="30000" dirty="0"/>
              <a:t>3</a:t>
            </a:r>
            <a:r>
              <a:rPr lang="en-US" altLang="en-US" kern="0" dirty="0"/>
              <a:t> </a:t>
            </a:r>
          </a:p>
          <a:p>
            <a:pPr lvl="1"/>
            <a:r>
              <a:rPr lang="en-US" altLang="en-US" kern="0" dirty="0"/>
              <a:t>energy density of partonic phase sufficient to dissolve pre J/</a:t>
            </a:r>
            <a:r>
              <a:rPr lang="en-US" altLang="en-US" kern="0" dirty="0">
                <a:latin typeface="Symbol" panose="05050102010706020507" pitchFamily="18" charset="2"/>
              </a:rPr>
              <a:t>y</a:t>
            </a:r>
            <a:r>
              <a:rPr lang="en-US" altLang="en-US" kern="0" dirty="0"/>
              <a:t> states 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7AE35E64-490F-FD88-34EC-478481379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42" y="4587912"/>
            <a:ext cx="3172664" cy="1015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consistent with </a:t>
            </a:r>
          </a:p>
          <a:p>
            <a:pPr algn="ctr"/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altLang="en-US" sz="20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onsecutive 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melting of </a:t>
            </a:r>
          </a:p>
          <a:p>
            <a:pPr algn="ctr"/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charmonium in QGP</a:t>
            </a:r>
          </a:p>
        </p:txBody>
      </p:sp>
    </p:spTree>
    <p:extLst>
      <p:ext uri="{BB962C8B-B14F-4D97-AF65-F5344CB8AC3E}">
        <p14:creationId xmlns:p14="http://schemas.microsoft.com/office/powerpoint/2010/main" val="22778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F6BB392-9281-C0FE-838A-5765E6E6654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5257800" y="8661400"/>
            <a:ext cx="120015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folHlink"/>
                </a:solidFill>
                <a:latin typeface="Symbol" panose="05050102010706020507" pitchFamily="18" charset="2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folHlink"/>
                </a:solidFill>
                <a:latin typeface="Symbol" panose="05050102010706020507" pitchFamily="18" charset="2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folHlink"/>
                </a:solidFill>
                <a:latin typeface="Symbol" panose="05050102010706020507" pitchFamily="18" charset="2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folHlink"/>
                </a:solidFill>
                <a:latin typeface="Symbol" panose="05050102010706020507" pitchFamily="18" charset="2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folHlink"/>
                </a:solidFill>
                <a:latin typeface="Symbol" panose="05050102010706020507" pitchFamily="18" charset="2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folHlink"/>
                </a:solidFill>
                <a:latin typeface="Symbol" panose="05050102010706020507" pitchFamily="18" charset="2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folHlink"/>
                </a:solidFill>
                <a:latin typeface="Symbol" panose="05050102010706020507" pitchFamily="18" charset="2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folHlink"/>
                </a:solidFill>
                <a:latin typeface="Symbol" panose="05050102010706020507" pitchFamily="18" charset="2"/>
                <a:ea typeface="+mn-ea"/>
                <a:cs typeface="+mn-cs"/>
              </a:defRPr>
            </a:lvl9pPr>
          </a:lstStyle>
          <a:p>
            <a:fld id="{D4E94A00-0C09-4CAF-8F7F-8BBAC3095767}" type="datetime5">
              <a:rPr lang="en-US" altLang="en-US" smtClean="0"/>
              <a:pPr/>
              <a:t>14-May-26</a:t>
            </a:fld>
            <a:endParaRPr lang="en-US" altLang="en-US">
              <a:latin typeface="Palatino" pitchFamily="18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843F0AF-BF73-51BC-689B-BA12D9A86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Axel Drees</a:t>
            </a: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EE3E5C64-AA8B-2401-283E-3FDFD58997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7281"/>
            <a:ext cx="12192000" cy="622411"/>
          </a:xfrm>
        </p:spPr>
        <p:txBody>
          <a:bodyPr/>
          <a:lstStyle/>
          <a:p>
            <a:r>
              <a:rPr lang="en-US" altLang="en-US" dirty="0"/>
              <a:t>A New State of Matter: Quark Matter</a:t>
            </a:r>
          </a:p>
        </p:txBody>
      </p:sp>
      <p:grpSp>
        <p:nvGrpSpPr>
          <p:cNvPr id="63493" name="Group 5">
            <a:extLst>
              <a:ext uri="{FF2B5EF4-FFF2-40B4-BE49-F238E27FC236}">
                <a16:creationId xmlns:a16="http://schemas.microsoft.com/office/drawing/2014/main" id="{0C13F1A1-55E7-C77D-6001-6B50DBB4D622}"/>
              </a:ext>
            </a:extLst>
          </p:cNvPr>
          <p:cNvGrpSpPr>
            <a:grpSpLocks/>
          </p:cNvGrpSpPr>
          <p:nvPr/>
        </p:nvGrpSpPr>
        <p:grpSpPr bwMode="auto">
          <a:xfrm>
            <a:off x="9228971" y="4584334"/>
            <a:ext cx="2730104" cy="1555102"/>
            <a:chOff x="2610" y="2436"/>
            <a:chExt cx="2293" cy="625"/>
          </a:xfrm>
        </p:grpSpPr>
        <p:sp>
          <p:nvSpPr>
            <p:cNvPr id="63494" name="Text Box 6">
              <a:extLst>
                <a:ext uri="{FF2B5EF4-FFF2-40B4-BE49-F238E27FC236}">
                  <a16:creationId xmlns:a16="http://schemas.microsoft.com/office/drawing/2014/main" id="{6FB93D16-DF64-95B2-76AD-D05E3547DE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0" y="2436"/>
              <a:ext cx="2013" cy="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dirty="0">
                  <a:solidFill>
                    <a:srgbClr val="00A44A"/>
                  </a:solidFill>
                  <a:latin typeface="Tahoma" panose="020B0604030504040204" pitchFamily="34" charset="0"/>
                </a:rPr>
                <a:t>SPS  </a:t>
              </a:r>
              <a:r>
                <a:rPr lang="en-US" altLang="en-US" dirty="0">
                  <a:solidFill>
                    <a:srgbClr val="00A44A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</a:t>
              </a:r>
              <a:r>
                <a:rPr lang="en-US" altLang="en-US" dirty="0" err="1">
                  <a:solidFill>
                    <a:srgbClr val="00A44A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s</a:t>
              </a:r>
              <a:r>
                <a:rPr lang="en-US" altLang="en-US" baseline="-25000" dirty="0" err="1">
                  <a:solidFill>
                    <a:srgbClr val="00A44A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NN</a:t>
              </a:r>
              <a:r>
                <a:rPr lang="en-US" altLang="en-US" dirty="0">
                  <a:solidFill>
                    <a:srgbClr val="00A44A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 = 17 GeV</a:t>
              </a:r>
            </a:p>
          </p:txBody>
        </p:sp>
        <p:sp>
          <p:nvSpPr>
            <p:cNvPr id="63495" name="Text Box 7">
              <a:extLst>
                <a:ext uri="{FF2B5EF4-FFF2-40B4-BE49-F238E27FC236}">
                  <a16:creationId xmlns:a16="http://schemas.microsoft.com/office/drawing/2014/main" id="{B5EB712E-E90F-1565-D91A-FFACD5302B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3" y="2628"/>
              <a:ext cx="2040" cy="43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0" dirty="0">
                  <a:solidFill>
                    <a:srgbClr val="00A44A"/>
                  </a:solidFill>
                  <a:latin typeface="Tahoma" panose="020B0604030504040204" pitchFamily="34" charset="0"/>
                </a:rPr>
                <a:t>T</a:t>
              </a:r>
              <a:r>
                <a:rPr lang="en-US" altLang="en-US" sz="1600" b="0" baseline="-25000" dirty="0">
                  <a:solidFill>
                    <a:srgbClr val="00A44A"/>
                  </a:solidFill>
                  <a:latin typeface="Tahoma" panose="020B0604030504040204" pitchFamily="34" charset="0"/>
                </a:rPr>
                <a:t>i 	</a:t>
              </a:r>
              <a:r>
                <a:rPr lang="en-US" altLang="en-US" sz="1600" b="0" dirty="0">
                  <a:solidFill>
                    <a:srgbClr val="00A44A"/>
                  </a:solidFill>
                  <a:latin typeface="Tahoma" panose="020B0604030504040204" pitchFamily="34" charset="0"/>
                </a:rPr>
                <a:t>~ 220 MeV</a:t>
              </a:r>
            </a:p>
            <a:p>
              <a:r>
                <a:rPr lang="en-US" altLang="en-US" sz="1600" b="0" dirty="0" err="1">
                  <a:solidFill>
                    <a:srgbClr val="00A44A"/>
                  </a:solidFill>
                  <a:latin typeface="Symbol" panose="05050102010706020507" pitchFamily="18" charset="2"/>
                </a:rPr>
                <a:t>e</a:t>
              </a:r>
              <a:r>
                <a:rPr lang="en-US" altLang="en-US" sz="1600" b="0" baseline="-25000" dirty="0" err="1">
                  <a:solidFill>
                    <a:srgbClr val="00A44A"/>
                  </a:solidFill>
                  <a:latin typeface="Tahoma" panose="020B0604030504040204" pitchFamily="34" charset="0"/>
                </a:rPr>
                <a:t>i</a:t>
              </a:r>
              <a:r>
                <a:rPr lang="en-US" altLang="en-US" sz="1600" b="0" dirty="0">
                  <a:solidFill>
                    <a:srgbClr val="00A44A"/>
                  </a:solidFill>
                  <a:latin typeface="Tahoma" panose="020B0604030504040204" pitchFamily="34" charset="0"/>
                </a:rPr>
                <a:t> 	~ 3.2 GeV/fm</a:t>
              </a:r>
              <a:r>
                <a:rPr lang="en-US" altLang="en-US" sz="1600" b="0" baseline="30000" dirty="0">
                  <a:solidFill>
                    <a:srgbClr val="00A44A"/>
                  </a:solidFill>
                  <a:latin typeface="Tahoma" panose="020B0604030504040204" pitchFamily="34" charset="0"/>
                </a:rPr>
                <a:t>3</a:t>
              </a:r>
            </a:p>
            <a:p>
              <a:r>
                <a:rPr lang="en-US" altLang="en-US" sz="1600" b="0" dirty="0">
                  <a:solidFill>
                    <a:srgbClr val="00A44A"/>
                  </a:solidFill>
                  <a:latin typeface="Symbol" panose="05050102010706020507" pitchFamily="18" charset="2"/>
                </a:rPr>
                <a:t>t</a:t>
              </a:r>
              <a:r>
                <a:rPr lang="en-US" altLang="en-US" sz="1600" b="0" dirty="0">
                  <a:solidFill>
                    <a:srgbClr val="00A44A"/>
                  </a:solidFill>
                  <a:latin typeface="Tahoma" panose="020B0604030504040204" pitchFamily="34" charset="0"/>
                </a:rPr>
                <a:t> 	~  10 </a:t>
              </a:r>
              <a:r>
                <a:rPr lang="en-US" altLang="en-US" sz="1600" b="0" dirty="0" err="1">
                  <a:solidFill>
                    <a:srgbClr val="00A44A"/>
                  </a:solidFill>
                  <a:latin typeface="Tahoma" panose="020B0604030504040204" pitchFamily="34" charset="0"/>
                </a:rPr>
                <a:t>fm</a:t>
              </a:r>
              <a:endParaRPr lang="en-US" altLang="en-US" sz="1600" b="0" dirty="0">
                <a:solidFill>
                  <a:srgbClr val="00A44A"/>
                </a:solidFill>
                <a:latin typeface="Tahoma" panose="020B0604030504040204" pitchFamily="34" charset="0"/>
              </a:endParaRPr>
            </a:p>
            <a:p>
              <a:r>
                <a:rPr lang="en-US" altLang="en-US" sz="1600" b="0" dirty="0" err="1">
                  <a:solidFill>
                    <a:srgbClr val="00A44A"/>
                  </a:solidFill>
                  <a:latin typeface="Tahoma" panose="020B0604030504040204" pitchFamily="34" charset="0"/>
                </a:rPr>
                <a:t>dN</a:t>
              </a:r>
              <a:r>
                <a:rPr lang="en-US" altLang="en-US" sz="1600" b="0" baseline="-25000" dirty="0" err="1">
                  <a:solidFill>
                    <a:srgbClr val="00A44A"/>
                  </a:solidFill>
                  <a:latin typeface="Tahoma" panose="020B0604030504040204" pitchFamily="34" charset="0"/>
                </a:rPr>
                <a:t>ch</a:t>
              </a:r>
              <a:r>
                <a:rPr lang="en-US" altLang="en-US" sz="1600" b="0" dirty="0">
                  <a:solidFill>
                    <a:srgbClr val="00A44A"/>
                  </a:solidFill>
                  <a:latin typeface="Tahoma" panose="020B0604030504040204" pitchFamily="34" charset="0"/>
                </a:rPr>
                <a:t>/</a:t>
              </a:r>
              <a:r>
                <a:rPr lang="en-US" altLang="en-US" sz="1600" b="0" dirty="0" err="1">
                  <a:solidFill>
                    <a:srgbClr val="00A44A"/>
                  </a:solidFill>
                  <a:latin typeface="Tahoma" panose="020B0604030504040204" pitchFamily="34" charset="0"/>
                </a:rPr>
                <a:t>dy</a:t>
              </a:r>
              <a:r>
                <a:rPr lang="en-US" altLang="en-US" sz="1600" b="0" dirty="0">
                  <a:solidFill>
                    <a:srgbClr val="00A44A"/>
                  </a:solidFill>
                  <a:latin typeface="Tahoma" panose="020B0604030504040204" pitchFamily="34" charset="0"/>
                </a:rPr>
                <a:t> 	~ 450</a:t>
              </a:r>
            </a:p>
          </p:txBody>
        </p:sp>
      </p:grpSp>
      <p:grpSp>
        <p:nvGrpSpPr>
          <p:cNvPr id="63516" name="Group 28">
            <a:extLst>
              <a:ext uri="{FF2B5EF4-FFF2-40B4-BE49-F238E27FC236}">
                <a16:creationId xmlns:a16="http://schemas.microsoft.com/office/drawing/2014/main" id="{ED90A177-8ED3-9334-4A99-D3A552EDEBA3}"/>
              </a:ext>
            </a:extLst>
          </p:cNvPr>
          <p:cNvGrpSpPr>
            <a:grpSpLocks/>
          </p:cNvGrpSpPr>
          <p:nvPr/>
        </p:nvGrpSpPr>
        <p:grpSpPr bwMode="auto">
          <a:xfrm>
            <a:off x="6733310" y="4581481"/>
            <a:ext cx="2734868" cy="1568252"/>
            <a:chOff x="2605" y="1495"/>
            <a:chExt cx="2297" cy="945"/>
          </a:xfrm>
        </p:grpSpPr>
        <p:sp>
          <p:nvSpPr>
            <p:cNvPr id="63517" name="Text Box 29">
              <a:extLst>
                <a:ext uri="{FF2B5EF4-FFF2-40B4-BE49-F238E27FC236}">
                  <a16:creationId xmlns:a16="http://schemas.microsoft.com/office/drawing/2014/main" id="{04CF875B-BC53-49D6-C5CC-1E27F0F8D7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2" y="1791"/>
              <a:ext cx="2040" cy="64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0" dirty="0">
                  <a:solidFill>
                    <a:srgbClr val="D09E00"/>
                  </a:solidFill>
                  <a:latin typeface="Tahoma" panose="020B0604030504040204" pitchFamily="34" charset="0"/>
                </a:rPr>
                <a:t>T</a:t>
              </a:r>
              <a:r>
                <a:rPr lang="en-US" altLang="en-US" sz="1600" b="0" baseline="-25000" dirty="0">
                  <a:solidFill>
                    <a:srgbClr val="D09E00"/>
                  </a:solidFill>
                  <a:latin typeface="Tahoma" panose="020B0604030504040204" pitchFamily="34" charset="0"/>
                </a:rPr>
                <a:t>i 	</a:t>
              </a:r>
              <a:r>
                <a:rPr lang="en-US" altLang="en-US" sz="1600" b="0" dirty="0">
                  <a:solidFill>
                    <a:srgbClr val="D09E00"/>
                  </a:solidFill>
                  <a:latin typeface="Tahoma" panose="020B0604030504040204" pitchFamily="34" charset="0"/>
                </a:rPr>
                <a:t>~ 170 MeV</a:t>
              </a:r>
            </a:p>
            <a:p>
              <a:r>
                <a:rPr lang="en-US" altLang="en-US" sz="1600" b="0" dirty="0" err="1">
                  <a:solidFill>
                    <a:srgbClr val="D09E00"/>
                  </a:solidFill>
                  <a:latin typeface="Symbol" panose="05050102010706020507" pitchFamily="18" charset="2"/>
                </a:rPr>
                <a:t>e</a:t>
              </a:r>
              <a:r>
                <a:rPr lang="en-US" altLang="en-US" sz="1600" b="0" baseline="-25000" dirty="0" err="1">
                  <a:solidFill>
                    <a:srgbClr val="D09E00"/>
                  </a:solidFill>
                  <a:latin typeface="Tahoma" panose="020B0604030504040204" pitchFamily="34" charset="0"/>
                </a:rPr>
                <a:t>i</a:t>
              </a:r>
              <a:r>
                <a:rPr lang="en-US" altLang="en-US" sz="1600" b="0" dirty="0">
                  <a:solidFill>
                    <a:srgbClr val="D09E00"/>
                  </a:solidFill>
                  <a:latin typeface="Tahoma" panose="020B0604030504040204" pitchFamily="34" charset="0"/>
                </a:rPr>
                <a:t> 	~ 1.4 GeV/fm</a:t>
              </a:r>
              <a:r>
                <a:rPr lang="en-US" altLang="en-US" sz="1600" b="0" baseline="30000" dirty="0">
                  <a:solidFill>
                    <a:srgbClr val="D09E00"/>
                  </a:solidFill>
                  <a:latin typeface="Tahoma" panose="020B0604030504040204" pitchFamily="34" charset="0"/>
                </a:rPr>
                <a:t>3</a:t>
              </a:r>
            </a:p>
            <a:p>
              <a:r>
                <a:rPr lang="en-US" altLang="en-US" sz="1600" b="0" dirty="0">
                  <a:solidFill>
                    <a:srgbClr val="D09E00"/>
                  </a:solidFill>
                  <a:latin typeface="Symbol" panose="05050102010706020507" pitchFamily="18" charset="2"/>
                </a:rPr>
                <a:t>t</a:t>
              </a:r>
              <a:r>
                <a:rPr lang="en-US" altLang="en-US" sz="1600" b="0" dirty="0">
                  <a:solidFill>
                    <a:srgbClr val="D09E00"/>
                  </a:solidFill>
                  <a:latin typeface="Tahoma" panose="020B0604030504040204" pitchFamily="34" charset="0"/>
                </a:rPr>
                <a:t> 	~  8 </a:t>
              </a:r>
              <a:r>
                <a:rPr lang="en-US" altLang="en-US" sz="1600" b="0" dirty="0" err="1">
                  <a:solidFill>
                    <a:srgbClr val="D09E00"/>
                  </a:solidFill>
                  <a:latin typeface="Tahoma" panose="020B0604030504040204" pitchFamily="34" charset="0"/>
                </a:rPr>
                <a:t>fm</a:t>
              </a:r>
              <a:endParaRPr lang="en-US" altLang="en-US" sz="1600" b="0" dirty="0">
                <a:solidFill>
                  <a:srgbClr val="D09E00"/>
                </a:solidFill>
                <a:latin typeface="Tahoma" panose="020B0604030504040204" pitchFamily="34" charset="0"/>
              </a:endParaRPr>
            </a:p>
            <a:p>
              <a:r>
                <a:rPr lang="en-US" altLang="en-US" sz="1600" b="0" dirty="0" err="1">
                  <a:solidFill>
                    <a:srgbClr val="D09E00"/>
                  </a:solidFill>
                  <a:latin typeface="Tahoma" panose="020B0604030504040204" pitchFamily="34" charset="0"/>
                </a:rPr>
                <a:t>dN</a:t>
              </a:r>
              <a:r>
                <a:rPr lang="en-US" altLang="en-US" sz="1600" b="0" baseline="-25000" dirty="0" err="1">
                  <a:solidFill>
                    <a:srgbClr val="D09E00"/>
                  </a:solidFill>
                  <a:latin typeface="Tahoma" panose="020B0604030504040204" pitchFamily="34" charset="0"/>
                </a:rPr>
                <a:t>ch</a:t>
              </a:r>
              <a:r>
                <a:rPr lang="en-US" altLang="en-US" sz="1600" b="0" dirty="0">
                  <a:solidFill>
                    <a:srgbClr val="D09E00"/>
                  </a:solidFill>
                  <a:latin typeface="Tahoma" panose="020B0604030504040204" pitchFamily="34" charset="0"/>
                </a:rPr>
                <a:t>/</a:t>
              </a:r>
              <a:r>
                <a:rPr lang="en-US" altLang="en-US" sz="1600" b="0" dirty="0" err="1">
                  <a:solidFill>
                    <a:srgbClr val="D09E00"/>
                  </a:solidFill>
                  <a:latin typeface="Tahoma" panose="020B0604030504040204" pitchFamily="34" charset="0"/>
                </a:rPr>
                <a:t>dy</a:t>
              </a:r>
              <a:r>
                <a:rPr lang="en-US" altLang="en-US" sz="1600" b="0" dirty="0">
                  <a:solidFill>
                    <a:srgbClr val="D09E00"/>
                  </a:solidFill>
                  <a:latin typeface="Tahoma" panose="020B0604030504040204" pitchFamily="34" charset="0"/>
                </a:rPr>
                <a:t> 	~ 250</a:t>
              </a:r>
            </a:p>
          </p:txBody>
        </p:sp>
        <p:sp>
          <p:nvSpPr>
            <p:cNvPr id="63518" name="Text Box 30">
              <a:extLst>
                <a:ext uri="{FF2B5EF4-FFF2-40B4-BE49-F238E27FC236}">
                  <a16:creationId xmlns:a16="http://schemas.microsoft.com/office/drawing/2014/main" id="{21110ADE-7062-F75C-D1E8-2D4C99C359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5" y="1495"/>
              <a:ext cx="1916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dirty="0">
                  <a:solidFill>
                    <a:srgbClr val="D09E00"/>
                  </a:solidFill>
                  <a:latin typeface="Tahoma" panose="020B0604030504040204" pitchFamily="34" charset="0"/>
                </a:rPr>
                <a:t>AGS  </a:t>
              </a:r>
              <a:r>
                <a:rPr lang="en-US" altLang="en-US" dirty="0">
                  <a:solidFill>
                    <a:srgbClr val="D09E0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</a:t>
              </a:r>
              <a:r>
                <a:rPr lang="en-US" altLang="en-US" dirty="0" err="1">
                  <a:solidFill>
                    <a:srgbClr val="D09E0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s</a:t>
              </a:r>
              <a:r>
                <a:rPr lang="en-US" altLang="en-US" baseline="-25000" dirty="0" err="1">
                  <a:solidFill>
                    <a:srgbClr val="D09E0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NN</a:t>
              </a:r>
              <a:r>
                <a:rPr lang="en-US" altLang="en-US" dirty="0">
                  <a:solidFill>
                    <a:srgbClr val="D09E0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 = 5 GeV</a:t>
              </a:r>
            </a:p>
          </p:txBody>
        </p:sp>
      </p:grpSp>
      <p:sp>
        <p:nvSpPr>
          <p:cNvPr id="12" name="Rectangle 1027">
            <a:extLst>
              <a:ext uri="{FF2B5EF4-FFF2-40B4-BE49-F238E27FC236}">
                <a16:creationId xmlns:a16="http://schemas.microsoft.com/office/drawing/2014/main" id="{2A46E024-9C02-087C-63E2-97A262B1D742}"/>
              </a:ext>
            </a:extLst>
          </p:cNvPr>
          <p:cNvSpPr txBox="1">
            <a:spLocks noChangeArrowheads="1"/>
          </p:cNvSpPr>
          <p:nvPr/>
        </p:nvSpPr>
        <p:spPr>
          <a:xfrm>
            <a:off x="179379" y="791342"/>
            <a:ext cx="6692210" cy="366514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pitchFamily="2" charset="2"/>
              <a:buBlip>
                <a:blip r:embed="rId2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pitchFamily="2" charset="2"/>
              <a:buBlip>
                <a:blip r:embed="rId3"/>
              </a:buBlip>
              <a:defRPr b="1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14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AGS: dense collectively expanding nuclear matter</a:t>
            </a:r>
          </a:p>
          <a:p>
            <a:pPr lvl="1"/>
            <a:r>
              <a:rPr lang="en-US" dirty="0"/>
              <a:t>Sensitivity to EOS: collective flow </a:t>
            </a:r>
          </a:p>
          <a:p>
            <a:pPr lvl="1"/>
            <a:r>
              <a:rPr lang="en-US" dirty="0"/>
              <a:t>Approach chemical equilibration of strangeness </a:t>
            </a:r>
          </a:p>
          <a:p>
            <a:pPr marL="457200" lvl="1" indent="0">
              <a:buNone/>
            </a:pPr>
            <a:endParaRPr lang="en-US" sz="800" dirty="0"/>
          </a:p>
          <a:p>
            <a:r>
              <a:rPr lang="en-US" dirty="0"/>
              <a:t>SPS: compelling evidence for deconfined Quark Matter</a:t>
            </a:r>
          </a:p>
          <a:p>
            <a:pPr lvl="1"/>
            <a:r>
              <a:rPr lang="en-US" dirty="0"/>
              <a:t>Initial energy density well  above transition </a:t>
            </a:r>
          </a:p>
          <a:p>
            <a:pPr lvl="1"/>
            <a:r>
              <a:rPr lang="en-US" dirty="0"/>
              <a:t>Collective expansion in chemical equilibrium</a:t>
            </a:r>
          </a:p>
          <a:p>
            <a:pPr lvl="1"/>
            <a:r>
              <a:rPr lang="en-US" dirty="0"/>
              <a:t>Strange baryon enhancement </a:t>
            </a:r>
          </a:p>
          <a:p>
            <a:pPr lvl="1"/>
            <a:r>
              <a:rPr lang="en-US" dirty="0"/>
              <a:t>Thermal radiation</a:t>
            </a:r>
          </a:p>
          <a:p>
            <a:pPr lvl="1"/>
            <a:r>
              <a:rPr lang="en-US" dirty="0"/>
              <a:t>Charmonium suppression consistent with deconfinement</a:t>
            </a:r>
          </a:p>
          <a:p>
            <a:pPr lvl="1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F550DE-6820-4AC4-5573-A69E3DC36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883" y="3796827"/>
            <a:ext cx="4625908" cy="2309455"/>
          </a:xfrm>
          <a:prstGeom prst="rect">
            <a:avLst/>
          </a:prstGeom>
        </p:spPr>
      </p:pic>
      <p:grpSp>
        <p:nvGrpSpPr>
          <p:cNvPr id="4" name="Group 11">
            <a:extLst>
              <a:ext uri="{FF2B5EF4-FFF2-40B4-BE49-F238E27FC236}">
                <a16:creationId xmlns:a16="http://schemas.microsoft.com/office/drawing/2014/main" id="{A7E678F0-632A-07A2-F064-5F722552F2CF}"/>
              </a:ext>
            </a:extLst>
          </p:cNvPr>
          <p:cNvGrpSpPr>
            <a:grpSpLocks/>
          </p:cNvGrpSpPr>
          <p:nvPr/>
        </p:nvGrpSpPr>
        <p:grpSpPr bwMode="auto">
          <a:xfrm>
            <a:off x="6821213" y="961131"/>
            <a:ext cx="4355271" cy="3370221"/>
            <a:chOff x="230" y="1620"/>
            <a:chExt cx="2266" cy="1733"/>
          </a:xfrm>
        </p:grpSpPr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id="{8B55F3BB-31A4-F831-878F-73FC18572C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" y="1620"/>
              <a:ext cx="2266" cy="1733"/>
              <a:chOff x="624" y="1059"/>
              <a:chExt cx="3001" cy="1791"/>
            </a:xfrm>
          </p:grpSpPr>
          <p:sp>
            <p:nvSpPr>
              <p:cNvPr id="18" name="Text Box 13">
                <a:extLst>
                  <a:ext uri="{FF2B5EF4-FFF2-40B4-BE49-F238E27FC236}">
                    <a16:creationId xmlns:a16="http://schemas.microsoft.com/office/drawing/2014/main" id="{25ADFE68-A92D-8D05-0991-D9E19CAFFA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2" y="2670"/>
                <a:ext cx="893" cy="1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0" dirty="0">
                    <a:latin typeface="Tahoma" panose="020B0604030504040204" pitchFamily="34" charset="0"/>
                  </a:rPr>
                  <a:t>temperature</a:t>
                </a:r>
                <a:endParaRPr lang="en-US" altLang="en-US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 Box 14">
                    <a:extLst>
                      <a:ext uri="{FF2B5EF4-FFF2-40B4-BE49-F238E27FC236}">
                        <a16:creationId xmlns:a16="http://schemas.microsoft.com/office/drawing/2014/main" id="{F5F8875B-AB29-F5C1-85D1-E2BADED3F3B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168" y="1653"/>
                    <a:ext cx="1145" cy="2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en-US" sz="1600" b="0" dirty="0">
                        <a:latin typeface="Tahoma" panose="020B0604030504040204" pitchFamily="34" charset="0"/>
                      </a:rPr>
                      <a:t>energy density   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en-US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  <m:r>
                          <a:rPr lang="en-US" altLang="en-US" sz="1600" b="0" i="1" dirty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en-US" sz="16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en-US" sz="1600" b="0" i="1" baseline="30000" dirty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a14:m>
                    <a:endParaRPr lang="en-US" altLang="en-US" sz="1600" dirty="0"/>
                  </a:p>
                </p:txBody>
              </p:sp>
            </mc:Choice>
            <mc:Fallback xmlns="">
              <p:sp>
                <p:nvSpPr>
                  <p:cNvPr id="63502" name="Text Box 14">
                    <a:extLst>
                      <a:ext uri="{FF2B5EF4-FFF2-40B4-BE49-F238E27FC236}">
                        <a16:creationId xmlns:a16="http://schemas.microsoft.com/office/drawing/2014/main" id="{FB6625C9-DC21-CF02-1EE3-048DE3DA1C3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 rot="16200000">
                    <a:off x="168" y="1653"/>
                    <a:ext cx="1145" cy="23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273" r="-21818" b="-1412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Rectangle 15">
                <a:extLst>
                  <a:ext uri="{FF2B5EF4-FFF2-40B4-BE49-F238E27FC236}">
                    <a16:creationId xmlns:a16="http://schemas.microsoft.com/office/drawing/2014/main" id="{96D35B2A-BDDB-68F5-741A-C3E7D9E94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6" y="1059"/>
                <a:ext cx="2572" cy="154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1200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E4A0DE00-249A-563E-E87C-E0B982150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0" y="1463"/>
                <a:ext cx="2443" cy="1006"/>
              </a:xfrm>
              <a:custGeom>
                <a:avLst/>
                <a:gdLst>
                  <a:gd name="T0" fmla="*/ 0 w 2616"/>
                  <a:gd name="T1" fmla="*/ 966 h 969"/>
                  <a:gd name="T2" fmla="*/ 156 w 2616"/>
                  <a:gd name="T3" fmla="*/ 966 h 969"/>
                  <a:gd name="T4" fmla="*/ 294 w 2616"/>
                  <a:gd name="T5" fmla="*/ 966 h 969"/>
                  <a:gd name="T6" fmla="*/ 408 w 2616"/>
                  <a:gd name="T7" fmla="*/ 948 h 969"/>
                  <a:gd name="T8" fmla="*/ 456 w 2616"/>
                  <a:gd name="T9" fmla="*/ 888 h 969"/>
                  <a:gd name="T10" fmla="*/ 486 w 2616"/>
                  <a:gd name="T11" fmla="*/ 672 h 969"/>
                  <a:gd name="T12" fmla="*/ 522 w 2616"/>
                  <a:gd name="T13" fmla="*/ 252 h 969"/>
                  <a:gd name="T14" fmla="*/ 600 w 2616"/>
                  <a:gd name="T15" fmla="*/ 54 h 969"/>
                  <a:gd name="T16" fmla="*/ 918 w 2616"/>
                  <a:gd name="T17" fmla="*/ 6 h 969"/>
                  <a:gd name="T18" fmla="*/ 1164 w 2616"/>
                  <a:gd name="T19" fmla="*/ 18 h 969"/>
                  <a:gd name="T20" fmla="*/ 1270 w 2616"/>
                  <a:gd name="T21" fmla="*/ 23 h 969"/>
                  <a:gd name="T22" fmla="*/ 1502 w 2616"/>
                  <a:gd name="T23" fmla="*/ 23 h 969"/>
                  <a:gd name="T24" fmla="*/ 2616 w 2616"/>
                  <a:gd name="T25" fmla="*/ 24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16" h="969">
                    <a:moveTo>
                      <a:pt x="0" y="966"/>
                    </a:moveTo>
                    <a:cubicBezTo>
                      <a:pt x="26" y="966"/>
                      <a:pt x="107" y="966"/>
                      <a:pt x="156" y="966"/>
                    </a:cubicBezTo>
                    <a:cubicBezTo>
                      <a:pt x="205" y="966"/>
                      <a:pt x="252" y="969"/>
                      <a:pt x="294" y="966"/>
                    </a:cubicBezTo>
                    <a:cubicBezTo>
                      <a:pt x="336" y="963"/>
                      <a:pt x="381" y="961"/>
                      <a:pt x="408" y="948"/>
                    </a:cubicBezTo>
                    <a:cubicBezTo>
                      <a:pt x="435" y="935"/>
                      <a:pt x="443" y="934"/>
                      <a:pt x="456" y="888"/>
                    </a:cubicBezTo>
                    <a:cubicBezTo>
                      <a:pt x="469" y="842"/>
                      <a:pt x="475" y="778"/>
                      <a:pt x="486" y="672"/>
                    </a:cubicBezTo>
                    <a:cubicBezTo>
                      <a:pt x="497" y="566"/>
                      <a:pt x="503" y="355"/>
                      <a:pt x="522" y="252"/>
                    </a:cubicBezTo>
                    <a:cubicBezTo>
                      <a:pt x="541" y="149"/>
                      <a:pt x="534" y="95"/>
                      <a:pt x="600" y="54"/>
                    </a:cubicBezTo>
                    <a:cubicBezTo>
                      <a:pt x="666" y="13"/>
                      <a:pt x="824" y="12"/>
                      <a:pt x="918" y="6"/>
                    </a:cubicBezTo>
                    <a:cubicBezTo>
                      <a:pt x="1012" y="0"/>
                      <a:pt x="1105" y="15"/>
                      <a:pt x="1164" y="18"/>
                    </a:cubicBezTo>
                    <a:cubicBezTo>
                      <a:pt x="1223" y="21"/>
                      <a:pt x="1214" y="22"/>
                      <a:pt x="1270" y="23"/>
                    </a:cubicBezTo>
                    <a:cubicBezTo>
                      <a:pt x="1326" y="24"/>
                      <a:pt x="1278" y="23"/>
                      <a:pt x="1502" y="23"/>
                    </a:cubicBezTo>
                    <a:cubicBezTo>
                      <a:pt x="1726" y="23"/>
                      <a:pt x="2384" y="24"/>
                      <a:pt x="2616" y="24"/>
                    </a:cubicBezTo>
                  </a:path>
                </a:pathLst>
              </a:cu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Text Box 17">
                <a:extLst>
                  <a:ext uri="{FF2B5EF4-FFF2-40B4-BE49-F238E27FC236}">
                    <a16:creationId xmlns:a16="http://schemas.microsoft.com/office/drawing/2014/main" id="{3EF929B9-FB63-3490-0F76-0308D38157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2" y="2658"/>
                <a:ext cx="1070" cy="1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0">
                    <a:latin typeface="Tahoma" panose="020B0604030504040204" pitchFamily="34" charset="0"/>
                  </a:rPr>
                  <a:t>T</a:t>
                </a:r>
                <a:r>
                  <a:rPr lang="en-US" altLang="en-US" sz="1600" b="0" baseline="-25000">
                    <a:latin typeface="Tahoma" panose="020B0604030504040204" pitchFamily="34" charset="0"/>
                  </a:rPr>
                  <a:t>C </a:t>
                </a:r>
                <a:r>
                  <a:rPr lang="en-US" altLang="en-US" sz="1600">
                    <a:latin typeface="Tahoma" panose="020B0604030504040204" pitchFamily="34" charset="0"/>
                  </a:rPr>
                  <a:t>~ 170 MeV</a:t>
                </a:r>
                <a:endParaRPr lang="en-US" altLang="en-US" sz="1600" b="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6" name="Oval 18">
              <a:extLst>
                <a:ext uri="{FF2B5EF4-FFF2-40B4-BE49-F238E27FC236}">
                  <a16:creationId xmlns:a16="http://schemas.microsoft.com/office/drawing/2014/main" id="{8A551CEF-2A9A-0820-DA39-A50AA37F2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7"/>
              <a:ext cx="256" cy="289"/>
            </a:xfrm>
            <a:prstGeom prst="ellipse">
              <a:avLst/>
            </a:prstGeom>
            <a:noFill/>
            <a:ln w="25400">
              <a:solidFill>
                <a:srgbClr val="00A44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A44A"/>
                </a:solidFill>
              </a:endParaRPr>
            </a:p>
          </p:txBody>
        </p:sp>
        <p:sp>
          <p:nvSpPr>
            <p:cNvPr id="7" name="Oval 19">
              <a:extLst>
                <a:ext uri="{FF2B5EF4-FFF2-40B4-BE49-F238E27FC236}">
                  <a16:creationId xmlns:a16="http://schemas.microsoft.com/office/drawing/2014/main" id="{DF48EAA4-C5EA-B50F-E646-06D3FFF27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8" y="1965"/>
              <a:ext cx="445" cy="126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" name="Oval 20">
              <a:extLst>
                <a:ext uri="{FF2B5EF4-FFF2-40B4-BE49-F238E27FC236}">
                  <a16:creationId xmlns:a16="http://schemas.microsoft.com/office/drawing/2014/main" id="{1BC486B3-7885-D39A-D50B-9DAA9CBA7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3" y="1957"/>
              <a:ext cx="317" cy="139"/>
            </a:xfrm>
            <a:prstGeom prst="ellipse">
              <a:avLst/>
            </a:prstGeom>
            <a:noFill/>
            <a:ln w="25400">
              <a:solidFill>
                <a:srgbClr val="FF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21">
              <a:extLst>
                <a:ext uri="{FF2B5EF4-FFF2-40B4-BE49-F238E27FC236}">
                  <a16:creationId xmlns:a16="http://schemas.microsoft.com/office/drawing/2014/main" id="{A5989AFB-7DDA-A0C1-03B7-F0DD18828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2122"/>
              <a:ext cx="284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rgbClr val="FF33CC"/>
                  </a:solidFill>
                  <a:latin typeface="Tahoma" panose="020B0604030504040204" pitchFamily="34" charset="0"/>
                </a:rPr>
                <a:t>LHC</a:t>
              </a:r>
              <a:endParaRPr lang="en-US" altLang="en-US" sz="1400">
                <a:solidFill>
                  <a:srgbClr val="FFCC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0" name="Rectangle 22">
              <a:extLst>
                <a:ext uri="{FF2B5EF4-FFF2-40B4-BE49-F238E27FC236}">
                  <a16:creationId xmlns:a16="http://schemas.microsoft.com/office/drawing/2014/main" id="{76CEFD40-04CD-2E0E-572E-6B976BD64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" y="1782"/>
              <a:ext cx="343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rgbClr val="C00000"/>
                  </a:solidFill>
                  <a:latin typeface="Tahoma" panose="020B0604030504040204" pitchFamily="34" charset="0"/>
                </a:rPr>
                <a:t>RHIC</a:t>
              </a:r>
            </a:p>
          </p:txBody>
        </p: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C5A4CB2F-AA0B-FFDD-E9CE-3F077A045A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" y="1731"/>
              <a:ext cx="276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rgbClr val="00A44A"/>
                  </a:solidFill>
                  <a:latin typeface="Tahoma" panose="020B0604030504040204" pitchFamily="34" charset="0"/>
                </a:rPr>
                <a:t>SPS</a:t>
              </a:r>
            </a:p>
          </p:txBody>
        </p:sp>
        <p:sp>
          <p:nvSpPr>
            <p:cNvPr id="14" name="Oval 24">
              <a:extLst>
                <a:ext uri="{FF2B5EF4-FFF2-40B4-BE49-F238E27FC236}">
                  <a16:creationId xmlns:a16="http://schemas.microsoft.com/office/drawing/2014/main" id="{4BB4428D-0FF2-69A6-4698-317EDD295D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5399">
              <a:off x="757" y="2335"/>
              <a:ext cx="153" cy="638"/>
            </a:xfrm>
            <a:prstGeom prst="ellipse">
              <a:avLst/>
            </a:prstGeom>
            <a:noFill/>
            <a:ln w="25400">
              <a:solidFill>
                <a:srgbClr val="D09E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25">
              <a:extLst>
                <a:ext uri="{FF2B5EF4-FFF2-40B4-BE49-F238E27FC236}">
                  <a16:creationId xmlns:a16="http://schemas.microsoft.com/office/drawing/2014/main" id="{6CBF9741-66B1-34DA-89B4-698C918A1E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" y="2296"/>
              <a:ext cx="289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rgbClr val="D09E00"/>
                  </a:solidFill>
                  <a:latin typeface="Tahoma" panose="020B0604030504040204" pitchFamily="34" charset="0"/>
                </a:rPr>
                <a:t>AGS</a:t>
              </a:r>
              <a:endParaRPr lang="en-US" altLang="en-US" sz="1400" dirty="0">
                <a:solidFill>
                  <a:srgbClr val="D09E00"/>
                </a:solidFill>
              </a:endParaRPr>
            </a:p>
          </p:txBody>
        </p:sp>
        <p:sp>
          <p:nvSpPr>
            <p:cNvPr id="16" name="Text Box 26">
              <a:extLst>
                <a:ext uri="{FF2B5EF4-FFF2-40B4-BE49-F238E27FC236}">
                  <a16:creationId xmlns:a16="http://schemas.microsoft.com/office/drawing/2014/main" id="{2D9E08B3-ED1B-545F-1D61-B4A2817410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5" y="2873"/>
              <a:ext cx="619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accent2"/>
                  </a:solidFill>
                  <a:latin typeface="Tahoma" panose="020B0604030504040204" pitchFamily="34" charset="0"/>
                </a:rPr>
                <a:t>hadron gas</a:t>
              </a:r>
              <a:endParaRPr lang="en-US" altLang="en-US" sz="1400" dirty="0"/>
            </a:p>
          </p:txBody>
        </p:sp>
        <p:sp>
          <p:nvSpPr>
            <p:cNvPr id="17" name="Text Box 27">
              <a:extLst>
                <a:ext uri="{FF2B5EF4-FFF2-40B4-BE49-F238E27FC236}">
                  <a16:creationId xmlns:a16="http://schemas.microsoft.com/office/drawing/2014/main" id="{5C3D971A-EBEC-6874-6DD4-4F1C6FAAA3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4" y="1675"/>
              <a:ext cx="299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chemeClr val="accent2"/>
                  </a:solidFill>
                  <a:latin typeface="Tahoma" panose="020B0604030504040204" pitchFamily="34" charset="0"/>
                </a:rPr>
                <a:t>QGP</a:t>
              </a:r>
              <a:endParaRPr lang="en-US" alt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59868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F6BB392-9281-C0FE-838A-5765E6E6654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5257800" y="8661400"/>
            <a:ext cx="120015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folHlink"/>
                </a:solidFill>
                <a:latin typeface="Symbol" panose="05050102010706020507" pitchFamily="18" charset="2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folHlink"/>
                </a:solidFill>
                <a:latin typeface="Symbol" panose="05050102010706020507" pitchFamily="18" charset="2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folHlink"/>
                </a:solidFill>
                <a:latin typeface="Symbol" panose="05050102010706020507" pitchFamily="18" charset="2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folHlink"/>
                </a:solidFill>
                <a:latin typeface="Symbol" panose="05050102010706020507" pitchFamily="18" charset="2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folHlink"/>
                </a:solidFill>
                <a:latin typeface="Symbol" panose="05050102010706020507" pitchFamily="18" charset="2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folHlink"/>
                </a:solidFill>
                <a:latin typeface="Symbol" panose="05050102010706020507" pitchFamily="18" charset="2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folHlink"/>
                </a:solidFill>
                <a:latin typeface="Symbol" panose="05050102010706020507" pitchFamily="18" charset="2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folHlink"/>
                </a:solidFill>
                <a:latin typeface="Symbol" panose="05050102010706020507" pitchFamily="18" charset="2"/>
                <a:ea typeface="+mn-ea"/>
                <a:cs typeface="+mn-cs"/>
              </a:defRPr>
            </a:lvl9pPr>
          </a:lstStyle>
          <a:p>
            <a:fld id="{D4E94A00-0C09-4CAF-8F7F-8BBAC3095767}" type="datetime5">
              <a:rPr lang="en-US" altLang="en-US" smtClean="0"/>
              <a:pPr/>
              <a:t>14-May-26</a:t>
            </a:fld>
            <a:endParaRPr lang="en-US" altLang="en-US">
              <a:latin typeface="Palatino" pitchFamily="18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843F0AF-BF73-51BC-689B-BA12D9A86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Axel Drees</a:t>
            </a: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EE3E5C64-AA8B-2401-283E-3FDFD58997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8117"/>
            <a:ext cx="12192000" cy="622295"/>
          </a:xfrm>
        </p:spPr>
        <p:txBody>
          <a:bodyPr/>
          <a:lstStyle/>
          <a:p>
            <a:r>
              <a:rPr lang="en-US" altLang="en-US" dirty="0"/>
              <a:t>Expectations at the Start of the RHIC Program</a:t>
            </a:r>
          </a:p>
        </p:txBody>
      </p:sp>
      <p:grpSp>
        <p:nvGrpSpPr>
          <p:cNvPr id="63516" name="Group 28">
            <a:extLst>
              <a:ext uri="{FF2B5EF4-FFF2-40B4-BE49-F238E27FC236}">
                <a16:creationId xmlns:a16="http://schemas.microsoft.com/office/drawing/2014/main" id="{ED90A177-8ED3-9334-4A99-D3A552EDEBA3}"/>
              </a:ext>
            </a:extLst>
          </p:cNvPr>
          <p:cNvGrpSpPr>
            <a:grpSpLocks/>
          </p:cNvGrpSpPr>
          <p:nvPr/>
        </p:nvGrpSpPr>
        <p:grpSpPr bwMode="auto">
          <a:xfrm>
            <a:off x="7942779" y="4581481"/>
            <a:ext cx="2988473" cy="1568252"/>
            <a:chOff x="2605" y="1495"/>
            <a:chExt cx="2510" cy="945"/>
          </a:xfrm>
        </p:grpSpPr>
        <p:sp>
          <p:nvSpPr>
            <p:cNvPr id="63517" name="Text Box 29">
              <a:extLst>
                <a:ext uri="{FF2B5EF4-FFF2-40B4-BE49-F238E27FC236}">
                  <a16:creationId xmlns:a16="http://schemas.microsoft.com/office/drawing/2014/main" id="{04CF875B-BC53-49D6-C5CC-1E27F0F8D7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2" y="1791"/>
              <a:ext cx="2253" cy="64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0" dirty="0">
                  <a:solidFill>
                    <a:srgbClr val="C00000"/>
                  </a:solidFill>
                  <a:latin typeface="Tahoma" panose="020B0604030504040204" pitchFamily="34" charset="0"/>
                </a:rPr>
                <a:t>T</a:t>
              </a:r>
              <a:r>
                <a:rPr lang="en-US" altLang="en-US" sz="1600" b="0" baseline="-25000" dirty="0">
                  <a:solidFill>
                    <a:srgbClr val="C00000"/>
                  </a:solidFill>
                  <a:latin typeface="Tahoma" panose="020B0604030504040204" pitchFamily="34" charset="0"/>
                </a:rPr>
                <a:t>i 	</a:t>
              </a:r>
              <a:r>
                <a:rPr lang="en-US" altLang="en-US" sz="1600" b="0" dirty="0">
                  <a:solidFill>
                    <a:srgbClr val="C00000"/>
                  </a:solidFill>
                  <a:latin typeface="Tahoma" panose="020B0604030504040204" pitchFamily="34" charset="0"/>
                </a:rPr>
                <a:t>~ 250 - 500 MeV</a:t>
              </a:r>
            </a:p>
            <a:p>
              <a:r>
                <a:rPr lang="en-US" altLang="en-US" sz="1600" b="0" dirty="0" err="1">
                  <a:solidFill>
                    <a:srgbClr val="C00000"/>
                  </a:solidFill>
                  <a:latin typeface="Symbol" panose="05050102010706020507" pitchFamily="18" charset="2"/>
                </a:rPr>
                <a:t>e</a:t>
              </a:r>
              <a:r>
                <a:rPr lang="en-US" altLang="en-US" sz="1600" b="0" baseline="-25000" dirty="0" err="1">
                  <a:solidFill>
                    <a:srgbClr val="C00000"/>
                  </a:solidFill>
                  <a:latin typeface="Tahoma" panose="020B0604030504040204" pitchFamily="34" charset="0"/>
                </a:rPr>
                <a:t>i</a:t>
              </a:r>
              <a:r>
                <a:rPr lang="en-US" altLang="en-US" sz="1600" b="0" dirty="0">
                  <a:solidFill>
                    <a:srgbClr val="C00000"/>
                  </a:solidFill>
                  <a:latin typeface="Tahoma" panose="020B0604030504040204" pitchFamily="34" charset="0"/>
                </a:rPr>
                <a:t> 	~ 5 - 50 GeV/fm</a:t>
              </a:r>
              <a:r>
                <a:rPr lang="en-US" altLang="en-US" sz="1600" b="0" baseline="30000" dirty="0">
                  <a:solidFill>
                    <a:srgbClr val="C00000"/>
                  </a:solidFill>
                  <a:latin typeface="Tahoma" panose="020B0604030504040204" pitchFamily="34" charset="0"/>
                </a:rPr>
                <a:t>3</a:t>
              </a:r>
            </a:p>
            <a:p>
              <a:r>
                <a:rPr lang="en-US" altLang="en-US" sz="1600" b="0" dirty="0">
                  <a:solidFill>
                    <a:srgbClr val="C00000"/>
                  </a:solidFill>
                  <a:latin typeface="Symbol" panose="05050102010706020507" pitchFamily="18" charset="2"/>
                </a:rPr>
                <a:t>t</a:t>
              </a:r>
              <a:r>
                <a:rPr lang="en-US" altLang="en-US" sz="1600" b="0" dirty="0">
                  <a:solidFill>
                    <a:srgbClr val="C00000"/>
                  </a:solidFill>
                  <a:latin typeface="Tahoma" panose="020B0604030504040204" pitchFamily="34" charset="0"/>
                </a:rPr>
                <a:t> 	~  10 - 30 </a:t>
              </a:r>
              <a:r>
                <a:rPr lang="en-US" altLang="en-US" sz="1600" b="0" dirty="0" err="1">
                  <a:solidFill>
                    <a:srgbClr val="C00000"/>
                  </a:solidFill>
                  <a:latin typeface="Tahoma" panose="020B0604030504040204" pitchFamily="34" charset="0"/>
                </a:rPr>
                <a:t>fm</a:t>
              </a:r>
              <a:endParaRPr lang="en-US" altLang="en-US" sz="1600" b="0" dirty="0">
                <a:solidFill>
                  <a:srgbClr val="C00000"/>
                </a:solidFill>
                <a:latin typeface="Tahoma" panose="020B0604030504040204" pitchFamily="34" charset="0"/>
              </a:endParaRPr>
            </a:p>
            <a:p>
              <a:r>
                <a:rPr lang="en-US" altLang="en-US" sz="1600" b="0" dirty="0" err="1">
                  <a:solidFill>
                    <a:srgbClr val="C00000"/>
                  </a:solidFill>
                  <a:latin typeface="Tahoma" panose="020B0604030504040204" pitchFamily="34" charset="0"/>
                </a:rPr>
                <a:t>dN</a:t>
              </a:r>
              <a:r>
                <a:rPr lang="en-US" altLang="en-US" sz="1600" b="0" baseline="-25000" dirty="0" err="1">
                  <a:solidFill>
                    <a:srgbClr val="C00000"/>
                  </a:solidFill>
                  <a:latin typeface="Tahoma" panose="020B0604030504040204" pitchFamily="34" charset="0"/>
                </a:rPr>
                <a:t>ch</a:t>
              </a:r>
              <a:r>
                <a:rPr lang="en-US" altLang="en-US" sz="1600" b="0" dirty="0">
                  <a:solidFill>
                    <a:srgbClr val="C00000"/>
                  </a:solidFill>
                  <a:latin typeface="Tahoma" panose="020B0604030504040204" pitchFamily="34" charset="0"/>
                </a:rPr>
                <a:t>/</a:t>
              </a:r>
              <a:r>
                <a:rPr lang="en-US" altLang="en-US" sz="1600" b="0" dirty="0" err="1">
                  <a:solidFill>
                    <a:srgbClr val="C00000"/>
                  </a:solidFill>
                  <a:latin typeface="Tahoma" panose="020B0604030504040204" pitchFamily="34" charset="0"/>
                </a:rPr>
                <a:t>dy</a:t>
              </a:r>
              <a:r>
                <a:rPr lang="en-US" altLang="en-US" sz="1600" b="0" dirty="0">
                  <a:solidFill>
                    <a:srgbClr val="C00000"/>
                  </a:solidFill>
                  <a:latin typeface="Tahoma" panose="020B0604030504040204" pitchFamily="34" charset="0"/>
                </a:rPr>
                <a:t> 	~ 500 - 1500</a:t>
              </a:r>
            </a:p>
          </p:txBody>
        </p:sp>
        <p:sp>
          <p:nvSpPr>
            <p:cNvPr id="63518" name="Text Box 30">
              <a:extLst>
                <a:ext uri="{FF2B5EF4-FFF2-40B4-BE49-F238E27FC236}">
                  <a16:creationId xmlns:a16="http://schemas.microsoft.com/office/drawing/2014/main" id="{21110ADE-7062-F75C-D1E8-2D4C99C359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5" y="1495"/>
              <a:ext cx="2277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dirty="0">
                  <a:solidFill>
                    <a:srgbClr val="C00000"/>
                  </a:solidFill>
                  <a:latin typeface="Tahoma" panose="020B0604030504040204" pitchFamily="34" charset="0"/>
                </a:rPr>
                <a:t>RHIC  </a:t>
              </a:r>
              <a:r>
                <a:rPr lang="en-US" altLang="en-US" dirty="0">
                  <a:solidFill>
                    <a:srgbClr val="C0000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</a:t>
              </a:r>
              <a:r>
                <a:rPr lang="en-US" altLang="en-US" dirty="0" err="1">
                  <a:solidFill>
                    <a:srgbClr val="C0000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s</a:t>
              </a:r>
              <a:r>
                <a:rPr lang="en-US" altLang="en-US" baseline="-25000" dirty="0" err="1">
                  <a:solidFill>
                    <a:srgbClr val="C0000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NN</a:t>
              </a:r>
              <a:r>
                <a:rPr lang="en-US" altLang="en-US" dirty="0">
                  <a:solidFill>
                    <a:srgbClr val="C0000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 = 200 GeV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027">
                <a:extLst>
                  <a:ext uri="{FF2B5EF4-FFF2-40B4-BE49-F238E27FC236}">
                    <a16:creationId xmlns:a16="http://schemas.microsoft.com/office/drawing/2014/main" id="{2A46E024-9C02-087C-63E2-97A262B1D742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253667" y="961131"/>
                <a:ext cx="6692210" cy="3665147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Monotype Sorts" pitchFamily="2" charset="2"/>
                  <a:buBlip>
                    <a:blip r:embed="rId2"/>
                  </a:buBlip>
                  <a:defRPr sz="20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Monotype Sorts" pitchFamily="2" charset="2"/>
                  <a:buBlip>
                    <a:blip r:embed="rId3"/>
                  </a:buBlip>
                  <a:defRPr b="1">
                    <a:solidFill>
                      <a:schemeClr val="accent2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 b="1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dirty="0"/>
                  <a:t>Quark matter produced at SPS </a:t>
                </a:r>
              </a:p>
              <a:p>
                <a:pPr lvl="1"/>
                <a:r>
                  <a:rPr lang="en-US" altLang="en-US" dirty="0">
                    <a:latin typeface="Times New Roman" panose="02020603050405020304" pitchFamily="18" charset="0"/>
                  </a:rPr>
                  <a:t>T</a:t>
                </a:r>
                <a:r>
                  <a:rPr lang="en-US" altLang="en-US" baseline="-25000" dirty="0">
                    <a:latin typeface="Times New Roman" panose="02020603050405020304" pitchFamily="18" charset="0"/>
                  </a:rPr>
                  <a:t>i</a:t>
                </a:r>
                <a:r>
                  <a:rPr lang="en-US" altLang="en-US" dirty="0">
                    <a:latin typeface="Times New Roman" panose="02020603050405020304" pitchFamily="18" charset="0"/>
                  </a:rPr>
                  <a:t>  barely high enough to reach deconfined phase</a:t>
                </a:r>
                <a:endParaRPr lang="en-US" altLang="en-US" dirty="0"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lvl="1"/>
                <a:r>
                  <a:rPr lang="en-US" dirty="0"/>
                  <a:t>Limited knowledge of properties of partonic state</a:t>
                </a:r>
              </a:p>
              <a:p>
                <a:pPr marL="0" indent="0">
                  <a:lnSpc>
                    <a:spcPct val="70000"/>
                  </a:lnSpc>
                  <a:buNone/>
                </a:pPr>
                <a:endParaRPr lang="en-US" altLang="en-US" dirty="0">
                  <a:solidFill>
                    <a:schemeClr val="accent2"/>
                  </a:solidFill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en-US" altLang="en-US" dirty="0"/>
                  <a:t>RHIC brings factor of 10 increase in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1" i="1" dirty="0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altLang="en-US" b="1" i="1" dirty="0" smtClean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altLang="en-US" dirty="0"/>
                  <a:t> </a:t>
                </a:r>
              </a:p>
              <a:p>
                <a:pPr lvl="1">
                  <a:lnSpc>
                    <a:spcPct val="125000"/>
                  </a:lnSpc>
                </a:pPr>
                <a:r>
                  <a:rPr lang="en-US" altLang="en-US" sz="2000" dirty="0"/>
                  <a:t>expect higher temperatures and energy densities</a:t>
                </a:r>
              </a:p>
              <a:p>
                <a:pPr lvl="1">
                  <a:lnSpc>
                    <a:spcPct val="115000"/>
                  </a:lnSpc>
                </a:pPr>
                <a:r>
                  <a:rPr lang="en-US" altLang="en-US" sz="2000" dirty="0"/>
                  <a:t>long lifetime of partonic state</a:t>
                </a:r>
              </a:p>
              <a:p>
                <a:pPr lvl="1">
                  <a:lnSpc>
                    <a:spcPct val="115000"/>
                  </a:lnSpc>
                </a:pPr>
                <a:r>
                  <a:rPr lang="en-US" altLang="en-US" sz="2000" dirty="0"/>
                  <a:t>more clear experimental signatures </a:t>
                </a:r>
              </a:p>
              <a:p>
                <a:pPr lvl="2">
                  <a:lnSpc>
                    <a:spcPct val="115000"/>
                  </a:lnSpc>
                </a:pPr>
                <a:r>
                  <a:rPr lang="en-US" altLang="en-US" sz="2000" dirty="0"/>
                  <a:t>J/</a:t>
                </a:r>
                <a:r>
                  <a:rPr lang="en-US" altLang="en-US" sz="2000" dirty="0">
                    <a:latin typeface="Symbol" panose="05050102010706020507" pitchFamily="18" charset="2"/>
                  </a:rPr>
                  <a:t>y</a:t>
                </a:r>
                <a:r>
                  <a:rPr lang="en-US" altLang="en-US" sz="2000" dirty="0"/>
                  <a:t> suppression, thermal radiation, event-by-event fluctuations ... </a:t>
                </a:r>
              </a:p>
              <a:p>
                <a:pPr lvl="1">
                  <a:lnSpc>
                    <a:spcPct val="115000"/>
                  </a:lnSpc>
                </a:pPr>
                <a:r>
                  <a:rPr lang="en-US" altLang="en-US" sz="2000" dirty="0"/>
                  <a:t>new observables at higher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sz="20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en-U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 dirty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altLang="en-US" sz="2000" i="1" dirty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altLang="en-US" sz="2000" dirty="0"/>
                  <a:t> </a:t>
                </a:r>
                <a:r>
                  <a:rPr lang="en-US" altLang="en-US" sz="2000" dirty="0">
                    <a:sym typeface="Symbol" panose="05050102010706020507" pitchFamily="18" charset="2"/>
                  </a:rPr>
                  <a:t>    </a:t>
                </a:r>
              </a:p>
              <a:p>
                <a:pPr lvl="2">
                  <a:lnSpc>
                    <a:spcPct val="115000"/>
                  </a:lnSpc>
                </a:pPr>
                <a:r>
                  <a:rPr lang="en-US" altLang="en-US" sz="2000" dirty="0">
                    <a:sym typeface="Symbol" panose="05050102010706020507" pitchFamily="18" charset="2"/>
                  </a:rPr>
                  <a:t>jets, open heavy flavor production </a:t>
                </a:r>
                <a:endParaRPr lang="en-US" altLang="en-US" sz="2000" dirty="0"/>
              </a:p>
            </p:txBody>
          </p:sp>
        </mc:Choice>
        <mc:Fallback xmlns="">
          <p:sp>
            <p:nvSpPr>
              <p:cNvPr id="12" name="Rectangle 1027">
                <a:extLst>
                  <a:ext uri="{FF2B5EF4-FFF2-40B4-BE49-F238E27FC236}">
                    <a16:creationId xmlns:a16="http://schemas.microsoft.com/office/drawing/2014/main" id="{2A46E024-9C02-087C-63E2-97A262B1D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67" y="961131"/>
                <a:ext cx="6692210" cy="3665147"/>
              </a:xfrm>
              <a:prstGeom prst="rect">
                <a:avLst/>
              </a:prstGeom>
              <a:blipFill>
                <a:blip r:embed="rId4"/>
                <a:stretch>
                  <a:fillRect t="-998" r="-273" b="-25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11">
            <a:extLst>
              <a:ext uri="{FF2B5EF4-FFF2-40B4-BE49-F238E27FC236}">
                <a16:creationId xmlns:a16="http://schemas.microsoft.com/office/drawing/2014/main" id="{15DFE7FD-CBD8-5DC2-6830-C28ED9377A30}"/>
              </a:ext>
            </a:extLst>
          </p:cNvPr>
          <p:cNvGrpSpPr>
            <a:grpSpLocks/>
          </p:cNvGrpSpPr>
          <p:nvPr/>
        </p:nvGrpSpPr>
        <p:grpSpPr bwMode="auto">
          <a:xfrm>
            <a:off x="6821213" y="961131"/>
            <a:ext cx="4355271" cy="3370221"/>
            <a:chOff x="230" y="1620"/>
            <a:chExt cx="2266" cy="1733"/>
          </a:xfrm>
        </p:grpSpPr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id="{1E12F513-E88D-4C94-D612-ECBB8EAF5C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" y="1620"/>
              <a:ext cx="2266" cy="1733"/>
              <a:chOff x="624" y="1059"/>
              <a:chExt cx="3001" cy="1791"/>
            </a:xfrm>
          </p:grpSpPr>
          <p:sp>
            <p:nvSpPr>
              <p:cNvPr id="17" name="Text Box 13">
                <a:extLst>
                  <a:ext uri="{FF2B5EF4-FFF2-40B4-BE49-F238E27FC236}">
                    <a16:creationId xmlns:a16="http://schemas.microsoft.com/office/drawing/2014/main" id="{CA6253E4-6540-B381-6C49-A8A6E3DF9D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2" y="2670"/>
                <a:ext cx="893" cy="1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0" dirty="0">
                    <a:latin typeface="Tahoma" panose="020B0604030504040204" pitchFamily="34" charset="0"/>
                  </a:rPr>
                  <a:t>temperature</a:t>
                </a:r>
                <a:endParaRPr lang="en-US" altLang="en-US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 Box 14">
                    <a:extLst>
                      <a:ext uri="{FF2B5EF4-FFF2-40B4-BE49-F238E27FC236}">
                        <a16:creationId xmlns:a16="http://schemas.microsoft.com/office/drawing/2014/main" id="{0A5264B9-6406-95CF-5150-3BCEDFC33FE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168" y="1653"/>
                    <a:ext cx="1145" cy="2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en-US" sz="1600" b="0" dirty="0">
                        <a:latin typeface="Tahoma" panose="020B0604030504040204" pitchFamily="34" charset="0"/>
                      </a:rPr>
                      <a:t>energy density   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en-US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  <m:r>
                          <a:rPr lang="en-US" altLang="en-US" sz="1600" b="0" i="1" dirty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en-US" sz="16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en-US" sz="1600" b="0" i="1" baseline="30000" dirty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a14:m>
                    <a:endParaRPr lang="en-US" altLang="en-US" sz="1600" dirty="0"/>
                  </a:p>
                </p:txBody>
              </p:sp>
            </mc:Choice>
            <mc:Fallback xmlns="">
              <p:sp>
                <p:nvSpPr>
                  <p:cNvPr id="63502" name="Text Box 14">
                    <a:extLst>
                      <a:ext uri="{FF2B5EF4-FFF2-40B4-BE49-F238E27FC236}">
                        <a16:creationId xmlns:a16="http://schemas.microsoft.com/office/drawing/2014/main" id="{FB6625C9-DC21-CF02-1EE3-048DE3DA1C3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 rot="16200000">
                    <a:off x="168" y="1653"/>
                    <a:ext cx="1145" cy="23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273" r="-21818" b="-1412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Rectangle 15">
                <a:extLst>
                  <a:ext uri="{FF2B5EF4-FFF2-40B4-BE49-F238E27FC236}">
                    <a16:creationId xmlns:a16="http://schemas.microsoft.com/office/drawing/2014/main" id="{61825DA5-B502-5EDF-DEA5-90542BA81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6" y="1059"/>
                <a:ext cx="2572" cy="154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1200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D7C34A5D-3C3E-A8D3-C90E-B90EF0C6F6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0" y="1463"/>
                <a:ext cx="2443" cy="1006"/>
              </a:xfrm>
              <a:custGeom>
                <a:avLst/>
                <a:gdLst>
                  <a:gd name="T0" fmla="*/ 0 w 2616"/>
                  <a:gd name="T1" fmla="*/ 966 h 969"/>
                  <a:gd name="T2" fmla="*/ 156 w 2616"/>
                  <a:gd name="T3" fmla="*/ 966 h 969"/>
                  <a:gd name="T4" fmla="*/ 294 w 2616"/>
                  <a:gd name="T5" fmla="*/ 966 h 969"/>
                  <a:gd name="T6" fmla="*/ 408 w 2616"/>
                  <a:gd name="T7" fmla="*/ 948 h 969"/>
                  <a:gd name="T8" fmla="*/ 456 w 2616"/>
                  <a:gd name="T9" fmla="*/ 888 h 969"/>
                  <a:gd name="T10" fmla="*/ 486 w 2616"/>
                  <a:gd name="T11" fmla="*/ 672 h 969"/>
                  <a:gd name="T12" fmla="*/ 522 w 2616"/>
                  <a:gd name="T13" fmla="*/ 252 h 969"/>
                  <a:gd name="T14" fmla="*/ 600 w 2616"/>
                  <a:gd name="T15" fmla="*/ 54 h 969"/>
                  <a:gd name="T16" fmla="*/ 918 w 2616"/>
                  <a:gd name="T17" fmla="*/ 6 h 969"/>
                  <a:gd name="T18" fmla="*/ 1164 w 2616"/>
                  <a:gd name="T19" fmla="*/ 18 h 969"/>
                  <a:gd name="T20" fmla="*/ 1270 w 2616"/>
                  <a:gd name="T21" fmla="*/ 23 h 969"/>
                  <a:gd name="T22" fmla="*/ 1502 w 2616"/>
                  <a:gd name="T23" fmla="*/ 23 h 969"/>
                  <a:gd name="T24" fmla="*/ 2616 w 2616"/>
                  <a:gd name="T25" fmla="*/ 24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16" h="969">
                    <a:moveTo>
                      <a:pt x="0" y="966"/>
                    </a:moveTo>
                    <a:cubicBezTo>
                      <a:pt x="26" y="966"/>
                      <a:pt x="107" y="966"/>
                      <a:pt x="156" y="966"/>
                    </a:cubicBezTo>
                    <a:cubicBezTo>
                      <a:pt x="205" y="966"/>
                      <a:pt x="252" y="969"/>
                      <a:pt x="294" y="966"/>
                    </a:cubicBezTo>
                    <a:cubicBezTo>
                      <a:pt x="336" y="963"/>
                      <a:pt x="381" y="961"/>
                      <a:pt x="408" y="948"/>
                    </a:cubicBezTo>
                    <a:cubicBezTo>
                      <a:pt x="435" y="935"/>
                      <a:pt x="443" y="934"/>
                      <a:pt x="456" y="888"/>
                    </a:cubicBezTo>
                    <a:cubicBezTo>
                      <a:pt x="469" y="842"/>
                      <a:pt x="475" y="778"/>
                      <a:pt x="486" y="672"/>
                    </a:cubicBezTo>
                    <a:cubicBezTo>
                      <a:pt x="497" y="566"/>
                      <a:pt x="503" y="355"/>
                      <a:pt x="522" y="252"/>
                    </a:cubicBezTo>
                    <a:cubicBezTo>
                      <a:pt x="541" y="149"/>
                      <a:pt x="534" y="95"/>
                      <a:pt x="600" y="54"/>
                    </a:cubicBezTo>
                    <a:cubicBezTo>
                      <a:pt x="666" y="13"/>
                      <a:pt x="824" y="12"/>
                      <a:pt x="918" y="6"/>
                    </a:cubicBezTo>
                    <a:cubicBezTo>
                      <a:pt x="1012" y="0"/>
                      <a:pt x="1105" y="15"/>
                      <a:pt x="1164" y="18"/>
                    </a:cubicBezTo>
                    <a:cubicBezTo>
                      <a:pt x="1223" y="21"/>
                      <a:pt x="1214" y="22"/>
                      <a:pt x="1270" y="23"/>
                    </a:cubicBezTo>
                    <a:cubicBezTo>
                      <a:pt x="1326" y="24"/>
                      <a:pt x="1278" y="23"/>
                      <a:pt x="1502" y="23"/>
                    </a:cubicBezTo>
                    <a:cubicBezTo>
                      <a:pt x="1726" y="23"/>
                      <a:pt x="2384" y="24"/>
                      <a:pt x="2616" y="24"/>
                    </a:cubicBezTo>
                  </a:path>
                </a:pathLst>
              </a:cu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Text Box 17">
                <a:extLst>
                  <a:ext uri="{FF2B5EF4-FFF2-40B4-BE49-F238E27FC236}">
                    <a16:creationId xmlns:a16="http://schemas.microsoft.com/office/drawing/2014/main" id="{224140F2-02F6-FB48-6767-C124A13AA4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2" y="2658"/>
                <a:ext cx="1070" cy="1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0">
                    <a:latin typeface="Tahoma" panose="020B0604030504040204" pitchFamily="34" charset="0"/>
                  </a:rPr>
                  <a:t>T</a:t>
                </a:r>
                <a:r>
                  <a:rPr lang="en-US" altLang="en-US" sz="1600" b="0" baseline="-25000">
                    <a:latin typeface="Tahoma" panose="020B0604030504040204" pitchFamily="34" charset="0"/>
                  </a:rPr>
                  <a:t>C </a:t>
                </a:r>
                <a:r>
                  <a:rPr lang="en-US" altLang="en-US" sz="1600">
                    <a:latin typeface="Tahoma" panose="020B0604030504040204" pitchFamily="34" charset="0"/>
                  </a:rPr>
                  <a:t>~ 170 MeV</a:t>
                </a:r>
                <a:endParaRPr lang="en-US" altLang="en-US" sz="1600" b="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6" name="Oval 18">
              <a:extLst>
                <a:ext uri="{FF2B5EF4-FFF2-40B4-BE49-F238E27FC236}">
                  <a16:creationId xmlns:a16="http://schemas.microsoft.com/office/drawing/2014/main" id="{21398B84-ADFD-547F-59D5-95A39E002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7"/>
              <a:ext cx="256" cy="289"/>
            </a:xfrm>
            <a:prstGeom prst="ellipse">
              <a:avLst/>
            </a:prstGeom>
            <a:noFill/>
            <a:ln w="25400">
              <a:solidFill>
                <a:srgbClr val="00A44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A44A"/>
                </a:solidFill>
              </a:endParaRPr>
            </a:p>
          </p:txBody>
        </p:sp>
        <p:sp>
          <p:nvSpPr>
            <p:cNvPr id="7" name="Oval 19">
              <a:extLst>
                <a:ext uri="{FF2B5EF4-FFF2-40B4-BE49-F238E27FC236}">
                  <a16:creationId xmlns:a16="http://schemas.microsoft.com/office/drawing/2014/main" id="{5B60DE10-8AFC-71B3-264A-836B471B3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8" y="1965"/>
              <a:ext cx="445" cy="126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" name="Oval 20">
              <a:extLst>
                <a:ext uri="{FF2B5EF4-FFF2-40B4-BE49-F238E27FC236}">
                  <a16:creationId xmlns:a16="http://schemas.microsoft.com/office/drawing/2014/main" id="{5349550E-695C-22A8-E546-EE441632C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3" y="1957"/>
              <a:ext cx="317" cy="139"/>
            </a:xfrm>
            <a:prstGeom prst="ellipse">
              <a:avLst/>
            </a:prstGeom>
            <a:noFill/>
            <a:ln w="25400">
              <a:solidFill>
                <a:srgbClr val="FF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21">
              <a:extLst>
                <a:ext uri="{FF2B5EF4-FFF2-40B4-BE49-F238E27FC236}">
                  <a16:creationId xmlns:a16="http://schemas.microsoft.com/office/drawing/2014/main" id="{42FF680F-CB3C-4F54-874C-EA739FD867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2122"/>
              <a:ext cx="284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rgbClr val="FF33CC"/>
                  </a:solidFill>
                  <a:latin typeface="Tahoma" panose="020B0604030504040204" pitchFamily="34" charset="0"/>
                </a:rPr>
                <a:t>LHC</a:t>
              </a:r>
              <a:endParaRPr lang="en-US" altLang="en-US" sz="1400">
                <a:solidFill>
                  <a:srgbClr val="FFCC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0" name="Rectangle 22">
              <a:extLst>
                <a:ext uri="{FF2B5EF4-FFF2-40B4-BE49-F238E27FC236}">
                  <a16:creationId xmlns:a16="http://schemas.microsoft.com/office/drawing/2014/main" id="{12615916-6B2C-5C5A-E129-6385CEC78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" y="1782"/>
              <a:ext cx="343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rgbClr val="C00000"/>
                  </a:solidFill>
                  <a:latin typeface="Tahoma" panose="020B0604030504040204" pitchFamily="34" charset="0"/>
                </a:rPr>
                <a:t>RHIC</a:t>
              </a:r>
            </a:p>
          </p:txBody>
        </p: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418F62CA-F385-118F-015C-A78F87F47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" y="1731"/>
              <a:ext cx="276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rgbClr val="00A44A"/>
                  </a:solidFill>
                  <a:latin typeface="Tahoma" panose="020B0604030504040204" pitchFamily="34" charset="0"/>
                </a:rPr>
                <a:t>SPS</a:t>
              </a:r>
            </a:p>
          </p:txBody>
        </p: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A6E84ED7-8975-DEA9-29CD-749D6D171A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5399">
              <a:off x="757" y="2335"/>
              <a:ext cx="153" cy="638"/>
            </a:xfrm>
            <a:prstGeom prst="ellipse">
              <a:avLst/>
            </a:prstGeom>
            <a:noFill/>
            <a:ln w="25400">
              <a:solidFill>
                <a:srgbClr val="D09E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25">
              <a:extLst>
                <a:ext uri="{FF2B5EF4-FFF2-40B4-BE49-F238E27FC236}">
                  <a16:creationId xmlns:a16="http://schemas.microsoft.com/office/drawing/2014/main" id="{8991FF1D-0582-30FC-A926-D5EA022995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" y="2296"/>
              <a:ext cx="289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rgbClr val="D09E00"/>
                  </a:solidFill>
                  <a:latin typeface="Tahoma" panose="020B0604030504040204" pitchFamily="34" charset="0"/>
                </a:rPr>
                <a:t>AGS</a:t>
              </a:r>
              <a:endParaRPr lang="en-US" altLang="en-US" sz="1400" dirty="0">
                <a:solidFill>
                  <a:srgbClr val="D09E00"/>
                </a:solidFill>
              </a:endParaRPr>
            </a:p>
          </p:txBody>
        </p:sp>
        <p:sp>
          <p:nvSpPr>
            <p:cNvPr id="15" name="Text Box 26">
              <a:extLst>
                <a:ext uri="{FF2B5EF4-FFF2-40B4-BE49-F238E27FC236}">
                  <a16:creationId xmlns:a16="http://schemas.microsoft.com/office/drawing/2014/main" id="{69014DC6-E1A2-32E6-497F-8FDE0BA181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5" y="2873"/>
              <a:ext cx="619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accent2"/>
                  </a:solidFill>
                  <a:latin typeface="Tahoma" panose="020B0604030504040204" pitchFamily="34" charset="0"/>
                </a:rPr>
                <a:t>hadron gas</a:t>
              </a:r>
              <a:endParaRPr lang="en-US" altLang="en-US" sz="1400" dirty="0"/>
            </a:p>
          </p:txBody>
        </p:sp>
        <p:sp>
          <p:nvSpPr>
            <p:cNvPr id="16" name="Text Box 27">
              <a:extLst>
                <a:ext uri="{FF2B5EF4-FFF2-40B4-BE49-F238E27FC236}">
                  <a16:creationId xmlns:a16="http://schemas.microsoft.com/office/drawing/2014/main" id="{6F2DCC2D-DC90-0FF4-2C47-194A12F5D0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4" y="1675"/>
              <a:ext cx="299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chemeClr val="accent2"/>
                  </a:solidFill>
                  <a:latin typeface="Tahoma" panose="020B0604030504040204" pitchFamily="34" charset="0"/>
                </a:rPr>
                <a:t>QGP</a:t>
              </a:r>
              <a:endParaRPr lang="en-US" alt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10210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9D2CF0-38BF-7328-9373-A9CD12B4BC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B416D0-25D6-4843-8CC9-04CCAF95498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3E18ED7-51F5-8BAD-3597-39E0538BD29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8117"/>
            <a:ext cx="12192000" cy="62229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en-US" altLang="en-US" kern="0" dirty="0"/>
              <a:t>First Physics Run at RHIC 2000 </a:t>
            </a:r>
            <a:r>
              <a:rPr lang="en-US" altLang="en-US" dirty="0">
                <a:latin typeface="Times New Roman" panose="02020603050405020304" pitchFamily="18" charset="0"/>
              </a:rPr>
              <a:t>with Au-Au at </a:t>
            </a:r>
            <a:r>
              <a:rPr lang="en-US" altLang="en-US" dirty="0">
                <a:latin typeface="Times New Roman" panose="02020603050405020304" pitchFamily="18" charset="0"/>
                <a:sym typeface="Symbol" panose="05050102010706020507" pitchFamily="18" charset="2"/>
              </a:rPr>
              <a:t></a:t>
            </a:r>
            <a:r>
              <a:rPr lang="en-US" altLang="en-US" dirty="0" err="1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 err="1">
                <a:latin typeface="Times New Roman" panose="02020603050405020304" pitchFamily="18" charset="0"/>
              </a:rPr>
              <a:t>nn</a:t>
            </a:r>
            <a:r>
              <a:rPr lang="en-US" altLang="en-US" dirty="0">
                <a:latin typeface="Times New Roman" panose="02020603050405020304" pitchFamily="18" charset="0"/>
              </a:rPr>
              <a:t> = 130 GeV</a:t>
            </a:r>
            <a:endParaRPr lang="en-US" altLang="en-US" kern="0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E0904498-E184-9F31-D1F6-3BCF87CEB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52" y="1410607"/>
            <a:ext cx="3923801" cy="302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CF7C22A4-A52F-EE17-5703-02D64522B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917" y="1017744"/>
            <a:ext cx="403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atin typeface="Times New Roman" panose="02020603050405020304" pitchFamily="18" charset="0"/>
              </a:rPr>
              <a:t>first Au-Au collisions at  STAR June 12</a:t>
            </a:r>
            <a:endParaRPr lang="en-US" altLang="en-US" dirty="0"/>
          </a:p>
        </p:txBody>
      </p:sp>
      <p:grpSp>
        <p:nvGrpSpPr>
          <p:cNvPr id="7" name="Group 1027">
            <a:extLst>
              <a:ext uri="{FF2B5EF4-FFF2-40B4-BE49-F238E27FC236}">
                <a16:creationId xmlns:a16="http://schemas.microsoft.com/office/drawing/2014/main" id="{F0B0FA51-999D-E5A6-C33F-83CBBC8F5FD8}"/>
              </a:ext>
            </a:extLst>
          </p:cNvPr>
          <p:cNvGrpSpPr>
            <a:grpSpLocks/>
          </p:cNvGrpSpPr>
          <p:nvPr/>
        </p:nvGrpSpPr>
        <p:grpSpPr bwMode="auto">
          <a:xfrm>
            <a:off x="6392096" y="757646"/>
            <a:ext cx="5650094" cy="5382960"/>
            <a:chOff x="673" y="880"/>
            <a:chExt cx="3370" cy="3227"/>
          </a:xfrm>
        </p:grpSpPr>
        <p:pic>
          <p:nvPicPr>
            <p:cNvPr id="8" name="Picture 1028">
              <a:extLst>
                <a:ext uri="{FF2B5EF4-FFF2-40B4-BE49-F238E27FC236}">
                  <a16:creationId xmlns:a16="http://schemas.microsoft.com/office/drawing/2014/main" id="{41A9B536-AC98-BD2E-1949-11A54465BF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" y="923"/>
              <a:ext cx="3262" cy="3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1029">
              <a:extLst>
                <a:ext uri="{FF2B5EF4-FFF2-40B4-BE49-F238E27FC236}">
                  <a16:creationId xmlns:a16="http://schemas.microsoft.com/office/drawing/2014/main" id="{A59F4FC1-3903-8824-D143-BB72E69CA4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6" y="3870"/>
              <a:ext cx="2680" cy="237"/>
              <a:chOff x="796" y="3870"/>
              <a:chExt cx="2680" cy="237"/>
            </a:xfrm>
          </p:grpSpPr>
          <p:sp>
            <p:nvSpPr>
              <p:cNvPr id="13" name="Rectangle 1030">
                <a:extLst>
                  <a:ext uri="{FF2B5EF4-FFF2-40B4-BE49-F238E27FC236}">
                    <a16:creationId xmlns:a16="http://schemas.microsoft.com/office/drawing/2014/main" id="{640E3916-1632-7980-B576-8E69CB462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" y="3871"/>
                <a:ext cx="1427" cy="2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en-US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August</a:t>
                </a: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Line 1031">
                <a:extLst>
                  <a:ext uri="{FF2B5EF4-FFF2-40B4-BE49-F238E27FC236}">
                    <a16:creationId xmlns:a16="http://schemas.microsoft.com/office/drawing/2014/main" id="{DB5AD9F1-DB3A-CC6E-4CCD-99703FD579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0" y="3870"/>
                <a:ext cx="222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032">
                <a:extLst>
                  <a:ext uri="{FF2B5EF4-FFF2-40B4-BE49-F238E27FC236}">
                    <a16:creationId xmlns:a16="http://schemas.microsoft.com/office/drawing/2014/main" id="{BBE06ED9-6633-88DE-1329-E3F7174A5E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0" y="4106"/>
                <a:ext cx="2218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Text Box 1033">
                <a:extLst>
                  <a:ext uri="{FF2B5EF4-FFF2-40B4-BE49-F238E27FC236}">
                    <a16:creationId xmlns:a16="http://schemas.microsoft.com/office/drawing/2014/main" id="{85959C38-93EF-9793-C45D-79E2911E8D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96" y="3874"/>
                <a:ext cx="78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September</a:t>
                </a: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Text Box 1034">
                <a:extLst>
                  <a:ext uri="{FF2B5EF4-FFF2-40B4-BE49-F238E27FC236}">
                    <a16:creationId xmlns:a16="http://schemas.microsoft.com/office/drawing/2014/main" id="{65C8ABCE-B415-A1A4-D8FD-69A01CBC7A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6" y="3874"/>
                <a:ext cx="38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July</a:t>
                </a: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" name="Text Box 1035">
              <a:extLst>
                <a:ext uri="{FF2B5EF4-FFF2-40B4-BE49-F238E27FC236}">
                  <a16:creationId xmlns:a16="http://schemas.microsoft.com/office/drawing/2014/main" id="{D623FF9C-DEE8-E216-2BA6-5B43CF7316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3" y="880"/>
              <a:ext cx="302" cy="28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altLang="en-US" sz="1400">
                  <a:solidFill>
                    <a:schemeClr val="tx1"/>
                  </a:solidFill>
                  <a:latin typeface="Times New Roman" panose="02020603050405020304" pitchFamily="18" charset="0"/>
                </a:rPr>
                <a:t>7.0</a:t>
              </a:r>
            </a:p>
            <a:p>
              <a:pPr>
                <a:lnSpc>
                  <a:spcPct val="140000"/>
                </a:lnSpc>
              </a:pPr>
              <a:endParaRPr lang="en-US" altLang="en-US" sz="14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  <a:p>
              <a:pPr>
                <a:lnSpc>
                  <a:spcPct val="140000"/>
                </a:lnSpc>
              </a:pPr>
              <a:r>
                <a:rPr lang="en-US" altLang="en-US" sz="1400">
                  <a:solidFill>
                    <a:schemeClr val="tx1"/>
                  </a:solidFill>
                  <a:latin typeface="Times New Roman" panose="02020603050405020304" pitchFamily="18" charset="0"/>
                </a:rPr>
                <a:t>6.0</a:t>
              </a:r>
            </a:p>
            <a:p>
              <a:pPr>
                <a:lnSpc>
                  <a:spcPct val="140000"/>
                </a:lnSpc>
              </a:pPr>
              <a:endParaRPr lang="en-US" altLang="en-US" sz="14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  <a:p>
              <a:pPr>
                <a:lnSpc>
                  <a:spcPct val="140000"/>
                </a:lnSpc>
              </a:pPr>
              <a:r>
                <a:rPr lang="en-US" altLang="en-US" sz="1400">
                  <a:solidFill>
                    <a:schemeClr val="tx1"/>
                  </a:solidFill>
                  <a:latin typeface="Times New Roman" panose="02020603050405020304" pitchFamily="18" charset="0"/>
                </a:rPr>
                <a:t>5.0</a:t>
              </a:r>
            </a:p>
            <a:p>
              <a:pPr>
                <a:lnSpc>
                  <a:spcPct val="140000"/>
                </a:lnSpc>
              </a:pPr>
              <a:endParaRPr lang="en-US" altLang="en-US" sz="14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  <a:p>
              <a:pPr>
                <a:lnSpc>
                  <a:spcPct val="140000"/>
                </a:lnSpc>
              </a:pPr>
              <a:r>
                <a:rPr lang="en-US" altLang="en-US" sz="1400">
                  <a:solidFill>
                    <a:schemeClr val="tx1"/>
                  </a:solidFill>
                  <a:latin typeface="Times New Roman" panose="02020603050405020304" pitchFamily="18" charset="0"/>
                </a:rPr>
                <a:t>4.0</a:t>
              </a:r>
            </a:p>
            <a:p>
              <a:pPr>
                <a:lnSpc>
                  <a:spcPct val="140000"/>
                </a:lnSpc>
              </a:pPr>
              <a:endParaRPr lang="en-US" altLang="en-US" sz="14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  <a:p>
              <a:pPr>
                <a:lnSpc>
                  <a:spcPct val="140000"/>
                </a:lnSpc>
              </a:pPr>
              <a:r>
                <a:rPr lang="en-US" altLang="en-US" sz="1400">
                  <a:solidFill>
                    <a:schemeClr val="tx1"/>
                  </a:solidFill>
                  <a:latin typeface="Times New Roman" panose="02020603050405020304" pitchFamily="18" charset="0"/>
                </a:rPr>
                <a:t>3.0</a:t>
              </a:r>
            </a:p>
            <a:p>
              <a:pPr>
                <a:lnSpc>
                  <a:spcPct val="140000"/>
                </a:lnSpc>
              </a:pPr>
              <a:endParaRPr lang="en-US" altLang="en-US" sz="14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  <a:p>
              <a:pPr>
                <a:lnSpc>
                  <a:spcPct val="140000"/>
                </a:lnSpc>
              </a:pPr>
              <a:r>
                <a:rPr lang="en-US" altLang="en-US" sz="1400">
                  <a:solidFill>
                    <a:schemeClr val="tx1"/>
                  </a:solidFill>
                  <a:latin typeface="Times New Roman" panose="02020603050405020304" pitchFamily="18" charset="0"/>
                </a:rPr>
                <a:t>2.0</a:t>
              </a:r>
            </a:p>
            <a:p>
              <a:pPr>
                <a:lnSpc>
                  <a:spcPct val="140000"/>
                </a:lnSpc>
              </a:pPr>
              <a:endParaRPr lang="en-US" altLang="en-US" sz="14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  <a:p>
              <a:pPr>
                <a:lnSpc>
                  <a:spcPct val="140000"/>
                </a:lnSpc>
              </a:pPr>
              <a:r>
                <a:rPr lang="en-US" altLang="en-US" sz="1400">
                  <a:solidFill>
                    <a:schemeClr val="tx1"/>
                  </a:solidFill>
                  <a:latin typeface="Times New Roman" panose="02020603050405020304" pitchFamily="18" charset="0"/>
                </a:rPr>
                <a:t>1.0</a:t>
              </a:r>
            </a:p>
            <a:p>
              <a:pPr>
                <a:lnSpc>
                  <a:spcPct val="140000"/>
                </a:lnSpc>
              </a:pPr>
              <a:endParaRPr lang="en-US" altLang="en-US" sz="14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  <a:p>
              <a:pPr>
                <a:lnSpc>
                  <a:spcPct val="140000"/>
                </a:lnSpc>
              </a:pPr>
              <a:endParaRPr lang="en-US" altLang="en-US" sz="14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Text Box 1036">
              <a:extLst>
                <a:ext uri="{FF2B5EF4-FFF2-40B4-BE49-F238E27FC236}">
                  <a16:creationId xmlns:a16="http://schemas.microsoft.com/office/drawing/2014/main" id="{422B8C25-1F94-3A8A-2C5C-A16C2068F2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0867150">
              <a:off x="3123" y="1545"/>
              <a:ext cx="920" cy="1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/>
            <a:p>
              <a:pPr algn="ctr"/>
              <a:r>
                <a:rPr lang="en-US" altLang="en-US" sz="1400">
                  <a:solidFill>
                    <a:schemeClr val="tx1"/>
                  </a:solidFill>
                  <a:latin typeface="Times New Roman" panose="02020603050405020304" pitchFamily="18" charset="0"/>
                </a:rPr>
                <a:t>Integrate Luminosity (</a:t>
              </a:r>
              <a:r>
                <a:rPr lang="en-US" altLang="en-US" sz="1400">
                  <a:solidFill>
                    <a:schemeClr val="tx1"/>
                  </a:solidFill>
                </a:rPr>
                <a:t>m</a:t>
              </a:r>
              <a:r>
                <a:rPr lang="en-US" altLang="en-US" sz="1400">
                  <a:solidFill>
                    <a:schemeClr val="tx1"/>
                  </a:solidFill>
                  <a:latin typeface="Times New Roman" panose="02020603050405020304" pitchFamily="18" charset="0"/>
                </a:rPr>
                <a:t>b</a:t>
              </a:r>
              <a:r>
                <a:rPr lang="en-US" altLang="en-US" sz="1400" baseline="30000">
                  <a:solidFill>
                    <a:schemeClr val="tx1"/>
                  </a:solidFill>
                  <a:latin typeface="Times New Roman" panose="02020603050405020304" pitchFamily="18" charset="0"/>
                </a:rPr>
                <a:t>-1</a:t>
              </a:r>
              <a:r>
                <a:rPr lang="en-US" altLang="en-US" sz="1400">
                  <a:solidFill>
                    <a:schemeClr val="tx1"/>
                  </a:solidFill>
                  <a:latin typeface="Times New Roman" panose="02020603050405020304" pitchFamily="18" charset="0"/>
                </a:rPr>
                <a:t>)</a:t>
              </a:r>
            </a:p>
            <a:p>
              <a:pPr algn="ctr"/>
              <a:r>
                <a:rPr lang="en-US" altLang="en-US" sz="1400">
                  <a:solidFill>
                    <a:schemeClr val="tx1"/>
                  </a:solidFill>
                  <a:latin typeface="Times New Roman" panose="02020603050405020304" pitchFamily="18" charset="0"/>
                </a:rPr>
                <a:t>( cross section = 10.7 b) </a:t>
              </a:r>
            </a:p>
            <a:p>
              <a:pPr algn="ctr"/>
              <a:endParaRPr lang="en-US" altLang="en-US" sz="14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  <a:p>
              <a:pPr algn="ctr"/>
              <a:endParaRPr lang="en-US" altLang="en-US" sz="14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  <a:p>
              <a:pPr algn="ctr"/>
              <a:endParaRPr lang="en-US" altLang="en-US" sz="14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  <a:p>
              <a:pPr algn="ctr"/>
              <a:endParaRPr lang="en-US" altLang="en-US" sz="14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Text Box 1037">
              <a:extLst>
                <a:ext uri="{FF2B5EF4-FFF2-40B4-BE49-F238E27FC236}">
                  <a16:creationId xmlns:a16="http://schemas.microsoft.com/office/drawing/2014/main" id="{74603D9F-AC03-556C-5D8B-396102A6C1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5" y="1015"/>
              <a:ext cx="581" cy="1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5D9B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PHENIX</a:t>
              </a:r>
            </a:p>
            <a:p>
              <a:pPr>
                <a:lnSpc>
                  <a:spcPct val="150000"/>
                </a:lnSpc>
              </a:pPr>
              <a:r>
                <a:rPr lang="en-US" altLang="en-US" sz="14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BRAHMS</a:t>
              </a:r>
            </a:p>
            <a:p>
              <a:pPr>
                <a:lnSpc>
                  <a:spcPct val="150000"/>
                </a:lnSpc>
              </a:pPr>
              <a:endPara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endPara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endPara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endPara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endPara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  <a:p>
              <a:pPr>
                <a:lnSpc>
                  <a:spcPct val="80000"/>
                </a:lnSpc>
              </a:pPr>
              <a:endPara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  <a:p>
              <a:pPr>
                <a:lnSpc>
                  <a:spcPct val="80000"/>
                </a:lnSpc>
              </a:pPr>
              <a:r>
                <a:rPr lang="en-US" altLang="en-US" sz="1400" dirty="0">
                  <a:solidFill>
                    <a:srgbClr val="5D9B66"/>
                  </a:solidFill>
                  <a:latin typeface="Times New Roman" panose="02020603050405020304" pitchFamily="18" charset="0"/>
                </a:rPr>
                <a:t>PHOBOS</a:t>
              </a:r>
              <a:endParaRPr lang="en-US" altLang="en-US" dirty="0">
                <a:latin typeface="Times New Roman" panose="02020603050405020304" pitchFamily="18" charset="0"/>
              </a:endParaRPr>
            </a:p>
            <a:p>
              <a:pPr>
                <a:lnSpc>
                  <a:spcPct val="70000"/>
                </a:lnSpc>
              </a:pPr>
              <a:endParaRPr lang="en-US" altLang="en-US" dirty="0">
                <a:latin typeface="Times New Roman" panose="02020603050405020304" pitchFamily="18" charset="0"/>
              </a:endParaRPr>
            </a:p>
            <a:p>
              <a:pPr>
                <a:lnSpc>
                  <a:spcPct val="70000"/>
                </a:lnSpc>
              </a:pPr>
              <a:endParaRPr lang="en-US" altLang="en-US" sz="1400" dirty="0">
                <a:solidFill>
                  <a:schemeClr val="hlink"/>
                </a:solidFill>
                <a:latin typeface="Times New Roman" panose="02020603050405020304" pitchFamily="18" charset="0"/>
              </a:endParaRPr>
            </a:p>
            <a:p>
              <a:pPr>
                <a:lnSpc>
                  <a:spcPct val="70000"/>
                </a:lnSpc>
              </a:pPr>
              <a:r>
                <a:rPr lang="en-US" altLang="en-US" sz="1400" dirty="0">
                  <a:solidFill>
                    <a:schemeClr val="hlink"/>
                  </a:solidFill>
                  <a:latin typeface="Times New Roman" panose="02020603050405020304" pitchFamily="18" charset="0"/>
                </a:rPr>
                <a:t>STAR</a:t>
              </a:r>
              <a:endParaRPr lang="en-US" altLang="en-US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" name="Text Box 1038">
            <a:extLst>
              <a:ext uri="{FF2B5EF4-FFF2-40B4-BE49-F238E27FC236}">
                <a16:creationId xmlns:a16="http://schemas.microsoft.com/office/drawing/2014/main" id="{8FB605A5-BC43-BDE4-16FF-64D0E4427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681" y="4961878"/>
            <a:ext cx="5123518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First RHIC data</a:t>
            </a:r>
          </a:p>
          <a:p>
            <a:pPr algn="ctr"/>
            <a:endParaRPr lang="en-US" altLang="en-US" sz="8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pPr algn="ctr"/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1-10</a:t>
            </a:r>
            <a:r>
              <a:rPr lang="en-US" altLang="en-US" sz="2000" b="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x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10</a:t>
            </a:r>
            <a:r>
              <a:rPr lang="en-US" altLang="en-US" sz="2000" baseline="30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6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recorded events/experiment</a:t>
            </a:r>
          </a:p>
        </p:txBody>
      </p:sp>
    </p:spTree>
    <p:extLst>
      <p:ext uri="{BB962C8B-B14F-4D97-AF65-F5344CB8AC3E}">
        <p14:creationId xmlns:p14="http://schemas.microsoft.com/office/powerpoint/2010/main" val="26873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B40239-317B-7FF0-57E4-720D6878D4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21" t="5491" r="1876"/>
          <a:stretch>
            <a:fillRect/>
          </a:stretch>
        </p:blipFill>
        <p:spPr>
          <a:xfrm>
            <a:off x="7690239" y="3543832"/>
            <a:ext cx="2569757" cy="1800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AC0504-E996-2E64-A2BE-9A424976A0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39" r="2392"/>
          <a:stretch>
            <a:fillRect/>
          </a:stretch>
        </p:blipFill>
        <p:spPr>
          <a:xfrm>
            <a:off x="3870980" y="741856"/>
            <a:ext cx="5475822" cy="18744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6EDA93-C909-224A-AAAF-E7216F49A3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B416D0-25D6-4843-8CC9-04CCAF95498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846A63-2583-E823-2185-F8457F2FD2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0" t="2803" r="60544"/>
          <a:stretch>
            <a:fillRect/>
          </a:stretch>
        </p:blipFill>
        <p:spPr>
          <a:xfrm rot="21309251">
            <a:off x="3842623" y="2167960"/>
            <a:ext cx="1659625" cy="22721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AD49D1-C0FB-20CD-54B8-A137F241A6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62" t="7739" r="4303" b="6749"/>
          <a:stretch>
            <a:fillRect/>
          </a:stretch>
        </p:blipFill>
        <p:spPr>
          <a:xfrm>
            <a:off x="5189860" y="2817692"/>
            <a:ext cx="2569757" cy="1635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B13900-B192-6A31-62A4-9456F9C3E8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691" t="2804" r="3644" b="12484"/>
          <a:stretch>
            <a:fillRect/>
          </a:stretch>
        </p:blipFill>
        <p:spPr>
          <a:xfrm rot="21370469">
            <a:off x="5131724" y="970556"/>
            <a:ext cx="2182324" cy="18810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DD8033-3521-D975-1BE8-31826CDED4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152" t="5362" r="7064" b="3977"/>
          <a:stretch>
            <a:fillRect/>
          </a:stretch>
        </p:blipFill>
        <p:spPr>
          <a:xfrm>
            <a:off x="9653361" y="3030488"/>
            <a:ext cx="2521845" cy="1452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05D4C7-54C7-7CE2-B087-2A755D894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8664" y="1989909"/>
            <a:ext cx="2358595" cy="17113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2796BF-D47A-96C5-5DA9-63F6DBCE4A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2424" t="6274" r="3354"/>
          <a:stretch>
            <a:fillRect/>
          </a:stretch>
        </p:blipFill>
        <p:spPr>
          <a:xfrm rot="21329786">
            <a:off x="3808963" y="3603064"/>
            <a:ext cx="1826100" cy="2580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E02E98-A076-29D9-B671-07B240F99B6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8897" t="5433" r="1065" b="4398"/>
          <a:stretch>
            <a:fillRect/>
          </a:stretch>
        </p:blipFill>
        <p:spPr>
          <a:xfrm>
            <a:off x="9939229" y="4091513"/>
            <a:ext cx="2214511" cy="195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5DD63F-8523-BC28-43BA-3BA94241946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950" t="9641" r="5968" b="2693"/>
          <a:stretch>
            <a:fillRect/>
          </a:stretch>
        </p:blipFill>
        <p:spPr>
          <a:xfrm rot="833582">
            <a:off x="6818693" y="1219649"/>
            <a:ext cx="1807173" cy="17456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0F592E1-4BD5-AFD5-F49F-DC1192A6A63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764" t="2824" r="54660" b="2680"/>
          <a:stretch>
            <a:fillRect/>
          </a:stretch>
        </p:blipFill>
        <p:spPr>
          <a:xfrm rot="21404850">
            <a:off x="4830868" y="3357900"/>
            <a:ext cx="1974715" cy="26747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259C1-BFF2-C51D-5929-04960DAF726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510" t="9815" r="7914" b="4024"/>
          <a:stretch>
            <a:fillRect/>
          </a:stretch>
        </p:blipFill>
        <p:spPr>
          <a:xfrm>
            <a:off x="9268111" y="1157771"/>
            <a:ext cx="2821022" cy="19957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9EB4E9-8C82-44CF-B2B3-DC116996AC9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013" t="5684" r="51559" b="6992"/>
          <a:stretch>
            <a:fillRect/>
          </a:stretch>
        </p:blipFill>
        <p:spPr>
          <a:xfrm>
            <a:off x="6242528" y="3550865"/>
            <a:ext cx="2285165" cy="2194829"/>
          </a:xfrm>
          <a:prstGeom prst="rect">
            <a:avLst/>
          </a:prstGeom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23457F10-6820-692B-B1B9-95EF2FAD0B0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8117"/>
            <a:ext cx="12192000" cy="62229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en-US" altLang="en-US" kern="0" dirty="0"/>
              <a:t>A Grand Firework of New Results at QM 2001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027">
                <a:extLst>
                  <a:ext uri="{FF2B5EF4-FFF2-40B4-BE49-F238E27FC236}">
                    <a16:creationId xmlns:a16="http://schemas.microsoft.com/office/drawing/2014/main" id="{D4C5A22E-17AE-3C37-8E16-5F45ECF42A87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03567" y="801063"/>
                <a:ext cx="6983885" cy="505887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Monotype Sorts" pitchFamily="2" charset="2"/>
                  <a:buBlip>
                    <a:blip r:embed="rId13"/>
                  </a:buBlip>
                  <a:defRPr sz="20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Monotype Sorts" pitchFamily="2" charset="2"/>
                  <a:buBlip>
                    <a:blip r:embed="rId14"/>
                  </a:buBlip>
                  <a:defRPr b="1">
                    <a:solidFill>
                      <a:schemeClr val="accent2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 b="1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4 Months after first data:</a:t>
                </a:r>
              </a:p>
              <a:p>
                <a:r>
                  <a:rPr lang="en-US" altLang="en-US" dirty="0">
                    <a:latin typeface="Times New Roman" panose="02020603050405020304" pitchFamily="18" charset="0"/>
                  </a:rPr>
                  <a:t>Observables measured at SPS:</a:t>
                </a:r>
              </a:p>
              <a:p>
                <a:pPr lvl="1"/>
                <a:r>
                  <a:rPr lang="en-US" altLang="en-US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Energy density 4.6 GeV/fm</a:t>
                </a:r>
                <a:r>
                  <a:rPr lang="en-US" altLang="en-US" baseline="30000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3</a:t>
                </a:r>
              </a:p>
              <a:p>
                <a:pPr lvl="1"/>
                <a:r>
                  <a:rPr lang="en-US" altLang="en-US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Multiplicity &gt; 550</a:t>
                </a:r>
              </a:p>
              <a:p>
                <a:pPr lvl="1"/>
                <a:r>
                  <a:rPr lang="en-US" altLang="en-US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Baryon stopping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0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US" altLang="en-US" sz="200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accPr>
                          <m:e>
                            <m:r>
                              <a:rPr lang="en-US" altLang="en-US" sz="2000" b="1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𝒑</m:t>
                            </m:r>
                          </m:e>
                        </m:acc>
                      </m:num>
                      <m:den>
                        <m:r>
                          <a:rPr lang="en-US" altLang="en-US" sz="2000" b="1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𝒑</m:t>
                        </m:r>
                      </m:den>
                    </m:f>
                  </m:oMath>
                </a14:m>
                <a:r>
                  <a:rPr lang="en-US" altLang="en-US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 = 0.6 </a:t>
                </a:r>
              </a:p>
              <a:p>
                <a:pPr lvl="1"/>
                <a:r>
                  <a:rPr lang="en-US" dirty="0"/>
                  <a:t>π,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, p spectra</a:t>
                </a:r>
              </a:p>
              <a:p>
                <a:pPr lvl="1"/>
                <a:r>
                  <a:rPr lang="en-US" dirty="0"/>
                  <a:t>Large radial and elliptic flow </a:t>
                </a:r>
              </a:p>
              <a:p>
                <a:pPr lvl="1"/>
                <a:r>
                  <a:rPr lang="en-US" dirty="0"/>
                  <a:t>HBT correlations</a:t>
                </a:r>
              </a:p>
              <a:p>
                <a:pPr lvl="1"/>
                <a:r>
                  <a:rPr lang="en-US" dirty="0"/>
                  <a:t>Hyperon enhancement</a:t>
                </a:r>
              </a:p>
              <a:p>
                <a:pPr lvl="1"/>
                <a:r>
                  <a:rPr lang="en-US" dirty="0"/>
                  <a:t>….</a:t>
                </a:r>
              </a:p>
              <a:p>
                <a:pPr marL="0" indent="0">
                  <a:lnSpc>
                    <a:spcPct val="70000"/>
                  </a:lnSpc>
                  <a:buNone/>
                </a:pPr>
                <a:endParaRPr lang="en-US" altLang="en-US" sz="800" dirty="0">
                  <a:solidFill>
                    <a:schemeClr val="accent2"/>
                  </a:solidFill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en-US" altLang="en-US" dirty="0"/>
                  <a:t>Qualitative new observables: </a:t>
                </a:r>
              </a:p>
              <a:p>
                <a:pPr lvl="1">
                  <a:lnSpc>
                    <a:spcPct val="115000"/>
                  </a:lnSpc>
                </a:pPr>
                <a:r>
                  <a:rPr lang="en-US" altLang="en-US" dirty="0"/>
                  <a:t>High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en-US" i="1" baseline="-25000" dirty="0" err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en-US" dirty="0"/>
                  <a:t> hadron suppression</a:t>
                </a:r>
              </a:p>
              <a:p>
                <a:pPr lvl="1">
                  <a:lnSpc>
                    <a:spcPct val="115000"/>
                  </a:lnSpc>
                </a:pPr>
                <a:r>
                  <a:rPr lang="en-US" altLang="en-US" dirty="0"/>
                  <a:t>Heavy flavor electrons</a:t>
                </a:r>
              </a:p>
              <a:p>
                <a:pPr marL="457200" lvl="1" indent="0">
                  <a:lnSpc>
                    <a:spcPct val="115000"/>
                  </a:lnSpc>
                  <a:buNone/>
                </a:pPr>
                <a:endParaRPr lang="en-US" altLang="en-US" sz="2000" dirty="0"/>
              </a:p>
            </p:txBody>
          </p:sp>
        </mc:Choice>
        <mc:Fallback xmlns="">
          <p:sp>
            <p:nvSpPr>
              <p:cNvPr id="16" name="Rectangle 1027">
                <a:extLst>
                  <a:ext uri="{FF2B5EF4-FFF2-40B4-BE49-F238E27FC236}">
                    <a16:creationId xmlns:a16="http://schemas.microsoft.com/office/drawing/2014/main" id="{D4C5A22E-17AE-3C37-8E16-5F45ECF42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67" y="801063"/>
                <a:ext cx="6983885" cy="5058870"/>
              </a:xfrm>
              <a:prstGeom prst="rect">
                <a:avLst/>
              </a:prstGeom>
              <a:blipFill>
                <a:blip r:embed="rId15"/>
                <a:stretch>
                  <a:fillRect l="-960" t="-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9F44C73-EDFA-2CBF-DF90-69A5A529A914}"/>
              </a:ext>
            </a:extLst>
          </p:cNvPr>
          <p:cNvSpPr txBox="1"/>
          <p:nvPr/>
        </p:nvSpPr>
        <p:spPr>
          <a:xfrm>
            <a:off x="4867073" y="6036540"/>
            <a:ext cx="7324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/>
              <a:t>H.J. Specht QM2001 summary talk: I congratulate all of you, management, the machine crew and the large number of </a:t>
            </a:r>
            <a:r>
              <a:rPr lang="en-US" sz="1400" i="1" dirty="0"/>
              <a:t>enthusiastic young researchers </a:t>
            </a:r>
            <a:r>
              <a:rPr lang="en-US" sz="1400" b="0" i="1" dirty="0"/>
              <a:t>who</a:t>
            </a:r>
            <a:r>
              <a:rPr lang="en-US" sz="1400" i="1" dirty="0"/>
              <a:t> have made this miracle possible.</a:t>
            </a:r>
          </a:p>
        </p:txBody>
      </p:sp>
      <p:sp>
        <p:nvSpPr>
          <p:cNvPr id="18" name="Text Box 1038">
            <a:extLst>
              <a:ext uri="{FF2B5EF4-FFF2-40B4-BE49-F238E27FC236}">
                <a16:creationId xmlns:a16="http://schemas.microsoft.com/office/drawing/2014/main" id="{74708B42-BE1D-02F3-CCB0-40C406579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073" y="5617678"/>
            <a:ext cx="3831498" cy="70788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Conference Highlight</a:t>
            </a:r>
          </a:p>
          <a:p>
            <a:pPr algn="ctr"/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First hints for Jet Quenching</a:t>
            </a:r>
          </a:p>
        </p:txBody>
      </p:sp>
      <p:sp>
        <p:nvSpPr>
          <p:cNvPr id="19" name="Text Box 53">
            <a:extLst>
              <a:ext uri="{FF2B5EF4-FFF2-40B4-BE49-F238E27FC236}">
                <a16:creationId xmlns:a16="http://schemas.microsoft.com/office/drawing/2014/main" id="{ABAC3A17-5E09-14FE-6CCE-520D4A97C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8109" y="687898"/>
            <a:ext cx="25903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BRAHMS,PHENIX,PHOBOS,STAR:</a:t>
            </a:r>
          </a:p>
          <a:p>
            <a:r>
              <a:rPr lang="en-US" altLang="en-US" sz="1200" i="1" dirty="0">
                <a:solidFill>
                  <a:schemeClr val="accent2"/>
                </a:solidFill>
              </a:rPr>
              <a:t>QM2001 proceedings</a:t>
            </a:r>
            <a:endParaRPr lang="en-US" altLang="en-US" sz="1200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0E13E8-9751-4956-CC7D-CA2AA53EC4A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2423" t="17327" r="3572"/>
          <a:stretch>
            <a:fillRect/>
          </a:stretch>
        </p:blipFill>
        <p:spPr>
          <a:xfrm>
            <a:off x="8271543" y="3610428"/>
            <a:ext cx="1994171" cy="237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8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61A817-2A38-14AA-CAAF-53F37F1BCF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B416D0-25D6-4843-8CC9-04CCAF95498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9ECF5FA-C40D-2D1C-4706-29259385322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8117"/>
            <a:ext cx="12192000" cy="62229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en-US" altLang="en-US" kern="0" dirty="0"/>
              <a:t>Final Remark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5EA784-5F8F-8B36-2A4D-DBFFB78A41F4}"/>
              </a:ext>
            </a:extLst>
          </p:cNvPr>
          <p:cNvSpPr txBox="1"/>
          <p:nvPr/>
        </p:nvSpPr>
        <p:spPr>
          <a:xfrm>
            <a:off x="6169098" y="1675763"/>
            <a:ext cx="184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08B40-9CB7-C7F5-DAE8-C3D82FB5C468}"/>
              </a:ext>
            </a:extLst>
          </p:cNvPr>
          <p:cNvSpPr txBox="1"/>
          <p:nvPr/>
        </p:nvSpPr>
        <p:spPr>
          <a:xfrm>
            <a:off x="1796598" y="1468090"/>
            <a:ext cx="85988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AGS and SPS programs laid the scientific foundation for RHIC.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They established a vibrant international collaborations including university groups and national laboratories.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Most importantly, they trained a generation of scientists that went on to build and lead the RHIC program.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RHIC would not have succeeded </a:t>
            </a:r>
            <a:r>
              <a:rPr lang="en-US" sz="2000"/>
              <a:t>without this </a:t>
            </a:r>
            <a:r>
              <a:rPr lang="en-US" sz="2000" dirty="0"/>
              <a:t>young enthusiastic workforce. </a:t>
            </a:r>
          </a:p>
        </p:txBody>
      </p:sp>
    </p:spTree>
    <p:extLst>
      <p:ext uri="{BB962C8B-B14F-4D97-AF65-F5344CB8AC3E}">
        <p14:creationId xmlns:p14="http://schemas.microsoft.com/office/powerpoint/2010/main" val="207290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D4FD2A-669D-E1C5-101C-9A3B486C77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B416D0-25D6-4843-8CC9-04CCAF95498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BDD7B7-3B92-D660-3690-E73054A8C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431" y="1029144"/>
            <a:ext cx="5583912" cy="329880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25F0343-BDF3-5D74-BA64-3C7B2446E10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178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From Quantum Chromo Dynamics to Quark Gluon Plasma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88F0C6-0656-E432-E380-80C082BB7FDE}"/>
              </a:ext>
            </a:extLst>
          </p:cNvPr>
          <p:cNvSpPr txBox="1">
            <a:spLocks/>
          </p:cNvSpPr>
          <p:nvPr/>
        </p:nvSpPr>
        <p:spPr bwMode="auto">
          <a:xfrm>
            <a:off x="426087" y="981630"/>
            <a:ext cx="8831035" cy="56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pitchFamily="2" charset="2"/>
              <a:buBlip>
                <a:blip r:embed="rId3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pitchFamily="2" charset="2"/>
              <a:buBlip>
                <a:blip r:embed="rId4"/>
              </a:buBlip>
              <a:defRPr b="1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14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Deep inelastic scattering (SLAC)  late 1960 early 70’s</a:t>
            </a:r>
          </a:p>
          <a:p>
            <a:pPr lvl="1"/>
            <a:r>
              <a:rPr lang="en-US" kern="0" dirty="0"/>
              <a:t>Discovery of point like partons </a:t>
            </a:r>
          </a:p>
          <a:p>
            <a:pPr lvl="1"/>
            <a:r>
              <a:rPr lang="en-US" kern="0" dirty="0"/>
              <a:t>Quarks model established as key part of Standard Model</a:t>
            </a:r>
          </a:p>
          <a:p>
            <a:pPr marL="457200" lvl="1" indent="0">
              <a:buNone/>
            </a:pPr>
            <a:endParaRPr lang="en-US" kern="0" dirty="0"/>
          </a:p>
          <a:p>
            <a:pPr marL="457200" lvl="1" indent="0">
              <a:buNone/>
            </a:pPr>
            <a:endParaRPr lang="en-US" kern="0" dirty="0"/>
          </a:p>
          <a:p>
            <a:r>
              <a:rPr lang="en-US" kern="0" dirty="0"/>
              <a:t>QCD confinement and asymptotic freedom 1973</a:t>
            </a:r>
          </a:p>
          <a:p>
            <a:pPr lvl="1"/>
            <a:r>
              <a:rPr lang="en-US" altLang="en-US" dirty="0"/>
              <a:t>Energy dependence of coupling </a:t>
            </a:r>
          </a:p>
          <a:p>
            <a:pPr lvl="1"/>
            <a:r>
              <a:rPr lang="en-US" altLang="en-US" dirty="0"/>
              <a:t>Quarks are confined within hadrons at low energy</a:t>
            </a:r>
          </a:p>
          <a:p>
            <a:pPr lvl="1"/>
            <a:r>
              <a:rPr lang="en-US" altLang="en-US" dirty="0"/>
              <a:t>Quarks interact weakly at high energies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r>
              <a:rPr lang="en-US" altLang="en-US" dirty="0"/>
              <a:t>Foundational papers </a:t>
            </a:r>
            <a:r>
              <a:rPr lang="en-US" dirty="0"/>
              <a:t>leading to QGP concept</a:t>
            </a:r>
          </a:p>
          <a:p>
            <a:pPr lvl="1"/>
            <a:r>
              <a:rPr lang="en-US" dirty="0"/>
              <a:t>Exponential Hadronic Spectrum and Quark Liberation</a:t>
            </a:r>
          </a:p>
          <a:p>
            <a:pPr lvl="1"/>
            <a:endParaRPr lang="en-US" altLang="en-US" dirty="0"/>
          </a:p>
          <a:p>
            <a:pPr lvl="1"/>
            <a:r>
              <a:rPr lang="en-US" dirty="0"/>
              <a:t>Superdense Matter: Neutrons Or Asymptotically Free Quarks?</a:t>
            </a:r>
          </a:p>
          <a:p>
            <a:pPr lvl="1"/>
            <a:endParaRPr lang="en-US" altLang="en-US" dirty="0"/>
          </a:p>
          <a:p>
            <a:pPr lvl="1"/>
            <a:r>
              <a:rPr lang="en-US" dirty="0"/>
              <a:t>Quark-Gluon Plasma and Hadronic Production of Leptons, Photons and </a:t>
            </a:r>
            <a:r>
              <a:rPr lang="en-US" dirty="0" err="1"/>
              <a:t>Psions</a:t>
            </a:r>
            <a:br>
              <a:rPr lang="en-US" dirty="0"/>
            </a:br>
            <a:endParaRPr lang="en-US" altLang="en-US" dirty="0"/>
          </a:p>
          <a:p>
            <a:pPr marL="457200" lvl="1" indent="0">
              <a:buNone/>
            </a:pPr>
            <a:endParaRPr lang="en-US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E3139A-803A-3421-9F54-75B858C89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35" y="1847654"/>
            <a:ext cx="453536" cy="4466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AC33C4-9B17-81DA-A328-0D414F0FEDBE}"/>
              </a:ext>
            </a:extLst>
          </p:cNvPr>
          <p:cNvSpPr txBox="1"/>
          <p:nvPr/>
        </p:nvSpPr>
        <p:spPr>
          <a:xfrm>
            <a:off x="695474" y="1974827"/>
            <a:ext cx="2220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Friedman, Kendall, Taylor 1990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1A7FF8-B1EC-42B5-14E1-2BAAFC30CA35}"/>
              </a:ext>
            </a:extLst>
          </p:cNvPr>
          <p:cNvSpPr txBox="1"/>
          <p:nvPr/>
        </p:nvSpPr>
        <p:spPr>
          <a:xfrm>
            <a:off x="778093" y="3714696"/>
            <a:ext cx="1900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Gross, Politer, Wilcek 2004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FB29850F-51F2-5143-4380-A17CD9454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553" y="4804198"/>
            <a:ext cx="4156097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 sz="35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 Gluon Plasma</a:t>
            </a:r>
          </a:p>
          <a:p>
            <a:pPr algn="ctr">
              <a:defRPr sz="35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high temperature or density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570263-79EB-0BCB-4D16-F3EB9119975F}"/>
              </a:ext>
            </a:extLst>
          </p:cNvPr>
          <p:cNvSpPr txBox="1"/>
          <p:nvPr/>
        </p:nvSpPr>
        <p:spPr>
          <a:xfrm>
            <a:off x="2246860" y="4881142"/>
            <a:ext cx="4018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</a:rPr>
              <a:t>Cabibbo &amp; Parisi: Phys. Lett. B 59 (1975) 67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3240B9-4416-F228-6626-96D5FB4CB359}"/>
              </a:ext>
            </a:extLst>
          </p:cNvPr>
          <p:cNvSpPr txBox="1"/>
          <p:nvPr/>
        </p:nvSpPr>
        <p:spPr>
          <a:xfrm>
            <a:off x="2246860" y="5513727"/>
            <a:ext cx="33432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</a:rPr>
              <a:t>Collins &amp; Perry: </a:t>
            </a:r>
            <a:r>
              <a:rPr lang="en-US" sz="1200" b="1" i="1" dirty="0">
                <a:solidFill>
                  <a:schemeClr val="accent2"/>
                </a:solidFill>
              </a:rPr>
              <a:t>Phys. Rev. Lett. 34 (1975) 1353</a:t>
            </a:r>
            <a:r>
              <a:rPr lang="en-US" sz="1200" i="1" dirty="0">
                <a:solidFill>
                  <a:schemeClr val="accent2"/>
                </a:solidFill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9D3E09-C7CC-4962-F329-0D79B4E1CC7C}"/>
              </a:ext>
            </a:extLst>
          </p:cNvPr>
          <p:cNvSpPr txBox="1"/>
          <p:nvPr/>
        </p:nvSpPr>
        <p:spPr>
          <a:xfrm>
            <a:off x="1805874" y="6041235"/>
            <a:ext cx="43989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sz="1200" i="1" dirty="0" err="1">
                <a:solidFill>
                  <a:schemeClr val="accent2"/>
                </a:solidFill>
              </a:rPr>
              <a:t>Shuryak</a:t>
            </a:r>
            <a:r>
              <a:rPr lang="en-US" sz="1200" i="1" dirty="0">
                <a:solidFill>
                  <a:schemeClr val="accent2"/>
                </a:solidFill>
              </a:rPr>
              <a:t>: Phys. Lett. B 78 (1978) 150</a:t>
            </a:r>
            <a:endParaRPr lang="en-US" altLang="en-US" sz="1200" i="1" dirty="0">
              <a:solidFill>
                <a:schemeClr val="accent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EEC86D-81A3-04D5-902E-9F9AD9FE3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04" y="3451783"/>
            <a:ext cx="453536" cy="4466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4200E4-BEB7-E9E2-1429-0983622C55A1}"/>
              </a:ext>
            </a:extLst>
          </p:cNvPr>
          <p:cNvSpPr txBox="1"/>
          <p:nvPr/>
        </p:nvSpPr>
        <p:spPr>
          <a:xfrm>
            <a:off x="9257122" y="890645"/>
            <a:ext cx="28256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</a:rPr>
              <a:t>PDG: Phys. Rev. D 110 (2024) 030001</a:t>
            </a:r>
          </a:p>
        </p:txBody>
      </p:sp>
    </p:spTree>
    <p:extLst>
      <p:ext uri="{BB962C8B-B14F-4D97-AF65-F5344CB8AC3E}">
        <p14:creationId xmlns:p14="http://schemas.microsoft.com/office/powerpoint/2010/main" val="314769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D1EB1-DFA8-F473-AB6F-5321ACABA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Quark Gluon Plasma in the Early Universe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FCDD06-881D-C140-411E-63EFEA693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7E4ECD6-AAA4-45C8-B8D2-31366C0C5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FC3BF9-2675-5184-E9EB-7184A2484CCD}"/>
              </a:ext>
            </a:extLst>
          </p:cNvPr>
          <p:cNvGrpSpPr>
            <a:grpSpLocks noChangeAspect="1"/>
          </p:cNvGrpSpPr>
          <p:nvPr/>
        </p:nvGrpSpPr>
        <p:grpSpPr>
          <a:xfrm>
            <a:off x="765120" y="720005"/>
            <a:ext cx="6892980" cy="5656348"/>
            <a:chOff x="4964510" y="1052830"/>
            <a:chExt cx="8357347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A5A694-BF7A-DD30-956C-BF588191B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4510" y="1052830"/>
              <a:ext cx="8357347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B33025D-ED40-2E08-858D-AC49A1FF0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9718">
              <a:off x="7173442" y="3134412"/>
              <a:ext cx="664522" cy="256054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15C9386-D35D-7FDF-8F26-2A0847E2E6F4}"/>
              </a:ext>
            </a:extLst>
          </p:cNvPr>
          <p:cNvSpPr txBox="1"/>
          <p:nvPr/>
        </p:nvSpPr>
        <p:spPr>
          <a:xfrm>
            <a:off x="1950472" y="1840023"/>
            <a:ext cx="1115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  <a:latin typeface="Taffy"/>
              </a:rPr>
              <a:t>10</a:t>
            </a:r>
            <a:r>
              <a:rPr lang="en-US" sz="1400" baseline="30000" dirty="0">
                <a:solidFill>
                  <a:srgbClr val="FFC000"/>
                </a:solidFill>
                <a:latin typeface="Taffy"/>
              </a:rPr>
              <a:t>-5</a:t>
            </a:r>
            <a:r>
              <a:rPr lang="en-US" sz="1400" dirty="0">
                <a:solidFill>
                  <a:srgbClr val="FFC000"/>
                </a:solidFill>
                <a:latin typeface="Taffy"/>
              </a:rPr>
              <a:t> seconds</a:t>
            </a:r>
          </a:p>
          <a:p>
            <a:pPr algn="ctr"/>
            <a:r>
              <a:rPr lang="en-US" sz="1400" dirty="0">
                <a:solidFill>
                  <a:srgbClr val="FFC000"/>
                </a:solidFill>
                <a:latin typeface="Taffy"/>
              </a:rPr>
              <a:t>2 10</a:t>
            </a:r>
            <a:r>
              <a:rPr lang="en-US" sz="1400" baseline="30000" dirty="0">
                <a:solidFill>
                  <a:srgbClr val="FFC000"/>
                </a:solidFill>
                <a:latin typeface="Taffy"/>
              </a:rPr>
              <a:t>12</a:t>
            </a:r>
            <a:r>
              <a:rPr lang="en-US" sz="1400" dirty="0">
                <a:solidFill>
                  <a:srgbClr val="FFC000"/>
                </a:solidFill>
                <a:latin typeface="Taffy"/>
              </a:rPr>
              <a:t> Kelvin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DFE106-5648-28A5-80CA-36736A6F365D}"/>
              </a:ext>
            </a:extLst>
          </p:cNvPr>
          <p:cNvSpPr txBox="1"/>
          <p:nvPr/>
        </p:nvSpPr>
        <p:spPr>
          <a:xfrm>
            <a:off x="2092325" y="4517927"/>
            <a:ext cx="1039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  <a:latin typeface="Taffy"/>
              </a:rPr>
              <a:t>QCD phase </a:t>
            </a:r>
          </a:p>
          <a:p>
            <a:pPr algn="ctr"/>
            <a:r>
              <a:rPr lang="en-US" sz="1400" dirty="0">
                <a:solidFill>
                  <a:srgbClr val="FFC000"/>
                </a:solidFill>
                <a:latin typeface="Taffy"/>
              </a:rPr>
              <a:t>transition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12DEE6-6135-0172-C85A-38FE9CCF2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952" y="857229"/>
            <a:ext cx="3314066" cy="3812854"/>
          </a:xfrm>
          <a:prstGeom prst="rect">
            <a:avLst/>
          </a:prstGeom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F14A0AD3-3124-F792-DF7F-1D93C2577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838" y="5292885"/>
            <a:ext cx="3731069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 sz="35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quark gluon plasma Heavy Ion collisions?</a:t>
            </a:r>
          </a:p>
        </p:txBody>
      </p:sp>
    </p:spTree>
    <p:extLst>
      <p:ext uri="{BB962C8B-B14F-4D97-AF65-F5344CB8AC3E}">
        <p14:creationId xmlns:p14="http://schemas.microsoft.com/office/powerpoint/2010/main" val="104331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B6A1CC-3C73-B6EE-8A0D-BBDDF23ED4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B416D0-25D6-4843-8CC9-04CCAF95498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15228-0B33-847B-7550-8DD238381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602" y="1502500"/>
            <a:ext cx="3335063" cy="4170500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070FED7F-7A11-5646-8E8D-E4690265F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464" y="5569287"/>
            <a:ext cx="3905941" cy="1015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 sz="35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AGS and SPS</a:t>
            </a:r>
          </a:p>
          <a:p>
            <a:pPr algn="ctr">
              <a:defRPr sz="35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Heavy Ion programs </a:t>
            </a:r>
          </a:p>
          <a:p>
            <a:pPr algn="ctr">
              <a:defRPr sz="35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 construction by 1984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F79D1F-4554-7038-180A-8D0A0EBC6F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905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Quest to Create Quark Gluon Plasma in the Laboratory</a:t>
            </a:r>
          </a:p>
        </p:txBody>
      </p:sp>
      <p:sp>
        <p:nvSpPr>
          <p:cNvPr id="9" name="Text Box 53">
            <a:extLst>
              <a:ext uri="{FF2B5EF4-FFF2-40B4-BE49-F238E27FC236}">
                <a16:creationId xmlns:a16="http://schemas.microsoft.com/office/drawing/2014/main" id="{B3C01ED1-D5CA-1417-1ADE-50805DBDE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8606" y="669870"/>
            <a:ext cx="283923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From H.J. Specht, Springer Biographies </a:t>
            </a:r>
            <a:r>
              <a:rPr lang="en-US" altLang="en-US" sz="1200" i="1" dirty="0">
                <a:solidFill>
                  <a:schemeClr val="accent2"/>
                </a:solidFill>
              </a:rPr>
              <a:t> </a:t>
            </a:r>
            <a:endParaRPr lang="en-US" altLang="en-US" sz="1200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CE0765-A9F2-3305-2A72-819B25F49B2A}"/>
              </a:ext>
            </a:extLst>
          </p:cNvPr>
          <p:cNvSpPr txBox="1"/>
          <p:nvPr/>
        </p:nvSpPr>
        <p:spPr>
          <a:xfrm>
            <a:off x="6622858" y="923417"/>
            <a:ext cx="5410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 development through constructive interplay between nuclear and particle physics communities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CB9626-675D-4E02-335B-0637A1DBFE0A}"/>
              </a:ext>
            </a:extLst>
          </p:cNvPr>
          <p:cNvSpPr txBox="1"/>
          <p:nvPr/>
        </p:nvSpPr>
        <p:spPr>
          <a:xfrm>
            <a:off x="10877636" y="1612724"/>
            <a:ext cx="55816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CC2943-D537-A78A-4D43-54FC88BF4FB6}"/>
              </a:ext>
            </a:extLst>
          </p:cNvPr>
          <p:cNvSpPr txBox="1"/>
          <p:nvPr/>
        </p:nvSpPr>
        <p:spPr>
          <a:xfrm>
            <a:off x="10525792" y="4841735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NSAC: Highest priority</a:t>
            </a:r>
          </a:p>
          <a:p>
            <a:r>
              <a:rPr lang="en-US" sz="1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new facilities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A6A4A-804A-C5E1-4517-11833EE8C3FC}"/>
              </a:ext>
            </a:extLst>
          </p:cNvPr>
          <p:cNvSpPr txBox="1"/>
          <p:nvPr/>
        </p:nvSpPr>
        <p:spPr>
          <a:xfrm>
            <a:off x="10553176" y="5651920"/>
            <a:ext cx="1588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NSAC: reaffirms </a:t>
            </a:r>
          </a:p>
          <a:p>
            <a:r>
              <a:rPr lang="en-US" sz="1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endorsement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0EB357-3A20-3B83-281A-B6C1CD5F3662}"/>
              </a:ext>
            </a:extLst>
          </p:cNvPr>
          <p:cNvSpPr txBox="1"/>
          <p:nvPr/>
        </p:nvSpPr>
        <p:spPr>
          <a:xfrm>
            <a:off x="9831857" y="5759643"/>
            <a:ext cx="511679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1989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3FE0A7-04E6-EE36-D5B0-8CB74D654DA2}"/>
              </a:ext>
            </a:extLst>
          </p:cNvPr>
          <p:cNvSpPr txBox="1"/>
          <p:nvPr/>
        </p:nvSpPr>
        <p:spPr>
          <a:xfrm>
            <a:off x="9850711" y="6167038"/>
            <a:ext cx="511679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FAA52F-CC6E-0BC6-9E44-0FE8A70052EB}"/>
              </a:ext>
            </a:extLst>
          </p:cNvPr>
          <p:cNvSpPr txBox="1"/>
          <p:nvPr/>
        </p:nvSpPr>
        <p:spPr>
          <a:xfrm>
            <a:off x="10554745" y="6143686"/>
            <a:ext cx="9589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DOE approval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60525-B412-4D7A-4A79-B73BBBA6EAC5}"/>
              </a:ext>
            </a:extLst>
          </p:cNvPr>
          <p:cNvSpPr txBox="1"/>
          <p:nvPr/>
        </p:nvSpPr>
        <p:spPr>
          <a:xfrm>
            <a:off x="806249" y="762868"/>
            <a:ext cx="2922490" cy="30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i="1" dirty="0" err="1"/>
              <a:t>Baym</a:t>
            </a:r>
            <a:r>
              <a:rPr lang="en-US" sz="1200" i="1" dirty="0"/>
              <a:t>: 1983 NSSAC Long Range Plan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61E0CE8-6931-B180-C90B-FCBAE68B0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30" y="1187983"/>
            <a:ext cx="5330757" cy="42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9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B6A1CC-3C73-B6EE-8A0D-BBDDF23ED4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B416D0-25D6-4843-8CC9-04CCAF95498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A433F19-7D9F-7D06-5D7F-5D7636F69F8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905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Quest to Create Quark Gluon Plasma in the Laboratory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028">
                <a:extLst>
                  <a:ext uri="{FF2B5EF4-FFF2-40B4-BE49-F238E27FC236}">
                    <a16:creationId xmlns:a16="http://schemas.microsoft.com/office/drawing/2014/main" id="{7A3DADB6-5C27-67B9-230F-77C2BF241B6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096000" y="668832"/>
                <a:ext cx="6203950" cy="515388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Monotype Sorts" pitchFamily="2" charset="2"/>
                  <a:buBlip>
                    <a:blip r:embed="rId2"/>
                  </a:buBlip>
                  <a:defRPr sz="20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Monotype Sorts" pitchFamily="2" charset="2"/>
                  <a:buBlip>
                    <a:blip r:embed="rId3"/>
                  </a:buBlip>
                  <a:defRPr b="1">
                    <a:solidFill>
                      <a:schemeClr val="accent2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 b="1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en-US" altLang="en-US" kern="0" dirty="0"/>
                  <a:t>Experimental observables of QGP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altLang="en-US" kern="0" dirty="0"/>
                  <a:t>Energy density using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000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000" i="1" kern="0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en-US" sz="2000" i="1" kern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b="1" i="1" kern="0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altLang="en-US" sz="2000" b="1" i="1" kern="0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num>
                      <m:den>
                        <m:r>
                          <a:rPr lang="en-US" altLang="en-US" sz="2000" i="1" kern="0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en-US" sz="200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den>
                    </m:f>
                  </m:oMath>
                </a14:m>
                <a:endParaRPr lang="en-US" altLang="en-US" sz="2000" kern="0" dirty="0">
                  <a:solidFill>
                    <a:schemeClr val="accent2"/>
                  </a:solidFill>
                </a:endParaRPr>
              </a:p>
              <a:p>
                <a:pPr lvl="2">
                  <a:lnSpc>
                    <a:spcPct val="130000"/>
                  </a:lnSpc>
                </a:pPr>
                <a:r>
                  <a:rPr lang="en-US" i="1" dirty="0" err="1"/>
                  <a:t>Bjorken</a:t>
                </a:r>
                <a:r>
                  <a:rPr lang="en-US" i="1" dirty="0"/>
                  <a:t>: Physical Review D 27, 140–151 (1983)</a:t>
                </a:r>
                <a:endParaRPr lang="en-US" altLang="en-US" i="1" kern="0" dirty="0">
                  <a:solidFill>
                    <a:schemeClr val="accent2"/>
                  </a:solidFill>
                </a:endParaRPr>
              </a:p>
              <a:p>
                <a:pPr lvl="1">
                  <a:lnSpc>
                    <a:spcPct val="130000"/>
                  </a:lnSpc>
                </a:pPr>
                <a:r>
                  <a:rPr lang="en-US" altLang="en-US" kern="0" dirty="0"/>
                  <a:t>Collective flow and EOS</a:t>
                </a:r>
              </a:p>
              <a:p>
                <a:pPr lvl="2">
                  <a:lnSpc>
                    <a:spcPct val="130000"/>
                  </a:lnSpc>
                </a:pPr>
                <a:r>
                  <a:rPr lang="en-US" i="1" dirty="0" err="1"/>
                  <a:t>Stöcker</a:t>
                </a:r>
                <a:r>
                  <a:rPr lang="en-US" i="1" dirty="0"/>
                  <a:t> &amp; Greiner: Phys. Rept. 137 (1986) 277</a:t>
                </a:r>
                <a:endParaRPr lang="en-US" altLang="en-US" i="1" kern="0" dirty="0">
                  <a:solidFill>
                    <a:schemeClr val="accent2"/>
                  </a:solidFill>
                </a:endParaRPr>
              </a:p>
              <a:p>
                <a:pPr lvl="1">
                  <a:lnSpc>
                    <a:spcPct val="130000"/>
                  </a:lnSpc>
                </a:pPr>
                <a:r>
                  <a:rPr lang="en-US" altLang="en-US" kern="0" dirty="0">
                    <a:solidFill>
                      <a:schemeClr val="accent2"/>
                    </a:solidFill>
                  </a:rPr>
                  <a:t>Thermal radiation </a:t>
                </a:r>
                <a14:m>
                  <m:oMath xmlns:m="http://schemas.openxmlformats.org/officeDocument/2006/math">
                    <m:r>
                      <a:rPr lang="en-US" altLang="en-US" i="1" kern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altLang="en-US" kern="0" dirty="0">
                    <a:solidFill>
                      <a:schemeClr val="accent2"/>
                    </a:solidFill>
                  </a:rPr>
                  <a:t> and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kern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e>
                      <m:sup>
                        <m:r>
                          <a:rPr lang="en-US" altLang="en-US" b="1" i="1" kern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en-US" i="1" kern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en-US" b="1" i="1" kern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en-US" b="1" i="1" kern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1" i="1" kern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en-US" altLang="en-US" b="1" i="1" kern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en-US" b="1" i="1" kern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1" i="1" kern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en-US" altLang="en-US" b="1" i="1" kern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en-US" kern="0" dirty="0">
                    <a:solidFill>
                      <a:schemeClr val="accent2"/>
                    </a:solidFill>
                  </a:rPr>
                  <a:t> </a:t>
                </a:r>
              </a:p>
              <a:p>
                <a:pPr lvl="2">
                  <a:lnSpc>
                    <a:spcPct val="130000"/>
                  </a:lnSpc>
                </a:pPr>
                <a:r>
                  <a:rPr lang="en-US" i="1" dirty="0" err="1"/>
                  <a:t>Shuryak</a:t>
                </a:r>
                <a:r>
                  <a:rPr lang="en-US" i="1" dirty="0"/>
                  <a:t>: Phys. Lett. B 78 (1978) 150</a:t>
                </a:r>
                <a:endParaRPr lang="en-US" altLang="en-US" kern="0" dirty="0"/>
              </a:p>
              <a:p>
                <a:pPr lvl="1">
                  <a:lnSpc>
                    <a:spcPct val="130000"/>
                  </a:lnSpc>
                </a:pPr>
                <a:r>
                  <a:rPr lang="en-US" altLang="en-US" kern="0" dirty="0"/>
                  <a:t>Strangeness enhancement </a:t>
                </a:r>
              </a:p>
              <a:p>
                <a:pPr lvl="2">
                  <a:lnSpc>
                    <a:spcPct val="130000"/>
                  </a:lnSpc>
                </a:pPr>
                <a:r>
                  <a:rPr lang="en-US" altLang="en-US" i="1" dirty="0" err="1">
                    <a:latin typeface="Times New Roman" panose="02020603050405020304" pitchFamily="18" charset="0"/>
                  </a:rPr>
                  <a:t>Rafelski</a:t>
                </a:r>
                <a:r>
                  <a:rPr lang="en-US" altLang="en-US" i="1" dirty="0">
                    <a:latin typeface="Times New Roman" panose="02020603050405020304" pitchFamily="18" charset="0"/>
                  </a:rPr>
                  <a:t> &amp; Müller, Phys. Rev. Lett. 48 (1982) 1066</a:t>
                </a:r>
                <a:endParaRPr lang="en-US" altLang="en-US" kern="0" dirty="0"/>
              </a:p>
              <a:p>
                <a:pPr lvl="1">
                  <a:lnSpc>
                    <a:spcPct val="130000"/>
                  </a:lnSpc>
                </a:pPr>
                <a:r>
                  <a:rPr lang="en-US" altLang="en-US" kern="0" dirty="0">
                    <a:solidFill>
                      <a:schemeClr val="accent2"/>
                    </a:solidFill>
                  </a:rPr>
                  <a:t>Charmonium suppression</a:t>
                </a:r>
              </a:p>
              <a:p>
                <a:pPr lvl="2">
                  <a:lnSpc>
                    <a:spcPct val="130000"/>
                  </a:lnSpc>
                </a:pPr>
                <a:r>
                  <a:rPr lang="en-US" altLang="en-US" i="1" dirty="0">
                    <a:latin typeface="Times New Roman" panose="02020603050405020304" pitchFamily="18" charset="0"/>
                  </a:rPr>
                  <a:t>Matsui and Satz: Phys. Lett. B 17B (1986)</a:t>
                </a:r>
                <a:endParaRPr lang="en-US" altLang="en-US" kern="0" dirty="0"/>
              </a:p>
              <a:p>
                <a:pPr lvl="1">
                  <a:lnSpc>
                    <a:spcPct val="130000"/>
                  </a:lnSpc>
                </a:pPr>
                <a:r>
                  <a:rPr lang="en-US" altLang="en-US" kern="0" dirty="0"/>
                  <a:t>Energy loss		</a:t>
                </a:r>
                <a:endParaRPr lang="en-US" altLang="en-US" i="1" kern="0" dirty="0"/>
              </a:p>
              <a:p>
                <a:pPr lvl="2">
                  <a:lnSpc>
                    <a:spcPct val="130000"/>
                  </a:lnSpc>
                </a:pPr>
                <a:r>
                  <a:rPr lang="en-US" i="1" dirty="0" err="1"/>
                  <a:t>Bjorken</a:t>
                </a:r>
                <a:r>
                  <a:rPr lang="en-US" i="1" dirty="0"/>
                  <a:t>: FERMILAB-PUB-82-059-THY (1982)</a:t>
                </a:r>
              </a:p>
              <a:p>
                <a:pPr lvl="2">
                  <a:lnSpc>
                    <a:spcPct val="130000"/>
                  </a:lnSpc>
                </a:pPr>
                <a:r>
                  <a:rPr lang="en-US" i="1" dirty="0" err="1"/>
                  <a:t>Gyulassy</a:t>
                </a:r>
                <a:r>
                  <a:rPr lang="en-US" i="1" dirty="0"/>
                  <a:t> &amp; </a:t>
                </a:r>
                <a:r>
                  <a:rPr lang="en-US" i="1" dirty="0" err="1"/>
                  <a:t>Plümer</a:t>
                </a:r>
                <a:r>
                  <a:rPr lang="en-US" i="1" dirty="0"/>
                  <a:t>: Phys. Lett. B243 (1990) 432</a:t>
                </a:r>
                <a:endParaRPr lang="en-US" altLang="en-US" i="1" kern="0" dirty="0"/>
              </a:p>
              <a:p>
                <a:pPr>
                  <a:lnSpc>
                    <a:spcPct val="130000"/>
                  </a:lnSpc>
                  <a:buNone/>
                </a:pPr>
                <a:endParaRPr lang="en-US" altLang="en-US" kern="0" dirty="0"/>
              </a:p>
              <a:p>
                <a:pPr>
                  <a:buFont typeface="Monotype Sorts" pitchFamily="2" charset="2"/>
                  <a:buNone/>
                </a:pPr>
                <a:r>
                  <a:rPr lang="en-US" altLang="en-US" kern="0" dirty="0"/>
                  <a:t>		</a:t>
                </a:r>
              </a:p>
            </p:txBody>
          </p:sp>
        </mc:Choice>
        <mc:Fallback xmlns="">
          <p:sp>
            <p:nvSpPr>
              <p:cNvPr id="8" name="Rectangle 1028">
                <a:extLst>
                  <a:ext uri="{FF2B5EF4-FFF2-40B4-BE49-F238E27FC236}">
                    <a16:creationId xmlns:a16="http://schemas.microsoft.com/office/drawing/2014/main" id="{7A3DADB6-5C27-67B9-230F-77C2BF241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668832"/>
                <a:ext cx="6203950" cy="5153889"/>
              </a:xfrm>
              <a:prstGeom prst="rect">
                <a:avLst/>
              </a:prstGeom>
              <a:blipFill>
                <a:blip r:embed="rId4"/>
                <a:stretch>
                  <a:fillRect b="-13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9">
            <a:extLst>
              <a:ext uri="{FF2B5EF4-FFF2-40B4-BE49-F238E27FC236}">
                <a16:creationId xmlns:a16="http://schemas.microsoft.com/office/drawing/2014/main" id="{2A0DC4DB-C5C5-449C-CFC6-37DB40FE5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1101" y="4911063"/>
            <a:ext cx="3905941" cy="14465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 sz="35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QGP production in Lab</a:t>
            </a:r>
          </a:p>
          <a:p>
            <a:pPr algn="ctr">
              <a:defRPr sz="3500">
                <a:solidFill>
                  <a:srgbClr val="000000"/>
                </a:solidFill>
              </a:defRPr>
            </a:pPr>
            <a:endParaRPr lang="en-US" sz="8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 sz="35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theoretically established</a:t>
            </a:r>
          </a:p>
          <a:p>
            <a:pPr algn="ctr">
              <a:defRPr sz="35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</a:t>
            </a:r>
          </a:p>
          <a:p>
            <a:pPr algn="ctr">
              <a:defRPr sz="35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experimentally verifiable</a:t>
            </a:r>
          </a:p>
        </p:txBody>
      </p:sp>
      <p:sp>
        <p:nvSpPr>
          <p:cNvPr id="3" name="Rectangle 1028">
            <a:extLst>
              <a:ext uri="{FF2B5EF4-FFF2-40B4-BE49-F238E27FC236}">
                <a16:creationId xmlns:a16="http://schemas.microsoft.com/office/drawing/2014/main" id="{47CB0400-DD1C-6172-9989-0516F0BF8047}"/>
              </a:ext>
            </a:extLst>
          </p:cNvPr>
          <p:cNvSpPr txBox="1">
            <a:spLocks noChangeArrowheads="1"/>
          </p:cNvSpPr>
          <p:nvPr/>
        </p:nvSpPr>
        <p:spPr>
          <a:xfrm>
            <a:off x="474713" y="736877"/>
            <a:ext cx="5708355" cy="515388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pitchFamily="2" charset="2"/>
              <a:buBlip>
                <a:blip r:embed="rId2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pitchFamily="2" charset="2"/>
              <a:buBlip>
                <a:blip r:embed="rId3"/>
              </a:buBlip>
              <a:defRPr b="1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14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en-US" kern="0" dirty="0"/>
              <a:t>Lattice QCD foundation</a:t>
            </a:r>
          </a:p>
          <a:p>
            <a:pPr lvl="1">
              <a:lnSpc>
                <a:spcPct val="130000"/>
              </a:lnSpc>
            </a:pPr>
            <a:r>
              <a:rPr lang="en-US" altLang="en-US" kern="0" dirty="0"/>
              <a:t>c</a:t>
            </a:r>
            <a:r>
              <a:rPr lang="en-US" altLang="en-US" kern="0" dirty="0">
                <a:solidFill>
                  <a:schemeClr val="accent2"/>
                </a:solidFill>
              </a:rPr>
              <a:t>onfinement &amp; chiral transition established </a:t>
            </a:r>
          </a:p>
          <a:p>
            <a:pPr>
              <a:lnSpc>
                <a:spcPct val="130000"/>
              </a:lnSpc>
              <a:buNone/>
            </a:pPr>
            <a:endParaRPr lang="en-US" altLang="en-US" kern="0" dirty="0"/>
          </a:p>
          <a:p>
            <a:pPr>
              <a:buFont typeface="Monotype Sorts" pitchFamily="2" charset="2"/>
              <a:buNone/>
            </a:pPr>
            <a:r>
              <a:rPr lang="en-US" altLang="en-US" kern="0" dirty="0"/>
              <a:t>	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2A7974-1D88-8EB1-33FE-D4BA29446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93" y="1806460"/>
            <a:ext cx="4766473" cy="28772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008D60-BAB6-76A7-1D7A-0073629E74B9}"/>
              </a:ext>
            </a:extLst>
          </p:cNvPr>
          <p:cNvSpPr txBox="1"/>
          <p:nvPr/>
        </p:nvSpPr>
        <p:spPr>
          <a:xfrm>
            <a:off x="2463665" y="1840663"/>
            <a:ext cx="2922490" cy="30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i="1" dirty="0"/>
              <a:t>Engels et al.: </a:t>
            </a:r>
            <a:r>
              <a:rPr lang="en-US" sz="1200" i="1" dirty="0" err="1"/>
              <a:t>Nucl</a:t>
            </a:r>
            <a:r>
              <a:rPr lang="en-US" sz="1200" i="1" dirty="0"/>
              <a:t>. Phys. B205 (1982) 545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B7A535B-3A8D-30F1-AC0A-C2FD9447A06B}"/>
                  </a:ext>
                </a:extLst>
              </p:cNvPr>
              <p:cNvSpPr txBox="1"/>
              <p:nvPr/>
            </p:nvSpPr>
            <p:spPr>
              <a:xfrm>
                <a:off x="3432771" y="3375454"/>
                <a:ext cx="2027671" cy="577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𝟏𝟕𝟎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𝐌𝐞𝐕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𝑮𝒆𝑽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𝒇𝒎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B7A535B-3A8D-30F1-AC0A-C2FD9447A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2771" y="3375454"/>
                <a:ext cx="2027671" cy="577659"/>
              </a:xfrm>
              <a:prstGeom prst="rect">
                <a:avLst/>
              </a:prstGeom>
              <a:blipFill>
                <a:blip r:embed="rId6"/>
                <a:stretch>
                  <a:fillRect l="-3904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480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EE22C64-547E-DDE9-5BCF-5A159802B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Axel Drees</a:t>
            </a:r>
          </a:p>
        </p:txBody>
      </p:sp>
      <p:sp>
        <p:nvSpPr>
          <p:cNvPr id="47157" name="Rectangle 53">
            <a:extLst>
              <a:ext uri="{FF2B5EF4-FFF2-40B4-BE49-F238E27FC236}">
                <a16:creationId xmlns:a16="http://schemas.microsoft.com/office/drawing/2014/main" id="{BB9749FE-6761-8233-92E8-87DE19C98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7991" y="746711"/>
            <a:ext cx="5538694" cy="5720209"/>
          </a:xfrm>
          <a:prstGeom prst="rect">
            <a:avLst/>
          </a:prstGeom>
          <a:solidFill>
            <a:srgbClr val="FFFFCC">
              <a:alpha val="5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E286654F-F80F-D192-C5F3-D4A6DE5087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133350"/>
            <a:ext cx="12192000" cy="457200"/>
          </a:xfrm>
        </p:spPr>
        <p:txBody>
          <a:bodyPr/>
          <a:lstStyle/>
          <a:p>
            <a:r>
              <a:rPr lang="en-US" altLang="en-US" dirty="0"/>
              <a:t>Experimental Program at BNL AGS from 1986 to 1998</a:t>
            </a:r>
          </a:p>
        </p:txBody>
      </p:sp>
      <p:sp>
        <p:nvSpPr>
          <p:cNvPr id="47109" name="Text Box 5">
            <a:extLst>
              <a:ext uri="{FF2B5EF4-FFF2-40B4-BE49-F238E27FC236}">
                <a16:creationId xmlns:a16="http://schemas.microsoft.com/office/drawing/2014/main" id="{7B68272F-1FF7-5BB1-A60D-B28BAE1FE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82" y="5797656"/>
            <a:ext cx="1063624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hlink"/>
                </a:solidFill>
              </a:rPr>
              <a:t>1986 </a:t>
            </a:r>
            <a:r>
              <a:rPr lang="en-US" altLang="en-US" sz="2000" dirty="0"/>
              <a:t>  1987   1988   1989   1990   1991   1992   1993   1994   1995   1996   1997   1998   1999   </a:t>
            </a:r>
            <a:r>
              <a:rPr lang="en-US" altLang="en-US" sz="2000" dirty="0">
                <a:solidFill>
                  <a:srgbClr val="FF0000"/>
                </a:solidFill>
              </a:rPr>
              <a:t>2000</a:t>
            </a:r>
            <a:r>
              <a:rPr lang="en-US" altLang="en-US" sz="2000" dirty="0"/>
              <a:t> </a:t>
            </a:r>
          </a:p>
          <a:p>
            <a:r>
              <a:rPr lang="en-US" altLang="en-US" sz="2000" dirty="0"/>
              <a:t>O-beam          Si-beam                                   Au-beam</a:t>
            </a:r>
          </a:p>
        </p:txBody>
      </p:sp>
      <p:sp>
        <p:nvSpPr>
          <p:cNvPr id="47114" name="AutoShape 10">
            <a:extLst>
              <a:ext uri="{FF2B5EF4-FFF2-40B4-BE49-F238E27FC236}">
                <a16:creationId xmlns:a16="http://schemas.microsoft.com/office/drawing/2014/main" id="{4F2F6FB9-39B6-E870-5A13-8C679C1FC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68" y="2152175"/>
            <a:ext cx="1188720" cy="64008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dirty="0"/>
              <a:t>E810</a:t>
            </a:r>
          </a:p>
        </p:txBody>
      </p:sp>
      <p:sp>
        <p:nvSpPr>
          <p:cNvPr id="47115" name="AutoShape 11">
            <a:extLst>
              <a:ext uri="{FF2B5EF4-FFF2-40B4-BE49-F238E27FC236}">
                <a16:creationId xmlns:a16="http://schemas.microsoft.com/office/drawing/2014/main" id="{CD07CC6A-B3FC-7B70-86D2-D2FE84A53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6024" y="3076888"/>
            <a:ext cx="1188720" cy="64008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dirty="0"/>
              <a:t>E814</a:t>
            </a:r>
          </a:p>
        </p:txBody>
      </p:sp>
      <p:sp>
        <p:nvSpPr>
          <p:cNvPr id="47116" name="AutoShape 12">
            <a:extLst>
              <a:ext uri="{FF2B5EF4-FFF2-40B4-BE49-F238E27FC236}">
                <a16:creationId xmlns:a16="http://schemas.microsoft.com/office/drawing/2014/main" id="{2E666A14-9A1B-7E31-A3D4-B4CEF2580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3116" y="1170353"/>
            <a:ext cx="1188720" cy="64008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dirty="0"/>
              <a:t>E866</a:t>
            </a:r>
          </a:p>
        </p:txBody>
      </p:sp>
      <p:sp>
        <p:nvSpPr>
          <p:cNvPr id="47121" name="AutoShape 17">
            <a:extLst>
              <a:ext uri="{FF2B5EF4-FFF2-40B4-BE49-F238E27FC236}">
                <a16:creationId xmlns:a16="http://schemas.microsoft.com/office/drawing/2014/main" id="{0EEE89EB-D052-DF57-1AA6-CCA9E32F9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2542" y="3089529"/>
            <a:ext cx="1188720" cy="64008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dirty="0"/>
              <a:t>E877</a:t>
            </a:r>
          </a:p>
        </p:txBody>
      </p:sp>
      <p:sp>
        <p:nvSpPr>
          <p:cNvPr id="47123" name="AutoShape 19">
            <a:extLst>
              <a:ext uri="{FF2B5EF4-FFF2-40B4-BE49-F238E27FC236}">
                <a16:creationId xmlns:a16="http://schemas.microsoft.com/office/drawing/2014/main" id="{A3A2F3B3-1BAC-7CA1-F93C-ADC13E23B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5691" y="1168834"/>
            <a:ext cx="1188720" cy="64008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dirty="0"/>
              <a:t>E917</a:t>
            </a:r>
          </a:p>
        </p:txBody>
      </p:sp>
      <p:sp>
        <p:nvSpPr>
          <p:cNvPr id="47125" name="AutoShape 21">
            <a:extLst>
              <a:ext uri="{FF2B5EF4-FFF2-40B4-BE49-F238E27FC236}">
                <a16:creationId xmlns:a16="http://schemas.microsoft.com/office/drawing/2014/main" id="{A00A9A7A-C921-E125-CA74-D1FF111C8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642" y="2294936"/>
            <a:ext cx="371475" cy="350838"/>
          </a:xfrm>
          <a:prstGeom prst="hexagon">
            <a:avLst>
              <a:gd name="adj" fmla="val 26471"/>
              <a:gd name="vf" fmla="val 11547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6" name="AutoShape 22">
            <a:extLst>
              <a:ext uri="{FF2B5EF4-FFF2-40B4-BE49-F238E27FC236}">
                <a16:creationId xmlns:a16="http://schemas.microsoft.com/office/drawing/2014/main" id="{EA2F7F50-DCAE-64FD-DE0B-6795147D2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8546" y="3234767"/>
            <a:ext cx="371475" cy="350837"/>
          </a:xfrm>
          <a:prstGeom prst="hexagon">
            <a:avLst>
              <a:gd name="adj" fmla="val 26471"/>
              <a:gd name="vf" fmla="val 11547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8" name="AutoShape 24">
            <a:extLst>
              <a:ext uri="{FF2B5EF4-FFF2-40B4-BE49-F238E27FC236}">
                <a16:creationId xmlns:a16="http://schemas.microsoft.com/office/drawing/2014/main" id="{1B1C4656-DE01-207B-BBE4-1E80FCEC2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219" y="4144443"/>
            <a:ext cx="371475" cy="350837"/>
          </a:xfrm>
          <a:prstGeom prst="hexagon">
            <a:avLst>
              <a:gd name="adj" fmla="val 26471"/>
              <a:gd name="vf" fmla="val 11547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7141" name="AutoShape 37">
            <a:extLst>
              <a:ext uri="{FF2B5EF4-FFF2-40B4-BE49-F238E27FC236}">
                <a16:creationId xmlns:a16="http://schemas.microsoft.com/office/drawing/2014/main" id="{22A46FDF-7DDD-3EBE-F8DD-F7F4516045D6}"/>
              </a:ext>
            </a:extLst>
          </p:cNvPr>
          <p:cNvCxnSpPr>
            <a:cxnSpLocks noChangeShapeType="1"/>
            <a:stCxn id="47114" idx="3"/>
            <a:endCxn id="47125" idx="3"/>
          </p:cNvCxnSpPr>
          <p:nvPr/>
        </p:nvCxnSpPr>
        <p:spPr bwMode="auto">
          <a:xfrm flipV="1">
            <a:off x="1721688" y="2470355"/>
            <a:ext cx="704954" cy="186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43" name="AutoShape 39">
            <a:extLst>
              <a:ext uri="{FF2B5EF4-FFF2-40B4-BE49-F238E27FC236}">
                <a16:creationId xmlns:a16="http://schemas.microsoft.com/office/drawing/2014/main" id="{8FDA1F41-A5A2-C750-D466-ED285CEEA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2287" y="3994882"/>
            <a:ext cx="1188720" cy="64008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dirty="0"/>
              <a:t>E864</a:t>
            </a:r>
          </a:p>
        </p:txBody>
      </p:sp>
      <p:cxnSp>
        <p:nvCxnSpPr>
          <p:cNvPr id="47145" name="AutoShape 41">
            <a:extLst>
              <a:ext uri="{FF2B5EF4-FFF2-40B4-BE49-F238E27FC236}">
                <a16:creationId xmlns:a16="http://schemas.microsoft.com/office/drawing/2014/main" id="{7F441A0B-54D2-2F1A-3DBE-76158D3AF7B1}"/>
              </a:ext>
            </a:extLst>
          </p:cNvPr>
          <p:cNvCxnSpPr>
            <a:cxnSpLocks noChangeShapeType="1"/>
            <a:stCxn id="47143" idx="3"/>
            <a:endCxn id="47128" idx="3"/>
          </p:cNvCxnSpPr>
          <p:nvPr/>
        </p:nvCxnSpPr>
        <p:spPr bwMode="auto">
          <a:xfrm>
            <a:off x="7751007" y="4314922"/>
            <a:ext cx="232212" cy="494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50" name="Text Box 46">
            <a:extLst>
              <a:ext uri="{FF2B5EF4-FFF2-40B4-BE49-F238E27FC236}">
                <a16:creationId xmlns:a16="http://schemas.microsoft.com/office/drawing/2014/main" id="{03A07404-C4B7-BF4E-955E-30F34C45F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7369" y="2323456"/>
            <a:ext cx="251637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chemeClr val="accent2"/>
                </a:solidFill>
              </a:rPr>
              <a:t>global observables 	</a:t>
            </a:r>
            <a:r>
              <a:rPr lang="en-US" altLang="en-US" sz="2000" dirty="0" err="1">
                <a:solidFill>
                  <a:schemeClr val="accent2"/>
                </a:solidFill>
              </a:rPr>
              <a:t>Nch</a:t>
            </a:r>
            <a:r>
              <a:rPr lang="en-US" altLang="en-US" sz="2000" dirty="0">
                <a:solidFill>
                  <a:schemeClr val="accent2"/>
                </a:solidFill>
              </a:rPr>
              <a:t>, E</a:t>
            </a:r>
            <a:r>
              <a:rPr lang="en-US" altLang="en-US" sz="2000" baseline="-25000" dirty="0">
                <a:solidFill>
                  <a:schemeClr val="accent2"/>
                </a:solidFill>
              </a:rPr>
              <a:t>T</a:t>
            </a:r>
          </a:p>
          <a:p>
            <a:r>
              <a:rPr lang="en-US" altLang="en-US" sz="2000" dirty="0">
                <a:solidFill>
                  <a:schemeClr val="accent2"/>
                </a:solidFill>
              </a:rPr>
              <a:t>	elliptic flow</a:t>
            </a:r>
          </a:p>
        </p:txBody>
      </p:sp>
      <p:sp>
        <p:nvSpPr>
          <p:cNvPr id="47152" name="Text Box 48">
            <a:extLst>
              <a:ext uri="{FF2B5EF4-FFF2-40B4-BE49-F238E27FC236}">
                <a16:creationId xmlns:a16="http://schemas.microsoft.com/office/drawing/2014/main" id="{455FDF7E-C60D-2120-3EF4-A04EE87BC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8021" y="3808701"/>
            <a:ext cx="22495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accent2"/>
                </a:solidFill>
              </a:rPr>
              <a:t>coalescence </a:t>
            </a:r>
          </a:p>
          <a:p>
            <a:r>
              <a:rPr lang="en-US" altLang="en-US" sz="2000" dirty="0" err="1">
                <a:solidFill>
                  <a:schemeClr val="accent2"/>
                </a:solidFill>
              </a:rPr>
              <a:t>strangelet</a:t>
            </a:r>
            <a:r>
              <a:rPr lang="en-US" altLang="en-US" sz="2000" dirty="0">
                <a:solidFill>
                  <a:schemeClr val="accent2"/>
                </a:solidFill>
              </a:rPr>
              <a:t> searches</a:t>
            </a:r>
            <a:endParaRPr lang="en-US" altLang="en-US" sz="2000" dirty="0"/>
          </a:p>
        </p:txBody>
      </p:sp>
      <p:sp>
        <p:nvSpPr>
          <p:cNvPr id="47153" name="Text Box 49">
            <a:extLst>
              <a:ext uri="{FF2B5EF4-FFF2-40B4-BE49-F238E27FC236}">
                <a16:creationId xmlns:a16="http://schemas.microsoft.com/office/drawing/2014/main" id="{06698693-5FDF-7548-6672-22903F56D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2663" y="50518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47155" name="Text Box 51">
            <a:extLst>
              <a:ext uri="{FF2B5EF4-FFF2-40B4-BE49-F238E27FC236}">
                <a16:creationId xmlns:a16="http://schemas.microsoft.com/office/drawing/2014/main" id="{DE696B23-1C1F-277C-396E-96764EB4B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9681" y="743514"/>
            <a:ext cx="244598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chemeClr val="accent2"/>
                </a:solidFill>
              </a:rPr>
              <a:t>hadron production:</a:t>
            </a:r>
          </a:p>
          <a:p>
            <a:r>
              <a:rPr lang="en-US" altLang="en-US" sz="2000" dirty="0">
                <a:solidFill>
                  <a:schemeClr val="accent2"/>
                </a:solidFill>
              </a:rPr>
              <a:t>        	spectra</a:t>
            </a:r>
          </a:p>
          <a:p>
            <a:r>
              <a:rPr lang="en-US" altLang="en-US" sz="2000" dirty="0">
                <a:solidFill>
                  <a:schemeClr val="accent2"/>
                </a:solidFill>
              </a:rPr>
              <a:t>        	strangeness</a:t>
            </a:r>
          </a:p>
          <a:p>
            <a:r>
              <a:rPr lang="en-US" altLang="en-US" sz="2000" dirty="0">
                <a:solidFill>
                  <a:schemeClr val="accent2"/>
                </a:solidFill>
              </a:rPr>
              <a:t>        	flow</a:t>
            </a:r>
            <a:endParaRPr lang="en-US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159" name="Text Box 55">
                <a:extLst>
                  <a:ext uri="{FF2B5EF4-FFF2-40B4-BE49-F238E27FC236}">
                    <a16:creationId xmlns:a16="http://schemas.microsoft.com/office/drawing/2014/main" id="{8F30B269-E133-048E-6A86-2C1CA9086D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96841" y="709016"/>
                <a:ext cx="1955535" cy="4058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altLang="en-US" sz="2000" b="1" i="1" smtClean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  <m:r>
                      <a:rPr lang="en-US" altLang="en-US" sz="2000" b="1" i="1" smtClean="0">
                        <a:latin typeface="Cambria Math" panose="02040503050406030204" pitchFamily="18" charset="0"/>
                      </a:rPr>
                      <m:t> ~ </m:t>
                    </m:r>
                  </m:oMath>
                </a14:m>
                <a:r>
                  <a:rPr lang="en-US" altLang="en-US" sz="2000" dirty="0"/>
                  <a:t>4.7 GeV</a:t>
                </a:r>
              </a:p>
            </p:txBody>
          </p:sp>
        </mc:Choice>
        <mc:Fallback xmlns="">
          <p:sp>
            <p:nvSpPr>
              <p:cNvPr id="47159" name="Text Box 55">
                <a:extLst>
                  <a:ext uri="{FF2B5EF4-FFF2-40B4-BE49-F238E27FC236}">
                    <a16:creationId xmlns:a16="http://schemas.microsoft.com/office/drawing/2014/main" id="{8F30B269-E133-048E-6A86-2C1CA9086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6841" y="709016"/>
                <a:ext cx="1955535" cy="405817"/>
              </a:xfrm>
              <a:prstGeom prst="rect">
                <a:avLst/>
              </a:prstGeom>
              <a:blipFill>
                <a:blip r:embed="rId2"/>
                <a:stretch>
                  <a:fillRect t="-7463" r="-2181" b="-238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161" name="AutoShape 57">
            <a:extLst>
              <a:ext uri="{FF2B5EF4-FFF2-40B4-BE49-F238E27FC236}">
                <a16:creationId xmlns:a16="http://schemas.microsoft.com/office/drawing/2014/main" id="{B83E04CD-A256-5312-65A0-12C42398D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4080" y="1182074"/>
            <a:ext cx="1188720" cy="64008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dirty="0"/>
              <a:t>E859</a:t>
            </a:r>
          </a:p>
        </p:txBody>
      </p:sp>
      <p:sp>
        <p:nvSpPr>
          <p:cNvPr id="47162" name="AutoShape 58">
            <a:extLst>
              <a:ext uri="{FF2B5EF4-FFF2-40B4-BE49-F238E27FC236}">
                <a16:creationId xmlns:a16="http://schemas.microsoft.com/office/drawing/2014/main" id="{122068B4-CB94-E567-8F9E-47C85A8DD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68" y="1182074"/>
            <a:ext cx="1188720" cy="64008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dirty="0"/>
              <a:t>E802</a:t>
            </a:r>
          </a:p>
        </p:txBody>
      </p:sp>
      <p:cxnSp>
        <p:nvCxnSpPr>
          <p:cNvPr id="47163" name="AutoShape 59">
            <a:extLst>
              <a:ext uri="{FF2B5EF4-FFF2-40B4-BE49-F238E27FC236}">
                <a16:creationId xmlns:a16="http://schemas.microsoft.com/office/drawing/2014/main" id="{C7FEA63E-3706-1A97-2847-2180A0A3779C}"/>
              </a:ext>
            </a:extLst>
          </p:cNvPr>
          <p:cNvCxnSpPr>
            <a:cxnSpLocks noChangeShapeType="1"/>
            <a:stCxn id="47162" idx="3"/>
            <a:endCxn id="47161" idx="1"/>
          </p:cNvCxnSpPr>
          <p:nvPr/>
        </p:nvCxnSpPr>
        <p:spPr bwMode="auto">
          <a:xfrm>
            <a:off x="1721688" y="1502114"/>
            <a:ext cx="134239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64" name="AutoShape 60">
            <a:extLst>
              <a:ext uri="{FF2B5EF4-FFF2-40B4-BE49-F238E27FC236}">
                <a16:creationId xmlns:a16="http://schemas.microsoft.com/office/drawing/2014/main" id="{84E49046-BF4C-710B-8DD5-2F3B3A13B5C1}"/>
              </a:ext>
            </a:extLst>
          </p:cNvPr>
          <p:cNvCxnSpPr>
            <a:cxnSpLocks noChangeShapeType="1"/>
            <a:stCxn id="47161" idx="3"/>
            <a:endCxn id="47116" idx="1"/>
          </p:cNvCxnSpPr>
          <p:nvPr/>
        </p:nvCxnSpPr>
        <p:spPr bwMode="auto">
          <a:xfrm flipV="1">
            <a:off x="4252800" y="1490393"/>
            <a:ext cx="810316" cy="1172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05" name="Straight Arrow Connector 47104">
            <a:extLst>
              <a:ext uri="{FF2B5EF4-FFF2-40B4-BE49-F238E27FC236}">
                <a16:creationId xmlns:a16="http://schemas.microsoft.com/office/drawing/2014/main" id="{4079E29C-3444-D60E-B5F9-C0016839C790}"/>
              </a:ext>
            </a:extLst>
          </p:cNvPr>
          <p:cNvCxnSpPr>
            <a:stCxn id="47115" idx="3"/>
            <a:endCxn id="47121" idx="1"/>
          </p:cNvCxnSpPr>
          <p:nvPr/>
        </p:nvCxnSpPr>
        <p:spPr bwMode="auto">
          <a:xfrm>
            <a:off x="2744744" y="3396928"/>
            <a:ext cx="2327798" cy="126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108" name="Straight Arrow Connector 47107">
            <a:extLst>
              <a:ext uri="{FF2B5EF4-FFF2-40B4-BE49-F238E27FC236}">
                <a16:creationId xmlns:a16="http://schemas.microsoft.com/office/drawing/2014/main" id="{5B51417B-01C8-BC3C-4B65-E895380247DA}"/>
              </a:ext>
            </a:extLst>
          </p:cNvPr>
          <p:cNvCxnSpPr>
            <a:cxnSpLocks/>
            <a:stCxn id="47121" idx="3"/>
            <a:endCxn id="47126" idx="3"/>
          </p:cNvCxnSpPr>
          <p:nvPr/>
        </p:nvCxnSpPr>
        <p:spPr bwMode="auto">
          <a:xfrm>
            <a:off x="6261262" y="3409569"/>
            <a:ext cx="937284" cy="6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136" name="Straight Arrow Connector 47135">
            <a:extLst>
              <a:ext uri="{FF2B5EF4-FFF2-40B4-BE49-F238E27FC236}">
                <a16:creationId xmlns:a16="http://schemas.microsoft.com/office/drawing/2014/main" id="{21FAA4B0-4FD5-9970-6E55-A54F3C186BED}"/>
              </a:ext>
            </a:extLst>
          </p:cNvPr>
          <p:cNvCxnSpPr>
            <a:stCxn id="47116" idx="3"/>
            <a:endCxn id="47123" idx="1"/>
          </p:cNvCxnSpPr>
          <p:nvPr/>
        </p:nvCxnSpPr>
        <p:spPr bwMode="auto">
          <a:xfrm flipV="1">
            <a:off x="6251836" y="1488874"/>
            <a:ext cx="233855" cy="15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146" name="Straight Arrow Connector 47145">
            <a:extLst>
              <a:ext uri="{FF2B5EF4-FFF2-40B4-BE49-F238E27FC236}">
                <a16:creationId xmlns:a16="http://schemas.microsoft.com/office/drawing/2014/main" id="{5104CBF2-D893-A977-BCCE-C264598E46C5}"/>
              </a:ext>
            </a:extLst>
          </p:cNvPr>
          <p:cNvCxnSpPr>
            <a:cxnSpLocks/>
            <a:stCxn id="47123" idx="3"/>
            <a:endCxn id="14" idx="3"/>
          </p:cNvCxnSpPr>
          <p:nvPr/>
        </p:nvCxnSpPr>
        <p:spPr bwMode="auto">
          <a:xfrm flipV="1">
            <a:off x="7674411" y="1476773"/>
            <a:ext cx="1468427" cy="121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AutoShape 24">
            <a:extLst>
              <a:ext uri="{FF2B5EF4-FFF2-40B4-BE49-F238E27FC236}">
                <a16:creationId xmlns:a16="http://schemas.microsoft.com/office/drawing/2014/main" id="{36256310-BC91-8AFC-DF5A-0DA2E9745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2838" y="1301354"/>
            <a:ext cx="371475" cy="350837"/>
          </a:xfrm>
          <a:prstGeom prst="hexagon">
            <a:avLst>
              <a:gd name="adj" fmla="val 26471"/>
              <a:gd name="vf" fmla="val 11547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B80D9954-95DE-ED13-9AA7-2CD4302774C2}"/>
              </a:ext>
            </a:extLst>
          </p:cNvPr>
          <p:cNvCxnSpPr>
            <a:cxnSpLocks/>
            <a:stCxn id="47114" idx="2"/>
            <a:endCxn id="47115" idx="1"/>
          </p:cNvCxnSpPr>
          <p:nvPr/>
        </p:nvCxnSpPr>
        <p:spPr bwMode="auto">
          <a:xfrm rot="16200000" flipH="1">
            <a:off x="1039340" y="2880243"/>
            <a:ext cx="604673" cy="428696"/>
          </a:xfrm>
          <a:prstGeom prst="bentConnector2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AutoShape 24">
            <a:extLst>
              <a:ext uri="{FF2B5EF4-FFF2-40B4-BE49-F238E27FC236}">
                <a16:creationId xmlns:a16="http://schemas.microsoft.com/office/drawing/2014/main" id="{62ABCBBD-6198-F827-C552-E9AA47D31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1903" y="5121099"/>
            <a:ext cx="371475" cy="350837"/>
          </a:xfrm>
          <a:prstGeom prst="hexagon">
            <a:avLst>
              <a:gd name="adj" fmla="val 26471"/>
              <a:gd name="vf" fmla="val 11547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AutoShape 39">
            <a:extLst>
              <a:ext uri="{FF2B5EF4-FFF2-40B4-BE49-F238E27FC236}">
                <a16:creationId xmlns:a16="http://schemas.microsoft.com/office/drawing/2014/main" id="{E89B09E0-C5B7-7A9C-0782-2981A04B1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617" y="4971538"/>
            <a:ext cx="1188720" cy="64008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dirty="0"/>
              <a:t>E895</a:t>
            </a:r>
          </a:p>
        </p:txBody>
      </p:sp>
      <p:cxnSp>
        <p:nvCxnSpPr>
          <p:cNvPr id="36" name="AutoShape 41">
            <a:extLst>
              <a:ext uri="{FF2B5EF4-FFF2-40B4-BE49-F238E27FC236}">
                <a16:creationId xmlns:a16="http://schemas.microsoft.com/office/drawing/2014/main" id="{6B08DAF9-D284-29E8-3A00-0C3C47312A96}"/>
              </a:ext>
            </a:extLst>
          </p:cNvPr>
          <p:cNvCxnSpPr>
            <a:cxnSpLocks noChangeShapeType="1"/>
            <a:stCxn id="35" idx="3"/>
            <a:endCxn id="34" idx="3"/>
          </p:cNvCxnSpPr>
          <p:nvPr/>
        </p:nvCxnSpPr>
        <p:spPr bwMode="auto">
          <a:xfrm>
            <a:off x="9126337" y="5291578"/>
            <a:ext cx="725566" cy="494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 Box 48">
            <a:extLst>
              <a:ext uri="{FF2B5EF4-FFF2-40B4-BE49-F238E27FC236}">
                <a16:creationId xmlns:a16="http://schemas.microsoft.com/office/drawing/2014/main" id="{AD70DD63-74B1-BEAC-1FCF-8072DF9BA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9284" y="4713312"/>
            <a:ext cx="23262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accent2"/>
                </a:solidFill>
              </a:rPr>
              <a:t>event-by-event flow</a:t>
            </a:r>
          </a:p>
          <a:p>
            <a:r>
              <a:rPr lang="en-US" altLang="en-US" sz="2000" dirty="0">
                <a:solidFill>
                  <a:schemeClr val="accent2"/>
                </a:solidFill>
              </a:rPr>
              <a:t>                     EOS</a:t>
            </a:r>
            <a:endParaRPr lang="en-US" altLang="en-US" sz="2000" dirty="0"/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id="{A6407793-DFC3-EA61-DDE1-3DBB90043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47" y="4675408"/>
            <a:ext cx="6023583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 sz="35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dense collectively expanding nuclear matter near thermal equilibrium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 Box 55">
                <a:extLst>
                  <a:ext uri="{FF2B5EF4-FFF2-40B4-BE49-F238E27FC236}">
                    <a16:creationId xmlns:a16="http://schemas.microsoft.com/office/drawing/2014/main" id="{76E6DFF1-AD51-540A-58AC-A5CE1F8C11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5619" y="3872187"/>
                <a:ext cx="1955535" cy="4058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altLang="en-US" sz="2000" b="1" i="1" smtClean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  <m:r>
                      <a:rPr lang="en-US" altLang="en-US" sz="2000" b="1" i="1" smtClean="0">
                        <a:latin typeface="Cambria Math" panose="02040503050406030204" pitchFamily="18" charset="0"/>
                      </a:rPr>
                      <m:t> ~ </m:t>
                    </m:r>
                  </m:oMath>
                </a14:m>
                <a:r>
                  <a:rPr lang="en-US" altLang="en-US" sz="2000" dirty="0"/>
                  <a:t>5.6 GeV</a:t>
                </a:r>
              </a:p>
            </p:txBody>
          </p:sp>
        </mc:Choice>
        <mc:Fallback xmlns="">
          <p:sp>
            <p:nvSpPr>
              <p:cNvPr id="40" name="Text Box 55">
                <a:extLst>
                  <a:ext uri="{FF2B5EF4-FFF2-40B4-BE49-F238E27FC236}">
                    <a16:creationId xmlns:a16="http://schemas.microsoft.com/office/drawing/2014/main" id="{76E6DFF1-AD51-540A-58AC-A5CE1F8C1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5619" y="3872187"/>
                <a:ext cx="1955535" cy="405817"/>
              </a:xfrm>
              <a:prstGeom prst="rect">
                <a:avLst/>
              </a:prstGeom>
              <a:blipFill>
                <a:blip r:embed="rId3"/>
                <a:stretch>
                  <a:fillRect t="-7463" r="-2492" b="-238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60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3">
            <a:extLst>
              <a:ext uri="{FF2B5EF4-FFF2-40B4-BE49-F238E27FC236}">
                <a16:creationId xmlns:a16="http://schemas.microsoft.com/office/drawing/2014/main" id="{CECDC125-39F9-11A2-F350-09072A19C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7794" y="746711"/>
            <a:ext cx="5583354" cy="5720209"/>
          </a:xfrm>
          <a:prstGeom prst="rect">
            <a:avLst/>
          </a:prstGeom>
          <a:solidFill>
            <a:srgbClr val="FFFFCC">
              <a:alpha val="5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EE22C64-547E-DDE9-5BCF-5A159802B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Axel Drees</a:t>
            </a: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E286654F-F80F-D192-C5F3-D4A6DE5087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133350"/>
            <a:ext cx="12192000" cy="457200"/>
          </a:xfrm>
        </p:spPr>
        <p:txBody>
          <a:bodyPr/>
          <a:lstStyle/>
          <a:p>
            <a:r>
              <a:rPr lang="en-US" altLang="en-US" dirty="0"/>
              <a:t>Experimental Program at CERN SPS starting 1986 … </a:t>
            </a:r>
          </a:p>
        </p:txBody>
      </p:sp>
      <p:sp>
        <p:nvSpPr>
          <p:cNvPr id="47109" name="Text Box 5">
            <a:extLst>
              <a:ext uri="{FF2B5EF4-FFF2-40B4-BE49-F238E27FC236}">
                <a16:creationId xmlns:a16="http://schemas.microsoft.com/office/drawing/2014/main" id="{7B68272F-1FF7-5BB1-A60D-B28BAE1FE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82" y="5797656"/>
            <a:ext cx="105721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hlink"/>
                </a:solidFill>
              </a:rPr>
              <a:t>1986 </a:t>
            </a:r>
            <a:r>
              <a:rPr lang="en-US" altLang="en-US" sz="2000" dirty="0"/>
              <a:t>  1987   1988   1989   1990   1991   1992   1993   1994   1995   1996   1997   1998   1999  </a:t>
            </a:r>
            <a:r>
              <a:rPr lang="en-US" altLang="en-US" sz="2000" dirty="0">
                <a:solidFill>
                  <a:schemeClr val="hlink"/>
                </a:solidFill>
              </a:rPr>
              <a:t> 2000</a:t>
            </a:r>
            <a:endParaRPr lang="en-US" altLang="en-US" sz="2000" dirty="0"/>
          </a:p>
          <a:p>
            <a:r>
              <a:rPr lang="en-US" altLang="en-US" sz="2000" dirty="0"/>
              <a:t>O-beam   S-beam                                                            Pb-beam</a:t>
            </a:r>
          </a:p>
        </p:txBody>
      </p:sp>
      <p:sp>
        <p:nvSpPr>
          <p:cNvPr id="47110" name="AutoShape 6">
            <a:extLst>
              <a:ext uri="{FF2B5EF4-FFF2-40B4-BE49-F238E27FC236}">
                <a16:creationId xmlns:a16="http://schemas.microsoft.com/office/drawing/2014/main" id="{82E30D19-96CA-C527-5A1A-43800D3B7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" y="790574"/>
            <a:ext cx="1830598" cy="600076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HELIOS/NA34</a:t>
            </a:r>
          </a:p>
        </p:txBody>
      </p:sp>
      <p:sp>
        <p:nvSpPr>
          <p:cNvPr id="47111" name="AutoShape 7">
            <a:extLst>
              <a:ext uri="{FF2B5EF4-FFF2-40B4-BE49-F238E27FC236}">
                <a16:creationId xmlns:a16="http://schemas.microsoft.com/office/drawing/2014/main" id="{EFDC41C1-78B4-651E-8286-D4CD432E4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453" y="788034"/>
            <a:ext cx="1715886" cy="600076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dirty="0"/>
              <a:t>HELIOS-3</a:t>
            </a:r>
          </a:p>
        </p:txBody>
      </p:sp>
      <p:sp>
        <p:nvSpPr>
          <p:cNvPr id="47112" name="AutoShape 8">
            <a:extLst>
              <a:ext uri="{FF2B5EF4-FFF2-40B4-BE49-F238E27FC236}">
                <a16:creationId xmlns:a16="http://schemas.microsoft.com/office/drawing/2014/main" id="{60437335-1C61-5BB7-5221-9E31B496B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448" y="2108221"/>
            <a:ext cx="1919021" cy="60007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CERES/NA45</a:t>
            </a:r>
          </a:p>
        </p:txBody>
      </p:sp>
      <p:sp>
        <p:nvSpPr>
          <p:cNvPr id="47113" name="AutoShape 9">
            <a:extLst>
              <a:ext uri="{FF2B5EF4-FFF2-40B4-BE49-F238E27FC236}">
                <a16:creationId xmlns:a16="http://schemas.microsoft.com/office/drawing/2014/main" id="{3CF7F410-2483-89E6-C4C7-538A49066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9403" y="1460499"/>
            <a:ext cx="1715886" cy="600076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NA44</a:t>
            </a:r>
          </a:p>
        </p:txBody>
      </p:sp>
      <p:sp>
        <p:nvSpPr>
          <p:cNvPr id="47114" name="AutoShape 10">
            <a:extLst>
              <a:ext uri="{FF2B5EF4-FFF2-40B4-BE49-F238E27FC236}">
                <a16:creationId xmlns:a16="http://schemas.microsoft.com/office/drawing/2014/main" id="{4F2F6FB9-39B6-E870-5A13-8C679C1FC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68" y="2835274"/>
            <a:ext cx="1715886" cy="600076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NA35</a:t>
            </a:r>
          </a:p>
        </p:txBody>
      </p:sp>
      <p:sp>
        <p:nvSpPr>
          <p:cNvPr id="47115" name="AutoShape 11">
            <a:extLst>
              <a:ext uri="{FF2B5EF4-FFF2-40B4-BE49-F238E27FC236}">
                <a16:creationId xmlns:a16="http://schemas.microsoft.com/office/drawing/2014/main" id="{CD07CC6A-B3FC-7B70-86D2-D2FE84A53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905" y="3724274"/>
            <a:ext cx="1715886" cy="600076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WA80</a:t>
            </a:r>
          </a:p>
        </p:txBody>
      </p:sp>
      <p:sp>
        <p:nvSpPr>
          <p:cNvPr id="47116" name="AutoShape 12">
            <a:extLst>
              <a:ext uri="{FF2B5EF4-FFF2-40B4-BE49-F238E27FC236}">
                <a16:creationId xmlns:a16="http://schemas.microsoft.com/office/drawing/2014/main" id="{2E666A14-9A1B-7E31-A3D4-B4CEF2580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7846" y="4408485"/>
            <a:ext cx="1715886" cy="60007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WA97</a:t>
            </a:r>
          </a:p>
        </p:txBody>
      </p:sp>
      <p:cxnSp>
        <p:nvCxnSpPr>
          <p:cNvPr id="47118" name="AutoShape 14">
            <a:extLst>
              <a:ext uri="{FF2B5EF4-FFF2-40B4-BE49-F238E27FC236}">
                <a16:creationId xmlns:a16="http://schemas.microsoft.com/office/drawing/2014/main" id="{8FB9F776-40A2-25A5-3286-BDC8FC58C68F}"/>
              </a:ext>
            </a:extLst>
          </p:cNvPr>
          <p:cNvCxnSpPr>
            <a:cxnSpLocks noChangeShapeType="1"/>
            <a:stCxn id="47110" idx="3"/>
            <a:endCxn id="47113" idx="1"/>
          </p:cNvCxnSpPr>
          <p:nvPr/>
        </p:nvCxnSpPr>
        <p:spPr bwMode="auto">
          <a:xfrm>
            <a:off x="2333518" y="1090612"/>
            <a:ext cx="1425885" cy="669925"/>
          </a:xfrm>
          <a:prstGeom prst="bentConnector3">
            <a:avLst>
              <a:gd name="adj1" fmla="val 4572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19" name="AutoShape 15">
            <a:extLst>
              <a:ext uri="{FF2B5EF4-FFF2-40B4-BE49-F238E27FC236}">
                <a16:creationId xmlns:a16="http://schemas.microsoft.com/office/drawing/2014/main" id="{4550EB9B-2701-0D87-7052-21319FB39733}"/>
              </a:ext>
            </a:extLst>
          </p:cNvPr>
          <p:cNvCxnSpPr>
            <a:cxnSpLocks noChangeShapeType="1"/>
            <a:stCxn id="47110" idx="3"/>
            <a:endCxn id="47112" idx="1"/>
          </p:cNvCxnSpPr>
          <p:nvPr/>
        </p:nvCxnSpPr>
        <p:spPr bwMode="auto">
          <a:xfrm>
            <a:off x="2333518" y="1090612"/>
            <a:ext cx="2434930" cy="1317647"/>
          </a:xfrm>
          <a:prstGeom prst="bentConnector3">
            <a:avLst>
              <a:gd name="adj1" fmla="val 2682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20" name="AutoShape 16">
            <a:extLst>
              <a:ext uri="{FF2B5EF4-FFF2-40B4-BE49-F238E27FC236}">
                <a16:creationId xmlns:a16="http://schemas.microsoft.com/office/drawing/2014/main" id="{9712FDC5-D2EC-AA5C-43ED-70BCA9888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305" y="2850562"/>
            <a:ext cx="1715886" cy="600076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NA49</a:t>
            </a:r>
          </a:p>
        </p:txBody>
      </p:sp>
      <p:sp>
        <p:nvSpPr>
          <p:cNvPr id="47121" name="AutoShape 17">
            <a:extLst>
              <a:ext uri="{FF2B5EF4-FFF2-40B4-BE49-F238E27FC236}">
                <a16:creationId xmlns:a16="http://schemas.microsoft.com/office/drawing/2014/main" id="{0EEE89EB-D052-DF57-1AA6-CCA9E32F9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590" y="3732210"/>
            <a:ext cx="1715886" cy="60007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dirty="0"/>
              <a:t>WA93</a:t>
            </a:r>
          </a:p>
        </p:txBody>
      </p:sp>
      <p:sp>
        <p:nvSpPr>
          <p:cNvPr id="47122" name="AutoShape 18">
            <a:extLst>
              <a:ext uri="{FF2B5EF4-FFF2-40B4-BE49-F238E27FC236}">
                <a16:creationId xmlns:a16="http://schemas.microsoft.com/office/drawing/2014/main" id="{550F55CA-EEC3-0D28-02BE-EA72355A7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9657" y="3738352"/>
            <a:ext cx="1715886" cy="60007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WA98</a:t>
            </a:r>
          </a:p>
        </p:txBody>
      </p:sp>
      <p:sp>
        <p:nvSpPr>
          <p:cNvPr id="47123" name="AutoShape 19">
            <a:extLst>
              <a:ext uri="{FF2B5EF4-FFF2-40B4-BE49-F238E27FC236}">
                <a16:creationId xmlns:a16="http://schemas.microsoft.com/office/drawing/2014/main" id="{A3A2F3B3-1BAC-7CA1-F93C-ADC13E23B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9978" y="4413249"/>
            <a:ext cx="1715886" cy="600076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NA57</a:t>
            </a:r>
          </a:p>
        </p:txBody>
      </p:sp>
      <p:sp>
        <p:nvSpPr>
          <p:cNvPr id="47125" name="AutoShape 21">
            <a:extLst>
              <a:ext uri="{FF2B5EF4-FFF2-40B4-BE49-F238E27FC236}">
                <a16:creationId xmlns:a16="http://schemas.microsoft.com/office/drawing/2014/main" id="{A00A9A7A-C921-E125-CA74-D1FF111C8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657" y="908886"/>
            <a:ext cx="371475" cy="350838"/>
          </a:xfrm>
          <a:prstGeom prst="hexagon">
            <a:avLst>
              <a:gd name="adj" fmla="val 26471"/>
              <a:gd name="vf" fmla="val 11547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6" name="AutoShape 22">
            <a:extLst>
              <a:ext uri="{FF2B5EF4-FFF2-40B4-BE49-F238E27FC236}">
                <a16:creationId xmlns:a16="http://schemas.microsoft.com/office/drawing/2014/main" id="{EA2F7F50-DCAE-64FD-DE0B-6795147D2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5421" y="1593159"/>
            <a:ext cx="371475" cy="350837"/>
          </a:xfrm>
          <a:prstGeom prst="hexagon">
            <a:avLst>
              <a:gd name="adj" fmla="val 26471"/>
              <a:gd name="vf" fmla="val 11547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8" name="AutoShape 24">
            <a:extLst>
              <a:ext uri="{FF2B5EF4-FFF2-40B4-BE49-F238E27FC236}">
                <a16:creationId xmlns:a16="http://schemas.microsoft.com/office/drawing/2014/main" id="{1B1C4656-DE01-207B-BBE4-1E80FCEC2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2235" y="3860229"/>
            <a:ext cx="371475" cy="350837"/>
          </a:xfrm>
          <a:prstGeom prst="hexagon">
            <a:avLst>
              <a:gd name="adj" fmla="val 26471"/>
              <a:gd name="vf" fmla="val 11547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7140" name="AutoShape 36">
            <a:extLst>
              <a:ext uri="{FF2B5EF4-FFF2-40B4-BE49-F238E27FC236}">
                <a16:creationId xmlns:a16="http://schemas.microsoft.com/office/drawing/2014/main" id="{621D602F-09E1-B597-A5D0-FFF13BC1CF18}"/>
              </a:ext>
            </a:extLst>
          </p:cNvPr>
          <p:cNvCxnSpPr>
            <a:cxnSpLocks noChangeShapeType="1"/>
            <a:stCxn id="47111" idx="3"/>
            <a:endCxn id="47125" idx="3"/>
          </p:cNvCxnSpPr>
          <p:nvPr/>
        </p:nvCxnSpPr>
        <p:spPr bwMode="auto">
          <a:xfrm flipV="1">
            <a:off x="5494339" y="1084305"/>
            <a:ext cx="528318" cy="376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41" name="AutoShape 37">
            <a:extLst>
              <a:ext uri="{FF2B5EF4-FFF2-40B4-BE49-F238E27FC236}">
                <a16:creationId xmlns:a16="http://schemas.microsoft.com/office/drawing/2014/main" id="{22A46FDF-7DDD-3EBE-F8DD-F7F4516045D6}"/>
              </a:ext>
            </a:extLst>
          </p:cNvPr>
          <p:cNvCxnSpPr>
            <a:cxnSpLocks noChangeShapeType="1"/>
            <a:stCxn id="47114" idx="3"/>
            <a:endCxn id="47120" idx="1"/>
          </p:cNvCxnSpPr>
          <p:nvPr/>
        </p:nvCxnSpPr>
        <p:spPr bwMode="auto">
          <a:xfrm>
            <a:off x="2248854" y="3135312"/>
            <a:ext cx="4389451" cy="152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43" name="AutoShape 39">
            <a:extLst>
              <a:ext uri="{FF2B5EF4-FFF2-40B4-BE49-F238E27FC236}">
                <a16:creationId xmlns:a16="http://schemas.microsoft.com/office/drawing/2014/main" id="{8FDA1F41-A5A2-C750-D466-ED285CEEA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443" y="5155051"/>
            <a:ext cx="1715886" cy="600076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NA38</a:t>
            </a:r>
          </a:p>
        </p:txBody>
      </p:sp>
      <p:sp>
        <p:nvSpPr>
          <p:cNvPr id="47144" name="AutoShape 40">
            <a:extLst>
              <a:ext uri="{FF2B5EF4-FFF2-40B4-BE49-F238E27FC236}">
                <a16:creationId xmlns:a16="http://schemas.microsoft.com/office/drawing/2014/main" id="{EB75566E-5FFB-65ED-3D33-A48D50D2E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4715" y="5155051"/>
            <a:ext cx="1715886" cy="600076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NA50</a:t>
            </a:r>
          </a:p>
        </p:txBody>
      </p:sp>
      <p:cxnSp>
        <p:nvCxnSpPr>
          <p:cNvPr id="47145" name="AutoShape 41">
            <a:extLst>
              <a:ext uri="{FF2B5EF4-FFF2-40B4-BE49-F238E27FC236}">
                <a16:creationId xmlns:a16="http://schemas.microsoft.com/office/drawing/2014/main" id="{7F441A0B-54D2-2F1A-3DBE-76158D3AF7B1}"/>
              </a:ext>
            </a:extLst>
          </p:cNvPr>
          <p:cNvCxnSpPr>
            <a:cxnSpLocks noChangeShapeType="1"/>
            <a:stCxn id="47143" idx="3"/>
            <a:endCxn id="47144" idx="1"/>
          </p:cNvCxnSpPr>
          <p:nvPr/>
        </p:nvCxnSpPr>
        <p:spPr bwMode="auto">
          <a:xfrm>
            <a:off x="2239329" y="5455089"/>
            <a:ext cx="3385386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50" name="Text Box 46">
            <a:extLst>
              <a:ext uri="{FF2B5EF4-FFF2-40B4-BE49-F238E27FC236}">
                <a16:creationId xmlns:a16="http://schemas.microsoft.com/office/drawing/2014/main" id="{03A07404-C4B7-BF4E-955E-30F34C45F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1744" y="2735202"/>
            <a:ext cx="12636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chemeClr val="accent2"/>
                </a:solidFill>
              </a:rPr>
              <a:t>hadrons</a:t>
            </a:r>
          </a:p>
        </p:txBody>
      </p:sp>
      <p:sp>
        <p:nvSpPr>
          <p:cNvPr id="47151" name="Text Box 47">
            <a:extLst>
              <a:ext uri="{FF2B5EF4-FFF2-40B4-BE49-F238E27FC236}">
                <a16:creationId xmlns:a16="http://schemas.microsoft.com/office/drawing/2014/main" id="{F352C16F-8B05-5021-86CB-F3148E415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1744" y="3786690"/>
            <a:ext cx="1165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photons</a:t>
            </a:r>
          </a:p>
        </p:txBody>
      </p:sp>
      <p:sp>
        <p:nvSpPr>
          <p:cNvPr id="47152" name="Text Box 48">
            <a:extLst>
              <a:ext uri="{FF2B5EF4-FFF2-40B4-BE49-F238E27FC236}">
                <a16:creationId xmlns:a16="http://schemas.microsoft.com/office/drawing/2014/main" id="{455FDF7E-C60D-2120-3EF4-A04EE87BC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8310" y="4283728"/>
            <a:ext cx="19431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accent2"/>
                </a:solidFill>
              </a:rPr>
              <a:t>strange baryons</a:t>
            </a:r>
            <a:endParaRPr lang="en-US" altLang="en-US" sz="2000" dirty="0"/>
          </a:p>
        </p:txBody>
      </p:sp>
      <p:sp>
        <p:nvSpPr>
          <p:cNvPr id="47153" name="Text Box 49">
            <a:extLst>
              <a:ext uri="{FF2B5EF4-FFF2-40B4-BE49-F238E27FC236}">
                <a16:creationId xmlns:a16="http://schemas.microsoft.com/office/drawing/2014/main" id="{06698693-5FDF-7548-6672-22903F56D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2663" y="50518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47154" name="Text Box 50">
            <a:extLst>
              <a:ext uri="{FF2B5EF4-FFF2-40B4-BE49-F238E27FC236}">
                <a16:creationId xmlns:a16="http://schemas.microsoft.com/office/drawing/2014/main" id="{049742DC-B458-AB44-5499-57C0F9CEC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9207" y="867349"/>
            <a:ext cx="12474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accent2"/>
                </a:solidFill>
                <a:latin typeface="Symbol" panose="05050102010706020507" pitchFamily="18" charset="2"/>
              </a:rPr>
              <a:t>mm </a:t>
            </a:r>
            <a:r>
              <a:rPr lang="en-US" altLang="en-US" sz="2000" dirty="0">
                <a:solidFill>
                  <a:schemeClr val="accent2"/>
                </a:solidFill>
              </a:rPr>
              <a:t>- pairs</a:t>
            </a:r>
            <a:endParaRPr lang="en-US" altLang="en-US" sz="2000" dirty="0"/>
          </a:p>
        </p:txBody>
      </p:sp>
      <p:sp>
        <p:nvSpPr>
          <p:cNvPr id="47155" name="Text Box 51">
            <a:extLst>
              <a:ext uri="{FF2B5EF4-FFF2-40B4-BE49-F238E27FC236}">
                <a16:creationId xmlns:a16="http://schemas.microsoft.com/office/drawing/2014/main" id="{DE696B23-1C1F-277C-396E-96764EB4B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6896" y="1515145"/>
            <a:ext cx="1077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accent2"/>
                </a:solidFill>
              </a:rPr>
              <a:t>hadrons</a:t>
            </a:r>
            <a:endParaRPr lang="en-US" altLang="en-US" sz="2000" dirty="0"/>
          </a:p>
        </p:txBody>
      </p:sp>
      <p:sp>
        <p:nvSpPr>
          <p:cNvPr id="47156" name="Text Box 52">
            <a:extLst>
              <a:ext uri="{FF2B5EF4-FFF2-40B4-BE49-F238E27FC236}">
                <a16:creationId xmlns:a16="http://schemas.microsoft.com/office/drawing/2014/main" id="{F4476749-0768-4F1A-2A96-A975853D4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4241" y="1988787"/>
            <a:ext cx="11801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accent2"/>
                </a:solidFill>
              </a:rPr>
              <a:t>ee - pairs</a:t>
            </a:r>
            <a:endParaRPr lang="en-US" altLang="en-US" sz="2000" dirty="0"/>
          </a:p>
        </p:txBody>
      </p:sp>
      <p:sp>
        <p:nvSpPr>
          <p:cNvPr id="47161" name="AutoShape 57">
            <a:extLst>
              <a:ext uri="{FF2B5EF4-FFF2-40B4-BE49-F238E27FC236}">
                <a16:creationId xmlns:a16="http://schemas.microsoft.com/office/drawing/2014/main" id="{B83E04CD-A256-5312-65A0-12C42398D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4078" y="4408485"/>
            <a:ext cx="1558722" cy="60007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WA94</a:t>
            </a:r>
          </a:p>
        </p:txBody>
      </p:sp>
      <p:sp>
        <p:nvSpPr>
          <p:cNvPr id="47162" name="AutoShape 58">
            <a:extLst>
              <a:ext uri="{FF2B5EF4-FFF2-40B4-BE49-F238E27FC236}">
                <a16:creationId xmlns:a16="http://schemas.microsoft.com/office/drawing/2014/main" id="{122068B4-CB94-E567-8F9E-47C85A8DD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68" y="4408485"/>
            <a:ext cx="1715886" cy="60007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WA85</a:t>
            </a:r>
          </a:p>
        </p:txBody>
      </p:sp>
      <p:cxnSp>
        <p:nvCxnSpPr>
          <p:cNvPr id="47163" name="AutoShape 59">
            <a:extLst>
              <a:ext uri="{FF2B5EF4-FFF2-40B4-BE49-F238E27FC236}">
                <a16:creationId xmlns:a16="http://schemas.microsoft.com/office/drawing/2014/main" id="{C7FEA63E-3706-1A97-2847-2180A0A3779C}"/>
              </a:ext>
            </a:extLst>
          </p:cNvPr>
          <p:cNvCxnSpPr>
            <a:cxnSpLocks noChangeShapeType="1"/>
            <a:stCxn id="47162" idx="3"/>
            <a:endCxn id="47161" idx="1"/>
          </p:cNvCxnSpPr>
          <p:nvPr/>
        </p:nvCxnSpPr>
        <p:spPr bwMode="auto">
          <a:xfrm>
            <a:off x="2248854" y="4708523"/>
            <a:ext cx="815224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64" name="AutoShape 60">
            <a:extLst>
              <a:ext uri="{FF2B5EF4-FFF2-40B4-BE49-F238E27FC236}">
                <a16:creationId xmlns:a16="http://schemas.microsoft.com/office/drawing/2014/main" id="{84E49046-BF4C-710B-8DD5-2F3B3A13B5C1}"/>
              </a:ext>
            </a:extLst>
          </p:cNvPr>
          <p:cNvCxnSpPr>
            <a:cxnSpLocks noChangeShapeType="1"/>
            <a:stCxn id="47161" idx="3"/>
            <a:endCxn id="47116" idx="1"/>
          </p:cNvCxnSpPr>
          <p:nvPr/>
        </p:nvCxnSpPr>
        <p:spPr bwMode="auto">
          <a:xfrm>
            <a:off x="4622800" y="4708523"/>
            <a:ext cx="455046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65" name="Text Box 61">
            <a:extLst>
              <a:ext uri="{FF2B5EF4-FFF2-40B4-BE49-F238E27FC236}">
                <a16:creationId xmlns:a16="http://schemas.microsoft.com/office/drawing/2014/main" id="{E39FA9CF-E48D-A0EC-2804-545A12CD4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9023" y="5040692"/>
            <a:ext cx="29129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accent2"/>
                </a:solidFill>
              </a:rPr>
              <a:t>charmonium</a:t>
            </a:r>
            <a:r>
              <a:rPr lang="en-US" altLang="en-US" sz="2000" dirty="0">
                <a:solidFill>
                  <a:schemeClr val="accent2"/>
                </a:solidFill>
                <a:latin typeface="Symbol" panose="05050102010706020507" pitchFamily="18" charset="2"/>
              </a:rPr>
              <a:t>  mm  </a:t>
            </a:r>
            <a:r>
              <a:rPr lang="en-US" altLang="en-US" sz="2000" dirty="0">
                <a:solidFill>
                  <a:schemeClr val="accent2"/>
                </a:solidFill>
              </a:rPr>
              <a:t> - pairs</a:t>
            </a:r>
          </a:p>
        </p:txBody>
      </p:sp>
      <p:sp>
        <p:nvSpPr>
          <p:cNvPr id="47169" name="Line 65">
            <a:extLst>
              <a:ext uri="{FF2B5EF4-FFF2-40B4-BE49-F238E27FC236}">
                <a16:creationId xmlns:a16="http://schemas.microsoft.com/office/drawing/2014/main" id="{62474317-D06F-BA83-F046-C687EA7AA20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43776" y="5440801"/>
            <a:ext cx="4056042" cy="115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505D3CC-BFD3-6514-7090-46EBDDBE607B}"/>
              </a:ext>
            </a:extLst>
          </p:cNvPr>
          <p:cNvCxnSpPr>
            <a:stCxn id="47113" idx="3"/>
            <a:endCxn id="47126" idx="3"/>
          </p:cNvCxnSpPr>
          <p:nvPr/>
        </p:nvCxnSpPr>
        <p:spPr bwMode="auto">
          <a:xfrm>
            <a:off x="5475289" y="1760537"/>
            <a:ext cx="4300132" cy="80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722D4DA-2D1A-8A31-388A-CF8C65A11CE6}"/>
              </a:ext>
            </a:extLst>
          </p:cNvPr>
          <p:cNvCxnSpPr>
            <a:stCxn id="47110" idx="3"/>
            <a:endCxn id="47111" idx="1"/>
          </p:cNvCxnSpPr>
          <p:nvPr/>
        </p:nvCxnSpPr>
        <p:spPr bwMode="auto">
          <a:xfrm flipV="1">
            <a:off x="2333518" y="1088072"/>
            <a:ext cx="1444935" cy="25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3128368-333C-46E1-F15D-FA26E12A1550}"/>
              </a:ext>
            </a:extLst>
          </p:cNvPr>
          <p:cNvCxnSpPr>
            <a:cxnSpLocks/>
            <a:stCxn id="47112" idx="3"/>
          </p:cNvCxnSpPr>
          <p:nvPr/>
        </p:nvCxnSpPr>
        <p:spPr bwMode="auto">
          <a:xfrm flipV="1">
            <a:off x="6687469" y="2408258"/>
            <a:ext cx="4725125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402B80A-9827-1691-C207-F98CA83BB445}"/>
              </a:ext>
            </a:extLst>
          </p:cNvPr>
          <p:cNvCxnSpPr>
            <a:stCxn id="47120" idx="3"/>
            <a:endCxn id="47150" idx="2"/>
          </p:cNvCxnSpPr>
          <p:nvPr/>
        </p:nvCxnSpPr>
        <p:spPr bwMode="auto">
          <a:xfrm flipV="1">
            <a:off x="8354191" y="3135312"/>
            <a:ext cx="3109378" cy="152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105" name="Straight Arrow Connector 47104">
            <a:extLst>
              <a:ext uri="{FF2B5EF4-FFF2-40B4-BE49-F238E27FC236}">
                <a16:creationId xmlns:a16="http://schemas.microsoft.com/office/drawing/2014/main" id="{4079E29C-3444-D60E-B5F9-C0016839C790}"/>
              </a:ext>
            </a:extLst>
          </p:cNvPr>
          <p:cNvCxnSpPr>
            <a:stCxn id="47115" idx="3"/>
            <a:endCxn id="47121" idx="1"/>
          </p:cNvCxnSpPr>
          <p:nvPr/>
        </p:nvCxnSpPr>
        <p:spPr bwMode="auto">
          <a:xfrm>
            <a:off x="2256791" y="4024312"/>
            <a:ext cx="1986799" cy="79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108" name="Straight Arrow Connector 47107">
            <a:extLst>
              <a:ext uri="{FF2B5EF4-FFF2-40B4-BE49-F238E27FC236}">
                <a16:creationId xmlns:a16="http://schemas.microsoft.com/office/drawing/2014/main" id="{5B51417B-01C8-BC3C-4B65-E895380247DA}"/>
              </a:ext>
            </a:extLst>
          </p:cNvPr>
          <p:cNvCxnSpPr>
            <a:stCxn id="47121" idx="3"/>
            <a:endCxn id="47122" idx="1"/>
          </p:cNvCxnSpPr>
          <p:nvPr/>
        </p:nvCxnSpPr>
        <p:spPr bwMode="auto">
          <a:xfrm>
            <a:off x="5959476" y="4032248"/>
            <a:ext cx="650181" cy="61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132" name="Straight Arrow Connector 47131">
            <a:extLst>
              <a:ext uri="{FF2B5EF4-FFF2-40B4-BE49-F238E27FC236}">
                <a16:creationId xmlns:a16="http://schemas.microsoft.com/office/drawing/2014/main" id="{325867B9-0A84-DFE6-3039-5B45A3EED251}"/>
              </a:ext>
            </a:extLst>
          </p:cNvPr>
          <p:cNvCxnSpPr>
            <a:stCxn id="47122" idx="3"/>
            <a:endCxn id="47128" idx="3"/>
          </p:cNvCxnSpPr>
          <p:nvPr/>
        </p:nvCxnSpPr>
        <p:spPr bwMode="auto">
          <a:xfrm flipV="1">
            <a:off x="8325543" y="4035648"/>
            <a:ext cx="1986692" cy="27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136" name="Straight Arrow Connector 47135">
            <a:extLst>
              <a:ext uri="{FF2B5EF4-FFF2-40B4-BE49-F238E27FC236}">
                <a16:creationId xmlns:a16="http://schemas.microsoft.com/office/drawing/2014/main" id="{21FAA4B0-4FD5-9970-6E55-A54F3C186BED}"/>
              </a:ext>
            </a:extLst>
          </p:cNvPr>
          <p:cNvCxnSpPr>
            <a:stCxn id="47116" idx="3"/>
            <a:endCxn id="47123" idx="1"/>
          </p:cNvCxnSpPr>
          <p:nvPr/>
        </p:nvCxnSpPr>
        <p:spPr bwMode="auto">
          <a:xfrm>
            <a:off x="6793732" y="4708523"/>
            <a:ext cx="296246" cy="47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146" name="Straight Arrow Connector 47145">
            <a:extLst>
              <a:ext uri="{FF2B5EF4-FFF2-40B4-BE49-F238E27FC236}">
                <a16:creationId xmlns:a16="http://schemas.microsoft.com/office/drawing/2014/main" id="{5104CBF2-D893-A977-BCCE-C264598E46C5}"/>
              </a:ext>
            </a:extLst>
          </p:cNvPr>
          <p:cNvCxnSpPr>
            <a:stCxn id="47123" idx="3"/>
          </p:cNvCxnSpPr>
          <p:nvPr/>
        </p:nvCxnSpPr>
        <p:spPr bwMode="auto">
          <a:xfrm flipV="1">
            <a:off x="8805864" y="4708523"/>
            <a:ext cx="2558443" cy="47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55">
                <a:extLst>
                  <a:ext uri="{FF2B5EF4-FFF2-40B4-BE49-F238E27FC236}">
                    <a16:creationId xmlns:a16="http://schemas.microsoft.com/office/drawing/2014/main" id="{8A858BF6-0C66-4C61-F6E4-0BD8C9ED99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5619" y="2085532"/>
                <a:ext cx="2083776" cy="4058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altLang="en-US" sz="2000" b="1" i="1" smtClean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  <m:r>
                      <a:rPr lang="en-US" altLang="en-US" sz="2000" b="1" i="1" smtClean="0">
                        <a:latin typeface="Cambria Math" panose="02040503050406030204" pitchFamily="18" charset="0"/>
                      </a:rPr>
                      <m:t> ~ </m:t>
                    </m:r>
                  </m:oMath>
                </a14:m>
                <a:r>
                  <a:rPr lang="en-US" altLang="en-US" sz="2000" dirty="0"/>
                  <a:t>19.5 GeV</a:t>
                </a:r>
              </a:p>
            </p:txBody>
          </p:sp>
        </mc:Choice>
        <mc:Fallback xmlns="">
          <p:sp>
            <p:nvSpPr>
              <p:cNvPr id="2" name="Text Box 55">
                <a:extLst>
                  <a:ext uri="{FF2B5EF4-FFF2-40B4-BE49-F238E27FC236}">
                    <a16:creationId xmlns:a16="http://schemas.microsoft.com/office/drawing/2014/main" id="{8A858BF6-0C66-4C61-F6E4-0BD8C9ED9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5619" y="2085532"/>
                <a:ext cx="2083776" cy="405817"/>
              </a:xfrm>
              <a:prstGeom prst="rect">
                <a:avLst/>
              </a:prstGeom>
              <a:blipFill>
                <a:blip r:embed="rId2"/>
                <a:stretch>
                  <a:fillRect t="-7463" r="-2339" b="-238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55">
                <a:extLst>
                  <a:ext uri="{FF2B5EF4-FFF2-40B4-BE49-F238E27FC236}">
                    <a16:creationId xmlns:a16="http://schemas.microsoft.com/office/drawing/2014/main" id="{40EE0C28-5F67-59B0-08BF-B08CF871F4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62075" y="847807"/>
                <a:ext cx="2083776" cy="4058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altLang="en-US" sz="2000" b="1" i="1" smtClean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  <m:r>
                      <a:rPr lang="en-US" altLang="en-US" sz="2000" b="1" i="1" smtClean="0">
                        <a:latin typeface="Cambria Math" panose="02040503050406030204" pitchFamily="18" charset="0"/>
                      </a:rPr>
                      <m:t> ~ </m:t>
                    </m:r>
                  </m:oMath>
                </a14:m>
                <a:r>
                  <a:rPr lang="en-US" altLang="en-US" sz="2000" dirty="0"/>
                  <a:t>17.4 GeV</a:t>
                </a:r>
              </a:p>
            </p:txBody>
          </p:sp>
        </mc:Choice>
        <mc:Fallback xmlns="">
          <p:sp>
            <p:nvSpPr>
              <p:cNvPr id="4" name="Text Box 55">
                <a:extLst>
                  <a:ext uri="{FF2B5EF4-FFF2-40B4-BE49-F238E27FC236}">
                    <a16:creationId xmlns:a16="http://schemas.microsoft.com/office/drawing/2014/main" id="{40EE0C28-5F67-59B0-08BF-B08CF871F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2075" y="847807"/>
                <a:ext cx="2083776" cy="405817"/>
              </a:xfrm>
              <a:prstGeom prst="rect">
                <a:avLst/>
              </a:prstGeom>
              <a:blipFill>
                <a:blip r:embed="rId3"/>
                <a:stretch>
                  <a:fillRect t="-7463" r="-2047" b="-238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EE22C64-547E-DDE9-5BCF-5A159802B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Axel Drees</a:t>
            </a:r>
          </a:p>
        </p:txBody>
      </p:sp>
      <p:sp>
        <p:nvSpPr>
          <p:cNvPr id="47157" name="Rectangle 53">
            <a:extLst>
              <a:ext uri="{FF2B5EF4-FFF2-40B4-BE49-F238E27FC236}">
                <a16:creationId xmlns:a16="http://schemas.microsoft.com/office/drawing/2014/main" id="{BB9749FE-6761-8233-92E8-87DE19C98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7794" y="746711"/>
            <a:ext cx="5583354" cy="5720209"/>
          </a:xfrm>
          <a:prstGeom prst="rect">
            <a:avLst/>
          </a:prstGeom>
          <a:solidFill>
            <a:srgbClr val="FFFFCC">
              <a:alpha val="5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47109" name="Text Box 5">
            <a:extLst>
              <a:ext uri="{FF2B5EF4-FFF2-40B4-BE49-F238E27FC236}">
                <a16:creationId xmlns:a16="http://schemas.microsoft.com/office/drawing/2014/main" id="{7B68272F-1FF7-5BB1-A60D-B28BAE1FE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82" y="5797656"/>
            <a:ext cx="105721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hlink"/>
                </a:solidFill>
              </a:rPr>
              <a:t>1986 </a:t>
            </a:r>
            <a:r>
              <a:rPr lang="en-US" altLang="en-US" sz="2000" dirty="0"/>
              <a:t>  1987   1988   1989   1990   1991   1992   1993   1994   1995   1996   1997   1998   1999  </a:t>
            </a:r>
            <a:r>
              <a:rPr lang="en-US" altLang="en-US" sz="2000" dirty="0">
                <a:solidFill>
                  <a:schemeClr val="hlink"/>
                </a:solidFill>
              </a:rPr>
              <a:t> 2000</a:t>
            </a:r>
            <a:endParaRPr lang="en-US" altLang="en-US" sz="2000" dirty="0"/>
          </a:p>
          <a:p>
            <a:r>
              <a:rPr lang="en-US" altLang="en-US" sz="2000" dirty="0"/>
              <a:t>O-beam   S-beam                                                            Pb-beam</a:t>
            </a:r>
          </a:p>
        </p:txBody>
      </p:sp>
      <p:sp>
        <p:nvSpPr>
          <p:cNvPr id="47110" name="AutoShape 6">
            <a:extLst>
              <a:ext uri="{FF2B5EF4-FFF2-40B4-BE49-F238E27FC236}">
                <a16:creationId xmlns:a16="http://schemas.microsoft.com/office/drawing/2014/main" id="{82E30D19-96CA-C527-5A1A-43800D3B7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" y="790574"/>
            <a:ext cx="1830598" cy="600076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HELIOS/NA34</a:t>
            </a:r>
          </a:p>
        </p:txBody>
      </p:sp>
      <p:sp>
        <p:nvSpPr>
          <p:cNvPr id="47111" name="AutoShape 7">
            <a:extLst>
              <a:ext uri="{FF2B5EF4-FFF2-40B4-BE49-F238E27FC236}">
                <a16:creationId xmlns:a16="http://schemas.microsoft.com/office/drawing/2014/main" id="{EFDC41C1-78B4-651E-8286-D4CD432E4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453" y="788034"/>
            <a:ext cx="1715886" cy="600076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dirty="0"/>
              <a:t>HELIOS-3</a:t>
            </a:r>
          </a:p>
        </p:txBody>
      </p:sp>
      <p:sp>
        <p:nvSpPr>
          <p:cNvPr id="47112" name="AutoShape 8">
            <a:extLst>
              <a:ext uri="{FF2B5EF4-FFF2-40B4-BE49-F238E27FC236}">
                <a16:creationId xmlns:a16="http://schemas.microsoft.com/office/drawing/2014/main" id="{60437335-1C61-5BB7-5221-9E31B496B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448" y="2108221"/>
            <a:ext cx="1919021" cy="60007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CERES/NA45</a:t>
            </a:r>
          </a:p>
        </p:txBody>
      </p:sp>
      <p:sp>
        <p:nvSpPr>
          <p:cNvPr id="47113" name="AutoShape 9">
            <a:extLst>
              <a:ext uri="{FF2B5EF4-FFF2-40B4-BE49-F238E27FC236}">
                <a16:creationId xmlns:a16="http://schemas.microsoft.com/office/drawing/2014/main" id="{3CF7F410-2483-89E6-C4C7-538A49066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9403" y="1460499"/>
            <a:ext cx="1715886" cy="600076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NA44</a:t>
            </a:r>
          </a:p>
        </p:txBody>
      </p:sp>
      <p:sp>
        <p:nvSpPr>
          <p:cNvPr id="47114" name="AutoShape 10">
            <a:extLst>
              <a:ext uri="{FF2B5EF4-FFF2-40B4-BE49-F238E27FC236}">
                <a16:creationId xmlns:a16="http://schemas.microsoft.com/office/drawing/2014/main" id="{4F2F6FB9-39B6-E870-5A13-8C679C1FC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68" y="2835274"/>
            <a:ext cx="1715886" cy="600076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NA35</a:t>
            </a:r>
          </a:p>
        </p:txBody>
      </p:sp>
      <p:sp>
        <p:nvSpPr>
          <p:cNvPr id="47115" name="AutoShape 11">
            <a:extLst>
              <a:ext uri="{FF2B5EF4-FFF2-40B4-BE49-F238E27FC236}">
                <a16:creationId xmlns:a16="http://schemas.microsoft.com/office/drawing/2014/main" id="{CD07CC6A-B3FC-7B70-86D2-D2FE84A53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905" y="3724274"/>
            <a:ext cx="1715886" cy="600076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WA80</a:t>
            </a:r>
          </a:p>
        </p:txBody>
      </p:sp>
      <p:sp>
        <p:nvSpPr>
          <p:cNvPr id="47116" name="AutoShape 12">
            <a:extLst>
              <a:ext uri="{FF2B5EF4-FFF2-40B4-BE49-F238E27FC236}">
                <a16:creationId xmlns:a16="http://schemas.microsoft.com/office/drawing/2014/main" id="{2E666A14-9A1B-7E31-A3D4-B4CEF2580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7846" y="4408485"/>
            <a:ext cx="1715886" cy="60007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WA97</a:t>
            </a:r>
          </a:p>
        </p:txBody>
      </p:sp>
      <p:cxnSp>
        <p:nvCxnSpPr>
          <p:cNvPr id="47118" name="AutoShape 14">
            <a:extLst>
              <a:ext uri="{FF2B5EF4-FFF2-40B4-BE49-F238E27FC236}">
                <a16:creationId xmlns:a16="http://schemas.microsoft.com/office/drawing/2014/main" id="{8FB9F776-40A2-25A5-3286-BDC8FC58C68F}"/>
              </a:ext>
            </a:extLst>
          </p:cNvPr>
          <p:cNvCxnSpPr>
            <a:cxnSpLocks noChangeShapeType="1"/>
            <a:stCxn id="47110" idx="3"/>
            <a:endCxn id="47113" idx="1"/>
          </p:cNvCxnSpPr>
          <p:nvPr/>
        </p:nvCxnSpPr>
        <p:spPr bwMode="auto">
          <a:xfrm>
            <a:off x="2333518" y="1090612"/>
            <a:ext cx="1425885" cy="669925"/>
          </a:xfrm>
          <a:prstGeom prst="bentConnector3">
            <a:avLst>
              <a:gd name="adj1" fmla="val 4572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19" name="AutoShape 15">
            <a:extLst>
              <a:ext uri="{FF2B5EF4-FFF2-40B4-BE49-F238E27FC236}">
                <a16:creationId xmlns:a16="http://schemas.microsoft.com/office/drawing/2014/main" id="{4550EB9B-2701-0D87-7052-21319FB39733}"/>
              </a:ext>
            </a:extLst>
          </p:cNvPr>
          <p:cNvCxnSpPr>
            <a:cxnSpLocks noChangeShapeType="1"/>
            <a:stCxn id="47110" idx="3"/>
            <a:endCxn id="47112" idx="1"/>
          </p:cNvCxnSpPr>
          <p:nvPr/>
        </p:nvCxnSpPr>
        <p:spPr bwMode="auto">
          <a:xfrm>
            <a:off x="2333518" y="1090612"/>
            <a:ext cx="2434930" cy="1317647"/>
          </a:xfrm>
          <a:prstGeom prst="bentConnector3">
            <a:avLst>
              <a:gd name="adj1" fmla="val 2682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20" name="AutoShape 16">
            <a:extLst>
              <a:ext uri="{FF2B5EF4-FFF2-40B4-BE49-F238E27FC236}">
                <a16:creationId xmlns:a16="http://schemas.microsoft.com/office/drawing/2014/main" id="{9712FDC5-D2EC-AA5C-43ED-70BCA9888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305" y="2850562"/>
            <a:ext cx="1715886" cy="600076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NA49</a:t>
            </a:r>
          </a:p>
        </p:txBody>
      </p:sp>
      <p:sp>
        <p:nvSpPr>
          <p:cNvPr id="47121" name="AutoShape 17">
            <a:extLst>
              <a:ext uri="{FF2B5EF4-FFF2-40B4-BE49-F238E27FC236}">
                <a16:creationId xmlns:a16="http://schemas.microsoft.com/office/drawing/2014/main" id="{0EEE89EB-D052-DF57-1AA6-CCA9E32F9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590" y="3732210"/>
            <a:ext cx="1715886" cy="60007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WA93</a:t>
            </a:r>
          </a:p>
        </p:txBody>
      </p:sp>
      <p:sp>
        <p:nvSpPr>
          <p:cNvPr id="47122" name="AutoShape 18">
            <a:extLst>
              <a:ext uri="{FF2B5EF4-FFF2-40B4-BE49-F238E27FC236}">
                <a16:creationId xmlns:a16="http://schemas.microsoft.com/office/drawing/2014/main" id="{550F55CA-EEC3-0D28-02BE-EA72355A7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9657" y="3738352"/>
            <a:ext cx="1715886" cy="60007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WA98</a:t>
            </a:r>
          </a:p>
        </p:txBody>
      </p:sp>
      <p:sp>
        <p:nvSpPr>
          <p:cNvPr id="47123" name="AutoShape 19">
            <a:extLst>
              <a:ext uri="{FF2B5EF4-FFF2-40B4-BE49-F238E27FC236}">
                <a16:creationId xmlns:a16="http://schemas.microsoft.com/office/drawing/2014/main" id="{A3A2F3B3-1BAC-7CA1-F93C-ADC13E23B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9978" y="4413249"/>
            <a:ext cx="1715886" cy="600076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NA57</a:t>
            </a:r>
          </a:p>
        </p:txBody>
      </p:sp>
      <p:sp>
        <p:nvSpPr>
          <p:cNvPr id="47125" name="AutoShape 21">
            <a:extLst>
              <a:ext uri="{FF2B5EF4-FFF2-40B4-BE49-F238E27FC236}">
                <a16:creationId xmlns:a16="http://schemas.microsoft.com/office/drawing/2014/main" id="{A00A9A7A-C921-E125-CA74-D1FF111C8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657" y="908886"/>
            <a:ext cx="371475" cy="350838"/>
          </a:xfrm>
          <a:prstGeom prst="hexagon">
            <a:avLst>
              <a:gd name="adj" fmla="val 26471"/>
              <a:gd name="vf" fmla="val 11547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6" name="AutoShape 22">
            <a:extLst>
              <a:ext uri="{FF2B5EF4-FFF2-40B4-BE49-F238E27FC236}">
                <a16:creationId xmlns:a16="http://schemas.microsoft.com/office/drawing/2014/main" id="{EA2F7F50-DCAE-64FD-DE0B-6795147D2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5421" y="1593159"/>
            <a:ext cx="371475" cy="350837"/>
          </a:xfrm>
          <a:prstGeom prst="hexagon">
            <a:avLst>
              <a:gd name="adj" fmla="val 26471"/>
              <a:gd name="vf" fmla="val 11547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8" name="AutoShape 24">
            <a:extLst>
              <a:ext uri="{FF2B5EF4-FFF2-40B4-BE49-F238E27FC236}">
                <a16:creationId xmlns:a16="http://schemas.microsoft.com/office/drawing/2014/main" id="{1B1C4656-DE01-207B-BBE4-1E80FCEC2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2235" y="3860229"/>
            <a:ext cx="371475" cy="350837"/>
          </a:xfrm>
          <a:prstGeom prst="hexagon">
            <a:avLst>
              <a:gd name="adj" fmla="val 26471"/>
              <a:gd name="vf" fmla="val 11547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7140" name="AutoShape 36">
            <a:extLst>
              <a:ext uri="{FF2B5EF4-FFF2-40B4-BE49-F238E27FC236}">
                <a16:creationId xmlns:a16="http://schemas.microsoft.com/office/drawing/2014/main" id="{621D602F-09E1-B597-A5D0-FFF13BC1CF18}"/>
              </a:ext>
            </a:extLst>
          </p:cNvPr>
          <p:cNvCxnSpPr>
            <a:cxnSpLocks noChangeShapeType="1"/>
            <a:stCxn id="47111" idx="3"/>
            <a:endCxn id="47125" idx="3"/>
          </p:cNvCxnSpPr>
          <p:nvPr/>
        </p:nvCxnSpPr>
        <p:spPr bwMode="auto">
          <a:xfrm flipV="1">
            <a:off x="5494339" y="1084305"/>
            <a:ext cx="528318" cy="376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41" name="AutoShape 37">
            <a:extLst>
              <a:ext uri="{FF2B5EF4-FFF2-40B4-BE49-F238E27FC236}">
                <a16:creationId xmlns:a16="http://schemas.microsoft.com/office/drawing/2014/main" id="{22A46FDF-7DDD-3EBE-F8DD-F7F4516045D6}"/>
              </a:ext>
            </a:extLst>
          </p:cNvPr>
          <p:cNvCxnSpPr>
            <a:cxnSpLocks noChangeShapeType="1"/>
            <a:stCxn id="47114" idx="3"/>
            <a:endCxn id="47120" idx="1"/>
          </p:cNvCxnSpPr>
          <p:nvPr/>
        </p:nvCxnSpPr>
        <p:spPr bwMode="auto">
          <a:xfrm>
            <a:off x="2248854" y="3135312"/>
            <a:ext cx="4389451" cy="152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43" name="AutoShape 39">
            <a:extLst>
              <a:ext uri="{FF2B5EF4-FFF2-40B4-BE49-F238E27FC236}">
                <a16:creationId xmlns:a16="http://schemas.microsoft.com/office/drawing/2014/main" id="{8FDA1F41-A5A2-C750-D466-ED285CEEA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443" y="5155051"/>
            <a:ext cx="1715886" cy="600076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NA38</a:t>
            </a:r>
          </a:p>
        </p:txBody>
      </p:sp>
      <p:sp>
        <p:nvSpPr>
          <p:cNvPr id="47144" name="AutoShape 40">
            <a:extLst>
              <a:ext uri="{FF2B5EF4-FFF2-40B4-BE49-F238E27FC236}">
                <a16:creationId xmlns:a16="http://schemas.microsoft.com/office/drawing/2014/main" id="{EB75566E-5FFB-65ED-3D33-A48D50D2E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4715" y="5155051"/>
            <a:ext cx="1715886" cy="600076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NA50</a:t>
            </a:r>
          </a:p>
        </p:txBody>
      </p:sp>
      <p:cxnSp>
        <p:nvCxnSpPr>
          <p:cNvPr id="47145" name="AutoShape 41">
            <a:extLst>
              <a:ext uri="{FF2B5EF4-FFF2-40B4-BE49-F238E27FC236}">
                <a16:creationId xmlns:a16="http://schemas.microsoft.com/office/drawing/2014/main" id="{7F441A0B-54D2-2F1A-3DBE-76158D3AF7B1}"/>
              </a:ext>
            </a:extLst>
          </p:cNvPr>
          <p:cNvCxnSpPr>
            <a:cxnSpLocks noChangeShapeType="1"/>
            <a:stCxn id="47143" idx="3"/>
            <a:endCxn id="47144" idx="1"/>
          </p:cNvCxnSpPr>
          <p:nvPr/>
        </p:nvCxnSpPr>
        <p:spPr bwMode="auto">
          <a:xfrm>
            <a:off x="2239329" y="5455089"/>
            <a:ext cx="3385386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50" name="Text Box 46">
            <a:extLst>
              <a:ext uri="{FF2B5EF4-FFF2-40B4-BE49-F238E27FC236}">
                <a16:creationId xmlns:a16="http://schemas.microsoft.com/office/drawing/2014/main" id="{03A07404-C4B7-BF4E-955E-30F34C45F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1744" y="2735202"/>
            <a:ext cx="12636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chemeClr val="accent2"/>
                </a:solidFill>
              </a:rPr>
              <a:t>hadrons</a:t>
            </a:r>
          </a:p>
        </p:txBody>
      </p:sp>
      <p:sp>
        <p:nvSpPr>
          <p:cNvPr id="47151" name="Text Box 47">
            <a:extLst>
              <a:ext uri="{FF2B5EF4-FFF2-40B4-BE49-F238E27FC236}">
                <a16:creationId xmlns:a16="http://schemas.microsoft.com/office/drawing/2014/main" id="{F352C16F-8B05-5021-86CB-F3148E415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1744" y="3786690"/>
            <a:ext cx="1165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photons</a:t>
            </a:r>
          </a:p>
        </p:txBody>
      </p:sp>
      <p:sp>
        <p:nvSpPr>
          <p:cNvPr id="47152" name="Text Box 48">
            <a:extLst>
              <a:ext uri="{FF2B5EF4-FFF2-40B4-BE49-F238E27FC236}">
                <a16:creationId xmlns:a16="http://schemas.microsoft.com/office/drawing/2014/main" id="{455FDF7E-C60D-2120-3EF4-A04EE87BC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8310" y="4283728"/>
            <a:ext cx="19431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accent2"/>
                </a:solidFill>
              </a:rPr>
              <a:t>strange baryons</a:t>
            </a:r>
            <a:endParaRPr lang="en-US" altLang="en-US" sz="2000" dirty="0"/>
          </a:p>
        </p:txBody>
      </p:sp>
      <p:sp>
        <p:nvSpPr>
          <p:cNvPr id="47153" name="Text Box 49">
            <a:extLst>
              <a:ext uri="{FF2B5EF4-FFF2-40B4-BE49-F238E27FC236}">
                <a16:creationId xmlns:a16="http://schemas.microsoft.com/office/drawing/2014/main" id="{06698693-5FDF-7548-6672-22903F56D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2663" y="50518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47154" name="Text Box 50">
            <a:extLst>
              <a:ext uri="{FF2B5EF4-FFF2-40B4-BE49-F238E27FC236}">
                <a16:creationId xmlns:a16="http://schemas.microsoft.com/office/drawing/2014/main" id="{049742DC-B458-AB44-5499-57C0F9CEC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9207" y="867349"/>
            <a:ext cx="12474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accent2"/>
                </a:solidFill>
                <a:latin typeface="Symbol" panose="05050102010706020507" pitchFamily="18" charset="2"/>
              </a:rPr>
              <a:t>mm </a:t>
            </a:r>
            <a:r>
              <a:rPr lang="en-US" altLang="en-US" sz="2000" dirty="0">
                <a:solidFill>
                  <a:schemeClr val="accent2"/>
                </a:solidFill>
              </a:rPr>
              <a:t>- pairs</a:t>
            </a:r>
            <a:endParaRPr lang="en-US" altLang="en-US" sz="2000" dirty="0"/>
          </a:p>
        </p:txBody>
      </p:sp>
      <p:sp>
        <p:nvSpPr>
          <p:cNvPr id="47155" name="Text Box 51">
            <a:extLst>
              <a:ext uri="{FF2B5EF4-FFF2-40B4-BE49-F238E27FC236}">
                <a16:creationId xmlns:a16="http://schemas.microsoft.com/office/drawing/2014/main" id="{DE696B23-1C1F-277C-396E-96764EB4B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6896" y="1515145"/>
            <a:ext cx="1077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accent2"/>
                </a:solidFill>
              </a:rPr>
              <a:t>hadrons</a:t>
            </a:r>
            <a:endParaRPr lang="en-US" altLang="en-US" sz="2000" dirty="0"/>
          </a:p>
        </p:txBody>
      </p:sp>
      <p:sp>
        <p:nvSpPr>
          <p:cNvPr id="47156" name="Text Box 52">
            <a:extLst>
              <a:ext uri="{FF2B5EF4-FFF2-40B4-BE49-F238E27FC236}">
                <a16:creationId xmlns:a16="http://schemas.microsoft.com/office/drawing/2014/main" id="{F4476749-0768-4F1A-2A96-A975853D4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4241" y="1988787"/>
            <a:ext cx="11801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accent2"/>
                </a:solidFill>
              </a:rPr>
              <a:t>ee - pairs</a:t>
            </a:r>
            <a:endParaRPr lang="en-US" altLang="en-US" sz="2000" dirty="0"/>
          </a:p>
        </p:txBody>
      </p:sp>
      <p:sp>
        <p:nvSpPr>
          <p:cNvPr id="47161" name="AutoShape 57">
            <a:extLst>
              <a:ext uri="{FF2B5EF4-FFF2-40B4-BE49-F238E27FC236}">
                <a16:creationId xmlns:a16="http://schemas.microsoft.com/office/drawing/2014/main" id="{B83E04CD-A256-5312-65A0-12C42398D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4078" y="4408485"/>
            <a:ext cx="1558722" cy="60007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WA94</a:t>
            </a:r>
          </a:p>
        </p:txBody>
      </p:sp>
      <p:sp>
        <p:nvSpPr>
          <p:cNvPr id="47162" name="AutoShape 58">
            <a:extLst>
              <a:ext uri="{FF2B5EF4-FFF2-40B4-BE49-F238E27FC236}">
                <a16:creationId xmlns:a16="http://schemas.microsoft.com/office/drawing/2014/main" id="{122068B4-CB94-E567-8F9E-47C85A8DD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68" y="4408485"/>
            <a:ext cx="1715886" cy="60007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WA85</a:t>
            </a:r>
          </a:p>
        </p:txBody>
      </p:sp>
      <p:cxnSp>
        <p:nvCxnSpPr>
          <p:cNvPr id="47163" name="AutoShape 59">
            <a:extLst>
              <a:ext uri="{FF2B5EF4-FFF2-40B4-BE49-F238E27FC236}">
                <a16:creationId xmlns:a16="http://schemas.microsoft.com/office/drawing/2014/main" id="{C7FEA63E-3706-1A97-2847-2180A0A3779C}"/>
              </a:ext>
            </a:extLst>
          </p:cNvPr>
          <p:cNvCxnSpPr>
            <a:cxnSpLocks noChangeShapeType="1"/>
            <a:stCxn id="47162" idx="3"/>
            <a:endCxn id="47161" idx="1"/>
          </p:cNvCxnSpPr>
          <p:nvPr/>
        </p:nvCxnSpPr>
        <p:spPr bwMode="auto">
          <a:xfrm>
            <a:off x="2248854" y="4708523"/>
            <a:ext cx="815224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64" name="AutoShape 60">
            <a:extLst>
              <a:ext uri="{FF2B5EF4-FFF2-40B4-BE49-F238E27FC236}">
                <a16:creationId xmlns:a16="http://schemas.microsoft.com/office/drawing/2014/main" id="{84E49046-BF4C-710B-8DD5-2F3B3A13B5C1}"/>
              </a:ext>
            </a:extLst>
          </p:cNvPr>
          <p:cNvCxnSpPr>
            <a:cxnSpLocks noChangeShapeType="1"/>
            <a:stCxn id="47161" idx="3"/>
            <a:endCxn id="47116" idx="1"/>
          </p:cNvCxnSpPr>
          <p:nvPr/>
        </p:nvCxnSpPr>
        <p:spPr bwMode="auto">
          <a:xfrm>
            <a:off x="4622800" y="4708523"/>
            <a:ext cx="455046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65" name="Text Box 61">
            <a:extLst>
              <a:ext uri="{FF2B5EF4-FFF2-40B4-BE49-F238E27FC236}">
                <a16:creationId xmlns:a16="http://schemas.microsoft.com/office/drawing/2014/main" id="{E39FA9CF-E48D-A0EC-2804-545A12CD4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9023" y="5040692"/>
            <a:ext cx="29129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accent2"/>
                </a:solidFill>
              </a:rPr>
              <a:t>charmonium</a:t>
            </a:r>
            <a:r>
              <a:rPr lang="en-US" altLang="en-US" sz="2000" dirty="0">
                <a:solidFill>
                  <a:schemeClr val="accent2"/>
                </a:solidFill>
                <a:latin typeface="Symbol" panose="05050102010706020507" pitchFamily="18" charset="2"/>
              </a:rPr>
              <a:t>  mm  </a:t>
            </a:r>
            <a:r>
              <a:rPr lang="en-US" altLang="en-US" sz="2000" dirty="0">
                <a:solidFill>
                  <a:schemeClr val="accent2"/>
                </a:solidFill>
              </a:rPr>
              <a:t> - pairs</a:t>
            </a:r>
          </a:p>
        </p:txBody>
      </p:sp>
      <p:sp>
        <p:nvSpPr>
          <p:cNvPr id="47169" name="Line 65">
            <a:extLst>
              <a:ext uri="{FF2B5EF4-FFF2-40B4-BE49-F238E27FC236}">
                <a16:creationId xmlns:a16="http://schemas.microsoft.com/office/drawing/2014/main" id="{62474317-D06F-BA83-F046-C687EA7AA20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43776" y="5440801"/>
            <a:ext cx="4056042" cy="115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505D3CC-BFD3-6514-7090-46EBDDBE607B}"/>
              </a:ext>
            </a:extLst>
          </p:cNvPr>
          <p:cNvCxnSpPr>
            <a:stCxn id="47113" idx="3"/>
            <a:endCxn id="47126" idx="3"/>
          </p:cNvCxnSpPr>
          <p:nvPr/>
        </p:nvCxnSpPr>
        <p:spPr bwMode="auto">
          <a:xfrm>
            <a:off x="5475289" y="1760537"/>
            <a:ext cx="4300132" cy="80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722D4DA-2D1A-8A31-388A-CF8C65A11CE6}"/>
              </a:ext>
            </a:extLst>
          </p:cNvPr>
          <p:cNvCxnSpPr>
            <a:stCxn id="47110" idx="3"/>
            <a:endCxn id="47111" idx="1"/>
          </p:cNvCxnSpPr>
          <p:nvPr/>
        </p:nvCxnSpPr>
        <p:spPr bwMode="auto">
          <a:xfrm flipV="1">
            <a:off x="2333518" y="1088072"/>
            <a:ext cx="1444935" cy="25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3128368-333C-46E1-F15D-FA26E12A1550}"/>
              </a:ext>
            </a:extLst>
          </p:cNvPr>
          <p:cNvCxnSpPr>
            <a:cxnSpLocks/>
            <a:stCxn id="47112" idx="3"/>
          </p:cNvCxnSpPr>
          <p:nvPr/>
        </p:nvCxnSpPr>
        <p:spPr bwMode="auto">
          <a:xfrm flipV="1">
            <a:off x="6687469" y="2408258"/>
            <a:ext cx="4725125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402B80A-9827-1691-C207-F98CA83BB445}"/>
              </a:ext>
            </a:extLst>
          </p:cNvPr>
          <p:cNvCxnSpPr>
            <a:stCxn id="47120" idx="3"/>
            <a:endCxn id="47150" idx="2"/>
          </p:cNvCxnSpPr>
          <p:nvPr/>
        </p:nvCxnSpPr>
        <p:spPr bwMode="auto">
          <a:xfrm flipV="1">
            <a:off x="8354191" y="3135312"/>
            <a:ext cx="3109378" cy="152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105" name="Straight Arrow Connector 47104">
            <a:extLst>
              <a:ext uri="{FF2B5EF4-FFF2-40B4-BE49-F238E27FC236}">
                <a16:creationId xmlns:a16="http://schemas.microsoft.com/office/drawing/2014/main" id="{4079E29C-3444-D60E-B5F9-C0016839C790}"/>
              </a:ext>
            </a:extLst>
          </p:cNvPr>
          <p:cNvCxnSpPr>
            <a:stCxn id="47115" idx="3"/>
            <a:endCxn id="47121" idx="1"/>
          </p:cNvCxnSpPr>
          <p:nvPr/>
        </p:nvCxnSpPr>
        <p:spPr bwMode="auto">
          <a:xfrm>
            <a:off x="2256791" y="4024312"/>
            <a:ext cx="1986799" cy="79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108" name="Straight Arrow Connector 47107">
            <a:extLst>
              <a:ext uri="{FF2B5EF4-FFF2-40B4-BE49-F238E27FC236}">
                <a16:creationId xmlns:a16="http://schemas.microsoft.com/office/drawing/2014/main" id="{5B51417B-01C8-BC3C-4B65-E895380247DA}"/>
              </a:ext>
            </a:extLst>
          </p:cNvPr>
          <p:cNvCxnSpPr>
            <a:stCxn id="47121" idx="3"/>
            <a:endCxn id="47122" idx="1"/>
          </p:cNvCxnSpPr>
          <p:nvPr/>
        </p:nvCxnSpPr>
        <p:spPr bwMode="auto">
          <a:xfrm>
            <a:off x="5959476" y="4032248"/>
            <a:ext cx="650181" cy="61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132" name="Straight Arrow Connector 47131">
            <a:extLst>
              <a:ext uri="{FF2B5EF4-FFF2-40B4-BE49-F238E27FC236}">
                <a16:creationId xmlns:a16="http://schemas.microsoft.com/office/drawing/2014/main" id="{325867B9-0A84-DFE6-3039-5B45A3EED251}"/>
              </a:ext>
            </a:extLst>
          </p:cNvPr>
          <p:cNvCxnSpPr>
            <a:stCxn id="47122" idx="3"/>
            <a:endCxn id="47128" idx="3"/>
          </p:cNvCxnSpPr>
          <p:nvPr/>
        </p:nvCxnSpPr>
        <p:spPr bwMode="auto">
          <a:xfrm flipV="1">
            <a:off x="8325543" y="4035648"/>
            <a:ext cx="1986692" cy="27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136" name="Straight Arrow Connector 47135">
            <a:extLst>
              <a:ext uri="{FF2B5EF4-FFF2-40B4-BE49-F238E27FC236}">
                <a16:creationId xmlns:a16="http://schemas.microsoft.com/office/drawing/2014/main" id="{21FAA4B0-4FD5-9970-6E55-A54F3C186BED}"/>
              </a:ext>
            </a:extLst>
          </p:cNvPr>
          <p:cNvCxnSpPr>
            <a:stCxn id="47116" idx="3"/>
            <a:endCxn id="47123" idx="1"/>
          </p:cNvCxnSpPr>
          <p:nvPr/>
        </p:nvCxnSpPr>
        <p:spPr bwMode="auto">
          <a:xfrm>
            <a:off x="6793732" y="4708523"/>
            <a:ext cx="296246" cy="47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146" name="Straight Arrow Connector 47145">
            <a:extLst>
              <a:ext uri="{FF2B5EF4-FFF2-40B4-BE49-F238E27FC236}">
                <a16:creationId xmlns:a16="http://schemas.microsoft.com/office/drawing/2014/main" id="{5104CBF2-D893-A977-BCCE-C264598E46C5}"/>
              </a:ext>
            </a:extLst>
          </p:cNvPr>
          <p:cNvCxnSpPr>
            <a:stCxn id="47123" idx="3"/>
          </p:cNvCxnSpPr>
          <p:nvPr/>
        </p:nvCxnSpPr>
        <p:spPr bwMode="auto">
          <a:xfrm flipV="1">
            <a:off x="8805864" y="4708523"/>
            <a:ext cx="2558443" cy="47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55">
                <a:extLst>
                  <a:ext uri="{FF2B5EF4-FFF2-40B4-BE49-F238E27FC236}">
                    <a16:creationId xmlns:a16="http://schemas.microsoft.com/office/drawing/2014/main" id="{8A858BF6-0C66-4C61-F6E4-0BD8C9ED99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5619" y="2085532"/>
                <a:ext cx="2083776" cy="4058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altLang="en-US" sz="2000" b="1" i="1" smtClean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  <m:r>
                      <a:rPr lang="en-US" altLang="en-US" sz="2000" b="1" i="1" smtClean="0">
                        <a:latin typeface="Cambria Math" panose="02040503050406030204" pitchFamily="18" charset="0"/>
                      </a:rPr>
                      <m:t> ~ </m:t>
                    </m:r>
                  </m:oMath>
                </a14:m>
                <a:r>
                  <a:rPr lang="en-US" altLang="en-US" sz="2000" dirty="0"/>
                  <a:t>19.5 GeV</a:t>
                </a:r>
              </a:p>
            </p:txBody>
          </p:sp>
        </mc:Choice>
        <mc:Fallback xmlns="">
          <p:sp>
            <p:nvSpPr>
              <p:cNvPr id="2" name="Text Box 55">
                <a:extLst>
                  <a:ext uri="{FF2B5EF4-FFF2-40B4-BE49-F238E27FC236}">
                    <a16:creationId xmlns:a16="http://schemas.microsoft.com/office/drawing/2014/main" id="{8A858BF6-0C66-4C61-F6E4-0BD8C9ED9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5619" y="2085532"/>
                <a:ext cx="2083776" cy="405817"/>
              </a:xfrm>
              <a:prstGeom prst="rect">
                <a:avLst/>
              </a:prstGeom>
              <a:blipFill>
                <a:blip r:embed="rId2"/>
                <a:stretch>
                  <a:fillRect t="-7463" r="-2339" b="-238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55">
                <a:extLst>
                  <a:ext uri="{FF2B5EF4-FFF2-40B4-BE49-F238E27FC236}">
                    <a16:creationId xmlns:a16="http://schemas.microsoft.com/office/drawing/2014/main" id="{40EE0C28-5F67-59B0-08BF-B08CF871F4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62075" y="847807"/>
                <a:ext cx="2083776" cy="4058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altLang="en-US" sz="2000" b="1" i="1" smtClean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  <m:r>
                      <a:rPr lang="en-US" altLang="en-US" sz="2000" b="1" i="1" smtClean="0">
                        <a:latin typeface="Cambria Math" panose="02040503050406030204" pitchFamily="18" charset="0"/>
                      </a:rPr>
                      <m:t> ~ </m:t>
                    </m:r>
                  </m:oMath>
                </a14:m>
                <a:r>
                  <a:rPr lang="en-US" altLang="en-US" sz="2000" dirty="0"/>
                  <a:t>17.4 GeV</a:t>
                </a:r>
              </a:p>
            </p:txBody>
          </p:sp>
        </mc:Choice>
        <mc:Fallback xmlns="">
          <p:sp>
            <p:nvSpPr>
              <p:cNvPr id="4" name="Text Box 55">
                <a:extLst>
                  <a:ext uri="{FF2B5EF4-FFF2-40B4-BE49-F238E27FC236}">
                    <a16:creationId xmlns:a16="http://schemas.microsoft.com/office/drawing/2014/main" id="{40EE0C28-5F67-59B0-08BF-B08CF871F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2075" y="847807"/>
                <a:ext cx="2083776" cy="405817"/>
              </a:xfrm>
              <a:prstGeom prst="rect">
                <a:avLst/>
              </a:prstGeom>
              <a:blipFill>
                <a:blip r:embed="rId3"/>
                <a:stretch>
                  <a:fillRect t="-7463" r="-2047" b="-238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9">
            <a:extLst>
              <a:ext uri="{FF2B5EF4-FFF2-40B4-BE49-F238E27FC236}">
                <a16:creationId xmlns:a16="http://schemas.microsoft.com/office/drawing/2014/main" id="{2E4E375F-ECCC-AFFA-ACA4-F41CD23E7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47" y="4675408"/>
            <a:ext cx="6772254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 sz="35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2000 compelling, multi-observable evidence: </a:t>
            </a:r>
          </a:p>
          <a:p>
            <a:pPr algn="ctr">
              <a:defRPr sz="35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 matter created near phase boundary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EB612DF-09BC-2B79-2E9E-B1FA92C718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133350"/>
            <a:ext cx="12192000" cy="457200"/>
          </a:xfrm>
        </p:spPr>
        <p:txBody>
          <a:bodyPr/>
          <a:lstStyle/>
          <a:p>
            <a:r>
              <a:rPr lang="en-US" altLang="en-US" dirty="0"/>
              <a:t>Experimental Program at CERN SPS starting 1986 … </a:t>
            </a:r>
          </a:p>
        </p:txBody>
      </p:sp>
    </p:spTree>
    <p:extLst>
      <p:ext uri="{BB962C8B-B14F-4D97-AF65-F5344CB8AC3E}">
        <p14:creationId xmlns:p14="http://schemas.microsoft.com/office/powerpoint/2010/main" val="359225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42DFA"/>
      </a:accent2>
      <a:accent3>
        <a:srgbClr val="FFFFFF"/>
      </a:accent3>
      <a:accent4>
        <a:srgbClr val="000000"/>
      </a:accent4>
      <a:accent5>
        <a:srgbClr val="DCDCDC"/>
      </a:accent5>
      <a:accent6>
        <a:srgbClr val="0328E3"/>
      </a:accent6>
      <a:hlink>
        <a:srgbClr val="F50320"/>
      </a:hlink>
      <a:folHlink>
        <a:srgbClr val="04F415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42DFA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328E3"/>
        </a:accent6>
        <a:hlink>
          <a:srgbClr val="F50320"/>
        </a:hlink>
        <a:folHlink>
          <a:srgbClr val="04F4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75970</TotalTime>
  <Words>2756</Words>
  <Application>Microsoft Office PowerPoint</Application>
  <PresentationFormat>Widescreen</PresentationFormat>
  <Paragraphs>623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Cambria Math</vt:lpstr>
      <vt:lpstr>Monotype Sorts</vt:lpstr>
      <vt:lpstr>Palatino</vt:lpstr>
      <vt:lpstr>Source Sans Pro</vt:lpstr>
      <vt:lpstr>Symbol</vt:lpstr>
      <vt:lpstr>Taffy</vt:lpstr>
      <vt:lpstr>Tahoma</vt:lpstr>
      <vt:lpstr>Times New Roman</vt:lpstr>
      <vt:lpstr>Default Design</vt:lpstr>
      <vt:lpstr>VISIO</vt:lpstr>
      <vt:lpstr>At the Dawn of the RHIC Heavy Ion Physics Era Flash Back to 2000 </vt:lpstr>
      <vt:lpstr>PowerPoint Presentation</vt:lpstr>
      <vt:lpstr>PowerPoint Presentation</vt:lpstr>
      <vt:lpstr>Quark Gluon Plasma in the Early Universe</vt:lpstr>
      <vt:lpstr>PowerPoint Presentation</vt:lpstr>
      <vt:lpstr>PowerPoint Presentation</vt:lpstr>
      <vt:lpstr>Experimental Program at BNL AGS from 1986 to 1998</vt:lpstr>
      <vt:lpstr>Experimental Program at CERN SPS starting 1986 … </vt:lpstr>
      <vt:lpstr>Experimental Program at CERN SPS starting 1986 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Space-Time Evolution of Hadronic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New State of Matter: Quark Matter</vt:lpstr>
      <vt:lpstr>Expectations at the Start of the RHIC Program</vt:lpstr>
      <vt:lpstr>PowerPoint Presentation</vt:lpstr>
      <vt:lpstr>PowerPoint Presentation</vt:lpstr>
      <vt:lpstr>PowerPoint Presentation</vt:lpstr>
    </vt:vector>
  </TitlesOfParts>
  <Company>SUNY @ Stony Brook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drees</dc:creator>
  <cp:lastModifiedBy>Axel Drees</cp:lastModifiedBy>
  <cp:revision>1803</cp:revision>
  <cp:lastPrinted>2000-12-05T04:43:56Z</cp:lastPrinted>
  <dcterms:created xsi:type="dcterms:W3CDTF">1999-03-26T12:36:13Z</dcterms:created>
  <dcterms:modified xsi:type="dcterms:W3CDTF">2026-05-14T20:11:52Z</dcterms:modified>
</cp:coreProperties>
</file>