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83" r:id="rId3"/>
  </p:sldMasterIdLst>
  <p:notesMasterIdLst>
    <p:notesMasterId r:id="rId27"/>
  </p:notesMasterIdLst>
  <p:sldIdLst>
    <p:sldId id="897" r:id="rId4"/>
    <p:sldId id="899" r:id="rId5"/>
    <p:sldId id="898" r:id="rId6"/>
    <p:sldId id="901" r:id="rId7"/>
    <p:sldId id="902" r:id="rId8"/>
    <p:sldId id="890" r:id="rId9"/>
    <p:sldId id="805" r:id="rId10"/>
    <p:sldId id="814" r:id="rId11"/>
    <p:sldId id="521" r:id="rId12"/>
    <p:sldId id="903" r:id="rId13"/>
    <p:sldId id="904" r:id="rId14"/>
    <p:sldId id="908" r:id="rId15"/>
    <p:sldId id="900" r:id="rId16"/>
    <p:sldId id="879" r:id="rId17"/>
    <p:sldId id="892" r:id="rId18"/>
    <p:sldId id="906" r:id="rId19"/>
    <p:sldId id="789" r:id="rId20"/>
    <p:sldId id="787" r:id="rId21"/>
    <p:sldId id="896" r:id="rId22"/>
    <p:sldId id="909" r:id="rId23"/>
    <p:sldId id="802" r:id="rId24"/>
    <p:sldId id="905" r:id="rId25"/>
    <p:sldId id="907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A0"/>
    <a:srgbClr val="FFFFFF"/>
    <a:srgbClr val="007A37"/>
    <a:srgbClr val="2A2A86"/>
    <a:srgbClr val="32329E"/>
    <a:srgbClr val="3737AF"/>
    <a:srgbClr val="2E2E92"/>
    <a:srgbClr val="4141C3"/>
    <a:srgbClr val="196092"/>
    <a:srgbClr val="28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8" autoAdjust="0"/>
    <p:restoredTop sz="86401" autoAdjust="0"/>
  </p:normalViewPr>
  <p:slideViewPr>
    <p:cSldViewPr>
      <p:cViewPr varScale="1">
        <p:scale>
          <a:sx n="69" d="100"/>
          <a:sy n="69" d="100"/>
        </p:scale>
        <p:origin x="8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07:17:00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0,'14395'0'0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D54E4-20D1-4F38-947C-EB5BFD40F43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F0CA-7ABF-44C9-8BCB-8779C08AFA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FF0CA-7ABF-44C9-8BCB-8779C08AFAC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1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C8A07-5D88-554C-D0DB-83462CE4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3EFA70-29C7-72A8-B1E1-B6355E5A3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C2E6A-42BF-EB42-183C-AFF4F44CD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181CF-033E-8EB1-9A5D-DC16EB985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FF0CA-7ABF-44C9-8BCB-8779C08AFAC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63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5FE87-84AD-4338-8748-9F23FC97EAA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4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2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5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6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5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3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95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0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07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3339" y="6365340"/>
            <a:ext cx="672075" cy="365125"/>
          </a:xfrm>
        </p:spPr>
        <p:txBody>
          <a:bodyPr/>
          <a:lstStyle>
            <a:lvl1pPr>
              <a:defRPr sz="1600" b="1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59" y="6328670"/>
            <a:ext cx="1291786" cy="4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4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80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281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949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47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403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65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16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79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5/15/2026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0.png"/><Relationship Id="rId5" Type="http://schemas.openxmlformats.org/officeDocument/2006/relationships/image" Target="../media/image7.png"/><Relationship Id="rId4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9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4E1C8-C0B4-7398-4B84-306C6D187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58975"/>
            <a:ext cx="103632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dirty="0"/>
              <a:t>Completing PHENIX Scientific mission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99CF10-83D6-0CC8-DF93-31F28DE6E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Y. Akiba</a:t>
            </a:r>
          </a:p>
          <a:p>
            <a:r>
              <a:rPr lang="en-US" altLang="ja-JP" dirty="0"/>
              <a:t>RHIC symposium</a:t>
            </a:r>
          </a:p>
          <a:p>
            <a:r>
              <a:rPr kumimoji="1" lang="en-US" altLang="ja-JP" dirty="0"/>
              <a:t>May 15, 2026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9111C-EE75-77E3-C853-FA44FEA1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9612F-0267-95AA-348F-F1DF9DE0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8092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en-US" altLang="ja-JP" sz="4800" b="1" dirty="0"/>
              <a:t>Completing Heavy Ion Physics Mission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7821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DED39-5D3B-8E37-EA8B-FA11D774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>
            <a:normAutofit/>
          </a:bodyPr>
          <a:lstStyle/>
          <a:p>
            <a:r>
              <a:rPr lang="en-US" altLang="ja-JP" dirty="0"/>
              <a:t>2019 PHENIX analysis review (internal)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02888F-FE8B-6EF8-6738-DAB695F3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60" y="4728204"/>
            <a:ext cx="9424035" cy="72019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E2DB7AE-9012-4F4C-99E2-7C356BEC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3" y="1109476"/>
            <a:ext cx="11374473" cy="23170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B26878B-9BDA-4AB4-0124-E95EE4498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60" y="3738797"/>
            <a:ext cx="9575944" cy="72019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3622EC-3ECD-EE37-0E0F-59A054E7CA06}"/>
              </a:ext>
            </a:extLst>
          </p:cNvPr>
          <p:cNvSpPr txBox="1"/>
          <p:nvPr/>
        </p:nvSpPr>
        <p:spPr>
          <a:xfrm>
            <a:off x="1703512" y="5661248"/>
            <a:ext cx="732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Q3,Q4,Q5 are about workforce and resource to carry out </a:t>
            </a:r>
          </a:p>
          <a:p>
            <a:r>
              <a:rPr lang="en-US" altLang="ja-JP" sz="2400" dirty="0"/>
              <a:t>Q6 is about plan of Analysis and Data Preservation</a:t>
            </a:r>
            <a:endParaRPr kumimoji="1" lang="ja-JP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D19A1022-E2C5-1FF4-6C28-98501B27F1A7}"/>
                  </a:ext>
                </a:extLst>
              </p14:cNvPr>
              <p14:cNvContentPartPr/>
              <p14:nvPr/>
            </p14:nvContentPartPr>
            <p14:xfrm>
              <a:off x="5260821" y="2080529"/>
              <a:ext cx="5182560" cy="720"/>
            </p14:xfrm>
          </p:contentPart>
        </mc:Choice>
        <mc:Fallback xmlns=""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D19A1022-E2C5-1FF4-6C28-98501B27F1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7181" y="1864529"/>
                <a:ext cx="52902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31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E2226-E140-B9AE-6E34-803F6ACE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8" y="0"/>
            <a:ext cx="10972800" cy="731836"/>
          </a:xfrm>
        </p:spPr>
        <p:txBody>
          <a:bodyPr anchor="ctr">
            <a:normAutofit fontScale="90000"/>
          </a:bodyPr>
          <a:lstStyle/>
          <a:p>
            <a:r>
              <a:rPr kumimoji="1" lang="en-US" altLang="ja-JP" dirty="0"/>
              <a:t>PHENIX’s unique capabilities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AB57E8-C118-F6AA-FD07-8B54A357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66018"/>
            <a:ext cx="4464496" cy="565126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66267F1C-694E-B9F6-F163-FBAC5F63D37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15880" y="980728"/>
                <a:ext cx="6912768" cy="57606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PHENIX was built for photon, electron, and muon measurement</a:t>
                </a:r>
              </a:p>
              <a:p>
                <a:r>
                  <a:rPr lang="en-US" dirty="0"/>
                  <a:t>Central Arms:</a:t>
                </a:r>
              </a:p>
              <a:p>
                <a:pPr lvl="1"/>
                <a:r>
                  <a:rPr lang="en-US" dirty="0"/>
                  <a:t>Fine grained EM calorimeter for photon measurement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	25000 </a:t>
                </a:r>
                <a:r>
                  <a:rPr lang="en-US" dirty="0" err="1"/>
                  <a:t>ch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≃0.01×0.01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good electron ID</a:t>
                </a:r>
              </a:p>
              <a:p>
                <a:pPr lvl="1"/>
                <a:r>
                  <a:rPr lang="en-US" dirty="0"/>
                  <a:t>VTX for precision DCA measurement for charm and bottom measurement</a:t>
                </a:r>
              </a:p>
              <a:p>
                <a:r>
                  <a:rPr lang="en-US" dirty="0"/>
                  <a:t>Muon arm</a:t>
                </a:r>
              </a:p>
              <a:p>
                <a:pPr lvl="1"/>
                <a:r>
                  <a:rPr lang="en-US" dirty="0"/>
                  <a:t>Good muon measurement</a:t>
                </a:r>
              </a:p>
              <a:p>
                <a:pPr lvl="1"/>
                <a:r>
                  <a:rPr lang="en-US" dirty="0"/>
                  <a:t>Only RHIC detector covering forward/backward (1.2 &lt;|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|&lt;2.4)</a:t>
                </a:r>
              </a:p>
              <a:p>
                <a:pPr lvl="1"/>
                <a:r>
                  <a:rPr lang="en-US" dirty="0"/>
                  <a:t>FVTX for precision vertex</a:t>
                </a:r>
              </a:p>
              <a:p>
                <a:r>
                  <a:rPr lang="en-US" dirty="0"/>
                  <a:t>High speed DAQ and trigger capabilities</a:t>
                </a:r>
              </a:p>
              <a:p>
                <a:pPr lvl="1"/>
                <a:r>
                  <a:rPr lang="en-US" dirty="0"/>
                  <a:t>5 kHz for </a:t>
                </a:r>
                <a:r>
                  <a:rPr lang="en-US" dirty="0" err="1"/>
                  <a:t>Au+Au</a:t>
                </a:r>
                <a:r>
                  <a:rPr lang="en-US" dirty="0"/>
                  <a:t> and 8 kHz for </a:t>
                </a:r>
                <a:r>
                  <a:rPr lang="en-US" dirty="0" err="1"/>
                  <a:t>p+p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66267F1C-694E-B9F6-F163-FBAC5F63D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15880" y="980728"/>
                <a:ext cx="6912768" cy="5760640"/>
              </a:xfrm>
              <a:blipFill>
                <a:blip r:embed="rId3"/>
                <a:stretch>
                  <a:fillRect l="-1587" t="-2116" r="-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05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9C9BC-6267-1FE4-C47A-EF8494C4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754"/>
            <a:ext cx="109728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2019 PHENIX Analysis Review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6FA168-FD2D-EA1E-66A1-C28E2414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28" y="1052736"/>
            <a:ext cx="4824536" cy="4945560"/>
          </a:xfrm>
        </p:spPr>
        <p:txBody>
          <a:bodyPr/>
          <a:lstStyle/>
          <a:p>
            <a:r>
              <a:rPr lang="en-US" altLang="ja-JP" dirty="0"/>
              <a:t>PHENIX presented 4 key analyses in the review, (and asked for the resource to carry out these analysis)</a:t>
            </a:r>
          </a:p>
          <a:p>
            <a:r>
              <a:rPr lang="en-US" altLang="ja-JP" dirty="0"/>
              <a:t>The review panel endorsed first 3 key analysis topics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737996-C955-59DF-730B-89456E05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00201"/>
            <a:ext cx="6594081" cy="49455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A68138-F1D1-D929-169D-E11C0E26AAA7}"/>
              </a:ext>
            </a:extLst>
          </p:cNvPr>
          <p:cNvSpPr txBox="1"/>
          <p:nvPr/>
        </p:nvSpPr>
        <p:spPr>
          <a:xfrm>
            <a:off x="6963" y="838962"/>
            <a:ext cx="70109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From my overview talk of PHENIX analysis review on 2019/12/12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162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814C5-E9D9-45EF-BC07-9888D12C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523"/>
            <a:ext cx="10972800" cy="778098"/>
          </a:xfrm>
        </p:spPr>
        <p:txBody>
          <a:bodyPr/>
          <a:lstStyle/>
          <a:p>
            <a:r>
              <a:rPr kumimoji="1" lang="en-US" altLang="ja-JP" dirty="0"/>
              <a:t>Heavy flavor measurement with VTX Si tracker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C9BC2E-B726-4016-BDF8-6982BAF6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269" y="842272"/>
            <a:ext cx="3224068" cy="500142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Using Si-vertex tracker VTX (2011-2016), b-&gt;e and c-&gt;e are separated</a:t>
            </a:r>
          </a:p>
          <a:p>
            <a:r>
              <a:rPr kumimoji="1" lang="en-US" altLang="ja-JP" dirty="0"/>
              <a:t>Mass dependence of heavy quark energy loss is observed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2696BC-1918-4DB3-9536-3E321AB2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9" y="1141197"/>
            <a:ext cx="4507548" cy="48909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302D7A8-7C5A-480E-83E5-6A6A1A67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225672"/>
            <a:ext cx="4242436" cy="48064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ED03F4-237A-3FEF-69E2-BE42F9732BBF}"/>
              </a:ext>
            </a:extLst>
          </p:cNvPr>
          <p:cNvSpPr txBox="1"/>
          <p:nvPr/>
        </p:nvSpPr>
        <p:spPr>
          <a:xfrm>
            <a:off x="2957203" y="793543"/>
            <a:ext cx="29764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PRC109,</a:t>
            </a:r>
            <a:r>
              <a:rPr lang="en-US" altLang="ja-JP" sz="2400" b="1" dirty="0"/>
              <a:t>044907</a:t>
            </a:r>
            <a:r>
              <a:rPr kumimoji="1" lang="en-US" altLang="ja-JP" sz="2400" b="1" dirty="0"/>
              <a:t>(2024)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548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8B0D-44E7-B147-8F7B-1709222CC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DE2D1F3-B00C-615B-A53E-2894A2A8B3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0434" y="47570"/>
                <a:ext cx="10972800" cy="778098"/>
              </a:xfrm>
            </p:spPr>
            <p:txBody>
              <a:bodyPr/>
              <a:lstStyle/>
              <a:p>
                <a:r>
                  <a:rPr kumimoji="1" lang="en-US" altLang="ja-JP" dirty="0"/>
                  <a:t>FVTX results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DE2D1F3-B00C-615B-A53E-2894A2A8B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0434" y="47570"/>
                <a:ext cx="10972800" cy="778098"/>
              </a:xfrm>
              <a:blipFill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BE7CCDBE-DF88-8B4D-0FC3-30B71DFF9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3732" y="5447042"/>
                <a:ext cx="5422267" cy="10801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ja-JP" dirty="0"/>
                  <a:t>B production in </a:t>
                </a:r>
                <a:r>
                  <a:rPr lang="en-US" altLang="ja-JP" dirty="0" err="1"/>
                  <a:t>p+p</a:t>
                </a:r>
                <a:r>
                  <a:rPr lang="en-US" altLang="ja-JP" dirty="0"/>
                  <a:t>  in forward rapidity measured by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ja-JP" dirty="0"/>
                  <a:t> with forward Si-tracker  FVTX (2012-2016)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BE7CCDBE-DF88-8B4D-0FC3-30B71DFF9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732" y="5447042"/>
                <a:ext cx="5422267" cy="1080120"/>
              </a:xfrm>
              <a:blipFill>
                <a:blip r:embed="rId3"/>
                <a:stretch>
                  <a:fillRect l="-1687" t="-10734" b="-79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813FBC8F-252A-3E3A-32E7-3E07322B9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628" y="1093210"/>
            <a:ext cx="5835606" cy="41035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35CD92-B809-4C8C-384C-66B7D1216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42" y="1238602"/>
            <a:ext cx="4392488" cy="404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6">
                <a:extLst>
                  <a:ext uri="{FF2B5EF4-FFF2-40B4-BE49-F238E27FC236}">
                    <a16:creationId xmlns:a16="http://schemas.microsoft.com/office/drawing/2014/main" id="{8BD83475-03FA-244B-ACE5-081309E385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8048" y="5287194"/>
                <a:ext cx="5325441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0" lang="en-US" altLang="ja-JP" dirty="0"/>
                  <a:t>B-&gt;J/Psi fraction in </a:t>
                </a:r>
                <a:r>
                  <a:rPr kumimoji="0" lang="en-US" altLang="ja-JP" dirty="0" err="1"/>
                  <a:t>Cu+Au</a:t>
                </a:r>
                <a:r>
                  <a:rPr kumimoji="0" lang="en-US" altLang="ja-JP" dirty="0"/>
                  <a:t> is enhanced over </a:t>
                </a:r>
                <a:r>
                  <a:rPr kumimoji="0" lang="en-US" altLang="ja-JP" dirty="0" err="1"/>
                  <a:t>p+p</a:t>
                </a:r>
                <a:r>
                  <a:rPr kumimoji="0" lang="en-US" altLang="ja-JP" dirty="0"/>
                  <a:t> due to the lack of suppression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ja-JP" dirty="0"/>
                  <a:t> </a:t>
                </a:r>
                <a:endParaRPr kumimoji="0" lang="ja-JP" altLang="en-US" dirty="0"/>
              </a:p>
            </p:txBody>
          </p:sp>
        </mc:Choice>
        <mc:Fallback xmlns="">
          <p:sp>
            <p:nvSpPr>
              <p:cNvPr id="8" name="コンテンツ プレースホルダー 6">
                <a:extLst>
                  <a:ext uri="{FF2B5EF4-FFF2-40B4-BE49-F238E27FC236}">
                    <a16:creationId xmlns:a16="http://schemas.microsoft.com/office/drawing/2014/main" id="{8BD83475-03FA-244B-ACE5-081309E3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5287194"/>
                <a:ext cx="5325441" cy="1080120"/>
              </a:xfrm>
              <a:prstGeom prst="rect">
                <a:avLst/>
              </a:prstGeom>
              <a:blipFill>
                <a:blip r:embed="rId6"/>
                <a:stretch>
                  <a:fillRect l="-1718" t="-10112" b="-73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A4A2F7-853F-2484-AF5E-0E945631D53D}"/>
              </a:ext>
            </a:extLst>
          </p:cNvPr>
          <p:cNvSpPr txBox="1"/>
          <p:nvPr/>
        </p:nvSpPr>
        <p:spPr>
          <a:xfrm>
            <a:off x="244228" y="870898"/>
            <a:ext cx="28536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</a:t>
            </a:r>
            <a:r>
              <a:rPr lang="en-US" altLang="ja-JP" sz="2400" b="1" dirty="0"/>
              <a:t>D</a:t>
            </a:r>
            <a:r>
              <a:rPr kumimoji="1" lang="en-US" altLang="ja-JP" sz="2400" b="1" dirty="0"/>
              <a:t>95,</a:t>
            </a:r>
            <a:r>
              <a:rPr lang="en-US" altLang="ja-JP" sz="2400" b="1" dirty="0"/>
              <a:t>092002</a:t>
            </a:r>
            <a:r>
              <a:rPr kumimoji="1" lang="en-US" altLang="ja-JP" sz="2400" b="1" dirty="0"/>
              <a:t>(20</a:t>
            </a:r>
            <a:r>
              <a:rPr lang="en-US" altLang="ja-JP" sz="2400" b="1" dirty="0"/>
              <a:t>17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AC91B-F6FB-2163-9BAD-A2CF83874E4B}"/>
              </a:ext>
            </a:extLst>
          </p:cNvPr>
          <p:cNvSpPr txBox="1"/>
          <p:nvPr/>
        </p:nvSpPr>
        <p:spPr>
          <a:xfrm>
            <a:off x="6847380" y="870898"/>
            <a:ext cx="282096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PRC96,</a:t>
            </a:r>
            <a:r>
              <a:rPr lang="en-US" altLang="ja-JP" sz="2400" b="1" dirty="0"/>
              <a:t>064901</a:t>
            </a:r>
            <a:r>
              <a:rPr kumimoji="1" lang="en-US" altLang="ja-JP" sz="2400" b="1" dirty="0"/>
              <a:t>(20</a:t>
            </a:r>
            <a:r>
              <a:rPr lang="en-US" altLang="ja-JP" sz="2400" b="1" dirty="0"/>
              <a:t>17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31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3AE3B8C-FC3B-9677-0978-26910866BD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16362"/>
                <a:ext cx="109728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ja-JP" dirty="0"/>
                  <a:t> and HF muon in forward muon + FVTX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3AE3B8C-FC3B-9677-0978-26910866B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16362"/>
                <a:ext cx="10972800" cy="1143000"/>
              </a:xfrm>
              <a:blipFill>
                <a:blip r:embed="rId2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FAEF12B2-336B-7B5A-EDD2-73A1974B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5" y="2273133"/>
            <a:ext cx="4989723" cy="45259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4B5D52-969B-1477-C9A9-83242F6061C6}"/>
              </a:ext>
            </a:extLst>
          </p:cNvPr>
          <p:cNvSpPr txBox="1"/>
          <p:nvPr/>
        </p:nvSpPr>
        <p:spPr>
          <a:xfrm>
            <a:off x="1324005" y="1257084"/>
            <a:ext cx="304538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PRC112,014904 (2025)</a:t>
            </a:r>
            <a:endParaRPr kumimoji="1" lang="ja-JP" altLang="en-US" sz="24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B5DFC1-6C9A-9D0A-33A1-37AC9D5F8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18" y="2248725"/>
            <a:ext cx="6433382" cy="45795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C09A0-88FA-220E-C0B4-A4A878F32364}"/>
              </a:ext>
            </a:extLst>
          </p:cNvPr>
          <p:cNvSpPr txBox="1"/>
          <p:nvPr/>
        </p:nvSpPr>
        <p:spPr>
          <a:xfrm>
            <a:off x="7176120" y="1288816"/>
            <a:ext cx="304538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PRC112,034902 (2025)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DCDDA84-26CC-EEA0-4991-D96AE4FC27F9}"/>
                  </a:ext>
                </a:extLst>
              </p:cNvPr>
              <p:cNvSpPr txBox="1"/>
              <p:nvPr/>
            </p:nvSpPr>
            <p:spPr>
              <a:xfrm>
                <a:off x="983432" y="1761437"/>
                <a:ext cx="3726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1.2&lt;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&lt;2.2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DCDDA84-26CC-EEA0-4991-D96AE4FC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761437"/>
                <a:ext cx="3726533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5BADC-B56A-979A-4823-8D4BEEA4C247}"/>
                  </a:ext>
                </a:extLst>
              </p:cNvPr>
              <p:cNvSpPr txBox="1"/>
              <p:nvPr/>
            </p:nvSpPr>
            <p:spPr>
              <a:xfrm>
                <a:off x="6380066" y="1770656"/>
                <a:ext cx="43494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𝐻𝐹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1.2&lt;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&lt;2.2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5BADC-B56A-979A-4823-8D4BEEA4C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66" y="1770656"/>
                <a:ext cx="4349460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73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3A556B-7C63-244D-9B7C-B0EA8042B330}" type="slidenum">
              <a:rPr kumimoji="0" lang="en-US" sz="750">
                <a:solidFill>
                  <a:srgbClr val="000000"/>
                </a:solidFill>
                <a:latin typeface="Arial" panose="020B0604020202020204"/>
                <a:ea typeface="+mn-ea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en-US" sz="750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6" name="コンテンツ プレースホルダー 13">
            <a:extLst>
              <a:ext uri="{FF2B5EF4-FFF2-40B4-BE49-F238E27FC236}">
                <a16:creationId xmlns:a16="http://schemas.microsoft.com/office/drawing/2014/main" id="{C123FB40-07E5-4C61-BC14-B93B12F83AB9}"/>
              </a:ext>
            </a:extLst>
          </p:cNvPr>
          <p:cNvSpPr txBox="1">
            <a:spLocks/>
          </p:cNvSpPr>
          <p:nvPr/>
        </p:nvSpPr>
        <p:spPr>
          <a:xfrm>
            <a:off x="263352" y="1255840"/>
            <a:ext cx="11928648" cy="438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ym typeface="Wingdings" panose="05000000000000000000" pitchFamily="2" charset="2"/>
              </a:rPr>
              <a:t>                                (</a:t>
            </a:r>
            <a:r>
              <a:rPr lang="ja-JP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260 cites)</a:t>
            </a:r>
            <a:r>
              <a:rPr lang="en-US" altLang="ja-JP" sz="2400" dirty="0">
                <a:sym typeface="Wingdings" panose="05000000000000000000" pitchFamily="2" charset="2"/>
              </a:rPr>
              <a:t> establish low </a:t>
            </a:r>
            <a:r>
              <a:rPr lang="en-US" altLang="ja-JP" sz="2400" dirty="0" err="1">
                <a:sym typeface="Wingdings" panose="05000000000000000000" pitchFamily="2" charset="2"/>
              </a:rPr>
              <a:t>pT</a:t>
            </a:r>
            <a:r>
              <a:rPr lang="en-US" altLang="ja-JP" sz="2400" dirty="0">
                <a:sym typeface="Wingdings" panose="05000000000000000000" pitchFamily="2" charset="2"/>
              </a:rPr>
              <a:t> direct photon measurement by photon conversion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F2FB8B-9C7A-4E92-9025-5554CDE8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1" y="2122811"/>
            <a:ext cx="5664258" cy="41514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ABEBAF-1A24-4156-BB82-0CB0AFE78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685" y="2218096"/>
            <a:ext cx="5295669" cy="415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9">
                <a:extLst>
                  <a:ext uri="{FF2B5EF4-FFF2-40B4-BE49-F238E27FC236}">
                    <a16:creationId xmlns:a16="http://schemas.microsoft.com/office/drawing/2014/main" id="{45C3B84A-CD56-4687-85BE-EB06ECF898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27936" y="121411"/>
                <a:ext cx="11049000" cy="105329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800" dirty="0"/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4800" dirty="0"/>
                  <a:t> direct photons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10" name="タイトル 9">
                <a:extLst>
                  <a:ext uri="{FF2B5EF4-FFF2-40B4-BE49-F238E27FC236}">
                    <a16:creationId xmlns:a16="http://schemas.microsoft.com/office/drawing/2014/main" id="{45C3B84A-CD56-4687-85BE-EB06ECF89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7936" y="121411"/>
                <a:ext cx="11049000" cy="1053296"/>
              </a:xfrm>
              <a:blipFill>
                <a:blip r:embed="rId5"/>
                <a:stretch>
                  <a:fillRect t="-1734" b="-20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04D7D1-B36A-4664-AAC6-18C9CC34B500}"/>
              </a:ext>
            </a:extLst>
          </p:cNvPr>
          <p:cNvSpPr txBox="1"/>
          <p:nvPr/>
        </p:nvSpPr>
        <p:spPr>
          <a:xfrm>
            <a:off x="396319" y="1728970"/>
            <a:ext cx="23358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/>
              <a:t>PRC109,044912 (2024)</a:t>
            </a:r>
            <a:endParaRPr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D9367A-0724-5B67-836E-2AAB23F4BAFD}"/>
              </a:ext>
            </a:extLst>
          </p:cNvPr>
          <p:cNvSpPr txBox="1"/>
          <p:nvPr/>
        </p:nvSpPr>
        <p:spPr>
          <a:xfrm>
            <a:off x="6252436" y="1767016"/>
            <a:ext cx="23358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/>
              <a:t>PRC107,024914 (2023)</a:t>
            </a:r>
            <a:endParaRPr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84AA41-86A8-E559-6FC2-2D004F845B1C}"/>
              </a:ext>
            </a:extLst>
          </p:cNvPr>
          <p:cNvSpPr txBox="1"/>
          <p:nvPr/>
        </p:nvSpPr>
        <p:spPr>
          <a:xfrm>
            <a:off x="4471803" y="1695241"/>
            <a:ext cx="115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60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cites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9B8028-CBDD-A2A2-969A-9883173DCA1D}"/>
              </a:ext>
            </a:extLst>
          </p:cNvPr>
          <p:cNvSpPr txBox="1"/>
          <p:nvPr/>
        </p:nvSpPr>
        <p:spPr>
          <a:xfrm>
            <a:off x="10307058" y="1798192"/>
            <a:ext cx="115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31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cites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7CFA6D-3C18-3766-BE14-E28D3F262347}"/>
              </a:ext>
            </a:extLst>
          </p:cNvPr>
          <p:cNvSpPr txBox="1"/>
          <p:nvPr/>
        </p:nvSpPr>
        <p:spPr>
          <a:xfrm>
            <a:off x="263352" y="1279845"/>
            <a:ext cx="23358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/>
              <a:t>PRCC91,064904 (2015)</a:t>
            </a:r>
            <a:endParaRPr lang="ja-JP" altLang="en-US" b="1" dirty="0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9A83A5FD-6B25-17FA-739C-DFFBFEAEFE3C}"/>
              </a:ext>
            </a:extLst>
          </p:cNvPr>
          <p:cNvSpPr txBox="1">
            <a:spLocks/>
          </p:cNvSpPr>
          <p:nvPr/>
        </p:nvSpPr>
        <p:spPr>
          <a:xfrm>
            <a:off x="449275" y="6261645"/>
            <a:ext cx="11782331" cy="4225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ym typeface="Wingdings" panose="05000000000000000000" pitchFamily="2" charset="2"/>
              </a:rPr>
              <a:t>Systematic measurement of direct photons in various systems in wide </a:t>
            </a:r>
            <a:r>
              <a:rPr lang="en-US" altLang="ja-JP" sz="2400" dirty="0" err="1">
                <a:sym typeface="Wingdings" panose="05000000000000000000" pitchFamily="2" charset="2"/>
              </a:rPr>
              <a:t>pT</a:t>
            </a:r>
            <a:r>
              <a:rPr lang="en-US" altLang="ja-JP" sz="2400" dirty="0">
                <a:sym typeface="Wingdings" panose="05000000000000000000" pitchFamily="2" charset="2"/>
              </a:rPr>
              <a:t> range: </a:t>
            </a:r>
          </a:p>
        </p:txBody>
      </p:sp>
    </p:spTree>
    <p:extLst>
      <p:ext uri="{BB962C8B-B14F-4D97-AF65-F5344CB8AC3E}">
        <p14:creationId xmlns:p14="http://schemas.microsoft.com/office/powerpoint/2010/main" val="250964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506862-93F8-40FC-922E-12AF55F98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565131"/>
            <a:ext cx="5913659" cy="43751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4">
                <a:extLst>
                  <a:ext uri="{FF2B5EF4-FFF2-40B4-BE49-F238E27FC236}">
                    <a16:creationId xmlns:a16="http://schemas.microsoft.com/office/drawing/2014/main" id="{DE3AEE4E-4393-48D5-ABF8-199C9876A7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5480" y="0"/>
                <a:ext cx="9937104" cy="90282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sz="4800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4800" dirty="0"/>
                  <a:t> direct </a:t>
                </a:r>
                <a14:m>
                  <m:oMath xmlns:m="http://schemas.openxmlformats.org/officeDocument/2006/math">
                    <m:r>
                      <a:rPr lang="en-US" altLang="ja-JP" sz="4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sz="48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4800" dirty="0"/>
                  <a:t>suppression in </a:t>
                </a:r>
                <a:r>
                  <a:rPr lang="en-US" altLang="ja-JP" sz="4800" dirty="0" err="1"/>
                  <a:t>d+Au</a:t>
                </a:r>
                <a:r>
                  <a:rPr lang="en-US" altLang="ja-JP" sz="4800" b="1" dirty="0"/>
                  <a:t> </a:t>
                </a:r>
                <a:endParaRPr lang="ja-JP" alt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タイトル 4">
                <a:extLst>
                  <a:ext uri="{FF2B5EF4-FFF2-40B4-BE49-F238E27FC236}">
                    <a16:creationId xmlns:a16="http://schemas.microsoft.com/office/drawing/2014/main" id="{DE3AEE4E-4393-48D5-ABF8-199C9876A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5480" y="0"/>
                <a:ext cx="9937104" cy="902825"/>
              </a:xfrm>
              <a:blipFill>
                <a:blip r:embed="rId3"/>
                <a:stretch>
                  <a:fillRect t="-4054" b="-243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B1BE8222-724E-4681-A3E0-CC839E234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9105" y="5822217"/>
                <a:ext cx="8222192" cy="103578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is suppressed relative to direct photon in central </a:t>
                </a:r>
                <a:r>
                  <a:rPr kumimoji="1" lang="en-US" altLang="ja-JP" sz="2400" dirty="0" err="1"/>
                  <a:t>d+Au</a:t>
                </a:r>
                <a:endParaRPr kumimoji="1" lang="en-US" altLang="ja-JP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kumimoji="1" lang="en-US" altLang="ja-JP" sz="2400" b="1" dirty="0">
                    <a:solidFill>
                      <a:srgbClr val="0903EE"/>
                    </a:solidFill>
                  </a:rPr>
                  <a:t>Evidence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090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0903EE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0903E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ja-JP" altLang="en-US" sz="2400" b="1" dirty="0">
                    <a:solidFill>
                      <a:srgbClr val="0903EE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rgbClr val="0903EE"/>
                    </a:solidFill>
                  </a:rPr>
                  <a:t>suppression in most central </a:t>
                </a:r>
                <a:r>
                  <a:rPr kumimoji="1" lang="en-US" altLang="ja-JP" sz="2400" b="1" dirty="0" err="1">
                    <a:solidFill>
                      <a:srgbClr val="0903EE"/>
                    </a:solidFill>
                  </a:rPr>
                  <a:t>d+Au</a:t>
                </a:r>
                <a:endParaRPr kumimoji="1" lang="en-US" altLang="ja-JP" sz="2400" b="1" dirty="0">
                  <a:solidFill>
                    <a:srgbClr val="0903EE"/>
                  </a:solidFill>
                </a:endParaRPr>
              </a:p>
            </p:txBody>
          </p:sp>
        </mc:Choice>
        <mc:Fallback xmlns="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B1BE8222-724E-4681-A3E0-CC839E234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9105" y="5822217"/>
                <a:ext cx="8222192" cy="1035783"/>
              </a:xfrm>
              <a:blipFill>
                <a:blip r:embed="rId4"/>
                <a:stretch>
                  <a:fillRect l="-1039" t="-4706" b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881A412F-2437-4ABE-8680-858C88B32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92" y="858696"/>
            <a:ext cx="3628909" cy="594928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70FDF7-4005-459A-B7E2-007C365AF834}"/>
              </a:ext>
            </a:extLst>
          </p:cNvPr>
          <p:cNvSpPr txBox="1"/>
          <p:nvPr/>
        </p:nvSpPr>
        <p:spPr>
          <a:xfrm>
            <a:off x="6096000" y="1365076"/>
            <a:ext cx="256489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PRL134,022302(2025)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262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A764-D449-88E6-659F-CDA34A232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F785-F0D8-1BD6-F772-E98E9BA6F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33A556B-7C63-244D-9B7C-B0EA8042B330}" type="slidenum">
              <a:rPr kumimoji="0" lang="en-US" sz="750">
                <a:solidFill>
                  <a:srgbClr val="000000"/>
                </a:solidFill>
                <a:latin typeface="Arial" panose="020B0604020202020204"/>
                <a:ea typeface="+mn-ea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en-US" sz="750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9">
                <a:extLst>
                  <a:ext uri="{FF2B5EF4-FFF2-40B4-BE49-F238E27FC236}">
                    <a16:creationId xmlns:a16="http://schemas.microsoft.com/office/drawing/2014/main" id="{0B96A2A1-E5A0-0858-60FE-94778D05F8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27936" y="121411"/>
                <a:ext cx="11049000" cy="787309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sz="4800" dirty="0"/>
                  <a:t>Thermal dilepton in IMR (1&lt;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r>
                  <a:rPr kumimoji="1" lang="en-US" altLang="ja-JP" sz="4800" dirty="0"/>
                  <a:t>&lt;2.9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ja-JP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4800" dirty="0"/>
                  <a:t>)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10" name="タイトル 9">
                <a:extLst>
                  <a:ext uri="{FF2B5EF4-FFF2-40B4-BE49-F238E27FC236}">
                    <a16:creationId xmlns:a16="http://schemas.microsoft.com/office/drawing/2014/main" id="{0B96A2A1-E5A0-0858-60FE-94778D05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7936" y="121411"/>
                <a:ext cx="11049000" cy="787309"/>
              </a:xfrm>
              <a:blipFill>
                <a:blip r:embed="rId3"/>
                <a:stretch>
                  <a:fillRect t="-12403" b="-34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B7D6A27C-C953-CB79-AE6F-75EC82381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36" y="4762272"/>
                <a:ext cx="12072664" cy="209572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pair is measured in IMR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1&lt;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𝑒𝑒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&lt;2.9 ) 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in 2014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Au+Au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run</a:t>
                </a:r>
              </a:p>
              <a:p>
                <a:r>
                  <a:rPr lang="en-US" altLang="ja-JP" sz="2400" dirty="0">
                    <a:sym typeface="Wingdings" panose="05000000000000000000" pitchFamily="2" charset="2"/>
                  </a:rPr>
                  <a:t>Background from charm and bottom decays are removed using DCA measurement with VTX and the thermal dilepton yield is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separarated</a:t>
                </a:r>
                <a:endParaRPr lang="en-US" altLang="ja-JP" sz="2400" dirty="0">
                  <a:sym typeface="Wingdings" panose="05000000000000000000" pitchFamily="2" charset="2"/>
                </a:endParaRPr>
              </a:p>
              <a:p>
                <a:r>
                  <a:rPr lang="en-US" altLang="ja-JP" sz="2400" dirty="0">
                    <a:sym typeface="Wingdings" panose="05000000000000000000" pitchFamily="2" charset="2"/>
                  </a:rPr>
                  <a:t>The temperature of the QGP is determined to from the slope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 mass distribution. This is the most accurate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𝑄𝐺𝑃</m:t>
                        </m:r>
                      </m:sub>
                    </m:sSub>
                  </m:oMath>
                </a14:m>
                <a:endParaRPr lang="en-US" altLang="ja-JP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B7D6A27C-C953-CB79-AE6F-75EC82381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4762272"/>
                <a:ext cx="12072664" cy="2095728"/>
              </a:xfrm>
              <a:prstGeom prst="rect">
                <a:avLst/>
              </a:prstGeom>
              <a:blipFill>
                <a:blip r:embed="rId4"/>
                <a:stretch>
                  <a:fillRect l="-909" t="-4651" b="-1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16B47E8A-7A68-BE51-B398-5E3265BBE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2" y="995000"/>
            <a:ext cx="3537730" cy="34243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614CBE-F535-874F-5109-25C97F716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518" y="1111872"/>
            <a:ext cx="4005463" cy="31906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10E2E67-9D5F-916A-8475-8A2ED7F98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981" y="1128223"/>
            <a:ext cx="4650019" cy="36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AC20E2-B9ED-66FD-0FF5-F76F7EF0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What are the Scientific Misson of PHENIX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65DD72-2BE1-9318-7733-19029C980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08721"/>
                <a:ext cx="10310936" cy="52174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Heavy Ion Physics</a:t>
                </a:r>
              </a:p>
              <a:p>
                <a:r>
                  <a:rPr kumimoji="1" lang="en-US" altLang="ja-JP" dirty="0"/>
                  <a:t>The first Mission: 1992 to 2005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Discover the Quark Gluon Plasma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Mission completed in 2005 by publication of White Paper</a:t>
                </a:r>
              </a:p>
              <a:p>
                <a:r>
                  <a:rPr kumimoji="1" lang="en-US" altLang="ja-JP" dirty="0"/>
                  <a:t>The second</a:t>
                </a:r>
                <a:r>
                  <a:rPr lang="en-US" altLang="ja-JP" dirty="0"/>
                  <a:t> Mission: 2006 - 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b="1" dirty="0">
                    <a:solidFill>
                      <a:srgbClr val="00B050"/>
                    </a:solidFill>
                  </a:rPr>
                  <a:t>Exploratory Research on the QGP at RHIC</a:t>
                </a:r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Spin Physics 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</a:t>
                </a:r>
                <a:r>
                  <a:rPr kumimoji="1" lang="en-US" altLang="ja-JP" b="1" dirty="0">
                    <a:solidFill>
                      <a:srgbClr val="00B050"/>
                    </a:solidFill>
                  </a:rPr>
                  <a:t>Study the spin structure of 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the proton</a:t>
                </a:r>
              </a:p>
              <a:p>
                <a:pPr marL="0" indent="0">
                  <a:buNone/>
                </a:pPr>
                <a:r>
                  <a:rPr kumimoji="1" lang="en-US" altLang="ja-JP" dirty="0"/>
                  <a:t>		longitudinal spin: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		transverse spin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65DD72-2BE1-9318-7733-19029C980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08721"/>
                <a:ext cx="10310936" cy="5217444"/>
              </a:xfrm>
              <a:blipFill>
                <a:blip r:embed="rId2"/>
                <a:stretch>
                  <a:fillRect l="-1360" t="-2336" b="-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67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9C9BC-6267-1FE4-C47A-EF8494C4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754"/>
            <a:ext cx="109728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2019 PHENIX Analysis Review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6FA168-FD2D-EA1E-66A1-C28E2414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918" y="758660"/>
            <a:ext cx="4824536" cy="4945560"/>
          </a:xfrm>
        </p:spPr>
        <p:txBody>
          <a:bodyPr/>
          <a:lstStyle/>
          <a:p>
            <a:r>
              <a:rPr lang="en-US" altLang="ja-JP" dirty="0"/>
              <a:t>PHENIX presented 4 key analyses in the review</a:t>
            </a:r>
          </a:p>
          <a:p>
            <a:r>
              <a:rPr lang="en-US" altLang="ja-JP" dirty="0"/>
              <a:t>The review panel endorsed the first 3 key analysis topics</a:t>
            </a:r>
          </a:p>
          <a:p>
            <a:r>
              <a:rPr kumimoji="1" lang="en-US" altLang="ja-JP" dirty="0"/>
              <a:t>PHENIX is</a:t>
            </a:r>
            <a:r>
              <a:rPr lang="en-US" altLang="ja-JP" dirty="0"/>
              <a:t> about to complete these 3 key analysis topics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737996-C955-59DF-730B-89456E05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00201"/>
            <a:ext cx="6594081" cy="49455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A68138-F1D1-D929-169D-E11C0E26AAA7}"/>
              </a:ext>
            </a:extLst>
          </p:cNvPr>
          <p:cNvSpPr txBox="1"/>
          <p:nvPr/>
        </p:nvSpPr>
        <p:spPr>
          <a:xfrm>
            <a:off x="6963" y="838962"/>
            <a:ext cx="701096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From my overview talk of PHENIX analysis review on 2019/12/12</a:t>
            </a:r>
            <a:endParaRPr kumimoji="1" lang="ja-JP" altLang="en-US" sz="2400" b="1" dirty="0"/>
          </a:p>
        </p:txBody>
      </p:sp>
      <p:pic>
        <p:nvPicPr>
          <p:cNvPr id="8" name="グラフィックス 7" descr="チェック マーク 単色塗りつぶし">
            <a:extLst>
              <a:ext uri="{FF2B5EF4-FFF2-40B4-BE49-F238E27FC236}">
                <a16:creationId xmlns:a16="http://schemas.microsoft.com/office/drawing/2014/main" id="{905387C2-D4C0-5AFE-23AA-44A38E0768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582" y="2564904"/>
            <a:ext cx="529208" cy="529208"/>
          </a:xfrm>
          <a:prstGeom prst="rect">
            <a:avLst/>
          </a:prstGeom>
        </p:spPr>
      </p:pic>
      <p:pic>
        <p:nvPicPr>
          <p:cNvPr id="10" name="グラフィックス 9" descr="チェック マーク 単色塗りつぶし">
            <a:extLst>
              <a:ext uri="{FF2B5EF4-FFF2-40B4-BE49-F238E27FC236}">
                <a16:creationId xmlns:a16="http://schemas.microsoft.com/office/drawing/2014/main" id="{C657E759-7E1F-E353-4EF2-85F7367CF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002" y="3525516"/>
            <a:ext cx="529208" cy="529208"/>
          </a:xfrm>
          <a:prstGeom prst="rect">
            <a:avLst/>
          </a:prstGeom>
        </p:spPr>
      </p:pic>
      <p:pic>
        <p:nvPicPr>
          <p:cNvPr id="11" name="グラフィックス 10" descr="チェック マーク 単色塗りつぶし">
            <a:extLst>
              <a:ext uri="{FF2B5EF4-FFF2-40B4-BE49-F238E27FC236}">
                <a16:creationId xmlns:a16="http://schemas.microsoft.com/office/drawing/2014/main" id="{AA3A6C1C-33BB-399B-430A-8A80857B29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2033" y="4151240"/>
            <a:ext cx="529208" cy="529208"/>
          </a:xfrm>
          <a:prstGeom prst="rect">
            <a:avLst/>
          </a:prstGeom>
        </p:spPr>
      </p:pic>
      <p:pic>
        <p:nvPicPr>
          <p:cNvPr id="12" name="グラフィックス 11" descr="チェック マーク 単色塗りつぶし">
            <a:extLst>
              <a:ext uri="{FF2B5EF4-FFF2-40B4-BE49-F238E27FC236}">
                <a16:creationId xmlns:a16="http://schemas.microsoft.com/office/drawing/2014/main" id="{3F1A2D1C-9604-6D89-A110-FD9263EF2C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919" y="4584265"/>
            <a:ext cx="529208" cy="5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829BAD8-2D8C-980A-9942-0BE55C33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53" y="1187787"/>
            <a:ext cx="7475868" cy="5235394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38D0B135-558D-4997-A469-5D75272F719F}"/>
              </a:ext>
            </a:extLst>
          </p:cNvPr>
          <p:cNvSpPr txBox="1">
            <a:spLocks noChangeArrowheads="1"/>
          </p:cNvSpPr>
          <p:nvPr/>
        </p:nvSpPr>
        <p:spPr>
          <a:xfrm>
            <a:off x="95647" y="587920"/>
            <a:ext cx="4560193" cy="62277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230 physics papers published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Phys. Rev. Lett.	77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Phys. Rev. C		98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Phys. Rev. D	49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Nature Physics	 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Phys. Letter B	  4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 Phys. A	  1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Total citation: ~38000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Topcite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1000+	 	  3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500-1000		  7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250-500		25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100-250		68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50-100		43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PHENIX White Paper: </a:t>
            </a:r>
            <a:r>
              <a:rPr lang="en-US" altLang="ja-JP" sz="2200" b="1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>4013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cites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Jet quenching discovery: 1284 cites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PID hadron in </a:t>
            </a:r>
            <a:r>
              <a:rPr kumimoji="1" lang="en-US" altLang="ja-JP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AuAu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: 1064 cites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Nature P paper: 397 citations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146 physics papers in </a:t>
            </a:r>
            <a:r>
              <a:rPr kumimoji="1" lang="en-US" altLang="ja-JP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topcite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50+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(165 if proceedings and detector papers are included)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タイトル 4">
            <a:extLst>
              <a:ext uri="{FF2B5EF4-FFF2-40B4-BE49-F238E27FC236}">
                <a16:creationId xmlns:a16="http://schemas.microsoft.com/office/drawing/2014/main" id="{72EF8AEF-14E2-4EC2-83D2-B02BFB16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3" y="-22842"/>
            <a:ext cx="9358137" cy="760215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PHENIX publications</a:t>
            </a:r>
            <a:endParaRPr lang="ja-JP" altLang="en-US" dirty="0"/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50FF89F1-F984-4FCE-BA8C-7FEDD640EA70}"/>
              </a:ext>
            </a:extLst>
          </p:cNvPr>
          <p:cNvSpPr/>
          <p:nvPr/>
        </p:nvSpPr>
        <p:spPr>
          <a:xfrm>
            <a:off x="5087887" y="1700808"/>
            <a:ext cx="4320481" cy="43204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PHENIX Data Taking 2000-2016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45B652-64A2-4E92-A291-5BD26C55B8CF}"/>
              </a:ext>
            </a:extLst>
          </p:cNvPr>
          <p:cNvSpPr txBox="1"/>
          <p:nvPr/>
        </p:nvSpPr>
        <p:spPr>
          <a:xfrm>
            <a:off x="10103768" y="186524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Journal review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published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5411F3-5BB8-4526-AB63-CAC5E28C00D3}"/>
              </a:ext>
            </a:extLst>
          </p:cNvPr>
          <p:cNvSpPr txBox="1"/>
          <p:nvPr/>
        </p:nvSpPr>
        <p:spPr>
          <a:xfrm>
            <a:off x="10218715" y="3222510"/>
            <a:ext cx="91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COVID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ADC6A65-3149-4CDC-8F4B-9C7719824B02}"/>
              </a:ext>
            </a:extLst>
          </p:cNvPr>
          <p:cNvCxnSpPr>
            <a:cxnSpLocks/>
          </p:cNvCxnSpPr>
          <p:nvPr/>
        </p:nvCxnSpPr>
        <p:spPr>
          <a:xfrm flipV="1">
            <a:off x="10317669" y="3603810"/>
            <a:ext cx="55171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5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76769-AF1E-12DC-14A5-22C86156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8" y="0"/>
            <a:ext cx="10972800" cy="778098"/>
          </a:xfrm>
        </p:spPr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A02F02-81AA-040E-05B3-BC0A44C18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832" y="908720"/>
                <a:ext cx="11335816" cy="53480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PHENIX completed its data taking mission in 2016</a:t>
                </a:r>
              </a:p>
              <a:p>
                <a:r>
                  <a:rPr kumimoji="1" lang="en-US" altLang="ja-JP" dirty="0"/>
                  <a:t>The mission of PHENIX after 2016 is to analyze its unique datasets that can not be repeated in future</a:t>
                </a:r>
              </a:p>
              <a:p>
                <a:r>
                  <a:rPr kumimoji="1" lang="en-US" altLang="ja-JP" dirty="0"/>
                  <a:t>The spin physics goals are basically complete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≠0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&gt;0;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dirty="0"/>
                  <a:t>Exploration of transverse spin physics  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 to be completed by </a:t>
                </a:r>
                <a:r>
                  <a:rPr kumimoji="1" lang="en-US" altLang="ja-JP" dirty="0" err="1">
                    <a:sym typeface="Wingdings" panose="05000000000000000000" pitchFamily="2" charset="2"/>
                  </a:rPr>
                  <a:t>sPHENIX</a:t>
                </a:r>
                <a:endParaRPr kumimoji="1" lang="en-US" altLang="ja-JP" dirty="0"/>
              </a:p>
              <a:p>
                <a:r>
                  <a:rPr kumimoji="1" lang="en-US" altLang="ja-JP" dirty="0"/>
                  <a:t>PHENIX is about to complete the 3 key analyses that were identified in 2019 PHENIX analysis review</a:t>
                </a:r>
              </a:p>
              <a:p>
                <a:pPr lvl="1"/>
                <a:r>
                  <a:rPr kumimoji="1" lang="en-US" altLang="ja-JP" dirty="0"/>
                  <a:t>Thermal dilepton in IMR is the last key analysis to be complete 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A02F02-81AA-040E-05B3-BC0A44C18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832" y="908720"/>
                <a:ext cx="11335816" cy="5348067"/>
              </a:xfrm>
              <a:blipFill>
                <a:blip r:embed="rId2"/>
                <a:stretch>
                  <a:fillRect l="-1237" t="-1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37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01B87-A743-14AA-FEF5-18FC7824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/>
          <a:lstStyle/>
          <a:p>
            <a:r>
              <a:rPr kumimoji="1" lang="en-US" altLang="ja-JP" dirty="0"/>
              <a:t>Final Remark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628C54-13CE-019C-78E5-F30DA8B5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83264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PHENIX is about to complete its Scientific Mission</a:t>
            </a:r>
          </a:p>
          <a:p>
            <a:r>
              <a:rPr kumimoji="1" lang="en-US" altLang="ja-JP" dirty="0"/>
              <a:t>This is only possible with the strong collaboration, in particular, the students and postdocs</a:t>
            </a:r>
          </a:p>
          <a:p>
            <a:r>
              <a:rPr kumimoji="1" lang="en-US" altLang="ja-JP" dirty="0"/>
              <a:t>It took 10 years for PHENIX to complete its Scientific Mission after the completion of data taking. </a:t>
            </a:r>
          </a:p>
          <a:p>
            <a:pPr lvl="1"/>
            <a:r>
              <a:rPr kumimoji="1" lang="en-US" altLang="ja-JP" dirty="0"/>
              <a:t>It will take a similar time scale for </a:t>
            </a:r>
            <a:r>
              <a:rPr kumimoji="1" lang="en-US" altLang="ja-JP" dirty="0" err="1"/>
              <a:t>sPHENIX</a:t>
            </a:r>
            <a:r>
              <a:rPr kumimoji="1" lang="en-US" altLang="ja-JP" dirty="0"/>
              <a:t> and STAR to complete its Scientific Mission.</a:t>
            </a:r>
          </a:p>
          <a:p>
            <a:r>
              <a:rPr kumimoji="1" lang="en-US" altLang="ja-JP" dirty="0"/>
              <a:t>RHIC dataset is a unique resource, which cannot be repeated in any future.</a:t>
            </a:r>
          </a:p>
          <a:p>
            <a:r>
              <a:rPr kumimoji="1" lang="en-US" altLang="ja-JP" dirty="0"/>
              <a:t>Analysis and Data and Analysis preservation (DAP) requires resource. Nothing can be done without resource</a:t>
            </a:r>
          </a:p>
          <a:p>
            <a:r>
              <a:rPr kumimoji="1" lang="en-US" altLang="ja-JP" dirty="0"/>
              <a:t>What is the mission of RHIC experiments?</a:t>
            </a:r>
          </a:p>
          <a:p>
            <a:pPr lvl="1"/>
            <a:r>
              <a:rPr kumimoji="1" lang="en-US" altLang="ja-JP" dirty="0"/>
              <a:t>My personal opinion: </a:t>
            </a:r>
            <a:r>
              <a:rPr kumimoji="1" lang="en-US" altLang="ja-JP" i="1" dirty="0">
                <a:solidFill>
                  <a:srgbClr val="00B050"/>
                </a:solidFill>
              </a:rPr>
              <a:t>Quantitative</a:t>
            </a:r>
            <a:r>
              <a:rPr kumimoji="1" lang="en-US" altLang="ja-JP" dirty="0"/>
              <a:t> understanding of the </a:t>
            </a:r>
            <a:r>
              <a:rPr kumimoji="1" lang="en-US" altLang="ja-JP" i="1" dirty="0">
                <a:solidFill>
                  <a:srgbClr val="00B050"/>
                </a:solidFill>
              </a:rPr>
              <a:t>properties</a:t>
            </a:r>
            <a:r>
              <a:rPr kumimoji="1" lang="en-US" altLang="ja-JP" dirty="0"/>
              <a:t> of the QGP at RHIC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94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5531F11-9319-EDA9-D454-C2780D375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11964117" cy="68419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688974-F769-CAC9-31A4-50399DCC9EC2}"/>
              </a:ext>
            </a:extLst>
          </p:cNvPr>
          <p:cNvSpPr txBox="1"/>
          <p:nvPr/>
        </p:nvSpPr>
        <p:spPr>
          <a:xfrm>
            <a:off x="6096000" y="260648"/>
            <a:ext cx="609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From Yuri </a:t>
            </a:r>
            <a:r>
              <a:rPr kumimoji="1" lang="en-US" altLang="ja-JP" sz="2400" b="1" dirty="0" err="1"/>
              <a:t>Mitrankov's</a:t>
            </a:r>
            <a:r>
              <a:rPr kumimoji="1" lang="en-US" altLang="ja-JP" sz="2400" b="1" dirty="0"/>
              <a:t> talk in AUM Wednesday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46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65D96-6111-3E2A-4A62-8DE97DF6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821" y="777016"/>
            <a:ext cx="4369578" cy="567809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main purpose of an experiment is</a:t>
            </a:r>
            <a:r>
              <a:rPr lang="en-US" altLang="ja-JP" dirty="0"/>
              <a:t> t</a:t>
            </a:r>
            <a:r>
              <a:rPr kumimoji="1" lang="en-US" altLang="ja-JP" dirty="0"/>
              <a:t>o publish physics papers</a:t>
            </a:r>
          </a:p>
          <a:p>
            <a:r>
              <a:rPr lang="en-US" altLang="ja-JP" dirty="0"/>
              <a:t>The completion of data taking is NOT end of experiment.</a:t>
            </a:r>
          </a:p>
          <a:p>
            <a:r>
              <a:rPr kumimoji="1" lang="en-US" altLang="ja-JP" dirty="0"/>
              <a:t>After completion of data taking, its focus is to publish papers.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A997F3-FF26-B2FF-F30C-49C71A61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1" y="908720"/>
            <a:ext cx="7587106" cy="56780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36629F-EEAB-4E99-7D5E-0BB292A1F31A}"/>
              </a:ext>
            </a:extLst>
          </p:cNvPr>
          <p:cNvSpPr txBox="1"/>
          <p:nvPr/>
        </p:nvSpPr>
        <p:spPr>
          <a:xfrm>
            <a:off x="70238" y="315351"/>
            <a:ext cx="70109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From my talk in RHIC S&amp;T review on 2016/08/23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695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C2EDF-E2BD-00FB-1D07-A8F796684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7BD5D1-FD98-46FB-9AE5-61FBB8A8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092" y="1556792"/>
            <a:ext cx="4536670" cy="4032449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After completing data collection in 2016, PHENIX’s mission was to analyze its unique dataset and publish the results.</a:t>
            </a:r>
          </a:p>
          <a:p>
            <a:r>
              <a:rPr kumimoji="1" lang="en-US" altLang="ja-JP" dirty="0"/>
              <a:t>We anticipated that  it would take more than 5 years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014E3E-F609-1EC8-EAEE-3B841EF819B5}"/>
              </a:ext>
            </a:extLst>
          </p:cNvPr>
          <p:cNvSpPr txBox="1"/>
          <p:nvPr/>
        </p:nvSpPr>
        <p:spPr>
          <a:xfrm>
            <a:off x="70238" y="315351"/>
            <a:ext cx="70109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From my talk in RHIC S&amp;T review on 2016/08/23</a:t>
            </a:r>
            <a:endParaRPr kumimoji="1" lang="ja-JP" altLang="en-US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D3F930-1A74-32D2-9FED-F4FEE8DE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4" y="936566"/>
            <a:ext cx="7442678" cy="56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E49DB-33CD-A40D-B025-968A376C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2776"/>
            <a:ext cx="10972800" cy="1143000"/>
          </a:xfrm>
        </p:spPr>
        <p:txBody>
          <a:bodyPr>
            <a:normAutofit/>
          </a:bodyPr>
          <a:lstStyle/>
          <a:p>
            <a:r>
              <a:rPr kumimoji="1" lang="en-US" altLang="ja-JP" sz="4800" b="1" dirty="0"/>
              <a:t>Completing Spin Physics Mission</a:t>
            </a:r>
            <a:endParaRPr kumimoji="1" lang="ja-JP" alt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532C0A-64A8-8A84-F35D-35598C3D90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1544" y="2996951"/>
                <a:ext cx="7848872" cy="244827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Longitudinal spin</a:t>
                </a:r>
              </a:p>
              <a:p>
                <a:pPr marL="0" indent="0">
                  <a:buNone/>
                </a:pPr>
                <a:r>
                  <a:rPr lang="en-US" altLang="ja-JP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ja-JP" b="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b="0" dirty="0"/>
                  <a:t> and direct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b="0" dirty="0"/>
                  <a:t>: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dirty="0"/>
                  <a:t>?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ja-JP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r>
                  <a:rPr kumimoji="1" lang="en-US" altLang="ja-JP" dirty="0"/>
                  <a:t>Transverse spin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532C0A-64A8-8A84-F35D-35598C3D9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2996951"/>
                <a:ext cx="7848872" cy="2448273"/>
              </a:xfrm>
              <a:blipFill>
                <a:blip r:embed="rId2"/>
                <a:stretch>
                  <a:fillRect l="-1787" t="-3242" b="-42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2A36A4F-8205-4829-BEC4-8D4B19C0F6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5965" y="0"/>
                <a:ext cx="10972800" cy="70609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F2A36A4F-8205-4829-BEC4-8D4B19C0F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5965" y="0"/>
                <a:ext cx="10972800" cy="706090"/>
              </a:xfrm>
              <a:blipFill>
                <a:blip r:embed="rId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2CEC63-7E70-4D57-BDC5-DFD5DD55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6C25496-9CE5-445C-963C-63CD0EEE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02778"/>
            <a:ext cx="4968552" cy="3784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1CF3E8A1-F7AB-47CC-B481-CCA62D12628D}"/>
                  </a:ext>
                </a:extLst>
              </p:cNvPr>
              <p:cNvSpPr txBox="1"/>
              <p:nvPr/>
            </p:nvSpPr>
            <p:spPr>
              <a:xfrm>
                <a:off x="87629" y="4893570"/>
                <a:ext cx="622439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Observed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𝑳𝑳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</a:endParaRPr>
              </a:p>
              <a:p>
                <a:r>
                  <a:rPr lang="pt-BR" sz="2400" b="1" dirty="0">
                    <a:solidFill>
                      <a:srgbClr val="00B050"/>
                    </a:solidFill>
                  </a:rPr>
                  <a:t>Together with STAR’s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𝑳𝑳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𝒋𝒆𝒕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b="1" dirty="0">
                    <a:solidFill>
                      <a:srgbClr val="00B050"/>
                    </a:solidFill>
                  </a:rPr>
                  <a:t>, these measurements established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2400" b="1" dirty="0">
                    <a:solidFill>
                      <a:srgbClr val="00B050"/>
                    </a:solidFill>
                  </a:rPr>
                  <a:t>, i.e., the gluon spin contributes to the proton spin </a:t>
                </a: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1CF3E8A1-F7AB-47CC-B481-CCA62D126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" y="4893570"/>
                <a:ext cx="6224395" cy="1986506"/>
              </a:xfrm>
              <a:prstGeom prst="rect">
                <a:avLst/>
              </a:prstGeom>
              <a:blipFill>
                <a:blip r:embed="rId4"/>
                <a:stretch>
                  <a:fillRect l="-1469" t="-920" b="-6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CF79085-6782-4742-BF38-2E5BBA0D180A}"/>
              </a:ext>
            </a:extLst>
          </p:cNvPr>
          <p:cNvSpPr txBox="1">
            <a:spLocks/>
          </p:cNvSpPr>
          <p:nvPr/>
        </p:nvSpPr>
        <p:spPr>
          <a:xfrm>
            <a:off x="1127448" y="974552"/>
            <a:ext cx="2443226" cy="431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solidFill>
                  <a:prstClr val="black"/>
                </a:solidFill>
              </a:rPr>
              <a:t>PRD93 011501 (2016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663835-F620-40A5-AEE9-E88C3FB5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040" y="1527729"/>
            <a:ext cx="4089139" cy="402971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CE20F15-508A-4942-A968-F3D99C95EEB8}"/>
              </a:ext>
            </a:extLst>
          </p:cNvPr>
          <p:cNvSpPr txBox="1">
            <a:spLocks/>
          </p:cNvSpPr>
          <p:nvPr/>
        </p:nvSpPr>
        <p:spPr>
          <a:xfrm>
            <a:off x="6960096" y="1199588"/>
            <a:ext cx="2443226" cy="431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solidFill>
                  <a:prstClr val="black"/>
                </a:solidFill>
              </a:rPr>
              <a:t>PRD98 032007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9A6949EB-6FCF-49FB-867D-BB404D8E9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2024" y="5455222"/>
                <a:ext cx="5605397" cy="1402778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400" b="1" dirty="0">
                    <a:solidFill>
                      <a:srgbClr val="00B050"/>
                    </a:solidFill>
                  </a:rPr>
                  <a:t>Measurement of the</a:t>
                </a:r>
                <a:r>
                  <a:rPr lang="ja-JP" altLang="en-US" sz="24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rgbClr val="00B050"/>
                    </a:solidFill>
                  </a:rPr>
                  <a:t> of W </a:t>
                </a:r>
                <a:r>
                  <a:rPr lang="en-US" altLang="ja-JP" sz="24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for wide rapidity range.</a:t>
                </a:r>
              </a:p>
              <a:p>
                <a:r>
                  <a:rPr lang="en-US" altLang="ja-JP" sz="24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Constrain 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̅"/>
                        <m:ctrlPr>
                          <a:rPr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acc>
                    <m:r>
                      <a:rPr lang="en-US" altLang="ja-JP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ja-JP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b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9A6949EB-6FCF-49FB-867D-BB404D8E9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2024" y="5455222"/>
                <a:ext cx="5605397" cy="1402778"/>
              </a:xfrm>
              <a:blipFill>
                <a:blip r:embed="rId6"/>
                <a:stretch>
                  <a:fillRect l="-1413" t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948CE4-E624-4211-EF97-4C2CF3525001}"/>
              </a:ext>
            </a:extLst>
          </p:cNvPr>
          <p:cNvSpPr txBox="1">
            <a:spLocks/>
          </p:cNvSpPr>
          <p:nvPr/>
        </p:nvSpPr>
        <p:spPr>
          <a:xfrm>
            <a:off x="6960096" y="831041"/>
            <a:ext cx="2443226" cy="431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solidFill>
                  <a:prstClr val="black"/>
                </a:solidFill>
              </a:rPr>
              <a:t>PRD93 051103 (2016)</a:t>
            </a:r>
          </a:p>
        </p:txBody>
      </p:sp>
    </p:spTree>
    <p:extLst>
      <p:ext uri="{BB962C8B-B14F-4D97-AF65-F5344CB8AC3E}">
        <p14:creationId xmlns:p14="http://schemas.microsoft.com/office/powerpoint/2010/main" val="305671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コンテンツ プレースホルダー 13">
            <a:extLst>
              <a:ext uri="{FF2B5EF4-FFF2-40B4-BE49-F238E27FC236}">
                <a16:creationId xmlns:a16="http://schemas.microsoft.com/office/drawing/2014/main" id="{C123FB40-07E5-4C61-BC14-B93B12F83AB9}"/>
              </a:ext>
            </a:extLst>
          </p:cNvPr>
          <p:cNvSpPr txBox="1">
            <a:spLocks/>
          </p:cNvSpPr>
          <p:nvPr/>
        </p:nvSpPr>
        <p:spPr>
          <a:xfrm>
            <a:off x="911424" y="5483890"/>
            <a:ext cx="9982070" cy="14057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2400" b="1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The results showed that the spin of gluons aligned in the same direction of the proton spin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This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measurement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is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one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of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main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goals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of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RHIC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spin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program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FB2506-5604-4408-B4FF-D9B6B9FE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1" y="1711126"/>
            <a:ext cx="4106703" cy="379988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14DB3FA-9CED-4290-8FA0-0C0D0976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391173"/>
            <a:ext cx="6202100" cy="4858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3B75CD-CAE3-4AA2-B82C-AC7EDF2C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90" y="1036719"/>
            <a:ext cx="9446024" cy="723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1">
                <a:extLst>
                  <a:ext uri="{FF2B5EF4-FFF2-40B4-BE49-F238E27FC236}">
                    <a16:creationId xmlns:a16="http://schemas.microsoft.com/office/drawing/2014/main" id="{1D117363-1CD5-42F9-81B1-6C99DEBC1E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0391" y="31535"/>
                <a:ext cx="5677382" cy="1030217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800" b="1" dirty="0"/>
                  <a:t>Direct 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𝑳𝑳</m:t>
                        </m:r>
                      </m:sub>
                    </m:sSub>
                  </m:oMath>
                </a14:m>
                <a:endParaRPr lang="ja-JP" alt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タイトル 1">
                <a:extLst>
                  <a:ext uri="{FF2B5EF4-FFF2-40B4-BE49-F238E27FC236}">
                    <a16:creationId xmlns:a16="http://schemas.microsoft.com/office/drawing/2014/main" id="{1D117363-1CD5-42F9-81B1-6C99DEBC1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0391" y="31535"/>
                <a:ext cx="5677382" cy="1030217"/>
              </a:xfrm>
              <a:blipFill>
                <a:blip r:embed="rId5"/>
                <a:stretch>
                  <a:fillRect t="-2959" b="-218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7A6162D4-0F2F-4248-BCDC-08A72D4F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501" y="1920202"/>
            <a:ext cx="4685587" cy="31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5F05848-2505-4A54-8DEC-2EE21086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3" y="1079252"/>
            <a:ext cx="5883603" cy="3675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CDFBBC0-D0DB-4B7E-AE1F-56C173BCCA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5463" y="33222"/>
                <a:ext cx="11202948" cy="811758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ja-JP" sz="4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1" lang="ja-JP" altLang="en-US" sz="4800" b="1" dirty="0"/>
                  <a:t> </a:t>
                </a:r>
                <a:r>
                  <a:rPr kumimoji="1" lang="en-US" altLang="ja-JP" sz="4800" b="1" dirty="0"/>
                  <a:t>of direct photons and heavy flavor electrons</a:t>
                </a:r>
                <a:endParaRPr kumimoji="1" lang="ja-JP" altLang="en-US" sz="4800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CDFBBC0-D0DB-4B7E-AE1F-56C173BCC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5463" y="33222"/>
                <a:ext cx="11202948" cy="811758"/>
              </a:xfrm>
              <a:blipFill>
                <a:blip r:embed="rId3"/>
                <a:stretch>
                  <a:fillRect t="-10448" r="-1252" b="-313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44877A72-7015-45BB-89FE-024F559B3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0270" y="4796666"/>
                <a:ext cx="9857171" cy="202811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ja-JP" dirty="0">
                    <a:sym typeface="Wingdings" panose="05000000000000000000" pitchFamily="2" charset="2"/>
                  </a:rPr>
                  <a:t> of direct photons and 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Hfe</a:t>
                </a:r>
                <a:r>
                  <a:rPr lang="en-US" altLang="ja-JP" dirty="0">
                    <a:sym typeface="Wingdings" panose="05000000000000000000" pitchFamily="2" charset="2"/>
                  </a:rPr>
                  <a:t> are clean probe of the gluon contribution to the transverse spin</a:t>
                </a: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Constraint on theoretical models of gluon dynamics in proton</a:t>
                </a: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Improved measurement planned in 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sPHENIX</a:t>
                </a:r>
                <a:r>
                  <a:rPr lang="en-US" altLang="ja-JP" dirty="0">
                    <a:sym typeface="Wingdings" panose="05000000000000000000" pitchFamily="2" charset="2"/>
                  </a:rPr>
                  <a:t>, i.e., </a:t>
                </a:r>
                <a:r>
                  <a:rPr lang="en-US" altLang="ja-JP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to be completed by </a:t>
                </a:r>
                <a:r>
                  <a:rPr lang="en-US" altLang="ja-JP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sPHENIX</a:t>
                </a:r>
                <a:endParaRPr lang="en-US" altLang="ja-JP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44877A72-7015-45BB-89FE-024F559B3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0270" y="4796666"/>
                <a:ext cx="9857171" cy="2028112"/>
              </a:xfrm>
              <a:blipFill>
                <a:blip r:embed="rId4"/>
                <a:stretch>
                  <a:fillRect l="-1051" t="-6306" r="-928" b="-21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A046AD-2ACD-4F51-8A70-8B8E0169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211" y="6353889"/>
            <a:ext cx="2743200" cy="365125"/>
          </a:xfrm>
        </p:spPr>
        <p:txBody>
          <a:bodyPr/>
          <a:lstStyle/>
          <a:p>
            <a:fld id="{98A3140B-8669-4B49-ADBB-14C0EC8ADB8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D83B80-7D5D-4B5C-A81C-F28DF6A92A9F}"/>
              </a:ext>
            </a:extLst>
          </p:cNvPr>
          <p:cNvSpPr txBox="1"/>
          <p:nvPr/>
        </p:nvSpPr>
        <p:spPr>
          <a:xfrm>
            <a:off x="6638123" y="875801"/>
            <a:ext cx="25533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/>
              <a:t>PRD107,052012 (2023)</a:t>
            </a:r>
            <a:endParaRPr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FE7AD6-AF0A-4E0B-9738-CBBACF99DCD4}"/>
              </a:ext>
            </a:extLst>
          </p:cNvPr>
          <p:cNvSpPr txBox="1"/>
          <p:nvPr/>
        </p:nvSpPr>
        <p:spPr>
          <a:xfrm>
            <a:off x="590306" y="789305"/>
            <a:ext cx="23663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/>
              <a:t>PRL127, 162001 (2021)</a:t>
            </a:r>
            <a:endParaRPr lang="ja-JP" altLang="en-US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435E24-3B4D-43DA-9854-567AE8EFD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503" y="1245133"/>
            <a:ext cx="5636079" cy="3013135"/>
          </a:xfrm>
          <a:prstGeom prst="rect">
            <a:avLst/>
          </a:prstGeom>
        </p:spPr>
      </p:pic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A9A5EFB0-7AB0-4B75-86C6-80C32E853D12}"/>
              </a:ext>
            </a:extLst>
          </p:cNvPr>
          <p:cNvSpPr txBox="1">
            <a:spLocks/>
          </p:cNvSpPr>
          <p:nvPr/>
        </p:nvSpPr>
        <p:spPr>
          <a:xfrm>
            <a:off x="143339" y="6365340"/>
            <a:ext cx="67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D2D8002D-B5B0-4BAC-B1F6-782DDCCE6D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>
                <a:defRPr/>
              </a:pPr>
              <a:t>9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90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1249</Words>
  <Application>Microsoft Office PowerPoint</Application>
  <PresentationFormat>ワイド画面</PresentationFormat>
  <Paragraphs>155</Paragraphs>
  <Slides>23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テーマ</vt:lpstr>
      <vt:lpstr>6_Office Theme</vt:lpstr>
      <vt:lpstr>2_Office テーマ</vt:lpstr>
      <vt:lpstr>Completing PHENIX Scientific mission</vt:lpstr>
      <vt:lpstr>What are the Scientific Misson of PHENIX</vt:lpstr>
      <vt:lpstr>PowerPoint プレゼンテーション</vt:lpstr>
      <vt:lpstr>PowerPoint プレゼンテーション</vt:lpstr>
      <vt:lpstr>PowerPoint プレゼンテーション</vt:lpstr>
      <vt:lpstr>Completing Spin Physics Mission</vt:lpstr>
      <vt:lpstr>ΔG≠0 from π^0  A_LL and Δq ̅ from W→e,μ </vt:lpstr>
      <vt:lpstr>Direct photon A_LL</vt:lpstr>
      <vt:lpstr>A_N of direct photons and heavy flavor electrons</vt:lpstr>
      <vt:lpstr>Completing Heavy Ion Physics Mission</vt:lpstr>
      <vt:lpstr>2019 PHENIX analysis review (internal)</vt:lpstr>
      <vt:lpstr>PHENIX’s unique capabilities</vt:lpstr>
      <vt:lpstr>2019 PHENIX Analysis Review</vt:lpstr>
      <vt:lpstr>Heavy flavor measurement with VTX Si tracker</vt:lpstr>
      <vt:lpstr>FVTX results (B→J/ψ)</vt:lpstr>
      <vt:lpstr>v_2 of J/ψ and HF muon in forward muon + FVTX</vt:lpstr>
      <vt:lpstr>Low p_T direct photons</vt:lpstr>
      <vt:lpstr>High p_T direct γ: π^0suppression in d+Au </vt:lpstr>
      <vt:lpstr>Thermal dilepton in IMR (1&lt;M_ee&lt;2.9 GeV/c^2)</vt:lpstr>
      <vt:lpstr>2019 PHENIX Analysis Review</vt:lpstr>
      <vt:lpstr>PHENIX publications</vt:lpstr>
      <vt:lpstr>Summary</vt:lpstr>
      <vt:lpstr>Final Remark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物質のなりたち</dc:title>
  <dc:creator>Yasuyuki Akiba</dc:creator>
  <cp:lastModifiedBy>Yasuyuki Akiba</cp:lastModifiedBy>
  <cp:revision>316</cp:revision>
  <dcterms:created xsi:type="dcterms:W3CDTF">2014-08-20T01:11:43Z</dcterms:created>
  <dcterms:modified xsi:type="dcterms:W3CDTF">2026-05-15T12:27:01Z</dcterms:modified>
</cp:coreProperties>
</file>