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handoutMasterIdLst>
    <p:handoutMasterId r:id="rId63"/>
  </p:handoutMasterIdLst>
  <p:sldIdLst>
    <p:sldId id="256" r:id="rId2"/>
    <p:sldId id="2147375358" r:id="rId3"/>
    <p:sldId id="2147375374" r:id="rId4"/>
    <p:sldId id="2147375357" r:id="rId5"/>
    <p:sldId id="2147375356" r:id="rId6"/>
    <p:sldId id="283" r:id="rId7"/>
    <p:sldId id="329" r:id="rId8"/>
    <p:sldId id="257" r:id="rId9"/>
    <p:sldId id="2147375372" r:id="rId10"/>
    <p:sldId id="306" r:id="rId11"/>
    <p:sldId id="295" r:id="rId12"/>
    <p:sldId id="2147375360" r:id="rId13"/>
    <p:sldId id="350" r:id="rId14"/>
    <p:sldId id="351" r:id="rId15"/>
    <p:sldId id="314" r:id="rId16"/>
    <p:sldId id="354" r:id="rId17"/>
    <p:sldId id="315" r:id="rId18"/>
    <p:sldId id="353" r:id="rId19"/>
    <p:sldId id="2147375359" r:id="rId20"/>
    <p:sldId id="2147375379" r:id="rId21"/>
    <p:sldId id="2147375361" r:id="rId22"/>
    <p:sldId id="455" r:id="rId23"/>
    <p:sldId id="2147375362" r:id="rId24"/>
    <p:sldId id="456" r:id="rId25"/>
    <p:sldId id="2147375377" r:id="rId26"/>
    <p:sldId id="458" r:id="rId27"/>
    <p:sldId id="457" r:id="rId28"/>
    <p:sldId id="2147375387" r:id="rId29"/>
    <p:sldId id="2147375371" r:id="rId30"/>
    <p:sldId id="2147375363" r:id="rId31"/>
    <p:sldId id="2147375364" r:id="rId32"/>
    <p:sldId id="2147375384" r:id="rId33"/>
    <p:sldId id="459" r:id="rId34"/>
    <p:sldId id="2147375390" r:id="rId35"/>
    <p:sldId id="2147375365" r:id="rId36"/>
    <p:sldId id="2147375375" r:id="rId37"/>
    <p:sldId id="2147375391" r:id="rId38"/>
    <p:sldId id="2147375376" r:id="rId39"/>
    <p:sldId id="2147375373" r:id="rId40"/>
    <p:sldId id="2147375366" r:id="rId41"/>
    <p:sldId id="2147375386" r:id="rId42"/>
    <p:sldId id="2147375380" r:id="rId43"/>
    <p:sldId id="2147375367" r:id="rId44"/>
    <p:sldId id="2147375381" r:id="rId45"/>
    <p:sldId id="2147375368" r:id="rId46"/>
    <p:sldId id="2147375369" r:id="rId47"/>
    <p:sldId id="2147375382" r:id="rId48"/>
    <p:sldId id="2147375388" r:id="rId49"/>
    <p:sldId id="2147375370" r:id="rId50"/>
    <p:sldId id="2147375385" r:id="rId51"/>
    <p:sldId id="2147375378" r:id="rId52"/>
    <p:sldId id="2147375383" r:id="rId53"/>
    <p:sldId id="343" r:id="rId54"/>
    <p:sldId id="454" r:id="rId55"/>
    <p:sldId id="2147375347" r:id="rId56"/>
    <p:sldId id="2147375348" r:id="rId57"/>
    <p:sldId id="311" r:id="rId58"/>
    <p:sldId id="287" r:id="rId59"/>
    <p:sldId id="2147375345" r:id="rId60"/>
    <p:sldId id="2147375389"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2D2EC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p:restoredTop sz="94740"/>
  </p:normalViewPr>
  <p:slideViewPr>
    <p:cSldViewPr snapToGrid="0" snapToObjects="1">
      <p:cViewPr varScale="1">
        <p:scale>
          <a:sx n="124" d="100"/>
          <a:sy n="124" d="100"/>
        </p:scale>
        <p:origin x="1864" y="176"/>
      </p:cViewPr>
      <p:guideLst>
        <p:guide orient="horz" pos="2160"/>
        <p:guide pos="2880"/>
      </p:guideLst>
    </p:cSldViewPr>
  </p:slideViewPr>
  <p:notesTextViewPr>
    <p:cViewPr>
      <p:scale>
        <a:sx n="100" d="100"/>
        <a:sy n="100" d="100"/>
      </p:scale>
      <p:origin x="0" y="0"/>
    </p:cViewPr>
  </p:notesTextViewPr>
  <p:sorterViewPr>
    <p:cViewPr>
      <p:scale>
        <a:sx n="1" d="1"/>
        <a:sy n="1" d="1"/>
      </p:scale>
      <p:origin x="0" y="1584"/>
    </p:cViewPr>
  </p:sorter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89611A-E241-DA48-880B-EA7C0902D793}" type="datetimeFigureOut">
              <a:rPr lang="en-US" smtClean="0"/>
              <a:t>5/14/26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FDF7F4-9030-3142-98AF-ED987DD8E423}" type="slidenum">
              <a:rPr lang="en-US" smtClean="0"/>
              <a:t>‹#›</a:t>
            </a:fld>
            <a:endParaRPr lang="en-US"/>
          </a:p>
        </p:txBody>
      </p:sp>
    </p:spTree>
    <p:extLst>
      <p:ext uri="{BB962C8B-B14F-4D97-AF65-F5344CB8AC3E}">
        <p14:creationId xmlns:p14="http://schemas.microsoft.com/office/powerpoint/2010/main" val="38836742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D934CC-3344-0C46-B867-A592744F1E3E}" type="datetimeFigureOut">
              <a:rPr lang="en-US" smtClean="0"/>
              <a:t>5/14/26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058F4A-483C-E04B-979C-DEF8A46F6421}" type="slidenum">
              <a:rPr lang="en-US" smtClean="0"/>
              <a:t>‹#›</a:t>
            </a:fld>
            <a:endParaRPr lang="en-US"/>
          </a:p>
        </p:txBody>
      </p:sp>
    </p:spTree>
    <p:extLst>
      <p:ext uri="{BB962C8B-B14F-4D97-AF65-F5344CB8AC3E}">
        <p14:creationId xmlns:p14="http://schemas.microsoft.com/office/powerpoint/2010/main" val="18017320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058F4A-483C-E04B-979C-DEF8A46F6421}" type="slidenum">
              <a:rPr lang="en-US" smtClean="0"/>
              <a:t>4</a:t>
            </a:fld>
            <a:endParaRPr lang="en-US"/>
          </a:p>
        </p:txBody>
      </p:sp>
    </p:spTree>
    <p:extLst>
      <p:ext uri="{BB962C8B-B14F-4D97-AF65-F5344CB8AC3E}">
        <p14:creationId xmlns:p14="http://schemas.microsoft.com/office/powerpoint/2010/main" val="3319643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058F4A-483C-E04B-979C-DEF8A46F6421}" type="slidenum">
              <a:rPr lang="en-US" smtClean="0"/>
              <a:t>6</a:t>
            </a:fld>
            <a:endParaRPr lang="en-US"/>
          </a:p>
        </p:txBody>
      </p:sp>
    </p:spTree>
    <p:extLst>
      <p:ext uri="{BB962C8B-B14F-4D97-AF65-F5344CB8AC3E}">
        <p14:creationId xmlns:p14="http://schemas.microsoft.com/office/powerpoint/2010/main" val="1624365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058F4A-483C-E04B-979C-DEF8A46F6421}" type="slidenum">
              <a:rPr lang="en-US" smtClean="0"/>
              <a:t>40</a:t>
            </a:fld>
            <a:endParaRPr lang="en-US"/>
          </a:p>
        </p:txBody>
      </p:sp>
    </p:spTree>
    <p:extLst>
      <p:ext uri="{BB962C8B-B14F-4D97-AF65-F5344CB8AC3E}">
        <p14:creationId xmlns:p14="http://schemas.microsoft.com/office/powerpoint/2010/main" val="4081658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058F4A-483C-E04B-979C-DEF8A46F6421}" type="slidenum">
              <a:rPr lang="en-US" smtClean="0"/>
              <a:t>41</a:t>
            </a:fld>
            <a:endParaRPr lang="en-US"/>
          </a:p>
        </p:txBody>
      </p:sp>
    </p:spTree>
    <p:extLst>
      <p:ext uri="{BB962C8B-B14F-4D97-AF65-F5344CB8AC3E}">
        <p14:creationId xmlns:p14="http://schemas.microsoft.com/office/powerpoint/2010/main" val="1664334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58F4A-483C-E04B-979C-DEF8A46F6421}" type="slidenum">
              <a:rPr lang="en-US" smtClean="0"/>
              <a:t>55</a:t>
            </a:fld>
            <a:endParaRPr lang="en-US"/>
          </a:p>
        </p:txBody>
      </p:sp>
    </p:spTree>
    <p:extLst>
      <p:ext uri="{BB962C8B-B14F-4D97-AF65-F5344CB8AC3E}">
        <p14:creationId xmlns:p14="http://schemas.microsoft.com/office/powerpoint/2010/main" val="3614761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58F4A-483C-E04B-979C-DEF8A46F6421}" type="slidenum">
              <a:rPr lang="en-US" smtClean="0"/>
              <a:t>56</a:t>
            </a:fld>
            <a:endParaRPr lang="en-US"/>
          </a:p>
        </p:txBody>
      </p:sp>
    </p:spTree>
    <p:extLst>
      <p:ext uri="{BB962C8B-B14F-4D97-AF65-F5344CB8AC3E}">
        <p14:creationId xmlns:p14="http://schemas.microsoft.com/office/powerpoint/2010/main" val="4043758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5/15/2026</a:t>
            </a:r>
          </a:p>
        </p:txBody>
      </p:sp>
      <p:sp>
        <p:nvSpPr>
          <p:cNvPr id="5" name="Footer Placeholder 4"/>
          <p:cNvSpPr>
            <a:spLocks noGrp="1"/>
          </p:cNvSpPr>
          <p:nvPr>
            <p:ph type="ftr" sz="quarter" idx="11"/>
          </p:nvPr>
        </p:nvSpPr>
        <p:spPr/>
        <p:txBody>
          <a:bodyPr/>
          <a:lstStyle/>
          <a:p>
            <a:r>
              <a:rPr lang="pl-PL"/>
              <a:t>Richard Milner                                                      RHIC Science Symposium</a:t>
            </a:r>
            <a:endParaRPr lang="en-US"/>
          </a:p>
        </p:txBody>
      </p:sp>
      <p:sp>
        <p:nvSpPr>
          <p:cNvPr id="6" name="Slide Number Placeholder 5"/>
          <p:cNvSpPr>
            <a:spLocks noGrp="1"/>
          </p:cNvSpPr>
          <p:nvPr>
            <p:ph type="sldNum" sz="quarter" idx="12"/>
          </p:nvPr>
        </p:nvSpPr>
        <p:spPr/>
        <p:txBody>
          <a:bodyPr/>
          <a:lstStyle/>
          <a:p>
            <a:fld id="{AF2E4468-5398-3744-84A2-247E18F77D68}" type="slidenum">
              <a:rPr lang="en-US" smtClean="0"/>
              <a:t>‹#›</a:t>
            </a:fld>
            <a:endParaRPr lang="en-US"/>
          </a:p>
        </p:txBody>
      </p:sp>
    </p:spTree>
    <p:extLst>
      <p:ext uri="{BB962C8B-B14F-4D97-AF65-F5344CB8AC3E}">
        <p14:creationId xmlns:p14="http://schemas.microsoft.com/office/powerpoint/2010/main" val="1545991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5/15/2026</a:t>
            </a:r>
          </a:p>
        </p:txBody>
      </p:sp>
      <p:sp>
        <p:nvSpPr>
          <p:cNvPr id="5" name="Footer Placeholder 4"/>
          <p:cNvSpPr>
            <a:spLocks noGrp="1"/>
          </p:cNvSpPr>
          <p:nvPr>
            <p:ph type="ftr" sz="quarter" idx="11"/>
          </p:nvPr>
        </p:nvSpPr>
        <p:spPr/>
        <p:txBody>
          <a:bodyPr/>
          <a:lstStyle/>
          <a:p>
            <a:r>
              <a:rPr lang="pl-PL"/>
              <a:t>Richard Milner                                                      RHIC Science Symposium</a:t>
            </a:r>
            <a:endParaRPr lang="en-US"/>
          </a:p>
        </p:txBody>
      </p:sp>
      <p:sp>
        <p:nvSpPr>
          <p:cNvPr id="6" name="Slide Number Placeholder 5"/>
          <p:cNvSpPr>
            <a:spLocks noGrp="1"/>
          </p:cNvSpPr>
          <p:nvPr>
            <p:ph type="sldNum" sz="quarter" idx="12"/>
          </p:nvPr>
        </p:nvSpPr>
        <p:spPr/>
        <p:txBody>
          <a:bodyPr/>
          <a:lstStyle/>
          <a:p>
            <a:fld id="{AF2E4468-5398-3744-84A2-247E18F77D68}" type="slidenum">
              <a:rPr lang="en-US" smtClean="0"/>
              <a:t>‹#›</a:t>
            </a:fld>
            <a:endParaRPr lang="en-US"/>
          </a:p>
        </p:txBody>
      </p:sp>
    </p:spTree>
    <p:extLst>
      <p:ext uri="{BB962C8B-B14F-4D97-AF65-F5344CB8AC3E}">
        <p14:creationId xmlns:p14="http://schemas.microsoft.com/office/powerpoint/2010/main" val="3674694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5/15/2026</a:t>
            </a:r>
          </a:p>
        </p:txBody>
      </p:sp>
      <p:sp>
        <p:nvSpPr>
          <p:cNvPr id="5" name="Footer Placeholder 4"/>
          <p:cNvSpPr>
            <a:spLocks noGrp="1"/>
          </p:cNvSpPr>
          <p:nvPr>
            <p:ph type="ftr" sz="quarter" idx="11"/>
          </p:nvPr>
        </p:nvSpPr>
        <p:spPr/>
        <p:txBody>
          <a:bodyPr/>
          <a:lstStyle/>
          <a:p>
            <a:r>
              <a:rPr lang="pl-PL"/>
              <a:t>Richard Milner                                                      RHIC Science Symposium</a:t>
            </a:r>
            <a:endParaRPr lang="en-US"/>
          </a:p>
        </p:txBody>
      </p:sp>
      <p:sp>
        <p:nvSpPr>
          <p:cNvPr id="6" name="Slide Number Placeholder 5"/>
          <p:cNvSpPr>
            <a:spLocks noGrp="1"/>
          </p:cNvSpPr>
          <p:nvPr>
            <p:ph type="sldNum" sz="quarter" idx="12"/>
          </p:nvPr>
        </p:nvSpPr>
        <p:spPr/>
        <p:txBody>
          <a:bodyPr/>
          <a:lstStyle/>
          <a:p>
            <a:fld id="{AF2E4468-5398-3744-84A2-247E18F77D68}" type="slidenum">
              <a:rPr lang="en-US" smtClean="0"/>
              <a:t>‹#›</a:t>
            </a:fld>
            <a:endParaRPr lang="en-US"/>
          </a:p>
        </p:txBody>
      </p:sp>
    </p:spTree>
    <p:extLst>
      <p:ext uri="{BB962C8B-B14F-4D97-AF65-F5344CB8AC3E}">
        <p14:creationId xmlns:p14="http://schemas.microsoft.com/office/powerpoint/2010/main" val="2964566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5/15/2026</a:t>
            </a:r>
          </a:p>
        </p:txBody>
      </p:sp>
      <p:sp>
        <p:nvSpPr>
          <p:cNvPr id="5" name="Footer Placeholder 4"/>
          <p:cNvSpPr>
            <a:spLocks noGrp="1"/>
          </p:cNvSpPr>
          <p:nvPr>
            <p:ph type="ftr" sz="quarter" idx="11"/>
          </p:nvPr>
        </p:nvSpPr>
        <p:spPr/>
        <p:txBody>
          <a:bodyPr/>
          <a:lstStyle/>
          <a:p>
            <a:r>
              <a:rPr lang="pl-PL"/>
              <a:t>Richard Milner                                                      RHIC Science Symposium</a:t>
            </a:r>
            <a:endParaRPr lang="en-US"/>
          </a:p>
        </p:txBody>
      </p:sp>
      <p:sp>
        <p:nvSpPr>
          <p:cNvPr id="6" name="Slide Number Placeholder 5"/>
          <p:cNvSpPr>
            <a:spLocks noGrp="1"/>
          </p:cNvSpPr>
          <p:nvPr>
            <p:ph type="sldNum" sz="quarter" idx="12"/>
          </p:nvPr>
        </p:nvSpPr>
        <p:spPr/>
        <p:txBody>
          <a:bodyPr/>
          <a:lstStyle/>
          <a:p>
            <a:fld id="{AF2E4468-5398-3744-84A2-247E18F77D68}" type="slidenum">
              <a:rPr lang="en-US" smtClean="0"/>
              <a:t>‹#›</a:t>
            </a:fld>
            <a:endParaRPr lang="en-US"/>
          </a:p>
        </p:txBody>
      </p:sp>
    </p:spTree>
    <p:extLst>
      <p:ext uri="{BB962C8B-B14F-4D97-AF65-F5344CB8AC3E}">
        <p14:creationId xmlns:p14="http://schemas.microsoft.com/office/powerpoint/2010/main" val="2543500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5/15/2026</a:t>
            </a:r>
          </a:p>
        </p:txBody>
      </p:sp>
      <p:sp>
        <p:nvSpPr>
          <p:cNvPr id="5" name="Footer Placeholder 4"/>
          <p:cNvSpPr>
            <a:spLocks noGrp="1"/>
          </p:cNvSpPr>
          <p:nvPr>
            <p:ph type="ftr" sz="quarter" idx="11"/>
          </p:nvPr>
        </p:nvSpPr>
        <p:spPr/>
        <p:txBody>
          <a:bodyPr/>
          <a:lstStyle/>
          <a:p>
            <a:r>
              <a:rPr lang="pl-PL"/>
              <a:t>Richard Milner                                                      RHIC Science Symposium</a:t>
            </a:r>
            <a:endParaRPr lang="en-US"/>
          </a:p>
        </p:txBody>
      </p:sp>
      <p:sp>
        <p:nvSpPr>
          <p:cNvPr id="6" name="Slide Number Placeholder 5"/>
          <p:cNvSpPr>
            <a:spLocks noGrp="1"/>
          </p:cNvSpPr>
          <p:nvPr>
            <p:ph type="sldNum" sz="quarter" idx="12"/>
          </p:nvPr>
        </p:nvSpPr>
        <p:spPr/>
        <p:txBody>
          <a:bodyPr/>
          <a:lstStyle/>
          <a:p>
            <a:fld id="{AF2E4468-5398-3744-84A2-247E18F77D68}" type="slidenum">
              <a:rPr lang="en-US" smtClean="0"/>
              <a:t>‹#›</a:t>
            </a:fld>
            <a:endParaRPr lang="en-US"/>
          </a:p>
        </p:txBody>
      </p:sp>
    </p:spTree>
    <p:extLst>
      <p:ext uri="{BB962C8B-B14F-4D97-AF65-F5344CB8AC3E}">
        <p14:creationId xmlns:p14="http://schemas.microsoft.com/office/powerpoint/2010/main" val="3414925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5/15/2026</a:t>
            </a:r>
          </a:p>
        </p:txBody>
      </p:sp>
      <p:sp>
        <p:nvSpPr>
          <p:cNvPr id="6" name="Footer Placeholder 5"/>
          <p:cNvSpPr>
            <a:spLocks noGrp="1"/>
          </p:cNvSpPr>
          <p:nvPr>
            <p:ph type="ftr" sz="quarter" idx="11"/>
          </p:nvPr>
        </p:nvSpPr>
        <p:spPr/>
        <p:txBody>
          <a:bodyPr/>
          <a:lstStyle/>
          <a:p>
            <a:r>
              <a:rPr lang="pl-PL"/>
              <a:t>Richard Milner                                                      RHIC Science Symposium</a:t>
            </a:r>
            <a:endParaRPr lang="en-US"/>
          </a:p>
        </p:txBody>
      </p:sp>
      <p:sp>
        <p:nvSpPr>
          <p:cNvPr id="7" name="Slide Number Placeholder 6"/>
          <p:cNvSpPr>
            <a:spLocks noGrp="1"/>
          </p:cNvSpPr>
          <p:nvPr>
            <p:ph type="sldNum" sz="quarter" idx="12"/>
          </p:nvPr>
        </p:nvSpPr>
        <p:spPr/>
        <p:txBody>
          <a:bodyPr/>
          <a:lstStyle/>
          <a:p>
            <a:fld id="{AF2E4468-5398-3744-84A2-247E18F77D68}" type="slidenum">
              <a:rPr lang="en-US" smtClean="0"/>
              <a:t>‹#›</a:t>
            </a:fld>
            <a:endParaRPr lang="en-US"/>
          </a:p>
        </p:txBody>
      </p:sp>
    </p:spTree>
    <p:extLst>
      <p:ext uri="{BB962C8B-B14F-4D97-AF65-F5344CB8AC3E}">
        <p14:creationId xmlns:p14="http://schemas.microsoft.com/office/powerpoint/2010/main" val="669507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5/15/2026</a:t>
            </a:r>
          </a:p>
        </p:txBody>
      </p:sp>
      <p:sp>
        <p:nvSpPr>
          <p:cNvPr id="8" name="Footer Placeholder 7"/>
          <p:cNvSpPr>
            <a:spLocks noGrp="1"/>
          </p:cNvSpPr>
          <p:nvPr>
            <p:ph type="ftr" sz="quarter" idx="11"/>
          </p:nvPr>
        </p:nvSpPr>
        <p:spPr/>
        <p:txBody>
          <a:bodyPr/>
          <a:lstStyle/>
          <a:p>
            <a:r>
              <a:rPr lang="pl-PL"/>
              <a:t>Richard Milner                                                      RHIC Science Symposium</a:t>
            </a:r>
            <a:endParaRPr lang="en-US"/>
          </a:p>
        </p:txBody>
      </p:sp>
      <p:sp>
        <p:nvSpPr>
          <p:cNvPr id="9" name="Slide Number Placeholder 8"/>
          <p:cNvSpPr>
            <a:spLocks noGrp="1"/>
          </p:cNvSpPr>
          <p:nvPr>
            <p:ph type="sldNum" sz="quarter" idx="12"/>
          </p:nvPr>
        </p:nvSpPr>
        <p:spPr/>
        <p:txBody>
          <a:bodyPr/>
          <a:lstStyle/>
          <a:p>
            <a:fld id="{AF2E4468-5398-3744-84A2-247E18F77D68}" type="slidenum">
              <a:rPr lang="en-US" smtClean="0"/>
              <a:t>‹#›</a:t>
            </a:fld>
            <a:endParaRPr lang="en-US"/>
          </a:p>
        </p:txBody>
      </p:sp>
    </p:spTree>
    <p:extLst>
      <p:ext uri="{BB962C8B-B14F-4D97-AF65-F5344CB8AC3E}">
        <p14:creationId xmlns:p14="http://schemas.microsoft.com/office/powerpoint/2010/main" val="3127884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5/15/2026</a:t>
            </a:r>
          </a:p>
        </p:txBody>
      </p:sp>
      <p:sp>
        <p:nvSpPr>
          <p:cNvPr id="4" name="Footer Placeholder 3"/>
          <p:cNvSpPr>
            <a:spLocks noGrp="1"/>
          </p:cNvSpPr>
          <p:nvPr>
            <p:ph type="ftr" sz="quarter" idx="11"/>
          </p:nvPr>
        </p:nvSpPr>
        <p:spPr/>
        <p:txBody>
          <a:bodyPr/>
          <a:lstStyle/>
          <a:p>
            <a:r>
              <a:rPr lang="pl-PL"/>
              <a:t>Richard Milner                                                      RHIC Science Symposium</a:t>
            </a:r>
            <a:endParaRPr lang="en-US"/>
          </a:p>
        </p:txBody>
      </p:sp>
      <p:sp>
        <p:nvSpPr>
          <p:cNvPr id="5" name="Slide Number Placeholder 4"/>
          <p:cNvSpPr>
            <a:spLocks noGrp="1"/>
          </p:cNvSpPr>
          <p:nvPr>
            <p:ph type="sldNum" sz="quarter" idx="12"/>
          </p:nvPr>
        </p:nvSpPr>
        <p:spPr/>
        <p:txBody>
          <a:bodyPr/>
          <a:lstStyle/>
          <a:p>
            <a:fld id="{AF2E4468-5398-3744-84A2-247E18F77D68}" type="slidenum">
              <a:rPr lang="en-US" smtClean="0"/>
              <a:t>‹#›</a:t>
            </a:fld>
            <a:endParaRPr lang="en-US"/>
          </a:p>
        </p:txBody>
      </p:sp>
    </p:spTree>
    <p:extLst>
      <p:ext uri="{BB962C8B-B14F-4D97-AF65-F5344CB8AC3E}">
        <p14:creationId xmlns:p14="http://schemas.microsoft.com/office/powerpoint/2010/main" val="255281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5/15/2026</a:t>
            </a:r>
          </a:p>
        </p:txBody>
      </p:sp>
      <p:sp>
        <p:nvSpPr>
          <p:cNvPr id="3" name="Footer Placeholder 2"/>
          <p:cNvSpPr>
            <a:spLocks noGrp="1"/>
          </p:cNvSpPr>
          <p:nvPr>
            <p:ph type="ftr" sz="quarter" idx="11"/>
          </p:nvPr>
        </p:nvSpPr>
        <p:spPr/>
        <p:txBody>
          <a:bodyPr/>
          <a:lstStyle/>
          <a:p>
            <a:r>
              <a:rPr lang="pl-PL"/>
              <a:t>Richard Milner                                                      RHIC Science Symposium</a:t>
            </a:r>
            <a:endParaRPr lang="en-US"/>
          </a:p>
        </p:txBody>
      </p:sp>
      <p:sp>
        <p:nvSpPr>
          <p:cNvPr id="4" name="Slide Number Placeholder 3"/>
          <p:cNvSpPr>
            <a:spLocks noGrp="1"/>
          </p:cNvSpPr>
          <p:nvPr>
            <p:ph type="sldNum" sz="quarter" idx="12"/>
          </p:nvPr>
        </p:nvSpPr>
        <p:spPr/>
        <p:txBody>
          <a:bodyPr/>
          <a:lstStyle/>
          <a:p>
            <a:fld id="{AF2E4468-5398-3744-84A2-247E18F77D68}" type="slidenum">
              <a:rPr lang="en-US" smtClean="0"/>
              <a:t>‹#›</a:t>
            </a:fld>
            <a:endParaRPr lang="en-US"/>
          </a:p>
        </p:txBody>
      </p:sp>
    </p:spTree>
    <p:extLst>
      <p:ext uri="{BB962C8B-B14F-4D97-AF65-F5344CB8AC3E}">
        <p14:creationId xmlns:p14="http://schemas.microsoft.com/office/powerpoint/2010/main" val="2742271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5/15/2026</a:t>
            </a:r>
          </a:p>
        </p:txBody>
      </p:sp>
      <p:sp>
        <p:nvSpPr>
          <p:cNvPr id="6" name="Footer Placeholder 5"/>
          <p:cNvSpPr>
            <a:spLocks noGrp="1"/>
          </p:cNvSpPr>
          <p:nvPr>
            <p:ph type="ftr" sz="quarter" idx="11"/>
          </p:nvPr>
        </p:nvSpPr>
        <p:spPr/>
        <p:txBody>
          <a:bodyPr/>
          <a:lstStyle/>
          <a:p>
            <a:r>
              <a:rPr lang="pl-PL"/>
              <a:t>Richard Milner                                                      RHIC Science Symposium</a:t>
            </a:r>
            <a:endParaRPr lang="en-US"/>
          </a:p>
        </p:txBody>
      </p:sp>
      <p:sp>
        <p:nvSpPr>
          <p:cNvPr id="7" name="Slide Number Placeholder 6"/>
          <p:cNvSpPr>
            <a:spLocks noGrp="1"/>
          </p:cNvSpPr>
          <p:nvPr>
            <p:ph type="sldNum" sz="quarter" idx="12"/>
          </p:nvPr>
        </p:nvSpPr>
        <p:spPr/>
        <p:txBody>
          <a:bodyPr/>
          <a:lstStyle/>
          <a:p>
            <a:fld id="{AF2E4468-5398-3744-84A2-247E18F77D68}" type="slidenum">
              <a:rPr lang="en-US" smtClean="0"/>
              <a:t>‹#›</a:t>
            </a:fld>
            <a:endParaRPr lang="en-US"/>
          </a:p>
        </p:txBody>
      </p:sp>
    </p:spTree>
    <p:extLst>
      <p:ext uri="{BB962C8B-B14F-4D97-AF65-F5344CB8AC3E}">
        <p14:creationId xmlns:p14="http://schemas.microsoft.com/office/powerpoint/2010/main" val="1494508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5/15/2026</a:t>
            </a:r>
          </a:p>
        </p:txBody>
      </p:sp>
      <p:sp>
        <p:nvSpPr>
          <p:cNvPr id="6" name="Footer Placeholder 5"/>
          <p:cNvSpPr>
            <a:spLocks noGrp="1"/>
          </p:cNvSpPr>
          <p:nvPr>
            <p:ph type="ftr" sz="quarter" idx="11"/>
          </p:nvPr>
        </p:nvSpPr>
        <p:spPr/>
        <p:txBody>
          <a:bodyPr/>
          <a:lstStyle/>
          <a:p>
            <a:r>
              <a:rPr lang="pl-PL"/>
              <a:t>Richard Milner                                                      RHIC Science Symposium</a:t>
            </a:r>
            <a:endParaRPr lang="en-US"/>
          </a:p>
        </p:txBody>
      </p:sp>
      <p:sp>
        <p:nvSpPr>
          <p:cNvPr id="7" name="Slide Number Placeholder 6"/>
          <p:cNvSpPr>
            <a:spLocks noGrp="1"/>
          </p:cNvSpPr>
          <p:nvPr>
            <p:ph type="sldNum" sz="quarter" idx="12"/>
          </p:nvPr>
        </p:nvSpPr>
        <p:spPr/>
        <p:txBody>
          <a:bodyPr/>
          <a:lstStyle/>
          <a:p>
            <a:fld id="{AF2E4468-5398-3744-84A2-247E18F77D68}" type="slidenum">
              <a:rPr lang="en-US" smtClean="0"/>
              <a:t>‹#›</a:t>
            </a:fld>
            <a:endParaRPr lang="en-US"/>
          </a:p>
        </p:txBody>
      </p:sp>
    </p:spTree>
    <p:extLst>
      <p:ext uri="{BB962C8B-B14F-4D97-AF65-F5344CB8AC3E}">
        <p14:creationId xmlns:p14="http://schemas.microsoft.com/office/powerpoint/2010/main" val="78212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5/15/2026</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l-PL"/>
              <a:t>Richard Milner                                                      RHIC Science Symposium</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2E4468-5398-3744-84A2-247E18F77D68}" type="slidenum">
              <a:rPr lang="en-US" smtClean="0"/>
              <a:t>‹#›</a:t>
            </a:fld>
            <a:endParaRPr lang="en-US"/>
          </a:p>
        </p:txBody>
      </p:sp>
    </p:spTree>
    <p:extLst>
      <p:ext uri="{BB962C8B-B14F-4D97-AF65-F5344CB8AC3E}">
        <p14:creationId xmlns:p14="http://schemas.microsoft.com/office/powerpoint/2010/main" val="2012734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wmf"/><Relationship Id="rId7" Type="http://schemas.openxmlformats.org/officeDocument/2006/relationships/image" Target="../media/image58.emf"/><Relationship Id="rId12" Type="http://schemas.openxmlformats.org/officeDocument/2006/relationships/hyperlink" Target="https://indico.cern.ch/event/1162992/timetable/?view=standard" TargetMode="External"/><Relationship Id="rId2"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emf"/><Relationship Id="rId10" Type="http://schemas.openxmlformats.org/officeDocument/2006/relationships/image" Target="../media/image60.emf"/><Relationship Id="rId4" Type="http://schemas.openxmlformats.org/officeDocument/2006/relationships/image" Target="../media/image55.png"/><Relationship Id="rId9" Type="http://schemas.openxmlformats.org/officeDocument/2006/relationships/image" Target="../media/image59.jpeg"/></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9048"/>
            <a:ext cx="7772400" cy="2739276"/>
          </a:xfrm>
        </p:spPr>
        <p:txBody>
          <a:bodyPr>
            <a:noAutofit/>
          </a:bodyPr>
          <a:lstStyle/>
          <a:p>
            <a:r>
              <a:rPr lang="en-US" sz="4800" b="1" dirty="0">
                <a:solidFill>
                  <a:srgbClr val="0000FF"/>
                </a:solidFill>
              </a:rPr>
              <a:t>Scientific Origins of the Electron Ion Collider</a:t>
            </a:r>
            <a:br>
              <a:rPr lang="en-US" sz="4800" b="1" dirty="0">
                <a:solidFill>
                  <a:srgbClr val="0000FF"/>
                </a:solidFill>
              </a:rPr>
            </a:br>
            <a:r>
              <a:rPr lang="en-US" sz="2400" b="1" dirty="0">
                <a:solidFill>
                  <a:srgbClr val="0000FF"/>
                </a:solidFill>
              </a:rPr>
              <a:t>My personal story with apologies </a:t>
            </a:r>
            <a:br>
              <a:rPr lang="en-US" sz="2400" b="1" dirty="0">
                <a:solidFill>
                  <a:srgbClr val="0000FF"/>
                </a:solidFill>
              </a:rPr>
            </a:br>
            <a:r>
              <a:rPr lang="en-US" sz="2400" b="1" dirty="0">
                <a:solidFill>
                  <a:srgbClr val="0000FF"/>
                </a:solidFill>
              </a:rPr>
              <a:t>for omissions and incompleteness </a:t>
            </a:r>
            <a:endParaRPr lang="en-US" sz="4000" b="1" i="1" dirty="0">
              <a:solidFill>
                <a:srgbClr val="0000FF"/>
              </a:solidFill>
            </a:endParaRPr>
          </a:p>
        </p:txBody>
      </p:sp>
      <p:sp>
        <p:nvSpPr>
          <p:cNvPr id="3" name="Subtitle 2"/>
          <p:cNvSpPr>
            <a:spLocks noGrp="1"/>
          </p:cNvSpPr>
          <p:nvPr>
            <p:ph type="subTitle" idx="1"/>
          </p:nvPr>
        </p:nvSpPr>
        <p:spPr>
          <a:xfrm>
            <a:off x="3903810" y="3020601"/>
            <a:ext cx="4956934" cy="1907918"/>
          </a:xfrm>
        </p:spPr>
        <p:txBody>
          <a:bodyPr>
            <a:noAutofit/>
          </a:bodyPr>
          <a:lstStyle/>
          <a:p>
            <a:pPr marL="457200" indent="-457200" algn="l">
              <a:buFont typeface="Arial"/>
              <a:buChar char="•"/>
            </a:pPr>
            <a:r>
              <a:rPr lang="en-US" sz="2800" b="1" dirty="0">
                <a:solidFill>
                  <a:schemeClr val="tx1"/>
                </a:solidFill>
              </a:rPr>
              <a:t>Origins of EIC</a:t>
            </a:r>
          </a:p>
          <a:p>
            <a:pPr marL="457200" indent="-457200" algn="l">
              <a:buFont typeface="Arial"/>
              <a:buChar char="•"/>
            </a:pPr>
            <a:r>
              <a:rPr lang="en-US" sz="2800" b="1" dirty="0">
                <a:solidFill>
                  <a:schemeClr val="tx1"/>
                </a:solidFill>
              </a:rPr>
              <a:t>Timeline of Evolution of the Science Case</a:t>
            </a:r>
          </a:p>
          <a:p>
            <a:pPr marL="457200" indent="-457200" algn="l">
              <a:buFont typeface="Arial"/>
              <a:buChar char="•"/>
            </a:pPr>
            <a:r>
              <a:rPr lang="en-US" sz="2800" b="1" dirty="0">
                <a:solidFill>
                  <a:schemeClr val="tx1"/>
                </a:solidFill>
              </a:rPr>
              <a:t>Outlook</a:t>
            </a:r>
          </a:p>
        </p:txBody>
      </p:sp>
      <p:sp>
        <p:nvSpPr>
          <p:cNvPr id="4" name="Footer Placeholder 3"/>
          <p:cNvSpPr>
            <a:spLocks noGrp="1"/>
          </p:cNvSpPr>
          <p:nvPr>
            <p:ph type="ftr" sz="quarter" idx="11"/>
          </p:nvPr>
        </p:nvSpPr>
        <p:spPr/>
        <p:txBody>
          <a:bodyPr/>
          <a:lstStyle/>
          <a:p>
            <a:r>
              <a:rPr lang="pl-PL"/>
              <a:t>Richard Milner                                                      RHIC Science Symposium</a:t>
            </a:r>
            <a:endParaRPr lang="en-US"/>
          </a:p>
        </p:txBody>
      </p:sp>
      <p:sp>
        <p:nvSpPr>
          <p:cNvPr id="5" name="Slide Number Placeholder 4"/>
          <p:cNvSpPr>
            <a:spLocks noGrp="1"/>
          </p:cNvSpPr>
          <p:nvPr>
            <p:ph type="sldNum" sz="quarter" idx="12"/>
          </p:nvPr>
        </p:nvSpPr>
        <p:spPr/>
        <p:txBody>
          <a:bodyPr/>
          <a:lstStyle/>
          <a:p>
            <a:fld id="{AF2E4468-5398-3744-84A2-247E18F77D68}" type="slidenum">
              <a:rPr lang="en-US" smtClean="0"/>
              <a:t>1</a:t>
            </a:fld>
            <a:endParaRPr lang="en-US"/>
          </a:p>
        </p:txBody>
      </p:sp>
      <p:sp>
        <p:nvSpPr>
          <p:cNvPr id="6" name="Date Placeholder 5"/>
          <p:cNvSpPr>
            <a:spLocks noGrp="1"/>
          </p:cNvSpPr>
          <p:nvPr>
            <p:ph type="dt" sz="half" idx="10"/>
          </p:nvPr>
        </p:nvSpPr>
        <p:spPr/>
        <p:txBody>
          <a:bodyPr/>
          <a:lstStyle/>
          <a:p>
            <a:r>
              <a:rPr lang="en-US"/>
              <a:t>5/15/2026</a:t>
            </a:r>
          </a:p>
        </p:txBody>
      </p:sp>
      <p:pic>
        <p:nvPicPr>
          <p:cNvPr id="12" name="Picture 11">
            <a:extLst>
              <a:ext uri="{FF2B5EF4-FFF2-40B4-BE49-F238E27FC236}">
                <a16:creationId xmlns:a16="http://schemas.microsoft.com/office/drawing/2014/main" id="{190DB64A-FE81-D537-FE76-FBBFE1931253}"/>
              </a:ext>
            </a:extLst>
          </p:cNvPr>
          <p:cNvPicPr>
            <a:picLocks noChangeAspect="1"/>
          </p:cNvPicPr>
          <p:nvPr/>
        </p:nvPicPr>
        <p:blipFill>
          <a:blip r:embed="rId2"/>
          <a:stretch>
            <a:fillRect/>
          </a:stretch>
        </p:blipFill>
        <p:spPr>
          <a:xfrm>
            <a:off x="621584" y="2227309"/>
            <a:ext cx="2719593" cy="3539444"/>
          </a:xfrm>
          <a:prstGeom prst="rect">
            <a:avLst/>
          </a:prstGeom>
        </p:spPr>
      </p:pic>
      <p:pic>
        <p:nvPicPr>
          <p:cNvPr id="14" name="Picture 13">
            <a:extLst>
              <a:ext uri="{FF2B5EF4-FFF2-40B4-BE49-F238E27FC236}">
                <a16:creationId xmlns:a16="http://schemas.microsoft.com/office/drawing/2014/main" id="{DF1E0E53-2420-1DA2-8E65-1E0730697F47}"/>
              </a:ext>
            </a:extLst>
          </p:cNvPr>
          <p:cNvPicPr>
            <a:picLocks noChangeAspect="1"/>
          </p:cNvPicPr>
          <p:nvPr/>
        </p:nvPicPr>
        <p:blipFill>
          <a:blip r:embed="rId3"/>
          <a:stretch>
            <a:fillRect/>
          </a:stretch>
        </p:blipFill>
        <p:spPr>
          <a:xfrm>
            <a:off x="90614" y="5906424"/>
            <a:ext cx="3784600" cy="469900"/>
          </a:xfrm>
          <a:prstGeom prst="rect">
            <a:avLst/>
          </a:prstGeom>
        </p:spPr>
      </p:pic>
    </p:spTree>
    <p:extLst>
      <p:ext uri="{BB962C8B-B14F-4D97-AF65-F5344CB8AC3E}">
        <p14:creationId xmlns:p14="http://schemas.microsoft.com/office/powerpoint/2010/main" val="1242894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0612" y="54044"/>
            <a:ext cx="4076187" cy="3398218"/>
          </a:xfrm>
        </p:spPr>
        <p:txBody>
          <a:bodyPr>
            <a:normAutofit fontScale="90000"/>
          </a:bodyPr>
          <a:lstStyle/>
          <a:p>
            <a:r>
              <a:rPr lang="en-US" b="1" dirty="0">
                <a:solidFill>
                  <a:srgbClr val="0000FF"/>
                </a:solidFill>
              </a:rPr>
              <a:t>Quark Structure of Proton from High-Energy Lepton Scattering</a:t>
            </a:r>
          </a:p>
        </p:txBody>
      </p:sp>
      <p:pic>
        <p:nvPicPr>
          <p:cNvPr id="7" name="Content Placeholder 6" descr="f2collider_logf2 (2).pdf"/>
          <p:cNvPicPr>
            <a:picLocks noGrp="1" noChangeAspect="1"/>
          </p:cNvPicPr>
          <p:nvPr>
            <p:ph idx="1"/>
          </p:nvPr>
        </p:nvPicPr>
        <p:blipFill>
          <a:blip r:embed="rId2">
            <a:extLst>
              <a:ext uri="{28A0092B-C50C-407E-A947-70E740481C1C}">
                <a14:useLocalDpi xmlns:a14="http://schemas.microsoft.com/office/drawing/2010/main" val="0"/>
              </a:ext>
            </a:extLst>
          </a:blip>
          <a:srcRect l="-63684" r="-63684"/>
          <a:stretch>
            <a:fillRect/>
          </a:stretch>
        </p:blipFill>
        <p:spPr>
          <a:xfrm>
            <a:off x="-2860181" y="-372106"/>
            <a:ext cx="10548349" cy="6745375"/>
          </a:xfrm>
        </p:spPr>
      </p:pic>
      <p:sp>
        <p:nvSpPr>
          <p:cNvPr id="4" name="Date Placeholder 3"/>
          <p:cNvSpPr>
            <a:spLocks noGrp="1"/>
          </p:cNvSpPr>
          <p:nvPr>
            <p:ph type="dt" sz="half" idx="10"/>
          </p:nvPr>
        </p:nvSpPr>
        <p:spPr/>
        <p:txBody>
          <a:bodyPr/>
          <a:lstStyle/>
          <a:p>
            <a:r>
              <a:rPr lang="en-US"/>
              <a:t>5/15/2026</a:t>
            </a:r>
          </a:p>
        </p:txBody>
      </p:sp>
      <p:sp>
        <p:nvSpPr>
          <p:cNvPr id="5" name="Footer Placeholder 4"/>
          <p:cNvSpPr>
            <a:spLocks noGrp="1"/>
          </p:cNvSpPr>
          <p:nvPr>
            <p:ph type="ftr" sz="quarter" idx="11"/>
          </p:nvPr>
        </p:nvSpPr>
        <p:spPr/>
        <p:txBody>
          <a:bodyPr/>
          <a:lstStyle/>
          <a:p>
            <a:r>
              <a:rPr lang="pl-PL"/>
              <a:t>Richard Milner                                                      RHIC Science Symposium</a:t>
            </a:r>
            <a:endParaRPr lang="en-US"/>
          </a:p>
        </p:txBody>
      </p:sp>
      <p:sp>
        <p:nvSpPr>
          <p:cNvPr id="6" name="Slide Number Placeholder 5"/>
          <p:cNvSpPr>
            <a:spLocks noGrp="1"/>
          </p:cNvSpPr>
          <p:nvPr>
            <p:ph type="sldNum" sz="quarter" idx="12"/>
          </p:nvPr>
        </p:nvSpPr>
        <p:spPr/>
        <p:txBody>
          <a:bodyPr/>
          <a:lstStyle/>
          <a:p>
            <a:fld id="{AF2E4468-5398-3744-84A2-247E18F77D68}" type="slidenum">
              <a:rPr lang="en-US" smtClean="0"/>
              <a:t>10</a:t>
            </a:fld>
            <a:endParaRPr lang="en-US"/>
          </a:p>
        </p:txBody>
      </p:sp>
      <p:sp>
        <p:nvSpPr>
          <p:cNvPr id="8" name="TextBox 7"/>
          <p:cNvSpPr txBox="1"/>
          <p:nvPr/>
        </p:nvSpPr>
        <p:spPr>
          <a:xfrm>
            <a:off x="4554843" y="3798717"/>
            <a:ext cx="4589157" cy="1938992"/>
          </a:xfrm>
          <a:prstGeom prst="rect">
            <a:avLst/>
          </a:prstGeom>
          <a:noFill/>
        </p:spPr>
        <p:txBody>
          <a:bodyPr wrap="square" rtlCol="0">
            <a:spAutoFit/>
          </a:bodyPr>
          <a:lstStyle/>
          <a:p>
            <a:pPr marL="285750" indent="-285750">
              <a:buFont typeface="Arial"/>
              <a:buChar char="•"/>
            </a:pPr>
            <a:r>
              <a:rPr lang="en-US" sz="2000" dirty="0"/>
              <a:t>Snap shots of the charged structure of the proton taken in the boosted frame</a:t>
            </a:r>
          </a:p>
          <a:p>
            <a:pPr marL="285750" indent="-285750">
              <a:buFont typeface="Arial"/>
              <a:buChar char="•"/>
            </a:pPr>
            <a:r>
              <a:rPr lang="en-US" sz="2000" i="1" dirty="0"/>
              <a:t>1/Q</a:t>
            </a:r>
            <a:r>
              <a:rPr lang="en-US" sz="2000" dirty="0"/>
              <a:t> spatial resolution</a:t>
            </a:r>
          </a:p>
          <a:p>
            <a:pPr marL="285750" indent="-285750">
              <a:buFont typeface="Arial"/>
              <a:buChar char="•"/>
            </a:pPr>
            <a:r>
              <a:rPr lang="en-US" sz="2000" i="1" dirty="0"/>
              <a:t>1/x</a:t>
            </a:r>
            <a:r>
              <a:rPr lang="en-US" sz="2000" dirty="0"/>
              <a:t> shutter speed</a:t>
            </a:r>
          </a:p>
          <a:p>
            <a:pPr marL="285750" indent="-285750">
              <a:buFont typeface="Arial"/>
              <a:buChar char="•"/>
            </a:pPr>
            <a:r>
              <a:rPr lang="en-US" sz="2000" dirty="0"/>
              <a:t>QCD prescribes evolution with </a:t>
            </a:r>
            <a:r>
              <a:rPr lang="en-US" sz="2000" i="1" dirty="0"/>
              <a:t>Q</a:t>
            </a:r>
            <a:r>
              <a:rPr lang="en-US" sz="2000" i="1" baseline="30000" dirty="0"/>
              <a:t>2</a:t>
            </a:r>
            <a:r>
              <a:rPr lang="en-US" sz="2000" i="1" dirty="0"/>
              <a:t> </a:t>
            </a:r>
            <a:r>
              <a:rPr lang="en-US" sz="2000" dirty="0"/>
              <a:t>which</a:t>
            </a:r>
          </a:p>
          <a:p>
            <a:r>
              <a:rPr lang="en-US" sz="2000" dirty="0"/>
              <a:t>     connects quarks and gluons  </a:t>
            </a:r>
          </a:p>
        </p:txBody>
      </p:sp>
      <p:pic>
        <p:nvPicPr>
          <p:cNvPr id="9" name="Picture 8" descr="Nob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115" y="4800780"/>
            <a:ext cx="774301" cy="716049"/>
          </a:xfrm>
          <a:prstGeom prst="rect">
            <a:avLst/>
          </a:prstGeom>
        </p:spPr>
      </p:pic>
      <p:pic>
        <p:nvPicPr>
          <p:cNvPr id="10" name="Picture 9" descr="Nob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878" y="1526611"/>
            <a:ext cx="751896" cy="695330"/>
          </a:xfrm>
          <a:prstGeom prst="rect">
            <a:avLst/>
          </a:prstGeom>
        </p:spPr>
      </p:pic>
      <p:sp>
        <p:nvSpPr>
          <p:cNvPr id="3" name="TextBox 2"/>
          <p:cNvSpPr txBox="1"/>
          <p:nvPr/>
        </p:nvSpPr>
        <p:spPr>
          <a:xfrm>
            <a:off x="727554" y="4947945"/>
            <a:ext cx="652643" cy="369332"/>
          </a:xfrm>
          <a:prstGeom prst="rect">
            <a:avLst/>
          </a:prstGeom>
          <a:noFill/>
        </p:spPr>
        <p:txBody>
          <a:bodyPr wrap="none" rtlCol="0">
            <a:spAutoFit/>
          </a:bodyPr>
          <a:lstStyle/>
          <a:p>
            <a:r>
              <a:rPr lang="en-US" b="1" dirty="0"/>
              <a:t>1990</a:t>
            </a:r>
          </a:p>
        </p:txBody>
      </p:sp>
      <p:sp>
        <p:nvSpPr>
          <p:cNvPr id="11" name="TextBox 10"/>
          <p:cNvSpPr txBox="1"/>
          <p:nvPr/>
        </p:nvSpPr>
        <p:spPr>
          <a:xfrm>
            <a:off x="3465792" y="1693412"/>
            <a:ext cx="652643" cy="369332"/>
          </a:xfrm>
          <a:prstGeom prst="rect">
            <a:avLst/>
          </a:prstGeom>
          <a:noFill/>
        </p:spPr>
        <p:txBody>
          <a:bodyPr wrap="none" rtlCol="0">
            <a:spAutoFit/>
          </a:bodyPr>
          <a:lstStyle/>
          <a:p>
            <a:r>
              <a:rPr lang="en-US" b="1" dirty="0"/>
              <a:t>2004</a:t>
            </a:r>
          </a:p>
        </p:txBody>
      </p:sp>
      <p:sp>
        <p:nvSpPr>
          <p:cNvPr id="12" name="TextBox 11"/>
          <p:cNvSpPr txBox="1"/>
          <p:nvPr/>
        </p:nvSpPr>
        <p:spPr>
          <a:xfrm>
            <a:off x="4595632" y="3211603"/>
            <a:ext cx="4371902" cy="461665"/>
          </a:xfrm>
          <a:prstGeom prst="rect">
            <a:avLst/>
          </a:prstGeom>
          <a:noFill/>
        </p:spPr>
        <p:txBody>
          <a:bodyPr wrap="none" rtlCol="0">
            <a:spAutoFit/>
          </a:bodyPr>
          <a:lstStyle/>
          <a:p>
            <a:r>
              <a:rPr lang="en-US" sz="2400" dirty="0"/>
              <a:t>e-p cross section ≈ </a:t>
            </a:r>
            <a:r>
              <a:rPr lang="en-US" sz="2400" dirty="0" err="1"/>
              <a:t>σ</a:t>
            </a:r>
            <a:r>
              <a:rPr lang="en-US" sz="2400" baseline="-25000" dirty="0" err="1"/>
              <a:t>Mott</a:t>
            </a:r>
            <a:r>
              <a:rPr lang="en-US" sz="2400" dirty="0"/>
              <a:t> </a:t>
            </a:r>
            <a:r>
              <a:rPr lang="en-US" sz="2400" dirty="0">
                <a:latin typeface="Wingdings"/>
                <a:ea typeface="Wingdings"/>
                <a:cs typeface="Wingdings"/>
                <a:sym typeface="Wingdings"/>
              </a:rPr>
              <a:t></a:t>
            </a:r>
            <a:r>
              <a:rPr lang="en-US" sz="2400" dirty="0"/>
              <a:t>F</a:t>
            </a:r>
            <a:r>
              <a:rPr lang="en-US" sz="2400" baseline="-25000" dirty="0"/>
              <a:t>2</a:t>
            </a:r>
            <a:r>
              <a:rPr lang="en-US" sz="2400" dirty="0"/>
              <a:t>(</a:t>
            </a:r>
            <a:r>
              <a:rPr lang="en-US" sz="2400" i="1" dirty="0"/>
              <a:t>x,Q</a:t>
            </a:r>
            <a:r>
              <a:rPr lang="en-US" sz="2400" i="1" baseline="30000" dirty="0"/>
              <a:t>2</a:t>
            </a:r>
            <a:r>
              <a:rPr lang="en-US" sz="2400" dirty="0"/>
              <a:t>) </a:t>
            </a:r>
          </a:p>
        </p:txBody>
      </p:sp>
    </p:spTree>
    <p:extLst>
      <p:ext uri="{BB962C8B-B14F-4D97-AF65-F5344CB8AC3E}">
        <p14:creationId xmlns:p14="http://schemas.microsoft.com/office/powerpoint/2010/main" val="53409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614043B3-F40C-EF4E-B75D-9A7A5854BB0A}" type="slidenum">
              <a:rPr lang="en-US"/>
              <a:pPr/>
              <a:t>11</a:t>
            </a:fld>
            <a:endParaRPr lang="en-US"/>
          </a:p>
        </p:txBody>
      </p:sp>
      <p:pic>
        <p:nvPicPr>
          <p:cNvPr id="35845" name="Picture 5" descr="all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333375"/>
            <a:ext cx="5715000" cy="6191250"/>
          </a:xfrm>
          <a:prstGeom prst="rect">
            <a:avLst/>
          </a:prstGeom>
          <a:noFill/>
          <a:extLst>
            <a:ext uri="{909E8E84-426E-40dd-AFC4-6F175D3DCCD1}">
              <a14:hiddenFill xmlns:a14="http://schemas.microsoft.com/office/drawing/2010/main" xmlns="">
                <a:solidFill>
                  <a:srgbClr val="FFFFFF"/>
                </a:solidFill>
              </a14:hiddenFill>
            </a:ext>
          </a:extLst>
        </p:spPr>
      </p:pic>
      <p:pic>
        <p:nvPicPr>
          <p:cNvPr id="35844" name="Picture 4" descr="all_anim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333375"/>
            <a:ext cx="5715000" cy="61912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ate Placeholder 1"/>
          <p:cNvSpPr>
            <a:spLocks noGrp="1"/>
          </p:cNvSpPr>
          <p:nvPr>
            <p:ph type="dt" sz="half" idx="10"/>
          </p:nvPr>
        </p:nvSpPr>
        <p:spPr/>
        <p:txBody>
          <a:bodyPr/>
          <a:lstStyle/>
          <a:p>
            <a:r>
              <a:rPr lang="en-US"/>
              <a:t>5/15/2026</a:t>
            </a:r>
          </a:p>
        </p:txBody>
      </p:sp>
      <p:sp>
        <p:nvSpPr>
          <p:cNvPr id="3" name="Footer Placeholder 2"/>
          <p:cNvSpPr>
            <a:spLocks noGrp="1"/>
          </p:cNvSpPr>
          <p:nvPr>
            <p:ph type="ftr" sz="quarter" idx="11"/>
          </p:nvPr>
        </p:nvSpPr>
        <p:spPr/>
        <p:txBody>
          <a:bodyPr/>
          <a:lstStyle/>
          <a:p>
            <a:r>
              <a:rPr lang="pl-PL"/>
              <a:t>Richard Milner                                                      RHIC Science Symposium</a:t>
            </a:r>
            <a:endParaRPr lang="en-US"/>
          </a:p>
        </p:txBody>
      </p:sp>
      <p:sp>
        <p:nvSpPr>
          <p:cNvPr id="4" name="TextBox 3"/>
          <p:cNvSpPr txBox="1"/>
          <p:nvPr/>
        </p:nvSpPr>
        <p:spPr>
          <a:xfrm>
            <a:off x="532854" y="5656906"/>
            <a:ext cx="1274357" cy="646331"/>
          </a:xfrm>
          <a:prstGeom prst="rect">
            <a:avLst/>
          </a:prstGeom>
          <a:noFill/>
        </p:spPr>
        <p:txBody>
          <a:bodyPr wrap="none" rtlCol="0">
            <a:spAutoFit/>
          </a:bodyPr>
          <a:lstStyle/>
          <a:p>
            <a:r>
              <a:rPr lang="en-US" b="1" dirty="0"/>
              <a:t>R. Yoshida</a:t>
            </a:r>
          </a:p>
          <a:p>
            <a:r>
              <a:rPr lang="en-US" b="1" dirty="0"/>
              <a:t>C. </a:t>
            </a:r>
            <a:r>
              <a:rPr lang="en-US" b="1" dirty="0" err="1"/>
              <a:t>Gwenlan</a:t>
            </a:r>
            <a:endParaRPr lang="en-US" b="1" dirty="0"/>
          </a:p>
        </p:txBody>
      </p:sp>
      <p:sp>
        <p:nvSpPr>
          <p:cNvPr id="6" name="TextBox 5">
            <a:extLst>
              <a:ext uri="{FF2B5EF4-FFF2-40B4-BE49-F238E27FC236}">
                <a16:creationId xmlns:a16="http://schemas.microsoft.com/office/drawing/2014/main" id="{1F784903-FA66-DBAA-308F-1DD657E10961}"/>
              </a:ext>
            </a:extLst>
          </p:cNvPr>
          <p:cNvSpPr txBox="1"/>
          <p:nvPr/>
        </p:nvSpPr>
        <p:spPr>
          <a:xfrm>
            <a:off x="2845941" y="51374"/>
            <a:ext cx="3809954" cy="523220"/>
          </a:xfrm>
          <a:prstGeom prst="rect">
            <a:avLst/>
          </a:prstGeom>
          <a:noFill/>
        </p:spPr>
        <p:txBody>
          <a:bodyPr wrap="none" rtlCol="0">
            <a:spAutoFit/>
          </a:bodyPr>
          <a:lstStyle/>
          <a:p>
            <a:r>
              <a:rPr lang="en-US" sz="2800" b="1" dirty="0">
                <a:solidFill>
                  <a:srgbClr val="FF0000"/>
                </a:solidFill>
              </a:rPr>
              <a:t>Low x rise of the gluons!</a:t>
            </a:r>
          </a:p>
        </p:txBody>
      </p:sp>
    </p:spTree>
    <p:extLst>
      <p:ext uri="{BB962C8B-B14F-4D97-AF65-F5344CB8AC3E}">
        <p14:creationId xmlns:p14="http://schemas.microsoft.com/office/powerpoint/2010/main" val="1783533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55CCD-BF97-5A57-5F67-F50597A1AE6F}"/>
              </a:ext>
            </a:extLst>
          </p:cNvPr>
          <p:cNvSpPr>
            <a:spLocks noGrp="1"/>
          </p:cNvSpPr>
          <p:nvPr>
            <p:ph type="title"/>
          </p:nvPr>
        </p:nvSpPr>
        <p:spPr>
          <a:xfrm>
            <a:off x="457200" y="48610"/>
            <a:ext cx="8229600" cy="937709"/>
          </a:xfrm>
        </p:spPr>
        <p:txBody>
          <a:bodyPr/>
          <a:lstStyle/>
          <a:p>
            <a:r>
              <a:rPr lang="en-US" b="1" dirty="0">
                <a:solidFill>
                  <a:srgbClr val="0000FF"/>
                </a:solidFill>
              </a:rPr>
              <a:t>Theory 1990-2010</a:t>
            </a:r>
          </a:p>
        </p:txBody>
      </p:sp>
      <p:sp>
        <p:nvSpPr>
          <p:cNvPr id="3" name="Content Placeholder 2">
            <a:extLst>
              <a:ext uri="{FF2B5EF4-FFF2-40B4-BE49-F238E27FC236}">
                <a16:creationId xmlns:a16="http://schemas.microsoft.com/office/drawing/2014/main" id="{F8002F28-B8BB-4AD0-FD54-F40C4B62696E}"/>
              </a:ext>
            </a:extLst>
          </p:cNvPr>
          <p:cNvSpPr>
            <a:spLocks noGrp="1"/>
          </p:cNvSpPr>
          <p:nvPr>
            <p:ph idx="1"/>
          </p:nvPr>
        </p:nvSpPr>
        <p:spPr>
          <a:xfrm>
            <a:off x="205483" y="1261155"/>
            <a:ext cx="8743307" cy="4525963"/>
          </a:xfrm>
        </p:spPr>
        <p:txBody>
          <a:bodyPr>
            <a:normAutofit fontScale="77500" lnSpcReduction="20000"/>
          </a:bodyPr>
          <a:lstStyle/>
          <a:p>
            <a:r>
              <a:rPr lang="en-US" dirty="0"/>
              <a:t>Realization that one could access transverse structure in high energy lepton scattering</a:t>
            </a:r>
          </a:p>
          <a:p>
            <a:r>
              <a:rPr lang="en-US" dirty="0"/>
              <a:t>Generalized Parton Distributions and Transverse Momentum Distributions</a:t>
            </a:r>
          </a:p>
          <a:p>
            <a:r>
              <a:rPr lang="en-US" dirty="0"/>
              <a:t>Experimentally, one needs a high energy scattering event where the target was left intact.</a:t>
            </a:r>
          </a:p>
          <a:p>
            <a:r>
              <a:rPr lang="en-US" dirty="0"/>
              <a:t>Deeply Virtual Compton Scattering </a:t>
            </a:r>
          </a:p>
          <a:p>
            <a:pPr marL="0" indent="0">
              <a:buNone/>
            </a:pPr>
            <a:r>
              <a:rPr lang="en-US" dirty="0"/>
              <a:t>                                       X. Ji, PRL </a:t>
            </a:r>
            <a:r>
              <a:rPr lang="en-US" b="1" dirty="0"/>
              <a:t>78</a:t>
            </a:r>
            <a:r>
              <a:rPr lang="en-US" dirty="0"/>
              <a:t>, 610 (1997)</a:t>
            </a:r>
          </a:p>
          <a:p>
            <a:r>
              <a:rPr lang="en-US" dirty="0"/>
              <a:t>Gluon saturation at low </a:t>
            </a:r>
            <a:r>
              <a:rPr lang="en-US" i="1" dirty="0"/>
              <a:t>x</a:t>
            </a:r>
            <a:r>
              <a:rPr lang="en-US" dirty="0"/>
              <a:t>: development of the chiral glass condensate</a:t>
            </a:r>
          </a:p>
          <a:p>
            <a:pPr marL="0" indent="0">
              <a:buNone/>
            </a:pPr>
            <a:r>
              <a:rPr lang="en-US" dirty="0"/>
              <a:t>       L. McLerran and R. </a:t>
            </a:r>
            <a:r>
              <a:rPr lang="en-US" dirty="0" err="1"/>
              <a:t>Venugopalan</a:t>
            </a:r>
            <a:r>
              <a:rPr lang="en-US" dirty="0"/>
              <a:t>, Phys. Rev. D </a:t>
            </a:r>
            <a:r>
              <a:rPr lang="en-US" b="1" dirty="0"/>
              <a:t>50</a:t>
            </a:r>
            <a:r>
              <a:rPr lang="en-US" dirty="0"/>
              <a:t>, 2225 (1994)</a:t>
            </a:r>
          </a:p>
        </p:txBody>
      </p:sp>
      <p:sp>
        <p:nvSpPr>
          <p:cNvPr id="4" name="Date Placeholder 3">
            <a:extLst>
              <a:ext uri="{FF2B5EF4-FFF2-40B4-BE49-F238E27FC236}">
                <a16:creationId xmlns:a16="http://schemas.microsoft.com/office/drawing/2014/main" id="{8901E30B-0987-CE29-21C6-A44FD518E7BD}"/>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648B962F-A3B1-7568-BF42-C94ADA0FC905}"/>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7CD384D4-2569-544D-AA87-60F6BA6C15F1}"/>
              </a:ext>
            </a:extLst>
          </p:cNvPr>
          <p:cNvSpPr>
            <a:spLocks noGrp="1"/>
          </p:cNvSpPr>
          <p:nvPr>
            <p:ph type="sldNum" sz="quarter" idx="12"/>
          </p:nvPr>
        </p:nvSpPr>
        <p:spPr/>
        <p:txBody>
          <a:bodyPr/>
          <a:lstStyle/>
          <a:p>
            <a:fld id="{AF2E4468-5398-3744-84A2-247E18F77D68}" type="slidenum">
              <a:rPr lang="en-US" smtClean="0"/>
              <a:t>12</a:t>
            </a:fld>
            <a:endParaRPr lang="en-US"/>
          </a:p>
        </p:txBody>
      </p:sp>
    </p:spTree>
    <p:extLst>
      <p:ext uri="{BB962C8B-B14F-4D97-AF65-F5344CB8AC3E}">
        <p14:creationId xmlns:p14="http://schemas.microsoft.com/office/powerpoint/2010/main" val="1545409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71" y="221978"/>
            <a:ext cx="9103629" cy="1143000"/>
          </a:xfrm>
        </p:spPr>
        <p:txBody>
          <a:bodyPr>
            <a:normAutofit fontScale="90000"/>
          </a:bodyPr>
          <a:lstStyle/>
          <a:p>
            <a:r>
              <a:rPr lang="en-US" b="1" dirty="0">
                <a:solidFill>
                  <a:srgbClr val="0000FF"/>
                </a:solidFill>
              </a:rPr>
              <a:t>Proton Viewed in High Energy Electron Scattering: 1 Longitudinal Dimension</a:t>
            </a:r>
          </a:p>
        </p:txBody>
      </p:sp>
      <p:pic>
        <p:nvPicPr>
          <p:cNvPr id="4" name="Content Placeholder 3" descr="Screen Shot 2018-10-10 at 6.42.08 AM.png"/>
          <p:cNvPicPr>
            <a:picLocks noGrp="1" noChangeAspect="1"/>
          </p:cNvPicPr>
          <p:nvPr>
            <p:ph idx="1"/>
          </p:nvPr>
        </p:nvPicPr>
        <p:blipFill>
          <a:blip r:embed="rId2">
            <a:extLst>
              <a:ext uri="{28A0092B-C50C-407E-A947-70E740481C1C}">
                <a14:useLocalDpi xmlns:a14="http://schemas.microsoft.com/office/drawing/2010/main" val="0"/>
              </a:ext>
            </a:extLst>
          </a:blip>
          <a:srcRect l="-43080" r="-43080"/>
          <a:stretch>
            <a:fillRect/>
          </a:stretch>
        </p:blipFill>
        <p:spPr>
          <a:xfrm>
            <a:off x="2736273" y="1600200"/>
            <a:ext cx="2805545" cy="4525963"/>
          </a:xfrm>
        </p:spPr>
      </p:pic>
      <p:sp>
        <p:nvSpPr>
          <p:cNvPr id="6" name="Date Placeholder 5"/>
          <p:cNvSpPr>
            <a:spLocks noGrp="1"/>
          </p:cNvSpPr>
          <p:nvPr>
            <p:ph type="dt" sz="half" idx="10"/>
          </p:nvPr>
        </p:nvSpPr>
        <p:spPr/>
        <p:txBody>
          <a:bodyPr/>
          <a:lstStyle/>
          <a:p>
            <a:r>
              <a:rPr lang="en-US"/>
              <a:t>5/15/2026</a:t>
            </a:r>
          </a:p>
        </p:txBody>
      </p:sp>
      <p:sp>
        <p:nvSpPr>
          <p:cNvPr id="9" name="Footer Placeholder 8"/>
          <p:cNvSpPr>
            <a:spLocks noGrp="1"/>
          </p:cNvSpPr>
          <p:nvPr>
            <p:ph type="ftr" sz="quarter" idx="11"/>
          </p:nvPr>
        </p:nvSpPr>
        <p:spPr/>
        <p:txBody>
          <a:bodyPr/>
          <a:lstStyle/>
          <a:p>
            <a:r>
              <a:rPr lang="pl-PL"/>
              <a:t>Richard Milner                                                      RHIC Science Symposium</a:t>
            </a:r>
            <a:endParaRPr lang="en-US"/>
          </a:p>
        </p:txBody>
      </p:sp>
      <p:sp>
        <p:nvSpPr>
          <p:cNvPr id="11" name="Slide Number Placeholder 10"/>
          <p:cNvSpPr>
            <a:spLocks noGrp="1"/>
          </p:cNvSpPr>
          <p:nvPr>
            <p:ph type="sldNum" sz="quarter" idx="12"/>
          </p:nvPr>
        </p:nvSpPr>
        <p:spPr/>
        <p:txBody>
          <a:bodyPr/>
          <a:lstStyle/>
          <a:p>
            <a:fld id="{AF2E4468-5398-3744-84A2-247E18F77D68}" type="slidenum">
              <a:rPr lang="en-US" smtClean="0"/>
              <a:t>13</a:t>
            </a:fld>
            <a:endParaRPr lang="en-US"/>
          </a:p>
        </p:txBody>
      </p:sp>
    </p:spTree>
    <p:extLst>
      <p:ext uri="{BB962C8B-B14F-4D97-AF65-F5344CB8AC3E}">
        <p14:creationId xmlns:p14="http://schemas.microsoft.com/office/powerpoint/2010/main" val="2835349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99" y="32192"/>
            <a:ext cx="8596901" cy="1568007"/>
          </a:xfrm>
        </p:spPr>
        <p:txBody>
          <a:bodyPr>
            <a:normAutofit fontScale="90000"/>
          </a:bodyPr>
          <a:lstStyle/>
          <a:p>
            <a:r>
              <a:rPr lang="en-US" b="1" dirty="0">
                <a:solidFill>
                  <a:srgbClr val="0000FF"/>
                </a:solidFill>
              </a:rPr>
              <a:t>Proton Tomography: 2 </a:t>
            </a:r>
            <a:r>
              <a:rPr lang="en-US" b="1" dirty="0">
                <a:solidFill>
                  <a:srgbClr val="FF0000"/>
                </a:solidFill>
              </a:rPr>
              <a:t>New</a:t>
            </a:r>
            <a:r>
              <a:rPr lang="en-US" b="1" dirty="0">
                <a:solidFill>
                  <a:srgbClr val="0000FF"/>
                </a:solidFill>
              </a:rPr>
              <a:t> Dimensions Transverse to Longitudinal Momentum</a:t>
            </a:r>
          </a:p>
        </p:txBody>
      </p:sp>
      <p:pic>
        <p:nvPicPr>
          <p:cNvPr id="4" name="Content Placeholder 3" descr="Screen Shot 2018-10-10 at 6.42.08 AM.png"/>
          <p:cNvPicPr>
            <a:picLocks noGrp="1" noChangeAspect="1"/>
          </p:cNvPicPr>
          <p:nvPr>
            <p:ph idx="1"/>
          </p:nvPr>
        </p:nvPicPr>
        <p:blipFill>
          <a:blip r:embed="rId2">
            <a:extLst>
              <a:ext uri="{28A0092B-C50C-407E-A947-70E740481C1C}">
                <a14:useLocalDpi xmlns:a14="http://schemas.microsoft.com/office/drawing/2010/main" val="0"/>
              </a:ext>
            </a:extLst>
          </a:blip>
          <a:srcRect l="-43080" r="-43080"/>
          <a:stretch>
            <a:fillRect/>
          </a:stretch>
        </p:blipFill>
        <p:spPr/>
      </p:pic>
      <p:sp>
        <p:nvSpPr>
          <p:cNvPr id="3" name="TextBox 2"/>
          <p:cNvSpPr txBox="1"/>
          <p:nvPr/>
        </p:nvSpPr>
        <p:spPr>
          <a:xfrm>
            <a:off x="6188409" y="1831944"/>
            <a:ext cx="2967479" cy="923330"/>
          </a:xfrm>
          <a:prstGeom prst="rect">
            <a:avLst/>
          </a:prstGeom>
          <a:noFill/>
        </p:spPr>
        <p:txBody>
          <a:bodyPr wrap="none" rtlCol="0">
            <a:spAutoFit/>
          </a:bodyPr>
          <a:lstStyle/>
          <a:p>
            <a:r>
              <a:rPr lang="en-US" dirty="0"/>
              <a:t>Structure mapped in terms of</a:t>
            </a:r>
          </a:p>
          <a:p>
            <a:r>
              <a:rPr lang="en-US" b="1" dirty="0" err="1"/>
              <a:t>b</a:t>
            </a:r>
            <a:r>
              <a:rPr lang="en-US" baseline="-25000" dirty="0" err="1"/>
              <a:t>T</a:t>
            </a:r>
            <a:r>
              <a:rPr lang="en-US" dirty="0"/>
              <a:t> = transverse position</a:t>
            </a:r>
          </a:p>
          <a:p>
            <a:r>
              <a:rPr lang="en-US" b="1" dirty="0" err="1"/>
              <a:t>k</a:t>
            </a:r>
            <a:r>
              <a:rPr lang="en-US" baseline="-25000" dirty="0" err="1"/>
              <a:t>T</a:t>
            </a:r>
            <a:r>
              <a:rPr lang="en-US" dirty="0"/>
              <a:t> = transverse momentum</a:t>
            </a:r>
          </a:p>
        </p:txBody>
      </p:sp>
      <p:pic>
        <p:nvPicPr>
          <p:cNvPr id="5" name="Picture 4" descr="download.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 y="1793002"/>
            <a:ext cx="2506817" cy="1877693"/>
          </a:xfrm>
          <a:prstGeom prst="rect">
            <a:avLst/>
          </a:prstGeom>
        </p:spPr>
      </p:pic>
      <p:sp>
        <p:nvSpPr>
          <p:cNvPr id="6" name="TextBox 5"/>
          <p:cNvSpPr txBox="1"/>
          <p:nvPr/>
        </p:nvSpPr>
        <p:spPr>
          <a:xfrm>
            <a:off x="5860106" y="5807883"/>
            <a:ext cx="2890535" cy="646331"/>
          </a:xfrm>
          <a:prstGeom prst="rect">
            <a:avLst/>
          </a:prstGeom>
          <a:noFill/>
        </p:spPr>
        <p:txBody>
          <a:bodyPr wrap="none" rtlCol="0">
            <a:spAutoFit/>
          </a:bodyPr>
          <a:lstStyle/>
          <a:p>
            <a:r>
              <a:rPr lang="en-US" dirty="0"/>
              <a:t>Valence Quarks: </a:t>
            </a:r>
            <a:r>
              <a:rPr lang="en-US" dirty="0" err="1"/>
              <a:t>JLab</a:t>
            </a:r>
            <a:r>
              <a:rPr lang="en-US" dirty="0"/>
              <a:t> 12 </a:t>
            </a:r>
            <a:r>
              <a:rPr lang="en-US" dirty="0" err="1"/>
              <a:t>GeV</a:t>
            </a:r>
            <a:endParaRPr lang="en-US" dirty="0"/>
          </a:p>
          <a:p>
            <a:r>
              <a:rPr lang="en-US" dirty="0"/>
              <a:t>Sea Quarks and Gluons: EIC</a:t>
            </a:r>
          </a:p>
        </p:txBody>
      </p:sp>
      <p:sp>
        <p:nvSpPr>
          <p:cNvPr id="7" name="Date Placeholder 6"/>
          <p:cNvSpPr>
            <a:spLocks noGrp="1"/>
          </p:cNvSpPr>
          <p:nvPr>
            <p:ph type="dt" sz="half" idx="10"/>
          </p:nvPr>
        </p:nvSpPr>
        <p:spPr/>
        <p:txBody>
          <a:bodyPr/>
          <a:lstStyle/>
          <a:p>
            <a:r>
              <a:rPr lang="en-US"/>
              <a:t>5/15/2026</a:t>
            </a:r>
          </a:p>
        </p:txBody>
      </p:sp>
      <p:sp>
        <p:nvSpPr>
          <p:cNvPr id="8" name="Footer Placeholder 7"/>
          <p:cNvSpPr>
            <a:spLocks noGrp="1"/>
          </p:cNvSpPr>
          <p:nvPr>
            <p:ph type="ftr" sz="quarter" idx="11"/>
          </p:nvPr>
        </p:nvSpPr>
        <p:spPr/>
        <p:txBody>
          <a:bodyPr/>
          <a:lstStyle/>
          <a:p>
            <a:r>
              <a:rPr lang="pl-PL"/>
              <a:t>Richard Milner                                                      RHIC Science Symposium</a:t>
            </a:r>
            <a:endParaRPr lang="en-US"/>
          </a:p>
        </p:txBody>
      </p:sp>
      <p:sp>
        <p:nvSpPr>
          <p:cNvPr id="9" name="Slide Number Placeholder 8"/>
          <p:cNvSpPr>
            <a:spLocks noGrp="1"/>
          </p:cNvSpPr>
          <p:nvPr>
            <p:ph type="sldNum" sz="quarter" idx="12"/>
          </p:nvPr>
        </p:nvSpPr>
        <p:spPr/>
        <p:txBody>
          <a:bodyPr/>
          <a:lstStyle/>
          <a:p>
            <a:fld id="{AF2E4468-5398-3744-84A2-247E18F77D68}" type="slidenum">
              <a:rPr lang="en-US" smtClean="0"/>
              <a:t>14</a:t>
            </a:fld>
            <a:endParaRPr lang="en-US"/>
          </a:p>
        </p:txBody>
      </p:sp>
      <p:sp>
        <p:nvSpPr>
          <p:cNvPr id="10" name="TextBox 9"/>
          <p:cNvSpPr txBox="1"/>
          <p:nvPr/>
        </p:nvSpPr>
        <p:spPr>
          <a:xfrm>
            <a:off x="89899" y="4630063"/>
            <a:ext cx="2456021" cy="923330"/>
          </a:xfrm>
          <a:prstGeom prst="rect">
            <a:avLst/>
          </a:prstGeom>
          <a:noFill/>
        </p:spPr>
        <p:txBody>
          <a:bodyPr wrap="none" rtlCol="0">
            <a:spAutoFit/>
          </a:bodyPr>
          <a:lstStyle/>
          <a:p>
            <a:r>
              <a:rPr lang="en-US" dirty="0"/>
              <a:t>Direction of longitudinal</a:t>
            </a:r>
          </a:p>
          <a:p>
            <a:r>
              <a:rPr lang="en-US" dirty="0"/>
              <a:t>momentum normal to</a:t>
            </a:r>
          </a:p>
          <a:p>
            <a:r>
              <a:rPr lang="en-US" dirty="0"/>
              <a:t>plane of slide</a:t>
            </a:r>
          </a:p>
        </p:txBody>
      </p:sp>
      <p:sp>
        <p:nvSpPr>
          <p:cNvPr id="11" name="TextBox 10"/>
          <p:cNvSpPr txBox="1"/>
          <p:nvPr/>
        </p:nvSpPr>
        <p:spPr>
          <a:xfrm>
            <a:off x="6810936" y="4208813"/>
            <a:ext cx="2159566" cy="1200329"/>
          </a:xfrm>
          <a:prstGeom prst="rect">
            <a:avLst/>
          </a:prstGeom>
          <a:noFill/>
        </p:spPr>
        <p:txBody>
          <a:bodyPr wrap="none" rtlCol="0">
            <a:spAutoFit/>
          </a:bodyPr>
          <a:lstStyle/>
          <a:p>
            <a:r>
              <a:rPr lang="en-US" b="1" dirty="0">
                <a:solidFill>
                  <a:srgbClr val="FF0000"/>
                </a:solidFill>
              </a:rPr>
              <a:t>Goal:</a:t>
            </a:r>
          </a:p>
          <a:p>
            <a:r>
              <a:rPr lang="en-US" b="1" dirty="0">
                <a:solidFill>
                  <a:srgbClr val="FF0000"/>
                </a:solidFill>
              </a:rPr>
              <a:t>Unprecedented</a:t>
            </a:r>
          </a:p>
          <a:p>
            <a:r>
              <a:rPr lang="en-US" b="1" dirty="0">
                <a:solidFill>
                  <a:srgbClr val="FF0000"/>
                </a:solidFill>
              </a:rPr>
              <a:t>21</a:t>
            </a:r>
            <a:r>
              <a:rPr lang="en-US" b="1" baseline="30000" dirty="0">
                <a:solidFill>
                  <a:srgbClr val="FF0000"/>
                </a:solidFill>
              </a:rPr>
              <a:t>st</a:t>
            </a:r>
            <a:r>
              <a:rPr lang="en-US" b="1" dirty="0">
                <a:solidFill>
                  <a:srgbClr val="FF0000"/>
                </a:solidFill>
              </a:rPr>
              <a:t> Century Imaging </a:t>
            </a:r>
          </a:p>
          <a:p>
            <a:r>
              <a:rPr lang="en-US" b="1" dirty="0">
                <a:solidFill>
                  <a:srgbClr val="FF0000"/>
                </a:solidFill>
              </a:rPr>
              <a:t>of </a:t>
            </a:r>
            <a:r>
              <a:rPr lang="en-US" b="1" dirty="0" err="1">
                <a:solidFill>
                  <a:srgbClr val="FF0000"/>
                </a:solidFill>
              </a:rPr>
              <a:t>Hadronic</a:t>
            </a:r>
            <a:r>
              <a:rPr lang="en-US" b="1" dirty="0">
                <a:solidFill>
                  <a:srgbClr val="FF0000"/>
                </a:solidFill>
              </a:rPr>
              <a:t> Matter</a:t>
            </a:r>
          </a:p>
        </p:txBody>
      </p:sp>
      <p:sp>
        <p:nvSpPr>
          <p:cNvPr id="12" name="TextBox 11"/>
          <p:cNvSpPr txBox="1"/>
          <p:nvPr/>
        </p:nvSpPr>
        <p:spPr>
          <a:xfrm>
            <a:off x="7140257" y="3317238"/>
            <a:ext cx="1087708" cy="461665"/>
          </a:xfrm>
          <a:prstGeom prst="rect">
            <a:avLst/>
          </a:prstGeom>
          <a:noFill/>
        </p:spPr>
        <p:txBody>
          <a:bodyPr wrap="none" rtlCol="0">
            <a:spAutoFit/>
          </a:bodyPr>
          <a:lstStyle/>
          <a:p>
            <a:r>
              <a:rPr lang="en-US" sz="2400" b="1" dirty="0">
                <a:solidFill>
                  <a:srgbClr val="FF0000"/>
                </a:solidFill>
              </a:rPr>
              <a:t>Nuclei!</a:t>
            </a:r>
          </a:p>
        </p:txBody>
      </p:sp>
    </p:spTree>
    <p:extLst>
      <p:ext uri="{BB962C8B-B14F-4D97-AF65-F5344CB8AC3E}">
        <p14:creationId xmlns:p14="http://schemas.microsoft.com/office/powerpoint/2010/main" val="37176917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78"/>
            <a:ext cx="8229600" cy="1143000"/>
          </a:xfrm>
        </p:spPr>
        <p:txBody>
          <a:bodyPr>
            <a:normAutofit fontScale="90000"/>
          </a:bodyPr>
          <a:lstStyle/>
          <a:p>
            <a:r>
              <a:rPr lang="en-US" b="1" dirty="0">
                <a:solidFill>
                  <a:srgbClr val="0000FF"/>
                </a:solidFill>
              </a:rPr>
              <a:t>21</a:t>
            </a:r>
            <a:r>
              <a:rPr lang="en-US" b="1" baseline="30000" dirty="0">
                <a:solidFill>
                  <a:srgbClr val="0000FF"/>
                </a:solidFill>
              </a:rPr>
              <a:t>st</a:t>
            </a:r>
            <a:r>
              <a:rPr lang="en-US" b="1" dirty="0">
                <a:solidFill>
                  <a:srgbClr val="0000FF"/>
                </a:solidFill>
              </a:rPr>
              <a:t> Century View of the </a:t>
            </a:r>
            <a:br>
              <a:rPr lang="en-US" b="1" dirty="0">
                <a:solidFill>
                  <a:srgbClr val="0000FF"/>
                </a:solidFill>
              </a:rPr>
            </a:br>
            <a:r>
              <a:rPr lang="en-US" b="1" dirty="0">
                <a:solidFill>
                  <a:srgbClr val="0000FF"/>
                </a:solidFill>
              </a:rPr>
              <a:t>Fundamental Structure of the Proton </a:t>
            </a:r>
          </a:p>
        </p:txBody>
      </p:sp>
      <p:pic>
        <p:nvPicPr>
          <p:cNvPr id="4" name="Content Placeholder 3" descr="Screen Shot 2018-10-10 at 6.42.08 AM.png"/>
          <p:cNvPicPr>
            <a:picLocks noGrp="1" noChangeAspect="1"/>
          </p:cNvPicPr>
          <p:nvPr>
            <p:ph idx="1"/>
          </p:nvPr>
        </p:nvPicPr>
        <p:blipFill>
          <a:blip r:embed="rId2">
            <a:extLst>
              <a:ext uri="{28A0092B-C50C-407E-A947-70E740481C1C}">
                <a14:useLocalDpi xmlns:a14="http://schemas.microsoft.com/office/drawing/2010/main" val="0"/>
              </a:ext>
            </a:extLst>
          </a:blip>
          <a:srcRect l="-43080" r="-43080"/>
          <a:stretch>
            <a:fillRect/>
          </a:stretch>
        </p:blipFill>
        <p:spPr/>
      </p:pic>
      <p:sp>
        <p:nvSpPr>
          <p:cNvPr id="3" name="TextBox 2"/>
          <p:cNvSpPr txBox="1"/>
          <p:nvPr/>
        </p:nvSpPr>
        <p:spPr>
          <a:xfrm>
            <a:off x="15343" y="1308172"/>
            <a:ext cx="8097088" cy="4093428"/>
          </a:xfrm>
          <a:prstGeom prst="rect">
            <a:avLst/>
          </a:prstGeom>
          <a:noFill/>
        </p:spPr>
        <p:txBody>
          <a:bodyPr wrap="none" rtlCol="0">
            <a:spAutoFit/>
          </a:bodyPr>
          <a:lstStyle/>
          <a:p>
            <a:pPr marL="342900" indent="-342900">
              <a:buFont typeface="Arial"/>
              <a:buChar char="•"/>
            </a:pPr>
            <a:r>
              <a:rPr lang="en-US" sz="2000" b="1" dirty="0"/>
              <a:t>Elastic electron scattering determines charge and magnetism of nucleon</a:t>
            </a:r>
          </a:p>
          <a:p>
            <a:pPr marL="342900" indent="-342900">
              <a:buFont typeface="Arial"/>
              <a:buChar char="•"/>
            </a:pPr>
            <a:r>
              <a:rPr lang="en-US" sz="2000" b="1" dirty="0"/>
              <a:t>Approx. sphere with &lt;r&gt; ≈ 0.85 Fermi</a:t>
            </a:r>
          </a:p>
          <a:p>
            <a:pPr marL="342900" indent="-342900">
              <a:buFont typeface="Arial"/>
              <a:buChar char="•"/>
            </a:pPr>
            <a:r>
              <a:rPr lang="en-US" sz="2000" b="1" dirty="0"/>
              <a:t>The proton contains quarks,</a:t>
            </a:r>
          </a:p>
          <a:p>
            <a:r>
              <a:rPr lang="en-US" sz="2000" b="1" dirty="0"/>
              <a:t>      as well as dynamically</a:t>
            </a:r>
          </a:p>
          <a:p>
            <a:r>
              <a:rPr lang="en-US" sz="2000" b="1" dirty="0"/>
              <a:t>      generated </a:t>
            </a:r>
          </a:p>
          <a:p>
            <a:r>
              <a:rPr lang="en-US" sz="2000" b="1" dirty="0"/>
              <a:t>      quark-antiquark pairs </a:t>
            </a:r>
          </a:p>
          <a:p>
            <a:r>
              <a:rPr lang="en-US" sz="2000" b="1" dirty="0"/>
              <a:t>      and gluons.</a:t>
            </a:r>
          </a:p>
          <a:p>
            <a:pPr marL="342900" indent="-342900">
              <a:buFont typeface="Arial"/>
              <a:buChar char="•"/>
            </a:pPr>
            <a:r>
              <a:rPr lang="en-US" sz="2000" b="1" dirty="0"/>
              <a:t>The proton spin</a:t>
            </a:r>
          </a:p>
          <a:p>
            <a:r>
              <a:rPr lang="en-US" sz="2000" b="1" dirty="0"/>
              <a:t>      and mass have large</a:t>
            </a:r>
          </a:p>
          <a:p>
            <a:r>
              <a:rPr lang="en-US" sz="2000" b="1" dirty="0"/>
              <a:t>      contributions from</a:t>
            </a:r>
          </a:p>
          <a:p>
            <a:r>
              <a:rPr lang="en-US" sz="2000" b="1" dirty="0"/>
              <a:t>      the quark-gluon</a:t>
            </a:r>
          </a:p>
          <a:p>
            <a:r>
              <a:rPr lang="en-US" sz="2000" b="1" dirty="0"/>
              <a:t>      dynamics. </a:t>
            </a:r>
          </a:p>
          <a:p>
            <a:r>
              <a:rPr lang="en-US" sz="2000" b="1" dirty="0"/>
              <a:t>     </a:t>
            </a:r>
          </a:p>
        </p:txBody>
      </p:sp>
      <p:sp>
        <p:nvSpPr>
          <p:cNvPr id="5" name="Date Placeholder 4"/>
          <p:cNvSpPr>
            <a:spLocks noGrp="1"/>
          </p:cNvSpPr>
          <p:nvPr>
            <p:ph type="dt" sz="half" idx="10"/>
          </p:nvPr>
        </p:nvSpPr>
        <p:spPr/>
        <p:txBody>
          <a:bodyPr/>
          <a:lstStyle/>
          <a:p>
            <a:r>
              <a:rPr lang="en-US"/>
              <a:t>5/15/2026</a:t>
            </a:r>
          </a:p>
        </p:txBody>
      </p:sp>
      <p:sp>
        <p:nvSpPr>
          <p:cNvPr id="6" name="Footer Placeholder 5"/>
          <p:cNvSpPr>
            <a:spLocks noGrp="1"/>
          </p:cNvSpPr>
          <p:nvPr>
            <p:ph type="ftr" sz="quarter" idx="11"/>
          </p:nvPr>
        </p:nvSpPr>
        <p:spPr/>
        <p:txBody>
          <a:bodyPr/>
          <a:lstStyle/>
          <a:p>
            <a:r>
              <a:rPr lang="pl-PL"/>
              <a:t>Richard Milner                                                      RHIC Science Symposium</a:t>
            </a:r>
            <a:endParaRPr lang="en-US"/>
          </a:p>
        </p:txBody>
      </p:sp>
      <p:sp>
        <p:nvSpPr>
          <p:cNvPr id="7" name="Slide Number Placeholder 6"/>
          <p:cNvSpPr>
            <a:spLocks noGrp="1"/>
          </p:cNvSpPr>
          <p:nvPr>
            <p:ph type="sldNum" sz="quarter" idx="12"/>
          </p:nvPr>
        </p:nvSpPr>
        <p:spPr/>
        <p:txBody>
          <a:bodyPr/>
          <a:lstStyle/>
          <a:p>
            <a:fld id="{AF2E4468-5398-3744-84A2-247E18F77D68}" type="slidenum">
              <a:rPr lang="en-US" smtClean="0"/>
              <a:t>15</a:t>
            </a:fld>
            <a:endParaRPr lang="en-US"/>
          </a:p>
        </p:txBody>
      </p:sp>
      <p:pic>
        <p:nvPicPr>
          <p:cNvPr id="8" name="Picture 7" descr="Nob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457" y="1737612"/>
            <a:ext cx="869708" cy="804278"/>
          </a:xfrm>
          <a:prstGeom prst="rect">
            <a:avLst/>
          </a:prstGeom>
        </p:spPr>
      </p:pic>
      <p:sp>
        <p:nvSpPr>
          <p:cNvPr id="9" name="TextBox 8"/>
          <p:cNvSpPr txBox="1"/>
          <p:nvPr/>
        </p:nvSpPr>
        <p:spPr>
          <a:xfrm>
            <a:off x="7864245" y="1946894"/>
            <a:ext cx="652643" cy="369332"/>
          </a:xfrm>
          <a:prstGeom prst="rect">
            <a:avLst/>
          </a:prstGeom>
          <a:noFill/>
        </p:spPr>
        <p:txBody>
          <a:bodyPr wrap="none" rtlCol="0">
            <a:spAutoFit/>
          </a:bodyPr>
          <a:lstStyle/>
          <a:p>
            <a:r>
              <a:rPr lang="en-US" b="1" dirty="0"/>
              <a:t>1961</a:t>
            </a:r>
          </a:p>
        </p:txBody>
      </p:sp>
    </p:spTree>
    <p:extLst>
      <p:ext uri="{BB962C8B-B14F-4D97-AF65-F5344CB8AC3E}">
        <p14:creationId xmlns:p14="http://schemas.microsoft.com/office/powerpoint/2010/main" val="1034960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936"/>
            <a:ext cx="8229600" cy="1143000"/>
          </a:xfrm>
        </p:spPr>
        <p:txBody>
          <a:bodyPr/>
          <a:lstStyle/>
          <a:p>
            <a:r>
              <a:rPr lang="en-US" b="1" dirty="0">
                <a:solidFill>
                  <a:srgbClr val="0000FF"/>
                </a:solidFill>
              </a:rPr>
              <a:t>QCD Exploration </a:t>
            </a:r>
          </a:p>
        </p:txBody>
      </p:sp>
      <p:sp>
        <p:nvSpPr>
          <p:cNvPr id="4" name="Date Placeholder 3"/>
          <p:cNvSpPr>
            <a:spLocks noGrp="1"/>
          </p:cNvSpPr>
          <p:nvPr>
            <p:ph type="dt" sz="half" idx="10"/>
          </p:nvPr>
        </p:nvSpPr>
        <p:spPr/>
        <p:txBody>
          <a:bodyPr/>
          <a:lstStyle/>
          <a:p>
            <a:r>
              <a:rPr lang="en-US"/>
              <a:t>5/15/2026</a:t>
            </a:r>
          </a:p>
        </p:txBody>
      </p:sp>
      <p:sp>
        <p:nvSpPr>
          <p:cNvPr id="5" name="Footer Placeholder 4"/>
          <p:cNvSpPr>
            <a:spLocks noGrp="1"/>
          </p:cNvSpPr>
          <p:nvPr>
            <p:ph type="ftr" sz="quarter" idx="11"/>
          </p:nvPr>
        </p:nvSpPr>
        <p:spPr/>
        <p:txBody>
          <a:bodyPr/>
          <a:lstStyle/>
          <a:p>
            <a:r>
              <a:rPr lang="pl-PL"/>
              <a:t>Richard Milner                                                      RHIC Science Symposium</a:t>
            </a:r>
            <a:endParaRPr lang="en-US"/>
          </a:p>
        </p:txBody>
      </p:sp>
      <p:sp>
        <p:nvSpPr>
          <p:cNvPr id="6" name="Slide Number Placeholder 5"/>
          <p:cNvSpPr>
            <a:spLocks noGrp="1"/>
          </p:cNvSpPr>
          <p:nvPr>
            <p:ph type="sldNum" sz="quarter" idx="12"/>
          </p:nvPr>
        </p:nvSpPr>
        <p:spPr/>
        <p:txBody>
          <a:bodyPr/>
          <a:lstStyle/>
          <a:p>
            <a:fld id="{AF2E4468-5398-3744-84A2-247E18F77D68}" type="slidenum">
              <a:rPr lang="en-US" smtClean="0"/>
              <a:t>16</a:t>
            </a:fld>
            <a:endParaRPr lang="en-US"/>
          </a:p>
        </p:txBody>
      </p:sp>
      <p:pic>
        <p:nvPicPr>
          <p:cNvPr id="9" name="Content Placeholder 8" descr="Screen Shot 2018-10-14 at 8.26.38 PM.png"/>
          <p:cNvPicPr>
            <a:picLocks noGrp="1" noChangeAspect="1"/>
          </p:cNvPicPr>
          <p:nvPr>
            <p:ph idx="1"/>
          </p:nvPr>
        </p:nvPicPr>
        <p:blipFill>
          <a:blip r:embed="rId2">
            <a:extLst>
              <a:ext uri="{28A0092B-C50C-407E-A947-70E740481C1C}">
                <a14:useLocalDpi xmlns:a14="http://schemas.microsoft.com/office/drawing/2010/main" val="0"/>
              </a:ext>
            </a:extLst>
          </a:blip>
          <a:srcRect l="-31610" r="-31610"/>
          <a:stretch>
            <a:fillRect/>
          </a:stretch>
        </p:blipFill>
        <p:spPr>
          <a:xfrm>
            <a:off x="-1511988" y="1017650"/>
            <a:ext cx="7814800" cy="4297839"/>
          </a:xfrm>
        </p:spPr>
      </p:pic>
      <p:sp>
        <p:nvSpPr>
          <p:cNvPr id="10" name="TextBox 9"/>
          <p:cNvSpPr txBox="1"/>
          <p:nvPr/>
        </p:nvSpPr>
        <p:spPr>
          <a:xfrm>
            <a:off x="4840967" y="950265"/>
            <a:ext cx="4352474" cy="2862322"/>
          </a:xfrm>
          <a:prstGeom prst="rect">
            <a:avLst/>
          </a:prstGeom>
          <a:noFill/>
        </p:spPr>
        <p:txBody>
          <a:bodyPr wrap="none" rtlCol="0">
            <a:spAutoFit/>
          </a:bodyPr>
          <a:lstStyle/>
          <a:p>
            <a:pPr marL="285750" indent="-285750">
              <a:buFont typeface="Arial"/>
              <a:buChar char="•"/>
            </a:pPr>
            <a:r>
              <a:rPr lang="en-US" sz="2000" dirty="0"/>
              <a:t>Desire to explore the QCD</a:t>
            </a:r>
          </a:p>
          <a:p>
            <a:r>
              <a:rPr lang="en-US" sz="2000" dirty="0"/>
              <a:t>      landscape over a wide range in </a:t>
            </a:r>
            <a:r>
              <a:rPr lang="en-US" sz="2000" i="1" dirty="0"/>
              <a:t>x</a:t>
            </a:r>
            <a:r>
              <a:rPr lang="en-US" sz="2000" dirty="0"/>
              <a:t> </a:t>
            </a:r>
          </a:p>
          <a:p>
            <a:r>
              <a:rPr lang="en-US" sz="2000" dirty="0"/>
              <a:t>       and </a:t>
            </a:r>
            <a:r>
              <a:rPr lang="en-US" sz="2000" i="1" dirty="0"/>
              <a:t>Q</a:t>
            </a:r>
            <a:r>
              <a:rPr lang="en-US" sz="2000" i="1" baseline="30000" dirty="0"/>
              <a:t>2</a:t>
            </a:r>
            <a:r>
              <a:rPr lang="en-US" sz="2000" dirty="0"/>
              <a:t>. </a:t>
            </a:r>
          </a:p>
          <a:p>
            <a:pPr marL="285750" indent="-285750">
              <a:buFont typeface="Arial"/>
              <a:buChar char="•"/>
            </a:pPr>
            <a:r>
              <a:rPr lang="en-US" sz="2000" dirty="0"/>
              <a:t>Study high-density gluon matter</a:t>
            </a:r>
          </a:p>
          <a:p>
            <a:pPr marL="285750" indent="-285750">
              <a:buFont typeface="Arial"/>
              <a:buChar char="•"/>
            </a:pPr>
            <a:r>
              <a:rPr lang="en-US" sz="2000" dirty="0"/>
              <a:t>Different coupling regimes</a:t>
            </a:r>
          </a:p>
          <a:p>
            <a:pPr marL="285750" indent="-285750">
              <a:buFont typeface="Arial"/>
              <a:buChar char="•"/>
            </a:pPr>
            <a:r>
              <a:rPr lang="en-US" sz="2000" dirty="0"/>
              <a:t>Nuclei are </a:t>
            </a:r>
            <a:r>
              <a:rPr lang="en-US" sz="2000" i="1" dirty="0"/>
              <a:t>terra incognita</a:t>
            </a:r>
          </a:p>
          <a:p>
            <a:pPr marL="285750" indent="-285750">
              <a:buFont typeface="Arial"/>
              <a:buChar char="•"/>
            </a:pPr>
            <a:r>
              <a:rPr lang="en-US" sz="2000" dirty="0"/>
              <a:t>Study modifications of gluons in</a:t>
            </a:r>
          </a:p>
          <a:p>
            <a:r>
              <a:rPr lang="en-US" sz="2000" dirty="0"/>
              <a:t>     nuclear environment complementing</a:t>
            </a:r>
          </a:p>
          <a:p>
            <a:r>
              <a:rPr lang="en-US" sz="2000" dirty="0"/>
              <a:t>     heavy ion programs at RHIC and LHC</a:t>
            </a:r>
            <a:endParaRPr lang="en-US" sz="2000" i="1" baseline="30000" dirty="0"/>
          </a:p>
        </p:txBody>
      </p:sp>
      <p:pic>
        <p:nvPicPr>
          <p:cNvPr id="3" name="Picture 2" descr="Screen Shot 2018-10-15 at 2.33.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33" y="5279965"/>
            <a:ext cx="1133107" cy="1115216"/>
          </a:xfrm>
          <a:prstGeom prst="rect">
            <a:avLst/>
          </a:prstGeom>
        </p:spPr>
      </p:pic>
      <p:pic>
        <p:nvPicPr>
          <p:cNvPr id="7" name="Picture 6" descr="Screen Shot 2018-10-15 at 2.33.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8224" y="5306608"/>
            <a:ext cx="1155553" cy="1066378"/>
          </a:xfrm>
          <a:prstGeom prst="rect">
            <a:avLst/>
          </a:prstGeom>
        </p:spPr>
      </p:pic>
      <p:pic>
        <p:nvPicPr>
          <p:cNvPr id="8" name="Picture 7" descr="Screen Shot 2018-10-15 at 2.34.0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0852" y="5346690"/>
            <a:ext cx="1106314" cy="1032782"/>
          </a:xfrm>
          <a:prstGeom prst="rect">
            <a:avLst/>
          </a:prstGeom>
        </p:spPr>
      </p:pic>
      <p:cxnSp>
        <p:nvCxnSpPr>
          <p:cNvPr id="14" name="Straight Arrow Connector 13"/>
          <p:cNvCxnSpPr/>
          <p:nvPr/>
        </p:nvCxnSpPr>
        <p:spPr>
          <a:xfrm>
            <a:off x="1438706" y="5834520"/>
            <a:ext cx="335042"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896613" y="5853705"/>
            <a:ext cx="335042"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5" name="Content Placeholder 6" descr="Screen Shot 2018-10-15 at 1.05.46 PM.png"/>
          <p:cNvPicPr>
            <a:picLocks noChangeAspect="1"/>
          </p:cNvPicPr>
          <p:nvPr/>
        </p:nvPicPr>
        <p:blipFill>
          <a:blip r:embed="rId6">
            <a:extLst>
              <a:ext uri="{28A0092B-C50C-407E-A947-70E740481C1C}">
                <a14:useLocalDpi xmlns:a14="http://schemas.microsoft.com/office/drawing/2010/main" val="0"/>
              </a:ext>
            </a:extLst>
          </a:blip>
          <a:srcRect l="-9741" r="-9741"/>
          <a:stretch>
            <a:fillRect/>
          </a:stretch>
        </p:blipFill>
        <p:spPr>
          <a:xfrm>
            <a:off x="4685183" y="3812588"/>
            <a:ext cx="4339269" cy="2543762"/>
          </a:xfrm>
          <a:prstGeom prst="rect">
            <a:avLst/>
          </a:prstGeom>
        </p:spPr>
      </p:pic>
    </p:spTree>
    <p:extLst>
      <p:ext uri="{BB962C8B-B14F-4D97-AF65-F5344CB8AC3E}">
        <p14:creationId xmlns:p14="http://schemas.microsoft.com/office/powerpoint/2010/main" val="68566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58"/>
            <a:ext cx="8229600" cy="1143000"/>
          </a:xfrm>
        </p:spPr>
        <p:txBody>
          <a:bodyPr/>
          <a:lstStyle/>
          <a:p>
            <a:r>
              <a:rPr lang="en-US" b="1" dirty="0">
                <a:solidFill>
                  <a:srgbClr val="0000FF"/>
                </a:solidFill>
              </a:rPr>
              <a:t>QCD Dynamics in Nuclei</a:t>
            </a:r>
          </a:p>
        </p:txBody>
      </p:sp>
      <p:sp>
        <p:nvSpPr>
          <p:cNvPr id="4" name="Date Placeholder 3"/>
          <p:cNvSpPr>
            <a:spLocks noGrp="1"/>
          </p:cNvSpPr>
          <p:nvPr>
            <p:ph type="dt" sz="half" idx="10"/>
          </p:nvPr>
        </p:nvSpPr>
        <p:spPr/>
        <p:txBody>
          <a:bodyPr/>
          <a:lstStyle/>
          <a:p>
            <a:r>
              <a:rPr lang="en-US"/>
              <a:t>5/15/2026</a:t>
            </a:r>
          </a:p>
        </p:txBody>
      </p:sp>
      <p:sp>
        <p:nvSpPr>
          <p:cNvPr id="5" name="Footer Placeholder 4"/>
          <p:cNvSpPr>
            <a:spLocks noGrp="1"/>
          </p:cNvSpPr>
          <p:nvPr>
            <p:ph type="ftr" sz="quarter" idx="11"/>
          </p:nvPr>
        </p:nvSpPr>
        <p:spPr/>
        <p:txBody>
          <a:bodyPr/>
          <a:lstStyle/>
          <a:p>
            <a:r>
              <a:rPr lang="pl-PL"/>
              <a:t>Richard Milner                                                      RHIC Science Symposium</a:t>
            </a:r>
            <a:endParaRPr lang="en-US"/>
          </a:p>
        </p:txBody>
      </p:sp>
      <p:sp>
        <p:nvSpPr>
          <p:cNvPr id="6" name="Slide Number Placeholder 5"/>
          <p:cNvSpPr>
            <a:spLocks noGrp="1"/>
          </p:cNvSpPr>
          <p:nvPr>
            <p:ph type="sldNum" sz="quarter" idx="12"/>
          </p:nvPr>
        </p:nvSpPr>
        <p:spPr/>
        <p:txBody>
          <a:bodyPr/>
          <a:lstStyle/>
          <a:p>
            <a:fld id="{AF2E4468-5398-3744-84A2-247E18F77D68}" type="slidenum">
              <a:rPr lang="en-US" smtClean="0"/>
              <a:t>17</a:t>
            </a:fld>
            <a:endParaRPr lang="en-US"/>
          </a:p>
        </p:txBody>
      </p:sp>
      <p:sp>
        <p:nvSpPr>
          <p:cNvPr id="10" name="TextBox 9"/>
          <p:cNvSpPr txBox="1"/>
          <p:nvPr/>
        </p:nvSpPr>
        <p:spPr>
          <a:xfrm>
            <a:off x="4982895" y="1545879"/>
            <a:ext cx="3916457" cy="1477328"/>
          </a:xfrm>
          <a:prstGeom prst="rect">
            <a:avLst/>
          </a:prstGeom>
          <a:noFill/>
        </p:spPr>
        <p:txBody>
          <a:bodyPr wrap="none" rtlCol="0">
            <a:spAutoFit/>
          </a:bodyPr>
          <a:lstStyle/>
          <a:p>
            <a:pPr marL="285750" indent="-285750">
              <a:buFont typeface="Arial"/>
              <a:buChar char="•"/>
            </a:pPr>
            <a:r>
              <a:rPr lang="en-US" dirty="0" err="1"/>
              <a:t>Hadronization</a:t>
            </a:r>
            <a:r>
              <a:rPr lang="en-US" dirty="0"/>
              <a:t>: the process that</a:t>
            </a:r>
          </a:p>
          <a:p>
            <a:r>
              <a:rPr lang="en-US" dirty="0"/>
              <a:t>      connects QCD with experiment</a:t>
            </a:r>
          </a:p>
          <a:p>
            <a:pPr marL="285750" indent="-285750">
              <a:buFont typeface="Arial"/>
              <a:buChar char="•"/>
            </a:pPr>
            <a:r>
              <a:rPr lang="en-US" dirty="0"/>
              <a:t>Nuclear PDFs</a:t>
            </a:r>
            <a:endParaRPr lang="en-US" i="1" baseline="30000" dirty="0"/>
          </a:p>
          <a:p>
            <a:pPr marL="285750" indent="-285750">
              <a:buFont typeface="Arial"/>
              <a:buChar char="•"/>
            </a:pPr>
            <a:r>
              <a:rPr lang="en-US" dirty="0"/>
              <a:t>Color neutralization and propagation</a:t>
            </a:r>
          </a:p>
          <a:p>
            <a:pPr marL="285750" indent="-285750">
              <a:buFont typeface="Arial"/>
              <a:buChar char="•"/>
            </a:pPr>
            <a:r>
              <a:rPr lang="en-US" dirty="0"/>
              <a:t>Diffraction: no net color exchange</a:t>
            </a:r>
          </a:p>
        </p:txBody>
      </p:sp>
      <p:pic>
        <p:nvPicPr>
          <p:cNvPr id="12" name="Picture 11" descr="Screen Shot 2018-10-14 at 8.34.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2930" y="3594644"/>
            <a:ext cx="5531070" cy="2639492"/>
          </a:xfrm>
          <a:prstGeom prst="rect">
            <a:avLst/>
          </a:prstGeom>
        </p:spPr>
      </p:pic>
      <p:pic>
        <p:nvPicPr>
          <p:cNvPr id="3" name="Picture 2" descr="Screen Shot 2018-10-15 at 2.33.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33" y="1211809"/>
            <a:ext cx="1133107" cy="1115216"/>
          </a:xfrm>
          <a:prstGeom prst="rect">
            <a:avLst/>
          </a:prstGeom>
        </p:spPr>
      </p:pic>
      <p:pic>
        <p:nvPicPr>
          <p:cNvPr id="7" name="Picture 6" descr="Screen Shot 2018-10-15 at 2.33.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8224" y="1249690"/>
            <a:ext cx="1155553" cy="1066378"/>
          </a:xfrm>
          <a:prstGeom prst="rect">
            <a:avLst/>
          </a:prstGeom>
        </p:spPr>
      </p:pic>
      <p:pic>
        <p:nvPicPr>
          <p:cNvPr id="8" name="Picture 7" descr="Screen Shot 2018-10-15 at 2.34.0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0852" y="1211106"/>
            <a:ext cx="1106314" cy="1032782"/>
          </a:xfrm>
          <a:prstGeom prst="rect">
            <a:avLst/>
          </a:prstGeom>
        </p:spPr>
      </p:pic>
      <p:cxnSp>
        <p:nvCxnSpPr>
          <p:cNvPr id="14" name="Straight Arrow Connector 13"/>
          <p:cNvCxnSpPr/>
          <p:nvPr/>
        </p:nvCxnSpPr>
        <p:spPr>
          <a:xfrm>
            <a:off x="1393750" y="1777602"/>
            <a:ext cx="335042"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896613" y="1751835"/>
            <a:ext cx="335042"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5" name="Picture 14" descr="Screen Shot 2018-10-31 at 6.56.36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558" y="3311444"/>
            <a:ext cx="3320043" cy="2892462"/>
          </a:xfrm>
          <a:prstGeom prst="rect">
            <a:avLst/>
          </a:prstGeom>
        </p:spPr>
      </p:pic>
      <p:sp>
        <p:nvSpPr>
          <p:cNvPr id="17" name="TextBox 16"/>
          <p:cNvSpPr txBox="1"/>
          <p:nvPr/>
        </p:nvSpPr>
        <p:spPr>
          <a:xfrm>
            <a:off x="457200" y="2944361"/>
            <a:ext cx="1543624" cy="369332"/>
          </a:xfrm>
          <a:prstGeom prst="rect">
            <a:avLst/>
          </a:prstGeom>
          <a:noFill/>
        </p:spPr>
        <p:txBody>
          <a:bodyPr wrap="none" rtlCol="0">
            <a:spAutoFit/>
          </a:bodyPr>
          <a:lstStyle/>
          <a:p>
            <a:r>
              <a:rPr lang="en-US" b="1" dirty="0" err="1"/>
              <a:t>Hadronization</a:t>
            </a:r>
            <a:endParaRPr lang="en-US" b="1" dirty="0"/>
          </a:p>
        </p:txBody>
      </p:sp>
      <p:cxnSp>
        <p:nvCxnSpPr>
          <p:cNvPr id="18" name="Straight Arrow Connector 17"/>
          <p:cNvCxnSpPr/>
          <p:nvPr/>
        </p:nvCxnSpPr>
        <p:spPr>
          <a:xfrm>
            <a:off x="2857950" y="2499849"/>
            <a:ext cx="884494" cy="6984"/>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225241" y="2293311"/>
            <a:ext cx="518091" cy="369332"/>
          </a:xfrm>
          <a:prstGeom prst="rect">
            <a:avLst/>
          </a:prstGeom>
          <a:noFill/>
        </p:spPr>
        <p:txBody>
          <a:bodyPr wrap="none" rtlCol="0">
            <a:spAutoFit/>
          </a:bodyPr>
          <a:lstStyle/>
          <a:p>
            <a:r>
              <a:rPr lang="en-US" b="1" dirty="0"/>
              <a:t>1/x</a:t>
            </a:r>
          </a:p>
        </p:txBody>
      </p:sp>
    </p:spTree>
    <p:extLst>
      <p:ext uri="{BB962C8B-B14F-4D97-AF65-F5344CB8AC3E}">
        <p14:creationId xmlns:p14="http://schemas.microsoft.com/office/powerpoint/2010/main" val="1638915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15" y="20646"/>
            <a:ext cx="8930105" cy="1143000"/>
          </a:xfrm>
        </p:spPr>
        <p:txBody>
          <a:bodyPr>
            <a:normAutofit fontScale="90000"/>
          </a:bodyPr>
          <a:lstStyle/>
          <a:p>
            <a:r>
              <a:rPr lang="en-US" b="1" dirty="0">
                <a:solidFill>
                  <a:srgbClr val="0000FF"/>
                </a:solidFill>
              </a:rPr>
              <a:t>What tames the low-x rise of the gluons?</a:t>
            </a:r>
          </a:p>
        </p:txBody>
      </p:sp>
      <p:sp>
        <p:nvSpPr>
          <p:cNvPr id="3" name="Content Placeholder 2"/>
          <p:cNvSpPr>
            <a:spLocks noGrp="1"/>
          </p:cNvSpPr>
          <p:nvPr>
            <p:ph idx="1"/>
          </p:nvPr>
        </p:nvSpPr>
        <p:spPr>
          <a:xfrm>
            <a:off x="227263" y="1025376"/>
            <a:ext cx="8916737" cy="4525963"/>
          </a:xfrm>
        </p:spPr>
        <p:txBody>
          <a:bodyPr/>
          <a:lstStyle/>
          <a:p>
            <a:r>
              <a:rPr lang="en-US" sz="2400" dirty="0"/>
              <a:t>New evolution equations at low x and moderate Q</a:t>
            </a:r>
            <a:r>
              <a:rPr lang="en-US" sz="2400" baseline="30000" dirty="0"/>
              <a:t>2</a:t>
            </a:r>
          </a:p>
          <a:p>
            <a:r>
              <a:rPr lang="en-US" sz="2400" b="1" dirty="0"/>
              <a:t>Saturation scale Q</a:t>
            </a:r>
            <a:r>
              <a:rPr lang="en-US" sz="2400" b="1" baseline="-25000" dirty="0"/>
              <a:t>s</a:t>
            </a:r>
            <a:r>
              <a:rPr lang="en-US" sz="2400" b="1" dirty="0"/>
              <a:t>(x)</a:t>
            </a:r>
            <a:r>
              <a:rPr lang="en-US" sz="2400" dirty="0"/>
              <a:t> where gluon emission and recombination become comparable</a:t>
            </a:r>
          </a:p>
          <a:p>
            <a:pPr marL="0" indent="0">
              <a:buNone/>
            </a:pPr>
            <a:endParaRPr lang="en-US" dirty="0"/>
          </a:p>
        </p:txBody>
      </p:sp>
      <p:sp>
        <p:nvSpPr>
          <p:cNvPr id="4" name="Date Placeholder 3"/>
          <p:cNvSpPr>
            <a:spLocks noGrp="1"/>
          </p:cNvSpPr>
          <p:nvPr>
            <p:ph type="dt" sz="half" idx="10"/>
          </p:nvPr>
        </p:nvSpPr>
        <p:spPr/>
        <p:txBody>
          <a:bodyPr/>
          <a:lstStyle/>
          <a:p>
            <a:r>
              <a:rPr lang="en-US"/>
              <a:t>5/15/2026</a:t>
            </a:r>
          </a:p>
        </p:txBody>
      </p:sp>
      <p:sp>
        <p:nvSpPr>
          <p:cNvPr id="5" name="Footer Placeholder 4"/>
          <p:cNvSpPr>
            <a:spLocks noGrp="1"/>
          </p:cNvSpPr>
          <p:nvPr>
            <p:ph type="ftr" sz="quarter" idx="11"/>
          </p:nvPr>
        </p:nvSpPr>
        <p:spPr/>
        <p:txBody>
          <a:bodyPr/>
          <a:lstStyle/>
          <a:p>
            <a:r>
              <a:rPr lang="pl-PL"/>
              <a:t>Richard Milner                                                      RHIC Science Symposium</a:t>
            </a:r>
            <a:endParaRPr lang="en-US"/>
          </a:p>
        </p:txBody>
      </p:sp>
      <p:sp>
        <p:nvSpPr>
          <p:cNvPr id="6" name="Slide Number Placeholder 5"/>
          <p:cNvSpPr>
            <a:spLocks noGrp="1"/>
          </p:cNvSpPr>
          <p:nvPr>
            <p:ph type="sldNum" sz="quarter" idx="12"/>
          </p:nvPr>
        </p:nvSpPr>
        <p:spPr/>
        <p:txBody>
          <a:bodyPr/>
          <a:lstStyle/>
          <a:p>
            <a:fld id="{AF2E4468-5398-3744-84A2-247E18F77D68}" type="slidenum">
              <a:rPr lang="en-US" smtClean="0"/>
              <a:t>18</a:t>
            </a:fld>
            <a:endParaRPr lang="en-US"/>
          </a:p>
        </p:txBody>
      </p:sp>
      <p:pic>
        <p:nvPicPr>
          <p:cNvPr id="7" name="Picture 6" descr="Screen Shot 2018-10-30 at 7.14.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435" y="2470328"/>
            <a:ext cx="3555838" cy="1279563"/>
          </a:xfrm>
          <a:prstGeom prst="rect">
            <a:avLst/>
          </a:prstGeom>
        </p:spPr>
      </p:pic>
      <p:pic>
        <p:nvPicPr>
          <p:cNvPr id="8" name="Picture 7" descr="Screen Shot 2018-10-30 at 7.16.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50" y="3897546"/>
            <a:ext cx="3094110" cy="2330039"/>
          </a:xfrm>
          <a:prstGeom prst="rect">
            <a:avLst/>
          </a:prstGeom>
        </p:spPr>
      </p:pic>
      <p:pic>
        <p:nvPicPr>
          <p:cNvPr id="9" name="Picture 8" descr="Screen Shot 2018-10-30 at 7.17.3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0103" y="2092657"/>
            <a:ext cx="3747352" cy="3251778"/>
          </a:xfrm>
          <a:prstGeom prst="rect">
            <a:avLst/>
          </a:prstGeom>
        </p:spPr>
      </p:pic>
      <p:sp>
        <p:nvSpPr>
          <p:cNvPr id="10" name="TextBox 9"/>
          <p:cNvSpPr txBox="1"/>
          <p:nvPr/>
        </p:nvSpPr>
        <p:spPr>
          <a:xfrm>
            <a:off x="8138256" y="2170222"/>
            <a:ext cx="473364" cy="369332"/>
          </a:xfrm>
          <a:prstGeom prst="rect">
            <a:avLst/>
          </a:prstGeom>
          <a:solidFill>
            <a:schemeClr val="bg1"/>
          </a:solidFill>
        </p:spPr>
        <p:txBody>
          <a:bodyPr wrap="square" rtlCol="0">
            <a:spAutoFit/>
          </a:bodyPr>
          <a:lstStyle/>
          <a:p>
            <a:endParaRPr lang="en-US" dirty="0"/>
          </a:p>
        </p:txBody>
      </p:sp>
      <p:sp>
        <p:nvSpPr>
          <p:cNvPr id="11" name="TextBox 10"/>
          <p:cNvSpPr txBox="1"/>
          <p:nvPr/>
        </p:nvSpPr>
        <p:spPr>
          <a:xfrm>
            <a:off x="3277659" y="5385159"/>
            <a:ext cx="5904180" cy="923330"/>
          </a:xfrm>
          <a:prstGeom prst="rect">
            <a:avLst/>
          </a:prstGeom>
          <a:noFill/>
        </p:spPr>
        <p:txBody>
          <a:bodyPr wrap="none" rtlCol="0">
            <a:spAutoFit/>
          </a:bodyPr>
          <a:lstStyle/>
          <a:p>
            <a:pPr marL="285750" indent="-285750">
              <a:buFont typeface="Arial"/>
              <a:buChar char="•"/>
            </a:pPr>
            <a:r>
              <a:rPr lang="en-US" dirty="0"/>
              <a:t> First observation of  gluon recombination effects in nuclei</a:t>
            </a:r>
          </a:p>
          <a:p>
            <a:pPr marL="285750" indent="-285750">
              <a:buFont typeface="Arial"/>
              <a:buChar char="•"/>
            </a:pPr>
            <a:r>
              <a:rPr lang="en-US" dirty="0"/>
              <a:t>Is this a universal property?</a:t>
            </a:r>
          </a:p>
          <a:p>
            <a:pPr marL="285750" indent="-285750">
              <a:buFont typeface="Arial"/>
              <a:buChar char="•"/>
            </a:pPr>
            <a:r>
              <a:rPr lang="en-US" dirty="0"/>
              <a:t>What is the new effective theory in this regime?</a:t>
            </a:r>
          </a:p>
        </p:txBody>
      </p:sp>
    </p:spTree>
    <p:extLst>
      <p:ext uri="{BB962C8B-B14F-4D97-AF65-F5344CB8AC3E}">
        <p14:creationId xmlns:p14="http://schemas.microsoft.com/office/powerpoint/2010/main" val="3257514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AE99D-713C-A3B9-EDB6-F6961268876A}"/>
              </a:ext>
            </a:extLst>
          </p:cNvPr>
          <p:cNvSpPr>
            <a:spLocks noGrp="1"/>
          </p:cNvSpPr>
          <p:nvPr>
            <p:ph type="title"/>
          </p:nvPr>
        </p:nvSpPr>
        <p:spPr>
          <a:xfrm>
            <a:off x="457200" y="17788"/>
            <a:ext cx="8229600" cy="1143000"/>
          </a:xfrm>
        </p:spPr>
        <p:txBody>
          <a:bodyPr/>
          <a:lstStyle/>
          <a:p>
            <a:r>
              <a:rPr lang="en-US" b="1" dirty="0">
                <a:solidFill>
                  <a:srgbClr val="0000FF"/>
                </a:solidFill>
                <a:latin typeface="+mn-lt"/>
              </a:rPr>
              <a:t>Mid-1990’s</a:t>
            </a:r>
          </a:p>
        </p:txBody>
      </p:sp>
      <p:sp>
        <p:nvSpPr>
          <p:cNvPr id="3" name="Content Placeholder 2">
            <a:extLst>
              <a:ext uri="{FF2B5EF4-FFF2-40B4-BE49-F238E27FC236}">
                <a16:creationId xmlns:a16="http://schemas.microsoft.com/office/drawing/2014/main" id="{6700C05A-916C-4BB1-EEE0-604FA039D853}"/>
              </a:ext>
            </a:extLst>
          </p:cNvPr>
          <p:cNvSpPr>
            <a:spLocks noGrp="1"/>
          </p:cNvSpPr>
          <p:nvPr>
            <p:ph idx="1"/>
          </p:nvPr>
        </p:nvSpPr>
        <p:spPr>
          <a:xfrm>
            <a:off x="123291" y="1086495"/>
            <a:ext cx="8948790" cy="5269855"/>
          </a:xfrm>
        </p:spPr>
        <p:txBody>
          <a:bodyPr>
            <a:normAutofit/>
          </a:bodyPr>
          <a:lstStyle/>
          <a:p>
            <a:r>
              <a:rPr lang="en-US" b="1" dirty="0"/>
              <a:t>1995</a:t>
            </a:r>
          </a:p>
          <a:p>
            <a:pPr marL="0" indent="0">
              <a:buNone/>
            </a:pPr>
            <a:r>
              <a:rPr lang="en-US" dirty="0"/>
              <a:t>	- ZEUS and H1 taking data</a:t>
            </a:r>
          </a:p>
          <a:p>
            <a:pPr marL="0" indent="0">
              <a:buNone/>
            </a:pPr>
            <a:r>
              <a:rPr lang="en-US" dirty="0"/>
              <a:t>     - HERMES and CEBAF begin taking data</a:t>
            </a:r>
          </a:p>
          <a:p>
            <a:pPr marL="0" indent="0">
              <a:buNone/>
            </a:pPr>
            <a:r>
              <a:rPr lang="en-US" dirty="0"/>
              <a:t>     - SMC taking data at CERN</a:t>
            </a:r>
          </a:p>
          <a:p>
            <a:r>
              <a:rPr lang="en-US" b="1" dirty="0"/>
              <a:t>March 1997 </a:t>
            </a:r>
          </a:p>
          <a:p>
            <a:pPr marL="0" indent="0">
              <a:buNone/>
            </a:pPr>
            <a:r>
              <a:rPr lang="en-US" b="1" dirty="0"/>
              <a:t>    </a:t>
            </a:r>
            <a:r>
              <a:rPr lang="en-US" dirty="0"/>
              <a:t>DESY/GSI </a:t>
            </a:r>
            <a:r>
              <a:rPr lang="en-US" dirty="0" err="1"/>
              <a:t>NuPECC</a:t>
            </a:r>
            <a:r>
              <a:rPr lang="en-US" dirty="0"/>
              <a:t> meeting at </a:t>
            </a:r>
            <a:r>
              <a:rPr lang="en-US" dirty="0" err="1"/>
              <a:t>Seeheim</a:t>
            </a:r>
            <a:r>
              <a:rPr lang="en-US" dirty="0"/>
              <a:t>, Germany</a:t>
            </a:r>
          </a:p>
          <a:p>
            <a:pPr marL="0" indent="0">
              <a:buNone/>
            </a:pPr>
            <a:r>
              <a:rPr lang="en-US" dirty="0"/>
              <a:t>	- electron-nucleus collisions at HERA</a:t>
            </a:r>
          </a:p>
          <a:p>
            <a:pPr marL="0" indent="0">
              <a:buNone/>
            </a:pPr>
            <a:r>
              <a:rPr lang="en-US" dirty="0"/>
              <a:t>	- new electron-nucleus collider; </a:t>
            </a:r>
            <a:r>
              <a:rPr lang="en-US" dirty="0" err="1"/>
              <a:t>E</a:t>
            </a:r>
            <a:r>
              <a:rPr lang="en-US" baseline="-25000" dirty="0" err="1"/>
              <a:t>cm</a:t>
            </a:r>
            <a:r>
              <a:rPr lang="en-US" dirty="0"/>
              <a:t> ~20-30 GeV</a:t>
            </a:r>
          </a:p>
          <a:p>
            <a:pPr marL="0" indent="0">
              <a:buNone/>
            </a:pPr>
            <a:r>
              <a:rPr lang="en-US" dirty="0"/>
              <a:t>	- 20 GeV </a:t>
            </a:r>
            <a:r>
              <a:rPr lang="en-US" dirty="0" err="1"/>
              <a:t>linac</a:t>
            </a:r>
            <a:r>
              <a:rPr lang="en-US" dirty="0"/>
              <a:t> ELFE</a:t>
            </a:r>
          </a:p>
        </p:txBody>
      </p:sp>
      <p:sp>
        <p:nvSpPr>
          <p:cNvPr id="4" name="Date Placeholder 3">
            <a:extLst>
              <a:ext uri="{FF2B5EF4-FFF2-40B4-BE49-F238E27FC236}">
                <a16:creationId xmlns:a16="http://schemas.microsoft.com/office/drawing/2014/main" id="{8D70E166-7F70-2572-9315-A954CDADC795}"/>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02F9EAE7-6093-4924-227C-950FD4266FE7}"/>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44C68236-537A-6605-41AB-9ADB8102CA3A}"/>
              </a:ext>
            </a:extLst>
          </p:cNvPr>
          <p:cNvSpPr>
            <a:spLocks noGrp="1"/>
          </p:cNvSpPr>
          <p:nvPr>
            <p:ph type="sldNum" sz="quarter" idx="12"/>
          </p:nvPr>
        </p:nvSpPr>
        <p:spPr/>
        <p:txBody>
          <a:bodyPr/>
          <a:lstStyle/>
          <a:p>
            <a:fld id="{AF2E4468-5398-3744-84A2-247E18F77D68}" type="slidenum">
              <a:rPr lang="en-US" smtClean="0"/>
              <a:t>19</a:t>
            </a:fld>
            <a:endParaRPr lang="en-US"/>
          </a:p>
        </p:txBody>
      </p:sp>
    </p:spTree>
    <p:extLst>
      <p:ext uri="{BB962C8B-B14F-4D97-AF65-F5344CB8AC3E}">
        <p14:creationId xmlns:p14="http://schemas.microsoft.com/office/powerpoint/2010/main" val="895703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C85E4-9B00-3B56-B14C-FB11F296D641}"/>
              </a:ext>
            </a:extLst>
          </p:cNvPr>
          <p:cNvSpPr>
            <a:spLocks noGrp="1"/>
          </p:cNvSpPr>
          <p:nvPr>
            <p:ph type="title"/>
          </p:nvPr>
        </p:nvSpPr>
        <p:spPr>
          <a:xfrm>
            <a:off x="123289" y="141076"/>
            <a:ext cx="8815227" cy="1143000"/>
          </a:xfrm>
        </p:spPr>
        <p:txBody>
          <a:bodyPr>
            <a:normAutofit fontScale="90000"/>
          </a:bodyPr>
          <a:lstStyle/>
          <a:p>
            <a:r>
              <a:rPr lang="en-US" b="1" dirty="0">
                <a:solidFill>
                  <a:srgbClr val="0000FF"/>
                </a:solidFill>
              </a:rPr>
              <a:t>Source of the Amazon  </a:t>
            </a:r>
            <a:br>
              <a:rPr lang="en-US" b="1" dirty="0">
                <a:solidFill>
                  <a:srgbClr val="0000FF"/>
                </a:solidFill>
              </a:rPr>
            </a:br>
            <a:r>
              <a:rPr lang="en-US" b="1" dirty="0">
                <a:solidFill>
                  <a:srgbClr val="0000FF"/>
                </a:solidFill>
              </a:rPr>
              <a:t>the World’s Largest River</a:t>
            </a:r>
          </a:p>
        </p:txBody>
      </p:sp>
      <p:pic>
        <p:nvPicPr>
          <p:cNvPr id="8" name="Content Placeholder 7">
            <a:extLst>
              <a:ext uri="{FF2B5EF4-FFF2-40B4-BE49-F238E27FC236}">
                <a16:creationId xmlns:a16="http://schemas.microsoft.com/office/drawing/2014/main" id="{E6F92FE6-0330-3C4F-894E-F7D2F85AEC74}"/>
              </a:ext>
            </a:extLst>
          </p:cNvPr>
          <p:cNvPicPr>
            <a:picLocks noGrp="1" noChangeAspect="1"/>
          </p:cNvPicPr>
          <p:nvPr>
            <p:ph idx="1"/>
          </p:nvPr>
        </p:nvPicPr>
        <p:blipFill>
          <a:blip r:embed="rId2"/>
          <a:stretch>
            <a:fillRect/>
          </a:stretch>
        </p:blipFill>
        <p:spPr>
          <a:xfrm>
            <a:off x="4517956" y="1631022"/>
            <a:ext cx="4525963" cy="4525963"/>
          </a:xfrm>
        </p:spPr>
      </p:pic>
      <p:sp>
        <p:nvSpPr>
          <p:cNvPr id="4" name="Date Placeholder 3">
            <a:extLst>
              <a:ext uri="{FF2B5EF4-FFF2-40B4-BE49-F238E27FC236}">
                <a16:creationId xmlns:a16="http://schemas.microsoft.com/office/drawing/2014/main" id="{4E5767FC-BD40-2E47-49ED-EE4D9AD45C11}"/>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54BB48E6-9981-8935-CE01-9371E960CC98}"/>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CC69E142-5409-A0F0-2FAA-09C12F56BC5E}"/>
              </a:ext>
            </a:extLst>
          </p:cNvPr>
          <p:cNvSpPr>
            <a:spLocks noGrp="1"/>
          </p:cNvSpPr>
          <p:nvPr>
            <p:ph type="sldNum" sz="quarter" idx="12"/>
          </p:nvPr>
        </p:nvSpPr>
        <p:spPr/>
        <p:txBody>
          <a:bodyPr/>
          <a:lstStyle/>
          <a:p>
            <a:fld id="{AF2E4468-5398-3744-84A2-247E18F77D68}" type="slidenum">
              <a:rPr lang="en-US" smtClean="0"/>
              <a:t>2</a:t>
            </a:fld>
            <a:endParaRPr lang="en-US"/>
          </a:p>
        </p:txBody>
      </p:sp>
      <p:sp>
        <p:nvSpPr>
          <p:cNvPr id="9" name="TextBox 8">
            <a:extLst>
              <a:ext uri="{FF2B5EF4-FFF2-40B4-BE49-F238E27FC236}">
                <a16:creationId xmlns:a16="http://schemas.microsoft.com/office/drawing/2014/main" id="{51F07E1C-2EFD-AB53-4780-2B8023EEE1F7}"/>
              </a:ext>
            </a:extLst>
          </p:cNvPr>
          <p:cNvSpPr txBox="1"/>
          <p:nvPr/>
        </p:nvSpPr>
        <p:spPr>
          <a:xfrm>
            <a:off x="102744" y="1674689"/>
            <a:ext cx="4280659" cy="4524315"/>
          </a:xfrm>
          <a:prstGeom prst="rect">
            <a:avLst/>
          </a:prstGeom>
          <a:noFill/>
        </p:spPr>
        <p:txBody>
          <a:bodyPr wrap="none" rtlCol="0">
            <a:spAutoFit/>
          </a:bodyPr>
          <a:lstStyle/>
          <a:p>
            <a:pPr marL="285750" indent="-285750">
              <a:buFont typeface="Arial" panose="020B0604020202020204" pitchFamily="34" charset="0"/>
              <a:buChar char="•"/>
            </a:pPr>
            <a:r>
              <a:rPr lang="en-US" sz="2400" dirty="0"/>
              <a:t>Subject of speculation for </a:t>
            </a:r>
          </a:p>
          <a:p>
            <a:r>
              <a:rPr lang="en-US" sz="2400" dirty="0"/>
              <a:t> centuries</a:t>
            </a:r>
          </a:p>
          <a:p>
            <a:pPr marL="285750" indent="-285750">
              <a:buFont typeface="Arial" panose="020B0604020202020204" pitchFamily="34" charset="0"/>
              <a:buChar char="•"/>
            </a:pPr>
            <a:r>
              <a:rPr lang="en-US" sz="2400" dirty="0"/>
              <a:t>Current understanding: </a:t>
            </a:r>
          </a:p>
          <a:p>
            <a:r>
              <a:rPr lang="en-US" sz="2400" dirty="0"/>
              <a:t>    headwaters of three different </a:t>
            </a:r>
          </a:p>
          <a:p>
            <a:r>
              <a:rPr lang="en-US" sz="2400" dirty="0"/>
              <a:t>    Peruvian rivers</a:t>
            </a:r>
          </a:p>
          <a:p>
            <a:r>
              <a:rPr lang="en-US" sz="2400" dirty="0"/>
              <a:t>	- the </a:t>
            </a:r>
            <a:r>
              <a:rPr lang="en-US" sz="2400" dirty="0" err="1"/>
              <a:t>Marańón</a:t>
            </a:r>
            <a:endParaRPr lang="en-US" sz="2400" dirty="0"/>
          </a:p>
          <a:p>
            <a:r>
              <a:rPr lang="en-US" sz="2400" dirty="0"/>
              <a:t>	- the Apurímac</a:t>
            </a:r>
          </a:p>
          <a:p>
            <a:r>
              <a:rPr lang="en-US" sz="2400" dirty="0"/>
              <a:t>	- the </a:t>
            </a:r>
            <a:r>
              <a:rPr lang="en-US" sz="2400" dirty="0" err="1"/>
              <a:t>Mantaro</a:t>
            </a:r>
            <a:endParaRPr lang="en-US" sz="2400" dirty="0"/>
          </a:p>
          <a:p>
            <a:r>
              <a:rPr lang="en-US" sz="2400" dirty="0"/>
              <a:t>that rise high (~ 17,000 ft) in the </a:t>
            </a:r>
          </a:p>
          <a:p>
            <a:r>
              <a:rPr lang="en-US" sz="2400" dirty="0"/>
              <a:t>Andes.</a:t>
            </a:r>
          </a:p>
          <a:p>
            <a:pPr marL="342900" indent="-342900">
              <a:buFont typeface="Arial" panose="020B0604020202020204" pitchFamily="34" charset="0"/>
              <a:buChar char="•"/>
            </a:pPr>
            <a:r>
              <a:rPr lang="en-US" sz="2400" dirty="0"/>
              <a:t>Downstream tributaries that </a:t>
            </a:r>
          </a:p>
          <a:p>
            <a:r>
              <a:rPr lang="en-US" sz="2400" dirty="0"/>
              <a:t> join are essential. </a:t>
            </a:r>
          </a:p>
        </p:txBody>
      </p:sp>
    </p:spTree>
    <p:extLst>
      <p:ext uri="{BB962C8B-B14F-4D97-AF65-F5344CB8AC3E}">
        <p14:creationId xmlns:p14="http://schemas.microsoft.com/office/powerpoint/2010/main" val="2645872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413F8-E491-2709-13B5-63012ED170D7}"/>
              </a:ext>
            </a:extLst>
          </p:cNvPr>
          <p:cNvSpPr>
            <a:spLocks noGrp="1"/>
          </p:cNvSpPr>
          <p:nvPr>
            <p:ph type="title"/>
          </p:nvPr>
        </p:nvSpPr>
        <p:spPr>
          <a:xfrm>
            <a:off x="457200" y="36894"/>
            <a:ext cx="8229600" cy="1143000"/>
          </a:xfrm>
        </p:spPr>
        <p:txBody>
          <a:bodyPr>
            <a:normAutofit/>
          </a:bodyPr>
          <a:lstStyle/>
          <a:p>
            <a:r>
              <a:rPr lang="en-US" b="1" dirty="0">
                <a:solidFill>
                  <a:srgbClr val="0000FF"/>
                </a:solidFill>
              </a:rPr>
              <a:t>Earliest Headstream for EIC?</a:t>
            </a:r>
          </a:p>
        </p:txBody>
      </p:sp>
      <p:pic>
        <p:nvPicPr>
          <p:cNvPr id="8" name="Content Placeholder 7">
            <a:extLst>
              <a:ext uri="{FF2B5EF4-FFF2-40B4-BE49-F238E27FC236}">
                <a16:creationId xmlns:a16="http://schemas.microsoft.com/office/drawing/2014/main" id="{39B97B20-687C-B0B7-C759-BB2A47434E59}"/>
              </a:ext>
            </a:extLst>
          </p:cNvPr>
          <p:cNvPicPr>
            <a:picLocks noGrp="1" noChangeAspect="1"/>
          </p:cNvPicPr>
          <p:nvPr>
            <p:ph idx="1"/>
          </p:nvPr>
        </p:nvPicPr>
        <p:blipFill>
          <a:blip r:embed="rId2"/>
          <a:stretch>
            <a:fillRect/>
          </a:stretch>
        </p:blipFill>
        <p:spPr>
          <a:xfrm>
            <a:off x="1146341" y="1168315"/>
            <a:ext cx="6851318" cy="5138489"/>
          </a:xfrm>
        </p:spPr>
      </p:pic>
      <p:sp>
        <p:nvSpPr>
          <p:cNvPr id="4" name="Date Placeholder 3">
            <a:extLst>
              <a:ext uri="{FF2B5EF4-FFF2-40B4-BE49-F238E27FC236}">
                <a16:creationId xmlns:a16="http://schemas.microsoft.com/office/drawing/2014/main" id="{EBFC016C-64CF-E8E8-EF4F-427565F915F0}"/>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DF7878C0-47E2-8D69-44EF-6D6F96DE8548}"/>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E30B93BF-432A-8DE8-ECBC-F632781951E1}"/>
              </a:ext>
            </a:extLst>
          </p:cNvPr>
          <p:cNvSpPr>
            <a:spLocks noGrp="1"/>
          </p:cNvSpPr>
          <p:nvPr>
            <p:ph type="sldNum" sz="quarter" idx="12"/>
          </p:nvPr>
        </p:nvSpPr>
        <p:spPr/>
        <p:txBody>
          <a:bodyPr/>
          <a:lstStyle/>
          <a:p>
            <a:fld id="{AF2E4468-5398-3744-84A2-247E18F77D68}" type="slidenum">
              <a:rPr lang="en-US" smtClean="0"/>
              <a:t>20</a:t>
            </a:fld>
            <a:endParaRPr lang="en-US"/>
          </a:p>
        </p:txBody>
      </p:sp>
    </p:spTree>
    <p:extLst>
      <p:ext uri="{BB962C8B-B14F-4D97-AF65-F5344CB8AC3E}">
        <p14:creationId xmlns:p14="http://schemas.microsoft.com/office/powerpoint/2010/main" val="1039083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1090A-3C7E-1244-DD72-BC9DC410D82E}"/>
              </a:ext>
            </a:extLst>
          </p:cNvPr>
          <p:cNvSpPr>
            <a:spLocks noGrp="1"/>
          </p:cNvSpPr>
          <p:nvPr>
            <p:ph type="title"/>
          </p:nvPr>
        </p:nvSpPr>
        <p:spPr/>
        <p:txBody>
          <a:bodyPr>
            <a:normAutofit fontScale="90000"/>
          </a:bodyPr>
          <a:lstStyle/>
          <a:p>
            <a:r>
              <a:rPr lang="en-US" b="1" dirty="0">
                <a:solidFill>
                  <a:srgbClr val="0000FF"/>
                </a:solidFill>
              </a:rPr>
              <a:t>Low energy facilities at universities in the US were being phased out</a:t>
            </a:r>
          </a:p>
        </p:txBody>
      </p:sp>
      <p:sp>
        <p:nvSpPr>
          <p:cNvPr id="3" name="Content Placeholder 2">
            <a:extLst>
              <a:ext uri="{FF2B5EF4-FFF2-40B4-BE49-F238E27FC236}">
                <a16:creationId xmlns:a16="http://schemas.microsoft.com/office/drawing/2014/main" id="{373FD5F7-3206-D149-2CF9-DECAD25C62DB}"/>
              </a:ext>
            </a:extLst>
          </p:cNvPr>
          <p:cNvSpPr>
            <a:spLocks noGrp="1"/>
          </p:cNvSpPr>
          <p:nvPr>
            <p:ph idx="1"/>
          </p:nvPr>
        </p:nvSpPr>
        <p:spPr>
          <a:xfrm>
            <a:off x="457200" y="1600200"/>
            <a:ext cx="8563510" cy="4525963"/>
          </a:xfrm>
        </p:spPr>
        <p:txBody>
          <a:bodyPr/>
          <a:lstStyle/>
          <a:p>
            <a:r>
              <a:rPr lang="en-US" b="1" dirty="0"/>
              <a:t>Indiana University Cyclotron Facility</a:t>
            </a:r>
          </a:p>
          <a:p>
            <a:pPr marL="0" indent="0">
              <a:buNone/>
            </a:pPr>
            <a:r>
              <a:rPr lang="en-US" dirty="0"/>
              <a:t>John Cameron, Tim </a:t>
            </a:r>
            <a:r>
              <a:rPr lang="en-US" dirty="0" err="1"/>
              <a:t>Londergan</a:t>
            </a:r>
            <a:r>
              <a:rPr lang="en-US" dirty="0"/>
              <a:t> and colleagues developed a concept for a low high electron-proton collider: (EPIC) workshop in April 1999.</a:t>
            </a:r>
          </a:p>
          <a:p>
            <a:r>
              <a:rPr lang="en-US" b="1" dirty="0"/>
              <a:t>MIT-Bates Linear Accelerator Center</a:t>
            </a:r>
          </a:p>
          <a:p>
            <a:pPr marL="0" indent="0">
              <a:buNone/>
            </a:pPr>
            <a:r>
              <a:rPr lang="en-US" dirty="0"/>
              <a:t>Manouchehr </a:t>
            </a:r>
            <a:r>
              <a:rPr lang="en-US" dirty="0" err="1"/>
              <a:t>Farkhondeh</a:t>
            </a:r>
            <a:r>
              <a:rPr lang="en-US" dirty="0"/>
              <a:t>, Chris </a:t>
            </a:r>
            <a:r>
              <a:rPr lang="en-US" dirty="0" err="1"/>
              <a:t>Tschalaer</a:t>
            </a:r>
            <a:r>
              <a:rPr lang="en-US" dirty="0"/>
              <a:t> and RM  became interested in EPIC and hosted a workshop at MIT in September 2000.</a:t>
            </a:r>
          </a:p>
        </p:txBody>
      </p:sp>
      <p:sp>
        <p:nvSpPr>
          <p:cNvPr id="4" name="Date Placeholder 3">
            <a:extLst>
              <a:ext uri="{FF2B5EF4-FFF2-40B4-BE49-F238E27FC236}">
                <a16:creationId xmlns:a16="http://schemas.microsoft.com/office/drawing/2014/main" id="{40C35DB6-BFE5-B505-DCF0-99E8FB993DC2}"/>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92A678BE-FE4D-C3D6-2251-B2BF7612F74F}"/>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4F45EDA1-2180-DC18-73B9-29FFDFFBB4A2}"/>
              </a:ext>
            </a:extLst>
          </p:cNvPr>
          <p:cNvSpPr>
            <a:spLocks noGrp="1"/>
          </p:cNvSpPr>
          <p:nvPr>
            <p:ph type="sldNum" sz="quarter" idx="12"/>
          </p:nvPr>
        </p:nvSpPr>
        <p:spPr/>
        <p:txBody>
          <a:bodyPr/>
          <a:lstStyle/>
          <a:p>
            <a:fld id="{AF2E4468-5398-3744-84A2-247E18F77D68}" type="slidenum">
              <a:rPr lang="en-US" smtClean="0"/>
              <a:t>21</a:t>
            </a:fld>
            <a:endParaRPr lang="en-US"/>
          </a:p>
        </p:txBody>
      </p:sp>
    </p:spTree>
    <p:extLst>
      <p:ext uri="{BB962C8B-B14F-4D97-AF65-F5344CB8AC3E}">
        <p14:creationId xmlns:p14="http://schemas.microsoft.com/office/powerpoint/2010/main" val="2327239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413F8-E491-2709-13B5-63012ED170D7}"/>
              </a:ext>
            </a:extLst>
          </p:cNvPr>
          <p:cNvSpPr>
            <a:spLocks noGrp="1"/>
          </p:cNvSpPr>
          <p:nvPr>
            <p:ph type="title"/>
          </p:nvPr>
        </p:nvSpPr>
        <p:spPr>
          <a:xfrm>
            <a:off x="457200" y="36894"/>
            <a:ext cx="8229600" cy="1143000"/>
          </a:xfrm>
        </p:spPr>
        <p:txBody>
          <a:bodyPr>
            <a:normAutofit/>
          </a:bodyPr>
          <a:lstStyle/>
          <a:p>
            <a:r>
              <a:rPr lang="en-US" b="1" dirty="0">
                <a:solidFill>
                  <a:srgbClr val="0000FF"/>
                </a:solidFill>
              </a:rPr>
              <a:t>Headstreams for EIC</a:t>
            </a:r>
          </a:p>
        </p:txBody>
      </p:sp>
      <p:sp>
        <p:nvSpPr>
          <p:cNvPr id="4" name="Date Placeholder 3">
            <a:extLst>
              <a:ext uri="{FF2B5EF4-FFF2-40B4-BE49-F238E27FC236}">
                <a16:creationId xmlns:a16="http://schemas.microsoft.com/office/drawing/2014/main" id="{EBFC016C-64CF-E8E8-EF4F-427565F915F0}"/>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DF7878C0-47E2-8D69-44EF-6D6F96DE8548}"/>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E30B93BF-432A-8DE8-ECBC-F632781951E1}"/>
              </a:ext>
            </a:extLst>
          </p:cNvPr>
          <p:cNvSpPr>
            <a:spLocks noGrp="1"/>
          </p:cNvSpPr>
          <p:nvPr>
            <p:ph type="sldNum" sz="quarter" idx="12"/>
          </p:nvPr>
        </p:nvSpPr>
        <p:spPr/>
        <p:txBody>
          <a:bodyPr/>
          <a:lstStyle/>
          <a:p>
            <a:fld id="{AF2E4468-5398-3744-84A2-247E18F77D68}" type="slidenum">
              <a:rPr lang="en-US" smtClean="0"/>
              <a:t>22</a:t>
            </a:fld>
            <a:endParaRPr lang="en-US"/>
          </a:p>
        </p:txBody>
      </p:sp>
      <p:pic>
        <p:nvPicPr>
          <p:cNvPr id="12" name="Picture 11">
            <a:extLst>
              <a:ext uri="{FF2B5EF4-FFF2-40B4-BE49-F238E27FC236}">
                <a16:creationId xmlns:a16="http://schemas.microsoft.com/office/drawing/2014/main" id="{3DCF82D9-2948-2AA5-B68A-2F07AF26A004}"/>
              </a:ext>
            </a:extLst>
          </p:cNvPr>
          <p:cNvPicPr>
            <a:picLocks noChangeAspect="1"/>
          </p:cNvPicPr>
          <p:nvPr/>
        </p:nvPicPr>
        <p:blipFill>
          <a:blip r:embed="rId2"/>
          <a:stretch>
            <a:fillRect/>
          </a:stretch>
        </p:blipFill>
        <p:spPr>
          <a:xfrm rot="5400000">
            <a:off x="-124158" y="2104080"/>
            <a:ext cx="4853797" cy="3640347"/>
          </a:xfrm>
          <a:prstGeom prst="rect">
            <a:avLst/>
          </a:prstGeom>
        </p:spPr>
      </p:pic>
      <p:sp>
        <p:nvSpPr>
          <p:cNvPr id="7" name="TextBox 6">
            <a:extLst>
              <a:ext uri="{FF2B5EF4-FFF2-40B4-BE49-F238E27FC236}">
                <a16:creationId xmlns:a16="http://schemas.microsoft.com/office/drawing/2014/main" id="{679A898E-3B3C-E6C8-4A38-4B7CE390EF7C}"/>
              </a:ext>
            </a:extLst>
          </p:cNvPr>
          <p:cNvSpPr txBox="1"/>
          <p:nvPr/>
        </p:nvSpPr>
        <p:spPr>
          <a:xfrm>
            <a:off x="929800" y="1097280"/>
            <a:ext cx="2462021" cy="369332"/>
          </a:xfrm>
          <a:prstGeom prst="rect">
            <a:avLst/>
          </a:prstGeom>
          <a:noFill/>
        </p:spPr>
        <p:txBody>
          <a:bodyPr wrap="none" rtlCol="0">
            <a:spAutoFit/>
          </a:bodyPr>
          <a:lstStyle/>
          <a:p>
            <a:r>
              <a:rPr lang="en-US" b="1" dirty="0"/>
              <a:t>IUCF, Indiana April 1999</a:t>
            </a:r>
          </a:p>
        </p:txBody>
      </p:sp>
      <p:pic>
        <p:nvPicPr>
          <p:cNvPr id="11" name="Content Placeholder 11">
            <a:extLst>
              <a:ext uri="{FF2B5EF4-FFF2-40B4-BE49-F238E27FC236}">
                <a16:creationId xmlns:a16="http://schemas.microsoft.com/office/drawing/2014/main" id="{B462EDCB-6AD6-2306-21E3-96D81B171F66}"/>
              </a:ext>
            </a:extLst>
          </p:cNvPr>
          <p:cNvPicPr>
            <a:picLocks noGrp="1" noChangeAspect="1"/>
          </p:cNvPicPr>
          <p:nvPr>
            <p:ph idx="1"/>
          </p:nvPr>
        </p:nvPicPr>
        <p:blipFill>
          <a:blip r:embed="rId3"/>
          <a:stretch>
            <a:fillRect/>
          </a:stretch>
        </p:blipFill>
        <p:spPr>
          <a:xfrm rot="5400000">
            <a:off x="4481944" y="2065534"/>
            <a:ext cx="4853800" cy="3640350"/>
          </a:xfrm>
        </p:spPr>
      </p:pic>
      <p:sp>
        <p:nvSpPr>
          <p:cNvPr id="13" name="TextBox 12">
            <a:extLst>
              <a:ext uri="{FF2B5EF4-FFF2-40B4-BE49-F238E27FC236}">
                <a16:creationId xmlns:a16="http://schemas.microsoft.com/office/drawing/2014/main" id="{1C6C5540-8AA9-B169-3E81-A7E30951DD7B}"/>
              </a:ext>
            </a:extLst>
          </p:cNvPr>
          <p:cNvSpPr txBox="1"/>
          <p:nvPr/>
        </p:nvSpPr>
        <p:spPr>
          <a:xfrm>
            <a:off x="5928187" y="1087428"/>
            <a:ext cx="1837426" cy="369332"/>
          </a:xfrm>
          <a:prstGeom prst="rect">
            <a:avLst/>
          </a:prstGeom>
          <a:noFill/>
        </p:spPr>
        <p:txBody>
          <a:bodyPr wrap="none" rtlCol="0">
            <a:spAutoFit/>
          </a:bodyPr>
          <a:lstStyle/>
          <a:p>
            <a:r>
              <a:rPr lang="en-US" b="1" dirty="0"/>
              <a:t>MIT, August 2000</a:t>
            </a:r>
          </a:p>
        </p:txBody>
      </p:sp>
    </p:spTree>
    <p:extLst>
      <p:ext uri="{BB962C8B-B14F-4D97-AF65-F5344CB8AC3E}">
        <p14:creationId xmlns:p14="http://schemas.microsoft.com/office/powerpoint/2010/main" val="4239205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4D8EC-D49C-8D4B-5014-5D1D29AAB705}"/>
              </a:ext>
            </a:extLst>
          </p:cNvPr>
          <p:cNvSpPr>
            <a:spLocks noGrp="1"/>
          </p:cNvSpPr>
          <p:nvPr>
            <p:ph type="title"/>
          </p:nvPr>
        </p:nvSpPr>
        <p:spPr/>
        <p:txBody>
          <a:bodyPr>
            <a:normAutofit fontScale="90000"/>
          </a:bodyPr>
          <a:lstStyle/>
          <a:p>
            <a:r>
              <a:rPr lang="en-US" b="1" dirty="0">
                <a:solidFill>
                  <a:srgbClr val="0000FF"/>
                </a:solidFill>
              </a:rPr>
              <a:t>Brookhaven National Laboratory</a:t>
            </a:r>
            <a:br>
              <a:rPr lang="en-US" b="1" dirty="0">
                <a:solidFill>
                  <a:srgbClr val="0000FF"/>
                </a:solidFill>
              </a:rPr>
            </a:br>
            <a:r>
              <a:rPr lang="en-US" b="1" dirty="0">
                <a:solidFill>
                  <a:srgbClr val="0000FF"/>
                </a:solidFill>
              </a:rPr>
              <a:t>Headstream for EIC</a:t>
            </a:r>
          </a:p>
        </p:txBody>
      </p:sp>
      <p:sp>
        <p:nvSpPr>
          <p:cNvPr id="3" name="Content Placeholder 2">
            <a:extLst>
              <a:ext uri="{FF2B5EF4-FFF2-40B4-BE49-F238E27FC236}">
                <a16:creationId xmlns:a16="http://schemas.microsoft.com/office/drawing/2014/main" id="{4ABDC3F5-8CF3-99AB-F14A-6C1BC23EAC8E}"/>
              </a:ext>
            </a:extLst>
          </p:cNvPr>
          <p:cNvSpPr>
            <a:spLocks noGrp="1"/>
          </p:cNvSpPr>
          <p:nvPr>
            <p:ph idx="1"/>
          </p:nvPr>
        </p:nvSpPr>
        <p:spPr>
          <a:xfrm>
            <a:off x="457199" y="1600200"/>
            <a:ext cx="8686801" cy="4525963"/>
          </a:xfrm>
        </p:spPr>
        <p:txBody>
          <a:bodyPr>
            <a:normAutofit fontScale="92500" lnSpcReduction="10000"/>
          </a:bodyPr>
          <a:lstStyle/>
          <a:p>
            <a:r>
              <a:rPr lang="en-US" b="1" dirty="0"/>
              <a:t>December 1999 BNL</a:t>
            </a:r>
          </a:p>
          <a:p>
            <a:pPr marL="0" indent="0">
              <a:buNone/>
            </a:pPr>
            <a:r>
              <a:rPr lang="en-US" dirty="0"/>
              <a:t>Abhay Deshpande, Gerry Garvey, Vernon Hughes, Larry McLerran, Peter Paul, Raju </a:t>
            </a:r>
            <a:r>
              <a:rPr lang="en-US" dirty="0" err="1"/>
              <a:t>Venugopalan</a:t>
            </a:r>
            <a:r>
              <a:rPr lang="en-US" dirty="0"/>
              <a:t> held a workshop at BNL on </a:t>
            </a:r>
            <a:r>
              <a:rPr lang="en-US" dirty="0" err="1"/>
              <a:t>eRHIC</a:t>
            </a:r>
            <a:r>
              <a:rPr lang="en-US" dirty="0"/>
              <a:t>.</a:t>
            </a:r>
          </a:p>
          <a:p>
            <a:r>
              <a:rPr lang="en-US" b="1" dirty="0"/>
              <a:t>April 2000 Yale University</a:t>
            </a:r>
          </a:p>
          <a:p>
            <a:pPr marL="0" indent="0">
              <a:buNone/>
            </a:pPr>
            <a:r>
              <a:rPr lang="en-US" dirty="0"/>
              <a:t>Second </a:t>
            </a:r>
            <a:r>
              <a:rPr lang="en-US" dirty="0" err="1"/>
              <a:t>eRHIC</a:t>
            </a:r>
            <a:r>
              <a:rPr lang="en-US" dirty="0"/>
              <a:t> workshop at Yale.</a:t>
            </a:r>
          </a:p>
          <a:p>
            <a:r>
              <a:rPr lang="en-US" b="1" dirty="0"/>
              <a:t>March 2001 Santa Fe, NM</a:t>
            </a:r>
          </a:p>
          <a:p>
            <a:pPr marL="0" indent="0">
              <a:buNone/>
            </a:pPr>
            <a:r>
              <a:rPr lang="en-US" dirty="0"/>
              <a:t>EPIC and </a:t>
            </a:r>
            <a:r>
              <a:rPr lang="en-US" dirty="0" err="1"/>
              <a:t>eRHIC</a:t>
            </a:r>
            <a:r>
              <a:rPr lang="en-US" dirty="0"/>
              <a:t> united to make a case for </a:t>
            </a:r>
            <a:r>
              <a:rPr lang="en-US" dirty="0" err="1"/>
              <a:t>eRHIC</a:t>
            </a:r>
            <a:r>
              <a:rPr lang="en-US" dirty="0"/>
              <a:t> at the 2002 US Nuclear Physics Long Range Planning Exercise.   </a:t>
            </a:r>
          </a:p>
        </p:txBody>
      </p:sp>
      <p:sp>
        <p:nvSpPr>
          <p:cNvPr id="4" name="Date Placeholder 3">
            <a:extLst>
              <a:ext uri="{FF2B5EF4-FFF2-40B4-BE49-F238E27FC236}">
                <a16:creationId xmlns:a16="http://schemas.microsoft.com/office/drawing/2014/main" id="{6D4E58F8-838D-3658-B612-FB795FDE1D03}"/>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EE2F6BA2-5400-5614-089D-A3A9E87C49E2}"/>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F2516D57-6BD3-6958-9AC1-58DCD5894B1C}"/>
              </a:ext>
            </a:extLst>
          </p:cNvPr>
          <p:cNvSpPr>
            <a:spLocks noGrp="1"/>
          </p:cNvSpPr>
          <p:nvPr>
            <p:ph type="sldNum" sz="quarter" idx="12"/>
          </p:nvPr>
        </p:nvSpPr>
        <p:spPr/>
        <p:txBody>
          <a:bodyPr/>
          <a:lstStyle/>
          <a:p>
            <a:fld id="{AF2E4468-5398-3744-84A2-247E18F77D68}" type="slidenum">
              <a:rPr lang="en-US" smtClean="0"/>
              <a:t>23</a:t>
            </a:fld>
            <a:endParaRPr lang="en-US"/>
          </a:p>
        </p:txBody>
      </p:sp>
      <p:pic>
        <p:nvPicPr>
          <p:cNvPr id="8" name="Picture 7">
            <a:extLst>
              <a:ext uri="{FF2B5EF4-FFF2-40B4-BE49-F238E27FC236}">
                <a16:creationId xmlns:a16="http://schemas.microsoft.com/office/drawing/2014/main" id="{BC6A6F7B-E1E7-D809-43A3-327D29E39875}"/>
              </a:ext>
            </a:extLst>
          </p:cNvPr>
          <p:cNvPicPr>
            <a:picLocks noChangeAspect="1"/>
          </p:cNvPicPr>
          <p:nvPr/>
        </p:nvPicPr>
        <p:blipFill>
          <a:blip r:embed="rId2"/>
          <a:stretch>
            <a:fillRect/>
          </a:stretch>
        </p:blipFill>
        <p:spPr>
          <a:xfrm>
            <a:off x="6769230" y="3070781"/>
            <a:ext cx="1676400" cy="1828800"/>
          </a:xfrm>
          <a:prstGeom prst="rect">
            <a:avLst/>
          </a:prstGeom>
        </p:spPr>
      </p:pic>
    </p:spTree>
    <p:extLst>
      <p:ext uri="{BB962C8B-B14F-4D97-AF65-F5344CB8AC3E}">
        <p14:creationId xmlns:p14="http://schemas.microsoft.com/office/powerpoint/2010/main" val="2837005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274EE-B72F-EB03-FFCD-0636F499E49F}"/>
              </a:ext>
            </a:extLst>
          </p:cNvPr>
          <p:cNvSpPr>
            <a:spLocks noGrp="1"/>
          </p:cNvSpPr>
          <p:nvPr>
            <p:ph type="title"/>
          </p:nvPr>
        </p:nvSpPr>
        <p:spPr>
          <a:xfrm>
            <a:off x="457200" y="39258"/>
            <a:ext cx="8229600" cy="1143000"/>
          </a:xfrm>
        </p:spPr>
        <p:txBody>
          <a:bodyPr/>
          <a:lstStyle/>
          <a:p>
            <a:r>
              <a:rPr lang="en-US" b="1" dirty="0">
                <a:solidFill>
                  <a:srgbClr val="0000FF"/>
                </a:solidFill>
              </a:rPr>
              <a:t>The current builds</a:t>
            </a:r>
          </a:p>
        </p:txBody>
      </p:sp>
      <p:sp>
        <p:nvSpPr>
          <p:cNvPr id="4" name="Date Placeholder 3">
            <a:extLst>
              <a:ext uri="{FF2B5EF4-FFF2-40B4-BE49-F238E27FC236}">
                <a16:creationId xmlns:a16="http://schemas.microsoft.com/office/drawing/2014/main" id="{4A480720-C9F3-0968-BA5E-4C3F417B89D5}"/>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319DF57D-CF3D-05BC-9DCB-6752DD41FF41}"/>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9AF89E96-96DA-DF04-98A8-8D53BE1569D7}"/>
              </a:ext>
            </a:extLst>
          </p:cNvPr>
          <p:cNvSpPr>
            <a:spLocks noGrp="1"/>
          </p:cNvSpPr>
          <p:nvPr>
            <p:ph type="sldNum" sz="quarter" idx="12"/>
          </p:nvPr>
        </p:nvSpPr>
        <p:spPr/>
        <p:txBody>
          <a:bodyPr/>
          <a:lstStyle/>
          <a:p>
            <a:fld id="{AF2E4468-5398-3744-84A2-247E18F77D68}" type="slidenum">
              <a:rPr lang="en-US" smtClean="0"/>
              <a:t>24</a:t>
            </a:fld>
            <a:endParaRPr lang="en-US"/>
          </a:p>
        </p:txBody>
      </p:sp>
      <p:pic>
        <p:nvPicPr>
          <p:cNvPr id="14" name="Picture 13">
            <a:extLst>
              <a:ext uri="{FF2B5EF4-FFF2-40B4-BE49-F238E27FC236}">
                <a16:creationId xmlns:a16="http://schemas.microsoft.com/office/drawing/2014/main" id="{A878BA87-B1F2-5A16-767C-60CB87E325FF}"/>
              </a:ext>
            </a:extLst>
          </p:cNvPr>
          <p:cNvPicPr>
            <a:picLocks noChangeAspect="1"/>
          </p:cNvPicPr>
          <p:nvPr/>
        </p:nvPicPr>
        <p:blipFill>
          <a:blip r:embed="rId2"/>
          <a:stretch>
            <a:fillRect/>
          </a:stretch>
        </p:blipFill>
        <p:spPr>
          <a:xfrm rot="5400000">
            <a:off x="-517696" y="1775703"/>
            <a:ext cx="5264924" cy="3948693"/>
          </a:xfrm>
          <a:prstGeom prst="rect">
            <a:avLst/>
          </a:prstGeom>
        </p:spPr>
      </p:pic>
      <p:pic>
        <p:nvPicPr>
          <p:cNvPr id="16" name="Picture 15">
            <a:extLst>
              <a:ext uri="{FF2B5EF4-FFF2-40B4-BE49-F238E27FC236}">
                <a16:creationId xmlns:a16="http://schemas.microsoft.com/office/drawing/2014/main" id="{E1F13464-F66E-7051-0282-21A96EC97E1A}"/>
              </a:ext>
            </a:extLst>
          </p:cNvPr>
          <p:cNvPicPr>
            <a:picLocks noChangeAspect="1"/>
          </p:cNvPicPr>
          <p:nvPr/>
        </p:nvPicPr>
        <p:blipFill>
          <a:blip r:embed="rId3"/>
          <a:stretch>
            <a:fillRect/>
          </a:stretch>
        </p:blipFill>
        <p:spPr>
          <a:xfrm rot="5400000">
            <a:off x="4336654" y="1768086"/>
            <a:ext cx="5252729" cy="3939547"/>
          </a:xfrm>
          <a:prstGeom prst="rect">
            <a:avLst/>
          </a:prstGeom>
        </p:spPr>
      </p:pic>
    </p:spTree>
    <p:extLst>
      <p:ext uri="{BB962C8B-B14F-4D97-AF65-F5344CB8AC3E}">
        <p14:creationId xmlns:p14="http://schemas.microsoft.com/office/powerpoint/2010/main" val="2420997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7EB4F-89B4-8639-8CAE-B6DF3EA2F6CF}"/>
              </a:ext>
            </a:extLst>
          </p:cNvPr>
          <p:cNvSpPr>
            <a:spLocks noGrp="1"/>
          </p:cNvSpPr>
          <p:nvPr>
            <p:ph type="title"/>
          </p:nvPr>
        </p:nvSpPr>
        <p:spPr>
          <a:xfrm>
            <a:off x="457200" y="110254"/>
            <a:ext cx="8229600" cy="1143000"/>
          </a:xfrm>
        </p:spPr>
        <p:txBody>
          <a:bodyPr>
            <a:normAutofit fontScale="90000"/>
          </a:bodyPr>
          <a:lstStyle/>
          <a:p>
            <a:r>
              <a:rPr lang="en-US" b="1" dirty="0">
                <a:solidFill>
                  <a:srgbClr val="0000FF"/>
                </a:solidFill>
              </a:rPr>
              <a:t>Electron-Ion Collider is Born! </a:t>
            </a:r>
            <a:br>
              <a:rPr lang="en-US" dirty="0"/>
            </a:br>
            <a:r>
              <a:rPr lang="en-US" sz="3100" dirty="0"/>
              <a:t>BNL Feb 26 – March 2, 2002</a:t>
            </a:r>
          </a:p>
        </p:txBody>
      </p:sp>
      <p:pic>
        <p:nvPicPr>
          <p:cNvPr id="8" name="Content Placeholder 7">
            <a:extLst>
              <a:ext uri="{FF2B5EF4-FFF2-40B4-BE49-F238E27FC236}">
                <a16:creationId xmlns:a16="http://schemas.microsoft.com/office/drawing/2014/main" id="{B592222F-A4A7-E618-5B3E-275D52C0E958}"/>
              </a:ext>
            </a:extLst>
          </p:cNvPr>
          <p:cNvPicPr>
            <a:picLocks noGrp="1" noChangeAspect="1"/>
          </p:cNvPicPr>
          <p:nvPr>
            <p:ph idx="1"/>
          </p:nvPr>
        </p:nvPicPr>
        <p:blipFill>
          <a:blip r:embed="rId2"/>
          <a:stretch>
            <a:fillRect/>
          </a:stretch>
        </p:blipFill>
        <p:spPr>
          <a:xfrm>
            <a:off x="1136574" y="1366459"/>
            <a:ext cx="6784801" cy="5088600"/>
          </a:xfrm>
        </p:spPr>
      </p:pic>
      <p:sp>
        <p:nvSpPr>
          <p:cNvPr id="4" name="Date Placeholder 3">
            <a:extLst>
              <a:ext uri="{FF2B5EF4-FFF2-40B4-BE49-F238E27FC236}">
                <a16:creationId xmlns:a16="http://schemas.microsoft.com/office/drawing/2014/main" id="{32BDBA9E-FDB3-8BD9-2EBA-E65A3C3DD8B4}"/>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0E182D03-892B-70DF-A305-F56831957287}"/>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3B1B62DD-B543-F3D5-B2BD-CCB301605F89}"/>
              </a:ext>
            </a:extLst>
          </p:cNvPr>
          <p:cNvSpPr>
            <a:spLocks noGrp="1"/>
          </p:cNvSpPr>
          <p:nvPr>
            <p:ph type="sldNum" sz="quarter" idx="12"/>
          </p:nvPr>
        </p:nvSpPr>
        <p:spPr/>
        <p:txBody>
          <a:bodyPr/>
          <a:lstStyle/>
          <a:p>
            <a:fld id="{AF2E4468-5398-3744-84A2-247E18F77D68}" type="slidenum">
              <a:rPr lang="en-US" smtClean="0"/>
              <a:t>25</a:t>
            </a:fld>
            <a:endParaRPr lang="en-US"/>
          </a:p>
        </p:txBody>
      </p:sp>
      <p:sp>
        <p:nvSpPr>
          <p:cNvPr id="3" name="TextBox 2">
            <a:extLst>
              <a:ext uri="{FF2B5EF4-FFF2-40B4-BE49-F238E27FC236}">
                <a16:creationId xmlns:a16="http://schemas.microsoft.com/office/drawing/2014/main" id="{20A4CB34-C7F9-03E5-7A0E-F419402BA174}"/>
              </a:ext>
            </a:extLst>
          </p:cNvPr>
          <p:cNvSpPr txBox="1"/>
          <p:nvPr/>
        </p:nvSpPr>
        <p:spPr>
          <a:xfrm>
            <a:off x="1397285" y="5424755"/>
            <a:ext cx="1271245" cy="369332"/>
          </a:xfrm>
          <a:prstGeom prst="rect">
            <a:avLst/>
          </a:prstGeom>
          <a:noFill/>
        </p:spPr>
        <p:txBody>
          <a:bodyPr wrap="none" rtlCol="0">
            <a:spAutoFit/>
          </a:bodyPr>
          <a:lstStyle/>
          <a:p>
            <a:r>
              <a:rPr lang="en-US" b="1" dirty="0"/>
              <a:t>ELIC Layout</a:t>
            </a:r>
          </a:p>
        </p:txBody>
      </p:sp>
    </p:spTree>
    <p:extLst>
      <p:ext uri="{BB962C8B-B14F-4D97-AF65-F5344CB8AC3E}">
        <p14:creationId xmlns:p14="http://schemas.microsoft.com/office/powerpoint/2010/main" val="1895898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BEB-598D-AE29-130D-1401C2B5D1B3}"/>
              </a:ext>
            </a:extLst>
          </p:cNvPr>
          <p:cNvSpPr>
            <a:spLocks noGrp="1"/>
          </p:cNvSpPr>
          <p:nvPr>
            <p:ph type="title"/>
          </p:nvPr>
        </p:nvSpPr>
        <p:spPr>
          <a:xfrm>
            <a:off x="457200" y="0"/>
            <a:ext cx="8229600" cy="859537"/>
          </a:xfrm>
        </p:spPr>
        <p:txBody>
          <a:bodyPr>
            <a:normAutofit fontScale="90000"/>
          </a:bodyPr>
          <a:lstStyle/>
          <a:p>
            <a:r>
              <a:rPr lang="en-US" b="1" dirty="0">
                <a:solidFill>
                  <a:srgbClr val="0000FF"/>
                </a:solidFill>
              </a:rPr>
              <a:t>First Formal Proposal February 2002</a:t>
            </a:r>
          </a:p>
        </p:txBody>
      </p:sp>
      <p:pic>
        <p:nvPicPr>
          <p:cNvPr id="8" name="Content Placeholder 7">
            <a:extLst>
              <a:ext uri="{FF2B5EF4-FFF2-40B4-BE49-F238E27FC236}">
                <a16:creationId xmlns:a16="http://schemas.microsoft.com/office/drawing/2014/main" id="{723B53BC-8CFD-519F-AE13-777729E6EAFE}"/>
              </a:ext>
            </a:extLst>
          </p:cNvPr>
          <p:cNvPicPr>
            <a:picLocks noGrp="1" noChangeAspect="1"/>
          </p:cNvPicPr>
          <p:nvPr>
            <p:ph idx="1"/>
          </p:nvPr>
        </p:nvPicPr>
        <p:blipFill>
          <a:blip r:embed="rId2"/>
          <a:stretch>
            <a:fillRect/>
          </a:stretch>
        </p:blipFill>
        <p:spPr>
          <a:xfrm>
            <a:off x="5413248" y="3811365"/>
            <a:ext cx="2051804" cy="2735739"/>
          </a:xfrm>
        </p:spPr>
      </p:pic>
      <p:sp>
        <p:nvSpPr>
          <p:cNvPr id="4" name="Date Placeholder 3">
            <a:extLst>
              <a:ext uri="{FF2B5EF4-FFF2-40B4-BE49-F238E27FC236}">
                <a16:creationId xmlns:a16="http://schemas.microsoft.com/office/drawing/2014/main" id="{98485F02-568D-DF28-B123-CEEFD01D1B26}"/>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7B8E69B7-A57D-CF48-A46B-A91DF8495DB1}"/>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54FC3EE7-A200-46D7-7F43-483AADCE9D38}"/>
              </a:ext>
            </a:extLst>
          </p:cNvPr>
          <p:cNvSpPr>
            <a:spLocks noGrp="1"/>
          </p:cNvSpPr>
          <p:nvPr>
            <p:ph type="sldNum" sz="quarter" idx="12"/>
          </p:nvPr>
        </p:nvSpPr>
        <p:spPr/>
        <p:txBody>
          <a:bodyPr/>
          <a:lstStyle/>
          <a:p>
            <a:fld id="{AF2E4468-5398-3744-84A2-247E18F77D68}" type="slidenum">
              <a:rPr lang="en-US" smtClean="0"/>
              <a:t>26</a:t>
            </a:fld>
            <a:endParaRPr lang="en-US"/>
          </a:p>
        </p:txBody>
      </p:sp>
      <p:pic>
        <p:nvPicPr>
          <p:cNvPr id="10" name="Picture 9">
            <a:extLst>
              <a:ext uri="{FF2B5EF4-FFF2-40B4-BE49-F238E27FC236}">
                <a16:creationId xmlns:a16="http://schemas.microsoft.com/office/drawing/2014/main" id="{987F148C-3CB7-2548-9F2E-A0F1BEBF0130}"/>
              </a:ext>
            </a:extLst>
          </p:cNvPr>
          <p:cNvPicPr>
            <a:picLocks noChangeAspect="1"/>
          </p:cNvPicPr>
          <p:nvPr/>
        </p:nvPicPr>
        <p:blipFill>
          <a:blip r:embed="rId3"/>
          <a:stretch>
            <a:fillRect/>
          </a:stretch>
        </p:blipFill>
        <p:spPr>
          <a:xfrm rot="16200000">
            <a:off x="-670864" y="1760242"/>
            <a:ext cx="5259080" cy="3944310"/>
          </a:xfrm>
          <a:prstGeom prst="rect">
            <a:avLst/>
          </a:prstGeom>
        </p:spPr>
      </p:pic>
      <p:pic>
        <p:nvPicPr>
          <p:cNvPr id="12" name="Picture 11">
            <a:extLst>
              <a:ext uri="{FF2B5EF4-FFF2-40B4-BE49-F238E27FC236}">
                <a16:creationId xmlns:a16="http://schemas.microsoft.com/office/drawing/2014/main" id="{4BF8B2F6-2BA1-6BD4-B3D8-679B4D995197}"/>
              </a:ext>
            </a:extLst>
          </p:cNvPr>
          <p:cNvPicPr>
            <a:picLocks noChangeAspect="1"/>
          </p:cNvPicPr>
          <p:nvPr/>
        </p:nvPicPr>
        <p:blipFill>
          <a:blip r:embed="rId4"/>
          <a:stretch>
            <a:fillRect/>
          </a:stretch>
        </p:blipFill>
        <p:spPr>
          <a:xfrm>
            <a:off x="7727291" y="3931920"/>
            <a:ext cx="1425690" cy="2441448"/>
          </a:xfrm>
          <a:prstGeom prst="rect">
            <a:avLst/>
          </a:prstGeom>
        </p:spPr>
      </p:pic>
      <p:pic>
        <p:nvPicPr>
          <p:cNvPr id="7" name="Picture 6">
            <a:extLst>
              <a:ext uri="{FF2B5EF4-FFF2-40B4-BE49-F238E27FC236}">
                <a16:creationId xmlns:a16="http://schemas.microsoft.com/office/drawing/2014/main" id="{6007F2F4-C21B-2027-0AE2-CEBCDB8BE50D}"/>
              </a:ext>
            </a:extLst>
          </p:cNvPr>
          <p:cNvPicPr>
            <a:picLocks noChangeAspect="1"/>
          </p:cNvPicPr>
          <p:nvPr/>
        </p:nvPicPr>
        <p:blipFill>
          <a:blip r:embed="rId5"/>
          <a:stretch>
            <a:fillRect/>
          </a:stretch>
        </p:blipFill>
        <p:spPr>
          <a:xfrm>
            <a:off x="3930830" y="859537"/>
            <a:ext cx="5213169" cy="3063239"/>
          </a:xfrm>
          <a:prstGeom prst="rect">
            <a:avLst/>
          </a:prstGeom>
        </p:spPr>
      </p:pic>
    </p:spTree>
    <p:extLst>
      <p:ext uri="{BB962C8B-B14F-4D97-AF65-F5344CB8AC3E}">
        <p14:creationId xmlns:p14="http://schemas.microsoft.com/office/powerpoint/2010/main" val="2109245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98911-43A0-2263-D406-99F977804934}"/>
              </a:ext>
            </a:extLst>
          </p:cNvPr>
          <p:cNvSpPr>
            <a:spLocks noGrp="1"/>
          </p:cNvSpPr>
          <p:nvPr>
            <p:ph type="title"/>
          </p:nvPr>
        </p:nvSpPr>
        <p:spPr>
          <a:xfrm>
            <a:off x="457200" y="18606"/>
            <a:ext cx="8229600" cy="1014665"/>
          </a:xfrm>
        </p:spPr>
        <p:txBody>
          <a:bodyPr/>
          <a:lstStyle/>
          <a:p>
            <a:r>
              <a:rPr lang="en-US" b="1" dirty="0">
                <a:solidFill>
                  <a:srgbClr val="0000FF"/>
                </a:solidFill>
              </a:rPr>
              <a:t>NSAC 2002 Long Range Plan</a:t>
            </a:r>
          </a:p>
        </p:txBody>
      </p:sp>
      <p:pic>
        <p:nvPicPr>
          <p:cNvPr id="8" name="Content Placeholder 7">
            <a:extLst>
              <a:ext uri="{FF2B5EF4-FFF2-40B4-BE49-F238E27FC236}">
                <a16:creationId xmlns:a16="http://schemas.microsoft.com/office/drawing/2014/main" id="{1032432E-3E14-C993-C526-DE9B6D2B8A84}"/>
              </a:ext>
            </a:extLst>
          </p:cNvPr>
          <p:cNvPicPr>
            <a:picLocks noGrp="1" noChangeAspect="1"/>
          </p:cNvPicPr>
          <p:nvPr>
            <p:ph idx="1"/>
          </p:nvPr>
        </p:nvPicPr>
        <p:blipFill>
          <a:blip r:embed="rId2"/>
          <a:stretch>
            <a:fillRect/>
          </a:stretch>
        </p:blipFill>
        <p:spPr>
          <a:xfrm rot="5400000">
            <a:off x="196963" y="2974268"/>
            <a:ext cx="3853919" cy="2788920"/>
          </a:xfrm>
        </p:spPr>
      </p:pic>
      <p:sp>
        <p:nvSpPr>
          <p:cNvPr id="4" name="Date Placeholder 3">
            <a:extLst>
              <a:ext uri="{FF2B5EF4-FFF2-40B4-BE49-F238E27FC236}">
                <a16:creationId xmlns:a16="http://schemas.microsoft.com/office/drawing/2014/main" id="{C2E7620B-965E-2414-032B-D8B241195687}"/>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50AC3F4C-4BA3-DA86-90F5-E097B45CC511}"/>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58D109BA-54E6-EA5C-1A0A-E043F6293EA6}"/>
              </a:ext>
            </a:extLst>
          </p:cNvPr>
          <p:cNvSpPr>
            <a:spLocks noGrp="1"/>
          </p:cNvSpPr>
          <p:nvPr>
            <p:ph type="sldNum" sz="quarter" idx="12"/>
          </p:nvPr>
        </p:nvSpPr>
        <p:spPr/>
        <p:txBody>
          <a:bodyPr/>
          <a:lstStyle/>
          <a:p>
            <a:fld id="{AF2E4468-5398-3744-84A2-247E18F77D68}" type="slidenum">
              <a:rPr lang="en-US" smtClean="0"/>
              <a:t>27</a:t>
            </a:fld>
            <a:endParaRPr lang="en-US"/>
          </a:p>
        </p:txBody>
      </p:sp>
      <p:pic>
        <p:nvPicPr>
          <p:cNvPr id="10" name="Picture 9">
            <a:extLst>
              <a:ext uri="{FF2B5EF4-FFF2-40B4-BE49-F238E27FC236}">
                <a16:creationId xmlns:a16="http://schemas.microsoft.com/office/drawing/2014/main" id="{753F1BEB-67B1-7B18-B233-9417A9FBD92E}"/>
              </a:ext>
            </a:extLst>
          </p:cNvPr>
          <p:cNvPicPr>
            <a:picLocks noChangeAspect="1"/>
          </p:cNvPicPr>
          <p:nvPr/>
        </p:nvPicPr>
        <p:blipFill>
          <a:blip r:embed="rId3"/>
          <a:stretch>
            <a:fillRect/>
          </a:stretch>
        </p:blipFill>
        <p:spPr>
          <a:xfrm rot="5400000">
            <a:off x="4409952" y="1698656"/>
            <a:ext cx="5323078" cy="3992309"/>
          </a:xfrm>
          <a:prstGeom prst="rect">
            <a:avLst/>
          </a:prstGeom>
        </p:spPr>
      </p:pic>
      <p:sp>
        <p:nvSpPr>
          <p:cNvPr id="11" name="TextBox 10">
            <a:extLst>
              <a:ext uri="{FF2B5EF4-FFF2-40B4-BE49-F238E27FC236}">
                <a16:creationId xmlns:a16="http://schemas.microsoft.com/office/drawing/2014/main" id="{75A7C38E-9D2D-215A-A000-EE24D00867BD}"/>
              </a:ext>
            </a:extLst>
          </p:cNvPr>
          <p:cNvSpPr txBox="1"/>
          <p:nvPr/>
        </p:nvSpPr>
        <p:spPr>
          <a:xfrm>
            <a:off x="219456" y="986948"/>
            <a:ext cx="4352544" cy="1323439"/>
          </a:xfrm>
          <a:prstGeom prst="rect">
            <a:avLst/>
          </a:prstGeom>
          <a:noFill/>
        </p:spPr>
        <p:txBody>
          <a:bodyPr wrap="square" rtlCol="0">
            <a:spAutoFit/>
          </a:bodyPr>
          <a:lstStyle/>
          <a:p>
            <a:pPr marL="285750" indent="-285750">
              <a:buFont typeface="Arial" panose="020B0604020202020204" pitchFamily="34" charset="0"/>
              <a:buChar char="•"/>
            </a:pPr>
            <a:r>
              <a:rPr lang="en-US" sz="2000" b="1" dirty="0"/>
              <a:t>Met in Santa Fe in March 2001</a:t>
            </a:r>
          </a:p>
          <a:p>
            <a:pPr marL="285750" indent="-285750">
              <a:buFont typeface="Arial" panose="020B0604020202020204" pitchFamily="34" charset="0"/>
              <a:buChar char="•"/>
            </a:pPr>
            <a:r>
              <a:rPr lang="en-US" sz="2000" b="1" dirty="0"/>
              <a:t>Secret science ballot ranked </a:t>
            </a:r>
            <a:r>
              <a:rPr lang="en-US" sz="2000" b="1" dirty="0" err="1"/>
              <a:t>eRHIC</a:t>
            </a:r>
            <a:r>
              <a:rPr lang="en-US" sz="2000" b="1" dirty="0"/>
              <a:t> science highly</a:t>
            </a:r>
          </a:p>
          <a:p>
            <a:pPr marL="285750" indent="-285750">
              <a:buFont typeface="Arial" panose="020B0604020202020204" pitchFamily="34" charset="0"/>
              <a:buChar char="•"/>
            </a:pPr>
            <a:r>
              <a:rPr lang="en-US" sz="2000" b="1" dirty="0"/>
              <a:t>Community sense was positive</a:t>
            </a:r>
          </a:p>
        </p:txBody>
      </p:sp>
    </p:spTree>
    <p:extLst>
      <p:ext uri="{BB962C8B-B14F-4D97-AF65-F5344CB8AC3E}">
        <p14:creationId xmlns:p14="http://schemas.microsoft.com/office/powerpoint/2010/main" val="805541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98911-43A0-2263-D406-99F977804934}"/>
              </a:ext>
            </a:extLst>
          </p:cNvPr>
          <p:cNvSpPr>
            <a:spLocks noGrp="1"/>
          </p:cNvSpPr>
          <p:nvPr>
            <p:ph type="title"/>
          </p:nvPr>
        </p:nvSpPr>
        <p:spPr>
          <a:xfrm>
            <a:off x="457200" y="18606"/>
            <a:ext cx="8229600" cy="1014665"/>
          </a:xfrm>
        </p:spPr>
        <p:txBody>
          <a:bodyPr/>
          <a:lstStyle/>
          <a:p>
            <a:r>
              <a:rPr lang="en-US" b="1" dirty="0">
                <a:solidFill>
                  <a:srgbClr val="0000FF"/>
                </a:solidFill>
              </a:rPr>
              <a:t>NSAC 2002 Long Range Plan</a:t>
            </a:r>
          </a:p>
        </p:txBody>
      </p:sp>
      <p:pic>
        <p:nvPicPr>
          <p:cNvPr id="8" name="Content Placeholder 7">
            <a:extLst>
              <a:ext uri="{FF2B5EF4-FFF2-40B4-BE49-F238E27FC236}">
                <a16:creationId xmlns:a16="http://schemas.microsoft.com/office/drawing/2014/main" id="{1032432E-3E14-C993-C526-DE9B6D2B8A84}"/>
              </a:ext>
            </a:extLst>
          </p:cNvPr>
          <p:cNvPicPr>
            <a:picLocks noGrp="1" noChangeAspect="1"/>
          </p:cNvPicPr>
          <p:nvPr>
            <p:ph idx="1"/>
          </p:nvPr>
        </p:nvPicPr>
        <p:blipFill>
          <a:blip r:embed="rId2"/>
          <a:stretch>
            <a:fillRect/>
          </a:stretch>
        </p:blipFill>
        <p:spPr>
          <a:xfrm rot="5400000">
            <a:off x="-532500" y="2974268"/>
            <a:ext cx="3853919" cy="2788920"/>
          </a:xfrm>
        </p:spPr>
      </p:pic>
      <p:sp>
        <p:nvSpPr>
          <p:cNvPr id="4" name="Date Placeholder 3">
            <a:extLst>
              <a:ext uri="{FF2B5EF4-FFF2-40B4-BE49-F238E27FC236}">
                <a16:creationId xmlns:a16="http://schemas.microsoft.com/office/drawing/2014/main" id="{C2E7620B-965E-2414-032B-D8B241195687}"/>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50AC3F4C-4BA3-DA86-90F5-E097B45CC511}"/>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58D109BA-54E6-EA5C-1A0A-E043F6293EA6}"/>
              </a:ext>
            </a:extLst>
          </p:cNvPr>
          <p:cNvSpPr>
            <a:spLocks noGrp="1"/>
          </p:cNvSpPr>
          <p:nvPr>
            <p:ph type="sldNum" sz="quarter" idx="12"/>
          </p:nvPr>
        </p:nvSpPr>
        <p:spPr/>
        <p:txBody>
          <a:bodyPr/>
          <a:lstStyle/>
          <a:p>
            <a:fld id="{AF2E4468-5398-3744-84A2-247E18F77D68}" type="slidenum">
              <a:rPr lang="en-US" smtClean="0"/>
              <a:t>28</a:t>
            </a:fld>
            <a:endParaRPr lang="en-US"/>
          </a:p>
        </p:txBody>
      </p:sp>
      <p:pic>
        <p:nvPicPr>
          <p:cNvPr id="10" name="Picture 9">
            <a:extLst>
              <a:ext uri="{FF2B5EF4-FFF2-40B4-BE49-F238E27FC236}">
                <a16:creationId xmlns:a16="http://schemas.microsoft.com/office/drawing/2014/main" id="{753F1BEB-67B1-7B18-B233-9417A9FBD92E}"/>
              </a:ext>
            </a:extLst>
          </p:cNvPr>
          <p:cNvPicPr>
            <a:picLocks noChangeAspect="1"/>
          </p:cNvPicPr>
          <p:nvPr/>
        </p:nvPicPr>
        <p:blipFill>
          <a:blip r:embed="rId3"/>
          <a:stretch>
            <a:fillRect/>
          </a:stretch>
        </p:blipFill>
        <p:spPr>
          <a:xfrm rot="5400000">
            <a:off x="4409952" y="1698656"/>
            <a:ext cx="5323078" cy="3992309"/>
          </a:xfrm>
          <a:prstGeom prst="rect">
            <a:avLst/>
          </a:prstGeom>
        </p:spPr>
      </p:pic>
      <p:sp>
        <p:nvSpPr>
          <p:cNvPr id="11" name="TextBox 10">
            <a:extLst>
              <a:ext uri="{FF2B5EF4-FFF2-40B4-BE49-F238E27FC236}">
                <a16:creationId xmlns:a16="http://schemas.microsoft.com/office/drawing/2014/main" id="{75A7C38E-9D2D-215A-A000-EE24D00867BD}"/>
              </a:ext>
            </a:extLst>
          </p:cNvPr>
          <p:cNvSpPr txBox="1"/>
          <p:nvPr/>
        </p:nvSpPr>
        <p:spPr>
          <a:xfrm>
            <a:off x="219456" y="986948"/>
            <a:ext cx="4352544" cy="1323439"/>
          </a:xfrm>
          <a:prstGeom prst="rect">
            <a:avLst/>
          </a:prstGeom>
          <a:noFill/>
        </p:spPr>
        <p:txBody>
          <a:bodyPr wrap="square" rtlCol="0">
            <a:spAutoFit/>
          </a:bodyPr>
          <a:lstStyle/>
          <a:p>
            <a:pPr marL="285750" indent="-285750">
              <a:buFont typeface="Arial" panose="020B0604020202020204" pitchFamily="34" charset="0"/>
              <a:buChar char="•"/>
            </a:pPr>
            <a:r>
              <a:rPr lang="en-US" sz="2000" b="1" dirty="0"/>
              <a:t>Met in Santa Fe in March 2001</a:t>
            </a:r>
          </a:p>
          <a:p>
            <a:pPr marL="285750" indent="-285750">
              <a:buFont typeface="Arial" panose="020B0604020202020204" pitchFamily="34" charset="0"/>
              <a:buChar char="•"/>
            </a:pPr>
            <a:r>
              <a:rPr lang="en-US" sz="2000" b="1" dirty="0"/>
              <a:t>Secret science ballot ranked </a:t>
            </a:r>
            <a:r>
              <a:rPr lang="en-US" sz="2000" b="1" dirty="0" err="1"/>
              <a:t>eRHIC</a:t>
            </a:r>
            <a:r>
              <a:rPr lang="en-US" sz="2000" b="1" dirty="0"/>
              <a:t> science highly</a:t>
            </a:r>
          </a:p>
          <a:p>
            <a:pPr marL="285750" indent="-285750">
              <a:buFont typeface="Arial" panose="020B0604020202020204" pitchFamily="34" charset="0"/>
              <a:buChar char="•"/>
            </a:pPr>
            <a:r>
              <a:rPr lang="en-US" sz="2000" b="1" dirty="0"/>
              <a:t>Community sense was positive</a:t>
            </a:r>
          </a:p>
        </p:txBody>
      </p:sp>
      <p:sp>
        <p:nvSpPr>
          <p:cNvPr id="3" name="TextBox 2">
            <a:extLst>
              <a:ext uri="{FF2B5EF4-FFF2-40B4-BE49-F238E27FC236}">
                <a16:creationId xmlns:a16="http://schemas.microsoft.com/office/drawing/2014/main" id="{67804800-A56F-C024-5198-A6F287BC1D90}"/>
              </a:ext>
            </a:extLst>
          </p:cNvPr>
          <p:cNvSpPr txBox="1"/>
          <p:nvPr/>
        </p:nvSpPr>
        <p:spPr>
          <a:xfrm rot="19956431">
            <a:off x="649045" y="2886119"/>
            <a:ext cx="7107941" cy="1200329"/>
          </a:xfrm>
          <a:prstGeom prst="rect">
            <a:avLst/>
          </a:prstGeom>
          <a:noFill/>
        </p:spPr>
        <p:txBody>
          <a:bodyPr wrap="square" rtlCol="0">
            <a:spAutoFit/>
          </a:bodyPr>
          <a:lstStyle/>
          <a:p>
            <a:pPr algn="ctr"/>
            <a:r>
              <a:rPr lang="en-US" sz="2400" b="1" dirty="0">
                <a:solidFill>
                  <a:srgbClr val="FF0000"/>
                </a:solidFill>
                <a:cs typeface="Arial" panose="020B0604020202020204" pitchFamily="34" charset="0"/>
              </a:rPr>
              <a:t>“…essential accelerator and detector R&amp;D [for EIC] should be given very high priority</a:t>
            </a:r>
          </a:p>
          <a:p>
            <a:pPr algn="ctr"/>
            <a:r>
              <a:rPr lang="en-US" sz="2400" b="1" dirty="0">
                <a:solidFill>
                  <a:srgbClr val="FF0000"/>
                </a:solidFill>
                <a:cs typeface="Arial" panose="020B0604020202020204" pitchFamily="34" charset="0"/>
              </a:rPr>
              <a:t>in the short term.”</a:t>
            </a:r>
          </a:p>
        </p:txBody>
      </p:sp>
    </p:spTree>
    <p:extLst>
      <p:ext uri="{BB962C8B-B14F-4D97-AF65-F5344CB8AC3E}">
        <p14:creationId xmlns:p14="http://schemas.microsoft.com/office/powerpoint/2010/main" val="2243277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9127E-9459-DA07-112A-C80F12771723}"/>
              </a:ext>
            </a:extLst>
          </p:cNvPr>
          <p:cNvSpPr>
            <a:spLocks noGrp="1"/>
          </p:cNvSpPr>
          <p:nvPr>
            <p:ph type="title"/>
          </p:nvPr>
        </p:nvSpPr>
        <p:spPr>
          <a:xfrm>
            <a:off x="457200" y="58884"/>
            <a:ext cx="8229600" cy="1143000"/>
          </a:xfrm>
        </p:spPr>
        <p:txBody>
          <a:bodyPr/>
          <a:lstStyle/>
          <a:p>
            <a:r>
              <a:rPr lang="en-US" b="1" dirty="0">
                <a:solidFill>
                  <a:srgbClr val="0000FF"/>
                </a:solidFill>
              </a:rPr>
              <a:t>HERA III Not Realized </a:t>
            </a:r>
          </a:p>
        </p:txBody>
      </p:sp>
      <p:sp>
        <p:nvSpPr>
          <p:cNvPr id="3" name="Content Placeholder 2">
            <a:extLst>
              <a:ext uri="{FF2B5EF4-FFF2-40B4-BE49-F238E27FC236}">
                <a16:creationId xmlns:a16="http://schemas.microsoft.com/office/drawing/2014/main" id="{947F5DCB-A9DC-A3C7-BB96-ED61661238AC}"/>
              </a:ext>
            </a:extLst>
          </p:cNvPr>
          <p:cNvSpPr>
            <a:spLocks noGrp="1"/>
          </p:cNvSpPr>
          <p:nvPr>
            <p:ph idx="1"/>
          </p:nvPr>
        </p:nvSpPr>
        <p:spPr>
          <a:xfrm>
            <a:off x="272268" y="1037690"/>
            <a:ext cx="8553236" cy="5026829"/>
          </a:xfrm>
        </p:spPr>
        <p:txBody>
          <a:bodyPr>
            <a:normAutofit fontScale="77500" lnSpcReduction="20000"/>
          </a:bodyPr>
          <a:lstStyle/>
          <a:p>
            <a:pPr marL="0" indent="0">
              <a:buNone/>
            </a:pPr>
            <a:r>
              <a:rPr lang="en-US" dirty="0"/>
              <a:t>Meanwhile, back at DESY, then the world center of high-energy electron-proton scattering, there was a concerted eﬀort to make the case for a post-2007 HERA-III era, where nuclear beams would be accelerated and collided with the 27 GeV electron beam and the interactions studied in the existing H1 and ZEUS detectors. Ferdinand </a:t>
            </a:r>
            <a:r>
              <a:rPr lang="en-US" dirty="0" err="1"/>
              <a:t>Willeke</a:t>
            </a:r>
            <a:r>
              <a:rPr lang="en-US" dirty="0"/>
              <a:t> led the accelerator eﬀort to collide nuclei up to calcium and the estimated cost was DM 50 million. However, the German high energy physics community had little interest in HERA III and rather chose to focus on the LHC at CERN. Thus, HERA running came to an end in 2007. Subsequently, several of the leaders of the HERA-III project, including Max Klein, originated </a:t>
            </a:r>
            <a:r>
              <a:rPr lang="en-US" dirty="0" err="1"/>
              <a:t>LHeC</a:t>
            </a:r>
            <a:r>
              <a:rPr lang="en-US" dirty="0"/>
              <a:t>, the high-energy electron-ion collider project at CERN.</a:t>
            </a:r>
          </a:p>
          <a:p>
            <a:pPr marL="0" indent="0">
              <a:buNone/>
            </a:pPr>
            <a:endParaRPr lang="en-US" dirty="0"/>
          </a:p>
          <a:p>
            <a:pPr marL="0" indent="0">
              <a:buNone/>
            </a:pPr>
            <a:r>
              <a:rPr lang="en-US" b="1" i="1" dirty="0">
                <a:solidFill>
                  <a:srgbClr val="FF0000"/>
                </a:solidFill>
              </a:rPr>
              <a:t>              When one door closes, another door opens.</a:t>
            </a:r>
          </a:p>
        </p:txBody>
      </p:sp>
      <p:sp>
        <p:nvSpPr>
          <p:cNvPr id="4" name="Date Placeholder 3">
            <a:extLst>
              <a:ext uri="{FF2B5EF4-FFF2-40B4-BE49-F238E27FC236}">
                <a16:creationId xmlns:a16="http://schemas.microsoft.com/office/drawing/2014/main" id="{55ED2A36-4EC0-C518-739C-2B083A54233A}"/>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1D55FF45-2FFC-A4E1-F4EE-AAAC7BEB7A0F}"/>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F5CC2FCA-3C5B-DA16-E94D-673A03CCB358}"/>
              </a:ext>
            </a:extLst>
          </p:cNvPr>
          <p:cNvSpPr>
            <a:spLocks noGrp="1"/>
          </p:cNvSpPr>
          <p:nvPr>
            <p:ph type="sldNum" sz="quarter" idx="12"/>
          </p:nvPr>
        </p:nvSpPr>
        <p:spPr/>
        <p:txBody>
          <a:bodyPr/>
          <a:lstStyle/>
          <a:p>
            <a:fld id="{AF2E4468-5398-3744-84A2-247E18F77D68}" type="slidenum">
              <a:rPr lang="en-US" smtClean="0"/>
              <a:t>29</a:t>
            </a:fld>
            <a:endParaRPr lang="en-US"/>
          </a:p>
        </p:txBody>
      </p:sp>
    </p:spTree>
    <p:extLst>
      <p:ext uri="{BB962C8B-B14F-4D97-AF65-F5344CB8AC3E}">
        <p14:creationId xmlns:p14="http://schemas.microsoft.com/office/powerpoint/2010/main" val="156628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72CB4-5812-2C92-1BF7-E7E473ACAA7E}"/>
              </a:ext>
            </a:extLst>
          </p:cNvPr>
          <p:cNvSpPr>
            <a:spLocks noGrp="1"/>
          </p:cNvSpPr>
          <p:nvPr>
            <p:ph type="title"/>
          </p:nvPr>
        </p:nvSpPr>
        <p:spPr>
          <a:xfrm>
            <a:off x="2231472" y="14555"/>
            <a:ext cx="3994670" cy="2329940"/>
          </a:xfrm>
        </p:spPr>
        <p:txBody>
          <a:bodyPr>
            <a:normAutofit fontScale="90000"/>
          </a:bodyPr>
          <a:lstStyle/>
          <a:p>
            <a:r>
              <a:rPr lang="en-US" b="1" dirty="0">
                <a:solidFill>
                  <a:srgbClr val="0000FF"/>
                </a:solidFill>
              </a:rPr>
              <a:t>Large Human Endeavors</a:t>
            </a:r>
            <a:br>
              <a:rPr lang="en-US" b="1" dirty="0">
                <a:solidFill>
                  <a:srgbClr val="0000FF"/>
                </a:solidFill>
              </a:rPr>
            </a:br>
            <a:r>
              <a:rPr lang="en-US" sz="3600" b="1" dirty="0">
                <a:solidFill>
                  <a:srgbClr val="0000FF"/>
                </a:solidFill>
              </a:rPr>
              <a:t>Building Gothic </a:t>
            </a:r>
            <a:br>
              <a:rPr lang="en-US" sz="3600" b="1" dirty="0">
                <a:solidFill>
                  <a:srgbClr val="0000FF"/>
                </a:solidFill>
              </a:rPr>
            </a:br>
            <a:r>
              <a:rPr lang="en-US" sz="3600" b="1" dirty="0">
                <a:solidFill>
                  <a:srgbClr val="0000FF"/>
                </a:solidFill>
              </a:rPr>
              <a:t>Cathedrals</a:t>
            </a:r>
          </a:p>
        </p:txBody>
      </p:sp>
      <p:sp>
        <p:nvSpPr>
          <p:cNvPr id="3" name="Content Placeholder 2">
            <a:extLst>
              <a:ext uri="{FF2B5EF4-FFF2-40B4-BE49-F238E27FC236}">
                <a16:creationId xmlns:a16="http://schemas.microsoft.com/office/drawing/2014/main" id="{87F2CFE3-825F-F8B6-B085-2809D929E1E7}"/>
              </a:ext>
            </a:extLst>
          </p:cNvPr>
          <p:cNvSpPr>
            <a:spLocks noGrp="1"/>
          </p:cNvSpPr>
          <p:nvPr>
            <p:ph idx="1"/>
          </p:nvPr>
        </p:nvSpPr>
        <p:spPr>
          <a:xfrm>
            <a:off x="-10269" y="2662990"/>
            <a:ext cx="9277559" cy="4525963"/>
          </a:xfrm>
        </p:spPr>
        <p:txBody>
          <a:bodyPr>
            <a:normAutofit/>
          </a:bodyPr>
          <a:lstStyle/>
          <a:p>
            <a:r>
              <a:rPr lang="en-US" sz="2400" dirty="0"/>
              <a:t>Constructed in N. Europe in 11</a:t>
            </a:r>
            <a:r>
              <a:rPr lang="en-US" sz="2400" baseline="30000" dirty="0"/>
              <a:t>th</a:t>
            </a:r>
            <a:r>
              <a:rPr lang="en-US" sz="2400" dirty="0"/>
              <a:t> to 13</a:t>
            </a:r>
            <a:r>
              <a:rPr lang="en-US" sz="2400" baseline="30000" dirty="0"/>
              <a:t>th</a:t>
            </a:r>
            <a:r>
              <a:rPr lang="en-US" sz="2400" dirty="0"/>
              <a:t> </a:t>
            </a:r>
          </a:p>
          <a:p>
            <a:pPr marL="0" indent="0">
              <a:buNone/>
            </a:pPr>
            <a:r>
              <a:rPr lang="en-US" sz="2400" dirty="0"/>
              <a:t>   centuries from stone, wood, iron and </a:t>
            </a:r>
          </a:p>
          <a:p>
            <a:pPr marL="0" indent="0">
              <a:buNone/>
            </a:pPr>
            <a:r>
              <a:rPr lang="en-US" sz="2400" dirty="0"/>
              <a:t>   stained glass.</a:t>
            </a:r>
          </a:p>
          <a:p>
            <a:r>
              <a:rPr lang="en-US" sz="2400" dirty="0"/>
              <a:t>Tallest buildings in Europe since Roman times.</a:t>
            </a:r>
          </a:p>
          <a:p>
            <a:r>
              <a:rPr lang="en-US" sz="2400" dirty="0"/>
              <a:t>$ 1 billion class projects.</a:t>
            </a:r>
          </a:p>
          <a:p>
            <a:r>
              <a:rPr lang="en-US" sz="2400" dirty="0"/>
              <a:t>Took decades to centuries, e.g. Cologne </a:t>
            </a:r>
          </a:p>
          <a:p>
            <a:pPr marL="0" indent="0">
              <a:buNone/>
            </a:pPr>
            <a:r>
              <a:rPr lang="en-US" sz="2400" dirty="0"/>
              <a:t>   cathedral took 600 years (1248-1560, 1814-1880).</a:t>
            </a:r>
          </a:p>
          <a:p>
            <a:r>
              <a:rPr lang="en-US" sz="2400" dirty="0"/>
              <a:t>Required highly skilled workforce: masons, carvers, carpenters, glass workers, laborers,…                  </a:t>
            </a:r>
          </a:p>
        </p:txBody>
      </p:sp>
      <p:sp>
        <p:nvSpPr>
          <p:cNvPr id="4" name="Date Placeholder 3">
            <a:extLst>
              <a:ext uri="{FF2B5EF4-FFF2-40B4-BE49-F238E27FC236}">
                <a16:creationId xmlns:a16="http://schemas.microsoft.com/office/drawing/2014/main" id="{834D10F9-8C27-D491-96DB-7E59558FE5C3}"/>
              </a:ext>
            </a:extLst>
          </p:cNvPr>
          <p:cNvSpPr>
            <a:spLocks noGrp="1"/>
          </p:cNvSpPr>
          <p:nvPr>
            <p:ph type="dt" sz="half" idx="10"/>
          </p:nvPr>
        </p:nvSpPr>
        <p:spPr>
          <a:xfrm>
            <a:off x="0" y="6356350"/>
            <a:ext cx="2590800" cy="365125"/>
          </a:xfrm>
        </p:spPr>
        <p:txBody>
          <a:bodyPr/>
          <a:lstStyle/>
          <a:p>
            <a:r>
              <a:rPr lang="en-US" dirty="0"/>
              <a:t>       l5/15/2026 </a:t>
            </a:r>
          </a:p>
        </p:txBody>
      </p:sp>
      <p:sp>
        <p:nvSpPr>
          <p:cNvPr id="5" name="Footer Placeholder 4">
            <a:extLst>
              <a:ext uri="{FF2B5EF4-FFF2-40B4-BE49-F238E27FC236}">
                <a16:creationId xmlns:a16="http://schemas.microsoft.com/office/drawing/2014/main" id="{1F122A10-4871-7C5E-AC52-9C88CA3249A4}"/>
              </a:ext>
            </a:extLst>
          </p:cNvPr>
          <p:cNvSpPr>
            <a:spLocks noGrp="1"/>
          </p:cNvSpPr>
          <p:nvPr>
            <p:ph type="ftr" sz="quarter" idx="11"/>
          </p:nvPr>
        </p:nvSpPr>
        <p:spPr/>
        <p:txBody>
          <a:bodyPr/>
          <a:lstStyle/>
          <a:p>
            <a:r>
              <a:rPr lang="pl-PL" dirty="0"/>
              <a:t>Richard </a:t>
            </a:r>
            <a:r>
              <a:rPr lang="pl-PL" dirty="0" err="1"/>
              <a:t>Milner</a:t>
            </a:r>
            <a:r>
              <a:rPr lang="pl-PL" dirty="0"/>
              <a:t>                                                      RHIC Science </a:t>
            </a:r>
            <a:r>
              <a:rPr lang="pl-PL" dirty="0" err="1"/>
              <a:t>Symposium</a:t>
            </a:r>
            <a:endParaRPr lang="en-US" dirty="0"/>
          </a:p>
        </p:txBody>
      </p:sp>
      <p:sp>
        <p:nvSpPr>
          <p:cNvPr id="6" name="Slide Number Placeholder 5">
            <a:extLst>
              <a:ext uri="{FF2B5EF4-FFF2-40B4-BE49-F238E27FC236}">
                <a16:creationId xmlns:a16="http://schemas.microsoft.com/office/drawing/2014/main" id="{95303491-60E3-DECF-5F03-B3F57B06A62F}"/>
              </a:ext>
            </a:extLst>
          </p:cNvPr>
          <p:cNvSpPr>
            <a:spLocks noGrp="1"/>
          </p:cNvSpPr>
          <p:nvPr>
            <p:ph type="sldNum" sz="quarter" idx="12"/>
          </p:nvPr>
        </p:nvSpPr>
        <p:spPr/>
        <p:txBody>
          <a:bodyPr/>
          <a:lstStyle/>
          <a:p>
            <a:fld id="{AF2E4468-5398-3744-84A2-247E18F77D68}" type="slidenum">
              <a:rPr lang="en-US" smtClean="0"/>
              <a:t>3</a:t>
            </a:fld>
            <a:endParaRPr lang="en-US"/>
          </a:p>
        </p:txBody>
      </p:sp>
      <p:pic>
        <p:nvPicPr>
          <p:cNvPr id="8" name="Picture 7">
            <a:extLst>
              <a:ext uri="{FF2B5EF4-FFF2-40B4-BE49-F238E27FC236}">
                <a16:creationId xmlns:a16="http://schemas.microsoft.com/office/drawing/2014/main" id="{EDD17F23-1709-8FF5-0438-822A46193E84}"/>
              </a:ext>
            </a:extLst>
          </p:cNvPr>
          <p:cNvPicPr>
            <a:picLocks noChangeAspect="1"/>
          </p:cNvPicPr>
          <p:nvPr/>
        </p:nvPicPr>
        <p:blipFill>
          <a:blip r:embed="rId2"/>
          <a:stretch>
            <a:fillRect/>
          </a:stretch>
        </p:blipFill>
        <p:spPr>
          <a:xfrm>
            <a:off x="-30817" y="-10272"/>
            <a:ext cx="2395865" cy="2329940"/>
          </a:xfrm>
          <a:prstGeom prst="rect">
            <a:avLst/>
          </a:prstGeom>
        </p:spPr>
      </p:pic>
      <p:pic>
        <p:nvPicPr>
          <p:cNvPr id="10" name="Picture 9">
            <a:extLst>
              <a:ext uri="{FF2B5EF4-FFF2-40B4-BE49-F238E27FC236}">
                <a16:creationId xmlns:a16="http://schemas.microsoft.com/office/drawing/2014/main" id="{41F63A6E-7EB3-D0A4-1FD7-44E1485D7C86}"/>
              </a:ext>
            </a:extLst>
          </p:cNvPr>
          <p:cNvPicPr>
            <a:picLocks noChangeAspect="1"/>
          </p:cNvPicPr>
          <p:nvPr/>
        </p:nvPicPr>
        <p:blipFill>
          <a:blip r:embed="rId3"/>
          <a:stretch>
            <a:fillRect/>
          </a:stretch>
        </p:blipFill>
        <p:spPr>
          <a:xfrm>
            <a:off x="6144589" y="441210"/>
            <a:ext cx="2986715" cy="4844450"/>
          </a:xfrm>
          <a:prstGeom prst="rect">
            <a:avLst/>
          </a:prstGeom>
        </p:spPr>
      </p:pic>
      <p:sp>
        <p:nvSpPr>
          <p:cNvPr id="7" name="TextBox 6">
            <a:extLst>
              <a:ext uri="{FF2B5EF4-FFF2-40B4-BE49-F238E27FC236}">
                <a16:creationId xmlns:a16="http://schemas.microsoft.com/office/drawing/2014/main" id="{81C07C27-CF6F-AD9F-2167-38C1EBADABED}"/>
              </a:ext>
            </a:extLst>
          </p:cNvPr>
          <p:cNvSpPr txBox="1"/>
          <p:nvPr/>
        </p:nvSpPr>
        <p:spPr>
          <a:xfrm>
            <a:off x="1273994" y="41100"/>
            <a:ext cx="1085875" cy="400110"/>
          </a:xfrm>
          <a:prstGeom prst="rect">
            <a:avLst/>
          </a:prstGeom>
          <a:noFill/>
        </p:spPr>
        <p:txBody>
          <a:bodyPr wrap="none" rtlCol="0">
            <a:spAutoFit/>
          </a:bodyPr>
          <a:lstStyle/>
          <a:p>
            <a:r>
              <a:rPr lang="en-US" sz="2000" b="1" dirty="0">
                <a:solidFill>
                  <a:schemeClr val="bg1"/>
                </a:solidFill>
              </a:rPr>
              <a:t>Chartres</a:t>
            </a:r>
          </a:p>
        </p:txBody>
      </p:sp>
      <p:sp>
        <p:nvSpPr>
          <p:cNvPr id="9" name="TextBox 8">
            <a:extLst>
              <a:ext uri="{FF2B5EF4-FFF2-40B4-BE49-F238E27FC236}">
                <a16:creationId xmlns:a16="http://schemas.microsoft.com/office/drawing/2014/main" id="{F51CBBD3-F7B7-E2AE-ECB7-65826F96DD1D}"/>
              </a:ext>
            </a:extLst>
          </p:cNvPr>
          <p:cNvSpPr txBox="1"/>
          <p:nvPr/>
        </p:nvSpPr>
        <p:spPr>
          <a:xfrm>
            <a:off x="7241567" y="4846643"/>
            <a:ext cx="1446935" cy="400110"/>
          </a:xfrm>
          <a:prstGeom prst="rect">
            <a:avLst/>
          </a:prstGeom>
          <a:noFill/>
        </p:spPr>
        <p:txBody>
          <a:bodyPr wrap="none" rtlCol="0">
            <a:spAutoFit/>
          </a:bodyPr>
          <a:lstStyle/>
          <a:p>
            <a:r>
              <a:rPr lang="en-US" sz="2000" b="1" dirty="0" err="1">
                <a:solidFill>
                  <a:schemeClr val="bg1"/>
                </a:solidFill>
              </a:rPr>
              <a:t>Kölner</a:t>
            </a:r>
            <a:r>
              <a:rPr lang="en-US" sz="2000" b="1" dirty="0">
                <a:solidFill>
                  <a:schemeClr val="bg1"/>
                </a:solidFill>
              </a:rPr>
              <a:t> Dom</a:t>
            </a:r>
          </a:p>
        </p:txBody>
      </p:sp>
    </p:spTree>
    <p:extLst>
      <p:ext uri="{BB962C8B-B14F-4D97-AF65-F5344CB8AC3E}">
        <p14:creationId xmlns:p14="http://schemas.microsoft.com/office/powerpoint/2010/main" val="886011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0DCE4-0A63-1221-A831-98AADBF663FA}"/>
              </a:ext>
            </a:extLst>
          </p:cNvPr>
          <p:cNvSpPr>
            <a:spLocks noGrp="1"/>
          </p:cNvSpPr>
          <p:nvPr>
            <p:ph type="title"/>
          </p:nvPr>
        </p:nvSpPr>
        <p:spPr>
          <a:xfrm>
            <a:off x="457200" y="7514"/>
            <a:ext cx="8229600" cy="1143000"/>
          </a:xfrm>
        </p:spPr>
        <p:txBody>
          <a:bodyPr/>
          <a:lstStyle/>
          <a:p>
            <a:r>
              <a:rPr lang="en-US" b="1" dirty="0">
                <a:solidFill>
                  <a:srgbClr val="0000FF"/>
                </a:solidFill>
              </a:rPr>
              <a:t>Jefferson Lab enters the picture!</a:t>
            </a:r>
          </a:p>
        </p:txBody>
      </p:sp>
      <p:sp>
        <p:nvSpPr>
          <p:cNvPr id="3" name="Content Placeholder 2">
            <a:extLst>
              <a:ext uri="{FF2B5EF4-FFF2-40B4-BE49-F238E27FC236}">
                <a16:creationId xmlns:a16="http://schemas.microsoft.com/office/drawing/2014/main" id="{B6DE6370-EB86-BB50-BFA8-0D7C3C1B9972}"/>
              </a:ext>
            </a:extLst>
          </p:cNvPr>
          <p:cNvSpPr>
            <a:spLocks noGrp="1"/>
          </p:cNvSpPr>
          <p:nvPr>
            <p:ph idx="1"/>
          </p:nvPr>
        </p:nvSpPr>
        <p:spPr>
          <a:xfrm>
            <a:off x="133565" y="1230332"/>
            <a:ext cx="8969339" cy="4525963"/>
          </a:xfrm>
        </p:spPr>
        <p:txBody>
          <a:bodyPr>
            <a:normAutofit fontScale="77500" lnSpcReduction="20000"/>
          </a:bodyPr>
          <a:lstStyle/>
          <a:p>
            <a:r>
              <a:rPr lang="en-US" dirty="0"/>
              <a:t>At the Santa Fe meeting, there were presentations on </a:t>
            </a:r>
            <a:r>
              <a:rPr lang="en-US" dirty="0" err="1"/>
              <a:t>eRHIC</a:t>
            </a:r>
            <a:r>
              <a:rPr lang="en-US" dirty="0"/>
              <a:t> and on CEBAF energy upgrades.  The idea to use the CEBAF </a:t>
            </a:r>
            <a:r>
              <a:rPr lang="en-US" dirty="0" err="1"/>
              <a:t>linac</a:t>
            </a:r>
            <a:r>
              <a:rPr lang="en-US" dirty="0"/>
              <a:t> as an injector into an injector for a future collider came up. </a:t>
            </a:r>
          </a:p>
          <a:p>
            <a:r>
              <a:rPr lang="en-US" dirty="0"/>
              <a:t>After the 2002 LRP Exercise, there was a strong push from BNL Management and their PAC to engage the broader electromagnetic physics community. </a:t>
            </a:r>
            <a:endParaRPr lang="en-US" dirty="0">
              <a:effectLst/>
              <a:latin typeface="Times New Roman" panose="02020603050405020304" pitchFamily="18" charset="0"/>
            </a:endParaRPr>
          </a:p>
          <a:p>
            <a:pPr marL="0" indent="0">
              <a:buNone/>
            </a:pPr>
            <a:r>
              <a:rPr lang="en-US" b="1" dirty="0">
                <a:solidFill>
                  <a:srgbClr val="FF0000"/>
                </a:solidFill>
                <a:effectLst/>
              </a:rPr>
              <a:t>If this is so important for QCD why isn’t Jefferson Lab interested?”</a:t>
            </a:r>
          </a:p>
          <a:p>
            <a:r>
              <a:rPr lang="en-US" dirty="0">
                <a:effectLst/>
              </a:rPr>
              <a:t>Rolf Ent played a leadership role in the science case from the beginning.</a:t>
            </a:r>
          </a:p>
          <a:p>
            <a:r>
              <a:rPr lang="en-US" dirty="0">
                <a:effectLst/>
              </a:rPr>
              <a:t>The strong accelerator group at CEBAF developed a novel and compelling figure-eight ring-ring design. </a:t>
            </a:r>
          </a:p>
          <a:p>
            <a:r>
              <a:rPr lang="en-US" dirty="0"/>
              <a:t>This was introduced at the Second EIC Workshop which took place at Jefferson Lab in March 2004.</a:t>
            </a:r>
            <a:endParaRPr lang="en-US" dirty="0">
              <a:effectLst/>
            </a:endParaRPr>
          </a:p>
          <a:p>
            <a:pPr marL="0" indent="0">
              <a:buNone/>
            </a:pPr>
            <a:endParaRPr lang="en-US" dirty="0"/>
          </a:p>
        </p:txBody>
      </p:sp>
      <p:sp>
        <p:nvSpPr>
          <p:cNvPr id="4" name="Date Placeholder 3">
            <a:extLst>
              <a:ext uri="{FF2B5EF4-FFF2-40B4-BE49-F238E27FC236}">
                <a16:creationId xmlns:a16="http://schemas.microsoft.com/office/drawing/2014/main" id="{749AD6D7-BD70-E243-451F-46D3E1C507F1}"/>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97025790-E695-0BF8-E217-B79C6B52A39B}"/>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3F313812-859C-C4FB-FEB0-F0894FB77939}"/>
              </a:ext>
            </a:extLst>
          </p:cNvPr>
          <p:cNvSpPr>
            <a:spLocks noGrp="1"/>
          </p:cNvSpPr>
          <p:nvPr>
            <p:ph type="sldNum" sz="quarter" idx="12"/>
          </p:nvPr>
        </p:nvSpPr>
        <p:spPr/>
        <p:txBody>
          <a:bodyPr/>
          <a:lstStyle/>
          <a:p>
            <a:fld id="{AF2E4468-5398-3744-84A2-247E18F77D68}" type="slidenum">
              <a:rPr lang="en-US" smtClean="0"/>
              <a:t>30</a:t>
            </a:fld>
            <a:endParaRPr lang="en-US"/>
          </a:p>
        </p:txBody>
      </p:sp>
    </p:spTree>
    <p:extLst>
      <p:ext uri="{BB962C8B-B14F-4D97-AF65-F5344CB8AC3E}">
        <p14:creationId xmlns:p14="http://schemas.microsoft.com/office/powerpoint/2010/main" val="3543137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13C3D-9917-E065-9613-B555E6CD2EEE}"/>
              </a:ext>
            </a:extLst>
          </p:cNvPr>
          <p:cNvSpPr>
            <a:spLocks noGrp="1"/>
          </p:cNvSpPr>
          <p:nvPr>
            <p:ph type="title"/>
          </p:nvPr>
        </p:nvSpPr>
        <p:spPr>
          <a:xfrm>
            <a:off x="457200" y="17788"/>
            <a:ext cx="8229600" cy="1143000"/>
          </a:xfrm>
        </p:spPr>
        <p:txBody>
          <a:bodyPr/>
          <a:lstStyle/>
          <a:p>
            <a:r>
              <a:rPr lang="en-US" b="1" dirty="0">
                <a:solidFill>
                  <a:srgbClr val="0000FF"/>
                </a:solidFill>
              </a:rPr>
              <a:t>EIC Accelerator Design</a:t>
            </a:r>
          </a:p>
        </p:txBody>
      </p:sp>
      <p:sp>
        <p:nvSpPr>
          <p:cNvPr id="3" name="Content Placeholder 2">
            <a:extLst>
              <a:ext uri="{FF2B5EF4-FFF2-40B4-BE49-F238E27FC236}">
                <a16:creationId xmlns:a16="http://schemas.microsoft.com/office/drawing/2014/main" id="{03C5B519-1AF5-EAC7-CDFF-E7E2FFFB0269}"/>
              </a:ext>
            </a:extLst>
          </p:cNvPr>
          <p:cNvSpPr>
            <a:spLocks noGrp="1"/>
          </p:cNvSpPr>
          <p:nvPr>
            <p:ph idx="1"/>
          </p:nvPr>
        </p:nvSpPr>
        <p:spPr>
          <a:xfrm>
            <a:off x="184935" y="922110"/>
            <a:ext cx="8959065" cy="4525963"/>
          </a:xfrm>
        </p:spPr>
        <p:txBody>
          <a:bodyPr>
            <a:noAutofit/>
          </a:bodyPr>
          <a:lstStyle/>
          <a:p>
            <a:r>
              <a:rPr lang="en-US" sz="2400" dirty="0"/>
              <a:t>In 2004, the ﬁrst EIC accelerator conceptual design was developed by a Bates-BNL collaboration, the so-called </a:t>
            </a:r>
            <a:r>
              <a:rPr lang="en-US" sz="2400" i="1" dirty="0"/>
              <a:t>Zeroth order Ring-Ring </a:t>
            </a:r>
            <a:r>
              <a:rPr lang="en-US" sz="2400" i="1" dirty="0" err="1"/>
              <a:t>eRHIC</a:t>
            </a:r>
            <a:r>
              <a:rPr lang="en-US" sz="2400" i="1" dirty="0"/>
              <a:t> Design</a:t>
            </a:r>
            <a:r>
              <a:rPr lang="en-US" sz="2400" dirty="0"/>
              <a:t>, coordinated by Manouchehr </a:t>
            </a:r>
            <a:r>
              <a:rPr lang="en-US" sz="2400" dirty="0" err="1"/>
              <a:t>Farkhondeh</a:t>
            </a:r>
            <a:r>
              <a:rPr lang="en-US" sz="2400" dirty="0"/>
              <a:t> and Vadim </a:t>
            </a:r>
            <a:r>
              <a:rPr lang="en-US" sz="2400" dirty="0" err="1"/>
              <a:t>Ptitsyn</a:t>
            </a:r>
            <a:r>
              <a:rPr lang="en-US" sz="2400" dirty="0"/>
              <a:t>. The maximum luminosity in this design was 10</a:t>
            </a:r>
            <a:r>
              <a:rPr lang="en-US" sz="2400" baseline="30000" dirty="0"/>
              <a:t>32</a:t>
            </a:r>
            <a:r>
              <a:rPr lang="en-US" sz="2400" dirty="0"/>
              <a:t> cm</a:t>
            </a:r>
            <a:r>
              <a:rPr lang="en-US" sz="2400" baseline="30000" dirty="0"/>
              <a:t>−2</a:t>
            </a:r>
            <a:r>
              <a:rPr lang="en-US" sz="2400" dirty="0"/>
              <a:t>s</a:t>
            </a:r>
            <a:r>
              <a:rPr lang="en-US" sz="2400" baseline="30000" dirty="0"/>
              <a:t>−1</a:t>
            </a:r>
            <a:r>
              <a:rPr lang="en-US" sz="2400" dirty="0"/>
              <a:t>. </a:t>
            </a:r>
          </a:p>
          <a:p>
            <a:r>
              <a:rPr lang="en-US" sz="2400" dirty="0"/>
              <a:t>After the development of the initial </a:t>
            </a:r>
            <a:r>
              <a:rPr lang="en-US" sz="2400" dirty="0" err="1"/>
              <a:t>eRHIC</a:t>
            </a:r>
            <a:r>
              <a:rPr lang="en-US" sz="2400" dirty="0"/>
              <a:t> ring-ring concept in 2004, the BNL </a:t>
            </a:r>
            <a:r>
              <a:rPr lang="en-US" sz="2400" dirty="0" err="1"/>
              <a:t>eRHIC</a:t>
            </a:r>
            <a:r>
              <a:rPr lang="en-US" sz="2400" dirty="0"/>
              <a:t> machine design group focused for about a decade on an electron </a:t>
            </a:r>
            <a:r>
              <a:rPr lang="en-US" sz="2400" dirty="0" err="1"/>
              <a:t>linac</a:t>
            </a:r>
            <a:r>
              <a:rPr lang="en-US" sz="2400" dirty="0"/>
              <a:t> colliding with the RHIC ion beam. While this concept had the possibility of attaining higher collision luminosity than the ring-ring concept, it demanded enormously high currents of polarized electrons as well as very ambitious hadron cooling mechanisms. This drove ambitious R&amp;D for over a decade at BNL. </a:t>
            </a:r>
          </a:p>
          <a:p>
            <a:r>
              <a:rPr lang="en-US" sz="2400" dirty="0"/>
              <a:t>Jefferson Lab developed a design </a:t>
            </a:r>
            <a:r>
              <a:rPr lang="en-US" sz="2400" b="1" dirty="0"/>
              <a:t>ELIC </a:t>
            </a:r>
            <a:r>
              <a:rPr lang="en-US" sz="2400" dirty="0"/>
              <a:t>which used CEBAF as an injector into a figure eight storage ring.  This design was very stable over more than a decade. </a:t>
            </a:r>
          </a:p>
        </p:txBody>
      </p:sp>
      <p:sp>
        <p:nvSpPr>
          <p:cNvPr id="4" name="Date Placeholder 3">
            <a:extLst>
              <a:ext uri="{FF2B5EF4-FFF2-40B4-BE49-F238E27FC236}">
                <a16:creationId xmlns:a16="http://schemas.microsoft.com/office/drawing/2014/main" id="{4905786C-7481-A2D3-EBD2-4FA5F6B6D98B}"/>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72BDEFAA-1CFB-A07D-16D5-B81EC419C469}"/>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965A70F8-3C97-B016-2420-8F44E4BC817E}"/>
              </a:ext>
            </a:extLst>
          </p:cNvPr>
          <p:cNvSpPr>
            <a:spLocks noGrp="1"/>
          </p:cNvSpPr>
          <p:nvPr>
            <p:ph type="sldNum" sz="quarter" idx="12"/>
          </p:nvPr>
        </p:nvSpPr>
        <p:spPr/>
        <p:txBody>
          <a:bodyPr/>
          <a:lstStyle/>
          <a:p>
            <a:fld id="{AF2E4468-5398-3744-84A2-247E18F77D68}" type="slidenum">
              <a:rPr lang="en-US" smtClean="0"/>
              <a:t>31</a:t>
            </a:fld>
            <a:endParaRPr lang="en-US"/>
          </a:p>
        </p:txBody>
      </p:sp>
    </p:spTree>
    <p:extLst>
      <p:ext uri="{BB962C8B-B14F-4D97-AF65-F5344CB8AC3E}">
        <p14:creationId xmlns:p14="http://schemas.microsoft.com/office/powerpoint/2010/main" val="23664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13C3D-9917-E065-9613-B555E6CD2EEE}"/>
              </a:ext>
            </a:extLst>
          </p:cNvPr>
          <p:cNvSpPr>
            <a:spLocks noGrp="1"/>
          </p:cNvSpPr>
          <p:nvPr>
            <p:ph type="title"/>
          </p:nvPr>
        </p:nvSpPr>
        <p:spPr>
          <a:xfrm>
            <a:off x="457200" y="17788"/>
            <a:ext cx="8229600" cy="1143000"/>
          </a:xfrm>
        </p:spPr>
        <p:txBody>
          <a:bodyPr/>
          <a:lstStyle/>
          <a:p>
            <a:r>
              <a:rPr lang="en-US" b="1" dirty="0">
                <a:solidFill>
                  <a:srgbClr val="0000FF"/>
                </a:solidFill>
              </a:rPr>
              <a:t>BNL EIC Accelerator Design</a:t>
            </a:r>
          </a:p>
        </p:txBody>
      </p:sp>
      <p:sp>
        <p:nvSpPr>
          <p:cNvPr id="3" name="Content Placeholder 2">
            <a:extLst>
              <a:ext uri="{FF2B5EF4-FFF2-40B4-BE49-F238E27FC236}">
                <a16:creationId xmlns:a16="http://schemas.microsoft.com/office/drawing/2014/main" id="{03C5B519-1AF5-EAC7-CDFF-E7E2FFFB0269}"/>
              </a:ext>
            </a:extLst>
          </p:cNvPr>
          <p:cNvSpPr>
            <a:spLocks noGrp="1"/>
          </p:cNvSpPr>
          <p:nvPr>
            <p:ph idx="1"/>
          </p:nvPr>
        </p:nvSpPr>
        <p:spPr>
          <a:xfrm>
            <a:off x="184935" y="1178961"/>
            <a:ext cx="8804953" cy="4525963"/>
          </a:xfrm>
        </p:spPr>
        <p:txBody>
          <a:bodyPr>
            <a:normAutofit fontScale="77500" lnSpcReduction="20000"/>
          </a:bodyPr>
          <a:lstStyle/>
          <a:p>
            <a:r>
              <a:rPr lang="en-US" dirty="0"/>
              <a:t>In 2004, the ﬁrst EIC accelerator conceptual design was developed by a Bates-BNL collaboration, the so-called </a:t>
            </a:r>
            <a:r>
              <a:rPr lang="en-US" i="1" dirty="0"/>
              <a:t>Zeroth order Ring-Ring </a:t>
            </a:r>
            <a:r>
              <a:rPr lang="en-US" i="1" dirty="0" err="1"/>
              <a:t>eRHIC</a:t>
            </a:r>
            <a:r>
              <a:rPr lang="en-US" i="1" dirty="0"/>
              <a:t> Design</a:t>
            </a:r>
            <a:r>
              <a:rPr lang="en-US" dirty="0"/>
              <a:t>, coordinated by Manouchehr </a:t>
            </a:r>
            <a:r>
              <a:rPr lang="en-US" dirty="0" err="1"/>
              <a:t>Farkhondeh</a:t>
            </a:r>
            <a:r>
              <a:rPr lang="en-US" dirty="0"/>
              <a:t> and Vadim </a:t>
            </a:r>
            <a:r>
              <a:rPr lang="en-US" dirty="0" err="1"/>
              <a:t>Ptitsyn</a:t>
            </a:r>
            <a:r>
              <a:rPr lang="en-US" dirty="0"/>
              <a:t>. The maximum luminosity in this design was 10</a:t>
            </a:r>
            <a:r>
              <a:rPr lang="en-US" baseline="30000" dirty="0"/>
              <a:t>32</a:t>
            </a:r>
            <a:r>
              <a:rPr lang="en-US" dirty="0"/>
              <a:t> cm</a:t>
            </a:r>
            <a:r>
              <a:rPr lang="en-US" baseline="30000" dirty="0"/>
              <a:t>−2</a:t>
            </a:r>
            <a:r>
              <a:rPr lang="en-US" dirty="0"/>
              <a:t>s</a:t>
            </a:r>
            <a:r>
              <a:rPr lang="en-US" baseline="30000" dirty="0"/>
              <a:t>−1</a:t>
            </a:r>
            <a:r>
              <a:rPr lang="en-US" dirty="0"/>
              <a:t>. </a:t>
            </a:r>
          </a:p>
          <a:p>
            <a:r>
              <a:rPr lang="en-US" dirty="0"/>
              <a:t>After the development of the initial </a:t>
            </a:r>
            <a:r>
              <a:rPr lang="en-US" dirty="0" err="1"/>
              <a:t>eRHIC</a:t>
            </a:r>
            <a:r>
              <a:rPr lang="en-US" dirty="0"/>
              <a:t> ring-ring concept in 2004, the BNL </a:t>
            </a:r>
            <a:r>
              <a:rPr lang="en-US" dirty="0" err="1"/>
              <a:t>eRHIC</a:t>
            </a:r>
            <a:r>
              <a:rPr lang="en-US" dirty="0"/>
              <a:t> machine design group focused for about a decade on an electron </a:t>
            </a:r>
            <a:r>
              <a:rPr lang="en-US" dirty="0" err="1"/>
              <a:t>linac</a:t>
            </a:r>
            <a:r>
              <a:rPr lang="en-US" dirty="0"/>
              <a:t> colliding with the RHIC ion beam. While this concept had the possibility of attaining higher collision luminosity than the ring-ring concept, it demanded enormously high currents of polarized electrons as well as very ambitious hadron cooling mechanisms. This drove ambitious R&amp;D for over a decade at BNL. </a:t>
            </a:r>
          </a:p>
        </p:txBody>
      </p:sp>
      <p:sp>
        <p:nvSpPr>
          <p:cNvPr id="4" name="Date Placeholder 3">
            <a:extLst>
              <a:ext uri="{FF2B5EF4-FFF2-40B4-BE49-F238E27FC236}">
                <a16:creationId xmlns:a16="http://schemas.microsoft.com/office/drawing/2014/main" id="{4905786C-7481-A2D3-EBD2-4FA5F6B6D98B}"/>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72BDEFAA-1CFB-A07D-16D5-B81EC419C469}"/>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965A70F8-3C97-B016-2420-8F44E4BC817E}"/>
              </a:ext>
            </a:extLst>
          </p:cNvPr>
          <p:cNvSpPr>
            <a:spLocks noGrp="1"/>
          </p:cNvSpPr>
          <p:nvPr>
            <p:ph type="sldNum" sz="quarter" idx="12"/>
          </p:nvPr>
        </p:nvSpPr>
        <p:spPr/>
        <p:txBody>
          <a:bodyPr/>
          <a:lstStyle/>
          <a:p>
            <a:fld id="{AF2E4468-5398-3744-84A2-247E18F77D68}" type="slidenum">
              <a:rPr lang="en-US" smtClean="0"/>
              <a:t>32</a:t>
            </a:fld>
            <a:endParaRPr lang="en-US"/>
          </a:p>
        </p:txBody>
      </p:sp>
      <p:pic>
        <p:nvPicPr>
          <p:cNvPr id="7" name="Content Placeholder 7">
            <a:extLst>
              <a:ext uri="{FF2B5EF4-FFF2-40B4-BE49-F238E27FC236}">
                <a16:creationId xmlns:a16="http://schemas.microsoft.com/office/drawing/2014/main" id="{B3BA5A97-9B05-3682-D4C2-B040BBCADB1B}"/>
              </a:ext>
            </a:extLst>
          </p:cNvPr>
          <p:cNvPicPr>
            <a:picLocks noChangeAspect="1"/>
          </p:cNvPicPr>
          <p:nvPr/>
        </p:nvPicPr>
        <p:blipFill>
          <a:blip r:embed="rId2"/>
          <a:stretch>
            <a:fillRect/>
          </a:stretch>
        </p:blipFill>
        <p:spPr>
          <a:xfrm>
            <a:off x="2200361" y="-22060"/>
            <a:ext cx="4796333" cy="6395111"/>
          </a:xfrm>
          <a:prstGeom prst="rect">
            <a:avLst/>
          </a:prstGeom>
        </p:spPr>
      </p:pic>
    </p:spTree>
    <p:extLst>
      <p:ext uri="{BB962C8B-B14F-4D97-AF65-F5344CB8AC3E}">
        <p14:creationId xmlns:p14="http://schemas.microsoft.com/office/powerpoint/2010/main" val="3667960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2C9DE37-1A4D-C9FA-8B1A-6A62A7B4C232}"/>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F03FAD80-EE86-E64B-8CB8-9D4E5F4A8A9D}"/>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2177B6C9-C30A-EE5E-3256-F86FC6AB3BC2}"/>
              </a:ext>
            </a:extLst>
          </p:cNvPr>
          <p:cNvSpPr>
            <a:spLocks noGrp="1"/>
          </p:cNvSpPr>
          <p:nvPr>
            <p:ph type="sldNum" sz="quarter" idx="12"/>
          </p:nvPr>
        </p:nvSpPr>
        <p:spPr/>
        <p:txBody>
          <a:bodyPr/>
          <a:lstStyle/>
          <a:p>
            <a:fld id="{AF2E4468-5398-3744-84A2-247E18F77D68}" type="slidenum">
              <a:rPr lang="en-US" smtClean="0"/>
              <a:t>33</a:t>
            </a:fld>
            <a:endParaRPr lang="en-US"/>
          </a:p>
        </p:txBody>
      </p:sp>
      <p:pic>
        <p:nvPicPr>
          <p:cNvPr id="3" name="Content Placeholder 7">
            <a:extLst>
              <a:ext uri="{FF2B5EF4-FFF2-40B4-BE49-F238E27FC236}">
                <a16:creationId xmlns:a16="http://schemas.microsoft.com/office/drawing/2014/main" id="{CF457962-A69F-6CBC-6693-1EE8BE2A9791}"/>
              </a:ext>
            </a:extLst>
          </p:cNvPr>
          <p:cNvPicPr>
            <a:picLocks noChangeAspect="1"/>
          </p:cNvPicPr>
          <p:nvPr/>
        </p:nvPicPr>
        <p:blipFill>
          <a:blip r:embed="rId2"/>
          <a:stretch>
            <a:fillRect/>
          </a:stretch>
        </p:blipFill>
        <p:spPr>
          <a:xfrm>
            <a:off x="2044559" y="38532"/>
            <a:ext cx="5067339" cy="6254998"/>
          </a:xfrm>
          <a:prstGeom prst="rect">
            <a:avLst/>
          </a:prstGeom>
        </p:spPr>
      </p:pic>
      <p:sp>
        <p:nvSpPr>
          <p:cNvPr id="14" name="Title 13">
            <a:extLst>
              <a:ext uri="{FF2B5EF4-FFF2-40B4-BE49-F238E27FC236}">
                <a16:creationId xmlns:a16="http://schemas.microsoft.com/office/drawing/2014/main" id="{FF460D4D-B8D6-139D-556A-1FFB1F862E72}"/>
              </a:ext>
            </a:extLst>
          </p:cNvPr>
          <p:cNvSpPr>
            <a:spLocks noGrp="1"/>
          </p:cNvSpPr>
          <p:nvPr>
            <p:ph type="title"/>
          </p:nvPr>
        </p:nvSpPr>
        <p:spPr>
          <a:xfrm>
            <a:off x="457200" y="38335"/>
            <a:ext cx="8229600" cy="1143000"/>
          </a:xfrm>
        </p:spPr>
        <p:txBody>
          <a:bodyPr/>
          <a:lstStyle/>
          <a:p>
            <a:r>
              <a:rPr lang="en-US" b="1" dirty="0">
                <a:solidFill>
                  <a:srgbClr val="0000FF"/>
                </a:solidFill>
              </a:rPr>
              <a:t>Learning from HERA</a:t>
            </a:r>
          </a:p>
        </p:txBody>
      </p:sp>
    </p:spTree>
    <p:extLst>
      <p:ext uri="{BB962C8B-B14F-4D97-AF65-F5344CB8AC3E}">
        <p14:creationId xmlns:p14="http://schemas.microsoft.com/office/powerpoint/2010/main" val="769493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2C9DE37-1A4D-C9FA-8B1A-6A62A7B4C232}"/>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F03FAD80-EE86-E64B-8CB8-9D4E5F4A8A9D}"/>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2177B6C9-C30A-EE5E-3256-F86FC6AB3BC2}"/>
              </a:ext>
            </a:extLst>
          </p:cNvPr>
          <p:cNvSpPr>
            <a:spLocks noGrp="1"/>
          </p:cNvSpPr>
          <p:nvPr>
            <p:ph type="sldNum" sz="quarter" idx="12"/>
          </p:nvPr>
        </p:nvSpPr>
        <p:spPr/>
        <p:txBody>
          <a:bodyPr/>
          <a:lstStyle/>
          <a:p>
            <a:fld id="{AF2E4468-5398-3744-84A2-247E18F77D68}" type="slidenum">
              <a:rPr lang="en-US" smtClean="0"/>
              <a:t>34</a:t>
            </a:fld>
            <a:endParaRPr lang="en-US"/>
          </a:p>
        </p:txBody>
      </p:sp>
      <p:sp>
        <p:nvSpPr>
          <p:cNvPr id="14" name="Title 13">
            <a:extLst>
              <a:ext uri="{FF2B5EF4-FFF2-40B4-BE49-F238E27FC236}">
                <a16:creationId xmlns:a16="http://schemas.microsoft.com/office/drawing/2014/main" id="{FF460D4D-B8D6-139D-556A-1FFB1F862E72}"/>
              </a:ext>
            </a:extLst>
          </p:cNvPr>
          <p:cNvSpPr>
            <a:spLocks noGrp="1"/>
          </p:cNvSpPr>
          <p:nvPr>
            <p:ph type="title"/>
          </p:nvPr>
        </p:nvSpPr>
        <p:spPr/>
        <p:txBody>
          <a:bodyPr/>
          <a:lstStyle/>
          <a:p>
            <a:r>
              <a:rPr lang="en-US" b="1" dirty="0">
                <a:solidFill>
                  <a:srgbClr val="0000FF"/>
                </a:solidFill>
              </a:rPr>
              <a:t>Learning from HERA</a:t>
            </a:r>
          </a:p>
        </p:txBody>
      </p:sp>
      <p:pic>
        <p:nvPicPr>
          <p:cNvPr id="7" name="Picture 6">
            <a:extLst>
              <a:ext uri="{FF2B5EF4-FFF2-40B4-BE49-F238E27FC236}">
                <a16:creationId xmlns:a16="http://schemas.microsoft.com/office/drawing/2014/main" id="{7A3BCD4B-916E-A464-9B3E-DDBCA984F5A2}"/>
              </a:ext>
            </a:extLst>
          </p:cNvPr>
          <p:cNvPicPr>
            <a:picLocks noChangeAspect="1"/>
          </p:cNvPicPr>
          <p:nvPr/>
        </p:nvPicPr>
        <p:blipFill>
          <a:blip r:embed="rId2"/>
          <a:stretch>
            <a:fillRect/>
          </a:stretch>
        </p:blipFill>
        <p:spPr>
          <a:xfrm>
            <a:off x="256853" y="1438386"/>
            <a:ext cx="8681671" cy="4471004"/>
          </a:xfrm>
          <a:prstGeom prst="rect">
            <a:avLst/>
          </a:prstGeom>
        </p:spPr>
      </p:pic>
    </p:spTree>
    <p:extLst>
      <p:ext uri="{BB962C8B-B14F-4D97-AF65-F5344CB8AC3E}">
        <p14:creationId xmlns:p14="http://schemas.microsoft.com/office/powerpoint/2010/main" val="3398287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F9D2B-34B2-1F85-E0CB-CD942A48E77F}"/>
              </a:ext>
            </a:extLst>
          </p:cNvPr>
          <p:cNvSpPr>
            <a:spLocks noGrp="1"/>
          </p:cNvSpPr>
          <p:nvPr>
            <p:ph type="title"/>
          </p:nvPr>
        </p:nvSpPr>
        <p:spPr>
          <a:xfrm>
            <a:off x="457200" y="-2762"/>
            <a:ext cx="8229600" cy="1143000"/>
          </a:xfrm>
        </p:spPr>
        <p:txBody>
          <a:bodyPr/>
          <a:lstStyle/>
          <a:p>
            <a:r>
              <a:rPr lang="en-US" b="1" dirty="0">
                <a:solidFill>
                  <a:srgbClr val="0000FF"/>
                </a:solidFill>
              </a:rPr>
              <a:t>EIC Collaboration (EICC)</a:t>
            </a:r>
          </a:p>
        </p:txBody>
      </p:sp>
      <p:sp>
        <p:nvSpPr>
          <p:cNvPr id="3" name="Content Placeholder 2">
            <a:extLst>
              <a:ext uri="{FF2B5EF4-FFF2-40B4-BE49-F238E27FC236}">
                <a16:creationId xmlns:a16="http://schemas.microsoft.com/office/drawing/2014/main" id="{CC628C5D-D8FA-E020-875D-20D5751D7A46}"/>
              </a:ext>
            </a:extLst>
          </p:cNvPr>
          <p:cNvSpPr>
            <a:spLocks noGrp="1"/>
          </p:cNvSpPr>
          <p:nvPr>
            <p:ph idx="1"/>
          </p:nvPr>
        </p:nvSpPr>
        <p:spPr>
          <a:xfrm>
            <a:off x="184935" y="973479"/>
            <a:ext cx="8959065" cy="5290405"/>
          </a:xfrm>
        </p:spPr>
        <p:txBody>
          <a:bodyPr>
            <a:noAutofit/>
          </a:bodyPr>
          <a:lstStyle/>
          <a:p>
            <a:r>
              <a:rPr lang="en-US" sz="2000" dirty="0"/>
              <a:t>In April 2007 in an EIC meeting at MIT, the EIC Collaboration (EICC) was formed with three goals: </a:t>
            </a:r>
          </a:p>
          <a:p>
            <a:pPr marL="0" indent="0">
              <a:buNone/>
            </a:pPr>
            <a:r>
              <a:rPr lang="en-US" sz="2000" dirty="0"/>
              <a:t>    (1) to develop the most compelling science case for a high luminosity, high energy electron-ion collider (EIC) independent of where it may be sited; </a:t>
            </a:r>
          </a:p>
          <a:p>
            <a:pPr marL="0" indent="0">
              <a:buNone/>
            </a:pPr>
            <a:r>
              <a:rPr lang="en-US" sz="2000" dirty="0"/>
              <a:t>    (2) to work with accelerator physicists, especially at BNL and </a:t>
            </a:r>
            <a:r>
              <a:rPr lang="en-US" sz="2000" dirty="0" err="1"/>
              <a:t>JLab</a:t>
            </a:r>
            <a:r>
              <a:rPr lang="en-US" sz="2000" dirty="0"/>
              <a:t>, to develop the optimal EIC accelerator design; </a:t>
            </a:r>
          </a:p>
          <a:p>
            <a:pPr marL="0" indent="0">
              <a:buNone/>
            </a:pPr>
            <a:r>
              <a:rPr lang="en-US" sz="2000" dirty="0"/>
              <a:t>    (3) to design and realize through a R&amp;D program the most optimal suite of detectors for the EIC. </a:t>
            </a:r>
          </a:p>
          <a:p>
            <a:r>
              <a:rPr lang="en-US" sz="2000" dirty="0"/>
              <a:t>The following EICC Steering Committee was established: </a:t>
            </a:r>
          </a:p>
          <a:p>
            <a:pPr marL="0" indent="0">
              <a:buNone/>
            </a:pPr>
            <a:r>
              <a:rPr lang="en-US" sz="2000" dirty="0"/>
              <a:t>Allen Caldwell (MPI Munich), Abhay Deshpande (Stony Brook) (Co-Chair), </a:t>
            </a:r>
          </a:p>
          <a:p>
            <a:pPr marL="0" indent="0">
              <a:buNone/>
            </a:pPr>
            <a:r>
              <a:rPr lang="en-US" sz="2000" dirty="0"/>
              <a:t>Rolf Ent (</a:t>
            </a:r>
            <a:r>
              <a:rPr lang="en-US" sz="2000" dirty="0" err="1"/>
              <a:t>JLab</a:t>
            </a:r>
            <a:r>
              <a:rPr lang="en-US" sz="2000" dirty="0"/>
              <a:t>), Gerry Garvey (LANL), Emlyn Hughes (Caltech), </a:t>
            </a:r>
            <a:r>
              <a:rPr lang="en-US" sz="2000" dirty="0" err="1"/>
              <a:t>Ken’ichi</a:t>
            </a:r>
            <a:r>
              <a:rPr lang="en-US" sz="2000" dirty="0"/>
              <a:t> Imai (Kyoto U.), Peter Jacobs (LBNL), Lia </a:t>
            </a:r>
            <a:r>
              <a:rPr lang="en-US" sz="2000" dirty="0" err="1"/>
              <a:t>Merminga</a:t>
            </a:r>
            <a:r>
              <a:rPr lang="en-US" sz="2000" dirty="0"/>
              <a:t> (</a:t>
            </a:r>
            <a:r>
              <a:rPr lang="en-US" sz="2000" dirty="0" err="1"/>
              <a:t>JLab</a:t>
            </a:r>
            <a:r>
              <a:rPr lang="en-US" sz="2000" dirty="0"/>
              <a:t>), Richard Milner (MIT) (Co-Chair), </a:t>
            </a:r>
          </a:p>
          <a:p>
            <a:pPr marL="0" indent="0">
              <a:buNone/>
            </a:pPr>
            <a:r>
              <a:rPr lang="en-US" sz="2000" dirty="0"/>
              <a:t>Peter Paul (BNL), Jen-</a:t>
            </a:r>
            <a:r>
              <a:rPr lang="en-US" sz="2000" dirty="0" err="1"/>
              <a:t>Chieh</a:t>
            </a:r>
            <a:r>
              <a:rPr lang="en-US" sz="2000" dirty="0"/>
              <a:t> Peng (U. Illinois), and Thomas </a:t>
            </a:r>
            <a:r>
              <a:rPr lang="en-US" sz="2000" dirty="0" err="1"/>
              <a:t>Roser</a:t>
            </a:r>
            <a:r>
              <a:rPr lang="en-US" sz="2000" dirty="0"/>
              <a:t> (BNL).</a:t>
            </a:r>
          </a:p>
          <a:p>
            <a:r>
              <a:rPr lang="en-US" sz="2000" dirty="0"/>
              <a:t>EICC was active through the 2010 Long Range Planning Exercise and held meetings at BNL, </a:t>
            </a:r>
            <a:r>
              <a:rPr lang="en-US" sz="2000" dirty="0" err="1"/>
              <a:t>JLab</a:t>
            </a:r>
            <a:r>
              <a:rPr lang="en-US" sz="2000" dirty="0"/>
              <a:t>, U Maryland, MIT, Washington DC, Stony Brook U, Hampton U, GSI, LBNL</a:t>
            </a:r>
            <a:r>
              <a:rPr lang="en-US" sz="2400" dirty="0"/>
              <a:t>,</a:t>
            </a:r>
          </a:p>
        </p:txBody>
      </p:sp>
      <p:sp>
        <p:nvSpPr>
          <p:cNvPr id="4" name="Date Placeholder 3">
            <a:extLst>
              <a:ext uri="{FF2B5EF4-FFF2-40B4-BE49-F238E27FC236}">
                <a16:creationId xmlns:a16="http://schemas.microsoft.com/office/drawing/2014/main" id="{80B49516-9C92-E318-CAB8-BA741CE2B35D}"/>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9ABC745D-251D-5168-ED11-D573E478F6E2}"/>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A897915A-6D53-1F30-B72D-128B996302CB}"/>
              </a:ext>
            </a:extLst>
          </p:cNvPr>
          <p:cNvSpPr>
            <a:spLocks noGrp="1"/>
          </p:cNvSpPr>
          <p:nvPr>
            <p:ph type="sldNum" sz="quarter" idx="12"/>
          </p:nvPr>
        </p:nvSpPr>
        <p:spPr/>
        <p:txBody>
          <a:bodyPr/>
          <a:lstStyle/>
          <a:p>
            <a:fld id="{AF2E4468-5398-3744-84A2-247E18F77D68}" type="slidenum">
              <a:rPr lang="en-US" smtClean="0"/>
              <a:t>35</a:t>
            </a:fld>
            <a:endParaRPr lang="en-US"/>
          </a:p>
        </p:txBody>
      </p:sp>
    </p:spTree>
    <p:extLst>
      <p:ext uri="{BB962C8B-B14F-4D97-AF65-F5344CB8AC3E}">
        <p14:creationId xmlns:p14="http://schemas.microsoft.com/office/powerpoint/2010/main" val="462319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A7CCE-7A74-17AD-1678-2AE1B23D48C4}"/>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07BB1400-BC37-EA91-F3A2-E1B8D3E8EBC1}"/>
              </a:ext>
            </a:extLst>
          </p:cNvPr>
          <p:cNvPicPr>
            <a:picLocks noGrp="1" noChangeAspect="1"/>
          </p:cNvPicPr>
          <p:nvPr>
            <p:ph idx="1"/>
          </p:nvPr>
        </p:nvPicPr>
        <p:blipFill>
          <a:blip r:embed="rId2"/>
          <a:stretch>
            <a:fillRect/>
          </a:stretch>
        </p:blipFill>
        <p:spPr>
          <a:xfrm>
            <a:off x="457200" y="196317"/>
            <a:ext cx="8229600" cy="3317909"/>
          </a:xfrm>
        </p:spPr>
      </p:pic>
      <p:sp>
        <p:nvSpPr>
          <p:cNvPr id="4" name="Date Placeholder 3">
            <a:extLst>
              <a:ext uri="{FF2B5EF4-FFF2-40B4-BE49-F238E27FC236}">
                <a16:creationId xmlns:a16="http://schemas.microsoft.com/office/drawing/2014/main" id="{D8EA4CF8-6850-0808-8CA8-C31F24AC875C}"/>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8B527E0D-1D1F-7C5C-9361-29E6D0D47676}"/>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4A878F80-FBBD-EC0A-F1D9-5B0B7203B3EA}"/>
              </a:ext>
            </a:extLst>
          </p:cNvPr>
          <p:cNvSpPr>
            <a:spLocks noGrp="1"/>
          </p:cNvSpPr>
          <p:nvPr>
            <p:ph type="sldNum" sz="quarter" idx="12"/>
          </p:nvPr>
        </p:nvSpPr>
        <p:spPr/>
        <p:txBody>
          <a:bodyPr/>
          <a:lstStyle/>
          <a:p>
            <a:fld id="{AF2E4468-5398-3744-84A2-247E18F77D68}" type="slidenum">
              <a:rPr lang="en-US" smtClean="0"/>
              <a:t>36</a:t>
            </a:fld>
            <a:endParaRPr lang="en-US"/>
          </a:p>
        </p:txBody>
      </p:sp>
      <p:sp>
        <p:nvSpPr>
          <p:cNvPr id="12" name="TextBox 11">
            <a:extLst>
              <a:ext uri="{FF2B5EF4-FFF2-40B4-BE49-F238E27FC236}">
                <a16:creationId xmlns:a16="http://schemas.microsoft.com/office/drawing/2014/main" id="{5ABC59AB-C6B4-74BF-ED42-4659BDDF9484}"/>
              </a:ext>
            </a:extLst>
          </p:cNvPr>
          <p:cNvSpPr txBox="1"/>
          <p:nvPr/>
        </p:nvSpPr>
        <p:spPr>
          <a:xfrm>
            <a:off x="2286000" y="3633716"/>
            <a:ext cx="4572000" cy="461665"/>
          </a:xfrm>
          <a:prstGeom prst="rect">
            <a:avLst/>
          </a:prstGeom>
          <a:noFill/>
        </p:spPr>
        <p:txBody>
          <a:bodyPr wrap="square">
            <a:spAutoFit/>
          </a:bodyPr>
          <a:lstStyle/>
          <a:p>
            <a:r>
              <a:rPr lang="en-US" sz="2400" b="1" dirty="0"/>
              <a:t>https://</a:t>
            </a:r>
            <a:r>
              <a:rPr lang="en-US" sz="2400" b="1" dirty="0" err="1"/>
              <a:t>web.mit.edu</a:t>
            </a:r>
            <a:r>
              <a:rPr lang="en-US" sz="2400" b="1" dirty="0"/>
              <a:t>/</a:t>
            </a:r>
            <a:r>
              <a:rPr lang="en-US" sz="2400" b="1" dirty="0" err="1"/>
              <a:t>eicc</a:t>
            </a:r>
            <a:r>
              <a:rPr lang="en-US" sz="2400" b="1" dirty="0"/>
              <a:t>/</a:t>
            </a:r>
          </a:p>
        </p:txBody>
      </p:sp>
      <p:pic>
        <p:nvPicPr>
          <p:cNvPr id="7" name="Picture 6">
            <a:extLst>
              <a:ext uri="{FF2B5EF4-FFF2-40B4-BE49-F238E27FC236}">
                <a16:creationId xmlns:a16="http://schemas.microsoft.com/office/drawing/2014/main" id="{409E9A05-164E-7250-B6DD-ADB28F73BCF6}"/>
              </a:ext>
            </a:extLst>
          </p:cNvPr>
          <p:cNvPicPr>
            <a:picLocks noChangeAspect="1"/>
          </p:cNvPicPr>
          <p:nvPr/>
        </p:nvPicPr>
        <p:blipFill>
          <a:blip r:embed="rId3"/>
          <a:stretch>
            <a:fillRect/>
          </a:stretch>
        </p:blipFill>
        <p:spPr>
          <a:xfrm>
            <a:off x="0" y="4232386"/>
            <a:ext cx="9166152" cy="1891010"/>
          </a:xfrm>
          <a:prstGeom prst="rect">
            <a:avLst/>
          </a:prstGeom>
        </p:spPr>
      </p:pic>
    </p:spTree>
    <p:extLst>
      <p:ext uri="{BB962C8B-B14F-4D97-AF65-F5344CB8AC3E}">
        <p14:creationId xmlns:p14="http://schemas.microsoft.com/office/powerpoint/2010/main" val="377015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A78BB-1415-C1D4-44E5-7231200DCD01}"/>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1B13EB86-65F7-C7D3-4F5C-EA97514701C2}"/>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3BBB755E-6C8B-E06D-53F5-7ACA460711AB}"/>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4800A096-5F1C-B687-ECD8-118065A371EB}"/>
              </a:ext>
            </a:extLst>
          </p:cNvPr>
          <p:cNvSpPr>
            <a:spLocks noGrp="1"/>
          </p:cNvSpPr>
          <p:nvPr>
            <p:ph type="sldNum" sz="quarter" idx="12"/>
          </p:nvPr>
        </p:nvSpPr>
        <p:spPr/>
        <p:txBody>
          <a:bodyPr/>
          <a:lstStyle/>
          <a:p>
            <a:fld id="{AF2E4468-5398-3744-84A2-247E18F77D68}" type="slidenum">
              <a:rPr lang="en-US" smtClean="0"/>
              <a:t>37</a:t>
            </a:fld>
            <a:endParaRPr lang="en-US"/>
          </a:p>
        </p:txBody>
      </p:sp>
      <p:pic>
        <p:nvPicPr>
          <p:cNvPr id="12" name="Content Placeholder 11">
            <a:extLst>
              <a:ext uri="{FF2B5EF4-FFF2-40B4-BE49-F238E27FC236}">
                <a16:creationId xmlns:a16="http://schemas.microsoft.com/office/drawing/2014/main" id="{0094B7B4-B532-1D42-7B36-90969193A041}"/>
              </a:ext>
            </a:extLst>
          </p:cNvPr>
          <p:cNvPicPr>
            <a:picLocks noGrp="1" noChangeAspect="1"/>
          </p:cNvPicPr>
          <p:nvPr>
            <p:ph idx="1"/>
          </p:nvPr>
        </p:nvPicPr>
        <p:blipFill>
          <a:blip r:embed="rId2"/>
          <a:stretch>
            <a:fillRect/>
          </a:stretch>
        </p:blipFill>
        <p:spPr>
          <a:xfrm>
            <a:off x="539522" y="7710"/>
            <a:ext cx="8064955" cy="4525963"/>
          </a:xfrm>
        </p:spPr>
      </p:pic>
      <p:pic>
        <p:nvPicPr>
          <p:cNvPr id="14" name="Picture 13">
            <a:extLst>
              <a:ext uri="{FF2B5EF4-FFF2-40B4-BE49-F238E27FC236}">
                <a16:creationId xmlns:a16="http://schemas.microsoft.com/office/drawing/2014/main" id="{4A83FB24-3F59-7947-75C6-25CBB90FEEA5}"/>
              </a:ext>
            </a:extLst>
          </p:cNvPr>
          <p:cNvPicPr>
            <a:picLocks noChangeAspect="1"/>
          </p:cNvPicPr>
          <p:nvPr/>
        </p:nvPicPr>
        <p:blipFill>
          <a:blip r:embed="rId3"/>
          <a:stretch>
            <a:fillRect/>
          </a:stretch>
        </p:blipFill>
        <p:spPr>
          <a:xfrm>
            <a:off x="5128828" y="3565132"/>
            <a:ext cx="3998471" cy="2690329"/>
          </a:xfrm>
          <a:prstGeom prst="rect">
            <a:avLst/>
          </a:prstGeom>
        </p:spPr>
      </p:pic>
    </p:spTree>
    <p:extLst>
      <p:ext uri="{BB962C8B-B14F-4D97-AF65-F5344CB8AC3E}">
        <p14:creationId xmlns:p14="http://schemas.microsoft.com/office/powerpoint/2010/main" val="2608256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8EA4CF8-6850-0808-8CA8-C31F24AC875C}"/>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8B527E0D-1D1F-7C5C-9361-29E6D0D47676}"/>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4A878F80-FBBD-EC0A-F1D9-5B0B7203B3EA}"/>
              </a:ext>
            </a:extLst>
          </p:cNvPr>
          <p:cNvSpPr>
            <a:spLocks noGrp="1"/>
          </p:cNvSpPr>
          <p:nvPr>
            <p:ph type="sldNum" sz="quarter" idx="12"/>
          </p:nvPr>
        </p:nvSpPr>
        <p:spPr/>
        <p:txBody>
          <a:bodyPr/>
          <a:lstStyle/>
          <a:p>
            <a:fld id="{AF2E4468-5398-3744-84A2-247E18F77D68}" type="slidenum">
              <a:rPr lang="en-US" smtClean="0"/>
              <a:t>38</a:t>
            </a:fld>
            <a:endParaRPr lang="en-US"/>
          </a:p>
        </p:txBody>
      </p:sp>
      <p:pic>
        <p:nvPicPr>
          <p:cNvPr id="7" name="Picture 6">
            <a:extLst>
              <a:ext uri="{FF2B5EF4-FFF2-40B4-BE49-F238E27FC236}">
                <a16:creationId xmlns:a16="http://schemas.microsoft.com/office/drawing/2014/main" id="{B2E10C24-21D6-A33B-FF41-C39CF926D9D8}"/>
              </a:ext>
            </a:extLst>
          </p:cNvPr>
          <p:cNvPicPr>
            <a:picLocks noChangeAspect="1"/>
          </p:cNvPicPr>
          <p:nvPr/>
        </p:nvPicPr>
        <p:blipFill>
          <a:blip r:embed="rId2"/>
          <a:stretch>
            <a:fillRect/>
          </a:stretch>
        </p:blipFill>
        <p:spPr>
          <a:xfrm>
            <a:off x="-1" y="1444656"/>
            <a:ext cx="9194223" cy="3969825"/>
          </a:xfrm>
          <a:prstGeom prst="rect">
            <a:avLst/>
          </a:prstGeom>
        </p:spPr>
      </p:pic>
    </p:spTree>
    <p:extLst>
      <p:ext uri="{BB962C8B-B14F-4D97-AF65-F5344CB8AC3E}">
        <p14:creationId xmlns:p14="http://schemas.microsoft.com/office/powerpoint/2010/main" val="1620819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8823493-D3FD-3467-C111-FB09E0BE2870}"/>
              </a:ext>
            </a:extLst>
          </p:cNvPr>
          <p:cNvPicPr>
            <a:picLocks noGrp="1" noChangeAspect="1"/>
          </p:cNvPicPr>
          <p:nvPr>
            <p:ph idx="1"/>
          </p:nvPr>
        </p:nvPicPr>
        <p:blipFill>
          <a:blip r:embed="rId2"/>
          <a:stretch>
            <a:fillRect/>
          </a:stretch>
        </p:blipFill>
        <p:spPr>
          <a:xfrm rot="5400000">
            <a:off x="1474077" y="768721"/>
            <a:ext cx="6205891" cy="4654417"/>
          </a:xfrm>
        </p:spPr>
      </p:pic>
      <p:sp>
        <p:nvSpPr>
          <p:cNvPr id="4" name="Date Placeholder 3">
            <a:extLst>
              <a:ext uri="{FF2B5EF4-FFF2-40B4-BE49-F238E27FC236}">
                <a16:creationId xmlns:a16="http://schemas.microsoft.com/office/drawing/2014/main" id="{2BB2335B-7D52-E055-F0DF-9720056B5E16}"/>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062FF0FB-99B5-12BF-AAD9-04109C826AA8}"/>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6846FFAF-AF9E-924F-8F6A-B8390D94B230}"/>
              </a:ext>
            </a:extLst>
          </p:cNvPr>
          <p:cNvSpPr>
            <a:spLocks noGrp="1"/>
          </p:cNvSpPr>
          <p:nvPr>
            <p:ph type="sldNum" sz="quarter" idx="12"/>
          </p:nvPr>
        </p:nvSpPr>
        <p:spPr/>
        <p:txBody>
          <a:bodyPr/>
          <a:lstStyle/>
          <a:p>
            <a:fld id="{AF2E4468-5398-3744-84A2-247E18F77D68}" type="slidenum">
              <a:rPr lang="en-US" smtClean="0"/>
              <a:t>39</a:t>
            </a:fld>
            <a:endParaRPr lang="en-US"/>
          </a:p>
        </p:txBody>
      </p:sp>
    </p:spTree>
    <p:extLst>
      <p:ext uri="{BB962C8B-B14F-4D97-AF65-F5344CB8AC3E}">
        <p14:creationId xmlns:p14="http://schemas.microsoft.com/office/powerpoint/2010/main" val="3120360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8EAB8-53E8-CAE0-E8AF-D3E4C4C09145}"/>
              </a:ext>
            </a:extLst>
          </p:cNvPr>
          <p:cNvSpPr>
            <a:spLocks noGrp="1"/>
          </p:cNvSpPr>
          <p:nvPr>
            <p:ph type="title"/>
          </p:nvPr>
        </p:nvSpPr>
        <p:spPr>
          <a:xfrm>
            <a:off x="457200" y="27750"/>
            <a:ext cx="8229600" cy="869905"/>
          </a:xfrm>
        </p:spPr>
        <p:txBody>
          <a:bodyPr/>
          <a:lstStyle/>
          <a:p>
            <a:r>
              <a:rPr lang="en-US" b="1" dirty="0">
                <a:solidFill>
                  <a:srgbClr val="0000FF"/>
                </a:solidFill>
              </a:rPr>
              <a:t>Quantum Chromodynamics</a:t>
            </a:r>
          </a:p>
        </p:txBody>
      </p:sp>
      <p:sp>
        <p:nvSpPr>
          <p:cNvPr id="3" name="Content Placeholder 2">
            <a:extLst>
              <a:ext uri="{FF2B5EF4-FFF2-40B4-BE49-F238E27FC236}">
                <a16:creationId xmlns:a16="http://schemas.microsoft.com/office/drawing/2014/main" id="{46817BC7-0B23-1EBF-FE33-33BC57069A64}"/>
              </a:ext>
            </a:extLst>
          </p:cNvPr>
          <p:cNvSpPr>
            <a:spLocks noGrp="1"/>
          </p:cNvSpPr>
          <p:nvPr>
            <p:ph idx="1"/>
          </p:nvPr>
        </p:nvSpPr>
        <p:spPr>
          <a:xfrm>
            <a:off x="220717" y="774367"/>
            <a:ext cx="8628993" cy="5140198"/>
          </a:xfrm>
        </p:spPr>
        <p:txBody>
          <a:bodyPr>
            <a:noAutofit/>
          </a:bodyPr>
          <a:lstStyle/>
          <a:p>
            <a:r>
              <a:rPr lang="en-US" sz="2400" b="1" dirty="0"/>
              <a:t>1961</a:t>
            </a:r>
          </a:p>
          <a:p>
            <a:pPr marL="0" indent="0">
              <a:buNone/>
            </a:pPr>
            <a:r>
              <a:rPr lang="en-US" sz="2400" dirty="0"/>
              <a:t>	Particle zoo organized in terms of the eightfold way by Gell-Mann and </a:t>
            </a:r>
            <a:r>
              <a:rPr lang="en-US" sz="2400" dirty="0" err="1"/>
              <a:t>Ne’eman</a:t>
            </a:r>
            <a:endParaRPr lang="en-US" sz="2400" dirty="0"/>
          </a:p>
          <a:p>
            <a:r>
              <a:rPr lang="en-US" sz="2400" b="1" dirty="0"/>
              <a:t>1963</a:t>
            </a:r>
          </a:p>
          <a:p>
            <a:pPr marL="0" indent="0">
              <a:buNone/>
            </a:pPr>
            <a:r>
              <a:rPr lang="en-US" sz="2400" dirty="0"/>
              <a:t>	Quarks proposed by Gell-Mann and Zweig</a:t>
            </a:r>
          </a:p>
          <a:p>
            <a:r>
              <a:rPr lang="en-US" sz="2400" b="1" dirty="0"/>
              <a:t>1968</a:t>
            </a:r>
          </a:p>
          <a:p>
            <a:pPr marL="0" indent="0">
              <a:buNone/>
            </a:pPr>
            <a:r>
              <a:rPr lang="en-US" sz="2400" dirty="0"/>
              <a:t>	</a:t>
            </a:r>
            <a:r>
              <a:rPr lang="en-US" sz="2400" dirty="0" err="1"/>
              <a:t>Pointlike</a:t>
            </a:r>
            <a:r>
              <a:rPr lang="en-US" sz="2400" dirty="0"/>
              <a:t> quarks discovered experimentally at SLAC by Friedman, Kendall and Taylor</a:t>
            </a:r>
          </a:p>
          <a:p>
            <a:r>
              <a:rPr lang="en-US" sz="2400" b="1" dirty="0"/>
              <a:t>1973</a:t>
            </a:r>
          </a:p>
          <a:p>
            <a:pPr marL="0" indent="0">
              <a:buNone/>
            </a:pPr>
            <a:r>
              <a:rPr lang="en-US" sz="2400" dirty="0"/>
              <a:t> 	- color as source of the strong field developed into QCD by Frisch, Leutwyler and Gell-Mann</a:t>
            </a:r>
          </a:p>
          <a:p>
            <a:pPr marL="0" indent="0">
              <a:buNone/>
            </a:pPr>
            <a:r>
              <a:rPr lang="en-US" sz="2400" dirty="0"/>
              <a:t>	- asymptotic freedom discovered by Gross, </a:t>
            </a:r>
            <a:r>
              <a:rPr lang="en-US" sz="2400" dirty="0" err="1"/>
              <a:t>Politzer</a:t>
            </a:r>
            <a:r>
              <a:rPr lang="en-US" sz="2400" dirty="0"/>
              <a:t> and </a:t>
            </a:r>
            <a:r>
              <a:rPr lang="en-US" sz="2400" dirty="0" err="1"/>
              <a:t>Wilczek</a:t>
            </a:r>
            <a:endParaRPr lang="en-US" sz="2400" dirty="0"/>
          </a:p>
          <a:p>
            <a:r>
              <a:rPr lang="en-US" sz="2400" b="1" dirty="0"/>
              <a:t>1974 </a:t>
            </a:r>
            <a:r>
              <a:rPr lang="en-US" sz="2400" dirty="0"/>
              <a:t>November Revolution</a:t>
            </a:r>
          </a:p>
        </p:txBody>
      </p:sp>
      <p:sp>
        <p:nvSpPr>
          <p:cNvPr id="4" name="Date Placeholder 3">
            <a:extLst>
              <a:ext uri="{FF2B5EF4-FFF2-40B4-BE49-F238E27FC236}">
                <a16:creationId xmlns:a16="http://schemas.microsoft.com/office/drawing/2014/main" id="{BC0AC9BF-46CE-BAB4-1016-B42D83E8098C}"/>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C29549E5-AB32-4E06-588D-245C5DE77717}"/>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B01FF68A-6760-2ABB-3FCA-87190C84C50E}"/>
              </a:ext>
            </a:extLst>
          </p:cNvPr>
          <p:cNvSpPr>
            <a:spLocks noGrp="1"/>
          </p:cNvSpPr>
          <p:nvPr>
            <p:ph type="sldNum" sz="quarter" idx="12"/>
          </p:nvPr>
        </p:nvSpPr>
        <p:spPr/>
        <p:txBody>
          <a:bodyPr/>
          <a:lstStyle/>
          <a:p>
            <a:fld id="{AF2E4468-5398-3744-84A2-247E18F77D68}" type="slidenum">
              <a:rPr lang="en-US" smtClean="0"/>
              <a:t>4</a:t>
            </a:fld>
            <a:endParaRPr lang="en-US"/>
          </a:p>
        </p:txBody>
      </p:sp>
    </p:spTree>
    <p:extLst>
      <p:ext uri="{BB962C8B-B14F-4D97-AF65-F5344CB8AC3E}">
        <p14:creationId xmlns:p14="http://schemas.microsoft.com/office/powerpoint/2010/main" val="120823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47174-8302-72A5-C415-DA07149C2201}"/>
              </a:ext>
            </a:extLst>
          </p:cNvPr>
          <p:cNvSpPr>
            <a:spLocks noGrp="1"/>
          </p:cNvSpPr>
          <p:nvPr>
            <p:ph type="title"/>
          </p:nvPr>
        </p:nvSpPr>
        <p:spPr/>
        <p:txBody>
          <a:bodyPr/>
          <a:lstStyle/>
          <a:p>
            <a:r>
              <a:rPr lang="en-US" b="1" dirty="0">
                <a:solidFill>
                  <a:srgbClr val="0000FF"/>
                </a:solidFill>
              </a:rPr>
              <a:t>2007 Long Range Plan</a:t>
            </a:r>
          </a:p>
        </p:txBody>
      </p:sp>
      <p:sp>
        <p:nvSpPr>
          <p:cNvPr id="3" name="Content Placeholder 2">
            <a:extLst>
              <a:ext uri="{FF2B5EF4-FFF2-40B4-BE49-F238E27FC236}">
                <a16:creationId xmlns:a16="http://schemas.microsoft.com/office/drawing/2014/main" id="{6FE02A7C-4FBF-555E-CA51-D1D0773202AB}"/>
              </a:ext>
            </a:extLst>
          </p:cNvPr>
          <p:cNvSpPr>
            <a:spLocks noGrp="1"/>
          </p:cNvSpPr>
          <p:nvPr>
            <p:ph idx="1"/>
          </p:nvPr>
        </p:nvSpPr>
        <p:spPr>
          <a:xfrm>
            <a:off x="457200" y="1600200"/>
            <a:ext cx="8553236" cy="4525963"/>
          </a:xfrm>
        </p:spPr>
        <p:txBody>
          <a:bodyPr>
            <a:normAutofit fontScale="85000" lnSpcReduction="10000"/>
          </a:bodyPr>
          <a:lstStyle/>
          <a:p>
            <a:pPr marL="0" indent="0">
              <a:buNone/>
            </a:pPr>
            <a:r>
              <a:rPr lang="en-US" dirty="0"/>
              <a:t>In April 2007, the resolution meeting of the U.S. Long Range Plan took place in Galveston, Texas and discussions were led by Robert Tribble. This was preceded by Town Meetings in the diﬀerent sub-ﬁelds. The principal EIC proponents at the Galveston meeting were Abhay Deshpande, Rolf Ent, Richard Milner and Thomas Ullrich. </a:t>
            </a:r>
            <a:r>
              <a:rPr lang="en-US" b="1" dirty="0">
                <a:solidFill>
                  <a:srgbClr val="FF0000"/>
                </a:solidFill>
              </a:rPr>
              <a:t>A strong recommendation to pursue EIC R&amp;D together with a dedicated chapter on the science in the report </a:t>
            </a:r>
            <a:r>
              <a:rPr lang="en-US" dirty="0"/>
              <a:t>meant that the forward momentum for the EIC project continued. Steven </a:t>
            </a:r>
            <a:r>
              <a:rPr lang="en-US" dirty="0" err="1"/>
              <a:t>Vigdor</a:t>
            </a:r>
            <a:r>
              <a:rPr lang="en-US" dirty="0"/>
              <a:t> played a signiﬁcant role in writing the most eﬀective case for EIC in the 2007 long range plan document.</a:t>
            </a:r>
          </a:p>
        </p:txBody>
      </p:sp>
      <p:sp>
        <p:nvSpPr>
          <p:cNvPr id="4" name="Date Placeholder 3">
            <a:extLst>
              <a:ext uri="{FF2B5EF4-FFF2-40B4-BE49-F238E27FC236}">
                <a16:creationId xmlns:a16="http://schemas.microsoft.com/office/drawing/2014/main" id="{1F3C977C-5763-F7D5-B1AF-721E09161CAE}"/>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C157E801-0634-EF64-9BF1-256A88102E02}"/>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7A7729C1-4575-A98B-F90E-AC64EC112771}"/>
              </a:ext>
            </a:extLst>
          </p:cNvPr>
          <p:cNvSpPr>
            <a:spLocks noGrp="1"/>
          </p:cNvSpPr>
          <p:nvPr>
            <p:ph type="sldNum" sz="quarter" idx="12"/>
          </p:nvPr>
        </p:nvSpPr>
        <p:spPr/>
        <p:txBody>
          <a:bodyPr/>
          <a:lstStyle/>
          <a:p>
            <a:fld id="{AF2E4468-5398-3744-84A2-247E18F77D68}" type="slidenum">
              <a:rPr lang="en-US" smtClean="0"/>
              <a:t>40</a:t>
            </a:fld>
            <a:endParaRPr lang="en-US"/>
          </a:p>
        </p:txBody>
      </p:sp>
    </p:spTree>
    <p:extLst>
      <p:ext uri="{BB962C8B-B14F-4D97-AF65-F5344CB8AC3E}">
        <p14:creationId xmlns:p14="http://schemas.microsoft.com/office/powerpoint/2010/main" val="26780778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47174-8302-72A5-C415-DA07149C2201}"/>
              </a:ext>
            </a:extLst>
          </p:cNvPr>
          <p:cNvSpPr>
            <a:spLocks noGrp="1"/>
          </p:cNvSpPr>
          <p:nvPr>
            <p:ph type="title"/>
          </p:nvPr>
        </p:nvSpPr>
        <p:spPr/>
        <p:txBody>
          <a:bodyPr/>
          <a:lstStyle/>
          <a:p>
            <a:r>
              <a:rPr lang="en-US" b="1" dirty="0">
                <a:solidFill>
                  <a:srgbClr val="0000FF"/>
                </a:solidFill>
              </a:rPr>
              <a:t>2007 Long Range Plan</a:t>
            </a:r>
          </a:p>
        </p:txBody>
      </p:sp>
      <p:sp>
        <p:nvSpPr>
          <p:cNvPr id="3" name="Content Placeholder 2">
            <a:extLst>
              <a:ext uri="{FF2B5EF4-FFF2-40B4-BE49-F238E27FC236}">
                <a16:creationId xmlns:a16="http://schemas.microsoft.com/office/drawing/2014/main" id="{6FE02A7C-4FBF-555E-CA51-D1D0773202AB}"/>
              </a:ext>
            </a:extLst>
          </p:cNvPr>
          <p:cNvSpPr>
            <a:spLocks noGrp="1"/>
          </p:cNvSpPr>
          <p:nvPr>
            <p:ph idx="1"/>
          </p:nvPr>
        </p:nvSpPr>
        <p:spPr>
          <a:xfrm>
            <a:off x="457200" y="1600200"/>
            <a:ext cx="8553236" cy="4525963"/>
          </a:xfrm>
        </p:spPr>
        <p:txBody>
          <a:bodyPr>
            <a:normAutofit fontScale="85000" lnSpcReduction="10000"/>
          </a:bodyPr>
          <a:lstStyle/>
          <a:p>
            <a:pPr marL="0" indent="0">
              <a:buNone/>
            </a:pPr>
            <a:r>
              <a:rPr lang="en-US" dirty="0"/>
              <a:t>In April 2007, the resolution meeting of the U.S. Long Range Plan took place in Galveston, Texas and discussions were led by Robert Tribble. This was preceded by Town Meetings in the diﬀerent sub-ﬁelds. The principal EIC proponents at the Galveston meeting were Abhay Deshpande, Rolf Ent, Richard Milner and Thomas Ullrich. A strong recommendation to pursue EIC R&amp;D together with a dedicated chapter on the science in the report meant that the forward momentum for the EIC project continued. Steven </a:t>
            </a:r>
            <a:r>
              <a:rPr lang="en-US" dirty="0" err="1"/>
              <a:t>Vigdor</a:t>
            </a:r>
            <a:r>
              <a:rPr lang="en-US" dirty="0"/>
              <a:t> played a signiﬁcant role in writing the most eﬀective case for EIC in the 2007 long range plan document.</a:t>
            </a:r>
          </a:p>
        </p:txBody>
      </p:sp>
      <p:sp>
        <p:nvSpPr>
          <p:cNvPr id="4" name="Date Placeholder 3">
            <a:extLst>
              <a:ext uri="{FF2B5EF4-FFF2-40B4-BE49-F238E27FC236}">
                <a16:creationId xmlns:a16="http://schemas.microsoft.com/office/drawing/2014/main" id="{1F3C977C-5763-F7D5-B1AF-721E09161CAE}"/>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C157E801-0634-EF64-9BF1-256A88102E02}"/>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7A7729C1-4575-A98B-F90E-AC64EC112771}"/>
              </a:ext>
            </a:extLst>
          </p:cNvPr>
          <p:cNvSpPr>
            <a:spLocks noGrp="1"/>
          </p:cNvSpPr>
          <p:nvPr>
            <p:ph type="sldNum" sz="quarter" idx="12"/>
          </p:nvPr>
        </p:nvSpPr>
        <p:spPr/>
        <p:txBody>
          <a:bodyPr/>
          <a:lstStyle/>
          <a:p>
            <a:fld id="{AF2E4468-5398-3744-84A2-247E18F77D68}" type="slidenum">
              <a:rPr lang="en-US" smtClean="0"/>
              <a:t>41</a:t>
            </a:fld>
            <a:endParaRPr lang="en-US"/>
          </a:p>
        </p:txBody>
      </p:sp>
      <p:grpSp>
        <p:nvGrpSpPr>
          <p:cNvPr id="10" name="Group 9">
            <a:extLst>
              <a:ext uri="{FF2B5EF4-FFF2-40B4-BE49-F238E27FC236}">
                <a16:creationId xmlns:a16="http://schemas.microsoft.com/office/drawing/2014/main" id="{9644B0C2-B585-A14C-BB7A-6E0F8AA6177E}"/>
              </a:ext>
            </a:extLst>
          </p:cNvPr>
          <p:cNvGrpSpPr/>
          <p:nvPr/>
        </p:nvGrpSpPr>
        <p:grpSpPr>
          <a:xfrm>
            <a:off x="2579672" y="136245"/>
            <a:ext cx="3851952" cy="5833040"/>
            <a:chOff x="6796088" y="4004048"/>
            <a:chExt cx="2066925" cy="2853952"/>
          </a:xfrm>
        </p:grpSpPr>
        <p:sp>
          <p:nvSpPr>
            <p:cNvPr id="11" name="Text Box 38">
              <a:extLst>
                <a:ext uri="{FF2B5EF4-FFF2-40B4-BE49-F238E27FC236}">
                  <a16:creationId xmlns:a16="http://schemas.microsoft.com/office/drawing/2014/main" id="{2478C082-D33F-5943-B23D-6E67A6ACF38D}"/>
                </a:ext>
              </a:extLst>
            </p:cNvPr>
            <p:cNvSpPr txBox="1">
              <a:spLocks noChangeArrowheads="1"/>
            </p:cNvSpPr>
            <p:nvPr/>
          </p:nvSpPr>
          <p:spPr bwMode="auto">
            <a:xfrm>
              <a:off x="7582785" y="4004048"/>
              <a:ext cx="736415" cy="306095"/>
            </a:xfrm>
            <a:prstGeom prst="rect">
              <a:avLst/>
            </a:prstGeom>
            <a:noFill/>
            <a:ln w="9525">
              <a:noFill/>
              <a:miter lim="800000"/>
              <a:headEnd/>
              <a:tailEnd/>
            </a:ln>
            <a:effectLst/>
          </p:spPr>
          <p:txBody>
            <a:bodyPr wrap="square" lIns="61544" tIns="30772" rIns="61544" bIns="30772">
              <a:spAutoFit/>
            </a:bodyPr>
            <a:lstStyle/>
            <a:p>
              <a:pPr defTabSz="615554">
                <a:defRPr/>
              </a:pPr>
              <a:r>
                <a:rPr lang="en-US" sz="900" dirty="0">
                  <a:solidFill>
                    <a:prstClr val="black"/>
                  </a:solidFill>
                  <a:effectLst>
                    <a:outerShdw blurRad="38100" dist="38100" dir="2700000" algn="tl">
                      <a:srgbClr val="C0C0C0"/>
                    </a:outerShdw>
                  </a:effectLst>
                  <a:cs typeface="Arial" panose="020B0604020202020204" pitchFamily="34" charset="0"/>
                </a:rPr>
                <a:t>2007</a:t>
              </a:r>
            </a:p>
          </p:txBody>
        </p:sp>
        <p:pic>
          <p:nvPicPr>
            <p:cNvPr id="12" name="Picture 39">
              <a:extLst>
                <a:ext uri="{FF2B5EF4-FFF2-40B4-BE49-F238E27FC236}">
                  <a16:creationId xmlns:a16="http://schemas.microsoft.com/office/drawing/2014/main" id="{57E0CD98-E9F4-AF27-718E-8E3C4AF72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088" y="4281488"/>
              <a:ext cx="20669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88699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7EA34-B1CC-6FB5-962A-70F4D07AAAAC}"/>
              </a:ext>
            </a:extLst>
          </p:cNvPr>
          <p:cNvSpPr>
            <a:spLocks noGrp="1"/>
          </p:cNvSpPr>
          <p:nvPr>
            <p:ph type="title"/>
          </p:nvPr>
        </p:nvSpPr>
        <p:spPr/>
        <p:txBody>
          <a:bodyPr/>
          <a:lstStyle/>
          <a:p>
            <a:r>
              <a:rPr lang="en-US" b="1" dirty="0">
                <a:solidFill>
                  <a:srgbClr val="0000FF"/>
                </a:solidFill>
              </a:rPr>
              <a:t>INT Workshop Fall 2010</a:t>
            </a:r>
          </a:p>
        </p:txBody>
      </p:sp>
      <p:sp>
        <p:nvSpPr>
          <p:cNvPr id="3" name="Content Placeholder 2">
            <a:extLst>
              <a:ext uri="{FF2B5EF4-FFF2-40B4-BE49-F238E27FC236}">
                <a16:creationId xmlns:a16="http://schemas.microsoft.com/office/drawing/2014/main" id="{E3053CCE-E0D4-ED6C-BBEB-04A54E1E7D78}"/>
              </a:ext>
            </a:extLst>
          </p:cNvPr>
          <p:cNvSpPr>
            <a:spLocks noGrp="1"/>
          </p:cNvSpPr>
          <p:nvPr>
            <p:ph idx="1"/>
          </p:nvPr>
        </p:nvSpPr>
        <p:spPr/>
        <p:txBody>
          <a:bodyPr>
            <a:normAutofit fontScale="92500" lnSpcReduction="20000"/>
          </a:bodyPr>
          <a:lstStyle/>
          <a:p>
            <a:pPr marL="0" indent="0">
              <a:buNone/>
            </a:pPr>
            <a:r>
              <a:rPr lang="en-US" dirty="0"/>
              <a:t>Following the 2007 U.S. Long Range planning exercise, an intensive ten-week workshop took place in fall 2010 at the Institute for Nuclear Theory at the University of Washington Seattle. The purpose was to bring together the world’s experts in QCD to make a comprehensive and broad study of the EIC science case with the aim of then writing a succinct and compelling summary paper for the subsequent U.S. long range planning exercise. Thus, a 538 page proceedings from the INT workshop was published in August 2011. </a:t>
            </a:r>
          </a:p>
        </p:txBody>
      </p:sp>
      <p:sp>
        <p:nvSpPr>
          <p:cNvPr id="4" name="Date Placeholder 3">
            <a:extLst>
              <a:ext uri="{FF2B5EF4-FFF2-40B4-BE49-F238E27FC236}">
                <a16:creationId xmlns:a16="http://schemas.microsoft.com/office/drawing/2014/main" id="{C856D0D9-93BD-2EDA-AE51-7E79E009676E}"/>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20F1F5B6-1027-4C4E-2363-E37AD8A81102}"/>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0FF448A1-DCCF-9F98-1973-A36C3992ED2E}"/>
              </a:ext>
            </a:extLst>
          </p:cNvPr>
          <p:cNvSpPr>
            <a:spLocks noGrp="1"/>
          </p:cNvSpPr>
          <p:nvPr>
            <p:ph type="sldNum" sz="quarter" idx="12"/>
          </p:nvPr>
        </p:nvSpPr>
        <p:spPr/>
        <p:txBody>
          <a:bodyPr/>
          <a:lstStyle/>
          <a:p>
            <a:fld id="{AF2E4468-5398-3744-84A2-247E18F77D68}" type="slidenum">
              <a:rPr lang="en-US" smtClean="0"/>
              <a:t>42</a:t>
            </a:fld>
            <a:endParaRPr lang="en-US"/>
          </a:p>
        </p:txBody>
      </p:sp>
    </p:spTree>
    <p:extLst>
      <p:ext uri="{BB962C8B-B14F-4D97-AF65-F5344CB8AC3E}">
        <p14:creationId xmlns:p14="http://schemas.microsoft.com/office/powerpoint/2010/main" val="9842179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7EA34-B1CC-6FB5-962A-70F4D07AAAAC}"/>
              </a:ext>
            </a:extLst>
          </p:cNvPr>
          <p:cNvSpPr>
            <a:spLocks noGrp="1"/>
          </p:cNvSpPr>
          <p:nvPr>
            <p:ph type="title"/>
          </p:nvPr>
        </p:nvSpPr>
        <p:spPr/>
        <p:txBody>
          <a:bodyPr/>
          <a:lstStyle/>
          <a:p>
            <a:r>
              <a:rPr lang="en-US" b="1" dirty="0">
                <a:solidFill>
                  <a:srgbClr val="0000FF"/>
                </a:solidFill>
              </a:rPr>
              <a:t>INT Workshop Fall 2010</a:t>
            </a:r>
          </a:p>
        </p:txBody>
      </p:sp>
      <p:sp>
        <p:nvSpPr>
          <p:cNvPr id="3" name="Content Placeholder 2">
            <a:extLst>
              <a:ext uri="{FF2B5EF4-FFF2-40B4-BE49-F238E27FC236}">
                <a16:creationId xmlns:a16="http://schemas.microsoft.com/office/drawing/2014/main" id="{E3053CCE-E0D4-ED6C-BBEB-04A54E1E7D78}"/>
              </a:ext>
            </a:extLst>
          </p:cNvPr>
          <p:cNvSpPr>
            <a:spLocks noGrp="1"/>
          </p:cNvSpPr>
          <p:nvPr>
            <p:ph idx="1"/>
          </p:nvPr>
        </p:nvSpPr>
        <p:spPr/>
        <p:txBody>
          <a:bodyPr>
            <a:normAutofit fontScale="92500" lnSpcReduction="20000"/>
          </a:bodyPr>
          <a:lstStyle/>
          <a:p>
            <a:pPr marL="0" indent="0">
              <a:buNone/>
            </a:pPr>
            <a:r>
              <a:rPr lang="en-US" dirty="0"/>
              <a:t>Following the 2007 U.S. Long Range planning exercise, an intensive ten-week workshop took place in fall 2010 at the Institute for Nuclear Theory at the University of Washington Seattle. The purpose was to bring together the world’s experts in QCD to make a comprehensive and broad study of the EIC science case with the aim of then writing a succinct and compelling summary paper for the subsequent U.S. long range planning exercise. Thus, a 538 page proceedings from the INT workshop was published in August 2011. </a:t>
            </a:r>
          </a:p>
        </p:txBody>
      </p:sp>
      <p:sp>
        <p:nvSpPr>
          <p:cNvPr id="4" name="Date Placeholder 3">
            <a:extLst>
              <a:ext uri="{FF2B5EF4-FFF2-40B4-BE49-F238E27FC236}">
                <a16:creationId xmlns:a16="http://schemas.microsoft.com/office/drawing/2014/main" id="{C856D0D9-93BD-2EDA-AE51-7E79E009676E}"/>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20F1F5B6-1027-4C4E-2363-E37AD8A81102}"/>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0FF448A1-DCCF-9F98-1973-A36C3992ED2E}"/>
              </a:ext>
            </a:extLst>
          </p:cNvPr>
          <p:cNvSpPr>
            <a:spLocks noGrp="1"/>
          </p:cNvSpPr>
          <p:nvPr>
            <p:ph type="sldNum" sz="quarter" idx="12"/>
          </p:nvPr>
        </p:nvSpPr>
        <p:spPr/>
        <p:txBody>
          <a:bodyPr/>
          <a:lstStyle/>
          <a:p>
            <a:fld id="{AF2E4468-5398-3744-84A2-247E18F77D68}" type="slidenum">
              <a:rPr lang="en-US" smtClean="0"/>
              <a:t>43</a:t>
            </a:fld>
            <a:endParaRPr lang="en-US"/>
          </a:p>
        </p:txBody>
      </p:sp>
      <p:pic>
        <p:nvPicPr>
          <p:cNvPr id="8" name="Picture 7">
            <a:extLst>
              <a:ext uri="{FF2B5EF4-FFF2-40B4-BE49-F238E27FC236}">
                <a16:creationId xmlns:a16="http://schemas.microsoft.com/office/drawing/2014/main" id="{00F351B0-A958-516A-0E4E-B7F7C407B0A7}"/>
              </a:ext>
            </a:extLst>
          </p:cNvPr>
          <p:cNvPicPr>
            <a:picLocks noChangeAspect="1"/>
          </p:cNvPicPr>
          <p:nvPr/>
        </p:nvPicPr>
        <p:blipFill>
          <a:blip r:embed="rId2"/>
          <a:stretch>
            <a:fillRect/>
          </a:stretch>
        </p:blipFill>
        <p:spPr>
          <a:xfrm rot="5400000">
            <a:off x="1143000" y="867524"/>
            <a:ext cx="6858000" cy="5143500"/>
          </a:xfrm>
          <a:prstGeom prst="rect">
            <a:avLst/>
          </a:prstGeom>
        </p:spPr>
      </p:pic>
    </p:spTree>
    <p:extLst>
      <p:ext uri="{BB962C8B-B14F-4D97-AF65-F5344CB8AC3E}">
        <p14:creationId xmlns:p14="http://schemas.microsoft.com/office/powerpoint/2010/main" val="18187885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D0895-E999-74E1-12FD-4648AB590155}"/>
              </a:ext>
            </a:extLst>
          </p:cNvPr>
          <p:cNvSpPr>
            <a:spLocks noGrp="1"/>
          </p:cNvSpPr>
          <p:nvPr>
            <p:ph type="title"/>
          </p:nvPr>
        </p:nvSpPr>
        <p:spPr>
          <a:xfrm>
            <a:off x="457200" y="58884"/>
            <a:ext cx="8229600" cy="1143000"/>
          </a:xfrm>
        </p:spPr>
        <p:txBody>
          <a:bodyPr>
            <a:normAutofit fontScale="90000"/>
          </a:bodyPr>
          <a:lstStyle/>
          <a:p>
            <a:r>
              <a:rPr lang="en-US" b="1" dirty="0">
                <a:solidFill>
                  <a:srgbClr val="0000FF"/>
                </a:solidFill>
              </a:rPr>
              <a:t>EIC White Paper and </a:t>
            </a:r>
            <a:br>
              <a:rPr lang="en-US" b="1" dirty="0">
                <a:solidFill>
                  <a:srgbClr val="0000FF"/>
                </a:solidFill>
              </a:rPr>
            </a:br>
            <a:r>
              <a:rPr lang="en-US" b="1" dirty="0">
                <a:solidFill>
                  <a:srgbClr val="0000FF"/>
                </a:solidFill>
              </a:rPr>
              <a:t>2015 Long Range Plan</a:t>
            </a:r>
          </a:p>
        </p:txBody>
      </p:sp>
      <p:sp>
        <p:nvSpPr>
          <p:cNvPr id="3" name="Content Placeholder 2">
            <a:extLst>
              <a:ext uri="{FF2B5EF4-FFF2-40B4-BE49-F238E27FC236}">
                <a16:creationId xmlns:a16="http://schemas.microsoft.com/office/drawing/2014/main" id="{E43D2CED-A294-0D61-1B82-4EFDBE847A18}"/>
              </a:ext>
            </a:extLst>
          </p:cNvPr>
          <p:cNvSpPr>
            <a:spLocks noGrp="1"/>
          </p:cNvSpPr>
          <p:nvPr>
            <p:ph idx="1"/>
          </p:nvPr>
        </p:nvSpPr>
        <p:spPr>
          <a:xfrm>
            <a:off x="457199" y="1243174"/>
            <a:ext cx="8440221" cy="4880224"/>
          </a:xfrm>
        </p:spPr>
        <p:txBody>
          <a:bodyPr>
            <a:normAutofit fontScale="62500" lnSpcReduction="20000"/>
          </a:bodyPr>
          <a:lstStyle/>
          <a:p>
            <a:pPr marL="0" indent="0">
              <a:buNone/>
            </a:pPr>
            <a:r>
              <a:rPr lang="en-US" dirty="0"/>
              <a:t>Subsequently, Brookhaven National Laboratory and Jeﬀerson Laboratory, with Steven </a:t>
            </a:r>
            <a:r>
              <a:rPr lang="en-US" dirty="0" err="1"/>
              <a:t>Vigdor</a:t>
            </a:r>
            <a:r>
              <a:rPr lang="en-US" dirty="0"/>
              <a:t> (and later Berndt Mueller) and Bob McKeown together playing an important leadership role, led the writing of the EIC White Paper, which was ﬁrst published in 2012, and revised in 2014. Abhay Deshpande, Jian-Wei </a:t>
            </a:r>
            <a:r>
              <a:rPr lang="en-US" dirty="0" err="1"/>
              <a:t>Qiu</a:t>
            </a:r>
            <a:r>
              <a:rPr lang="en-US" dirty="0"/>
              <a:t> and Zein-</a:t>
            </a:r>
            <a:r>
              <a:rPr lang="en-US" dirty="0" err="1"/>
              <a:t>Eddine</a:t>
            </a:r>
            <a:r>
              <a:rPr lang="en-US" dirty="0"/>
              <a:t> </a:t>
            </a:r>
            <a:r>
              <a:rPr lang="en-US" dirty="0" err="1"/>
              <a:t>Meziani</a:t>
            </a:r>
            <a:r>
              <a:rPr lang="en-US" dirty="0"/>
              <a:t> were the lead editors of the EIC White Paper. This EIC White Paper presented the science case which was reviewed in the 2015 U.S. Long Range planning exercise.</a:t>
            </a:r>
          </a:p>
          <a:p>
            <a:pPr marL="0" indent="0">
              <a:buNone/>
            </a:pPr>
            <a:r>
              <a:rPr lang="en-US" dirty="0"/>
              <a:t>In September 2014, a town meeting of the entire U.S. QCD community took place at Temple University in Philadelphia. The EIC was endorsed unanimously as the highest priority for new construction, after existing commitments were fulﬁlled. In April 2015, the Long Range Planning resolution meeting took place at Kitty Hawk, North Carolina led by Donald </a:t>
            </a:r>
            <a:r>
              <a:rPr lang="en-US" dirty="0" err="1"/>
              <a:t>Geesaman</a:t>
            </a:r>
            <a:r>
              <a:rPr lang="en-US" dirty="0"/>
              <a:t>. </a:t>
            </a:r>
            <a:r>
              <a:rPr lang="en-US" b="1" dirty="0">
                <a:solidFill>
                  <a:srgbClr val="FF0000"/>
                </a:solidFill>
              </a:rPr>
              <a:t>It unanimously endorsed the Electron-Ion Collider as the next facility to study QCD, after completion of existing commitments. </a:t>
            </a:r>
            <a:r>
              <a:rPr lang="en-US" dirty="0"/>
              <a:t>Thus, an initiative which began in the mid-1990s by those intent on understanding the fundamental quark and gluon structure of matter using lepton scattering, had ﬁnally become the top priority for future construction for the U.S. nuclear physics community.</a:t>
            </a:r>
          </a:p>
        </p:txBody>
      </p:sp>
      <p:sp>
        <p:nvSpPr>
          <p:cNvPr id="4" name="Date Placeholder 3">
            <a:extLst>
              <a:ext uri="{FF2B5EF4-FFF2-40B4-BE49-F238E27FC236}">
                <a16:creationId xmlns:a16="http://schemas.microsoft.com/office/drawing/2014/main" id="{A0B76BA3-B352-6629-474E-BFE8833687A6}"/>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CE6C6E61-F0E8-06DA-F8B3-57DFADA6B4DA}"/>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F92BE055-18C9-6747-59EE-574123EFFF06}"/>
              </a:ext>
            </a:extLst>
          </p:cNvPr>
          <p:cNvSpPr>
            <a:spLocks noGrp="1"/>
          </p:cNvSpPr>
          <p:nvPr>
            <p:ph type="sldNum" sz="quarter" idx="12"/>
          </p:nvPr>
        </p:nvSpPr>
        <p:spPr/>
        <p:txBody>
          <a:bodyPr/>
          <a:lstStyle/>
          <a:p>
            <a:fld id="{AF2E4468-5398-3744-84A2-247E18F77D68}" type="slidenum">
              <a:rPr lang="en-US" smtClean="0"/>
              <a:t>44</a:t>
            </a:fld>
            <a:endParaRPr lang="en-US"/>
          </a:p>
        </p:txBody>
      </p:sp>
    </p:spTree>
    <p:extLst>
      <p:ext uri="{BB962C8B-B14F-4D97-AF65-F5344CB8AC3E}">
        <p14:creationId xmlns:p14="http://schemas.microsoft.com/office/powerpoint/2010/main" val="4191136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D0895-E999-74E1-12FD-4648AB590155}"/>
              </a:ext>
            </a:extLst>
          </p:cNvPr>
          <p:cNvSpPr>
            <a:spLocks noGrp="1"/>
          </p:cNvSpPr>
          <p:nvPr>
            <p:ph type="title"/>
          </p:nvPr>
        </p:nvSpPr>
        <p:spPr>
          <a:xfrm>
            <a:off x="457200" y="58884"/>
            <a:ext cx="8229600" cy="1143000"/>
          </a:xfrm>
        </p:spPr>
        <p:txBody>
          <a:bodyPr/>
          <a:lstStyle/>
          <a:p>
            <a:r>
              <a:rPr lang="en-US" b="1" dirty="0">
                <a:solidFill>
                  <a:srgbClr val="0000FF"/>
                </a:solidFill>
              </a:rPr>
              <a:t>EIC White Paper</a:t>
            </a:r>
          </a:p>
        </p:txBody>
      </p:sp>
      <p:sp>
        <p:nvSpPr>
          <p:cNvPr id="3" name="Content Placeholder 2">
            <a:extLst>
              <a:ext uri="{FF2B5EF4-FFF2-40B4-BE49-F238E27FC236}">
                <a16:creationId xmlns:a16="http://schemas.microsoft.com/office/drawing/2014/main" id="{E43D2CED-A294-0D61-1B82-4EFDBE847A18}"/>
              </a:ext>
            </a:extLst>
          </p:cNvPr>
          <p:cNvSpPr>
            <a:spLocks noGrp="1"/>
          </p:cNvSpPr>
          <p:nvPr>
            <p:ph idx="1"/>
          </p:nvPr>
        </p:nvSpPr>
        <p:spPr>
          <a:xfrm>
            <a:off x="457199" y="1243174"/>
            <a:ext cx="8440221" cy="4880224"/>
          </a:xfrm>
        </p:spPr>
        <p:txBody>
          <a:bodyPr>
            <a:normAutofit fontScale="62500" lnSpcReduction="20000"/>
          </a:bodyPr>
          <a:lstStyle/>
          <a:p>
            <a:pPr marL="0" indent="0">
              <a:buNone/>
            </a:pPr>
            <a:r>
              <a:rPr lang="en-US" dirty="0"/>
              <a:t>Subsequently, Brookhaven National Laboratory and Jeﬀerson Laboratory, with Steven </a:t>
            </a:r>
            <a:r>
              <a:rPr lang="en-US" dirty="0" err="1"/>
              <a:t>Vigdor</a:t>
            </a:r>
            <a:r>
              <a:rPr lang="en-US" dirty="0"/>
              <a:t> (and later Berndt Mueller) and Bob McKeown together playing an important leadership role, led the writing of the EIC White Paper, which was ﬁrst published in 2012, and revised in 2014. Abhay Deshpande, Jian-Wei </a:t>
            </a:r>
            <a:r>
              <a:rPr lang="en-US" dirty="0" err="1"/>
              <a:t>Qiu</a:t>
            </a:r>
            <a:r>
              <a:rPr lang="en-US" dirty="0"/>
              <a:t> and Zein-</a:t>
            </a:r>
            <a:r>
              <a:rPr lang="en-US" dirty="0" err="1"/>
              <a:t>Eddine</a:t>
            </a:r>
            <a:r>
              <a:rPr lang="en-US" dirty="0"/>
              <a:t> </a:t>
            </a:r>
            <a:r>
              <a:rPr lang="en-US" dirty="0" err="1"/>
              <a:t>Meziani</a:t>
            </a:r>
            <a:r>
              <a:rPr lang="en-US" dirty="0"/>
              <a:t> were the lead editors of the EIC White Paper. This EIC White Paper presented the science case which was reviewed in the 2015 U.S. Long Range planning exercise.</a:t>
            </a:r>
          </a:p>
          <a:p>
            <a:pPr marL="0" indent="0">
              <a:buNone/>
            </a:pPr>
            <a:r>
              <a:rPr lang="en-US" dirty="0"/>
              <a:t>In September 2014, a town meeting of the entire U.S. QCD community took place at Temple University in Philadelphia. The EIC was endorsed unanimously as the highest priority for new construction, after existing commitments were fulﬁlled. In April 2015, the Long Range Planning res-</a:t>
            </a:r>
            <a:r>
              <a:rPr lang="en-US" dirty="0" err="1"/>
              <a:t>olution</a:t>
            </a:r>
            <a:r>
              <a:rPr lang="en-US" dirty="0"/>
              <a:t> meeting took place at Kitty Hawk, North Carolina led by Donald </a:t>
            </a:r>
            <a:r>
              <a:rPr lang="en-US" dirty="0" err="1"/>
              <a:t>Geesaman</a:t>
            </a:r>
            <a:r>
              <a:rPr lang="en-US" dirty="0"/>
              <a:t>. It unanimously endorsed the Electron-Ion Collider as the next facility to study QCD, after completion of existing commitments. Thus, an initiative which began in the mid-1990s by those intent on understanding the fundamental quark and gluon structure of matter using lepton scatter-</a:t>
            </a:r>
            <a:r>
              <a:rPr lang="en-US" dirty="0" err="1"/>
              <a:t>ing</a:t>
            </a:r>
            <a:r>
              <a:rPr lang="en-US" dirty="0"/>
              <a:t>, had ﬁnally become the top priority for future construction for the U.S. nuclear physics community.</a:t>
            </a:r>
          </a:p>
        </p:txBody>
      </p:sp>
      <p:sp>
        <p:nvSpPr>
          <p:cNvPr id="4" name="Date Placeholder 3">
            <a:extLst>
              <a:ext uri="{FF2B5EF4-FFF2-40B4-BE49-F238E27FC236}">
                <a16:creationId xmlns:a16="http://schemas.microsoft.com/office/drawing/2014/main" id="{A0B76BA3-B352-6629-474E-BFE8833687A6}"/>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CE6C6E61-F0E8-06DA-F8B3-57DFADA6B4DA}"/>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F92BE055-18C9-6747-59EE-574123EFFF06}"/>
              </a:ext>
            </a:extLst>
          </p:cNvPr>
          <p:cNvSpPr>
            <a:spLocks noGrp="1"/>
          </p:cNvSpPr>
          <p:nvPr>
            <p:ph type="sldNum" sz="quarter" idx="12"/>
          </p:nvPr>
        </p:nvSpPr>
        <p:spPr/>
        <p:txBody>
          <a:bodyPr/>
          <a:lstStyle/>
          <a:p>
            <a:fld id="{AF2E4468-5398-3744-84A2-247E18F77D68}" type="slidenum">
              <a:rPr lang="en-US" smtClean="0"/>
              <a:t>45</a:t>
            </a:fld>
            <a:endParaRPr lang="en-US"/>
          </a:p>
        </p:txBody>
      </p:sp>
      <p:pic>
        <p:nvPicPr>
          <p:cNvPr id="8" name="Picture 7">
            <a:extLst>
              <a:ext uri="{FF2B5EF4-FFF2-40B4-BE49-F238E27FC236}">
                <a16:creationId xmlns:a16="http://schemas.microsoft.com/office/drawing/2014/main" id="{6D7AF370-EEA9-E815-940B-9A71DBE5FA71}"/>
              </a:ext>
            </a:extLst>
          </p:cNvPr>
          <p:cNvPicPr>
            <a:picLocks noChangeAspect="1"/>
          </p:cNvPicPr>
          <p:nvPr/>
        </p:nvPicPr>
        <p:blipFill>
          <a:blip r:embed="rId2"/>
          <a:stretch>
            <a:fillRect/>
          </a:stretch>
        </p:blipFill>
        <p:spPr>
          <a:xfrm rot="5400000">
            <a:off x="-672944" y="1090978"/>
            <a:ext cx="5686667" cy="4265000"/>
          </a:xfrm>
          <a:prstGeom prst="rect">
            <a:avLst/>
          </a:prstGeom>
        </p:spPr>
      </p:pic>
      <p:pic>
        <p:nvPicPr>
          <p:cNvPr id="7" name="Picture 2">
            <a:extLst>
              <a:ext uri="{FF2B5EF4-FFF2-40B4-BE49-F238E27FC236}">
                <a16:creationId xmlns:a16="http://schemas.microsoft.com/office/drawing/2014/main" id="{CF08CBCE-625A-0384-10A5-9AEC5FE2F9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8384" y="380144"/>
            <a:ext cx="4405064" cy="56866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92947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2AFEC-1702-6AFA-40B2-7F15A0DCA9D8}"/>
              </a:ext>
            </a:extLst>
          </p:cNvPr>
          <p:cNvSpPr>
            <a:spLocks noGrp="1"/>
          </p:cNvSpPr>
          <p:nvPr>
            <p:ph type="title"/>
          </p:nvPr>
        </p:nvSpPr>
        <p:spPr/>
        <p:txBody>
          <a:bodyPr>
            <a:normAutofit fontScale="90000"/>
          </a:bodyPr>
          <a:lstStyle/>
          <a:p>
            <a:r>
              <a:rPr lang="en-US" b="1" dirty="0">
                <a:solidFill>
                  <a:srgbClr val="0000FF"/>
                </a:solidFill>
              </a:rPr>
              <a:t>National Academy of Sciences Evaluation of EIC Science Case</a:t>
            </a:r>
          </a:p>
        </p:txBody>
      </p:sp>
      <p:sp>
        <p:nvSpPr>
          <p:cNvPr id="3" name="Content Placeholder 2">
            <a:extLst>
              <a:ext uri="{FF2B5EF4-FFF2-40B4-BE49-F238E27FC236}">
                <a16:creationId xmlns:a16="http://schemas.microsoft.com/office/drawing/2014/main" id="{FABD29DD-D73D-3C52-5FE4-60C677383B0F}"/>
              </a:ext>
            </a:extLst>
          </p:cNvPr>
          <p:cNvSpPr>
            <a:spLocks noGrp="1"/>
          </p:cNvSpPr>
          <p:nvPr>
            <p:ph idx="1"/>
          </p:nvPr>
        </p:nvSpPr>
        <p:spPr/>
        <p:txBody>
          <a:bodyPr>
            <a:normAutofit fontScale="85000" lnSpcReduction="10000"/>
          </a:bodyPr>
          <a:lstStyle/>
          <a:p>
            <a:r>
              <a:rPr lang="en-US" dirty="0"/>
              <a:t>In 2017 and 2018, a committee appointed by the U.S. National Academy of Sciences and Engineering evaluated the science case for EIC. The committee, chaired by Ani </a:t>
            </a:r>
            <a:r>
              <a:rPr lang="en-US" dirty="0" err="1"/>
              <a:t>Aprahamian</a:t>
            </a:r>
            <a:r>
              <a:rPr lang="en-US" dirty="0"/>
              <a:t> and Gordon </a:t>
            </a:r>
            <a:r>
              <a:rPr lang="en-US" dirty="0" err="1"/>
              <a:t>Baym</a:t>
            </a:r>
            <a:r>
              <a:rPr lang="en-US" dirty="0"/>
              <a:t>, released a report in July 2018 that favorably endorsed the science case for EIC and emphasized the strategic importance for the U.S. of the accelerator science technology associated with EIC realization.</a:t>
            </a:r>
            <a:r>
              <a:rPr lang="en-US" sz="3200" dirty="0"/>
              <a:t> </a:t>
            </a:r>
          </a:p>
          <a:p>
            <a:r>
              <a:rPr lang="en-US" sz="3200" dirty="0"/>
              <a:t>The U.S. National Academy of Sciences judged the physics case to be </a:t>
            </a:r>
          </a:p>
          <a:p>
            <a:pPr marL="0" indent="0">
              <a:buNone/>
            </a:pPr>
            <a:r>
              <a:rPr lang="en-US" sz="3200" dirty="0"/>
              <a:t>                 “</a:t>
            </a:r>
            <a:r>
              <a:rPr lang="en-US" sz="3200" b="1" dirty="0">
                <a:solidFill>
                  <a:srgbClr val="FF0000"/>
                </a:solidFill>
              </a:rPr>
              <a:t>compelling, fundamental and timely</a:t>
            </a:r>
            <a:r>
              <a:rPr lang="en-US" sz="3200" dirty="0"/>
              <a:t>.”</a:t>
            </a:r>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7937A383-767C-46BC-0054-9879C2390AA7}"/>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D870FE51-2A72-4D0E-2A45-15F0E7B6153E}"/>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E05BF79E-91E8-F1D7-7731-4BA127FD6269}"/>
              </a:ext>
            </a:extLst>
          </p:cNvPr>
          <p:cNvSpPr>
            <a:spLocks noGrp="1"/>
          </p:cNvSpPr>
          <p:nvPr>
            <p:ph type="sldNum" sz="quarter" idx="12"/>
          </p:nvPr>
        </p:nvSpPr>
        <p:spPr/>
        <p:txBody>
          <a:bodyPr/>
          <a:lstStyle/>
          <a:p>
            <a:fld id="{AF2E4468-5398-3744-84A2-247E18F77D68}" type="slidenum">
              <a:rPr lang="en-US" smtClean="0"/>
              <a:t>46</a:t>
            </a:fld>
            <a:endParaRPr lang="en-US"/>
          </a:p>
        </p:txBody>
      </p:sp>
    </p:spTree>
    <p:extLst>
      <p:ext uri="{BB962C8B-B14F-4D97-AF65-F5344CB8AC3E}">
        <p14:creationId xmlns:p14="http://schemas.microsoft.com/office/powerpoint/2010/main" val="659437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2AFEC-1702-6AFA-40B2-7F15A0DCA9D8}"/>
              </a:ext>
            </a:extLst>
          </p:cNvPr>
          <p:cNvSpPr>
            <a:spLocks noGrp="1"/>
          </p:cNvSpPr>
          <p:nvPr>
            <p:ph type="title"/>
          </p:nvPr>
        </p:nvSpPr>
        <p:spPr/>
        <p:txBody>
          <a:bodyPr>
            <a:normAutofit fontScale="90000"/>
          </a:bodyPr>
          <a:lstStyle/>
          <a:p>
            <a:r>
              <a:rPr lang="en-US" b="1" dirty="0">
                <a:solidFill>
                  <a:srgbClr val="0000FF"/>
                </a:solidFill>
              </a:rPr>
              <a:t>National Academy of Sciences Evaluation of EIC Science Case</a:t>
            </a:r>
          </a:p>
        </p:txBody>
      </p:sp>
      <p:sp>
        <p:nvSpPr>
          <p:cNvPr id="3" name="Content Placeholder 2">
            <a:extLst>
              <a:ext uri="{FF2B5EF4-FFF2-40B4-BE49-F238E27FC236}">
                <a16:creationId xmlns:a16="http://schemas.microsoft.com/office/drawing/2014/main" id="{FABD29DD-D73D-3C52-5FE4-60C677383B0F}"/>
              </a:ext>
            </a:extLst>
          </p:cNvPr>
          <p:cNvSpPr>
            <a:spLocks noGrp="1"/>
          </p:cNvSpPr>
          <p:nvPr>
            <p:ph idx="1"/>
          </p:nvPr>
        </p:nvSpPr>
        <p:spPr/>
        <p:txBody>
          <a:bodyPr>
            <a:normAutofit fontScale="85000" lnSpcReduction="10000"/>
          </a:bodyPr>
          <a:lstStyle/>
          <a:p>
            <a:r>
              <a:rPr lang="en-US" dirty="0"/>
              <a:t>In 2017 and 2018, a committee appointed by the U.S. National Academy of Sciences and Engineering evaluated the science case for EIC. The committee, chaired by Ani </a:t>
            </a:r>
            <a:r>
              <a:rPr lang="en-US" dirty="0" err="1"/>
              <a:t>Aprahamian</a:t>
            </a:r>
            <a:r>
              <a:rPr lang="en-US" dirty="0"/>
              <a:t> and Gordon </a:t>
            </a:r>
            <a:r>
              <a:rPr lang="en-US" dirty="0" err="1"/>
              <a:t>Baym</a:t>
            </a:r>
            <a:r>
              <a:rPr lang="en-US" dirty="0"/>
              <a:t>, released a report in July 2018 that favorably endorsed the science case for EIC and emphasized the strategic importance for the U.S. of the accelerator science technology associated with EIC realization.</a:t>
            </a:r>
            <a:r>
              <a:rPr lang="en-US" sz="3200" dirty="0"/>
              <a:t> </a:t>
            </a:r>
          </a:p>
          <a:p>
            <a:r>
              <a:rPr lang="en-US" sz="3200" dirty="0"/>
              <a:t>The U.S. National Academy of Sciences judged the physics case to be </a:t>
            </a:r>
          </a:p>
          <a:p>
            <a:pPr marL="0" indent="0">
              <a:buNone/>
            </a:pPr>
            <a:r>
              <a:rPr lang="en-US" sz="3200" dirty="0"/>
              <a:t>                 “</a:t>
            </a:r>
            <a:r>
              <a:rPr lang="en-US" sz="3200" b="1" dirty="0">
                <a:solidFill>
                  <a:srgbClr val="FF0000"/>
                </a:solidFill>
              </a:rPr>
              <a:t>compelling, fundamental and timely</a:t>
            </a:r>
            <a:r>
              <a:rPr lang="en-US" sz="3200" dirty="0"/>
              <a:t>.”</a:t>
            </a:r>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7937A383-767C-46BC-0054-9879C2390AA7}"/>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D870FE51-2A72-4D0E-2A45-15F0E7B6153E}"/>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E05BF79E-91E8-F1D7-7731-4BA127FD6269}"/>
              </a:ext>
            </a:extLst>
          </p:cNvPr>
          <p:cNvSpPr>
            <a:spLocks noGrp="1"/>
          </p:cNvSpPr>
          <p:nvPr>
            <p:ph type="sldNum" sz="quarter" idx="12"/>
          </p:nvPr>
        </p:nvSpPr>
        <p:spPr/>
        <p:txBody>
          <a:bodyPr/>
          <a:lstStyle/>
          <a:p>
            <a:fld id="{AF2E4468-5398-3744-84A2-247E18F77D68}" type="slidenum">
              <a:rPr lang="en-US" smtClean="0"/>
              <a:t>47</a:t>
            </a:fld>
            <a:endParaRPr lang="en-US"/>
          </a:p>
        </p:txBody>
      </p:sp>
      <p:pic>
        <p:nvPicPr>
          <p:cNvPr id="8" name="Picture 7">
            <a:extLst>
              <a:ext uri="{FF2B5EF4-FFF2-40B4-BE49-F238E27FC236}">
                <a16:creationId xmlns:a16="http://schemas.microsoft.com/office/drawing/2014/main" id="{06481808-5E6A-E00A-E07A-72F6A82FB3C5}"/>
              </a:ext>
            </a:extLst>
          </p:cNvPr>
          <p:cNvPicPr>
            <a:picLocks noChangeAspect="1"/>
          </p:cNvPicPr>
          <p:nvPr/>
        </p:nvPicPr>
        <p:blipFill>
          <a:blip r:embed="rId2"/>
          <a:stretch>
            <a:fillRect/>
          </a:stretch>
        </p:blipFill>
        <p:spPr>
          <a:xfrm rot="5400000">
            <a:off x="1143000" y="857250"/>
            <a:ext cx="6858000" cy="5143500"/>
          </a:xfrm>
          <a:prstGeom prst="rect">
            <a:avLst/>
          </a:prstGeom>
        </p:spPr>
      </p:pic>
    </p:spTree>
    <p:extLst>
      <p:ext uri="{BB962C8B-B14F-4D97-AF65-F5344CB8AC3E}">
        <p14:creationId xmlns:p14="http://schemas.microsoft.com/office/powerpoint/2010/main" val="24480767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2AFEC-1702-6AFA-40B2-7F15A0DCA9D8}"/>
              </a:ext>
            </a:extLst>
          </p:cNvPr>
          <p:cNvSpPr>
            <a:spLocks noGrp="1"/>
          </p:cNvSpPr>
          <p:nvPr>
            <p:ph type="title"/>
          </p:nvPr>
        </p:nvSpPr>
        <p:spPr/>
        <p:txBody>
          <a:bodyPr>
            <a:normAutofit fontScale="90000"/>
          </a:bodyPr>
          <a:lstStyle/>
          <a:p>
            <a:r>
              <a:rPr lang="en-US" b="1" dirty="0">
                <a:solidFill>
                  <a:srgbClr val="0000FF"/>
                </a:solidFill>
              </a:rPr>
              <a:t>National Academy of Sciences Evaluation of EIC Science Case</a:t>
            </a:r>
          </a:p>
        </p:txBody>
      </p:sp>
      <p:sp>
        <p:nvSpPr>
          <p:cNvPr id="3" name="Content Placeholder 2">
            <a:extLst>
              <a:ext uri="{FF2B5EF4-FFF2-40B4-BE49-F238E27FC236}">
                <a16:creationId xmlns:a16="http://schemas.microsoft.com/office/drawing/2014/main" id="{FABD29DD-D73D-3C52-5FE4-60C677383B0F}"/>
              </a:ext>
            </a:extLst>
          </p:cNvPr>
          <p:cNvSpPr>
            <a:spLocks noGrp="1"/>
          </p:cNvSpPr>
          <p:nvPr>
            <p:ph idx="1"/>
          </p:nvPr>
        </p:nvSpPr>
        <p:spPr/>
        <p:txBody>
          <a:bodyPr>
            <a:normAutofit fontScale="85000" lnSpcReduction="10000"/>
          </a:bodyPr>
          <a:lstStyle/>
          <a:p>
            <a:r>
              <a:rPr lang="en-US" dirty="0"/>
              <a:t>In 2017 and 2018, a committee appointed by the U.S. National Academy of Sciences and Engineering evaluated the science case for EIC. The committee, chaired by Ani </a:t>
            </a:r>
            <a:r>
              <a:rPr lang="en-US" dirty="0" err="1"/>
              <a:t>Aprahamian</a:t>
            </a:r>
            <a:r>
              <a:rPr lang="en-US" dirty="0"/>
              <a:t> and Gordon </a:t>
            </a:r>
            <a:r>
              <a:rPr lang="en-US" dirty="0" err="1"/>
              <a:t>Baym</a:t>
            </a:r>
            <a:r>
              <a:rPr lang="en-US" dirty="0"/>
              <a:t>, released a report in July 2018 that favorably endorsed the science case for EIC and emphasized the strategic importance for the U.S. of the accelerator science technology associated with EIC realization.</a:t>
            </a:r>
            <a:r>
              <a:rPr lang="en-US" sz="3200" dirty="0"/>
              <a:t> </a:t>
            </a:r>
          </a:p>
          <a:p>
            <a:r>
              <a:rPr lang="en-US" sz="3200" dirty="0"/>
              <a:t>The U.S. National Academy of Sciences judged the physics case to be </a:t>
            </a:r>
          </a:p>
          <a:p>
            <a:pPr marL="0" indent="0">
              <a:buNone/>
            </a:pPr>
            <a:r>
              <a:rPr lang="en-US" sz="3200" dirty="0"/>
              <a:t>                 “</a:t>
            </a:r>
            <a:r>
              <a:rPr lang="en-US" sz="3200" b="1" dirty="0">
                <a:solidFill>
                  <a:srgbClr val="FF0000"/>
                </a:solidFill>
              </a:rPr>
              <a:t>compelling, fundamental and timely</a:t>
            </a:r>
            <a:r>
              <a:rPr lang="en-US" sz="3200" dirty="0"/>
              <a:t>.”</a:t>
            </a:r>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7937A383-767C-46BC-0054-9879C2390AA7}"/>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D870FE51-2A72-4D0E-2A45-15F0E7B6153E}"/>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E05BF79E-91E8-F1D7-7731-4BA127FD6269}"/>
              </a:ext>
            </a:extLst>
          </p:cNvPr>
          <p:cNvSpPr>
            <a:spLocks noGrp="1"/>
          </p:cNvSpPr>
          <p:nvPr>
            <p:ph type="sldNum" sz="quarter" idx="12"/>
          </p:nvPr>
        </p:nvSpPr>
        <p:spPr/>
        <p:txBody>
          <a:bodyPr/>
          <a:lstStyle/>
          <a:p>
            <a:fld id="{AF2E4468-5398-3744-84A2-247E18F77D68}" type="slidenum">
              <a:rPr lang="en-US" smtClean="0"/>
              <a:t>48</a:t>
            </a:fld>
            <a:endParaRPr lang="en-US"/>
          </a:p>
        </p:txBody>
      </p:sp>
      <p:pic>
        <p:nvPicPr>
          <p:cNvPr id="8" name="Picture 7">
            <a:extLst>
              <a:ext uri="{FF2B5EF4-FFF2-40B4-BE49-F238E27FC236}">
                <a16:creationId xmlns:a16="http://schemas.microsoft.com/office/drawing/2014/main" id="{06481808-5E6A-E00A-E07A-72F6A82FB3C5}"/>
              </a:ext>
            </a:extLst>
          </p:cNvPr>
          <p:cNvPicPr>
            <a:picLocks noChangeAspect="1"/>
          </p:cNvPicPr>
          <p:nvPr/>
        </p:nvPicPr>
        <p:blipFill>
          <a:blip r:embed="rId2"/>
          <a:stretch>
            <a:fillRect/>
          </a:stretch>
        </p:blipFill>
        <p:spPr>
          <a:xfrm rot="5400000">
            <a:off x="1143000" y="857250"/>
            <a:ext cx="6858000" cy="5143500"/>
          </a:xfrm>
          <a:prstGeom prst="rect">
            <a:avLst/>
          </a:prstGeom>
        </p:spPr>
      </p:pic>
      <p:pic>
        <p:nvPicPr>
          <p:cNvPr id="9" name="Picture 8">
            <a:extLst>
              <a:ext uri="{FF2B5EF4-FFF2-40B4-BE49-F238E27FC236}">
                <a16:creationId xmlns:a16="http://schemas.microsoft.com/office/drawing/2014/main" id="{FA2BF4FC-49D2-40F5-3AA2-D14A3255CC50}"/>
              </a:ext>
            </a:extLst>
          </p:cNvPr>
          <p:cNvPicPr>
            <a:picLocks noChangeAspect="1"/>
          </p:cNvPicPr>
          <p:nvPr/>
        </p:nvPicPr>
        <p:blipFill>
          <a:blip r:embed="rId3"/>
          <a:stretch>
            <a:fillRect/>
          </a:stretch>
        </p:blipFill>
        <p:spPr>
          <a:xfrm>
            <a:off x="729460" y="410967"/>
            <a:ext cx="7772400" cy="5829300"/>
          </a:xfrm>
          <a:prstGeom prst="rect">
            <a:avLst/>
          </a:prstGeom>
        </p:spPr>
      </p:pic>
      <p:sp>
        <p:nvSpPr>
          <p:cNvPr id="10" name="TextBox 9">
            <a:extLst>
              <a:ext uri="{FF2B5EF4-FFF2-40B4-BE49-F238E27FC236}">
                <a16:creationId xmlns:a16="http://schemas.microsoft.com/office/drawing/2014/main" id="{70EB28BA-63F9-44F8-A65F-61A815DD5816}"/>
              </a:ext>
            </a:extLst>
          </p:cNvPr>
          <p:cNvSpPr txBox="1"/>
          <p:nvPr/>
        </p:nvSpPr>
        <p:spPr>
          <a:xfrm>
            <a:off x="3124200" y="5681609"/>
            <a:ext cx="2884123" cy="369332"/>
          </a:xfrm>
          <a:prstGeom prst="rect">
            <a:avLst/>
          </a:prstGeom>
          <a:noFill/>
        </p:spPr>
        <p:txBody>
          <a:bodyPr wrap="none" rtlCol="0">
            <a:spAutoFit/>
          </a:bodyPr>
          <a:lstStyle/>
          <a:p>
            <a:r>
              <a:rPr lang="en-US" b="1" dirty="0"/>
              <a:t>EICUG Annual Meeting 2018</a:t>
            </a:r>
          </a:p>
        </p:txBody>
      </p:sp>
    </p:spTree>
    <p:extLst>
      <p:ext uri="{BB962C8B-B14F-4D97-AF65-F5344CB8AC3E}">
        <p14:creationId xmlns:p14="http://schemas.microsoft.com/office/powerpoint/2010/main" val="250428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62B15-C219-21A4-EDF2-F11759DE40E2}"/>
              </a:ext>
            </a:extLst>
          </p:cNvPr>
          <p:cNvSpPr>
            <a:spLocks noGrp="1"/>
          </p:cNvSpPr>
          <p:nvPr>
            <p:ph type="title"/>
          </p:nvPr>
        </p:nvSpPr>
        <p:spPr>
          <a:xfrm>
            <a:off x="457200" y="-115774"/>
            <a:ext cx="8229600" cy="1143000"/>
          </a:xfrm>
        </p:spPr>
        <p:txBody>
          <a:bodyPr/>
          <a:lstStyle/>
          <a:p>
            <a:r>
              <a:rPr lang="en-US" b="1" dirty="0">
                <a:solidFill>
                  <a:srgbClr val="0000FF"/>
                </a:solidFill>
              </a:rPr>
              <a:t>EIC Users Group Founded</a:t>
            </a:r>
          </a:p>
        </p:txBody>
      </p:sp>
      <p:sp>
        <p:nvSpPr>
          <p:cNvPr id="3" name="Content Placeholder 2">
            <a:extLst>
              <a:ext uri="{FF2B5EF4-FFF2-40B4-BE49-F238E27FC236}">
                <a16:creationId xmlns:a16="http://schemas.microsoft.com/office/drawing/2014/main" id="{E152D951-AAE1-FF1E-2928-34933F96C054}"/>
              </a:ext>
            </a:extLst>
          </p:cNvPr>
          <p:cNvSpPr>
            <a:spLocks noGrp="1"/>
          </p:cNvSpPr>
          <p:nvPr>
            <p:ph idx="1"/>
          </p:nvPr>
        </p:nvSpPr>
        <p:spPr>
          <a:xfrm>
            <a:off x="92470" y="480321"/>
            <a:ext cx="8753582" cy="5714993"/>
          </a:xfrm>
        </p:spPr>
        <p:txBody>
          <a:bodyPr>
            <a:normAutofit fontScale="92500" lnSpcReduction="10000"/>
          </a:bodyPr>
          <a:lstStyle/>
          <a:p>
            <a:pPr marL="0" indent="0">
              <a:buNone/>
            </a:pPr>
            <a:endParaRPr lang="en-US" dirty="0"/>
          </a:p>
          <a:p>
            <a:pPr marL="0" indent="0">
              <a:buNone/>
            </a:pPr>
            <a:r>
              <a:rPr lang="en-US" dirty="0"/>
              <a:t>In 2016 the EIC User Group was founded with the aim of promoting the science and technical case for EIC, independent of the siting. </a:t>
            </a:r>
          </a:p>
          <a:p>
            <a:pPr marL="0" indent="0">
              <a:buNone/>
            </a:pPr>
            <a:r>
              <a:rPr lang="en-US" dirty="0"/>
              <a:t>By 2026, this has</a:t>
            </a:r>
          </a:p>
          <a:p>
            <a:pPr marL="0" indent="0">
              <a:buNone/>
            </a:pPr>
            <a:r>
              <a:rPr lang="en-US" dirty="0"/>
              <a:t>over 1558 </a:t>
            </a:r>
          </a:p>
          <a:p>
            <a:pPr marL="0" indent="0">
              <a:buNone/>
            </a:pPr>
            <a:r>
              <a:rPr lang="en-US" dirty="0"/>
              <a:t>members from </a:t>
            </a:r>
          </a:p>
          <a:p>
            <a:pPr marL="0" indent="0">
              <a:buNone/>
            </a:pPr>
            <a:r>
              <a:rPr lang="en-US" dirty="0"/>
              <a:t>more than 310 </a:t>
            </a:r>
          </a:p>
          <a:p>
            <a:pPr marL="0" indent="0">
              <a:buNone/>
            </a:pPr>
            <a:r>
              <a:rPr lang="en-US" dirty="0"/>
              <a:t>institutions in </a:t>
            </a:r>
          </a:p>
          <a:p>
            <a:pPr marL="0" indent="0">
              <a:buNone/>
            </a:pPr>
            <a:r>
              <a:rPr lang="en-US" dirty="0"/>
              <a:t>41 countries </a:t>
            </a:r>
          </a:p>
          <a:p>
            <a:pPr marL="0" indent="0">
              <a:buNone/>
            </a:pPr>
            <a:r>
              <a:rPr lang="en-US" dirty="0"/>
              <a:t>across the globe.</a:t>
            </a:r>
          </a:p>
        </p:txBody>
      </p:sp>
      <p:sp>
        <p:nvSpPr>
          <p:cNvPr id="4" name="Date Placeholder 3">
            <a:extLst>
              <a:ext uri="{FF2B5EF4-FFF2-40B4-BE49-F238E27FC236}">
                <a16:creationId xmlns:a16="http://schemas.microsoft.com/office/drawing/2014/main" id="{D29917EA-EB97-8C9A-CFD7-5CE53D26BBDE}"/>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1EB87585-24DD-EC9B-ED88-8E0CB80BB2FE}"/>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6640E739-051A-C642-7571-039A49E74E47}"/>
              </a:ext>
            </a:extLst>
          </p:cNvPr>
          <p:cNvSpPr>
            <a:spLocks noGrp="1"/>
          </p:cNvSpPr>
          <p:nvPr>
            <p:ph type="sldNum" sz="quarter" idx="12"/>
          </p:nvPr>
        </p:nvSpPr>
        <p:spPr/>
        <p:txBody>
          <a:bodyPr/>
          <a:lstStyle/>
          <a:p>
            <a:fld id="{AF2E4468-5398-3744-84A2-247E18F77D68}" type="slidenum">
              <a:rPr lang="en-US" smtClean="0"/>
              <a:t>49</a:t>
            </a:fld>
            <a:endParaRPr lang="en-US"/>
          </a:p>
        </p:txBody>
      </p:sp>
      <p:pic>
        <p:nvPicPr>
          <p:cNvPr id="8" name="Picture 7">
            <a:extLst>
              <a:ext uri="{FF2B5EF4-FFF2-40B4-BE49-F238E27FC236}">
                <a16:creationId xmlns:a16="http://schemas.microsoft.com/office/drawing/2014/main" id="{94195579-A669-D104-EBBE-7870E72D832C}"/>
              </a:ext>
            </a:extLst>
          </p:cNvPr>
          <p:cNvPicPr>
            <a:picLocks noChangeAspect="1"/>
          </p:cNvPicPr>
          <p:nvPr/>
        </p:nvPicPr>
        <p:blipFill>
          <a:blip r:embed="rId2"/>
          <a:stretch>
            <a:fillRect/>
          </a:stretch>
        </p:blipFill>
        <p:spPr>
          <a:xfrm>
            <a:off x="3010324" y="2318664"/>
            <a:ext cx="6174770" cy="3902405"/>
          </a:xfrm>
          <a:prstGeom prst="rect">
            <a:avLst/>
          </a:prstGeom>
        </p:spPr>
      </p:pic>
    </p:spTree>
    <p:extLst>
      <p:ext uri="{BB962C8B-B14F-4D97-AF65-F5344CB8AC3E}">
        <p14:creationId xmlns:p14="http://schemas.microsoft.com/office/powerpoint/2010/main" val="3256724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71" y="221978"/>
            <a:ext cx="9103629" cy="1143000"/>
          </a:xfrm>
        </p:spPr>
        <p:txBody>
          <a:bodyPr>
            <a:normAutofit fontScale="90000"/>
          </a:bodyPr>
          <a:lstStyle/>
          <a:p>
            <a:r>
              <a:rPr lang="en-US" b="1" dirty="0">
                <a:solidFill>
                  <a:srgbClr val="0000FF"/>
                </a:solidFill>
              </a:rPr>
              <a:t>Proton Viewed in High Energy Electron Scattering:  Longitudinal Dimension</a:t>
            </a:r>
          </a:p>
        </p:txBody>
      </p:sp>
      <p:pic>
        <p:nvPicPr>
          <p:cNvPr id="4" name="Content Placeholder 3" descr="Screen Shot 2018-10-10 at 6.42.08 AM.png"/>
          <p:cNvPicPr>
            <a:picLocks noGrp="1" noChangeAspect="1"/>
          </p:cNvPicPr>
          <p:nvPr>
            <p:ph idx="1"/>
          </p:nvPr>
        </p:nvPicPr>
        <p:blipFill>
          <a:blip r:embed="rId2">
            <a:extLst>
              <a:ext uri="{28A0092B-C50C-407E-A947-70E740481C1C}">
                <a14:useLocalDpi xmlns:a14="http://schemas.microsoft.com/office/drawing/2010/main" val="0"/>
              </a:ext>
            </a:extLst>
          </a:blip>
          <a:srcRect l="-43080" r="-43080"/>
          <a:stretch>
            <a:fillRect/>
          </a:stretch>
        </p:blipFill>
        <p:spPr>
          <a:xfrm>
            <a:off x="2736273" y="1600200"/>
            <a:ext cx="2805545" cy="4525963"/>
          </a:xfrm>
        </p:spPr>
      </p:pic>
      <p:sp>
        <p:nvSpPr>
          <p:cNvPr id="3" name="TextBox 2"/>
          <p:cNvSpPr txBox="1"/>
          <p:nvPr/>
        </p:nvSpPr>
        <p:spPr>
          <a:xfrm>
            <a:off x="5180580" y="1638664"/>
            <a:ext cx="3767156" cy="4247317"/>
          </a:xfrm>
          <a:prstGeom prst="rect">
            <a:avLst/>
          </a:prstGeom>
          <a:noFill/>
        </p:spPr>
        <p:txBody>
          <a:bodyPr wrap="square" rtlCol="0">
            <a:spAutoFit/>
          </a:bodyPr>
          <a:lstStyle/>
          <a:p>
            <a:pPr marL="285750" indent="-285750">
              <a:buFont typeface="Arial"/>
              <a:buChar char="•"/>
            </a:pPr>
            <a:r>
              <a:rPr lang="en-US" dirty="0"/>
              <a:t>Viewed from boosted frame,</a:t>
            </a:r>
          </a:p>
          <a:p>
            <a:r>
              <a:rPr lang="en-US" dirty="0"/>
              <a:t>      length contracted by</a:t>
            </a:r>
          </a:p>
          <a:p>
            <a:endParaRPr lang="en-US" dirty="0"/>
          </a:p>
          <a:p>
            <a:endParaRPr lang="en-US" dirty="0"/>
          </a:p>
          <a:p>
            <a:endParaRPr lang="en-US" dirty="0"/>
          </a:p>
          <a:p>
            <a:pPr marL="285750" indent="-285750">
              <a:buFont typeface="Arial"/>
              <a:buChar char="•"/>
            </a:pPr>
            <a:r>
              <a:rPr lang="en-US" dirty="0"/>
              <a:t>Internal motion of the proton’s constituents is slowed down by time dilation – the </a:t>
            </a:r>
            <a:r>
              <a:rPr lang="en-US" u="sng" dirty="0"/>
              <a:t>instantaneous </a:t>
            </a:r>
            <a:r>
              <a:rPr lang="en-US" dirty="0"/>
              <a:t>charge distribution of the proton is seen.</a:t>
            </a:r>
          </a:p>
          <a:p>
            <a:pPr marL="285750" indent="-285750">
              <a:buFont typeface="Arial"/>
              <a:buChar char="•"/>
            </a:pPr>
            <a:r>
              <a:rPr lang="en-US" dirty="0"/>
              <a:t>In boosted frame </a:t>
            </a:r>
            <a:r>
              <a:rPr lang="en-US" i="1" dirty="0"/>
              <a:t>x</a:t>
            </a:r>
            <a:r>
              <a:rPr lang="en-US" dirty="0"/>
              <a:t> is understood as the </a:t>
            </a:r>
            <a:r>
              <a:rPr lang="en-US" u="sng" dirty="0"/>
              <a:t>longitudinal momentum fraction</a:t>
            </a:r>
          </a:p>
          <a:p>
            <a:r>
              <a:rPr lang="en-US" dirty="0"/>
              <a:t>     </a:t>
            </a:r>
            <a:r>
              <a:rPr lang="en-US" i="1" dirty="0"/>
              <a:t>valence</a:t>
            </a:r>
            <a:r>
              <a:rPr lang="en-US" dirty="0"/>
              <a:t> quarks: 0.1 &lt; x &lt; 1</a:t>
            </a:r>
          </a:p>
          <a:p>
            <a:r>
              <a:rPr lang="en-US" dirty="0"/>
              <a:t>     </a:t>
            </a:r>
            <a:r>
              <a:rPr lang="en-US" i="1" dirty="0"/>
              <a:t>sea</a:t>
            </a:r>
            <a:r>
              <a:rPr lang="en-US" dirty="0"/>
              <a:t> quarks: x &lt; 0.1  </a:t>
            </a:r>
          </a:p>
        </p:txBody>
      </p:sp>
      <p:pic>
        <p:nvPicPr>
          <p:cNvPr id="5" name="Picture 4" descr="Screen Shot 2018-10-10 at 7.05.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467" y="2385855"/>
            <a:ext cx="1783748" cy="704273"/>
          </a:xfrm>
          <a:prstGeom prst="rect">
            <a:avLst/>
          </a:prstGeom>
        </p:spPr>
      </p:pic>
      <p:pic>
        <p:nvPicPr>
          <p:cNvPr id="7" name="Picture 6" descr="Screen Shot 2018-10-13 at 2.08.5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1" y="1985931"/>
            <a:ext cx="3215050" cy="2563901"/>
          </a:xfrm>
          <a:prstGeom prst="rect">
            <a:avLst/>
          </a:prstGeom>
        </p:spPr>
      </p:pic>
      <p:sp>
        <p:nvSpPr>
          <p:cNvPr id="8" name="TextBox 7"/>
          <p:cNvSpPr txBox="1"/>
          <p:nvPr/>
        </p:nvSpPr>
        <p:spPr>
          <a:xfrm>
            <a:off x="457200" y="4717149"/>
            <a:ext cx="1909710" cy="1200329"/>
          </a:xfrm>
          <a:prstGeom prst="rect">
            <a:avLst/>
          </a:prstGeom>
          <a:noFill/>
        </p:spPr>
        <p:txBody>
          <a:bodyPr wrap="none" rtlCol="0">
            <a:spAutoFit/>
          </a:bodyPr>
          <a:lstStyle/>
          <a:p>
            <a:r>
              <a:rPr lang="en-US" b="1" dirty="0"/>
              <a:t>Lorentz Invariants</a:t>
            </a:r>
          </a:p>
          <a:p>
            <a:pPr marL="285750" indent="-285750">
              <a:buFont typeface="Arial"/>
              <a:buChar char="•"/>
            </a:pPr>
            <a:r>
              <a:rPr lang="en-US" dirty="0"/>
              <a:t>E</a:t>
            </a:r>
            <a:r>
              <a:rPr lang="en-US" baseline="30000" dirty="0"/>
              <a:t>2</a:t>
            </a:r>
            <a:r>
              <a:rPr lang="en-US" baseline="-25000" dirty="0"/>
              <a:t>CM</a:t>
            </a:r>
            <a:r>
              <a:rPr lang="en-US" dirty="0"/>
              <a:t> = (</a:t>
            </a:r>
            <a:r>
              <a:rPr lang="en-US" dirty="0" err="1"/>
              <a:t>p+k</a:t>
            </a:r>
            <a:r>
              <a:rPr lang="en-US" dirty="0"/>
              <a:t>)</a:t>
            </a:r>
            <a:r>
              <a:rPr lang="en-US" baseline="30000" dirty="0"/>
              <a:t>2</a:t>
            </a:r>
          </a:p>
          <a:p>
            <a:pPr marL="285750" indent="-285750">
              <a:buFont typeface="Arial"/>
              <a:buChar char="•"/>
            </a:pPr>
            <a:r>
              <a:rPr lang="en-US" dirty="0"/>
              <a:t>Q</a:t>
            </a:r>
            <a:r>
              <a:rPr lang="en-US" baseline="30000" dirty="0"/>
              <a:t>2</a:t>
            </a:r>
            <a:r>
              <a:rPr lang="en-US" dirty="0"/>
              <a:t> = -(k-k’)</a:t>
            </a:r>
            <a:r>
              <a:rPr lang="en-US" baseline="30000" dirty="0"/>
              <a:t>2</a:t>
            </a:r>
          </a:p>
          <a:p>
            <a:pPr marL="285750" indent="-285750">
              <a:buFont typeface="Arial"/>
              <a:buChar char="•"/>
            </a:pPr>
            <a:r>
              <a:rPr lang="en-US" dirty="0"/>
              <a:t>x = Q</a:t>
            </a:r>
            <a:r>
              <a:rPr lang="en-US" baseline="30000" dirty="0"/>
              <a:t>2</a:t>
            </a:r>
            <a:r>
              <a:rPr lang="en-US" dirty="0"/>
              <a:t>/(2p</a:t>
            </a:r>
            <a:r>
              <a:rPr lang="en-US" dirty="0">
                <a:latin typeface="Wingdings"/>
                <a:ea typeface="Wingdings"/>
                <a:cs typeface="Wingdings"/>
                <a:sym typeface="Wingdings"/>
              </a:rPr>
              <a:t></a:t>
            </a:r>
            <a:r>
              <a:rPr lang="en-US" dirty="0"/>
              <a:t>q)</a:t>
            </a:r>
          </a:p>
        </p:txBody>
      </p:sp>
      <p:sp>
        <p:nvSpPr>
          <p:cNvPr id="10" name="TextBox 9"/>
          <p:cNvSpPr txBox="1"/>
          <p:nvPr/>
        </p:nvSpPr>
        <p:spPr>
          <a:xfrm>
            <a:off x="6495220" y="5825383"/>
            <a:ext cx="2664536" cy="646331"/>
          </a:xfrm>
          <a:prstGeom prst="rect">
            <a:avLst/>
          </a:prstGeom>
          <a:noFill/>
        </p:spPr>
        <p:txBody>
          <a:bodyPr wrap="none" rtlCol="0">
            <a:spAutoFit/>
          </a:bodyPr>
          <a:lstStyle/>
          <a:p>
            <a:r>
              <a:rPr lang="en-US" dirty="0"/>
              <a:t>J. </a:t>
            </a:r>
            <a:r>
              <a:rPr lang="en-US" dirty="0" err="1"/>
              <a:t>Bjorken</a:t>
            </a:r>
            <a:r>
              <a:rPr lang="en-US" dirty="0"/>
              <a:t>, SLAC-PUB-0571</a:t>
            </a:r>
          </a:p>
          <a:p>
            <a:r>
              <a:rPr lang="en-US" dirty="0"/>
              <a:t>March 1969</a:t>
            </a:r>
          </a:p>
        </p:txBody>
      </p:sp>
      <p:sp>
        <p:nvSpPr>
          <p:cNvPr id="6" name="Date Placeholder 5"/>
          <p:cNvSpPr>
            <a:spLocks noGrp="1"/>
          </p:cNvSpPr>
          <p:nvPr>
            <p:ph type="dt" sz="half" idx="10"/>
          </p:nvPr>
        </p:nvSpPr>
        <p:spPr/>
        <p:txBody>
          <a:bodyPr/>
          <a:lstStyle/>
          <a:p>
            <a:r>
              <a:rPr lang="en-US"/>
              <a:t>5/15/2026</a:t>
            </a:r>
          </a:p>
        </p:txBody>
      </p:sp>
      <p:sp>
        <p:nvSpPr>
          <p:cNvPr id="9" name="Footer Placeholder 8"/>
          <p:cNvSpPr>
            <a:spLocks noGrp="1"/>
          </p:cNvSpPr>
          <p:nvPr>
            <p:ph type="ftr" sz="quarter" idx="11"/>
          </p:nvPr>
        </p:nvSpPr>
        <p:spPr/>
        <p:txBody>
          <a:bodyPr/>
          <a:lstStyle/>
          <a:p>
            <a:r>
              <a:rPr lang="pl-PL"/>
              <a:t>Richard Milner                                                      RHIC Science Symposium</a:t>
            </a:r>
            <a:endParaRPr lang="en-US"/>
          </a:p>
        </p:txBody>
      </p:sp>
      <p:sp>
        <p:nvSpPr>
          <p:cNvPr id="11" name="Slide Number Placeholder 10"/>
          <p:cNvSpPr>
            <a:spLocks noGrp="1"/>
          </p:cNvSpPr>
          <p:nvPr>
            <p:ph type="sldNum" sz="quarter" idx="12"/>
          </p:nvPr>
        </p:nvSpPr>
        <p:spPr/>
        <p:txBody>
          <a:bodyPr/>
          <a:lstStyle/>
          <a:p>
            <a:fld id="{AF2E4468-5398-3744-84A2-247E18F77D68}" type="slidenum">
              <a:rPr lang="en-US" smtClean="0"/>
              <a:t>5</a:t>
            </a:fld>
            <a:endParaRPr lang="en-US"/>
          </a:p>
        </p:txBody>
      </p:sp>
    </p:spTree>
    <p:extLst>
      <p:ext uri="{BB962C8B-B14F-4D97-AF65-F5344CB8AC3E}">
        <p14:creationId xmlns:p14="http://schemas.microsoft.com/office/powerpoint/2010/main" val="42133272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D365A-85DC-2D8D-DA48-608BAF4F8F75}"/>
              </a:ext>
            </a:extLst>
          </p:cNvPr>
          <p:cNvSpPr>
            <a:spLocks noGrp="1"/>
          </p:cNvSpPr>
          <p:nvPr>
            <p:ph type="title"/>
          </p:nvPr>
        </p:nvSpPr>
        <p:spPr/>
        <p:txBody>
          <a:bodyPr>
            <a:normAutofit fontScale="90000"/>
          </a:bodyPr>
          <a:lstStyle/>
          <a:p>
            <a:r>
              <a:rPr lang="en-US" b="1" dirty="0">
                <a:solidFill>
                  <a:srgbClr val="0000FF"/>
                </a:solidFill>
              </a:rPr>
              <a:t>U.S. Governments Commits to </a:t>
            </a:r>
            <a:br>
              <a:rPr lang="en-US" b="1" dirty="0">
                <a:solidFill>
                  <a:srgbClr val="0000FF"/>
                </a:solidFill>
              </a:rPr>
            </a:br>
            <a:r>
              <a:rPr lang="en-US" b="1" dirty="0">
                <a:solidFill>
                  <a:srgbClr val="0000FF"/>
                </a:solidFill>
              </a:rPr>
              <a:t>EIC Construction</a:t>
            </a:r>
          </a:p>
        </p:txBody>
      </p:sp>
      <p:sp>
        <p:nvSpPr>
          <p:cNvPr id="3" name="Content Placeholder 2">
            <a:extLst>
              <a:ext uri="{FF2B5EF4-FFF2-40B4-BE49-F238E27FC236}">
                <a16:creationId xmlns:a16="http://schemas.microsoft.com/office/drawing/2014/main" id="{7851CDF4-0094-96D7-C131-E50323F7DC43}"/>
              </a:ext>
            </a:extLst>
          </p:cNvPr>
          <p:cNvSpPr>
            <a:spLocks noGrp="1"/>
          </p:cNvSpPr>
          <p:nvPr>
            <p:ph idx="1"/>
          </p:nvPr>
        </p:nvSpPr>
        <p:spPr>
          <a:xfrm>
            <a:off x="215757" y="1600200"/>
            <a:ext cx="8471043" cy="4525963"/>
          </a:xfrm>
        </p:spPr>
        <p:txBody>
          <a:bodyPr>
            <a:normAutofit fontScale="92500" lnSpcReduction="10000"/>
          </a:bodyPr>
          <a:lstStyle/>
          <a:p>
            <a:r>
              <a:rPr lang="en-US" dirty="0"/>
              <a:t>December 2019: U.S. Department of Energy grants Critical Decision Zero: “mission need” for EIC</a:t>
            </a:r>
          </a:p>
          <a:p>
            <a:r>
              <a:rPr lang="en-US" dirty="0"/>
              <a:t>January 2020: U.S. Department of Energy launched EIC construction</a:t>
            </a:r>
          </a:p>
          <a:p>
            <a:r>
              <a:rPr lang="en-US" dirty="0"/>
              <a:t>EIC would be realized around the existing RHIC complex at BNL</a:t>
            </a:r>
          </a:p>
          <a:p>
            <a:r>
              <a:rPr lang="en-US" dirty="0"/>
              <a:t>Jefferson Lab a major partner with BNL in EIC</a:t>
            </a:r>
          </a:p>
          <a:p>
            <a:r>
              <a:rPr lang="en-US" dirty="0"/>
              <a:t>January 2021: U.S. Department of Energy grants Critical Decision One</a:t>
            </a:r>
          </a:p>
          <a:p>
            <a:endParaRPr lang="en-US" dirty="0"/>
          </a:p>
        </p:txBody>
      </p:sp>
      <p:sp>
        <p:nvSpPr>
          <p:cNvPr id="4" name="Date Placeholder 3">
            <a:extLst>
              <a:ext uri="{FF2B5EF4-FFF2-40B4-BE49-F238E27FC236}">
                <a16:creationId xmlns:a16="http://schemas.microsoft.com/office/drawing/2014/main" id="{59C1F42A-DE03-948D-08DD-0377DD0B74BD}"/>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0A0C3385-1118-64AB-01B9-A0828CB686C5}"/>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E0342615-EF48-D914-EC13-6FDAAC1B8057}"/>
              </a:ext>
            </a:extLst>
          </p:cNvPr>
          <p:cNvSpPr>
            <a:spLocks noGrp="1"/>
          </p:cNvSpPr>
          <p:nvPr>
            <p:ph type="sldNum" sz="quarter" idx="12"/>
          </p:nvPr>
        </p:nvSpPr>
        <p:spPr/>
        <p:txBody>
          <a:bodyPr/>
          <a:lstStyle/>
          <a:p>
            <a:fld id="{AF2E4468-5398-3744-84A2-247E18F77D68}" type="slidenum">
              <a:rPr lang="en-US" smtClean="0"/>
              <a:t>50</a:t>
            </a:fld>
            <a:endParaRPr lang="en-US"/>
          </a:p>
        </p:txBody>
      </p:sp>
    </p:spTree>
    <p:extLst>
      <p:ext uri="{BB962C8B-B14F-4D97-AF65-F5344CB8AC3E}">
        <p14:creationId xmlns:p14="http://schemas.microsoft.com/office/powerpoint/2010/main" val="11931444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BAFD8-41C9-F5C1-AA4E-005B29F909A8}"/>
              </a:ext>
            </a:extLst>
          </p:cNvPr>
          <p:cNvSpPr>
            <a:spLocks noGrp="1"/>
          </p:cNvSpPr>
          <p:nvPr>
            <p:ph type="title"/>
          </p:nvPr>
        </p:nvSpPr>
        <p:spPr>
          <a:xfrm>
            <a:off x="457200" y="130802"/>
            <a:ext cx="8229600" cy="1143000"/>
          </a:xfrm>
        </p:spPr>
        <p:txBody>
          <a:bodyPr>
            <a:normAutofit fontScale="90000"/>
          </a:bodyPr>
          <a:lstStyle/>
          <a:p>
            <a:r>
              <a:rPr lang="en-US" b="1" dirty="0">
                <a:solidFill>
                  <a:srgbClr val="0000FF"/>
                </a:solidFill>
              </a:rPr>
              <a:t>EIC Yellow Report</a:t>
            </a:r>
            <a:br>
              <a:rPr lang="en-US" b="1" dirty="0">
                <a:solidFill>
                  <a:srgbClr val="0000FF"/>
                </a:solidFill>
              </a:rPr>
            </a:br>
            <a:r>
              <a:rPr lang="en-US" sz="3100" b="1" i="1" dirty="0">
                <a:solidFill>
                  <a:srgbClr val="0000FF"/>
                </a:solidFill>
              </a:rPr>
              <a:t>December 2019 – March 2021</a:t>
            </a:r>
          </a:p>
        </p:txBody>
      </p:sp>
      <p:pic>
        <p:nvPicPr>
          <p:cNvPr id="8" name="Content Placeholder 7">
            <a:extLst>
              <a:ext uri="{FF2B5EF4-FFF2-40B4-BE49-F238E27FC236}">
                <a16:creationId xmlns:a16="http://schemas.microsoft.com/office/drawing/2014/main" id="{6053A679-F673-6802-DA2D-E1082917CDFC}"/>
              </a:ext>
            </a:extLst>
          </p:cNvPr>
          <p:cNvPicPr>
            <a:picLocks noGrp="1" noChangeAspect="1"/>
          </p:cNvPicPr>
          <p:nvPr>
            <p:ph idx="1"/>
          </p:nvPr>
        </p:nvPicPr>
        <p:blipFill>
          <a:blip r:embed="rId2"/>
          <a:stretch>
            <a:fillRect/>
          </a:stretch>
        </p:blipFill>
        <p:spPr>
          <a:xfrm rot="5400000">
            <a:off x="-44551" y="2166739"/>
            <a:ext cx="4525963" cy="3394472"/>
          </a:xfrm>
        </p:spPr>
      </p:pic>
      <p:sp>
        <p:nvSpPr>
          <p:cNvPr id="4" name="Date Placeholder 3">
            <a:extLst>
              <a:ext uri="{FF2B5EF4-FFF2-40B4-BE49-F238E27FC236}">
                <a16:creationId xmlns:a16="http://schemas.microsoft.com/office/drawing/2014/main" id="{B9E57F93-A520-2834-6422-2D89B1968F4C}"/>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6F9DD97C-81B7-0F08-8974-7007898BF6CE}"/>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A728D080-8ABB-EAAC-65C4-62F50338684F}"/>
              </a:ext>
            </a:extLst>
          </p:cNvPr>
          <p:cNvSpPr>
            <a:spLocks noGrp="1"/>
          </p:cNvSpPr>
          <p:nvPr>
            <p:ph type="sldNum" sz="quarter" idx="12"/>
          </p:nvPr>
        </p:nvSpPr>
        <p:spPr/>
        <p:txBody>
          <a:bodyPr/>
          <a:lstStyle/>
          <a:p>
            <a:fld id="{AF2E4468-5398-3744-84A2-247E18F77D68}" type="slidenum">
              <a:rPr lang="en-US" smtClean="0"/>
              <a:t>51</a:t>
            </a:fld>
            <a:endParaRPr lang="en-US"/>
          </a:p>
        </p:txBody>
      </p:sp>
      <p:sp>
        <p:nvSpPr>
          <p:cNvPr id="3" name="TextBox 2">
            <a:extLst>
              <a:ext uri="{FF2B5EF4-FFF2-40B4-BE49-F238E27FC236}">
                <a16:creationId xmlns:a16="http://schemas.microsoft.com/office/drawing/2014/main" id="{EC0E9E81-8DC8-6538-D82A-9FE28C68806B}"/>
              </a:ext>
            </a:extLst>
          </p:cNvPr>
          <p:cNvSpPr txBox="1"/>
          <p:nvPr/>
        </p:nvSpPr>
        <p:spPr>
          <a:xfrm>
            <a:off x="4274051" y="1828800"/>
            <a:ext cx="4856586" cy="2585323"/>
          </a:xfrm>
          <a:prstGeom prst="rect">
            <a:avLst/>
          </a:prstGeom>
          <a:noFill/>
        </p:spPr>
        <p:txBody>
          <a:bodyPr wrap="none" rtlCol="0">
            <a:spAutoFit/>
          </a:bodyPr>
          <a:lstStyle/>
          <a:p>
            <a:pPr marL="285750" indent="-285750">
              <a:buFont typeface="Arial" panose="020B0604020202020204" pitchFamily="34" charset="0"/>
              <a:buChar char="•"/>
            </a:pPr>
            <a:r>
              <a:rPr lang="en-US" sz="2400" dirty="0"/>
              <a:t>Organizational in-person meeting</a:t>
            </a:r>
          </a:p>
          <a:p>
            <a:r>
              <a:rPr lang="en-US" sz="2400" dirty="0"/>
              <a:t>      at MIT, December 2019.</a:t>
            </a:r>
          </a:p>
          <a:p>
            <a:pPr marL="285750" indent="-285750">
              <a:buFont typeface="Arial" panose="020B0604020202020204" pitchFamily="34" charset="0"/>
              <a:buChar char="•"/>
            </a:pPr>
            <a:r>
              <a:rPr lang="en-US" sz="2400" dirty="0"/>
              <a:t>Subsequently developed in a series</a:t>
            </a:r>
          </a:p>
          <a:p>
            <a:r>
              <a:rPr lang="en-US" sz="2400" dirty="0"/>
              <a:t>      of remote meetings organized</a:t>
            </a:r>
          </a:p>
          <a:p>
            <a:r>
              <a:rPr lang="en-US" sz="2400" dirty="0"/>
              <a:t>      around the world at the height of </a:t>
            </a:r>
          </a:p>
          <a:p>
            <a:r>
              <a:rPr lang="en-US" sz="2400" dirty="0"/>
              <a:t>      the pandemic.</a:t>
            </a:r>
          </a:p>
          <a:p>
            <a:endParaRPr lang="en-US" dirty="0"/>
          </a:p>
        </p:txBody>
      </p:sp>
    </p:spTree>
    <p:extLst>
      <p:ext uri="{BB962C8B-B14F-4D97-AF65-F5344CB8AC3E}">
        <p14:creationId xmlns:p14="http://schemas.microsoft.com/office/powerpoint/2010/main" val="19125321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57200" y="111348"/>
            <a:ext cx="8229600" cy="1143000"/>
          </a:xfrm>
        </p:spPr>
        <p:txBody>
          <a:bodyPr>
            <a:noAutofit/>
          </a:bodyPr>
          <a:lstStyle/>
          <a:p>
            <a:r>
              <a:rPr lang="en-US" b="1" dirty="0">
                <a:solidFill>
                  <a:srgbClr val="0000FF"/>
                </a:solidFill>
              </a:rPr>
              <a:t>The Scientific Foundation for the EIC was Built Over Two Decades</a:t>
            </a:r>
          </a:p>
        </p:txBody>
      </p:sp>
      <p:grpSp>
        <p:nvGrpSpPr>
          <p:cNvPr id="11" name="Group 10">
            <a:extLst>
              <a:ext uri="{FF2B5EF4-FFF2-40B4-BE49-F238E27FC236}">
                <a16:creationId xmlns:a16="http://schemas.microsoft.com/office/drawing/2014/main" id="{0051DC41-88CB-3BE9-7ECF-42EBE0CC6E63}"/>
              </a:ext>
            </a:extLst>
          </p:cNvPr>
          <p:cNvGrpSpPr/>
          <p:nvPr/>
        </p:nvGrpSpPr>
        <p:grpSpPr>
          <a:xfrm>
            <a:off x="359316" y="1502390"/>
            <a:ext cx="1161398" cy="1910941"/>
            <a:chOff x="5715000" y="3312948"/>
            <a:chExt cx="2003425" cy="2859252"/>
          </a:xfrm>
        </p:grpSpPr>
        <p:sp>
          <p:nvSpPr>
            <p:cNvPr id="12" name="Text Box 33">
              <a:extLst>
                <a:ext uri="{FF2B5EF4-FFF2-40B4-BE49-F238E27FC236}">
                  <a16:creationId xmlns:a16="http://schemas.microsoft.com/office/drawing/2014/main" id="{3AD9754C-7BEE-0653-00E4-11DDE8A4C684}"/>
                </a:ext>
              </a:extLst>
            </p:cNvPr>
            <p:cNvSpPr txBox="1">
              <a:spLocks noChangeArrowheads="1"/>
            </p:cNvSpPr>
            <p:nvPr/>
          </p:nvSpPr>
          <p:spPr bwMode="auto">
            <a:xfrm>
              <a:off x="6400801" y="3312948"/>
              <a:ext cx="612590" cy="300214"/>
            </a:xfrm>
            <a:prstGeom prst="rect">
              <a:avLst/>
            </a:prstGeom>
            <a:noFill/>
            <a:ln w="9525">
              <a:noFill/>
              <a:miter lim="800000"/>
              <a:headEnd/>
              <a:tailEnd/>
            </a:ln>
            <a:effectLst/>
          </p:spPr>
          <p:txBody>
            <a:bodyPr wrap="none" lIns="61544" tIns="30772" rIns="61544" bIns="30772">
              <a:spAutoFit/>
            </a:bodyPr>
            <a:lstStyle/>
            <a:p>
              <a:pPr defTabSz="615554">
                <a:defRPr/>
              </a:pPr>
              <a:r>
                <a:rPr lang="en-US" sz="900" dirty="0">
                  <a:effectLst>
                    <a:outerShdw blurRad="38100" dist="38100" dir="2700000" algn="tl">
                      <a:srgbClr val="C0C0C0"/>
                    </a:outerShdw>
                  </a:effectLst>
                  <a:cs typeface="Arial" panose="020B0604020202020204" pitchFamily="34" charset="0"/>
                </a:rPr>
                <a:t>2002</a:t>
              </a:r>
            </a:p>
          </p:txBody>
        </p:sp>
        <p:pic>
          <p:nvPicPr>
            <p:cNvPr id="13" name="Picture 35" descr="LRP2002_Cover">
              <a:extLst>
                <a:ext uri="{FF2B5EF4-FFF2-40B4-BE49-F238E27FC236}">
                  <a16:creationId xmlns:a16="http://schemas.microsoft.com/office/drawing/2014/main" id="{969F2F09-5F56-DB5D-7ED7-48738FFB62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3581400"/>
              <a:ext cx="2003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a:extLst>
              <a:ext uri="{FF2B5EF4-FFF2-40B4-BE49-F238E27FC236}">
                <a16:creationId xmlns:a16="http://schemas.microsoft.com/office/drawing/2014/main" id="{F544F29E-446B-2D34-FA7F-C1F1F3E97A54}"/>
              </a:ext>
            </a:extLst>
          </p:cNvPr>
          <p:cNvGrpSpPr/>
          <p:nvPr/>
        </p:nvGrpSpPr>
        <p:grpSpPr>
          <a:xfrm>
            <a:off x="1060114" y="1739012"/>
            <a:ext cx="1244258" cy="1870752"/>
            <a:chOff x="6796088" y="4004048"/>
            <a:chExt cx="2066925" cy="2853952"/>
          </a:xfrm>
        </p:grpSpPr>
        <p:sp>
          <p:nvSpPr>
            <p:cNvPr id="15" name="Text Box 38">
              <a:extLst>
                <a:ext uri="{FF2B5EF4-FFF2-40B4-BE49-F238E27FC236}">
                  <a16:creationId xmlns:a16="http://schemas.microsoft.com/office/drawing/2014/main" id="{55890C62-83F5-5B65-890D-2D3B7BC94F70}"/>
                </a:ext>
              </a:extLst>
            </p:cNvPr>
            <p:cNvSpPr txBox="1">
              <a:spLocks noChangeArrowheads="1"/>
            </p:cNvSpPr>
            <p:nvPr/>
          </p:nvSpPr>
          <p:spPr bwMode="auto">
            <a:xfrm>
              <a:off x="7582785" y="4004048"/>
              <a:ext cx="736415" cy="306095"/>
            </a:xfrm>
            <a:prstGeom prst="rect">
              <a:avLst/>
            </a:prstGeom>
            <a:noFill/>
            <a:ln w="9525">
              <a:noFill/>
              <a:miter lim="800000"/>
              <a:headEnd/>
              <a:tailEnd/>
            </a:ln>
            <a:effectLst/>
          </p:spPr>
          <p:txBody>
            <a:bodyPr wrap="square" lIns="61544" tIns="30772" rIns="61544" bIns="30772">
              <a:spAutoFit/>
            </a:bodyPr>
            <a:lstStyle/>
            <a:p>
              <a:pPr defTabSz="615554">
                <a:defRPr/>
              </a:pPr>
              <a:r>
                <a:rPr lang="en-US" sz="900" dirty="0">
                  <a:solidFill>
                    <a:prstClr val="black"/>
                  </a:solidFill>
                  <a:effectLst>
                    <a:outerShdw blurRad="38100" dist="38100" dir="2700000" algn="tl">
                      <a:srgbClr val="C0C0C0"/>
                    </a:outerShdw>
                  </a:effectLst>
                  <a:cs typeface="Arial" panose="020B0604020202020204" pitchFamily="34" charset="0"/>
                </a:rPr>
                <a:t>2007</a:t>
              </a:r>
            </a:p>
          </p:txBody>
        </p:sp>
        <p:pic>
          <p:nvPicPr>
            <p:cNvPr id="16" name="Picture 39">
              <a:extLst>
                <a:ext uri="{FF2B5EF4-FFF2-40B4-BE49-F238E27FC236}">
                  <a16:creationId xmlns:a16="http://schemas.microsoft.com/office/drawing/2014/main" id="{EC1489B2-9A2A-6FA9-2566-3BACCF585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088" y="4281488"/>
              <a:ext cx="20669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13">
            <a:extLst>
              <a:ext uri="{FF2B5EF4-FFF2-40B4-BE49-F238E27FC236}">
                <a16:creationId xmlns:a16="http://schemas.microsoft.com/office/drawing/2014/main" id="{7CB1C770-3A90-A9DE-9A4E-FE3021B0A6C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17" t="14020" r="13893" b="21884"/>
          <a:stretch/>
        </p:blipFill>
        <p:spPr bwMode="auto">
          <a:xfrm>
            <a:off x="1786260" y="2119540"/>
            <a:ext cx="1329656" cy="16521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Text Box 38">
            <a:extLst>
              <a:ext uri="{FF2B5EF4-FFF2-40B4-BE49-F238E27FC236}">
                <a16:creationId xmlns:a16="http://schemas.microsoft.com/office/drawing/2014/main" id="{FF374C6F-9B0E-CCE9-C4D3-652A776F799B}"/>
              </a:ext>
            </a:extLst>
          </p:cNvPr>
          <p:cNvSpPr txBox="1">
            <a:spLocks noChangeArrowheads="1"/>
          </p:cNvSpPr>
          <p:nvPr/>
        </p:nvSpPr>
        <p:spPr bwMode="auto">
          <a:xfrm>
            <a:off x="2335997" y="1919176"/>
            <a:ext cx="443312" cy="200644"/>
          </a:xfrm>
          <a:prstGeom prst="rect">
            <a:avLst/>
          </a:prstGeom>
          <a:noFill/>
          <a:ln w="9525">
            <a:noFill/>
            <a:miter lim="800000"/>
            <a:headEnd/>
            <a:tailEnd/>
          </a:ln>
          <a:effectLst/>
        </p:spPr>
        <p:txBody>
          <a:bodyPr wrap="square" lIns="61544" tIns="30772" rIns="61544" bIns="30772">
            <a:spAutoFit/>
          </a:bodyPr>
          <a:lstStyle/>
          <a:p>
            <a:pPr defTabSz="615554">
              <a:defRPr/>
            </a:pPr>
            <a:r>
              <a:rPr lang="en-US" sz="900" dirty="0">
                <a:solidFill>
                  <a:prstClr val="black"/>
                </a:solidFill>
                <a:effectLst>
                  <a:outerShdw blurRad="38100" dist="38100" dir="2700000" algn="tl">
                    <a:srgbClr val="C0C0C0"/>
                  </a:outerShdw>
                </a:effectLst>
                <a:cs typeface="Arial" panose="020B0604020202020204" pitchFamily="34" charset="0"/>
              </a:rPr>
              <a:t>2009</a:t>
            </a:r>
          </a:p>
        </p:txBody>
      </p:sp>
      <p:sp>
        <p:nvSpPr>
          <p:cNvPr id="19" name="Text Box 38">
            <a:extLst>
              <a:ext uri="{FF2B5EF4-FFF2-40B4-BE49-F238E27FC236}">
                <a16:creationId xmlns:a16="http://schemas.microsoft.com/office/drawing/2014/main" id="{0E49FEB6-DC61-6A0F-3A1C-283B11BE5FA4}"/>
              </a:ext>
            </a:extLst>
          </p:cNvPr>
          <p:cNvSpPr txBox="1">
            <a:spLocks noChangeArrowheads="1"/>
          </p:cNvSpPr>
          <p:nvPr/>
        </p:nvSpPr>
        <p:spPr bwMode="auto">
          <a:xfrm>
            <a:off x="4358590" y="2616188"/>
            <a:ext cx="443312" cy="200644"/>
          </a:xfrm>
          <a:prstGeom prst="rect">
            <a:avLst/>
          </a:prstGeom>
          <a:noFill/>
          <a:ln w="9525">
            <a:noFill/>
            <a:miter lim="800000"/>
            <a:headEnd/>
            <a:tailEnd/>
          </a:ln>
          <a:effectLst/>
        </p:spPr>
        <p:txBody>
          <a:bodyPr wrap="square" lIns="61544" tIns="30772" rIns="61544" bIns="30772">
            <a:spAutoFit/>
          </a:bodyPr>
          <a:lstStyle/>
          <a:p>
            <a:pPr defTabSz="615554">
              <a:defRPr/>
            </a:pPr>
            <a:r>
              <a:rPr lang="en-US" sz="900" dirty="0">
                <a:solidFill>
                  <a:prstClr val="black"/>
                </a:solidFill>
                <a:effectLst>
                  <a:outerShdw blurRad="38100" dist="38100" dir="2700000" algn="tl">
                    <a:srgbClr val="C0C0C0"/>
                  </a:outerShdw>
                </a:effectLst>
                <a:cs typeface="Arial" panose="020B0604020202020204" pitchFamily="34" charset="0"/>
              </a:rPr>
              <a:t>2013</a:t>
            </a:r>
          </a:p>
        </p:txBody>
      </p:sp>
      <p:sp>
        <p:nvSpPr>
          <p:cNvPr id="20" name="Text Box 38">
            <a:extLst>
              <a:ext uri="{FF2B5EF4-FFF2-40B4-BE49-F238E27FC236}">
                <a16:creationId xmlns:a16="http://schemas.microsoft.com/office/drawing/2014/main" id="{5DB4EB5E-DC17-3534-BC95-6100F33242E7}"/>
              </a:ext>
            </a:extLst>
          </p:cNvPr>
          <p:cNvSpPr txBox="1">
            <a:spLocks noChangeArrowheads="1"/>
          </p:cNvSpPr>
          <p:nvPr/>
        </p:nvSpPr>
        <p:spPr bwMode="auto">
          <a:xfrm>
            <a:off x="4966538" y="2863194"/>
            <a:ext cx="443312" cy="200644"/>
          </a:xfrm>
          <a:prstGeom prst="rect">
            <a:avLst/>
          </a:prstGeom>
          <a:noFill/>
          <a:ln w="9525">
            <a:noFill/>
            <a:miter lim="800000"/>
            <a:headEnd/>
            <a:tailEnd/>
          </a:ln>
          <a:effectLst/>
        </p:spPr>
        <p:txBody>
          <a:bodyPr wrap="square" lIns="61544" tIns="30772" rIns="61544" bIns="30772">
            <a:spAutoFit/>
          </a:bodyPr>
          <a:lstStyle/>
          <a:p>
            <a:pPr defTabSz="615554">
              <a:defRPr/>
            </a:pPr>
            <a:r>
              <a:rPr lang="en-US" sz="900" dirty="0">
                <a:solidFill>
                  <a:prstClr val="black"/>
                </a:solidFill>
                <a:effectLst>
                  <a:outerShdw blurRad="38100" dist="38100" dir="2700000" algn="tl">
                    <a:srgbClr val="C0C0C0"/>
                  </a:outerShdw>
                </a:effectLst>
                <a:cs typeface="Arial" panose="020B0604020202020204" pitchFamily="34" charset="0"/>
              </a:rPr>
              <a:t>2015</a:t>
            </a:r>
          </a:p>
        </p:txBody>
      </p:sp>
      <p:sp>
        <p:nvSpPr>
          <p:cNvPr id="21" name="Text Box 38">
            <a:extLst>
              <a:ext uri="{FF2B5EF4-FFF2-40B4-BE49-F238E27FC236}">
                <a16:creationId xmlns:a16="http://schemas.microsoft.com/office/drawing/2014/main" id="{530DC20C-08EE-AC15-19B7-89CA8B20C83A}"/>
              </a:ext>
            </a:extLst>
          </p:cNvPr>
          <p:cNvSpPr txBox="1">
            <a:spLocks noChangeArrowheads="1"/>
          </p:cNvSpPr>
          <p:nvPr/>
        </p:nvSpPr>
        <p:spPr bwMode="auto">
          <a:xfrm>
            <a:off x="5679145" y="3096205"/>
            <a:ext cx="443312" cy="200644"/>
          </a:xfrm>
          <a:prstGeom prst="rect">
            <a:avLst/>
          </a:prstGeom>
          <a:noFill/>
          <a:ln w="9525">
            <a:noFill/>
            <a:miter lim="800000"/>
            <a:headEnd/>
            <a:tailEnd/>
          </a:ln>
          <a:effectLst/>
        </p:spPr>
        <p:txBody>
          <a:bodyPr wrap="square" lIns="61544" tIns="30772" rIns="61544" bIns="30772">
            <a:spAutoFit/>
          </a:bodyPr>
          <a:lstStyle/>
          <a:p>
            <a:pPr defTabSz="615554">
              <a:defRPr/>
            </a:pPr>
            <a:r>
              <a:rPr lang="en-US" sz="900" dirty="0">
                <a:solidFill>
                  <a:prstClr val="black"/>
                </a:solidFill>
                <a:effectLst>
                  <a:outerShdw blurRad="38100" dist="38100" dir="2700000" algn="tl">
                    <a:srgbClr val="C0C0C0"/>
                  </a:outerShdw>
                </a:effectLst>
                <a:cs typeface="Arial" panose="020B0604020202020204" pitchFamily="34" charset="0"/>
              </a:rPr>
              <a:t>2018</a:t>
            </a:r>
          </a:p>
        </p:txBody>
      </p:sp>
      <p:grpSp>
        <p:nvGrpSpPr>
          <p:cNvPr id="22" name="Group 21">
            <a:extLst>
              <a:ext uri="{FF2B5EF4-FFF2-40B4-BE49-F238E27FC236}">
                <a16:creationId xmlns:a16="http://schemas.microsoft.com/office/drawing/2014/main" id="{C15262A3-71FE-C9B9-3E52-B78E0AE75B8B}"/>
              </a:ext>
            </a:extLst>
          </p:cNvPr>
          <p:cNvGrpSpPr/>
          <p:nvPr/>
        </p:nvGrpSpPr>
        <p:grpSpPr>
          <a:xfrm>
            <a:off x="2545035" y="2238479"/>
            <a:ext cx="1250477" cy="1768256"/>
            <a:chOff x="3231954" y="1960294"/>
            <a:chExt cx="1667303" cy="2357675"/>
          </a:xfrm>
        </p:grpSpPr>
        <p:pic>
          <p:nvPicPr>
            <p:cNvPr id="23" name="Picture 22">
              <a:extLst>
                <a:ext uri="{FF2B5EF4-FFF2-40B4-BE49-F238E27FC236}">
                  <a16:creationId xmlns:a16="http://schemas.microsoft.com/office/drawing/2014/main" id="{CD56D1E6-E44A-D816-E9A7-1A475B349464}"/>
                </a:ext>
              </a:extLst>
            </p:cNvPr>
            <p:cNvPicPr>
              <a:picLocks noChangeAspect="1"/>
            </p:cNvPicPr>
            <p:nvPr/>
          </p:nvPicPr>
          <p:blipFill>
            <a:blip r:embed="rId5"/>
            <a:stretch>
              <a:fillRect/>
            </a:stretch>
          </p:blipFill>
          <p:spPr>
            <a:xfrm>
              <a:off x="3231954" y="2215053"/>
              <a:ext cx="1628839" cy="2102916"/>
            </a:xfrm>
            <a:prstGeom prst="rect">
              <a:avLst/>
            </a:prstGeom>
            <a:ln>
              <a:solidFill>
                <a:schemeClr val="tx1"/>
              </a:solidFill>
            </a:ln>
          </p:spPr>
        </p:pic>
        <p:sp>
          <p:nvSpPr>
            <p:cNvPr id="24" name="Text Box 38">
              <a:extLst>
                <a:ext uri="{FF2B5EF4-FFF2-40B4-BE49-F238E27FC236}">
                  <a16:creationId xmlns:a16="http://schemas.microsoft.com/office/drawing/2014/main" id="{6B332EE3-6C0D-0174-D96E-69A44F36ED44}"/>
                </a:ext>
              </a:extLst>
            </p:cNvPr>
            <p:cNvSpPr txBox="1">
              <a:spLocks noChangeArrowheads="1"/>
            </p:cNvSpPr>
            <p:nvPr/>
          </p:nvSpPr>
          <p:spPr bwMode="auto">
            <a:xfrm>
              <a:off x="3988605" y="1960294"/>
              <a:ext cx="591081" cy="267525"/>
            </a:xfrm>
            <a:prstGeom prst="rect">
              <a:avLst/>
            </a:prstGeom>
            <a:noFill/>
            <a:ln w="9525">
              <a:noFill/>
              <a:miter lim="800000"/>
              <a:headEnd/>
              <a:tailEnd/>
            </a:ln>
            <a:effectLst/>
          </p:spPr>
          <p:txBody>
            <a:bodyPr wrap="square" lIns="61544" tIns="30772" rIns="61544" bIns="30772">
              <a:spAutoFit/>
            </a:bodyPr>
            <a:lstStyle/>
            <a:p>
              <a:pPr defTabSz="615554">
                <a:defRPr/>
              </a:pPr>
              <a:r>
                <a:rPr lang="en-US" sz="900" dirty="0">
                  <a:solidFill>
                    <a:prstClr val="black"/>
                  </a:solidFill>
                  <a:effectLst>
                    <a:outerShdw blurRad="38100" dist="38100" dir="2700000" algn="tl">
                      <a:srgbClr val="C0C0C0"/>
                    </a:outerShdw>
                  </a:effectLst>
                </a:rPr>
                <a:t>2010</a:t>
              </a:r>
            </a:p>
          </p:txBody>
        </p:sp>
        <p:sp>
          <p:nvSpPr>
            <p:cNvPr id="25" name="TextBox 24">
              <a:extLst>
                <a:ext uri="{FF2B5EF4-FFF2-40B4-BE49-F238E27FC236}">
                  <a16:creationId xmlns:a16="http://schemas.microsoft.com/office/drawing/2014/main" id="{E4152FA6-FEB4-CCC5-F3C4-92169FBA8AD2}"/>
                </a:ext>
              </a:extLst>
            </p:cNvPr>
            <p:cNvSpPr txBox="1"/>
            <p:nvPr/>
          </p:nvSpPr>
          <p:spPr>
            <a:xfrm>
              <a:off x="3357006" y="2215875"/>
              <a:ext cx="1542251" cy="369332"/>
            </a:xfrm>
            <a:prstGeom prst="rect">
              <a:avLst/>
            </a:prstGeom>
            <a:solidFill>
              <a:schemeClr val="bg1"/>
            </a:solidFill>
          </p:spPr>
          <p:txBody>
            <a:bodyPr wrap="square" rtlCol="0">
              <a:spAutoFit/>
            </a:bodyPr>
            <a:lstStyle/>
            <a:p>
              <a:r>
                <a:rPr lang="en-US" sz="600" dirty="0">
                  <a:solidFill>
                    <a:prstClr val="black"/>
                  </a:solidFill>
                </a:rPr>
                <a:t>Gluons and the Quark Sea at High Energies</a:t>
              </a:r>
            </a:p>
          </p:txBody>
        </p:sp>
      </p:grpSp>
      <p:sp>
        <p:nvSpPr>
          <p:cNvPr id="26" name="Text Box 38">
            <a:extLst>
              <a:ext uri="{FF2B5EF4-FFF2-40B4-BE49-F238E27FC236}">
                <a16:creationId xmlns:a16="http://schemas.microsoft.com/office/drawing/2014/main" id="{72EA7164-D289-A853-6F4E-6AA729426D6D}"/>
              </a:ext>
            </a:extLst>
          </p:cNvPr>
          <p:cNvSpPr txBox="1">
            <a:spLocks noChangeArrowheads="1"/>
          </p:cNvSpPr>
          <p:nvPr/>
        </p:nvSpPr>
        <p:spPr bwMode="auto">
          <a:xfrm>
            <a:off x="3774517" y="2425189"/>
            <a:ext cx="443312" cy="200644"/>
          </a:xfrm>
          <a:prstGeom prst="rect">
            <a:avLst/>
          </a:prstGeom>
          <a:noFill/>
          <a:ln w="9525">
            <a:noFill/>
            <a:miter lim="800000"/>
            <a:headEnd/>
            <a:tailEnd/>
          </a:ln>
          <a:effectLst/>
        </p:spPr>
        <p:txBody>
          <a:bodyPr wrap="square" lIns="61544" tIns="30772" rIns="61544" bIns="30772">
            <a:spAutoFit/>
          </a:bodyPr>
          <a:lstStyle/>
          <a:p>
            <a:pPr defTabSz="615554">
              <a:defRPr/>
            </a:pPr>
            <a:r>
              <a:rPr lang="en-US" sz="900" dirty="0">
                <a:solidFill>
                  <a:prstClr val="black"/>
                </a:solidFill>
                <a:effectLst>
                  <a:outerShdw blurRad="38100" dist="38100" dir="2700000" algn="tl">
                    <a:srgbClr val="C0C0C0"/>
                  </a:outerShdw>
                </a:effectLst>
                <a:cs typeface="Arial" panose="020B0604020202020204" pitchFamily="34" charset="0"/>
              </a:rPr>
              <a:t>2012</a:t>
            </a:r>
          </a:p>
        </p:txBody>
      </p:sp>
      <p:sp>
        <p:nvSpPr>
          <p:cNvPr id="27" name="TextBox 26">
            <a:extLst>
              <a:ext uri="{FF2B5EF4-FFF2-40B4-BE49-F238E27FC236}">
                <a16:creationId xmlns:a16="http://schemas.microsoft.com/office/drawing/2014/main" id="{DB806D01-05F8-7018-5BF3-454EE6A001F1}"/>
              </a:ext>
            </a:extLst>
          </p:cNvPr>
          <p:cNvSpPr txBox="1"/>
          <p:nvPr/>
        </p:nvSpPr>
        <p:spPr>
          <a:xfrm>
            <a:off x="330549" y="3615583"/>
            <a:ext cx="900564" cy="1338828"/>
          </a:xfrm>
          <a:prstGeom prst="rect">
            <a:avLst/>
          </a:prstGeom>
          <a:noFill/>
        </p:spPr>
        <p:txBody>
          <a:bodyPr wrap="square" rtlCol="0">
            <a:spAutoFit/>
          </a:bodyPr>
          <a:lstStyle/>
          <a:p>
            <a:r>
              <a:rPr lang="en-US" sz="900" dirty="0">
                <a:cs typeface="Arial" panose="020B0604020202020204" pitchFamily="34" charset="0"/>
              </a:rPr>
              <a:t>“…essential accelerator and detector R&amp;D [for EIC] should be given very high priority</a:t>
            </a:r>
          </a:p>
          <a:p>
            <a:r>
              <a:rPr lang="en-US" sz="900" dirty="0">
                <a:cs typeface="Arial" panose="020B0604020202020204" pitchFamily="34" charset="0"/>
              </a:rPr>
              <a:t>in the short term.”</a:t>
            </a:r>
          </a:p>
        </p:txBody>
      </p:sp>
      <p:sp>
        <p:nvSpPr>
          <p:cNvPr id="28" name="TextBox 27">
            <a:extLst>
              <a:ext uri="{FF2B5EF4-FFF2-40B4-BE49-F238E27FC236}">
                <a16:creationId xmlns:a16="http://schemas.microsoft.com/office/drawing/2014/main" id="{16E9C765-C727-0F6C-BA00-F77B5091CADE}"/>
              </a:ext>
            </a:extLst>
          </p:cNvPr>
          <p:cNvSpPr txBox="1"/>
          <p:nvPr/>
        </p:nvSpPr>
        <p:spPr>
          <a:xfrm>
            <a:off x="1123814" y="3787602"/>
            <a:ext cx="915510" cy="1338828"/>
          </a:xfrm>
          <a:prstGeom prst="rect">
            <a:avLst/>
          </a:prstGeom>
          <a:noFill/>
        </p:spPr>
        <p:txBody>
          <a:bodyPr wrap="square" rtlCol="0">
            <a:spAutoFit/>
          </a:bodyPr>
          <a:lstStyle/>
          <a:p>
            <a:r>
              <a:rPr lang="en-US" sz="900" dirty="0">
                <a:cs typeface="Arial" panose="020B0604020202020204" pitchFamily="34" charset="0"/>
              </a:rPr>
              <a:t>“We recommend the allocation of resources …to lay the foundation for a polarized Electron-Ion Collider…”</a:t>
            </a:r>
          </a:p>
        </p:txBody>
      </p:sp>
      <p:sp>
        <p:nvSpPr>
          <p:cNvPr id="29" name="TextBox 28">
            <a:extLst>
              <a:ext uri="{FF2B5EF4-FFF2-40B4-BE49-F238E27FC236}">
                <a16:creationId xmlns:a16="http://schemas.microsoft.com/office/drawing/2014/main" id="{F8555F14-3B52-FB71-FEB4-A7B264B7ED10}"/>
              </a:ext>
            </a:extLst>
          </p:cNvPr>
          <p:cNvSpPr txBox="1"/>
          <p:nvPr/>
        </p:nvSpPr>
        <p:spPr>
          <a:xfrm>
            <a:off x="1955924" y="3997268"/>
            <a:ext cx="891791" cy="1200329"/>
          </a:xfrm>
          <a:prstGeom prst="rect">
            <a:avLst/>
          </a:prstGeom>
          <a:noFill/>
        </p:spPr>
        <p:txBody>
          <a:bodyPr wrap="square" rtlCol="0">
            <a:spAutoFit/>
          </a:bodyPr>
          <a:lstStyle/>
          <a:p>
            <a:r>
              <a:rPr lang="en-US" sz="900" dirty="0">
                <a:cs typeface="Arial" panose="020B0604020202020204" pitchFamily="34" charset="0"/>
              </a:rPr>
              <a:t>“..a new dedicated facility will be essential for answering some of the most central questions.”</a:t>
            </a:r>
          </a:p>
        </p:txBody>
      </p:sp>
      <p:sp>
        <p:nvSpPr>
          <p:cNvPr id="30" name="Rectangle 4">
            <a:extLst>
              <a:ext uri="{FF2B5EF4-FFF2-40B4-BE49-F238E27FC236}">
                <a16:creationId xmlns:a16="http://schemas.microsoft.com/office/drawing/2014/main" id="{0D0D0AD7-A23E-CA4F-C3A1-56EA2C139D96}"/>
              </a:ext>
            </a:extLst>
          </p:cNvPr>
          <p:cNvSpPr>
            <a:spLocks noChangeArrowheads="1"/>
          </p:cNvSpPr>
          <p:nvPr/>
        </p:nvSpPr>
        <p:spPr bwMode="auto">
          <a:xfrm>
            <a:off x="1652271" y="4821447"/>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cs typeface="Arial" panose="020B0604020202020204" pitchFamily="34" charset="0"/>
            </a:endParaRPr>
          </a:p>
        </p:txBody>
      </p:sp>
      <p:sp>
        <p:nvSpPr>
          <p:cNvPr id="31" name="TextBox 30">
            <a:extLst>
              <a:ext uri="{FF2B5EF4-FFF2-40B4-BE49-F238E27FC236}">
                <a16:creationId xmlns:a16="http://schemas.microsoft.com/office/drawing/2014/main" id="{5E5FE9E4-2299-03EC-CD03-3065C721EB38}"/>
              </a:ext>
            </a:extLst>
          </p:cNvPr>
          <p:cNvSpPr txBox="1"/>
          <p:nvPr/>
        </p:nvSpPr>
        <p:spPr>
          <a:xfrm>
            <a:off x="4623107" y="1615503"/>
            <a:ext cx="1186791" cy="1200329"/>
          </a:xfrm>
          <a:prstGeom prst="rect">
            <a:avLst/>
          </a:prstGeom>
          <a:noFill/>
        </p:spPr>
        <p:txBody>
          <a:bodyPr wrap="square" rtlCol="0">
            <a:spAutoFit/>
          </a:bodyPr>
          <a:lstStyle/>
          <a:p>
            <a:r>
              <a:rPr lang="en-US" sz="900" dirty="0">
                <a:solidFill>
                  <a:prstClr val="black"/>
                </a:solidFill>
                <a:cs typeface="Arial" panose="020B0604020202020204" pitchFamily="34" charset="0"/>
              </a:rPr>
              <a:t>“a high-energy high-luminosity polarized EIC [is] the highest priority for new facility construction following the completion of FRIB.”</a:t>
            </a:r>
          </a:p>
          <a:p>
            <a:endParaRPr lang="en-US" sz="900" dirty="0">
              <a:cs typeface="Arial" panose="020B0604020202020204" pitchFamily="34" charset="0"/>
            </a:endParaRPr>
          </a:p>
        </p:txBody>
      </p:sp>
      <p:sp>
        <p:nvSpPr>
          <p:cNvPr id="32" name="TextBox 31">
            <a:extLst>
              <a:ext uri="{FF2B5EF4-FFF2-40B4-BE49-F238E27FC236}">
                <a16:creationId xmlns:a16="http://schemas.microsoft.com/office/drawing/2014/main" id="{B6EB4B53-B4D8-0F31-6046-1DE10E4120D6}"/>
              </a:ext>
            </a:extLst>
          </p:cNvPr>
          <p:cNvSpPr txBox="1"/>
          <p:nvPr/>
        </p:nvSpPr>
        <p:spPr>
          <a:xfrm>
            <a:off x="5762017" y="1828014"/>
            <a:ext cx="1221341" cy="1338828"/>
          </a:xfrm>
          <a:prstGeom prst="rect">
            <a:avLst/>
          </a:prstGeom>
          <a:noFill/>
        </p:spPr>
        <p:txBody>
          <a:bodyPr wrap="square" rtlCol="0">
            <a:spAutoFit/>
          </a:bodyPr>
          <a:lstStyle/>
          <a:p>
            <a:r>
              <a:rPr lang="en-US" sz="900" dirty="0">
                <a:uFill>
                  <a:solidFill>
                    <a:srgbClr val="413E40"/>
                  </a:solidFill>
                </a:uFill>
                <a:ea typeface="ＭＳ Ｐゴシック" charset="0"/>
                <a:cs typeface="Arial" panose="020B0604020202020204" pitchFamily="34" charset="0"/>
              </a:rPr>
              <a:t>The science questions that an EIC will answer are central to completing an understanding of atoms as well as being integral to the agenda of nuclear physics today.”</a:t>
            </a:r>
            <a:endParaRPr lang="en-US" sz="900" dirty="0">
              <a:cs typeface="Arial" panose="020B0604020202020204" pitchFamily="34" charset="0"/>
            </a:endParaRPr>
          </a:p>
        </p:txBody>
      </p:sp>
      <p:sp>
        <p:nvSpPr>
          <p:cNvPr id="33" name="TextBox 32">
            <a:extLst>
              <a:ext uri="{FF2B5EF4-FFF2-40B4-BE49-F238E27FC236}">
                <a16:creationId xmlns:a16="http://schemas.microsoft.com/office/drawing/2014/main" id="{114235E6-E7B5-CAF1-E583-CD89727B4793}"/>
              </a:ext>
            </a:extLst>
          </p:cNvPr>
          <p:cNvSpPr txBox="1"/>
          <p:nvPr/>
        </p:nvSpPr>
        <p:spPr>
          <a:xfrm>
            <a:off x="2790619" y="4248805"/>
            <a:ext cx="1186790" cy="1338828"/>
          </a:xfrm>
          <a:prstGeom prst="rect">
            <a:avLst/>
          </a:prstGeom>
          <a:noFill/>
        </p:spPr>
        <p:txBody>
          <a:bodyPr wrap="square" rtlCol="0">
            <a:spAutoFit/>
          </a:bodyPr>
          <a:lstStyle/>
          <a:p>
            <a:r>
              <a:rPr lang="en-US" sz="900" dirty="0">
                <a:cs typeface="Arial" panose="020B0604020202020204" pitchFamily="34" charset="0"/>
              </a:rPr>
              <a:t>“The quantitative study of matter in this new regime [where abundant gluons dominate] requires a new experimental facility: an Electron Ion Collider..”</a:t>
            </a:r>
          </a:p>
        </p:txBody>
      </p:sp>
      <p:sp>
        <p:nvSpPr>
          <p:cNvPr id="34" name="TextBox 33">
            <a:extLst>
              <a:ext uri="{FF2B5EF4-FFF2-40B4-BE49-F238E27FC236}">
                <a16:creationId xmlns:a16="http://schemas.microsoft.com/office/drawing/2014/main" id="{60B95BE3-724A-E851-E1F0-9E3B1171739B}"/>
              </a:ext>
            </a:extLst>
          </p:cNvPr>
          <p:cNvSpPr txBox="1"/>
          <p:nvPr/>
        </p:nvSpPr>
        <p:spPr>
          <a:xfrm>
            <a:off x="3928104" y="4620811"/>
            <a:ext cx="1126002" cy="1061829"/>
          </a:xfrm>
          <a:prstGeom prst="rect">
            <a:avLst/>
          </a:prstGeom>
          <a:noFill/>
        </p:spPr>
        <p:txBody>
          <a:bodyPr wrap="square" rtlCol="0">
            <a:spAutoFit/>
          </a:bodyPr>
          <a:lstStyle/>
          <a:p>
            <a:r>
              <a:rPr lang="en-US" sz="900" dirty="0">
                <a:uFill>
                  <a:solidFill>
                    <a:srgbClr val="413E40"/>
                  </a:solidFill>
                </a:uFill>
                <a:ea typeface="ＭＳ Ｐゴシック" charset="0"/>
                <a:cs typeface="Arial" panose="020B0604020202020204" pitchFamily="34" charset="0"/>
              </a:rPr>
              <a:t>Electron-Ion </a:t>
            </a:r>
            <a:r>
              <a:rPr lang="en-US" sz="900" dirty="0" err="1">
                <a:uFill>
                  <a:solidFill>
                    <a:srgbClr val="413E40"/>
                  </a:solidFill>
                </a:uFill>
                <a:ea typeface="ＭＳ Ｐゴシック" charset="0"/>
                <a:cs typeface="Arial" panose="020B0604020202020204" pitchFamily="34" charset="0"/>
              </a:rPr>
              <a:t>Collider..</a:t>
            </a:r>
            <a:r>
              <a:rPr lang="en-US" sz="900" i="1" dirty="0" err="1">
                <a:uFill>
                  <a:solidFill>
                    <a:srgbClr val="E32400"/>
                  </a:solidFill>
                </a:uFill>
                <a:ea typeface="ＭＳ Ｐゴシック" charset="0"/>
                <a:cs typeface="Arial" panose="020B0604020202020204" pitchFamily="34" charset="0"/>
              </a:rPr>
              <a:t>absolutely</a:t>
            </a:r>
            <a:r>
              <a:rPr lang="en-US" sz="900" i="1" dirty="0">
                <a:uFill>
                  <a:solidFill>
                    <a:srgbClr val="E32400"/>
                  </a:solidFill>
                </a:uFill>
                <a:ea typeface="ＭＳ Ｐゴシック" charset="0"/>
                <a:cs typeface="Arial" panose="020B0604020202020204" pitchFamily="34" charset="0"/>
              </a:rPr>
              <a:t> central</a:t>
            </a:r>
            <a:r>
              <a:rPr lang="en-US" sz="900" i="1" dirty="0">
                <a:uFill>
                  <a:solidFill>
                    <a:srgbClr val="413E40"/>
                  </a:solidFill>
                </a:uFill>
                <a:ea typeface="ＭＳ Ｐゴシック" charset="0"/>
                <a:cs typeface="Arial" panose="020B0604020202020204" pitchFamily="34" charset="0"/>
              </a:rPr>
              <a:t> </a:t>
            </a:r>
            <a:r>
              <a:rPr lang="en-US" sz="900" dirty="0">
                <a:uFill>
                  <a:solidFill>
                    <a:srgbClr val="413E40"/>
                  </a:solidFill>
                </a:uFill>
                <a:ea typeface="ＭＳ Ｐゴシック" charset="0"/>
                <a:cs typeface="Arial" panose="020B0604020202020204" pitchFamily="34" charset="0"/>
              </a:rPr>
              <a:t>to the nuclear science program of the  next decade.</a:t>
            </a:r>
          </a:p>
          <a:p>
            <a:endParaRPr lang="en-US" sz="900" dirty="0">
              <a:cs typeface="Arial" panose="020B0604020202020204" pitchFamily="34" charset="0"/>
            </a:endParaRPr>
          </a:p>
        </p:txBody>
      </p:sp>
      <p:pic>
        <p:nvPicPr>
          <p:cNvPr id="35" name="Picture 2">
            <a:extLst>
              <a:ext uri="{FF2B5EF4-FFF2-40B4-BE49-F238E27FC236}">
                <a16:creationId xmlns:a16="http://schemas.microsoft.com/office/drawing/2014/main" id="{F40D6D1A-DE01-B328-35F0-BB61598514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6264" y="2622568"/>
            <a:ext cx="1206803" cy="160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a16="http://schemas.microsoft.com/office/drawing/2014/main" id="{744B3E41-B281-E97F-A041-3673CEB9DA8B}"/>
              </a:ext>
            </a:extLst>
          </p:cNvPr>
          <p:cNvGrpSpPr/>
          <p:nvPr/>
        </p:nvGrpSpPr>
        <p:grpSpPr>
          <a:xfrm>
            <a:off x="3814624" y="2834879"/>
            <a:ext cx="1144383" cy="1478889"/>
            <a:chOff x="5134513" y="2818820"/>
            <a:chExt cx="1525844" cy="1971852"/>
          </a:xfrm>
        </p:grpSpPr>
        <p:pic>
          <p:nvPicPr>
            <p:cNvPr id="37" name="Picture 36">
              <a:extLst>
                <a:ext uri="{FF2B5EF4-FFF2-40B4-BE49-F238E27FC236}">
                  <a16:creationId xmlns:a16="http://schemas.microsoft.com/office/drawing/2014/main" id="{910FCFBC-658B-AC85-D905-81FAE38885E6}"/>
                </a:ext>
              </a:extLst>
            </p:cNvPr>
            <p:cNvPicPr>
              <a:picLocks noChangeAspect="1"/>
            </p:cNvPicPr>
            <p:nvPr/>
          </p:nvPicPr>
          <p:blipFill>
            <a:blip r:embed="rId7"/>
            <a:stretch>
              <a:fillRect/>
            </a:stretch>
          </p:blipFill>
          <p:spPr>
            <a:xfrm>
              <a:off x="5134513" y="2818820"/>
              <a:ext cx="1525844" cy="1971852"/>
            </a:xfrm>
            <a:prstGeom prst="rect">
              <a:avLst/>
            </a:prstGeom>
            <a:solidFill>
              <a:schemeClr val="bg1"/>
            </a:solidFill>
            <a:ln>
              <a:solidFill>
                <a:schemeClr val="tx1"/>
              </a:solidFill>
            </a:ln>
          </p:spPr>
        </p:pic>
        <p:sp>
          <p:nvSpPr>
            <p:cNvPr id="38" name="TextBox 37">
              <a:extLst>
                <a:ext uri="{FF2B5EF4-FFF2-40B4-BE49-F238E27FC236}">
                  <a16:creationId xmlns:a16="http://schemas.microsoft.com/office/drawing/2014/main" id="{B894197C-D237-5F27-2EBF-B997622AB948}"/>
                </a:ext>
              </a:extLst>
            </p:cNvPr>
            <p:cNvSpPr txBox="1"/>
            <p:nvPr/>
          </p:nvSpPr>
          <p:spPr>
            <a:xfrm>
              <a:off x="5279018" y="3067799"/>
              <a:ext cx="1206501" cy="738664"/>
            </a:xfrm>
            <a:prstGeom prst="rect">
              <a:avLst/>
            </a:prstGeom>
            <a:solidFill>
              <a:schemeClr val="bg1"/>
            </a:solidFill>
          </p:spPr>
          <p:txBody>
            <a:bodyPr wrap="square" rtlCol="0">
              <a:spAutoFit/>
            </a:bodyPr>
            <a:lstStyle/>
            <a:p>
              <a:r>
                <a:rPr lang="en-US" sz="750" dirty="0">
                  <a:solidFill>
                    <a:prstClr val="black"/>
                  </a:solidFill>
                </a:rPr>
                <a:t>Major Nuclear Physics Facilities for the Next Decade</a:t>
              </a:r>
            </a:p>
          </p:txBody>
        </p:sp>
        <p:sp>
          <p:nvSpPr>
            <p:cNvPr id="39" name="TextBox 38">
              <a:extLst>
                <a:ext uri="{FF2B5EF4-FFF2-40B4-BE49-F238E27FC236}">
                  <a16:creationId xmlns:a16="http://schemas.microsoft.com/office/drawing/2014/main" id="{FA76D339-604B-F9CF-05EC-9DFECB95C3DB}"/>
                </a:ext>
              </a:extLst>
            </p:cNvPr>
            <p:cNvSpPr txBox="1"/>
            <p:nvPr/>
          </p:nvSpPr>
          <p:spPr>
            <a:xfrm>
              <a:off x="5624520" y="3752531"/>
              <a:ext cx="620256" cy="307776"/>
            </a:xfrm>
            <a:prstGeom prst="rect">
              <a:avLst/>
            </a:prstGeom>
            <a:solidFill>
              <a:schemeClr val="bg1"/>
            </a:solidFill>
          </p:spPr>
          <p:txBody>
            <a:bodyPr wrap="none" rtlCol="0">
              <a:spAutoFit/>
            </a:bodyPr>
            <a:lstStyle/>
            <a:p>
              <a:r>
                <a:rPr lang="en-US" sz="900" dirty="0">
                  <a:solidFill>
                    <a:prstClr val="black"/>
                  </a:solidFill>
                </a:rPr>
                <a:t>NSAC </a:t>
              </a:r>
            </a:p>
          </p:txBody>
        </p:sp>
        <p:sp>
          <p:nvSpPr>
            <p:cNvPr id="40" name="TextBox 39">
              <a:extLst>
                <a:ext uri="{FF2B5EF4-FFF2-40B4-BE49-F238E27FC236}">
                  <a16:creationId xmlns:a16="http://schemas.microsoft.com/office/drawing/2014/main" id="{EDA01534-6E5D-D66F-B644-77C269B62061}"/>
                </a:ext>
              </a:extLst>
            </p:cNvPr>
            <p:cNvSpPr txBox="1"/>
            <p:nvPr/>
          </p:nvSpPr>
          <p:spPr>
            <a:xfrm>
              <a:off x="5414152" y="4259560"/>
              <a:ext cx="1060548" cy="276999"/>
            </a:xfrm>
            <a:prstGeom prst="rect">
              <a:avLst/>
            </a:prstGeom>
            <a:noFill/>
          </p:spPr>
          <p:txBody>
            <a:bodyPr wrap="none" rtlCol="0">
              <a:spAutoFit/>
            </a:bodyPr>
            <a:lstStyle/>
            <a:p>
              <a:r>
                <a:rPr lang="en-US" sz="750" dirty="0">
                  <a:solidFill>
                    <a:prstClr val="black"/>
                  </a:solidFill>
                </a:rPr>
                <a:t>March 14, 2013</a:t>
              </a:r>
            </a:p>
          </p:txBody>
        </p:sp>
      </p:grpSp>
      <p:pic>
        <p:nvPicPr>
          <p:cNvPr id="41" name="Picture 2">
            <a:extLst>
              <a:ext uri="{FF2B5EF4-FFF2-40B4-BE49-F238E27FC236}">
                <a16:creationId xmlns:a16="http://schemas.microsoft.com/office/drawing/2014/main" id="{300A28D8-05FD-8B60-E130-2728B63C3C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92356" y="3055175"/>
            <a:ext cx="1186790" cy="15320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2" name="Picture 41">
            <a:extLst>
              <a:ext uri="{FF2B5EF4-FFF2-40B4-BE49-F238E27FC236}">
                <a16:creationId xmlns:a16="http://schemas.microsoft.com/office/drawing/2014/main" id="{1611EB44-8260-C075-57EB-619CCA8BF0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4106" y="3302182"/>
            <a:ext cx="1221341" cy="1744772"/>
          </a:xfrm>
          <a:prstGeom prst="rect">
            <a:avLst/>
          </a:prstGeom>
        </p:spPr>
      </p:pic>
      <p:sp>
        <p:nvSpPr>
          <p:cNvPr id="43" name="Text Box 38">
            <a:extLst>
              <a:ext uri="{FF2B5EF4-FFF2-40B4-BE49-F238E27FC236}">
                <a16:creationId xmlns:a16="http://schemas.microsoft.com/office/drawing/2014/main" id="{9E116AD3-27B3-F0B4-2D49-379A5895A7EF}"/>
              </a:ext>
            </a:extLst>
          </p:cNvPr>
          <p:cNvSpPr txBox="1">
            <a:spLocks noChangeArrowheads="1"/>
          </p:cNvSpPr>
          <p:nvPr/>
        </p:nvSpPr>
        <p:spPr bwMode="auto">
          <a:xfrm>
            <a:off x="6340898" y="3409120"/>
            <a:ext cx="443312" cy="200644"/>
          </a:xfrm>
          <a:prstGeom prst="rect">
            <a:avLst/>
          </a:prstGeom>
          <a:noFill/>
          <a:ln w="9525">
            <a:noFill/>
            <a:miter lim="800000"/>
            <a:headEnd/>
            <a:tailEnd/>
          </a:ln>
          <a:effectLst/>
        </p:spPr>
        <p:txBody>
          <a:bodyPr wrap="square" lIns="61544" tIns="30772" rIns="61544" bIns="30772">
            <a:spAutoFit/>
          </a:bodyPr>
          <a:lstStyle/>
          <a:p>
            <a:pPr defTabSz="615554">
              <a:defRPr/>
            </a:pPr>
            <a:r>
              <a:rPr lang="en-US" sz="900" dirty="0">
                <a:solidFill>
                  <a:prstClr val="black"/>
                </a:solidFill>
                <a:effectLst>
                  <a:outerShdw blurRad="38100" dist="38100" dir="2700000" algn="tl">
                    <a:srgbClr val="C0C0C0"/>
                  </a:outerShdw>
                </a:effectLst>
                <a:cs typeface="Arial" panose="020B0604020202020204" pitchFamily="34" charset="0"/>
              </a:rPr>
              <a:t>2021</a:t>
            </a:r>
          </a:p>
        </p:txBody>
      </p:sp>
      <p:pic>
        <p:nvPicPr>
          <p:cNvPr id="44" name="Picture 43">
            <a:extLst>
              <a:ext uri="{FF2B5EF4-FFF2-40B4-BE49-F238E27FC236}">
                <a16:creationId xmlns:a16="http://schemas.microsoft.com/office/drawing/2014/main" id="{5E6BD3E6-60BC-E0F3-D216-AE578E89096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17020" y="3609764"/>
            <a:ext cx="1241108" cy="1604486"/>
          </a:xfrm>
          <a:prstGeom prst="rect">
            <a:avLst/>
          </a:prstGeom>
          <a:noFill/>
          <a:ln>
            <a:noFill/>
          </a:ln>
        </p:spPr>
      </p:pic>
      <p:sp>
        <p:nvSpPr>
          <p:cNvPr id="45" name="TextBox 44">
            <a:extLst>
              <a:ext uri="{FF2B5EF4-FFF2-40B4-BE49-F238E27FC236}">
                <a16:creationId xmlns:a16="http://schemas.microsoft.com/office/drawing/2014/main" id="{ABFC2903-EAD3-A7F3-847D-E53F31583E59}"/>
              </a:ext>
            </a:extLst>
          </p:cNvPr>
          <p:cNvSpPr txBox="1"/>
          <p:nvPr/>
        </p:nvSpPr>
        <p:spPr>
          <a:xfrm>
            <a:off x="6790895" y="2818060"/>
            <a:ext cx="1306934" cy="784830"/>
          </a:xfrm>
          <a:prstGeom prst="rect">
            <a:avLst/>
          </a:prstGeom>
          <a:noFill/>
        </p:spPr>
        <p:txBody>
          <a:bodyPr wrap="square" rtlCol="0">
            <a:spAutoFit/>
          </a:bodyPr>
          <a:lstStyle/>
          <a:p>
            <a:r>
              <a:rPr lang="en-US" sz="900" dirty="0">
                <a:cs typeface="Arial" panose="020B0604020202020204" pitchFamily="34" charset="0"/>
              </a:rPr>
              <a:t>Science Requirements and Detector Concepts for the EIC – Drives the requirements of EIC detectors</a:t>
            </a:r>
          </a:p>
        </p:txBody>
      </p:sp>
      <p:sp>
        <p:nvSpPr>
          <p:cNvPr id="46" name="TextBox 45">
            <a:extLst>
              <a:ext uri="{FF2B5EF4-FFF2-40B4-BE49-F238E27FC236}">
                <a16:creationId xmlns:a16="http://schemas.microsoft.com/office/drawing/2014/main" id="{28F4ABFD-9AB2-B8D6-154A-234EF31BF583}"/>
              </a:ext>
            </a:extLst>
          </p:cNvPr>
          <p:cNvSpPr txBox="1"/>
          <p:nvPr/>
        </p:nvSpPr>
        <p:spPr>
          <a:xfrm>
            <a:off x="5964154" y="4994590"/>
            <a:ext cx="728084" cy="184666"/>
          </a:xfrm>
          <a:prstGeom prst="rect">
            <a:avLst/>
          </a:prstGeom>
          <a:noFill/>
        </p:spPr>
        <p:txBody>
          <a:bodyPr wrap="none" rtlCol="0">
            <a:spAutoFit/>
          </a:bodyPr>
          <a:lstStyle/>
          <a:p>
            <a:r>
              <a:rPr lang="en-US" sz="600" dirty="0">
                <a:cs typeface="Arial" panose="020B0604020202020204" pitchFamily="34" charset="0"/>
              </a:rPr>
              <a:t>arXiv:2103.05419</a:t>
            </a:r>
          </a:p>
        </p:txBody>
      </p:sp>
      <p:sp>
        <p:nvSpPr>
          <p:cNvPr id="47" name="Text Box 38">
            <a:extLst>
              <a:ext uri="{FF2B5EF4-FFF2-40B4-BE49-F238E27FC236}">
                <a16:creationId xmlns:a16="http://schemas.microsoft.com/office/drawing/2014/main" id="{DADF2C76-EF5C-9364-15EB-79031495DFDD}"/>
              </a:ext>
            </a:extLst>
          </p:cNvPr>
          <p:cNvSpPr txBox="1">
            <a:spLocks noChangeArrowheads="1"/>
          </p:cNvSpPr>
          <p:nvPr/>
        </p:nvSpPr>
        <p:spPr bwMode="auto">
          <a:xfrm>
            <a:off x="7001050" y="3651448"/>
            <a:ext cx="443312" cy="200644"/>
          </a:xfrm>
          <a:prstGeom prst="rect">
            <a:avLst/>
          </a:prstGeom>
          <a:noFill/>
          <a:ln w="9525">
            <a:noFill/>
            <a:miter lim="800000"/>
            <a:headEnd/>
            <a:tailEnd/>
          </a:ln>
          <a:effectLst/>
        </p:spPr>
        <p:txBody>
          <a:bodyPr wrap="square" lIns="61544" tIns="30772" rIns="61544" bIns="30772">
            <a:spAutoFit/>
          </a:bodyPr>
          <a:lstStyle/>
          <a:p>
            <a:pPr defTabSz="615554">
              <a:defRPr/>
            </a:pPr>
            <a:r>
              <a:rPr lang="en-US" sz="9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2023</a:t>
            </a:r>
          </a:p>
        </p:txBody>
      </p:sp>
      <p:sp>
        <p:nvSpPr>
          <p:cNvPr id="48" name="TextBox 47">
            <a:extLst>
              <a:ext uri="{FF2B5EF4-FFF2-40B4-BE49-F238E27FC236}">
                <a16:creationId xmlns:a16="http://schemas.microsoft.com/office/drawing/2014/main" id="{D5E32C38-C905-5FDB-BA25-97C6F8CF5B5A}"/>
              </a:ext>
            </a:extLst>
          </p:cNvPr>
          <p:cNvSpPr txBox="1"/>
          <p:nvPr/>
        </p:nvSpPr>
        <p:spPr>
          <a:xfrm>
            <a:off x="7663964" y="3639037"/>
            <a:ext cx="1306934" cy="923330"/>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We recommend the expeditious completion of the EIC as the highest priority for facility construction.</a:t>
            </a:r>
          </a:p>
        </p:txBody>
      </p:sp>
      <p:pic>
        <p:nvPicPr>
          <p:cNvPr id="49" name="Picture 48">
            <a:extLst>
              <a:ext uri="{FF2B5EF4-FFF2-40B4-BE49-F238E27FC236}">
                <a16:creationId xmlns:a16="http://schemas.microsoft.com/office/drawing/2014/main" id="{5534255E-2F59-122C-9875-BADFABB7050F}"/>
              </a:ext>
            </a:extLst>
          </p:cNvPr>
          <p:cNvPicPr>
            <a:picLocks noChangeAspect="1"/>
          </p:cNvPicPr>
          <p:nvPr/>
        </p:nvPicPr>
        <p:blipFill>
          <a:blip r:embed="rId11"/>
          <a:stretch>
            <a:fillRect/>
          </a:stretch>
        </p:blipFill>
        <p:spPr>
          <a:xfrm>
            <a:off x="6381061" y="3849085"/>
            <a:ext cx="1239980" cy="1630526"/>
          </a:xfrm>
          <a:prstGeom prst="rect">
            <a:avLst/>
          </a:prstGeom>
        </p:spPr>
      </p:pic>
      <p:sp>
        <p:nvSpPr>
          <p:cNvPr id="50" name="TextBox 49">
            <a:extLst>
              <a:ext uri="{FF2B5EF4-FFF2-40B4-BE49-F238E27FC236}">
                <a16:creationId xmlns:a16="http://schemas.microsoft.com/office/drawing/2014/main" id="{F15F37D1-F8DE-C44B-966F-EA4F794796BA}"/>
              </a:ext>
            </a:extLst>
          </p:cNvPr>
          <p:cNvSpPr txBox="1"/>
          <p:nvPr/>
        </p:nvSpPr>
        <p:spPr>
          <a:xfrm rot="20951242">
            <a:off x="961877" y="2983531"/>
            <a:ext cx="6793427" cy="1154162"/>
          </a:xfrm>
          <a:prstGeom prst="rect">
            <a:avLst/>
          </a:prstGeom>
          <a:solidFill>
            <a:schemeClr val="bg1">
              <a:lumMod val="85000"/>
            </a:schemeClr>
          </a:solidFill>
          <a:ln w="15875">
            <a:solidFill>
              <a:schemeClr val="bg1">
                <a:lumMod val="65000"/>
              </a:schemeClr>
            </a:solidFill>
          </a:ln>
          <a:effectLst>
            <a:outerShdw blurRad="292100" dist="139700" dir="2700000" algn="tl" rotWithShape="0">
              <a:prstClr val="black">
                <a:alpha val="65000"/>
              </a:prstClr>
            </a:outerShdw>
            <a:softEdge rad="127000"/>
          </a:effectLst>
          <a:scene3d>
            <a:camera prst="orthographicFront"/>
            <a:lightRig rig="threePt" dir="t"/>
          </a:scene3d>
          <a:sp3d>
            <a:bevelB w="114300" prst="artDeco"/>
          </a:sp3d>
        </p:spPr>
        <p:txBody>
          <a:bodyPr wrap="square" rtlCol="0">
            <a:spAutoFit/>
          </a:bodyPr>
          <a:lstStyle/>
          <a:p>
            <a:pPr algn="l"/>
            <a:endParaRPr lang="en-US" sz="600" b="1" dirty="0">
              <a:solidFill>
                <a:srgbClr val="0432FF"/>
              </a:solidFill>
            </a:endParaRPr>
          </a:p>
          <a:p>
            <a:pPr lvl="1"/>
            <a:endParaRPr lang="en-US" sz="900" b="1" dirty="0">
              <a:solidFill>
                <a:srgbClr val="0432FF"/>
              </a:solidFill>
            </a:endParaRPr>
          </a:p>
          <a:p>
            <a:pPr lvl="1" algn="ctr"/>
            <a:r>
              <a:rPr lang="en-US" sz="2100" b="1" dirty="0">
                <a:solidFill>
                  <a:srgbClr val="0432FF"/>
                </a:solidFill>
              </a:rPr>
              <a:t>High Level Requirements to Accelerator stable since the 2010 INT Program</a:t>
            </a:r>
          </a:p>
          <a:p>
            <a:pPr lvl="1"/>
            <a:r>
              <a:rPr lang="en-US" sz="1200" dirty="0">
                <a:hlinkClick r:id="rId12"/>
              </a:rPr>
              <a:t> </a:t>
            </a:r>
            <a:endParaRPr lang="en-US" sz="1200" dirty="0"/>
          </a:p>
        </p:txBody>
      </p:sp>
      <p:sp>
        <p:nvSpPr>
          <p:cNvPr id="3" name="Date Placeholder 2">
            <a:extLst>
              <a:ext uri="{FF2B5EF4-FFF2-40B4-BE49-F238E27FC236}">
                <a16:creationId xmlns:a16="http://schemas.microsoft.com/office/drawing/2014/main" id="{34E4C9A3-05BF-5A65-2DA5-C5DCA0445847}"/>
              </a:ext>
            </a:extLst>
          </p:cNvPr>
          <p:cNvSpPr>
            <a:spLocks noGrp="1"/>
          </p:cNvSpPr>
          <p:nvPr>
            <p:ph type="dt" sz="half" idx="10"/>
          </p:nvPr>
        </p:nvSpPr>
        <p:spPr/>
        <p:txBody>
          <a:bodyPr/>
          <a:lstStyle/>
          <a:p>
            <a:r>
              <a:rPr lang="en-US"/>
              <a:t>5/15/2026</a:t>
            </a:r>
          </a:p>
        </p:txBody>
      </p:sp>
      <p:sp>
        <p:nvSpPr>
          <p:cNvPr id="4" name="Footer Placeholder 3">
            <a:extLst>
              <a:ext uri="{FF2B5EF4-FFF2-40B4-BE49-F238E27FC236}">
                <a16:creationId xmlns:a16="http://schemas.microsoft.com/office/drawing/2014/main" id="{853418C6-18D8-A1CE-AB77-440D9520DA04}"/>
              </a:ext>
            </a:extLst>
          </p:cNvPr>
          <p:cNvSpPr>
            <a:spLocks noGrp="1"/>
          </p:cNvSpPr>
          <p:nvPr>
            <p:ph type="ftr" sz="quarter" idx="11"/>
          </p:nvPr>
        </p:nvSpPr>
        <p:spPr/>
        <p:txBody>
          <a:bodyPr/>
          <a:lstStyle/>
          <a:p>
            <a:r>
              <a:rPr lang="pl-PL"/>
              <a:t>Richard Milner                                                      RHIC Science Symposium</a:t>
            </a:r>
            <a:endParaRPr lang="en-US"/>
          </a:p>
        </p:txBody>
      </p:sp>
      <p:sp>
        <p:nvSpPr>
          <p:cNvPr id="5" name="Slide Number Placeholder 4">
            <a:extLst>
              <a:ext uri="{FF2B5EF4-FFF2-40B4-BE49-F238E27FC236}">
                <a16:creationId xmlns:a16="http://schemas.microsoft.com/office/drawing/2014/main" id="{BC1F9F2A-9BDD-3128-6040-9F4F2A393ADD}"/>
              </a:ext>
            </a:extLst>
          </p:cNvPr>
          <p:cNvSpPr>
            <a:spLocks noGrp="1"/>
          </p:cNvSpPr>
          <p:nvPr>
            <p:ph type="sldNum" sz="quarter" idx="12"/>
          </p:nvPr>
        </p:nvSpPr>
        <p:spPr/>
        <p:txBody>
          <a:bodyPr/>
          <a:lstStyle/>
          <a:p>
            <a:fld id="{AF2E4468-5398-3744-84A2-247E18F77D68}" type="slidenum">
              <a:rPr lang="en-US" smtClean="0"/>
              <a:t>52</a:t>
            </a:fld>
            <a:endParaRPr lang="en-US"/>
          </a:p>
        </p:txBody>
      </p:sp>
    </p:spTree>
    <p:extLst>
      <p:ext uri="{BB962C8B-B14F-4D97-AF65-F5344CB8AC3E}">
        <p14:creationId xmlns:p14="http://schemas.microsoft.com/office/powerpoint/2010/main" val="86254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78"/>
            <a:ext cx="8229600" cy="1143000"/>
          </a:xfrm>
        </p:spPr>
        <p:txBody>
          <a:bodyPr/>
          <a:lstStyle/>
          <a:p>
            <a:r>
              <a:rPr lang="en-US" b="1" dirty="0">
                <a:solidFill>
                  <a:srgbClr val="0000FF"/>
                </a:solidFill>
              </a:rPr>
              <a:t>EIC: 21</a:t>
            </a:r>
            <a:r>
              <a:rPr lang="en-US" b="1" baseline="30000" dirty="0">
                <a:solidFill>
                  <a:srgbClr val="0000FF"/>
                </a:solidFill>
              </a:rPr>
              <a:t>st</a:t>
            </a:r>
            <a:r>
              <a:rPr lang="en-US" b="1" dirty="0">
                <a:solidFill>
                  <a:srgbClr val="0000FF"/>
                </a:solidFill>
              </a:rPr>
              <a:t> Century QCD Laboratory</a:t>
            </a:r>
          </a:p>
        </p:txBody>
      </p:sp>
      <p:sp>
        <p:nvSpPr>
          <p:cNvPr id="4" name="Date Placeholder 3"/>
          <p:cNvSpPr>
            <a:spLocks noGrp="1"/>
          </p:cNvSpPr>
          <p:nvPr>
            <p:ph type="dt" sz="half" idx="10"/>
          </p:nvPr>
        </p:nvSpPr>
        <p:spPr/>
        <p:txBody>
          <a:bodyPr/>
          <a:lstStyle/>
          <a:p>
            <a:r>
              <a:rPr lang="en-US"/>
              <a:t>5/15/2026</a:t>
            </a:r>
          </a:p>
        </p:txBody>
      </p:sp>
      <p:sp>
        <p:nvSpPr>
          <p:cNvPr id="5" name="Footer Placeholder 4"/>
          <p:cNvSpPr>
            <a:spLocks noGrp="1"/>
          </p:cNvSpPr>
          <p:nvPr>
            <p:ph type="ftr" sz="quarter" idx="11"/>
          </p:nvPr>
        </p:nvSpPr>
        <p:spPr/>
        <p:txBody>
          <a:bodyPr/>
          <a:lstStyle/>
          <a:p>
            <a:r>
              <a:rPr lang="pl-PL"/>
              <a:t>Richard Milner                                                      RHIC Science Symposium</a:t>
            </a:r>
            <a:endParaRPr lang="en-US"/>
          </a:p>
        </p:txBody>
      </p:sp>
      <p:sp>
        <p:nvSpPr>
          <p:cNvPr id="6" name="Slide Number Placeholder 5"/>
          <p:cNvSpPr>
            <a:spLocks noGrp="1"/>
          </p:cNvSpPr>
          <p:nvPr>
            <p:ph type="sldNum" sz="quarter" idx="12"/>
          </p:nvPr>
        </p:nvSpPr>
        <p:spPr/>
        <p:txBody>
          <a:bodyPr/>
          <a:lstStyle/>
          <a:p>
            <a:fld id="{AF2E4468-5398-3744-84A2-247E18F77D68}" type="slidenum">
              <a:rPr lang="en-US" smtClean="0"/>
              <a:t>53</a:t>
            </a:fld>
            <a:endParaRPr lang="en-US"/>
          </a:p>
        </p:txBody>
      </p:sp>
      <p:sp>
        <p:nvSpPr>
          <p:cNvPr id="9" name="Content Placeholder 8"/>
          <p:cNvSpPr>
            <a:spLocks noGrp="1"/>
          </p:cNvSpPr>
          <p:nvPr>
            <p:ph idx="1"/>
          </p:nvPr>
        </p:nvSpPr>
        <p:spPr>
          <a:xfrm>
            <a:off x="192440" y="1395808"/>
            <a:ext cx="8736672" cy="4595742"/>
          </a:xfrm>
        </p:spPr>
        <p:txBody>
          <a:bodyPr>
            <a:normAutofit fontScale="85000" lnSpcReduction="20000"/>
          </a:bodyPr>
          <a:lstStyle/>
          <a:p>
            <a:r>
              <a:rPr lang="en-US" sz="2400" dirty="0"/>
              <a:t>To explore the fundamental structure and dynamics of the matter in the visible world</a:t>
            </a:r>
          </a:p>
          <a:p>
            <a:pPr marL="0" indent="0">
              <a:buNone/>
            </a:pPr>
            <a:endParaRPr lang="en-US" sz="2400" dirty="0"/>
          </a:p>
          <a:p>
            <a:pPr marL="0" indent="0">
              <a:buNone/>
            </a:pPr>
            <a:endParaRPr lang="en-US" sz="2400" dirty="0"/>
          </a:p>
          <a:p>
            <a:pPr marL="0" indent="0">
              <a:buNone/>
            </a:pPr>
            <a:endParaRPr lang="en-US" sz="2400" dirty="0"/>
          </a:p>
          <a:p>
            <a:r>
              <a:rPr lang="en-US" sz="2400" dirty="0"/>
              <a:t>Interactions arise through fundamental symmetry principles</a:t>
            </a:r>
          </a:p>
          <a:p>
            <a:r>
              <a:rPr lang="en-US" sz="2400" dirty="0"/>
              <a:t>Properties of the visible universe emerge through complex structure of the QCD vacuum</a:t>
            </a:r>
          </a:p>
          <a:p>
            <a:r>
              <a:rPr lang="en-US" sz="2400" dirty="0"/>
              <a:t>The proton is a highly relativistic system described by QCD, a fully relativistic quantum field theory.</a:t>
            </a:r>
          </a:p>
          <a:p>
            <a:r>
              <a:rPr lang="en-US" sz="2400" dirty="0"/>
              <a:t>Lattice QCD is an increasingly powerful means to carry out </a:t>
            </a:r>
            <a:r>
              <a:rPr lang="en-US" sz="2400" i="1" dirty="0" err="1"/>
              <a:t>ab</a:t>
            </a:r>
            <a:r>
              <a:rPr lang="en-US" sz="2400" i="1" dirty="0"/>
              <a:t> initio </a:t>
            </a:r>
            <a:r>
              <a:rPr lang="en-US" sz="2400" dirty="0"/>
              <a:t>QCD calculations of hadron structure in the rest frame.  </a:t>
            </a:r>
          </a:p>
          <a:p>
            <a:r>
              <a:rPr lang="en-US" sz="2400" dirty="0"/>
              <a:t>The goal of the EIC is to provide us with an understanding of the internal structure of the proton and more complex atomic nuclei that is comparable to our knowledge of the electronic structure of atoms themselves, which lies at the heart of modern technologies.</a:t>
            </a:r>
          </a:p>
          <a:p>
            <a:endParaRPr lang="en-US" sz="2400" dirty="0"/>
          </a:p>
        </p:txBody>
      </p:sp>
      <p:pic>
        <p:nvPicPr>
          <p:cNvPr id="3" name="Picture 2" descr="Screen Shot 2018-10-14 at 9.16.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859" y="1819860"/>
            <a:ext cx="5796334" cy="1027883"/>
          </a:xfrm>
          <a:prstGeom prst="rect">
            <a:avLst/>
          </a:prstGeom>
        </p:spPr>
      </p:pic>
    </p:spTree>
    <p:extLst>
      <p:ext uri="{BB962C8B-B14F-4D97-AF65-F5344CB8AC3E}">
        <p14:creationId xmlns:p14="http://schemas.microsoft.com/office/powerpoint/2010/main" val="20366097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F323-5D3A-A492-1B5A-0C0AEF1242C0}"/>
              </a:ext>
            </a:extLst>
          </p:cNvPr>
          <p:cNvSpPr>
            <a:spLocks noGrp="1"/>
          </p:cNvSpPr>
          <p:nvPr>
            <p:ph type="title"/>
          </p:nvPr>
        </p:nvSpPr>
        <p:spPr>
          <a:xfrm>
            <a:off x="457200" y="233541"/>
            <a:ext cx="8229600" cy="1460503"/>
          </a:xfrm>
        </p:spPr>
        <p:txBody>
          <a:bodyPr>
            <a:normAutofit fontScale="90000"/>
          </a:bodyPr>
          <a:lstStyle/>
          <a:p>
            <a:r>
              <a:rPr lang="en-US" b="1" dirty="0">
                <a:solidFill>
                  <a:srgbClr val="0000FF"/>
                </a:solidFill>
              </a:rPr>
              <a:t>Large Reach of EIC in </a:t>
            </a:r>
            <a:r>
              <a:rPr lang="en-US" b="1" i="1" dirty="0">
                <a:solidFill>
                  <a:srgbClr val="0000FF"/>
                </a:solidFill>
              </a:rPr>
              <a:t>x</a:t>
            </a:r>
            <a:r>
              <a:rPr lang="en-US" b="1" dirty="0">
                <a:solidFill>
                  <a:srgbClr val="0000FF"/>
                </a:solidFill>
              </a:rPr>
              <a:t> and </a:t>
            </a:r>
            <a:r>
              <a:rPr lang="en-US" b="1" i="1" dirty="0">
                <a:solidFill>
                  <a:srgbClr val="0000FF"/>
                </a:solidFill>
              </a:rPr>
              <a:t>Q</a:t>
            </a:r>
            <a:r>
              <a:rPr lang="en-US" b="1" i="1" baseline="30000" dirty="0">
                <a:solidFill>
                  <a:srgbClr val="0000FF"/>
                </a:solidFill>
              </a:rPr>
              <a:t>2</a:t>
            </a:r>
            <a:br>
              <a:rPr lang="en-US" b="1" i="1" baseline="30000" dirty="0">
                <a:solidFill>
                  <a:srgbClr val="0000FF"/>
                </a:solidFill>
              </a:rPr>
            </a:br>
            <a:r>
              <a:rPr lang="en-US" sz="3100" dirty="0"/>
              <a:t>with greatly increased luminosity</a:t>
            </a:r>
            <a:br>
              <a:rPr lang="en-US" sz="3100" dirty="0"/>
            </a:br>
            <a:r>
              <a:rPr lang="en-US" sz="3100" dirty="0"/>
              <a:t>inclusive, semi-inclusive, exclusive</a:t>
            </a:r>
            <a:endParaRPr lang="en-US" sz="3100" b="1" i="1" baseline="30000" dirty="0"/>
          </a:p>
        </p:txBody>
      </p:sp>
      <p:pic>
        <p:nvPicPr>
          <p:cNvPr id="8" name="Content Placeholder 7">
            <a:extLst>
              <a:ext uri="{FF2B5EF4-FFF2-40B4-BE49-F238E27FC236}">
                <a16:creationId xmlns:a16="http://schemas.microsoft.com/office/drawing/2014/main" id="{D67D0923-FAEF-C874-3C80-3ADE1E71652E}"/>
              </a:ext>
            </a:extLst>
          </p:cNvPr>
          <p:cNvPicPr>
            <a:picLocks noGrp="1" noChangeAspect="1"/>
          </p:cNvPicPr>
          <p:nvPr>
            <p:ph idx="1"/>
          </p:nvPr>
        </p:nvPicPr>
        <p:blipFill>
          <a:blip r:embed="rId2"/>
          <a:stretch>
            <a:fillRect/>
          </a:stretch>
        </p:blipFill>
        <p:spPr>
          <a:xfrm>
            <a:off x="-78089" y="1715588"/>
            <a:ext cx="9294008" cy="4619219"/>
          </a:xfrm>
        </p:spPr>
      </p:pic>
      <p:sp>
        <p:nvSpPr>
          <p:cNvPr id="4" name="Date Placeholder 3">
            <a:extLst>
              <a:ext uri="{FF2B5EF4-FFF2-40B4-BE49-F238E27FC236}">
                <a16:creationId xmlns:a16="http://schemas.microsoft.com/office/drawing/2014/main" id="{E0643C30-C14B-E652-BD88-BF3DE2123ED8}"/>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760ED590-DE74-11DF-375C-9832FAFFBB60}"/>
              </a:ext>
            </a:extLst>
          </p:cNvPr>
          <p:cNvSpPr>
            <a:spLocks noGrp="1"/>
          </p:cNvSpPr>
          <p:nvPr>
            <p:ph type="ftr" sz="quarter" idx="11"/>
          </p:nvPr>
        </p:nvSpPr>
        <p:spPr/>
        <p:txBody>
          <a:bodyPr/>
          <a:lstStyle/>
          <a:p>
            <a:r>
              <a:rPr lang="en-US"/>
              <a:t>Richard Milner                                                      RHIC Science Symposium</a:t>
            </a:r>
          </a:p>
        </p:txBody>
      </p:sp>
      <p:sp>
        <p:nvSpPr>
          <p:cNvPr id="6" name="Slide Number Placeholder 5">
            <a:extLst>
              <a:ext uri="{FF2B5EF4-FFF2-40B4-BE49-F238E27FC236}">
                <a16:creationId xmlns:a16="http://schemas.microsoft.com/office/drawing/2014/main" id="{DF7531C1-F7E3-02D7-E7F6-D9447828C092}"/>
              </a:ext>
            </a:extLst>
          </p:cNvPr>
          <p:cNvSpPr>
            <a:spLocks noGrp="1"/>
          </p:cNvSpPr>
          <p:nvPr>
            <p:ph type="sldNum" sz="quarter" idx="12"/>
          </p:nvPr>
        </p:nvSpPr>
        <p:spPr/>
        <p:txBody>
          <a:bodyPr/>
          <a:lstStyle/>
          <a:p>
            <a:fld id="{AF2E4468-5398-3744-84A2-247E18F77D68}" type="slidenum">
              <a:rPr lang="en-US" smtClean="0"/>
              <a:t>54</a:t>
            </a:fld>
            <a:endParaRPr lang="en-US"/>
          </a:p>
        </p:txBody>
      </p:sp>
    </p:spTree>
    <p:extLst>
      <p:ext uri="{BB962C8B-B14F-4D97-AF65-F5344CB8AC3E}">
        <p14:creationId xmlns:p14="http://schemas.microsoft.com/office/powerpoint/2010/main" val="3758799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162EB-A5F5-C54A-7C43-D333088252C7}"/>
              </a:ext>
            </a:extLst>
          </p:cNvPr>
          <p:cNvSpPr>
            <a:spLocks noGrp="1"/>
          </p:cNvSpPr>
          <p:nvPr>
            <p:ph type="title"/>
          </p:nvPr>
        </p:nvSpPr>
        <p:spPr>
          <a:xfrm>
            <a:off x="-141511" y="-57803"/>
            <a:ext cx="9514114" cy="1143000"/>
          </a:xfrm>
        </p:spPr>
        <p:txBody>
          <a:bodyPr>
            <a:normAutofit fontScale="90000"/>
          </a:bodyPr>
          <a:lstStyle/>
          <a:p>
            <a:r>
              <a:rPr lang="en-US" b="1" dirty="0">
                <a:solidFill>
                  <a:srgbClr val="0000FF"/>
                </a:solidFill>
              </a:rPr>
              <a:t>EIC is NOT a high energy frontier machine</a:t>
            </a:r>
          </a:p>
        </p:txBody>
      </p:sp>
      <p:sp>
        <p:nvSpPr>
          <p:cNvPr id="4" name="Date Placeholder 3">
            <a:extLst>
              <a:ext uri="{FF2B5EF4-FFF2-40B4-BE49-F238E27FC236}">
                <a16:creationId xmlns:a16="http://schemas.microsoft.com/office/drawing/2014/main" id="{505F7073-E5F3-316A-C4BA-D113F429A70A}"/>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BFB44954-9A0C-1888-68BC-8A6484468218}"/>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4BD8FA67-7430-89ED-161A-835A5E534977}"/>
              </a:ext>
            </a:extLst>
          </p:cNvPr>
          <p:cNvSpPr>
            <a:spLocks noGrp="1"/>
          </p:cNvSpPr>
          <p:nvPr>
            <p:ph type="sldNum" sz="quarter" idx="12"/>
          </p:nvPr>
        </p:nvSpPr>
        <p:spPr/>
        <p:txBody>
          <a:bodyPr/>
          <a:lstStyle/>
          <a:p>
            <a:fld id="{AF2E4468-5398-3744-84A2-247E18F77D68}" type="slidenum">
              <a:rPr lang="en-US" smtClean="0"/>
              <a:t>55</a:t>
            </a:fld>
            <a:endParaRPr lang="en-US" dirty="0"/>
          </a:p>
        </p:txBody>
      </p:sp>
      <p:sp>
        <p:nvSpPr>
          <p:cNvPr id="7" name="TextBox 6">
            <a:extLst>
              <a:ext uri="{FF2B5EF4-FFF2-40B4-BE49-F238E27FC236}">
                <a16:creationId xmlns:a16="http://schemas.microsoft.com/office/drawing/2014/main" id="{82E9D6F0-0535-9062-F270-BD18B8DFA903}"/>
              </a:ext>
            </a:extLst>
          </p:cNvPr>
          <p:cNvSpPr txBox="1"/>
          <p:nvPr/>
        </p:nvSpPr>
        <p:spPr>
          <a:xfrm>
            <a:off x="5732982" y="6025829"/>
            <a:ext cx="184731" cy="369332"/>
          </a:xfrm>
          <a:prstGeom prst="rect">
            <a:avLst/>
          </a:prstGeom>
          <a:noFill/>
        </p:spPr>
        <p:txBody>
          <a:bodyPr wrap="none" rtlCol="0">
            <a:spAutoFit/>
          </a:bodyPr>
          <a:lstStyle/>
          <a:p>
            <a:endParaRPr lang="en-US" b="1" dirty="0">
              <a:solidFill>
                <a:srgbClr val="00B050"/>
              </a:solidFill>
            </a:endParaRPr>
          </a:p>
        </p:txBody>
      </p:sp>
      <p:sp>
        <p:nvSpPr>
          <p:cNvPr id="9" name="TextBox 8">
            <a:extLst>
              <a:ext uri="{FF2B5EF4-FFF2-40B4-BE49-F238E27FC236}">
                <a16:creationId xmlns:a16="http://schemas.microsoft.com/office/drawing/2014/main" id="{56500E68-E461-844B-B8AA-303D8533F445}"/>
              </a:ext>
            </a:extLst>
          </p:cNvPr>
          <p:cNvSpPr txBox="1"/>
          <p:nvPr/>
        </p:nvSpPr>
        <p:spPr>
          <a:xfrm>
            <a:off x="8418130" y="3595958"/>
            <a:ext cx="184731" cy="369332"/>
          </a:xfrm>
          <a:prstGeom prst="rect">
            <a:avLst/>
          </a:prstGeom>
          <a:noFill/>
        </p:spPr>
        <p:txBody>
          <a:bodyPr wrap="none" rtlCol="0">
            <a:spAutoFit/>
          </a:bodyPr>
          <a:lstStyle/>
          <a:p>
            <a:pPr algn="ctr"/>
            <a:endParaRPr lang="en-US" b="1" dirty="0"/>
          </a:p>
        </p:txBody>
      </p:sp>
      <p:pic>
        <p:nvPicPr>
          <p:cNvPr id="17" name="Content Placeholder 16">
            <a:extLst>
              <a:ext uri="{FF2B5EF4-FFF2-40B4-BE49-F238E27FC236}">
                <a16:creationId xmlns:a16="http://schemas.microsoft.com/office/drawing/2014/main" id="{E65B13A8-017B-5C55-B93F-692623D0C75C}"/>
              </a:ext>
            </a:extLst>
          </p:cNvPr>
          <p:cNvPicPr>
            <a:picLocks noGrp="1" noChangeAspect="1"/>
          </p:cNvPicPr>
          <p:nvPr>
            <p:ph idx="1"/>
          </p:nvPr>
        </p:nvPicPr>
        <p:blipFill>
          <a:blip r:embed="rId3"/>
          <a:stretch>
            <a:fillRect/>
          </a:stretch>
        </p:blipFill>
        <p:spPr>
          <a:xfrm>
            <a:off x="845939" y="1062878"/>
            <a:ext cx="7333737" cy="5233506"/>
          </a:xfrm>
        </p:spPr>
      </p:pic>
      <p:sp>
        <p:nvSpPr>
          <p:cNvPr id="8" name="TextBox 7">
            <a:extLst>
              <a:ext uri="{FF2B5EF4-FFF2-40B4-BE49-F238E27FC236}">
                <a16:creationId xmlns:a16="http://schemas.microsoft.com/office/drawing/2014/main" id="{5F5232DA-7ECD-E550-8C0E-A0C4B8E39086}"/>
              </a:ext>
            </a:extLst>
          </p:cNvPr>
          <p:cNvSpPr txBox="1"/>
          <p:nvPr/>
        </p:nvSpPr>
        <p:spPr>
          <a:xfrm>
            <a:off x="998341" y="822610"/>
            <a:ext cx="7333736" cy="26204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43078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162EB-A5F5-C54A-7C43-D333088252C7}"/>
              </a:ext>
            </a:extLst>
          </p:cNvPr>
          <p:cNvSpPr>
            <a:spLocks noGrp="1"/>
          </p:cNvSpPr>
          <p:nvPr>
            <p:ph type="title"/>
          </p:nvPr>
        </p:nvSpPr>
        <p:spPr>
          <a:xfrm>
            <a:off x="-141511" y="-57803"/>
            <a:ext cx="9514114" cy="1143000"/>
          </a:xfrm>
        </p:spPr>
        <p:txBody>
          <a:bodyPr>
            <a:normAutofit fontScale="90000"/>
          </a:bodyPr>
          <a:lstStyle/>
          <a:p>
            <a:r>
              <a:rPr lang="en-US" b="1" dirty="0">
                <a:solidFill>
                  <a:srgbClr val="0000FF"/>
                </a:solidFill>
              </a:rPr>
              <a:t>EIC is NOT a high energy frontier machine</a:t>
            </a:r>
          </a:p>
        </p:txBody>
      </p:sp>
      <p:sp>
        <p:nvSpPr>
          <p:cNvPr id="4" name="Date Placeholder 3">
            <a:extLst>
              <a:ext uri="{FF2B5EF4-FFF2-40B4-BE49-F238E27FC236}">
                <a16:creationId xmlns:a16="http://schemas.microsoft.com/office/drawing/2014/main" id="{505F7073-E5F3-316A-C4BA-D113F429A70A}"/>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BFB44954-9A0C-1888-68BC-8A6484468218}"/>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4BD8FA67-7430-89ED-161A-835A5E534977}"/>
              </a:ext>
            </a:extLst>
          </p:cNvPr>
          <p:cNvSpPr>
            <a:spLocks noGrp="1"/>
          </p:cNvSpPr>
          <p:nvPr>
            <p:ph type="sldNum" sz="quarter" idx="12"/>
          </p:nvPr>
        </p:nvSpPr>
        <p:spPr/>
        <p:txBody>
          <a:bodyPr/>
          <a:lstStyle/>
          <a:p>
            <a:fld id="{AF2E4468-5398-3744-84A2-247E18F77D68}" type="slidenum">
              <a:rPr lang="en-US" smtClean="0"/>
              <a:t>56</a:t>
            </a:fld>
            <a:endParaRPr lang="en-US" dirty="0"/>
          </a:p>
        </p:txBody>
      </p:sp>
      <p:sp>
        <p:nvSpPr>
          <p:cNvPr id="7" name="TextBox 6">
            <a:extLst>
              <a:ext uri="{FF2B5EF4-FFF2-40B4-BE49-F238E27FC236}">
                <a16:creationId xmlns:a16="http://schemas.microsoft.com/office/drawing/2014/main" id="{82E9D6F0-0535-9062-F270-BD18B8DFA903}"/>
              </a:ext>
            </a:extLst>
          </p:cNvPr>
          <p:cNvSpPr txBox="1"/>
          <p:nvPr/>
        </p:nvSpPr>
        <p:spPr>
          <a:xfrm>
            <a:off x="5732982" y="6025829"/>
            <a:ext cx="184731" cy="369332"/>
          </a:xfrm>
          <a:prstGeom prst="rect">
            <a:avLst/>
          </a:prstGeom>
          <a:noFill/>
        </p:spPr>
        <p:txBody>
          <a:bodyPr wrap="none" rtlCol="0">
            <a:spAutoFit/>
          </a:bodyPr>
          <a:lstStyle/>
          <a:p>
            <a:endParaRPr lang="en-US" b="1" dirty="0">
              <a:solidFill>
                <a:srgbClr val="00B050"/>
              </a:solidFill>
            </a:endParaRPr>
          </a:p>
        </p:txBody>
      </p:sp>
      <p:sp>
        <p:nvSpPr>
          <p:cNvPr id="9" name="TextBox 8">
            <a:extLst>
              <a:ext uri="{FF2B5EF4-FFF2-40B4-BE49-F238E27FC236}">
                <a16:creationId xmlns:a16="http://schemas.microsoft.com/office/drawing/2014/main" id="{56500E68-E461-844B-B8AA-303D8533F445}"/>
              </a:ext>
            </a:extLst>
          </p:cNvPr>
          <p:cNvSpPr txBox="1"/>
          <p:nvPr/>
        </p:nvSpPr>
        <p:spPr>
          <a:xfrm>
            <a:off x="8418130" y="3595958"/>
            <a:ext cx="184731" cy="369332"/>
          </a:xfrm>
          <a:prstGeom prst="rect">
            <a:avLst/>
          </a:prstGeom>
          <a:noFill/>
        </p:spPr>
        <p:txBody>
          <a:bodyPr wrap="none" rtlCol="0">
            <a:spAutoFit/>
          </a:bodyPr>
          <a:lstStyle/>
          <a:p>
            <a:pPr algn="ctr"/>
            <a:endParaRPr lang="en-US" b="1" dirty="0"/>
          </a:p>
        </p:txBody>
      </p:sp>
      <p:pic>
        <p:nvPicPr>
          <p:cNvPr id="17" name="Content Placeholder 16">
            <a:extLst>
              <a:ext uri="{FF2B5EF4-FFF2-40B4-BE49-F238E27FC236}">
                <a16:creationId xmlns:a16="http://schemas.microsoft.com/office/drawing/2014/main" id="{E65B13A8-017B-5C55-B93F-692623D0C75C}"/>
              </a:ext>
            </a:extLst>
          </p:cNvPr>
          <p:cNvPicPr>
            <a:picLocks noGrp="1" noChangeAspect="1"/>
          </p:cNvPicPr>
          <p:nvPr>
            <p:ph idx="1"/>
          </p:nvPr>
        </p:nvPicPr>
        <p:blipFill>
          <a:blip r:embed="rId3"/>
          <a:stretch>
            <a:fillRect/>
          </a:stretch>
        </p:blipFill>
        <p:spPr>
          <a:xfrm>
            <a:off x="845939" y="1062878"/>
            <a:ext cx="7333737" cy="5233506"/>
          </a:xfrm>
        </p:spPr>
      </p:pic>
      <p:sp>
        <p:nvSpPr>
          <p:cNvPr id="8" name="TextBox 7">
            <a:extLst>
              <a:ext uri="{FF2B5EF4-FFF2-40B4-BE49-F238E27FC236}">
                <a16:creationId xmlns:a16="http://schemas.microsoft.com/office/drawing/2014/main" id="{5F5232DA-7ECD-E550-8C0E-A0C4B8E39086}"/>
              </a:ext>
            </a:extLst>
          </p:cNvPr>
          <p:cNvSpPr txBox="1"/>
          <p:nvPr/>
        </p:nvSpPr>
        <p:spPr>
          <a:xfrm>
            <a:off x="998341" y="822610"/>
            <a:ext cx="7333736" cy="262040"/>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2B76179F-DF00-9D08-179E-B60155A0FE3B}"/>
              </a:ext>
            </a:extLst>
          </p:cNvPr>
          <p:cNvSpPr txBox="1"/>
          <p:nvPr/>
        </p:nvSpPr>
        <p:spPr>
          <a:xfrm>
            <a:off x="7831329" y="3595958"/>
            <a:ext cx="238454" cy="1596528"/>
          </a:xfrm>
          <a:prstGeom prst="rect">
            <a:avLst/>
          </a:prstGeom>
          <a:solidFill>
            <a:srgbClr val="FF0000"/>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BE5898F4-BE1B-94FF-164A-A18D7F727EE5}"/>
              </a:ext>
            </a:extLst>
          </p:cNvPr>
          <p:cNvSpPr txBox="1"/>
          <p:nvPr/>
        </p:nvSpPr>
        <p:spPr>
          <a:xfrm>
            <a:off x="8223217" y="3429000"/>
            <a:ext cx="580608" cy="461665"/>
          </a:xfrm>
          <a:prstGeom prst="rect">
            <a:avLst/>
          </a:prstGeom>
          <a:noFill/>
        </p:spPr>
        <p:txBody>
          <a:bodyPr wrap="none" rtlCol="0">
            <a:spAutoFit/>
          </a:bodyPr>
          <a:lstStyle/>
          <a:p>
            <a:r>
              <a:rPr lang="en-US" sz="2400" b="1" dirty="0"/>
              <a:t>EIC</a:t>
            </a:r>
          </a:p>
        </p:txBody>
      </p:sp>
      <p:sp>
        <p:nvSpPr>
          <p:cNvPr id="11" name="TextBox 10">
            <a:extLst>
              <a:ext uri="{FF2B5EF4-FFF2-40B4-BE49-F238E27FC236}">
                <a16:creationId xmlns:a16="http://schemas.microsoft.com/office/drawing/2014/main" id="{65ADEA99-7B1B-223C-CEBF-78D0E39B4F9C}"/>
              </a:ext>
            </a:extLst>
          </p:cNvPr>
          <p:cNvSpPr txBox="1"/>
          <p:nvPr/>
        </p:nvSpPr>
        <p:spPr>
          <a:xfrm>
            <a:off x="6596740" y="6035126"/>
            <a:ext cx="1760418" cy="369332"/>
          </a:xfrm>
          <a:prstGeom prst="rect">
            <a:avLst/>
          </a:prstGeom>
          <a:noFill/>
        </p:spPr>
        <p:txBody>
          <a:bodyPr wrap="none" rtlCol="0">
            <a:spAutoFit/>
          </a:bodyPr>
          <a:lstStyle/>
          <a:p>
            <a:r>
              <a:rPr lang="en-US" b="1" dirty="0"/>
              <a:t>LHC</a:t>
            </a:r>
            <a:r>
              <a:rPr lang="en-US" dirty="0"/>
              <a:t>  ~2 x 10</a:t>
            </a:r>
            <a:r>
              <a:rPr lang="en-US" baseline="30000" dirty="0"/>
              <a:t>-5</a:t>
            </a:r>
            <a:r>
              <a:rPr lang="en-US" dirty="0"/>
              <a:t> </a:t>
            </a:r>
            <a:r>
              <a:rPr lang="en-US" dirty="0" err="1"/>
              <a:t>fm</a:t>
            </a:r>
            <a:endParaRPr lang="en-US" dirty="0"/>
          </a:p>
        </p:txBody>
      </p:sp>
      <p:cxnSp>
        <p:nvCxnSpPr>
          <p:cNvPr id="13" name="Straight Arrow Connector 12">
            <a:extLst>
              <a:ext uri="{FF2B5EF4-FFF2-40B4-BE49-F238E27FC236}">
                <a16:creationId xmlns:a16="http://schemas.microsoft.com/office/drawing/2014/main" id="{63CDCC48-D95A-1689-6234-1BCD26B287AB}"/>
              </a:ext>
            </a:extLst>
          </p:cNvPr>
          <p:cNvCxnSpPr>
            <a:cxnSpLocks/>
          </p:cNvCxnSpPr>
          <p:nvPr/>
        </p:nvCxnSpPr>
        <p:spPr>
          <a:xfrm>
            <a:off x="7489371" y="6458888"/>
            <a:ext cx="0" cy="399112"/>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70536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72"/>
            <a:ext cx="8229600" cy="1143000"/>
          </a:xfrm>
        </p:spPr>
        <p:txBody>
          <a:bodyPr>
            <a:normAutofit fontScale="90000"/>
          </a:bodyPr>
          <a:lstStyle/>
          <a:p>
            <a:r>
              <a:rPr lang="en-US" b="1" dirty="0">
                <a:solidFill>
                  <a:srgbClr val="0000FF"/>
                </a:solidFill>
              </a:rPr>
              <a:t>Collider Specifications from Science</a:t>
            </a:r>
          </a:p>
        </p:txBody>
      </p:sp>
      <p:pic>
        <p:nvPicPr>
          <p:cNvPr id="7" name="Content Placeholder 6" descr="Screen Shot 2018-10-13 at 4.14.36 PM.png"/>
          <p:cNvPicPr>
            <a:picLocks noGrp="1" noChangeAspect="1"/>
          </p:cNvPicPr>
          <p:nvPr>
            <p:ph idx="1"/>
          </p:nvPr>
        </p:nvPicPr>
        <p:blipFill>
          <a:blip r:embed="rId2">
            <a:extLst>
              <a:ext uri="{28A0092B-C50C-407E-A947-70E740481C1C}">
                <a14:useLocalDpi xmlns:a14="http://schemas.microsoft.com/office/drawing/2010/main" val="0"/>
              </a:ext>
            </a:extLst>
          </a:blip>
          <a:srcRect l="-11029" r="-11029"/>
          <a:stretch>
            <a:fillRect/>
          </a:stretch>
        </p:blipFill>
        <p:spPr>
          <a:xfrm>
            <a:off x="184535" y="1255889"/>
            <a:ext cx="8586324" cy="5100461"/>
          </a:xfrm>
        </p:spPr>
      </p:pic>
      <p:sp>
        <p:nvSpPr>
          <p:cNvPr id="4" name="Date Placeholder 3"/>
          <p:cNvSpPr>
            <a:spLocks noGrp="1"/>
          </p:cNvSpPr>
          <p:nvPr>
            <p:ph type="dt" sz="half" idx="10"/>
          </p:nvPr>
        </p:nvSpPr>
        <p:spPr/>
        <p:txBody>
          <a:bodyPr/>
          <a:lstStyle/>
          <a:p>
            <a:r>
              <a:rPr lang="en-US"/>
              <a:t>5/15/2026</a:t>
            </a:r>
          </a:p>
        </p:txBody>
      </p:sp>
      <p:sp>
        <p:nvSpPr>
          <p:cNvPr id="5" name="Footer Placeholder 4"/>
          <p:cNvSpPr>
            <a:spLocks noGrp="1"/>
          </p:cNvSpPr>
          <p:nvPr>
            <p:ph type="ftr" sz="quarter" idx="11"/>
          </p:nvPr>
        </p:nvSpPr>
        <p:spPr/>
        <p:txBody>
          <a:bodyPr/>
          <a:lstStyle/>
          <a:p>
            <a:r>
              <a:rPr lang="pl-PL"/>
              <a:t>Richard Milner                                                      RHIC Science Symposium</a:t>
            </a:r>
            <a:endParaRPr lang="en-US"/>
          </a:p>
        </p:txBody>
      </p:sp>
      <p:sp>
        <p:nvSpPr>
          <p:cNvPr id="6" name="Slide Number Placeholder 5"/>
          <p:cNvSpPr>
            <a:spLocks noGrp="1"/>
          </p:cNvSpPr>
          <p:nvPr>
            <p:ph type="sldNum" sz="quarter" idx="12"/>
          </p:nvPr>
        </p:nvSpPr>
        <p:spPr/>
        <p:txBody>
          <a:bodyPr/>
          <a:lstStyle/>
          <a:p>
            <a:fld id="{AF2E4468-5398-3744-84A2-247E18F77D68}" type="slidenum">
              <a:rPr lang="en-US" smtClean="0"/>
              <a:t>57</a:t>
            </a:fld>
            <a:endParaRPr lang="en-US"/>
          </a:p>
        </p:txBody>
      </p:sp>
      <p:pic>
        <p:nvPicPr>
          <p:cNvPr id="3" name="Picture 2" descr="NAS cover.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23" y="4992228"/>
            <a:ext cx="779564" cy="1121748"/>
          </a:xfrm>
          <a:prstGeom prst="rect">
            <a:avLst/>
          </a:prstGeom>
        </p:spPr>
      </p:pic>
      <p:sp>
        <p:nvSpPr>
          <p:cNvPr id="8" name="TextBox 7">
            <a:extLst>
              <a:ext uri="{FF2B5EF4-FFF2-40B4-BE49-F238E27FC236}">
                <a16:creationId xmlns:a16="http://schemas.microsoft.com/office/drawing/2014/main" id="{A0650E90-A9FE-7F4C-98C6-BC5DEB0DA8DE}"/>
              </a:ext>
            </a:extLst>
          </p:cNvPr>
          <p:cNvSpPr txBox="1"/>
          <p:nvPr/>
        </p:nvSpPr>
        <p:spPr>
          <a:xfrm>
            <a:off x="1089064" y="922566"/>
            <a:ext cx="7095982" cy="369332"/>
          </a:xfrm>
          <a:prstGeom prst="rect">
            <a:avLst/>
          </a:prstGeom>
          <a:noFill/>
        </p:spPr>
        <p:txBody>
          <a:bodyPr wrap="none" rtlCol="0">
            <a:spAutoFit/>
          </a:bodyPr>
          <a:lstStyle/>
          <a:p>
            <a:r>
              <a:rPr lang="en-US" dirty="0"/>
              <a:t>First drafted by Abhay, Rolf and RM at EICC meeting in Darmstadt in 2009.</a:t>
            </a:r>
          </a:p>
        </p:txBody>
      </p:sp>
    </p:spTree>
    <p:extLst>
      <p:ext uri="{BB962C8B-B14F-4D97-AF65-F5344CB8AC3E}">
        <p14:creationId xmlns:p14="http://schemas.microsoft.com/office/powerpoint/2010/main" val="15967843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9130" y="274638"/>
            <a:ext cx="5656612" cy="1143000"/>
          </a:xfrm>
        </p:spPr>
        <p:txBody>
          <a:bodyPr>
            <a:normAutofit fontScale="90000"/>
          </a:bodyPr>
          <a:lstStyle/>
          <a:p>
            <a:r>
              <a:rPr lang="en-US" b="1" dirty="0">
                <a:solidFill>
                  <a:srgbClr val="0000FF"/>
                </a:solidFill>
              </a:rPr>
              <a:t>Understanding </a:t>
            </a:r>
            <a:br>
              <a:rPr lang="en-US" b="1" dirty="0">
                <a:solidFill>
                  <a:srgbClr val="0000FF"/>
                </a:solidFill>
              </a:rPr>
            </a:br>
            <a:r>
              <a:rPr lang="en-US" b="1" dirty="0">
                <a:solidFill>
                  <a:srgbClr val="0000FF"/>
                </a:solidFill>
              </a:rPr>
              <a:t>The Nucleus</a:t>
            </a:r>
          </a:p>
        </p:txBody>
      </p:sp>
      <p:sp>
        <p:nvSpPr>
          <p:cNvPr id="4" name="Date Placeholder 3"/>
          <p:cNvSpPr>
            <a:spLocks noGrp="1"/>
          </p:cNvSpPr>
          <p:nvPr>
            <p:ph type="dt" sz="half" idx="10"/>
          </p:nvPr>
        </p:nvSpPr>
        <p:spPr/>
        <p:txBody>
          <a:bodyPr/>
          <a:lstStyle/>
          <a:p>
            <a:r>
              <a:rPr lang="en-US"/>
              <a:t>5/15/2026</a:t>
            </a:r>
          </a:p>
        </p:txBody>
      </p:sp>
      <p:sp>
        <p:nvSpPr>
          <p:cNvPr id="5" name="Footer Placeholder 4"/>
          <p:cNvSpPr>
            <a:spLocks noGrp="1"/>
          </p:cNvSpPr>
          <p:nvPr>
            <p:ph type="ftr" sz="quarter" idx="11"/>
          </p:nvPr>
        </p:nvSpPr>
        <p:spPr/>
        <p:txBody>
          <a:bodyPr/>
          <a:lstStyle/>
          <a:p>
            <a:r>
              <a:rPr lang="pl-PL"/>
              <a:t>Richard Milner                                                      RHIC Science Symposium</a:t>
            </a:r>
            <a:endParaRPr lang="en-US"/>
          </a:p>
        </p:txBody>
      </p:sp>
      <p:sp>
        <p:nvSpPr>
          <p:cNvPr id="6" name="Slide Number Placeholder 5"/>
          <p:cNvSpPr>
            <a:spLocks noGrp="1"/>
          </p:cNvSpPr>
          <p:nvPr>
            <p:ph type="sldNum" sz="quarter" idx="12"/>
          </p:nvPr>
        </p:nvSpPr>
        <p:spPr/>
        <p:txBody>
          <a:bodyPr/>
          <a:lstStyle/>
          <a:p>
            <a:fld id="{AF2E4468-5398-3744-84A2-247E18F77D68}" type="slidenum">
              <a:rPr lang="en-US" smtClean="0"/>
              <a:t>58</a:t>
            </a:fld>
            <a:endParaRPr lang="en-US"/>
          </a:p>
        </p:txBody>
      </p:sp>
      <p:pic>
        <p:nvPicPr>
          <p:cNvPr id="3" name="Picture 2" descr="JLEIC_image_revised-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9" y="-804814"/>
            <a:ext cx="4293495" cy="5556288"/>
          </a:xfrm>
          <a:prstGeom prst="rect">
            <a:avLst/>
          </a:prstGeom>
        </p:spPr>
      </p:pic>
      <p:pic>
        <p:nvPicPr>
          <p:cNvPr id="10" name="Picture 9" descr="Deshpan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1200" y="4603675"/>
            <a:ext cx="2617940" cy="148642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1" y="4122091"/>
            <a:ext cx="2408014" cy="2214334"/>
          </a:xfrm>
          <a:prstGeom prst="rect">
            <a:avLst/>
          </a:prstGeom>
        </p:spPr>
      </p:pic>
      <p:sp>
        <p:nvSpPr>
          <p:cNvPr id="12" name="TextBox 11"/>
          <p:cNvSpPr txBox="1"/>
          <p:nvPr/>
        </p:nvSpPr>
        <p:spPr>
          <a:xfrm>
            <a:off x="4342754" y="1668316"/>
            <a:ext cx="4752961" cy="2585323"/>
          </a:xfrm>
          <a:prstGeom prst="rect">
            <a:avLst/>
          </a:prstGeom>
          <a:noFill/>
        </p:spPr>
        <p:txBody>
          <a:bodyPr wrap="none" rtlCol="0">
            <a:spAutoFit/>
          </a:bodyPr>
          <a:lstStyle/>
          <a:p>
            <a:pPr marL="285750" indent="-285750">
              <a:buFont typeface="Arial"/>
              <a:buChar char="•"/>
            </a:pPr>
            <a:r>
              <a:rPr lang="en-US" dirty="0"/>
              <a:t>Reality: experiments deal with hadrons</a:t>
            </a:r>
          </a:p>
          <a:p>
            <a:pPr marL="285750" indent="-285750">
              <a:buFont typeface="Arial"/>
              <a:buChar char="•"/>
            </a:pPr>
            <a:r>
              <a:rPr lang="en-US" dirty="0"/>
              <a:t>How do we relate the successful </a:t>
            </a:r>
            <a:r>
              <a:rPr lang="en-US" dirty="0" err="1"/>
              <a:t>hadronic</a:t>
            </a:r>
            <a:r>
              <a:rPr lang="en-US" dirty="0"/>
              <a:t> </a:t>
            </a:r>
          </a:p>
          <a:p>
            <a:r>
              <a:rPr lang="en-US" dirty="0"/>
              <a:t>     description of the nucleus to the fundamental </a:t>
            </a:r>
          </a:p>
          <a:p>
            <a:r>
              <a:rPr lang="en-US" dirty="0"/>
              <a:t>     quarks and gluons?</a:t>
            </a:r>
          </a:p>
          <a:p>
            <a:pPr marL="285750" indent="-285750">
              <a:buFont typeface="Arial"/>
              <a:buChar char="•"/>
            </a:pPr>
            <a:r>
              <a:rPr lang="en-US" dirty="0"/>
              <a:t>How does the nucleon with its structure and </a:t>
            </a:r>
          </a:p>
          <a:p>
            <a:r>
              <a:rPr lang="en-US" dirty="0"/>
              <a:t>     properties emerge from quarks and gluons of </a:t>
            </a:r>
          </a:p>
          <a:p>
            <a:r>
              <a:rPr lang="en-US" dirty="0"/>
              <a:t>     QCD?</a:t>
            </a:r>
          </a:p>
          <a:p>
            <a:pPr marL="285750" indent="-285750">
              <a:buFont typeface="Arial"/>
              <a:buChar char="•"/>
            </a:pPr>
            <a:r>
              <a:rPr lang="en-US" dirty="0"/>
              <a:t>What role does QCD play in the structure and </a:t>
            </a:r>
          </a:p>
          <a:p>
            <a:r>
              <a:rPr lang="en-US" dirty="0"/>
              <a:t>     properties of nuclei?</a:t>
            </a:r>
          </a:p>
        </p:txBody>
      </p:sp>
      <p:pic>
        <p:nvPicPr>
          <p:cNvPr id="13" name="Picture 12" descr="NuclideMap_stitched_small_previe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9991" y="4309779"/>
            <a:ext cx="2941081" cy="1990132"/>
          </a:xfrm>
          <a:prstGeom prst="rect">
            <a:avLst/>
          </a:prstGeom>
        </p:spPr>
      </p:pic>
    </p:spTree>
    <p:extLst>
      <p:ext uri="{BB962C8B-B14F-4D97-AF65-F5344CB8AC3E}">
        <p14:creationId xmlns:p14="http://schemas.microsoft.com/office/powerpoint/2010/main" val="7324663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C00FD-0C7A-193D-FD45-9B946B732873}"/>
              </a:ext>
            </a:extLst>
          </p:cNvPr>
          <p:cNvSpPr>
            <a:spLocks noGrp="1"/>
          </p:cNvSpPr>
          <p:nvPr>
            <p:ph type="title"/>
          </p:nvPr>
        </p:nvSpPr>
        <p:spPr>
          <a:xfrm>
            <a:off x="457200" y="6458"/>
            <a:ext cx="8229600" cy="793871"/>
          </a:xfrm>
        </p:spPr>
        <p:txBody>
          <a:bodyPr>
            <a:normAutofit/>
          </a:bodyPr>
          <a:lstStyle/>
          <a:p>
            <a:r>
              <a:rPr lang="en-US" b="1" dirty="0">
                <a:solidFill>
                  <a:srgbClr val="0000FF"/>
                </a:solidFill>
              </a:rPr>
              <a:t>In closing</a:t>
            </a:r>
          </a:p>
        </p:txBody>
      </p:sp>
      <p:sp>
        <p:nvSpPr>
          <p:cNvPr id="3" name="Date Placeholder 2">
            <a:extLst>
              <a:ext uri="{FF2B5EF4-FFF2-40B4-BE49-F238E27FC236}">
                <a16:creationId xmlns:a16="http://schemas.microsoft.com/office/drawing/2014/main" id="{D231FFE2-054A-673C-630A-A66FBBC804FA}"/>
              </a:ext>
            </a:extLst>
          </p:cNvPr>
          <p:cNvSpPr>
            <a:spLocks noGrp="1"/>
          </p:cNvSpPr>
          <p:nvPr>
            <p:ph type="dt" sz="half" idx="10"/>
          </p:nvPr>
        </p:nvSpPr>
        <p:spPr/>
        <p:txBody>
          <a:bodyPr/>
          <a:lstStyle/>
          <a:p>
            <a:r>
              <a:rPr lang="en-US"/>
              <a:t>5/15/2026</a:t>
            </a:r>
          </a:p>
        </p:txBody>
      </p:sp>
      <p:sp>
        <p:nvSpPr>
          <p:cNvPr id="4" name="Footer Placeholder 3">
            <a:extLst>
              <a:ext uri="{FF2B5EF4-FFF2-40B4-BE49-F238E27FC236}">
                <a16:creationId xmlns:a16="http://schemas.microsoft.com/office/drawing/2014/main" id="{45EF80AD-A2F7-14C0-77A4-E1CCCEC357CC}"/>
              </a:ext>
            </a:extLst>
          </p:cNvPr>
          <p:cNvSpPr>
            <a:spLocks noGrp="1"/>
          </p:cNvSpPr>
          <p:nvPr>
            <p:ph type="ftr" sz="quarter" idx="11"/>
          </p:nvPr>
        </p:nvSpPr>
        <p:spPr/>
        <p:txBody>
          <a:bodyPr/>
          <a:lstStyle/>
          <a:p>
            <a:r>
              <a:rPr lang="pl-PL"/>
              <a:t>Richard Milner                                                      RHIC Science Symposium</a:t>
            </a:r>
            <a:endParaRPr lang="en-US"/>
          </a:p>
        </p:txBody>
      </p:sp>
      <p:sp>
        <p:nvSpPr>
          <p:cNvPr id="5" name="Slide Number Placeholder 4">
            <a:extLst>
              <a:ext uri="{FF2B5EF4-FFF2-40B4-BE49-F238E27FC236}">
                <a16:creationId xmlns:a16="http://schemas.microsoft.com/office/drawing/2014/main" id="{46B0115A-7D94-55AF-304E-ED29ECC53702}"/>
              </a:ext>
            </a:extLst>
          </p:cNvPr>
          <p:cNvSpPr>
            <a:spLocks noGrp="1"/>
          </p:cNvSpPr>
          <p:nvPr>
            <p:ph type="sldNum" sz="quarter" idx="12"/>
          </p:nvPr>
        </p:nvSpPr>
        <p:spPr/>
        <p:txBody>
          <a:bodyPr/>
          <a:lstStyle/>
          <a:p>
            <a:fld id="{AF2E4468-5398-3744-84A2-247E18F77D68}" type="slidenum">
              <a:rPr lang="en-US" smtClean="0"/>
              <a:t>59</a:t>
            </a:fld>
            <a:endParaRPr lang="en-US"/>
          </a:p>
        </p:txBody>
      </p:sp>
      <p:sp>
        <p:nvSpPr>
          <p:cNvPr id="6" name="TextBox 5">
            <a:extLst>
              <a:ext uri="{FF2B5EF4-FFF2-40B4-BE49-F238E27FC236}">
                <a16:creationId xmlns:a16="http://schemas.microsoft.com/office/drawing/2014/main" id="{9825C023-B6D0-9E34-CB4F-1B8E647378D2}"/>
              </a:ext>
            </a:extLst>
          </p:cNvPr>
          <p:cNvSpPr txBox="1"/>
          <p:nvPr/>
        </p:nvSpPr>
        <p:spPr>
          <a:xfrm>
            <a:off x="30332" y="845176"/>
            <a:ext cx="9113668"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t>EIC is the unique accelerator required to advance the frontiers of our understanding of the fundamental structure of matter in the twenty first century:		</a:t>
            </a:r>
          </a:p>
          <a:p>
            <a:r>
              <a:rPr lang="en-US" sz="2000" dirty="0"/>
              <a:t>		- first double-polarized e-p collider</a:t>
            </a:r>
          </a:p>
          <a:p>
            <a:r>
              <a:rPr lang="en-US" sz="2000" dirty="0"/>
              <a:t>		- first e-A collider.</a:t>
            </a:r>
          </a:p>
          <a:p>
            <a:pPr marL="285750" indent="-285750">
              <a:buFont typeface="Arial" panose="020B0604020202020204" pitchFamily="34" charset="0"/>
              <a:buChar char="•"/>
            </a:pPr>
            <a:r>
              <a:rPr lang="en-US" sz="2000" dirty="0"/>
              <a:t>It is the first machine designed to probe the complex quantum world of the quarks and gluons of QCD.</a:t>
            </a:r>
          </a:p>
          <a:p>
            <a:pPr marL="342900" indent="-342900">
              <a:buFont typeface="Arial" panose="020B0604020202020204" pitchFamily="34" charset="0"/>
              <a:buChar char="•"/>
            </a:pPr>
            <a:r>
              <a:rPr lang="en-US" sz="2000" dirty="0"/>
              <a:t>It originated ~ 2000 from within the U.S. nuclear physics research community motivated by the desire to make a substantial advance in the study of the fundamental structure of matter.</a:t>
            </a:r>
          </a:p>
          <a:p>
            <a:pPr marL="342900" indent="-342900">
              <a:buFont typeface="Arial" panose="020B0604020202020204" pitchFamily="34" charset="0"/>
              <a:buChar char="•"/>
            </a:pPr>
            <a:r>
              <a:rPr lang="en-US" sz="2000" dirty="0"/>
              <a:t>Theoretical developments were essential to developing the convincing science case for a billion dollar class machine.</a:t>
            </a:r>
          </a:p>
          <a:p>
            <a:pPr marL="342900" indent="-342900">
              <a:buFont typeface="Arial" panose="020B0604020202020204" pitchFamily="34" charset="0"/>
              <a:buChar char="•"/>
            </a:pPr>
            <a:r>
              <a:rPr lang="en-US" sz="2000" dirty="0"/>
              <a:t>The 2010 INT program was pivotal in creating the EIC White Paper that led to the 2015 Long Range Plan recommendation, the successful NAS evaluation and decision by DOE to begin construction in 2020. </a:t>
            </a:r>
          </a:p>
          <a:p>
            <a:pPr marL="342900" indent="-342900">
              <a:buFont typeface="Arial" panose="020B0604020202020204" pitchFamily="34" charset="0"/>
              <a:buChar char="•"/>
            </a:pPr>
            <a:r>
              <a:rPr lang="en-US" sz="2000" dirty="0"/>
              <a:t>Going forward to realization, a healthy U.S. nuclear physics research community is essential to harvest the considerable investments in the Electron-Ion Collider, the </a:t>
            </a:r>
            <a:r>
              <a:rPr lang="en-US" sz="2000" dirty="0" err="1"/>
              <a:t>ePIC</a:t>
            </a:r>
            <a:r>
              <a:rPr lang="en-US" sz="2000" dirty="0"/>
              <a:t> detector and other scientific instrumentation.  </a:t>
            </a:r>
            <a:r>
              <a:rPr lang="en-US" sz="2000" b="1" dirty="0">
                <a:solidFill>
                  <a:srgbClr val="FF0000"/>
                </a:solidFill>
              </a:rPr>
              <a:t>There will be surprises!</a:t>
            </a:r>
          </a:p>
          <a:p>
            <a:r>
              <a:rPr lang="en-US" sz="2000" dirty="0"/>
              <a:t>  </a:t>
            </a:r>
          </a:p>
        </p:txBody>
      </p:sp>
    </p:spTree>
    <p:extLst>
      <p:ext uri="{BB962C8B-B14F-4D97-AF65-F5344CB8AC3E}">
        <p14:creationId xmlns:p14="http://schemas.microsoft.com/office/powerpoint/2010/main" val="2025386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6862513-F1FD-D183-CA53-6222F906171F}"/>
              </a:ext>
            </a:extLst>
          </p:cNvPr>
          <p:cNvSpPr>
            <a:spLocks noGrp="1"/>
          </p:cNvSpPr>
          <p:nvPr>
            <p:ph type="dt" sz="half" idx="10"/>
          </p:nvPr>
        </p:nvSpPr>
        <p:spPr/>
        <p:txBody>
          <a:bodyPr/>
          <a:lstStyle/>
          <a:p>
            <a:r>
              <a:rPr lang="en-US" altLang="en-US"/>
              <a:t>5/15/2026</a:t>
            </a:r>
          </a:p>
        </p:txBody>
      </p:sp>
      <p:sp>
        <p:nvSpPr>
          <p:cNvPr id="3" name="Footer Placeholder 4">
            <a:extLst>
              <a:ext uri="{FF2B5EF4-FFF2-40B4-BE49-F238E27FC236}">
                <a16:creationId xmlns:a16="http://schemas.microsoft.com/office/drawing/2014/main" id="{52D1309D-00FA-4DD2-A3FB-19AF6CC7A0F8}"/>
              </a:ext>
            </a:extLst>
          </p:cNvPr>
          <p:cNvSpPr>
            <a:spLocks noGrp="1"/>
          </p:cNvSpPr>
          <p:nvPr>
            <p:ph type="ftr" sz="quarter" idx="11"/>
          </p:nvPr>
        </p:nvSpPr>
        <p:spPr/>
        <p:txBody>
          <a:bodyPr/>
          <a:lstStyle/>
          <a:p>
            <a:r>
              <a:rPr lang="en-US" altLang="en-US"/>
              <a:t>Richard Milner                                                      RHIC Science Symposium</a:t>
            </a:r>
          </a:p>
        </p:txBody>
      </p:sp>
      <p:sp>
        <p:nvSpPr>
          <p:cNvPr id="4" name="Slide Number Placeholder 5">
            <a:extLst>
              <a:ext uri="{FF2B5EF4-FFF2-40B4-BE49-F238E27FC236}">
                <a16:creationId xmlns:a16="http://schemas.microsoft.com/office/drawing/2014/main" id="{242D8D9E-25D3-F7BA-CE7C-CD89245D069F}"/>
              </a:ext>
            </a:extLst>
          </p:cNvPr>
          <p:cNvSpPr>
            <a:spLocks noGrp="1"/>
          </p:cNvSpPr>
          <p:nvPr>
            <p:ph type="sldNum" sz="quarter" idx="12"/>
          </p:nvPr>
        </p:nvSpPr>
        <p:spPr/>
        <p:txBody>
          <a:bodyPr/>
          <a:lstStyle/>
          <a:p>
            <a:fld id="{896B6AA0-9E84-F84A-B4CE-27A16C9AD3B4}" type="slidenum">
              <a:rPr lang="en-US" altLang="en-US"/>
              <a:pPr/>
              <a:t>6</a:t>
            </a:fld>
            <a:endParaRPr lang="en-US" altLang="en-US"/>
          </a:p>
        </p:txBody>
      </p:sp>
      <p:sp>
        <p:nvSpPr>
          <p:cNvPr id="33794" name="Rectangle 2">
            <a:extLst>
              <a:ext uri="{FF2B5EF4-FFF2-40B4-BE49-F238E27FC236}">
                <a16:creationId xmlns:a16="http://schemas.microsoft.com/office/drawing/2014/main" id="{CFEFB1F7-A968-3E4D-7A54-4CB890755586}"/>
              </a:ext>
            </a:extLst>
          </p:cNvPr>
          <p:cNvSpPr>
            <a:spLocks noGrp="1" noChangeArrowheads="1"/>
          </p:cNvSpPr>
          <p:nvPr>
            <p:ph type="title"/>
          </p:nvPr>
        </p:nvSpPr>
        <p:spPr>
          <a:xfrm>
            <a:off x="0" y="408200"/>
            <a:ext cx="9144000" cy="792162"/>
          </a:xfrm>
        </p:spPr>
        <p:txBody>
          <a:bodyPr>
            <a:normAutofit/>
          </a:bodyPr>
          <a:lstStyle/>
          <a:p>
            <a:r>
              <a:rPr lang="en-US" altLang="en-US" sz="4000" b="1" dirty="0">
                <a:solidFill>
                  <a:srgbClr val="0000FF"/>
                </a:solidFill>
                <a:latin typeface="+mn-lt"/>
              </a:rPr>
              <a:t>The structure of the proton ~ 1985</a:t>
            </a:r>
          </a:p>
        </p:txBody>
      </p:sp>
      <p:sp>
        <p:nvSpPr>
          <p:cNvPr id="33795" name="Rectangle 3">
            <a:extLst>
              <a:ext uri="{FF2B5EF4-FFF2-40B4-BE49-F238E27FC236}">
                <a16:creationId xmlns:a16="http://schemas.microsoft.com/office/drawing/2014/main" id="{9B673570-4155-DEAA-E360-568429379205}"/>
              </a:ext>
            </a:extLst>
          </p:cNvPr>
          <p:cNvSpPr>
            <a:spLocks noGrp="1" noChangeArrowheads="1"/>
          </p:cNvSpPr>
          <p:nvPr>
            <p:ph type="body" idx="1"/>
          </p:nvPr>
        </p:nvSpPr>
        <p:spPr>
          <a:xfrm>
            <a:off x="304800" y="1524000"/>
            <a:ext cx="8686800" cy="4602163"/>
          </a:xfrm>
        </p:spPr>
        <p:txBody>
          <a:bodyPr/>
          <a:lstStyle/>
          <a:p>
            <a:r>
              <a:rPr lang="en-US" altLang="en-US" sz="2400" dirty="0"/>
              <a:t>Structure and dynamics understood in terms of quarks: gluons assumed to carry half of the proton’s momentum but essentially `invisible’</a:t>
            </a:r>
          </a:p>
          <a:p>
            <a:r>
              <a:rPr lang="en-US" altLang="en-US" sz="2400" dirty="0"/>
              <a:t>Theoretical QCD inspired models based on quarks and confinement, e.g. the MIT bag model</a:t>
            </a:r>
          </a:p>
          <a:p>
            <a:r>
              <a:rPr lang="en-US" altLang="en-US" sz="2400" dirty="0"/>
              <a:t>EMC Effect =&gt; quark momentum modified in the nucleus</a:t>
            </a:r>
          </a:p>
          <a:p>
            <a:r>
              <a:rPr lang="en-US" altLang="en-US" sz="2400" dirty="0"/>
              <a:t>Violation of Gottfried Sum Rule =&gt; flavor asymmetry of the sea established</a:t>
            </a:r>
          </a:p>
          <a:p>
            <a:r>
              <a:rPr lang="en-US" altLang="en-US" sz="2400" dirty="0"/>
              <a:t>Lattice QCD in its infancy</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C00FD-0C7A-193D-FD45-9B946B732873}"/>
              </a:ext>
            </a:extLst>
          </p:cNvPr>
          <p:cNvSpPr>
            <a:spLocks noGrp="1"/>
          </p:cNvSpPr>
          <p:nvPr>
            <p:ph type="title"/>
          </p:nvPr>
        </p:nvSpPr>
        <p:spPr>
          <a:xfrm>
            <a:off x="457200" y="6458"/>
            <a:ext cx="8229600" cy="793871"/>
          </a:xfrm>
        </p:spPr>
        <p:txBody>
          <a:bodyPr>
            <a:normAutofit/>
          </a:bodyPr>
          <a:lstStyle/>
          <a:p>
            <a:r>
              <a:rPr lang="en-US" b="1" dirty="0">
                <a:solidFill>
                  <a:srgbClr val="0000FF"/>
                </a:solidFill>
              </a:rPr>
              <a:t>In closing</a:t>
            </a:r>
          </a:p>
        </p:txBody>
      </p:sp>
      <p:sp>
        <p:nvSpPr>
          <p:cNvPr id="3" name="Date Placeholder 2">
            <a:extLst>
              <a:ext uri="{FF2B5EF4-FFF2-40B4-BE49-F238E27FC236}">
                <a16:creationId xmlns:a16="http://schemas.microsoft.com/office/drawing/2014/main" id="{D231FFE2-054A-673C-630A-A66FBBC804FA}"/>
              </a:ext>
            </a:extLst>
          </p:cNvPr>
          <p:cNvSpPr>
            <a:spLocks noGrp="1"/>
          </p:cNvSpPr>
          <p:nvPr>
            <p:ph type="dt" sz="half" idx="10"/>
          </p:nvPr>
        </p:nvSpPr>
        <p:spPr/>
        <p:txBody>
          <a:bodyPr/>
          <a:lstStyle/>
          <a:p>
            <a:r>
              <a:rPr lang="en-US"/>
              <a:t>5/15/2026</a:t>
            </a:r>
          </a:p>
        </p:txBody>
      </p:sp>
      <p:sp>
        <p:nvSpPr>
          <p:cNvPr id="4" name="Footer Placeholder 3">
            <a:extLst>
              <a:ext uri="{FF2B5EF4-FFF2-40B4-BE49-F238E27FC236}">
                <a16:creationId xmlns:a16="http://schemas.microsoft.com/office/drawing/2014/main" id="{45EF80AD-A2F7-14C0-77A4-E1CCCEC357CC}"/>
              </a:ext>
            </a:extLst>
          </p:cNvPr>
          <p:cNvSpPr>
            <a:spLocks noGrp="1"/>
          </p:cNvSpPr>
          <p:nvPr>
            <p:ph type="ftr" sz="quarter" idx="11"/>
          </p:nvPr>
        </p:nvSpPr>
        <p:spPr/>
        <p:txBody>
          <a:bodyPr/>
          <a:lstStyle/>
          <a:p>
            <a:r>
              <a:rPr lang="pl-PL"/>
              <a:t>Richard Milner                                                      RHIC Science Symposium</a:t>
            </a:r>
            <a:endParaRPr lang="en-US"/>
          </a:p>
        </p:txBody>
      </p:sp>
      <p:sp>
        <p:nvSpPr>
          <p:cNvPr id="5" name="Slide Number Placeholder 4">
            <a:extLst>
              <a:ext uri="{FF2B5EF4-FFF2-40B4-BE49-F238E27FC236}">
                <a16:creationId xmlns:a16="http://schemas.microsoft.com/office/drawing/2014/main" id="{46B0115A-7D94-55AF-304E-ED29ECC53702}"/>
              </a:ext>
            </a:extLst>
          </p:cNvPr>
          <p:cNvSpPr>
            <a:spLocks noGrp="1"/>
          </p:cNvSpPr>
          <p:nvPr>
            <p:ph type="sldNum" sz="quarter" idx="12"/>
          </p:nvPr>
        </p:nvSpPr>
        <p:spPr/>
        <p:txBody>
          <a:bodyPr/>
          <a:lstStyle/>
          <a:p>
            <a:fld id="{AF2E4468-5398-3744-84A2-247E18F77D68}" type="slidenum">
              <a:rPr lang="en-US" smtClean="0"/>
              <a:t>60</a:t>
            </a:fld>
            <a:endParaRPr lang="en-US"/>
          </a:p>
        </p:txBody>
      </p:sp>
      <p:sp>
        <p:nvSpPr>
          <p:cNvPr id="6" name="TextBox 5">
            <a:extLst>
              <a:ext uri="{FF2B5EF4-FFF2-40B4-BE49-F238E27FC236}">
                <a16:creationId xmlns:a16="http://schemas.microsoft.com/office/drawing/2014/main" id="{9825C023-B6D0-9E34-CB4F-1B8E647378D2}"/>
              </a:ext>
            </a:extLst>
          </p:cNvPr>
          <p:cNvSpPr txBox="1"/>
          <p:nvPr/>
        </p:nvSpPr>
        <p:spPr>
          <a:xfrm>
            <a:off x="30332" y="845176"/>
            <a:ext cx="9113668"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t>EIC is the unique accelerator required to advance the frontiers of our understanding of the fundamental structure of matter in the twenty first century:		</a:t>
            </a:r>
          </a:p>
          <a:p>
            <a:r>
              <a:rPr lang="en-US" sz="2000" dirty="0"/>
              <a:t>		- first double-polarized e-p collider</a:t>
            </a:r>
          </a:p>
          <a:p>
            <a:r>
              <a:rPr lang="en-US" sz="2000" dirty="0"/>
              <a:t>		- first e-A collider.</a:t>
            </a:r>
          </a:p>
          <a:p>
            <a:pPr marL="285750" indent="-285750">
              <a:buFont typeface="Arial" panose="020B0604020202020204" pitchFamily="34" charset="0"/>
              <a:buChar char="•"/>
            </a:pPr>
            <a:r>
              <a:rPr lang="en-US" sz="2000" dirty="0"/>
              <a:t>It is the first machine designed to probe the complex quantum world of the quarks and gluons of QCD.</a:t>
            </a:r>
          </a:p>
          <a:p>
            <a:pPr marL="342900" indent="-342900">
              <a:buFont typeface="Arial" panose="020B0604020202020204" pitchFamily="34" charset="0"/>
              <a:buChar char="•"/>
            </a:pPr>
            <a:r>
              <a:rPr lang="en-US" sz="2000" dirty="0"/>
              <a:t>It originated ~ 2000 from within the U.S. nuclear physics research community motivated by the desire to make a substantial advance in the study of the fundamental structure of matter.</a:t>
            </a:r>
          </a:p>
          <a:p>
            <a:pPr marL="342900" indent="-342900">
              <a:buFont typeface="Arial" panose="020B0604020202020204" pitchFamily="34" charset="0"/>
              <a:buChar char="•"/>
            </a:pPr>
            <a:r>
              <a:rPr lang="en-US" sz="2000" dirty="0"/>
              <a:t>Theoretical developments were essential to developing the convincing science case for a billion dollar class machine.</a:t>
            </a:r>
          </a:p>
          <a:p>
            <a:pPr marL="342900" indent="-342900">
              <a:buFont typeface="Arial" panose="020B0604020202020204" pitchFamily="34" charset="0"/>
              <a:buChar char="•"/>
            </a:pPr>
            <a:r>
              <a:rPr lang="en-US" sz="2000" dirty="0"/>
              <a:t>The 2010 INT program was pivotal in creating the EIC White Paper that led to the 2015 Long Range Plan recommendation, the successful NAS evaluation and decision by DOE to begin construction in 2020. </a:t>
            </a:r>
          </a:p>
          <a:p>
            <a:pPr marL="342900" indent="-342900">
              <a:buFont typeface="Arial" panose="020B0604020202020204" pitchFamily="34" charset="0"/>
              <a:buChar char="•"/>
            </a:pPr>
            <a:r>
              <a:rPr lang="en-US" sz="2000" dirty="0"/>
              <a:t>Going forward to realization, a healthy U.S. nuclear physics research community is essential to harvest the considerable investments in the Electron-Ion Collider, the </a:t>
            </a:r>
            <a:r>
              <a:rPr lang="en-US" sz="2000" dirty="0" err="1"/>
              <a:t>ePIC</a:t>
            </a:r>
            <a:r>
              <a:rPr lang="en-US" sz="2000" dirty="0"/>
              <a:t> detector and other scientific instrumentation.  </a:t>
            </a:r>
            <a:r>
              <a:rPr lang="en-US" sz="2000" b="1" dirty="0">
                <a:solidFill>
                  <a:srgbClr val="FF0000"/>
                </a:solidFill>
              </a:rPr>
              <a:t>There will be surprises!</a:t>
            </a:r>
          </a:p>
          <a:p>
            <a:r>
              <a:rPr lang="en-US" sz="2000" dirty="0"/>
              <a:t>  </a:t>
            </a:r>
          </a:p>
        </p:txBody>
      </p:sp>
      <p:pic>
        <p:nvPicPr>
          <p:cNvPr id="8" name="Picture 7">
            <a:extLst>
              <a:ext uri="{FF2B5EF4-FFF2-40B4-BE49-F238E27FC236}">
                <a16:creationId xmlns:a16="http://schemas.microsoft.com/office/drawing/2014/main" id="{9A258495-3005-20F6-B46C-817384432D80}"/>
              </a:ext>
            </a:extLst>
          </p:cNvPr>
          <p:cNvPicPr>
            <a:picLocks noChangeAspect="1"/>
          </p:cNvPicPr>
          <p:nvPr/>
        </p:nvPicPr>
        <p:blipFill>
          <a:blip r:embed="rId2"/>
          <a:stretch>
            <a:fillRect/>
          </a:stretch>
        </p:blipFill>
        <p:spPr>
          <a:xfrm>
            <a:off x="3205536" y="800328"/>
            <a:ext cx="2680799" cy="5361597"/>
          </a:xfrm>
          <a:prstGeom prst="rect">
            <a:avLst/>
          </a:prstGeom>
        </p:spPr>
      </p:pic>
    </p:spTree>
    <p:extLst>
      <p:ext uri="{BB962C8B-B14F-4D97-AF65-F5344CB8AC3E}">
        <p14:creationId xmlns:p14="http://schemas.microsoft.com/office/powerpoint/2010/main" val="2832492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E603F87-4B4B-C2C5-7BE4-13715B19BC29}"/>
              </a:ext>
            </a:extLst>
          </p:cNvPr>
          <p:cNvSpPr>
            <a:spLocks noGrp="1"/>
          </p:cNvSpPr>
          <p:nvPr>
            <p:ph type="dt" sz="half" idx="10"/>
          </p:nvPr>
        </p:nvSpPr>
        <p:spPr/>
        <p:txBody>
          <a:bodyPr/>
          <a:lstStyle/>
          <a:p>
            <a:r>
              <a:rPr lang="en-US" altLang="en-US"/>
              <a:t>5/15/2026</a:t>
            </a:r>
          </a:p>
        </p:txBody>
      </p:sp>
      <p:sp>
        <p:nvSpPr>
          <p:cNvPr id="3" name="Footer Placeholder 4">
            <a:extLst>
              <a:ext uri="{FF2B5EF4-FFF2-40B4-BE49-F238E27FC236}">
                <a16:creationId xmlns:a16="http://schemas.microsoft.com/office/drawing/2014/main" id="{555BD952-8530-6CEC-9852-987064E31FBF}"/>
              </a:ext>
            </a:extLst>
          </p:cNvPr>
          <p:cNvSpPr>
            <a:spLocks noGrp="1"/>
          </p:cNvSpPr>
          <p:nvPr>
            <p:ph type="ftr" sz="quarter" idx="11"/>
          </p:nvPr>
        </p:nvSpPr>
        <p:spPr/>
        <p:txBody>
          <a:bodyPr/>
          <a:lstStyle/>
          <a:p>
            <a:r>
              <a:rPr lang="en-US" altLang="en-US"/>
              <a:t>Richard Milner                                                      RHIC Science Symposium</a:t>
            </a:r>
          </a:p>
        </p:txBody>
      </p:sp>
      <p:sp>
        <p:nvSpPr>
          <p:cNvPr id="4" name="Slide Number Placeholder 5">
            <a:extLst>
              <a:ext uri="{FF2B5EF4-FFF2-40B4-BE49-F238E27FC236}">
                <a16:creationId xmlns:a16="http://schemas.microsoft.com/office/drawing/2014/main" id="{94BCE536-DA0E-8EC5-E9F5-C4869FF5643A}"/>
              </a:ext>
            </a:extLst>
          </p:cNvPr>
          <p:cNvSpPr>
            <a:spLocks noGrp="1"/>
          </p:cNvSpPr>
          <p:nvPr>
            <p:ph type="sldNum" sz="quarter" idx="12"/>
          </p:nvPr>
        </p:nvSpPr>
        <p:spPr/>
        <p:txBody>
          <a:bodyPr/>
          <a:lstStyle/>
          <a:p>
            <a:fld id="{F175E46D-A7F5-0A42-8F8B-64B9B055EB01}" type="slidenum">
              <a:rPr lang="en-US" altLang="en-US"/>
              <a:pPr/>
              <a:t>7</a:t>
            </a:fld>
            <a:endParaRPr lang="en-US" altLang="en-US"/>
          </a:p>
        </p:txBody>
      </p:sp>
      <p:sp>
        <p:nvSpPr>
          <p:cNvPr id="84994" name="Rectangle 2">
            <a:extLst>
              <a:ext uri="{FF2B5EF4-FFF2-40B4-BE49-F238E27FC236}">
                <a16:creationId xmlns:a16="http://schemas.microsoft.com/office/drawing/2014/main" id="{7ECF7540-ED29-7F87-BCC3-72642677113F}"/>
              </a:ext>
            </a:extLst>
          </p:cNvPr>
          <p:cNvSpPr>
            <a:spLocks noGrp="1" noChangeArrowheads="1"/>
          </p:cNvSpPr>
          <p:nvPr>
            <p:ph type="title"/>
          </p:nvPr>
        </p:nvSpPr>
        <p:spPr>
          <a:xfrm>
            <a:off x="457200" y="0"/>
            <a:ext cx="8229600" cy="990600"/>
          </a:xfrm>
        </p:spPr>
        <p:txBody>
          <a:bodyPr>
            <a:normAutofit/>
          </a:bodyPr>
          <a:lstStyle/>
          <a:p>
            <a:r>
              <a:rPr lang="en-US" altLang="en-US" sz="4000" b="1" dirty="0">
                <a:solidFill>
                  <a:srgbClr val="0000FF"/>
                </a:solidFill>
                <a:latin typeface="+mn-lt"/>
              </a:rPr>
              <a:t>Polarized lepton beams</a:t>
            </a:r>
          </a:p>
        </p:txBody>
      </p:sp>
      <p:sp>
        <p:nvSpPr>
          <p:cNvPr id="84995" name="Rectangle 3">
            <a:extLst>
              <a:ext uri="{FF2B5EF4-FFF2-40B4-BE49-F238E27FC236}">
                <a16:creationId xmlns:a16="http://schemas.microsoft.com/office/drawing/2014/main" id="{A8ED283C-5E09-2EA6-159C-4411562E99DF}"/>
              </a:ext>
            </a:extLst>
          </p:cNvPr>
          <p:cNvSpPr>
            <a:spLocks noGrp="1" noChangeArrowheads="1"/>
          </p:cNvSpPr>
          <p:nvPr>
            <p:ph type="body" idx="1"/>
          </p:nvPr>
        </p:nvSpPr>
        <p:spPr>
          <a:xfrm>
            <a:off x="457200" y="1208963"/>
            <a:ext cx="8229600" cy="4983163"/>
          </a:xfrm>
        </p:spPr>
        <p:txBody>
          <a:bodyPr>
            <a:noAutofit/>
          </a:bodyPr>
          <a:lstStyle/>
          <a:p>
            <a:r>
              <a:rPr lang="en-US" altLang="en-US" sz="2400" dirty="0"/>
              <a:t>In ~ 1987 available beams included</a:t>
            </a:r>
          </a:p>
          <a:p>
            <a:pPr>
              <a:buFontTx/>
              <a:buNone/>
            </a:pPr>
            <a:r>
              <a:rPr lang="en-US" altLang="en-US" sz="2400" dirty="0"/>
              <a:t>		- low intensity, highly polarized muon beams</a:t>
            </a:r>
          </a:p>
          <a:p>
            <a:pPr>
              <a:buFontTx/>
              <a:buNone/>
            </a:pPr>
            <a:r>
              <a:rPr lang="en-US" altLang="en-US" sz="2400" dirty="0"/>
              <a:t>		- high intensity, low polarization electron beams </a:t>
            </a:r>
          </a:p>
          <a:p>
            <a:r>
              <a:rPr lang="en-US" altLang="en-US" sz="2400" dirty="0"/>
              <a:t>Interest in studying the spin structure of the nucleon drove the polarized electron beam technology in a major way</a:t>
            </a:r>
          </a:p>
          <a:p>
            <a:r>
              <a:rPr lang="en-US" altLang="en-US" sz="2400" dirty="0"/>
              <a:t>At SLAC, ~ 80% polarized electron beams were developed for E122 – direct evidence for Z</a:t>
            </a:r>
            <a:r>
              <a:rPr lang="en-US" altLang="en-US" sz="2400" baseline="30000" dirty="0"/>
              <a:t>0</a:t>
            </a:r>
            <a:r>
              <a:rPr lang="en-US" altLang="en-US" sz="2400" dirty="0"/>
              <a:t> in parity violating electron scattering.</a:t>
            </a:r>
          </a:p>
          <a:p>
            <a:r>
              <a:rPr lang="en-US" altLang="en-US" sz="2400" dirty="0"/>
              <a:t>At DESY, HERMES drove the development of ~65% polarized electron/positron beams using the Sokolov-</a:t>
            </a:r>
            <a:r>
              <a:rPr lang="en-US" altLang="en-US" sz="2400" dirty="0" err="1"/>
              <a:t>Ternov</a:t>
            </a:r>
            <a:r>
              <a:rPr lang="en-US" altLang="en-US" sz="2400" dirty="0"/>
              <a:t>  effect</a:t>
            </a:r>
          </a:p>
          <a:p>
            <a:r>
              <a:rPr lang="en-US" altLang="en-US" sz="2400" dirty="0"/>
              <a:t>Precision beam polarimetry was developed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B059B38-AE4E-A2CE-FD4B-3F8B2AFD2A24}"/>
              </a:ext>
            </a:extLst>
          </p:cNvPr>
          <p:cNvSpPr>
            <a:spLocks noGrp="1"/>
          </p:cNvSpPr>
          <p:nvPr>
            <p:ph type="dt" sz="half" idx="10"/>
          </p:nvPr>
        </p:nvSpPr>
        <p:spPr/>
        <p:txBody>
          <a:bodyPr/>
          <a:lstStyle/>
          <a:p>
            <a:r>
              <a:rPr lang="en-US" altLang="en-US"/>
              <a:t>5/15/2026</a:t>
            </a:r>
          </a:p>
        </p:txBody>
      </p:sp>
      <p:sp>
        <p:nvSpPr>
          <p:cNvPr id="3" name="Footer Placeholder 4">
            <a:extLst>
              <a:ext uri="{FF2B5EF4-FFF2-40B4-BE49-F238E27FC236}">
                <a16:creationId xmlns:a16="http://schemas.microsoft.com/office/drawing/2014/main" id="{7916604C-4F58-AAED-E1C0-D1CC8CBF9C68}"/>
              </a:ext>
            </a:extLst>
          </p:cNvPr>
          <p:cNvSpPr>
            <a:spLocks noGrp="1"/>
          </p:cNvSpPr>
          <p:nvPr>
            <p:ph type="ftr" sz="quarter" idx="11"/>
          </p:nvPr>
        </p:nvSpPr>
        <p:spPr/>
        <p:txBody>
          <a:bodyPr/>
          <a:lstStyle/>
          <a:p>
            <a:r>
              <a:rPr lang="en-US" altLang="en-US"/>
              <a:t>Richard Milner                                                      RHIC Science Symposium</a:t>
            </a:r>
          </a:p>
        </p:txBody>
      </p:sp>
      <p:sp>
        <p:nvSpPr>
          <p:cNvPr id="4" name="Slide Number Placeholder 5">
            <a:extLst>
              <a:ext uri="{FF2B5EF4-FFF2-40B4-BE49-F238E27FC236}">
                <a16:creationId xmlns:a16="http://schemas.microsoft.com/office/drawing/2014/main" id="{E00BF6D7-3B2D-2742-5BBA-916FAC7BED0C}"/>
              </a:ext>
            </a:extLst>
          </p:cNvPr>
          <p:cNvSpPr>
            <a:spLocks noGrp="1"/>
          </p:cNvSpPr>
          <p:nvPr>
            <p:ph type="sldNum" sz="quarter" idx="12"/>
          </p:nvPr>
        </p:nvSpPr>
        <p:spPr/>
        <p:txBody>
          <a:bodyPr/>
          <a:lstStyle/>
          <a:p>
            <a:fld id="{07A86802-83A4-AD4C-AF03-7BBF074F0DB0}" type="slidenum">
              <a:rPr lang="en-US" altLang="en-US"/>
              <a:pPr/>
              <a:t>8</a:t>
            </a:fld>
            <a:endParaRPr lang="en-US" altLang="en-US"/>
          </a:p>
        </p:txBody>
      </p:sp>
      <p:sp>
        <p:nvSpPr>
          <p:cNvPr id="4098" name="Rectangle 2">
            <a:extLst>
              <a:ext uri="{FF2B5EF4-FFF2-40B4-BE49-F238E27FC236}">
                <a16:creationId xmlns:a16="http://schemas.microsoft.com/office/drawing/2014/main" id="{E5552ABD-BA2C-08B7-ED14-2808EE0408E8}"/>
              </a:ext>
            </a:extLst>
          </p:cNvPr>
          <p:cNvSpPr>
            <a:spLocks noGrp="1" noChangeArrowheads="1"/>
          </p:cNvSpPr>
          <p:nvPr>
            <p:ph type="title"/>
          </p:nvPr>
        </p:nvSpPr>
        <p:spPr>
          <a:xfrm>
            <a:off x="457200" y="289560"/>
            <a:ext cx="8229600" cy="990600"/>
          </a:xfrm>
        </p:spPr>
        <p:txBody>
          <a:bodyPr>
            <a:noAutofit/>
          </a:bodyPr>
          <a:lstStyle/>
          <a:p>
            <a:r>
              <a:rPr lang="en-US" altLang="en-US" sz="4000" b="1" dirty="0">
                <a:solidFill>
                  <a:srgbClr val="0000FF"/>
                </a:solidFill>
                <a:latin typeface="+mn-lt"/>
              </a:rPr>
              <a:t>HERMES originated in 1987 from a number of sources</a:t>
            </a:r>
            <a:r>
              <a:rPr lang="en-US" altLang="en-US" sz="4000" dirty="0">
                <a:latin typeface="+mn-lt"/>
              </a:rPr>
              <a:t>  </a:t>
            </a:r>
          </a:p>
        </p:txBody>
      </p:sp>
      <p:sp>
        <p:nvSpPr>
          <p:cNvPr id="4099" name="Rectangle 3">
            <a:extLst>
              <a:ext uri="{FF2B5EF4-FFF2-40B4-BE49-F238E27FC236}">
                <a16:creationId xmlns:a16="http://schemas.microsoft.com/office/drawing/2014/main" id="{2168C8BD-27EE-E5F2-77E0-5BF0154033EF}"/>
              </a:ext>
            </a:extLst>
          </p:cNvPr>
          <p:cNvSpPr>
            <a:spLocks noGrp="1" noChangeArrowheads="1"/>
          </p:cNvSpPr>
          <p:nvPr>
            <p:ph type="body" idx="1"/>
          </p:nvPr>
        </p:nvSpPr>
        <p:spPr>
          <a:xfrm>
            <a:off x="457200" y="1600200"/>
            <a:ext cx="8229600" cy="4144963"/>
          </a:xfrm>
        </p:spPr>
        <p:txBody>
          <a:bodyPr>
            <a:normAutofit lnSpcReduction="10000"/>
          </a:bodyPr>
          <a:lstStyle/>
          <a:p>
            <a:pPr>
              <a:lnSpc>
                <a:spcPct val="90000"/>
              </a:lnSpc>
            </a:pPr>
            <a:r>
              <a:rPr lang="en-US" altLang="en-US" sz="2400" dirty="0"/>
              <a:t>EMC spin results =&gt; quarks carry only a fraction of the proton’s spin</a:t>
            </a:r>
          </a:p>
          <a:p>
            <a:pPr>
              <a:lnSpc>
                <a:spcPct val="90000"/>
              </a:lnSpc>
            </a:pPr>
            <a:r>
              <a:rPr lang="en-US" altLang="en-US" sz="2400" dirty="0"/>
              <a:t>Significant development in polarized internal gas target technology</a:t>
            </a:r>
          </a:p>
          <a:p>
            <a:pPr>
              <a:lnSpc>
                <a:spcPct val="90000"/>
              </a:lnSpc>
            </a:pPr>
            <a:r>
              <a:rPr lang="en-US" altLang="en-US" sz="2400" dirty="0"/>
              <a:t>HERA had the potential for longitudinally polarized electron/positron beams </a:t>
            </a:r>
          </a:p>
          <a:p>
            <a:pPr>
              <a:lnSpc>
                <a:spcPct val="90000"/>
              </a:lnSpc>
            </a:pPr>
            <a:r>
              <a:rPr lang="en-US" altLang="en-US" sz="2400" dirty="0"/>
              <a:t>Common interests of scientists in Europe and North America</a:t>
            </a:r>
          </a:p>
          <a:p>
            <a:pPr>
              <a:lnSpc>
                <a:spcPct val="90000"/>
              </a:lnSpc>
            </a:pPr>
            <a:r>
              <a:rPr lang="en-US" altLang="en-US" sz="2400" dirty="0"/>
              <a:t>Seek to understand proton structure in terms of the quarks (and gluons) of QCD</a:t>
            </a:r>
          </a:p>
          <a:p>
            <a:pPr>
              <a:lnSpc>
                <a:spcPct val="90000"/>
              </a:lnSpc>
            </a:pPr>
            <a:r>
              <a:rPr lang="en-US" altLang="en-US" sz="2400" dirty="0"/>
              <a:t>Desire to be technically innovative</a:t>
            </a:r>
          </a:p>
          <a:p>
            <a:pPr>
              <a:lnSpc>
                <a:spcPct val="90000"/>
              </a:lnSpc>
            </a:pPr>
            <a:r>
              <a:rPr lang="en-US" altLang="en-US" sz="2400" dirty="0"/>
              <a:t>Initial focus was on inclusive electron detection but quickly added hadron particle id.</a:t>
            </a:r>
          </a:p>
          <a:p>
            <a:pPr>
              <a:lnSpc>
                <a:spcPct val="90000"/>
              </a:lnSpc>
              <a:buFontTx/>
              <a:buNone/>
            </a:pPr>
            <a:endParaRPr lang="en-US" altLang="en-US" sz="2400" dirty="0">
              <a:latin typeface="Comic Sans MS" panose="030F0902030302020204" pitchFamily="66" charset="0"/>
            </a:endParaRPr>
          </a:p>
        </p:txBody>
      </p:sp>
    </p:spTree>
    <p:extLst>
      <p:ext uri="{BB962C8B-B14F-4D97-AF65-F5344CB8AC3E}">
        <p14:creationId xmlns:p14="http://schemas.microsoft.com/office/powerpoint/2010/main" val="2752615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F2C2A-3E6D-03D2-553E-B5B649DD14F2}"/>
              </a:ext>
            </a:extLst>
          </p:cNvPr>
          <p:cNvSpPr>
            <a:spLocks noGrp="1"/>
          </p:cNvSpPr>
          <p:nvPr>
            <p:ph type="title"/>
          </p:nvPr>
        </p:nvSpPr>
        <p:spPr>
          <a:xfrm>
            <a:off x="457200" y="141076"/>
            <a:ext cx="8229600" cy="1143000"/>
          </a:xfrm>
        </p:spPr>
        <p:txBody>
          <a:bodyPr/>
          <a:lstStyle/>
          <a:p>
            <a:r>
              <a:rPr lang="en-US" b="1" dirty="0">
                <a:solidFill>
                  <a:srgbClr val="0000FF"/>
                </a:solidFill>
              </a:rPr>
              <a:t>Importance of HERA Collider </a:t>
            </a:r>
          </a:p>
        </p:txBody>
      </p:sp>
      <p:sp>
        <p:nvSpPr>
          <p:cNvPr id="3" name="Content Placeholder 2">
            <a:extLst>
              <a:ext uri="{FF2B5EF4-FFF2-40B4-BE49-F238E27FC236}">
                <a16:creationId xmlns:a16="http://schemas.microsoft.com/office/drawing/2014/main" id="{379C8AB6-7939-3269-CB7F-4B874D522BE4}"/>
              </a:ext>
            </a:extLst>
          </p:cNvPr>
          <p:cNvSpPr>
            <a:spLocks noGrp="1"/>
          </p:cNvSpPr>
          <p:nvPr>
            <p:ph idx="1"/>
          </p:nvPr>
        </p:nvSpPr>
        <p:spPr>
          <a:xfrm>
            <a:off x="1" y="1363897"/>
            <a:ext cx="9144000" cy="4525963"/>
          </a:xfrm>
        </p:spPr>
        <p:txBody>
          <a:bodyPr>
            <a:normAutofit/>
          </a:bodyPr>
          <a:lstStyle/>
          <a:p>
            <a:r>
              <a:rPr lang="en-US" dirty="0"/>
              <a:t>While proposed as a discovery machine, it ended up being a QCD machine of enormous consequence</a:t>
            </a:r>
          </a:p>
          <a:p>
            <a:r>
              <a:rPr lang="en-US" dirty="0"/>
              <a:t>Rise of F</a:t>
            </a:r>
            <a:r>
              <a:rPr lang="en-US" baseline="-25000" dirty="0"/>
              <a:t>2</a:t>
            </a:r>
            <a:r>
              <a:rPr lang="en-US" dirty="0"/>
              <a:t>(x,Q</a:t>
            </a:r>
            <a:r>
              <a:rPr lang="en-US" baseline="30000" dirty="0"/>
              <a:t>2</a:t>
            </a:r>
            <a:r>
              <a:rPr lang="en-US" dirty="0"/>
              <a:t>) with Q</a:t>
            </a:r>
            <a:r>
              <a:rPr lang="en-US" baseline="30000" dirty="0"/>
              <a:t>2</a:t>
            </a:r>
            <a:r>
              <a:rPr lang="en-US" dirty="0"/>
              <a:t> at low x</a:t>
            </a:r>
          </a:p>
          <a:p>
            <a:r>
              <a:rPr lang="en-US" dirty="0"/>
              <a:t>Observation of high fraction (~15%) of diffraction events in DIS</a:t>
            </a:r>
          </a:p>
          <a:p>
            <a:r>
              <a:rPr lang="en-US" dirty="0"/>
              <a:t>Search for gluon saturation</a:t>
            </a:r>
          </a:p>
          <a:p>
            <a:r>
              <a:rPr lang="en-US" dirty="0"/>
              <a:t>Limitations: no polarized proton beams, low luminosity</a:t>
            </a:r>
          </a:p>
        </p:txBody>
      </p:sp>
      <p:sp>
        <p:nvSpPr>
          <p:cNvPr id="4" name="Date Placeholder 3">
            <a:extLst>
              <a:ext uri="{FF2B5EF4-FFF2-40B4-BE49-F238E27FC236}">
                <a16:creationId xmlns:a16="http://schemas.microsoft.com/office/drawing/2014/main" id="{033E958B-55B8-7548-47FC-F57AD9AB5546}"/>
              </a:ext>
            </a:extLst>
          </p:cNvPr>
          <p:cNvSpPr>
            <a:spLocks noGrp="1"/>
          </p:cNvSpPr>
          <p:nvPr>
            <p:ph type="dt" sz="half" idx="10"/>
          </p:nvPr>
        </p:nvSpPr>
        <p:spPr/>
        <p:txBody>
          <a:bodyPr/>
          <a:lstStyle/>
          <a:p>
            <a:r>
              <a:rPr lang="en-US"/>
              <a:t>5/15/2026</a:t>
            </a:r>
          </a:p>
        </p:txBody>
      </p:sp>
      <p:sp>
        <p:nvSpPr>
          <p:cNvPr id="5" name="Footer Placeholder 4">
            <a:extLst>
              <a:ext uri="{FF2B5EF4-FFF2-40B4-BE49-F238E27FC236}">
                <a16:creationId xmlns:a16="http://schemas.microsoft.com/office/drawing/2014/main" id="{EF5FA380-E75F-E4EC-14D1-FD0AF72DB533}"/>
              </a:ext>
            </a:extLst>
          </p:cNvPr>
          <p:cNvSpPr>
            <a:spLocks noGrp="1"/>
          </p:cNvSpPr>
          <p:nvPr>
            <p:ph type="ftr" sz="quarter" idx="11"/>
          </p:nvPr>
        </p:nvSpPr>
        <p:spPr/>
        <p:txBody>
          <a:bodyPr/>
          <a:lstStyle/>
          <a:p>
            <a:r>
              <a:rPr lang="pl-PL"/>
              <a:t>Richard Milner                                                      RHIC Science Symposium</a:t>
            </a:r>
            <a:endParaRPr lang="en-US"/>
          </a:p>
        </p:txBody>
      </p:sp>
      <p:sp>
        <p:nvSpPr>
          <p:cNvPr id="6" name="Slide Number Placeholder 5">
            <a:extLst>
              <a:ext uri="{FF2B5EF4-FFF2-40B4-BE49-F238E27FC236}">
                <a16:creationId xmlns:a16="http://schemas.microsoft.com/office/drawing/2014/main" id="{3DE91A2E-D8CC-C66F-0117-9F782F0652DE}"/>
              </a:ext>
            </a:extLst>
          </p:cNvPr>
          <p:cNvSpPr>
            <a:spLocks noGrp="1"/>
          </p:cNvSpPr>
          <p:nvPr>
            <p:ph type="sldNum" sz="quarter" idx="12"/>
          </p:nvPr>
        </p:nvSpPr>
        <p:spPr/>
        <p:txBody>
          <a:bodyPr/>
          <a:lstStyle/>
          <a:p>
            <a:fld id="{AF2E4468-5398-3744-84A2-247E18F77D68}" type="slidenum">
              <a:rPr lang="en-US" smtClean="0"/>
              <a:t>9</a:t>
            </a:fld>
            <a:endParaRPr lang="en-US"/>
          </a:p>
        </p:txBody>
      </p:sp>
    </p:spTree>
    <p:extLst>
      <p:ext uri="{BB962C8B-B14F-4D97-AF65-F5344CB8AC3E}">
        <p14:creationId xmlns:p14="http://schemas.microsoft.com/office/powerpoint/2010/main" val="34139592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1391</TotalTime>
  <Words>4876</Words>
  <Application>Microsoft Macintosh PowerPoint</Application>
  <PresentationFormat>On-screen Show (4:3)</PresentationFormat>
  <Paragraphs>542</Paragraphs>
  <Slides>60</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Comic Sans MS</vt:lpstr>
      <vt:lpstr>Times New Roman</vt:lpstr>
      <vt:lpstr>Wingdings</vt:lpstr>
      <vt:lpstr>Office Theme</vt:lpstr>
      <vt:lpstr>Scientific Origins of the Electron Ion Collider My personal story with apologies  for omissions and incompleteness </vt:lpstr>
      <vt:lpstr>Source of the Amazon   the World’s Largest River</vt:lpstr>
      <vt:lpstr>Large Human Endeavors Building Gothic  Cathedrals</vt:lpstr>
      <vt:lpstr>Quantum Chromodynamics</vt:lpstr>
      <vt:lpstr>Proton Viewed in High Energy Electron Scattering:  Longitudinal Dimension</vt:lpstr>
      <vt:lpstr>The structure of the proton ~ 1985</vt:lpstr>
      <vt:lpstr>Polarized lepton beams</vt:lpstr>
      <vt:lpstr>HERMES originated in 1987 from a number of sources  </vt:lpstr>
      <vt:lpstr>Importance of HERA Collider </vt:lpstr>
      <vt:lpstr>Quark Structure of Proton from High-Energy Lepton Scattering</vt:lpstr>
      <vt:lpstr>PowerPoint Presentation</vt:lpstr>
      <vt:lpstr>Theory 1990-2010</vt:lpstr>
      <vt:lpstr>Proton Viewed in High Energy Electron Scattering: 1 Longitudinal Dimension</vt:lpstr>
      <vt:lpstr>Proton Tomography: 2 New Dimensions Transverse to Longitudinal Momentum</vt:lpstr>
      <vt:lpstr>21st Century View of the  Fundamental Structure of the Proton </vt:lpstr>
      <vt:lpstr>QCD Exploration </vt:lpstr>
      <vt:lpstr>QCD Dynamics in Nuclei</vt:lpstr>
      <vt:lpstr>What tames the low-x rise of the gluons?</vt:lpstr>
      <vt:lpstr>Mid-1990’s</vt:lpstr>
      <vt:lpstr>Earliest Headstream for EIC?</vt:lpstr>
      <vt:lpstr>Low energy facilities at universities in the US were being phased out</vt:lpstr>
      <vt:lpstr>Headstreams for EIC</vt:lpstr>
      <vt:lpstr>Brookhaven National Laboratory Headstream for EIC</vt:lpstr>
      <vt:lpstr>The current builds</vt:lpstr>
      <vt:lpstr>Electron-Ion Collider is Born!  BNL Feb 26 – March 2, 2002</vt:lpstr>
      <vt:lpstr>First Formal Proposal February 2002</vt:lpstr>
      <vt:lpstr>NSAC 2002 Long Range Plan</vt:lpstr>
      <vt:lpstr>NSAC 2002 Long Range Plan</vt:lpstr>
      <vt:lpstr>HERA III Not Realized </vt:lpstr>
      <vt:lpstr>Jefferson Lab enters the picture!</vt:lpstr>
      <vt:lpstr>EIC Accelerator Design</vt:lpstr>
      <vt:lpstr>BNL EIC Accelerator Design</vt:lpstr>
      <vt:lpstr>Learning from HERA</vt:lpstr>
      <vt:lpstr>Learning from HERA</vt:lpstr>
      <vt:lpstr>EIC Collaboration (EICC)</vt:lpstr>
      <vt:lpstr>PowerPoint Presentation</vt:lpstr>
      <vt:lpstr>PowerPoint Presentation</vt:lpstr>
      <vt:lpstr>PowerPoint Presentation</vt:lpstr>
      <vt:lpstr>PowerPoint Presentation</vt:lpstr>
      <vt:lpstr>2007 Long Range Plan</vt:lpstr>
      <vt:lpstr>2007 Long Range Plan</vt:lpstr>
      <vt:lpstr>INT Workshop Fall 2010</vt:lpstr>
      <vt:lpstr>INT Workshop Fall 2010</vt:lpstr>
      <vt:lpstr>EIC White Paper and  2015 Long Range Plan</vt:lpstr>
      <vt:lpstr>EIC White Paper</vt:lpstr>
      <vt:lpstr>National Academy of Sciences Evaluation of EIC Science Case</vt:lpstr>
      <vt:lpstr>National Academy of Sciences Evaluation of EIC Science Case</vt:lpstr>
      <vt:lpstr>National Academy of Sciences Evaluation of EIC Science Case</vt:lpstr>
      <vt:lpstr>EIC Users Group Founded</vt:lpstr>
      <vt:lpstr>U.S. Governments Commits to  EIC Construction</vt:lpstr>
      <vt:lpstr>EIC Yellow Report December 2019 – March 2021</vt:lpstr>
      <vt:lpstr>The Scientific Foundation for the EIC was Built Over Two Decades</vt:lpstr>
      <vt:lpstr>EIC: 21st Century QCD Laboratory</vt:lpstr>
      <vt:lpstr>Large Reach of EIC in x and Q2 with greatly increased luminosity inclusive, semi-inclusive, exclusive</vt:lpstr>
      <vt:lpstr>EIC is NOT a high energy frontier machine</vt:lpstr>
      <vt:lpstr>EIC is NOT a high energy frontier machine</vt:lpstr>
      <vt:lpstr>Collider Specifications from Science</vt:lpstr>
      <vt:lpstr>Understanding  The Nucleus</vt:lpstr>
      <vt:lpstr>In closing</vt:lpstr>
      <vt:lpstr>In closing</vt:lpstr>
    </vt:vector>
  </TitlesOfParts>
  <Company>MIT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Electron-Ion Collider Status and Path Forward</dc:title>
  <dc:creator>Richard Milner</dc:creator>
  <cp:lastModifiedBy>Microsoft Office User</cp:lastModifiedBy>
  <cp:revision>504</cp:revision>
  <dcterms:created xsi:type="dcterms:W3CDTF">2018-10-04T11:52:07Z</dcterms:created>
  <dcterms:modified xsi:type="dcterms:W3CDTF">2026-05-14T12:11:25Z</dcterms:modified>
</cp:coreProperties>
</file>