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343" r:id="rId5"/>
    <p:sldId id="5903" r:id="rId6"/>
    <p:sldId id="5760" r:id="rId7"/>
    <p:sldId id="293" r:id="rId8"/>
    <p:sldId id="2147375686" r:id="rId9"/>
    <p:sldId id="2147375411" r:id="rId10"/>
    <p:sldId id="2147375391" r:id="rId11"/>
    <p:sldId id="2147375397" r:id="rId12"/>
    <p:sldId id="2147375392" r:id="rId13"/>
    <p:sldId id="2147375395" r:id="rId14"/>
    <p:sldId id="2147375688" r:id="rId15"/>
    <p:sldId id="5847" r:id="rId16"/>
    <p:sldId id="4415" r:id="rId17"/>
    <p:sldId id="5752" r:id="rId18"/>
    <p:sldId id="2147375689" r:id="rId19"/>
    <p:sldId id="2147375687" r:id="rId20"/>
    <p:sldId id="2147375690" r:id="rId21"/>
    <p:sldId id="4039" r:id="rId22"/>
    <p:sldId id="4079" r:id="rId23"/>
    <p:sldId id="2147375678" r:id="rId24"/>
    <p:sldId id="2147375685" r:id="rId25"/>
    <p:sldId id="2147375404" r:id="rId26"/>
    <p:sldId id="297" r:id="rId27"/>
    <p:sldId id="2147375394" r:id="rId28"/>
    <p:sldId id="2147375389" r:id="rId29"/>
    <p:sldId id="3923" r:id="rId30"/>
    <p:sldId id="360" r:id="rId31"/>
    <p:sldId id="5795" r:id="rId32"/>
    <p:sldId id="2147375436" r:id="rId33"/>
    <p:sldId id="262" r:id="rId34"/>
    <p:sldId id="292" r:id="rId35"/>
    <p:sldId id="5933" r:id="rId36"/>
    <p:sldId id="5755" r:id="rId37"/>
  </p:sldIdLst>
  <p:sldSz cx="12192000" cy="6858000"/>
  <p:notesSz cx="6950075" cy="9236075"/>
  <p:embeddedFontLst>
    <p:embeddedFont>
      <p:font typeface="ＭＳ Ｐゴシック" panose="020B0600070205080204" pitchFamily="34" charset="-128"/>
      <p:regular r:id="rId40"/>
    </p:embeddedFont>
    <p:embeddedFont>
      <p:font typeface="黑体" panose="02010609060101010101" pitchFamily="49" charset="-122"/>
      <p:regular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F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gaitsev, Sergei" userId="405c3a62-91b3-4c27-8eb4-1d4aa88eca23" providerId="ADAL" clId="{7A55E8B0-BEF8-479C-AA74-64989AFD7B72}"/>
    <pc:docChg chg="undo custSel addSld delSld modSld sldOrd modMainMaster">
      <pc:chgData name="Nagaitsev, Sergei" userId="405c3a62-91b3-4c27-8eb4-1d4aa88eca23" providerId="ADAL" clId="{7A55E8B0-BEF8-479C-AA74-64989AFD7B72}" dt="2026-05-15T19:18:05.040" v="452" actId="1076"/>
      <pc:docMkLst>
        <pc:docMk/>
      </pc:docMkLst>
      <pc:sldChg chg="delSp mod">
        <pc:chgData name="Nagaitsev, Sergei" userId="405c3a62-91b3-4c27-8eb4-1d4aa88eca23" providerId="ADAL" clId="{7A55E8B0-BEF8-479C-AA74-64989AFD7B72}" dt="2026-05-15T13:57:37.277" v="258" actId="478"/>
        <pc:sldMkLst>
          <pc:docMk/>
          <pc:sldMk cId="99722303" sldId="292"/>
        </pc:sldMkLst>
        <pc:spChg chg="del">
          <ac:chgData name="Nagaitsev, Sergei" userId="405c3a62-91b3-4c27-8eb4-1d4aa88eca23" providerId="ADAL" clId="{7A55E8B0-BEF8-479C-AA74-64989AFD7B72}" dt="2026-05-15T13:57:37.277" v="258" actId="478"/>
          <ac:spMkLst>
            <pc:docMk/>
            <pc:sldMk cId="99722303" sldId="292"/>
            <ac:spMk id="6" creationId="{A130B4F7-623A-3A9E-567D-D411AE7DABD0}"/>
          </ac:spMkLst>
        </pc:spChg>
      </pc:sldChg>
      <pc:sldChg chg="modSp mod">
        <pc:chgData name="Nagaitsev, Sergei" userId="405c3a62-91b3-4c27-8eb4-1d4aa88eca23" providerId="ADAL" clId="{7A55E8B0-BEF8-479C-AA74-64989AFD7B72}" dt="2026-05-15T14:05:06.365" v="445" actId="20577"/>
        <pc:sldMkLst>
          <pc:docMk/>
          <pc:sldMk cId="1500697762" sldId="293"/>
        </pc:sldMkLst>
        <pc:spChg chg="mod">
          <ac:chgData name="Nagaitsev, Sergei" userId="405c3a62-91b3-4c27-8eb4-1d4aa88eca23" providerId="ADAL" clId="{7A55E8B0-BEF8-479C-AA74-64989AFD7B72}" dt="2026-05-15T14:05:06.365" v="445" actId="20577"/>
          <ac:spMkLst>
            <pc:docMk/>
            <pc:sldMk cId="1500697762" sldId="293"/>
            <ac:spMk id="13" creationId="{C80533B7-D90A-D144-CA0C-E42BB809527B}"/>
          </ac:spMkLst>
        </pc:spChg>
      </pc:sldChg>
      <pc:sldChg chg="modSp mod">
        <pc:chgData name="Nagaitsev, Sergei" userId="405c3a62-91b3-4c27-8eb4-1d4aa88eca23" providerId="ADAL" clId="{7A55E8B0-BEF8-479C-AA74-64989AFD7B72}" dt="2026-05-14T14:12:09.438" v="13" actId="20577"/>
        <pc:sldMkLst>
          <pc:docMk/>
          <pc:sldMk cId="3458321132" sldId="343"/>
        </pc:sldMkLst>
        <pc:spChg chg="mod">
          <ac:chgData name="Nagaitsev, Sergei" userId="405c3a62-91b3-4c27-8eb4-1d4aa88eca23" providerId="ADAL" clId="{7A55E8B0-BEF8-479C-AA74-64989AFD7B72}" dt="2026-05-14T14:12:02.157" v="5" actId="20577"/>
          <ac:spMkLst>
            <pc:docMk/>
            <pc:sldMk cId="3458321132" sldId="343"/>
            <ac:spMk id="2" creationId="{2381F5B5-4B25-C469-87BE-41A75A7120BC}"/>
          </ac:spMkLst>
        </pc:spChg>
        <pc:spChg chg="mod">
          <ac:chgData name="Nagaitsev, Sergei" userId="405c3a62-91b3-4c27-8eb4-1d4aa88eca23" providerId="ADAL" clId="{7A55E8B0-BEF8-479C-AA74-64989AFD7B72}" dt="2026-05-14T14:12:09.438" v="13" actId="20577"/>
          <ac:spMkLst>
            <pc:docMk/>
            <pc:sldMk cId="3458321132" sldId="343"/>
            <ac:spMk id="3" creationId="{7DD984CA-F83A-B1FD-C7E1-1E5A30ADD38F}"/>
          </ac:spMkLst>
        </pc:spChg>
      </pc:sldChg>
      <pc:sldChg chg="del">
        <pc:chgData name="Nagaitsev, Sergei" userId="405c3a62-91b3-4c27-8eb4-1d4aa88eca23" providerId="ADAL" clId="{7A55E8B0-BEF8-479C-AA74-64989AFD7B72}" dt="2026-05-14T14:27:13.249" v="204" actId="47"/>
        <pc:sldMkLst>
          <pc:docMk/>
          <pc:sldMk cId="2962344948" sldId="352"/>
        </pc:sldMkLst>
      </pc:sldChg>
      <pc:sldChg chg="delSp mod">
        <pc:chgData name="Nagaitsev, Sergei" userId="405c3a62-91b3-4c27-8eb4-1d4aa88eca23" providerId="ADAL" clId="{7A55E8B0-BEF8-479C-AA74-64989AFD7B72}" dt="2026-05-15T13:57:30.117" v="257" actId="478"/>
        <pc:sldMkLst>
          <pc:docMk/>
          <pc:sldMk cId="99449635" sldId="360"/>
        </pc:sldMkLst>
        <pc:spChg chg="del">
          <ac:chgData name="Nagaitsev, Sergei" userId="405c3a62-91b3-4c27-8eb4-1d4aa88eca23" providerId="ADAL" clId="{7A55E8B0-BEF8-479C-AA74-64989AFD7B72}" dt="2026-05-15T13:57:30.117" v="257" actId="478"/>
          <ac:spMkLst>
            <pc:docMk/>
            <pc:sldMk cId="99449635" sldId="360"/>
            <ac:spMk id="2" creationId="{AA21BA45-8032-4F95-CE74-7A2E1014431F}"/>
          </ac:spMkLst>
        </pc:spChg>
      </pc:sldChg>
      <pc:sldChg chg="del">
        <pc:chgData name="Nagaitsev, Sergei" userId="405c3a62-91b3-4c27-8eb4-1d4aa88eca23" providerId="ADAL" clId="{7A55E8B0-BEF8-479C-AA74-64989AFD7B72}" dt="2026-05-14T14:25:17.508" v="201" actId="47"/>
        <pc:sldMkLst>
          <pc:docMk/>
          <pc:sldMk cId="281054654" sldId="365"/>
        </pc:sldMkLst>
      </pc:sldChg>
      <pc:sldChg chg="del">
        <pc:chgData name="Nagaitsev, Sergei" userId="405c3a62-91b3-4c27-8eb4-1d4aa88eca23" providerId="ADAL" clId="{7A55E8B0-BEF8-479C-AA74-64989AFD7B72}" dt="2026-05-14T14:24:55.160" v="200" actId="47"/>
        <pc:sldMkLst>
          <pc:docMk/>
          <pc:sldMk cId="2422672380" sldId="370"/>
        </pc:sldMkLst>
      </pc:sldChg>
      <pc:sldChg chg="del">
        <pc:chgData name="Nagaitsev, Sergei" userId="405c3a62-91b3-4c27-8eb4-1d4aa88eca23" providerId="ADAL" clId="{7A55E8B0-BEF8-479C-AA74-64989AFD7B72}" dt="2026-05-14T14:12:23.408" v="14" actId="47"/>
        <pc:sldMkLst>
          <pc:docMk/>
          <pc:sldMk cId="3170342785" sldId="540"/>
        </pc:sldMkLst>
      </pc:sldChg>
      <pc:sldChg chg="delSp mod">
        <pc:chgData name="Nagaitsev, Sergei" userId="405c3a62-91b3-4c27-8eb4-1d4aa88eca23" providerId="ADAL" clId="{7A55E8B0-BEF8-479C-AA74-64989AFD7B72}" dt="2026-05-15T13:57:25.142" v="256" actId="478"/>
        <pc:sldMkLst>
          <pc:docMk/>
          <pc:sldMk cId="766186180" sldId="3923"/>
        </pc:sldMkLst>
        <pc:spChg chg="del">
          <ac:chgData name="Nagaitsev, Sergei" userId="405c3a62-91b3-4c27-8eb4-1d4aa88eca23" providerId="ADAL" clId="{7A55E8B0-BEF8-479C-AA74-64989AFD7B72}" dt="2026-05-15T13:57:25.142" v="256" actId="478"/>
          <ac:spMkLst>
            <pc:docMk/>
            <pc:sldMk cId="766186180" sldId="3923"/>
            <ac:spMk id="6" creationId="{EECC7040-57E4-42DF-B6E1-64F29D14F7B4}"/>
          </ac:spMkLst>
        </pc:spChg>
      </pc:sldChg>
      <pc:sldChg chg="delSp modSp mod ord">
        <pc:chgData name="Nagaitsev, Sergei" userId="405c3a62-91b3-4c27-8eb4-1d4aa88eca23" providerId="ADAL" clId="{7A55E8B0-BEF8-479C-AA74-64989AFD7B72}" dt="2026-05-15T13:55:32.782" v="217" actId="478"/>
        <pc:sldMkLst>
          <pc:docMk/>
          <pc:sldMk cId="1030833513" sldId="4039"/>
        </pc:sldMkLst>
        <pc:spChg chg="mod">
          <ac:chgData name="Nagaitsev, Sergei" userId="405c3a62-91b3-4c27-8eb4-1d4aa88eca23" providerId="ADAL" clId="{7A55E8B0-BEF8-479C-AA74-64989AFD7B72}" dt="2026-05-14T14:23:49.933" v="199" actId="20577"/>
          <ac:spMkLst>
            <pc:docMk/>
            <pc:sldMk cId="1030833513" sldId="4039"/>
            <ac:spMk id="2" creationId="{393B6F4A-E6C8-ABA8-9636-7A1AF891A21A}"/>
          </ac:spMkLst>
        </pc:spChg>
        <pc:spChg chg="del">
          <ac:chgData name="Nagaitsev, Sergei" userId="405c3a62-91b3-4c27-8eb4-1d4aa88eca23" providerId="ADAL" clId="{7A55E8B0-BEF8-479C-AA74-64989AFD7B72}" dt="2026-05-15T13:55:32.782" v="217" actId="478"/>
          <ac:spMkLst>
            <pc:docMk/>
            <pc:sldMk cId="1030833513" sldId="4039"/>
            <ac:spMk id="7" creationId="{303406A9-5C22-E8B8-C274-388199CC6DB5}"/>
          </ac:spMkLst>
        </pc:spChg>
      </pc:sldChg>
      <pc:sldChg chg="delSp mod ord">
        <pc:chgData name="Nagaitsev, Sergei" userId="405c3a62-91b3-4c27-8eb4-1d4aa88eca23" providerId="ADAL" clId="{7A55E8B0-BEF8-479C-AA74-64989AFD7B72}" dt="2026-05-15T13:55:43.220" v="218" actId="478"/>
        <pc:sldMkLst>
          <pc:docMk/>
          <pc:sldMk cId="3734873350" sldId="4079"/>
        </pc:sldMkLst>
        <pc:spChg chg="del">
          <ac:chgData name="Nagaitsev, Sergei" userId="405c3a62-91b3-4c27-8eb4-1d4aa88eca23" providerId="ADAL" clId="{7A55E8B0-BEF8-479C-AA74-64989AFD7B72}" dt="2026-05-15T13:55:43.220" v="218" actId="478"/>
          <ac:spMkLst>
            <pc:docMk/>
            <pc:sldMk cId="3734873350" sldId="4079"/>
            <ac:spMk id="3" creationId="{BFCCA763-6E7E-5660-77BC-7C88D518AF17}"/>
          </ac:spMkLst>
        </pc:spChg>
      </pc:sldChg>
      <pc:sldChg chg="delSp mod">
        <pc:chgData name="Nagaitsev, Sergei" userId="405c3a62-91b3-4c27-8eb4-1d4aa88eca23" providerId="ADAL" clId="{7A55E8B0-BEF8-479C-AA74-64989AFD7B72}" dt="2026-05-15T13:55:23.214" v="216" actId="478"/>
        <pc:sldMkLst>
          <pc:docMk/>
          <pc:sldMk cId="3790091805" sldId="5752"/>
        </pc:sldMkLst>
        <pc:spChg chg="del">
          <ac:chgData name="Nagaitsev, Sergei" userId="405c3a62-91b3-4c27-8eb4-1d4aa88eca23" providerId="ADAL" clId="{7A55E8B0-BEF8-479C-AA74-64989AFD7B72}" dt="2026-05-15T13:55:23.214" v="216" actId="478"/>
          <ac:spMkLst>
            <pc:docMk/>
            <pc:sldMk cId="3790091805" sldId="5752"/>
            <ac:spMk id="18" creationId="{7947A8AA-9169-4E07-ADCB-D305E58870DE}"/>
          </ac:spMkLst>
        </pc:spChg>
      </pc:sldChg>
      <pc:sldChg chg="ord">
        <pc:chgData name="Nagaitsev, Sergei" userId="405c3a62-91b3-4c27-8eb4-1d4aa88eca23" providerId="ADAL" clId="{7A55E8B0-BEF8-479C-AA74-64989AFD7B72}" dt="2026-05-14T14:12:37.665" v="16"/>
        <pc:sldMkLst>
          <pc:docMk/>
          <pc:sldMk cId="1390548964" sldId="5760"/>
        </pc:sldMkLst>
      </pc:sldChg>
      <pc:sldChg chg="delSp del mod">
        <pc:chgData name="Nagaitsev, Sergei" userId="405c3a62-91b3-4c27-8eb4-1d4aa88eca23" providerId="ADAL" clId="{7A55E8B0-BEF8-479C-AA74-64989AFD7B72}" dt="2026-05-15T13:58:27.276" v="262" actId="47"/>
        <pc:sldMkLst>
          <pc:docMk/>
          <pc:sldMk cId="3202133619" sldId="5892"/>
        </pc:sldMkLst>
        <pc:spChg chg="del">
          <ac:chgData name="Nagaitsev, Sergei" userId="405c3a62-91b3-4c27-8eb4-1d4aa88eca23" providerId="ADAL" clId="{7A55E8B0-BEF8-479C-AA74-64989AFD7B72}" dt="2026-05-15T13:57:55.471" v="261" actId="478"/>
          <ac:spMkLst>
            <pc:docMk/>
            <pc:sldMk cId="3202133619" sldId="5892"/>
            <ac:spMk id="3" creationId="{57BCF600-139A-489A-B88F-17F4E3B12439}"/>
          </ac:spMkLst>
        </pc:spChg>
        <pc:spChg chg="del">
          <ac:chgData name="Nagaitsev, Sergei" userId="405c3a62-91b3-4c27-8eb4-1d4aa88eca23" providerId="ADAL" clId="{7A55E8B0-BEF8-479C-AA74-64989AFD7B72}" dt="2026-05-15T13:57:49.557" v="260" actId="478"/>
          <ac:spMkLst>
            <pc:docMk/>
            <pc:sldMk cId="3202133619" sldId="5892"/>
            <ac:spMk id="11" creationId="{C6FF0D07-0DCA-4746-9EEB-D7071603E026}"/>
          </ac:spMkLst>
        </pc:spChg>
      </pc:sldChg>
      <pc:sldChg chg="delSp modSp mod">
        <pc:chgData name="Nagaitsev, Sergei" userId="405c3a62-91b3-4c27-8eb4-1d4aa88eca23" providerId="ADAL" clId="{7A55E8B0-BEF8-479C-AA74-64989AFD7B72}" dt="2026-05-15T13:54:57.558" v="213" actId="478"/>
        <pc:sldMkLst>
          <pc:docMk/>
          <pc:sldMk cId="2067748368" sldId="5903"/>
        </pc:sldMkLst>
        <pc:spChg chg="del">
          <ac:chgData name="Nagaitsev, Sergei" userId="405c3a62-91b3-4c27-8eb4-1d4aa88eca23" providerId="ADAL" clId="{7A55E8B0-BEF8-479C-AA74-64989AFD7B72}" dt="2026-05-15T13:54:57.558" v="213" actId="478"/>
          <ac:spMkLst>
            <pc:docMk/>
            <pc:sldMk cId="2067748368" sldId="5903"/>
            <ac:spMk id="2" creationId="{92EF99A8-9EB8-4E6F-893B-4E24FD74C2E7}"/>
          </ac:spMkLst>
        </pc:spChg>
        <pc:spChg chg="del mod">
          <ac:chgData name="Nagaitsev, Sergei" userId="405c3a62-91b3-4c27-8eb4-1d4aa88eca23" providerId="ADAL" clId="{7A55E8B0-BEF8-479C-AA74-64989AFD7B72}" dt="2026-05-15T13:54:51.658" v="212" actId="478"/>
          <ac:spMkLst>
            <pc:docMk/>
            <pc:sldMk cId="2067748368" sldId="5903"/>
            <ac:spMk id="25" creationId="{CEBEA050-AFA3-48AA-897C-EA7EE93F8819}"/>
          </ac:spMkLst>
        </pc:spChg>
      </pc:sldChg>
      <pc:sldChg chg="delSp mod">
        <pc:chgData name="Nagaitsev, Sergei" userId="405c3a62-91b3-4c27-8eb4-1d4aa88eca23" providerId="ADAL" clId="{7A55E8B0-BEF8-479C-AA74-64989AFD7B72}" dt="2026-05-15T13:57:42.111" v="259" actId="478"/>
        <pc:sldMkLst>
          <pc:docMk/>
          <pc:sldMk cId="3761671370" sldId="5933"/>
        </pc:sldMkLst>
        <pc:spChg chg="del">
          <ac:chgData name="Nagaitsev, Sergei" userId="405c3a62-91b3-4c27-8eb4-1d4aa88eca23" providerId="ADAL" clId="{7A55E8B0-BEF8-479C-AA74-64989AFD7B72}" dt="2026-05-15T13:57:42.111" v="259" actId="478"/>
          <ac:spMkLst>
            <pc:docMk/>
            <pc:sldMk cId="3761671370" sldId="5933"/>
            <ac:spMk id="3" creationId="{AA71C32F-5CEA-4F09-B3C4-0F5255AB7A55}"/>
          </ac:spMkLst>
        </pc:spChg>
      </pc:sldChg>
      <pc:sldChg chg="modSp mod">
        <pc:chgData name="Nagaitsev, Sergei" userId="405c3a62-91b3-4c27-8eb4-1d4aa88eca23" providerId="ADAL" clId="{7A55E8B0-BEF8-479C-AA74-64989AFD7B72}" dt="2026-05-15T14:04:27.082" v="439" actId="6549"/>
        <pc:sldMkLst>
          <pc:docMk/>
          <pc:sldMk cId="3936283276" sldId="2147375391"/>
        </pc:sldMkLst>
        <pc:spChg chg="mod">
          <ac:chgData name="Nagaitsev, Sergei" userId="405c3a62-91b3-4c27-8eb4-1d4aa88eca23" providerId="ADAL" clId="{7A55E8B0-BEF8-479C-AA74-64989AFD7B72}" dt="2026-05-15T14:04:27.082" v="439" actId="6549"/>
          <ac:spMkLst>
            <pc:docMk/>
            <pc:sldMk cId="3936283276" sldId="2147375391"/>
            <ac:spMk id="3" creationId="{BFF5C50C-E4E7-768A-6C85-CF8B769DCB87}"/>
          </ac:spMkLst>
        </pc:spChg>
        <pc:spChg chg="mod">
          <ac:chgData name="Nagaitsev, Sergei" userId="405c3a62-91b3-4c27-8eb4-1d4aa88eca23" providerId="ADAL" clId="{7A55E8B0-BEF8-479C-AA74-64989AFD7B72}" dt="2026-05-15T14:03:39.565" v="435" actId="6549"/>
          <ac:spMkLst>
            <pc:docMk/>
            <pc:sldMk cId="3936283276" sldId="2147375391"/>
            <ac:spMk id="6" creationId="{F8E50C59-6192-8A78-81B0-364E0D1B3685}"/>
          </ac:spMkLst>
        </pc:spChg>
        <pc:picChg chg="mod">
          <ac:chgData name="Nagaitsev, Sergei" userId="405c3a62-91b3-4c27-8eb4-1d4aa88eca23" providerId="ADAL" clId="{7A55E8B0-BEF8-479C-AA74-64989AFD7B72}" dt="2026-05-15T14:03:53.824" v="437" actId="1076"/>
          <ac:picMkLst>
            <pc:docMk/>
            <pc:sldMk cId="3936283276" sldId="2147375391"/>
            <ac:picMk id="5" creationId="{858FCAD8-3448-E572-20FB-3B8FA947F865}"/>
          </ac:picMkLst>
        </pc:picChg>
      </pc:sldChg>
      <pc:sldChg chg="delSp mod">
        <pc:chgData name="Nagaitsev, Sergei" userId="405c3a62-91b3-4c27-8eb4-1d4aa88eca23" providerId="ADAL" clId="{7A55E8B0-BEF8-479C-AA74-64989AFD7B72}" dt="2026-05-15T13:55:08.615" v="214" actId="478"/>
        <pc:sldMkLst>
          <pc:docMk/>
          <pc:sldMk cId="3588242746" sldId="2147375392"/>
        </pc:sldMkLst>
        <pc:spChg chg="del">
          <ac:chgData name="Nagaitsev, Sergei" userId="405c3a62-91b3-4c27-8eb4-1d4aa88eca23" providerId="ADAL" clId="{7A55E8B0-BEF8-479C-AA74-64989AFD7B72}" dt="2026-05-15T13:55:08.615" v="214" actId="478"/>
          <ac:spMkLst>
            <pc:docMk/>
            <pc:sldMk cId="3588242746" sldId="2147375392"/>
            <ac:spMk id="3" creationId="{7D4A30FE-98B9-E1B9-7482-12A992C70E2A}"/>
          </ac:spMkLst>
        </pc:spChg>
      </pc:sldChg>
      <pc:sldChg chg="delSp mod">
        <pc:chgData name="Nagaitsev, Sergei" userId="405c3a62-91b3-4c27-8eb4-1d4aa88eca23" providerId="ADAL" clId="{7A55E8B0-BEF8-479C-AA74-64989AFD7B72}" dt="2026-05-15T13:55:13.966" v="215" actId="478"/>
        <pc:sldMkLst>
          <pc:docMk/>
          <pc:sldMk cId="1467837765" sldId="2147375395"/>
        </pc:sldMkLst>
        <pc:spChg chg="del">
          <ac:chgData name="Nagaitsev, Sergei" userId="405c3a62-91b3-4c27-8eb4-1d4aa88eca23" providerId="ADAL" clId="{7A55E8B0-BEF8-479C-AA74-64989AFD7B72}" dt="2026-05-15T13:55:13.966" v="215" actId="478"/>
          <ac:spMkLst>
            <pc:docMk/>
            <pc:sldMk cId="1467837765" sldId="2147375395"/>
            <ac:spMk id="7" creationId="{69512162-1025-78BC-D09A-FDC7282D7503}"/>
          </ac:spMkLst>
        </pc:spChg>
      </pc:sldChg>
      <pc:sldChg chg="delSp mod">
        <pc:chgData name="Nagaitsev, Sergei" userId="405c3a62-91b3-4c27-8eb4-1d4aa88eca23" providerId="ADAL" clId="{7A55E8B0-BEF8-479C-AA74-64989AFD7B72}" dt="2026-05-15T13:57:13.318" v="255" actId="478"/>
        <pc:sldMkLst>
          <pc:docMk/>
          <pc:sldMk cId="987895599" sldId="2147375404"/>
        </pc:sldMkLst>
        <pc:spChg chg="del">
          <ac:chgData name="Nagaitsev, Sergei" userId="405c3a62-91b3-4c27-8eb4-1d4aa88eca23" providerId="ADAL" clId="{7A55E8B0-BEF8-479C-AA74-64989AFD7B72}" dt="2026-05-15T13:57:13.318" v="255" actId="478"/>
          <ac:spMkLst>
            <pc:docMk/>
            <pc:sldMk cId="987895599" sldId="2147375404"/>
            <ac:spMk id="3" creationId="{BE956044-F0FC-5F2E-B66C-A8A6B4A9DB2B}"/>
          </ac:spMkLst>
        </pc:spChg>
      </pc:sldChg>
      <pc:sldChg chg="del">
        <pc:chgData name="Nagaitsev, Sergei" userId="405c3a62-91b3-4c27-8eb4-1d4aa88eca23" providerId="ADAL" clId="{7A55E8B0-BEF8-479C-AA74-64989AFD7B72}" dt="2026-05-14T14:16:52.152" v="18" actId="47"/>
        <pc:sldMkLst>
          <pc:docMk/>
          <pc:sldMk cId="1813061114" sldId="2147375475"/>
        </pc:sldMkLst>
      </pc:sldChg>
      <pc:sldChg chg="del">
        <pc:chgData name="Nagaitsev, Sergei" userId="405c3a62-91b3-4c27-8eb4-1d4aa88eca23" providerId="ADAL" clId="{7A55E8B0-BEF8-479C-AA74-64989AFD7B72}" dt="2026-05-14T14:16:30.385" v="17" actId="47"/>
        <pc:sldMkLst>
          <pc:docMk/>
          <pc:sldMk cId="3410415396" sldId="2147375497"/>
        </pc:sldMkLst>
      </pc:sldChg>
      <pc:sldChg chg="delSp add mod">
        <pc:chgData name="Nagaitsev, Sergei" userId="405c3a62-91b3-4c27-8eb4-1d4aa88eca23" providerId="ADAL" clId="{7A55E8B0-BEF8-479C-AA74-64989AFD7B72}" dt="2026-05-15T13:55:47.609" v="219" actId="478"/>
        <pc:sldMkLst>
          <pc:docMk/>
          <pc:sldMk cId="2929018621" sldId="2147375678"/>
        </pc:sldMkLst>
        <pc:spChg chg="del">
          <ac:chgData name="Nagaitsev, Sergei" userId="405c3a62-91b3-4c27-8eb4-1d4aa88eca23" providerId="ADAL" clId="{7A55E8B0-BEF8-479C-AA74-64989AFD7B72}" dt="2026-05-15T13:55:47.609" v="219" actId="478"/>
          <ac:spMkLst>
            <pc:docMk/>
            <pc:sldMk cId="2929018621" sldId="2147375678"/>
            <ac:spMk id="6" creationId="{4368DE0F-08BB-47E1-BB6E-6C5B2C4FA2E1}"/>
          </ac:spMkLst>
        </pc:spChg>
      </pc:sldChg>
      <pc:sldChg chg="del">
        <pc:chgData name="Nagaitsev, Sergei" userId="405c3a62-91b3-4c27-8eb4-1d4aa88eca23" providerId="ADAL" clId="{7A55E8B0-BEF8-479C-AA74-64989AFD7B72}" dt="2026-05-14T14:26:04.163" v="202" actId="2696"/>
        <pc:sldMkLst>
          <pc:docMk/>
          <pc:sldMk cId="3770669257" sldId="2147375678"/>
        </pc:sldMkLst>
      </pc:sldChg>
      <pc:sldChg chg="delSp modSp mod">
        <pc:chgData name="Nagaitsev, Sergei" userId="405c3a62-91b3-4c27-8eb4-1d4aa88eca23" providerId="ADAL" clId="{7A55E8B0-BEF8-479C-AA74-64989AFD7B72}" dt="2026-05-15T13:56:49.607" v="254" actId="1076"/>
        <pc:sldMkLst>
          <pc:docMk/>
          <pc:sldMk cId="98410507" sldId="2147375685"/>
        </pc:sldMkLst>
        <pc:spChg chg="del">
          <ac:chgData name="Nagaitsev, Sergei" userId="405c3a62-91b3-4c27-8eb4-1d4aa88eca23" providerId="ADAL" clId="{7A55E8B0-BEF8-479C-AA74-64989AFD7B72}" dt="2026-05-15T13:55:54.424" v="220" actId="478"/>
          <ac:spMkLst>
            <pc:docMk/>
            <pc:sldMk cId="98410507" sldId="2147375685"/>
            <ac:spMk id="4" creationId="{D7DB75B6-654D-4266-9BB4-50BC18AC1C8E}"/>
          </ac:spMkLst>
        </pc:spChg>
        <pc:spChg chg="mod">
          <ac:chgData name="Nagaitsev, Sergei" userId="405c3a62-91b3-4c27-8eb4-1d4aa88eca23" providerId="ADAL" clId="{7A55E8B0-BEF8-479C-AA74-64989AFD7B72}" dt="2026-05-15T13:56:41.593" v="253" actId="1076"/>
          <ac:spMkLst>
            <pc:docMk/>
            <pc:sldMk cId="98410507" sldId="2147375685"/>
            <ac:spMk id="36" creationId="{F3A0ADF8-A545-42DF-8B71-F707F240810F}"/>
          </ac:spMkLst>
        </pc:spChg>
        <pc:spChg chg="mod">
          <ac:chgData name="Nagaitsev, Sergei" userId="405c3a62-91b3-4c27-8eb4-1d4aa88eca23" providerId="ADAL" clId="{7A55E8B0-BEF8-479C-AA74-64989AFD7B72}" dt="2026-05-15T13:56:49.607" v="254" actId="1076"/>
          <ac:spMkLst>
            <pc:docMk/>
            <pc:sldMk cId="98410507" sldId="2147375685"/>
            <ac:spMk id="37" creationId="{13C86842-74E4-4DA3-BE78-A80BFA20E841}"/>
          </ac:spMkLst>
        </pc:spChg>
        <pc:cxnChg chg="mod">
          <ac:chgData name="Nagaitsev, Sergei" userId="405c3a62-91b3-4c27-8eb4-1d4aa88eca23" providerId="ADAL" clId="{7A55E8B0-BEF8-479C-AA74-64989AFD7B72}" dt="2026-05-15T13:56:49.607" v="254" actId="1076"/>
          <ac:cxnSpMkLst>
            <pc:docMk/>
            <pc:sldMk cId="98410507" sldId="2147375685"/>
            <ac:cxnSpMk id="6" creationId="{F361AAA2-A044-4692-B7D7-7B4E704253E8}"/>
          </ac:cxnSpMkLst>
        </pc:cxnChg>
      </pc:sldChg>
      <pc:sldChg chg="addSp modSp mod">
        <pc:chgData name="Nagaitsev, Sergei" userId="405c3a62-91b3-4c27-8eb4-1d4aa88eca23" providerId="ADAL" clId="{7A55E8B0-BEF8-479C-AA74-64989AFD7B72}" dt="2026-05-15T14:02:46.197" v="434" actId="20577"/>
        <pc:sldMkLst>
          <pc:docMk/>
          <pc:sldMk cId="2819073774" sldId="2147375687"/>
        </pc:sldMkLst>
        <pc:spChg chg="add mod">
          <ac:chgData name="Nagaitsev, Sergei" userId="405c3a62-91b3-4c27-8eb4-1d4aa88eca23" providerId="ADAL" clId="{7A55E8B0-BEF8-479C-AA74-64989AFD7B72}" dt="2026-05-15T14:02:46.197" v="434" actId="20577"/>
          <ac:spMkLst>
            <pc:docMk/>
            <pc:sldMk cId="2819073774" sldId="2147375687"/>
            <ac:spMk id="3" creationId="{9652C749-4B27-F023-FAC4-55653AFF41B5}"/>
          </ac:spMkLst>
        </pc:spChg>
        <pc:spChg chg="mod">
          <ac:chgData name="Nagaitsev, Sergei" userId="405c3a62-91b3-4c27-8eb4-1d4aa88eca23" providerId="ADAL" clId="{7A55E8B0-BEF8-479C-AA74-64989AFD7B72}" dt="2026-05-15T13:59:06.970" v="266" actId="1076"/>
          <ac:spMkLst>
            <pc:docMk/>
            <pc:sldMk cId="2819073774" sldId="2147375687"/>
            <ac:spMk id="14" creationId="{6371C1EC-E017-2DB7-7027-D271E6E817C1}"/>
          </ac:spMkLst>
        </pc:spChg>
        <pc:picChg chg="mod">
          <ac:chgData name="Nagaitsev, Sergei" userId="405c3a62-91b3-4c27-8eb4-1d4aa88eca23" providerId="ADAL" clId="{7A55E8B0-BEF8-479C-AA74-64989AFD7B72}" dt="2026-05-15T13:59:06.970" v="266" actId="1076"/>
          <ac:picMkLst>
            <pc:docMk/>
            <pc:sldMk cId="2819073774" sldId="2147375687"/>
            <ac:picMk id="6" creationId="{81D96C26-DFDE-25B9-3C45-B874E8CE4BA0}"/>
          </ac:picMkLst>
        </pc:picChg>
      </pc:sldChg>
      <pc:sldChg chg="addSp delSp modSp new mod">
        <pc:chgData name="Nagaitsev, Sergei" userId="405c3a62-91b3-4c27-8eb4-1d4aa88eca23" providerId="ADAL" clId="{7A55E8B0-BEF8-479C-AA74-64989AFD7B72}" dt="2026-05-15T19:18:05.040" v="452" actId="1076"/>
        <pc:sldMkLst>
          <pc:docMk/>
          <pc:sldMk cId="2620577211" sldId="2147375688"/>
        </pc:sldMkLst>
        <pc:spChg chg="mod">
          <ac:chgData name="Nagaitsev, Sergei" userId="405c3a62-91b3-4c27-8eb4-1d4aa88eca23" providerId="ADAL" clId="{7A55E8B0-BEF8-479C-AA74-64989AFD7B72}" dt="2026-05-15T19:17:50.639" v="449" actId="1076"/>
          <ac:spMkLst>
            <pc:docMk/>
            <pc:sldMk cId="2620577211" sldId="2147375688"/>
            <ac:spMk id="2" creationId="{C7F3F234-0585-EAA6-7B93-540E5A100005}"/>
          </ac:spMkLst>
        </pc:spChg>
        <pc:spChg chg="add mod">
          <ac:chgData name="Nagaitsev, Sergei" userId="405c3a62-91b3-4c27-8eb4-1d4aa88eca23" providerId="ADAL" clId="{7A55E8B0-BEF8-479C-AA74-64989AFD7B72}" dt="2026-05-15T19:17:08.136" v="447" actId="1076"/>
          <ac:spMkLst>
            <pc:docMk/>
            <pc:sldMk cId="2620577211" sldId="2147375688"/>
            <ac:spMk id="3" creationId="{1740409F-B95D-B5F6-F217-9AFBA594FC62}"/>
          </ac:spMkLst>
        </pc:spChg>
        <pc:spChg chg="del">
          <ac:chgData name="Nagaitsev, Sergei" userId="405c3a62-91b3-4c27-8eb4-1d4aa88eca23" providerId="ADAL" clId="{7A55E8B0-BEF8-479C-AA74-64989AFD7B72}" dt="2026-05-14T14:17:49.246" v="20" actId="478"/>
          <ac:spMkLst>
            <pc:docMk/>
            <pc:sldMk cId="2620577211" sldId="2147375688"/>
            <ac:spMk id="3" creationId="{ADAF17AE-D6B0-4C5E-C4B2-CC61B4571282}"/>
          </ac:spMkLst>
        </pc:spChg>
        <pc:spChg chg="add mod">
          <ac:chgData name="Nagaitsev, Sergei" userId="405c3a62-91b3-4c27-8eb4-1d4aa88eca23" providerId="ADAL" clId="{7A55E8B0-BEF8-479C-AA74-64989AFD7B72}" dt="2026-05-15T19:17:08.136" v="447" actId="1076"/>
          <ac:spMkLst>
            <pc:docMk/>
            <pc:sldMk cId="2620577211" sldId="2147375688"/>
            <ac:spMk id="6" creationId="{5004AB26-5B00-E3A0-CF73-D42B64A09FFF}"/>
          </ac:spMkLst>
        </pc:spChg>
        <pc:spChg chg="add mod">
          <ac:chgData name="Nagaitsev, Sergei" userId="405c3a62-91b3-4c27-8eb4-1d4aa88eca23" providerId="ADAL" clId="{7A55E8B0-BEF8-479C-AA74-64989AFD7B72}" dt="2026-05-15T19:18:05.040" v="452" actId="1076"/>
          <ac:spMkLst>
            <pc:docMk/>
            <pc:sldMk cId="2620577211" sldId="2147375688"/>
            <ac:spMk id="8" creationId="{66A560D0-9043-2B04-A232-D69936AFF65E}"/>
          </ac:spMkLst>
        </pc:spChg>
        <pc:picChg chg="add mod">
          <ac:chgData name="Nagaitsev, Sergei" userId="405c3a62-91b3-4c27-8eb4-1d4aa88eca23" providerId="ADAL" clId="{7A55E8B0-BEF8-479C-AA74-64989AFD7B72}" dt="2026-05-15T19:17:08.136" v="447" actId="1076"/>
          <ac:picMkLst>
            <pc:docMk/>
            <pc:sldMk cId="2620577211" sldId="2147375688"/>
            <ac:picMk id="4" creationId="{C4215AE8-DB0A-B09D-3948-6AAF9149440E}"/>
          </ac:picMkLst>
        </pc:picChg>
        <pc:picChg chg="add mod">
          <ac:chgData name="Nagaitsev, Sergei" userId="405c3a62-91b3-4c27-8eb4-1d4aa88eca23" providerId="ADAL" clId="{7A55E8B0-BEF8-479C-AA74-64989AFD7B72}" dt="2026-05-15T19:17:08.136" v="447" actId="1076"/>
          <ac:picMkLst>
            <pc:docMk/>
            <pc:sldMk cId="2620577211" sldId="2147375688"/>
            <ac:picMk id="5" creationId="{0DCCEAB1-B9E4-B1BF-3435-4B13DB2FFF49}"/>
          </ac:picMkLst>
        </pc:picChg>
        <pc:picChg chg="add mod">
          <ac:chgData name="Nagaitsev, Sergei" userId="405c3a62-91b3-4c27-8eb4-1d4aa88eca23" providerId="ADAL" clId="{7A55E8B0-BEF8-479C-AA74-64989AFD7B72}" dt="2026-05-15T19:17:58.850" v="451" actId="14100"/>
          <ac:picMkLst>
            <pc:docMk/>
            <pc:sldMk cId="2620577211" sldId="2147375688"/>
            <ac:picMk id="7" creationId="{EA2C9C1A-6AA8-F1F9-CD98-25183B9D3AA6}"/>
          </ac:picMkLst>
        </pc:picChg>
      </pc:sldChg>
      <pc:sldChg chg="modSp add mod">
        <pc:chgData name="Nagaitsev, Sergei" userId="405c3a62-91b3-4c27-8eb4-1d4aa88eca23" providerId="ADAL" clId="{7A55E8B0-BEF8-479C-AA74-64989AFD7B72}" dt="2026-05-14T14:19:10.262" v="77" actId="20577"/>
        <pc:sldMkLst>
          <pc:docMk/>
          <pc:sldMk cId="220087453" sldId="2147375689"/>
        </pc:sldMkLst>
        <pc:spChg chg="mod">
          <ac:chgData name="Nagaitsev, Sergei" userId="405c3a62-91b3-4c27-8eb4-1d4aa88eca23" providerId="ADAL" clId="{7A55E8B0-BEF8-479C-AA74-64989AFD7B72}" dt="2026-05-14T14:19:10.262" v="77" actId="20577"/>
          <ac:spMkLst>
            <pc:docMk/>
            <pc:sldMk cId="220087453" sldId="2147375689"/>
            <ac:spMk id="2" creationId="{D72E4AEA-4FDD-4810-928C-1ADC0BEBE307}"/>
          </ac:spMkLst>
        </pc:spChg>
      </pc:sldChg>
      <pc:sldChg chg="addSp delSp modSp add mod modAnim">
        <pc:chgData name="Nagaitsev, Sergei" userId="405c3a62-91b3-4c27-8eb4-1d4aa88eca23" providerId="ADAL" clId="{7A55E8B0-BEF8-479C-AA74-64989AFD7B72}" dt="2026-05-14T14:23:17.288" v="193" actId="20577"/>
        <pc:sldMkLst>
          <pc:docMk/>
          <pc:sldMk cId="727151791" sldId="2147375690"/>
        </pc:sldMkLst>
        <pc:spChg chg="mod">
          <ac:chgData name="Nagaitsev, Sergei" userId="405c3a62-91b3-4c27-8eb4-1d4aa88eca23" providerId="ADAL" clId="{7A55E8B0-BEF8-479C-AA74-64989AFD7B72}" dt="2026-05-14T14:19:44.987" v="109" actId="20577"/>
          <ac:spMkLst>
            <pc:docMk/>
            <pc:sldMk cId="727151791" sldId="2147375690"/>
            <ac:spMk id="2" creationId="{749A6704-29FC-A4A1-D019-63323FEFE609}"/>
          </ac:spMkLst>
        </pc:spChg>
        <pc:spChg chg="add del">
          <ac:chgData name="Nagaitsev, Sergei" userId="405c3a62-91b3-4c27-8eb4-1d4aa88eca23" providerId="ADAL" clId="{7A55E8B0-BEF8-479C-AA74-64989AFD7B72}" dt="2026-05-14T14:22:18.453" v="117" actId="478"/>
          <ac:spMkLst>
            <pc:docMk/>
            <pc:sldMk cId="727151791" sldId="2147375690"/>
            <ac:spMk id="4" creationId="{E396D522-A31A-2D80-31FD-6F6164C1D59B}"/>
          </ac:spMkLst>
        </pc:spChg>
        <pc:spChg chg="add mod">
          <ac:chgData name="Nagaitsev, Sergei" userId="405c3a62-91b3-4c27-8eb4-1d4aa88eca23" providerId="ADAL" clId="{7A55E8B0-BEF8-479C-AA74-64989AFD7B72}" dt="2026-05-14T14:23:17.288" v="193" actId="20577"/>
          <ac:spMkLst>
            <pc:docMk/>
            <pc:sldMk cId="727151791" sldId="2147375690"/>
            <ac:spMk id="5" creationId="{F89438D0-0551-7F9C-4561-D33ED9A89BB5}"/>
          </ac:spMkLst>
        </pc:spChg>
        <pc:picChg chg="add mod">
          <ac:chgData name="Nagaitsev, Sergei" userId="405c3a62-91b3-4c27-8eb4-1d4aa88eca23" providerId="ADAL" clId="{7A55E8B0-BEF8-479C-AA74-64989AFD7B72}" dt="2026-05-14T14:21:28.327" v="115" actId="1076"/>
          <ac:picMkLst>
            <pc:docMk/>
            <pc:sldMk cId="727151791" sldId="2147375690"/>
            <ac:picMk id="3" creationId="{EF673E6A-02C3-8044-B821-D589C22F8BF2}"/>
          </ac:picMkLst>
        </pc:picChg>
      </pc:sldChg>
      <pc:sldMasterChg chg="modSp mod delSldLayout">
        <pc:chgData name="Nagaitsev, Sergei" userId="405c3a62-91b3-4c27-8eb4-1d4aa88eca23" providerId="ADAL" clId="{7A55E8B0-BEF8-479C-AA74-64989AFD7B72}" dt="2026-05-14T14:28:43.891" v="210" actId="20577"/>
        <pc:sldMasterMkLst>
          <pc:docMk/>
          <pc:sldMasterMk cId="544521178" sldId="2147483660"/>
        </pc:sldMasterMkLst>
        <pc:spChg chg="mod">
          <ac:chgData name="Nagaitsev, Sergei" userId="405c3a62-91b3-4c27-8eb4-1d4aa88eca23" providerId="ADAL" clId="{7A55E8B0-BEF8-479C-AA74-64989AFD7B72}" dt="2026-05-14T14:28:43.891" v="210" actId="20577"/>
          <ac:spMkLst>
            <pc:docMk/>
            <pc:sldMasterMk cId="544521178" sldId="2147483660"/>
            <ac:spMk id="4" creationId="{3BCFEFF2-44B8-687E-DAB3-7026DB467298}"/>
          </ac:spMkLst>
        </pc:spChg>
        <pc:sldLayoutChg chg="del">
          <pc:chgData name="Nagaitsev, Sergei" userId="405c3a62-91b3-4c27-8eb4-1d4aa88eca23" providerId="ADAL" clId="{7A55E8B0-BEF8-479C-AA74-64989AFD7B72}" dt="2026-05-14T14:27:13.249" v="204" actId="47"/>
          <pc:sldLayoutMkLst>
            <pc:docMk/>
            <pc:sldMasterMk cId="544521178" sldId="2147483660"/>
            <pc:sldLayoutMk cId="3196632401" sldId="214748371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3868f8fcd_1_7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/>
          </a:p>
        </p:txBody>
      </p:sp>
      <p:sp>
        <p:nvSpPr>
          <p:cNvPr id="126" name="Google Shape;126;g2c3868f8fc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0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29E5B-91DC-5A72-D7D0-1C2106AD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208FE-9350-69B2-75A3-472F5A47D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162337-C44A-06C0-AF8E-D41609405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A05C1-3069-6744-813F-B7CCB6C30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1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extra verbiage on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5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SC-x Identifier</a:t>
            </a:r>
          </a:p>
          <a:p>
            <a:r>
              <a:rPr lang="en-US"/>
              <a:t>EIC CD-3A Review</a:t>
            </a:r>
          </a:p>
          <a:p>
            <a:r>
              <a:rPr lang="en-US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B1CA04-87E2-D953-3DF8-10B743CAB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8236" y="0"/>
            <a:ext cx="2514600" cy="814388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pPr lvl="0"/>
            <a:r>
              <a:rPr lang="en-US"/>
              <a:t>Accelerator</a:t>
            </a:r>
          </a:p>
          <a:p>
            <a:pPr lvl="0"/>
            <a:r>
              <a:rPr lang="en-US"/>
              <a:t>SC-x Breakout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Breakout Session Reference</a:t>
            </a:r>
          </a:p>
        </p:txBody>
      </p:sp>
    </p:spTree>
    <p:extLst>
      <p:ext uri="{BB962C8B-B14F-4D97-AF65-F5344CB8AC3E}">
        <p14:creationId xmlns:p14="http://schemas.microsoft.com/office/powerpoint/2010/main" val="17895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8916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05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0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C26E3D-943D-5D33-8717-65956769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891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E28F-0508-9961-9A70-DAEE981E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93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1CBE-0BDC-FAF6-A30B-32A159F7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843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A83-7E83-4FB5-3DDF-745DA400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1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534C-C126-30DA-C8A1-2CD510D2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44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F7EA-FE97-4BBF-7A71-5CA98872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060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6789-C580-5220-2A69-234EC9BE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115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9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A8BAA062-F72A-D54C-921F-996C411C59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7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9C81-63DD-4350-8187-F5429EC0C9F3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92C7-2ECB-45BC-8145-4DCF4872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5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8161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83743-3AA5-032F-05B8-72A8CCA2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7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May 15,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S. Nagaitsev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81" r:id="rId3"/>
    <p:sldLayoutId id="2147483682" r:id="rId4"/>
    <p:sldLayoutId id="2147483691" r:id="rId5"/>
    <p:sldLayoutId id="2147483690" r:id="rId6"/>
    <p:sldLayoutId id="2147483686" r:id="rId7"/>
    <p:sldLayoutId id="2147483692" r:id="rId8"/>
    <p:sldLayoutId id="2147483693" r:id="rId9"/>
    <p:sldLayoutId id="2147483698" r:id="rId10"/>
    <p:sldLayoutId id="2147483701" r:id="rId11"/>
    <p:sldLayoutId id="2147483685" r:id="rId12"/>
    <p:sldLayoutId id="2147483700" r:id="rId13"/>
    <p:sldLayoutId id="2147483702" r:id="rId14"/>
    <p:sldLayoutId id="2147483703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04" r:id="rId22"/>
    <p:sldLayoutId id="2147483711" r:id="rId23"/>
    <p:sldLayoutId id="2147483713" r:id="rId24"/>
    <p:sldLayoutId id="2147483714" r:id="rId25"/>
    <p:sldLayoutId id="2147483716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3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wmf"/><Relationship Id="rId11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81" y="1484721"/>
            <a:ext cx="10962105" cy="124041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Making the EIC possible: </a:t>
            </a:r>
            <a:br>
              <a:rPr lang="en-US" dirty="0"/>
            </a:br>
            <a:r>
              <a:rPr lang="en-US" dirty="0"/>
              <a:t>machine perspectives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May 15,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307632"/>
            <a:ext cx="10962105" cy="448978"/>
          </a:xfrm>
        </p:spPr>
        <p:txBody>
          <a:bodyPr anchor="ctr"/>
          <a:lstStyle/>
          <a:p>
            <a:r>
              <a:rPr lang="en-US" dirty="0"/>
              <a:t>Sergei Nagaitsev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7A49E0-6305-A6AD-B94E-6BE53F415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</p:spPr>
        <p:txBody>
          <a:bodyPr anchor="ctr"/>
          <a:lstStyle/>
          <a:p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EIC Technical Director</a:t>
            </a:r>
          </a:p>
        </p:txBody>
      </p:sp>
    </p:spTree>
    <p:extLst>
      <p:ext uri="{BB962C8B-B14F-4D97-AF65-F5344CB8AC3E}">
        <p14:creationId xmlns:p14="http://schemas.microsoft.com/office/powerpoint/2010/main" val="345832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B5C556-FDCC-CB0C-F67E-776538EE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EIC Accelerator Technology Areas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46B59F-4600-EBBD-7A48-90A6E11C40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61" y="825178"/>
            <a:ext cx="11730037" cy="521208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Hadron Beam Cooling</a:t>
            </a:r>
          </a:p>
          <a:p>
            <a:r>
              <a:rPr lang="en-US" sz="2800" dirty="0"/>
              <a:t>Spin-transparent optics</a:t>
            </a:r>
          </a:p>
          <a:p>
            <a:pPr lvl="1"/>
            <a:r>
              <a:rPr lang="en-US" sz="2400" dirty="0"/>
              <a:t>High polarization for both beams from source to collisions</a:t>
            </a:r>
          </a:p>
          <a:p>
            <a:pPr lvl="1"/>
            <a:r>
              <a:rPr lang="en-US" sz="2400" dirty="0"/>
              <a:t>Swap-out injection for electron bunches (at 1 Hz) to maintain high polarization in the ESR</a:t>
            </a:r>
          </a:p>
          <a:p>
            <a:r>
              <a:rPr lang="en-US" sz="2800" dirty="0"/>
              <a:t>SRF (Crab and elliptical) cavities</a:t>
            </a:r>
          </a:p>
          <a:p>
            <a:pPr lvl="1"/>
            <a:r>
              <a:rPr lang="en-US" sz="2400" dirty="0"/>
              <a:t>Large-size, complex geometries;</a:t>
            </a:r>
          </a:p>
          <a:p>
            <a:pPr lvl="1"/>
            <a:r>
              <a:rPr lang="en-US" sz="2400" dirty="0"/>
              <a:t>High-power; HOMs</a:t>
            </a:r>
          </a:p>
          <a:p>
            <a:pPr lvl="1"/>
            <a:r>
              <a:rPr lang="en-US" sz="2400" dirty="0"/>
              <a:t>Very tight phase and amplitude noise requirements</a:t>
            </a:r>
          </a:p>
          <a:p>
            <a:r>
              <a:rPr lang="en-US" sz="2800" dirty="0"/>
              <a:t>IR magnets (large aperture, one-of-a-kind SC magnets)</a:t>
            </a:r>
          </a:p>
          <a:p>
            <a:r>
              <a:rPr lang="en-US" sz="2800" dirty="0"/>
              <a:t>Instability and impedance control; </a:t>
            </a:r>
          </a:p>
          <a:p>
            <a:pPr lvl="1"/>
            <a:r>
              <a:rPr lang="en-US" sz="2400" dirty="0"/>
              <a:t>Maintain low impedance budget for vacuum chambers, beam screens, kickers, SRF cavities</a:t>
            </a:r>
          </a:p>
        </p:txBody>
      </p:sp>
    </p:spTree>
    <p:extLst>
      <p:ext uri="{BB962C8B-B14F-4D97-AF65-F5344CB8AC3E}">
        <p14:creationId xmlns:p14="http://schemas.microsoft.com/office/powerpoint/2010/main" val="146783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F234-0585-EAA6-7B93-540E5A10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26" y="0"/>
            <a:ext cx="11499234" cy="814866"/>
          </a:xfrm>
        </p:spPr>
        <p:txBody>
          <a:bodyPr/>
          <a:lstStyle/>
          <a:p>
            <a:r>
              <a:rPr lang="en-US" dirty="0"/>
              <a:t>Hadron beam cooling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1740409F-B95D-B5F6-F217-9AFBA594F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178" y="4193632"/>
            <a:ext cx="1703306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0"/>
              </a:rPr>
              <a:t>Experimental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0"/>
              </a:rPr>
              <a:t>demonstration of electron cooling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0"/>
              </a:rPr>
              <a:t>at NAP-M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0"/>
              </a:rPr>
              <a:t>(Novosibirsk, 1974).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4215AE8-DB0A-B09D-3948-6AAF9149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926" y="3860261"/>
            <a:ext cx="2763924" cy="20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ool_layout">
            <a:extLst>
              <a:ext uri="{FF2B5EF4-FFF2-40B4-BE49-F238E27FC236}">
                <a16:creationId xmlns:a16="http://schemas.microsoft.com/office/drawing/2014/main" id="{0DCCEAB1-B9E4-B1BF-3435-4B13DB2F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4" t="20004" r="8318" b="22205"/>
          <a:stretch>
            <a:fillRect/>
          </a:stretch>
        </p:blipFill>
        <p:spPr bwMode="auto">
          <a:xfrm>
            <a:off x="4948812" y="3860261"/>
            <a:ext cx="4295627" cy="223411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4AB26-5B00-E3A0-CF73-D42B64A09FFF}"/>
              </a:ext>
            </a:extLst>
          </p:cNvPr>
          <p:cNvSpPr txBox="1"/>
          <p:nvPr/>
        </p:nvSpPr>
        <p:spPr>
          <a:xfrm>
            <a:off x="7678080" y="3953647"/>
            <a:ext cx="451392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S. Nagaitsev, et al.  “Experimental Demonstration of Relativistic Electron Cooling”, Phys. Rev. Lett. 96, 044801 (2006)</a:t>
            </a:r>
          </a:p>
          <a:p>
            <a:endParaRPr lang="en-US" sz="1050" dirty="0">
              <a:solidFill>
                <a:srgbClr val="0070C0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A2C9C1A-6AA8-F1F9-CD98-25183B9D3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92" y="881369"/>
            <a:ext cx="6670706" cy="2481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A560D0-9043-2B04-A232-D69936AFF65E}"/>
              </a:ext>
            </a:extLst>
          </p:cNvPr>
          <p:cNvSpPr txBox="1"/>
          <p:nvPr/>
        </p:nvSpPr>
        <p:spPr>
          <a:xfrm>
            <a:off x="7373514" y="1863588"/>
            <a:ext cx="4582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LEReC</a:t>
            </a:r>
            <a:r>
              <a:rPr lang="en-US" sz="1600" dirty="0">
                <a:solidFill>
                  <a:srgbClr val="0070C0"/>
                </a:solidFill>
              </a:rPr>
              <a:t> was designed to operate at electron energies up to 2.6 MeV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(using single-cell SRF accelerating cavity).</a:t>
            </a:r>
          </a:p>
        </p:txBody>
      </p:sp>
    </p:spTree>
    <p:extLst>
      <p:ext uri="{BB962C8B-B14F-4D97-AF65-F5344CB8AC3E}">
        <p14:creationId xmlns:p14="http://schemas.microsoft.com/office/powerpoint/2010/main" val="262057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513A67E-9FDA-3F42-A2DD-267007E5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1" t="6930" r="27782" b="25669"/>
          <a:stretch/>
        </p:blipFill>
        <p:spPr>
          <a:xfrm>
            <a:off x="10767" y="824676"/>
            <a:ext cx="2419436" cy="2372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540F1-1680-9BE0-CB39-16FE4109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Low-energy Cooler Concept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471362-D9B8-3034-4208-5BA2C440F29E}"/>
              </a:ext>
            </a:extLst>
          </p:cNvPr>
          <p:cNvGrpSpPr/>
          <p:nvPr/>
        </p:nvGrpSpPr>
        <p:grpSpPr>
          <a:xfrm>
            <a:off x="2276496" y="1352178"/>
            <a:ext cx="9794822" cy="4757481"/>
            <a:chOff x="-13563" y="890140"/>
            <a:chExt cx="9185128" cy="4245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91626-C70D-C3D0-0A56-A7BBD744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80" y="2109970"/>
              <a:ext cx="9146909" cy="1114763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D12693A3-BBF8-C822-D8C4-647C3E426292}"/>
                </a:ext>
              </a:extLst>
            </p:cNvPr>
            <p:cNvSpPr txBox="1"/>
            <p:nvPr/>
          </p:nvSpPr>
          <p:spPr>
            <a:xfrm>
              <a:off x="1800878" y="4477733"/>
              <a:ext cx="115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DC Gun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400kV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928EBF-704F-39D8-8EB2-526E7D72A087}"/>
                </a:ext>
              </a:extLst>
            </p:cNvPr>
            <p:cNvSpPr/>
            <p:nvPr/>
          </p:nvSpPr>
          <p:spPr>
            <a:xfrm>
              <a:off x="2653465" y="2579536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10" name="Right Arrow 63">
              <a:extLst>
                <a:ext uri="{FF2B5EF4-FFF2-40B4-BE49-F238E27FC236}">
                  <a16:creationId xmlns:a16="http://schemas.microsoft.com/office/drawing/2014/main" id="{E42C3C8F-14D1-E8FB-8A87-1548E26BA25D}"/>
                </a:ext>
              </a:extLst>
            </p:cNvPr>
            <p:cNvSpPr/>
            <p:nvPr/>
          </p:nvSpPr>
          <p:spPr>
            <a:xfrm rot="10800000" flipV="1">
              <a:off x="8493922" y="2188903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ight Arrow 64">
              <a:extLst>
                <a:ext uri="{FF2B5EF4-FFF2-40B4-BE49-F238E27FC236}">
                  <a16:creationId xmlns:a16="http://schemas.microsoft.com/office/drawing/2014/main" id="{A01C2DD3-1167-EFFD-7D77-FFEE57A3F47E}"/>
                </a:ext>
              </a:extLst>
            </p:cNvPr>
            <p:cNvSpPr/>
            <p:nvPr/>
          </p:nvSpPr>
          <p:spPr>
            <a:xfrm rot="10800000" flipV="1">
              <a:off x="62500" y="2190909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19B4B9-E82B-2E51-B119-DDC053C9779C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2378774" y="3131338"/>
              <a:ext cx="599933" cy="134639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922F4ECA-718F-E28F-F44C-B7B0E7E1AF8E}"/>
                </a:ext>
              </a:extLst>
            </p:cNvPr>
            <p:cNvSpPr txBox="1"/>
            <p:nvPr/>
          </p:nvSpPr>
          <p:spPr>
            <a:xfrm>
              <a:off x="2786528" y="4029064"/>
              <a:ext cx="881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Laser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197 MHz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BFE097-B528-15E6-8F75-9353676FD086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3071494" y="2998364"/>
              <a:ext cx="133939" cy="78067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77C23E5-1869-47BC-F67A-F9F46948E0D1}"/>
                </a:ext>
              </a:extLst>
            </p:cNvPr>
            <p:cNvSpPr txBox="1"/>
            <p:nvPr/>
          </p:nvSpPr>
          <p:spPr>
            <a:xfrm>
              <a:off x="1264020" y="4132250"/>
              <a:ext cx="668573" cy="57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900 kW Beam Dump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3C9836-BB2E-24C6-BB37-97DEE4B0CA8B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598307" y="2645796"/>
              <a:ext cx="480178" cy="148645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ight Arrow 63">
              <a:extLst>
                <a:ext uri="{FF2B5EF4-FFF2-40B4-BE49-F238E27FC236}">
                  <a16:creationId xmlns:a16="http://schemas.microsoft.com/office/drawing/2014/main" id="{01168A8B-3E32-897F-A78E-1B294D5CF8FF}"/>
                </a:ext>
              </a:extLst>
            </p:cNvPr>
            <p:cNvSpPr/>
            <p:nvPr/>
          </p:nvSpPr>
          <p:spPr>
            <a:xfrm rot="10800000" flipV="1">
              <a:off x="4447931" y="2159187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ight Arrow 63">
              <a:extLst>
                <a:ext uri="{FF2B5EF4-FFF2-40B4-BE49-F238E27FC236}">
                  <a16:creationId xmlns:a16="http://schemas.microsoft.com/office/drawing/2014/main" id="{668E1BD5-9564-164A-2BD2-A5FE6025735C}"/>
                </a:ext>
              </a:extLst>
            </p:cNvPr>
            <p:cNvSpPr/>
            <p:nvPr/>
          </p:nvSpPr>
          <p:spPr>
            <a:xfrm flipV="1">
              <a:off x="2863909" y="2708999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2635E965-B7A0-76A0-3DD1-B5FAEDA7E854}"/>
                </a:ext>
              </a:extLst>
            </p:cNvPr>
            <p:cNvSpPr txBox="1"/>
            <p:nvPr/>
          </p:nvSpPr>
          <p:spPr>
            <a:xfrm>
              <a:off x="3186127" y="4674086"/>
              <a:ext cx="1393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16x 197 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NCRF LINAC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BE8A52-6E90-C0FE-DA0E-027C1F90E635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3641782" y="2852083"/>
              <a:ext cx="241153" cy="182200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A4DB504-9695-7CF1-3279-85C82FC80AC7}"/>
                </a:ext>
              </a:extLst>
            </p:cNvPr>
            <p:cNvSpPr/>
            <p:nvPr/>
          </p:nvSpPr>
          <p:spPr>
            <a:xfrm>
              <a:off x="2469342" y="2657637"/>
              <a:ext cx="3994958" cy="50753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966DA52-90EB-3C0F-30EB-DF8524929556}"/>
                </a:ext>
              </a:extLst>
            </p:cNvPr>
            <p:cNvSpPr/>
            <p:nvPr/>
          </p:nvSpPr>
          <p:spPr>
            <a:xfrm>
              <a:off x="6505669" y="2651116"/>
              <a:ext cx="1824338" cy="18297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7A5C1D-1583-8774-539C-17C455EDFE50}"/>
                </a:ext>
              </a:extLst>
            </p:cNvPr>
            <p:cNvSpPr/>
            <p:nvPr/>
          </p:nvSpPr>
          <p:spPr>
            <a:xfrm>
              <a:off x="633543" y="2477620"/>
              <a:ext cx="1757915" cy="276999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2B5DDFF-40FD-ACBC-8650-9A23953E718A}"/>
                </a:ext>
              </a:extLst>
            </p:cNvPr>
            <p:cNvSpPr/>
            <p:nvPr/>
          </p:nvSpPr>
          <p:spPr>
            <a:xfrm>
              <a:off x="1045024" y="2071915"/>
              <a:ext cx="6906582" cy="39052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BFA0803-A432-EB04-AE2E-A5F2371ABEF6}"/>
                </a:ext>
              </a:extLst>
            </p:cNvPr>
            <p:cNvSpPr/>
            <p:nvPr/>
          </p:nvSpPr>
          <p:spPr>
            <a:xfrm rot="967573">
              <a:off x="6449155" y="2747230"/>
              <a:ext cx="936216" cy="326051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878D53-3330-A7D2-1540-3B46BB36BA4A}"/>
                </a:ext>
              </a:extLst>
            </p:cNvPr>
            <p:cNvSpPr/>
            <p:nvPr/>
          </p:nvSpPr>
          <p:spPr>
            <a:xfrm>
              <a:off x="620525" y="2829329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extraction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3CDD696-0B19-DDC8-A057-F4BE8C350FB2}"/>
                </a:ext>
              </a:extLst>
            </p:cNvPr>
            <p:cNvSpPr/>
            <p:nvPr/>
          </p:nvSpPr>
          <p:spPr>
            <a:xfrm>
              <a:off x="4472349" y="3186608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injection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A5CC0B3-032F-96F1-BA67-2918F7AF1D56}"/>
                </a:ext>
              </a:extLst>
            </p:cNvPr>
            <p:cNvSpPr/>
            <p:nvPr/>
          </p:nvSpPr>
          <p:spPr>
            <a:xfrm>
              <a:off x="4407868" y="1931757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cooling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D4C42-589A-261F-D646-9CBA2E4E28DD}"/>
                </a:ext>
              </a:extLst>
            </p:cNvPr>
            <p:cNvSpPr/>
            <p:nvPr/>
          </p:nvSpPr>
          <p:spPr>
            <a:xfrm>
              <a:off x="8569548" y="2467338"/>
              <a:ext cx="509648" cy="1175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HSR</a:t>
              </a:r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DB9AFF92-57E2-93B8-6332-4720959995FC}"/>
                </a:ext>
              </a:extLst>
            </p:cNvPr>
            <p:cNvSpPr txBox="1"/>
            <p:nvPr/>
          </p:nvSpPr>
          <p:spPr>
            <a:xfrm>
              <a:off x="4913327" y="4044476"/>
              <a:ext cx="1393615" cy="64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4x 591 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NCRF correction Cavities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2B21860-9C09-2398-6955-81FDC0AC2942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5610135" y="2791562"/>
              <a:ext cx="371387" cy="125291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09140EFC-3CA9-4FC6-10BE-CBDAED67B59F}"/>
                </a:ext>
              </a:extLst>
            </p:cNvPr>
            <p:cNvSpPr txBox="1"/>
            <p:nvPr/>
          </p:nvSpPr>
          <p:spPr>
            <a:xfrm>
              <a:off x="7633198" y="1068925"/>
              <a:ext cx="1393615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180° Dipole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Spectrometer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A63EBC-F752-D427-6C84-628A77375273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8330006" y="1529098"/>
              <a:ext cx="123509" cy="83778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430A177-1B5F-6B8F-7965-97E2B9860E06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H="1" flipV="1">
              <a:off x="7824206" y="2758177"/>
              <a:ext cx="726815" cy="87309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46">
              <a:extLst>
                <a:ext uri="{FF2B5EF4-FFF2-40B4-BE49-F238E27FC236}">
                  <a16:creationId xmlns:a16="http://schemas.microsoft.com/office/drawing/2014/main" id="{D3C0D423-67FE-B448-1DFC-D39B61EB54BD}"/>
                </a:ext>
              </a:extLst>
            </p:cNvPr>
            <p:cNvSpPr txBox="1"/>
            <p:nvPr/>
          </p:nvSpPr>
          <p:spPr>
            <a:xfrm>
              <a:off x="568125" y="1646545"/>
              <a:ext cx="712625" cy="27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Quad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A54BFEB-2324-76B5-A6CA-127793C37FED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924438" y="1922649"/>
              <a:ext cx="66599" cy="43420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44E28F92-C2B8-C9A3-A988-797D1C62E54A}"/>
                </a:ext>
              </a:extLst>
            </p:cNvPr>
            <p:cNvSpPr txBox="1"/>
            <p:nvPr/>
          </p:nvSpPr>
          <p:spPr>
            <a:xfrm>
              <a:off x="1732901" y="3665851"/>
              <a:ext cx="959127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Cathode transport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99B7A56-797E-16CD-B6C5-E3A51743A6D2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2212465" y="2811233"/>
              <a:ext cx="539352" cy="85461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Arrow: Circular 38">
              <a:extLst>
                <a:ext uri="{FF2B5EF4-FFF2-40B4-BE49-F238E27FC236}">
                  <a16:creationId xmlns:a16="http://schemas.microsoft.com/office/drawing/2014/main" id="{9F9B9C7E-35C8-37A2-F835-6F91C83CC72B}"/>
                </a:ext>
              </a:extLst>
            </p:cNvPr>
            <p:cNvSpPr/>
            <p:nvPr/>
          </p:nvSpPr>
          <p:spPr>
            <a:xfrm rot="5068036" flipH="1">
              <a:off x="8147616" y="2395728"/>
              <a:ext cx="419280" cy="374549"/>
            </a:xfrm>
            <a:prstGeom prst="circularArrow">
              <a:avLst>
                <a:gd name="adj1" fmla="val 8770"/>
                <a:gd name="adj2" fmla="val 1142319"/>
                <a:gd name="adj3" fmla="val 20207257"/>
                <a:gd name="adj4" fmla="val 10568152"/>
                <a:gd name="adj5" fmla="val 12500"/>
              </a:avLst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40" name="TextBox 55">
              <a:extLst>
                <a:ext uri="{FF2B5EF4-FFF2-40B4-BE49-F238E27FC236}">
                  <a16:creationId xmlns:a16="http://schemas.microsoft.com/office/drawing/2014/main" id="{35CABB26-A022-C633-6FB5-FCD4E9E11E32}"/>
                </a:ext>
              </a:extLst>
            </p:cNvPr>
            <p:cNvSpPr txBox="1"/>
            <p:nvPr/>
          </p:nvSpPr>
          <p:spPr>
            <a:xfrm>
              <a:off x="1948691" y="1230736"/>
              <a:ext cx="1393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Mu-metal shielding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9BE7F03-EFD4-386A-F37B-DE7509ECD01E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2279027" y="1692401"/>
              <a:ext cx="366472" cy="67873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57">
              <a:extLst>
                <a:ext uri="{FF2B5EF4-FFF2-40B4-BE49-F238E27FC236}">
                  <a16:creationId xmlns:a16="http://schemas.microsoft.com/office/drawing/2014/main" id="{8BA24F9B-E2A7-5096-0D03-23ED89EA9359}"/>
                </a:ext>
              </a:extLst>
            </p:cNvPr>
            <p:cNvSpPr txBox="1"/>
            <p:nvPr/>
          </p:nvSpPr>
          <p:spPr>
            <a:xfrm>
              <a:off x="7772667" y="4363901"/>
              <a:ext cx="1092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24MHz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RF cavity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14F22B5-FF70-FD19-73A8-689BF26450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9677" y="2833116"/>
              <a:ext cx="842188" cy="154222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59">
              <a:extLst>
                <a:ext uri="{FF2B5EF4-FFF2-40B4-BE49-F238E27FC236}">
                  <a16:creationId xmlns:a16="http://schemas.microsoft.com/office/drawing/2014/main" id="{F5424691-380D-0539-C2A3-E14C54B2146C}"/>
                </a:ext>
              </a:extLst>
            </p:cNvPr>
            <p:cNvSpPr txBox="1"/>
            <p:nvPr/>
          </p:nvSpPr>
          <p:spPr>
            <a:xfrm>
              <a:off x="110091" y="3376334"/>
              <a:ext cx="880946" cy="27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SC Quad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7AB2066-31D3-14B1-1CE8-BBC8BC9B283C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H="1" flipV="1">
              <a:off x="348732" y="2424667"/>
              <a:ext cx="201832" cy="95166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61">
              <a:extLst>
                <a:ext uri="{FF2B5EF4-FFF2-40B4-BE49-F238E27FC236}">
                  <a16:creationId xmlns:a16="http://schemas.microsoft.com/office/drawing/2014/main" id="{8060C3AB-A0E8-24EE-138B-96295CB1B438}"/>
                </a:ext>
              </a:extLst>
            </p:cNvPr>
            <p:cNvSpPr txBox="1"/>
            <p:nvPr/>
          </p:nvSpPr>
          <p:spPr>
            <a:xfrm>
              <a:off x="7093903" y="3912773"/>
              <a:ext cx="1056555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130 kW Beam Dump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B4837E9-948C-4E91-76AB-02855C53098A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H="1" flipV="1">
              <a:off x="7210071" y="2930648"/>
              <a:ext cx="412110" cy="98212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63">
              <a:extLst>
                <a:ext uri="{FF2B5EF4-FFF2-40B4-BE49-F238E27FC236}">
                  <a16:creationId xmlns:a16="http://schemas.microsoft.com/office/drawing/2014/main" id="{AA84B3C6-59C1-9E75-EF8C-849E527AA3DA}"/>
                </a:ext>
              </a:extLst>
            </p:cNvPr>
            <p:cNvSpPr txBox="1"/>
            <p:nvPr/>
          </p:nvSpPr>
          <p:spPr>
            <a:xfrm>
              <a:off x="-12579" y="4137649"/>
              <a:ext cx="1439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Extraction line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788B22C-E554-2213-A24E-45FF6FC1DB3B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V="1">
              <a:off x="706974" y="2548212"/>
              <a:ext cx="759537" cy="15894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65">
              <a:extLst>
                <a:ext uri="{FF2B5EF4-FFF2-40B4-BE49-F238E27FC236}">
                  <a16:creationId xmlns:a16="http://schemas.microsoft.com/office/drawing/2014/main" id="{66F6A616-D0BB-81B2-E6D8-B3FBD94F2233}"/>
                </a:ext>
              </a:extLst>
            </p:cNvPr>
            <p:cNvSpPr txBox="1"/>
            <p:nvPr/>
          </p:nvSpPr>
          <p:spPr>
            <a:xfrm>
              <a:off x="6423258" y="4363901"/>
              <a:ext cx="127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Injector/</a:t>
              </a:r>
              <a:r>
                <a:rPr lang="en-US" sz="1200" b="1" err="1">
                  <a:solidFill>
                    <a:prstClr val="black"/>
                  </a:solidFill>
                  <a:latin typeface="Aptos" panose="020B0004020202020204" pitchFamily="34" charset="0"/>
                </a:rPr>
                <a:t>linac</a:t>
              </a:r>
              <a:endParaRPr lang="en-US" sz="1200" b="1">
                <a:solidFill>
                  <a:prstClr val="black"/>
                </a:solidFill>
                <a:latin typeface="Aptos" panose="020B0004020202020204" pitchFamily="34" charset="0"/>
              </a:endParaRPr>
            </a:p>
            <a:p>
              <a:pPr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Test line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F75558B-C6A7-2C77-DC6B-FDF6E31CE1D6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H="1" flipV="1">
              <a:off x="6648243" y="2863395"/>
              <a:ext cx="414615" cy="150050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67">
              <a:extLst>
                <a:ext uri="{FF2B5EF4-FFF2-40B4-BE49-F238E27FC236}">
                  <a16:creationId xmlns:a16="http://schemas.microsoft.com/office/drawing/2014/main" id="{62EFB6A2-E6F9-3BA2-7279-6D0764944D7C}"/>
                </a:ext>
              </a:extLst>
            </p:cNvPr>
            <p:cNvSpPr txBox="1"/>
            <p:nvPr/>
          </p:nvSpPr>
          <p:spPr>
            <a:xfrm>
              <a:off x="7990334" y="3631272"/>
              <a:ext cx="1121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Solenoids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4F84BD0E-4552-8CEC-7574-0DC06BC95B5B}"/>
                </a:ext>
              </a:extLst>
            </p:cNvPr>
            <p:cNvSpPr txBox="1"/>
            <p:nvPr/>
          </p:nvSpPr>
          <p:spPr>
            <a:xfrm>
              <a:off x="3093889" y="1125673"/>
              <a:ext cx="1393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err="1">
                  <a:solidFill>
                    <a:prstClr val="black"/>
                  </a:solidFill>
                  <a:latin typeface="Aptos" panose="02110004020202020204"/>
                </a:rPr>
                <a:t>LEReC</a:t>
              </a:r>
              <a:b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</a:b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Cooling Solenoids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DDD2C64-50F1-D808-CD99-22F05F3871CE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3501257" y="1772004"/>
              <a:ext cx="289440" cy="58484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A8F937B-12EF-6749-130D-698438BC210B}"/>
                </a:ext>
              </a:extLst>
            </p:cNvPr>
            <p:cNvSpPr/>
            <p:nvPr/>
          </p:nvSpPr>
          <p:spPr>
            <a:xfrm rot="967573">
              <a:off x="7399385" y="2159621"/>
              <a:ext cx="972446" cy="21042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Arrow: Circular 55">
              <a:extLst>
                <a:ext uri="{FF2B5EF4-FFF2-40B4-BE49-F238E27FC236}">
                  <a16:creationId xmlns:a16="http://schemas.microsoft.com/office/drawing/2014/main" id="{BB052299-0F65-9EC5-3C68-FBF4468FC00A}"/>
                </a:ext>
              </a:extLst>
            </p:cNvPr>
            <p:cNvSpPr/>
            <p:nvPr/>
          </p:nvSpPr>
          <p:spPr>
            <a:xfrm rot="16200000" flipH="1">
              <a:off x="704137" y="2343197"/>
              <a:ext cx="231006" cy="258310"/>
            </a:xfrm>
            <a:prstGeom prst="circularArrow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57" name="TextBox 92">
              <a:extLst>
                <a:ext uri="{FF2B5EF4-FFF2-40B4-BE49-F238E27FC236}">
                  <a16:creationId xmlns:a16="http://schemas.microsoft.com/office/drawing/2014/main" id="{80EDC0E3-077A-C21A-0052-81EBA198EBD8}"/>
                </a:ext>
              </a:extLst>
            </p:cNvPr>
            <p:cNvSpPr txBox="1"/>
            <p:nvPr/>
          </p:nvSpPr>
          <p:spPr>
            <a:xfrm>
              <a:off x="-13563" y="1019407"/>
              <a:ext cx="1058588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180°Dipole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(U-turn)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B67E6BA-7CF8-C1B7-EDAF-1BB7F754EA27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>
              <a:off x="515731" y="1479580"/>
              <a:ext cx="234822" cy="85319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2CD6A30-F083-9BDC-51EA-64A530E51202}"/>
                </a:ext>
              </a:extLst>
            </p:cNvPr>
            <p:cNvSpPr/>
            <p:nvPr/>
          </p:nvSpPr>
          <p:spPr>
            <a:xfrm>
              <a:off x="7577897" y="2876752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transport</a:t>
              </a:r>
            </a:p>
          </p:txBody>
        </p:sp>
        <p:sp>
          <p:nvSpPr>
            <p:cNvPr id="60" name="TextBox 102">
              <a:extLst>
                <a:ext uri="{FF2B5EF4-FFF2-40B4-BE49-F238E27FC236}">
                  <a16:creationId xmlns:a16="http://schemas.microsoft.com/office/drawing/2014/main" id="{1F844CFC-ECC7-AAF6-0FD7-8F1760EDEA44}"/>
                </a:ext>
              </a:extLst>
            </p:cNvPr>
            <p:cNvSpPr txBox="1"/>
            <p:nvPr/>
          </p:nvSpPr>
          <p:spPr>
            <a:xfrm>
              <a:off x="3989942" y="3414105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A6B6A82-B8E6-E399-BB31-A6FBB49DEB65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flipV="1">
              <a:off x="4204690" y="2792843"/>
              <a:ext cx="282814" cy="62126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107">
              <a:extLst>
                <a:ext uri="{FF2B5EF4-FFF2-40B4-BE49-F238E27FC236}">
                  <a16:creationId xmlns:a16="http://schemas.microsoft.com/office/drawing/2014/main" id="{3C68054E-19A6-0ABB-E0E7-52946812B6A4}"/>
                </a:ext>
              </a:extLst>
            </p:cNvPr>
            <p:cNvSpPr txBox="1"/>
            <p:nvPr/>
          </p:nvSpPr>
          <p:spPr>
            <a:xfrm>
              <a:off x="5096412" y="3597732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7AD1FED-DD1E-7B1B-F698-E01FEAD69D7F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5311160" y="2796424"/>
              <a:ext cx="497701" cy="80130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116">
              <a:extLst>
                <a:ext uri="{FF2B5EF4-FFF2-40B4-BE49-F238E27FC236}">
                  <a16:creationId xmlns:a16="http://schemas.microsoft.com/office/drawing/2014/main" id="{428D87A9-A66A-DE62-06E6-D22EDE983D87}"/>
                </a:ext>
              </a:extLst>
            </p:cNvPr>
            <p:cNvSpPr txBox="1"/>
            <p:nvPr/>
          </p:nvSpPr>
          <p:spPr>
            <a:xfrm>
              <a:off x="5795706" y="3627055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565AD1F-15FA-5190-66EE-1A6AFBB378F1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V="1">
              <a:off x="6010454" y="2791562"/>
              <a:ext cx="384945" cy="83549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124">
              <a:extLst>
                <a:ext uri="{FF2B5EF4-FFF2-40B4-BE49-F238E27FC236}">
                  <a16:creationId xmlns:a16="http://schemas.microsoft.com/office/drawing/2014/main" id="{06A78F42-BC46-5492-80A5-53B1E427B18A}"/>
                </a:ext>
              </a:extLst>
            </p:cNvPr>
            <p:cNvSpPr txBox="1"/>
            <p:nvPr/>
          </p:nvSpPr>
          <p:spPr>
            <a:xfrm>
              <a:off x="6277342" y="890140"/>
              <a:ext cx="1550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RF diagnostics line with Deflecting cavity</a:t>
              </a:r>
            </a:p>
            <a:p>
              <a:pPr algn="ctr">
                <a:defRPr/>
              </a:pPr>
              <a:endParaRPr lang="en-US" sz="1200" b="1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4B248E0-5474-9E30-5653-FDAE91119B7A}"/>
                </a:ext>
              </a:extLst>
            </p:cNvPr>
            <p:cNvCxnSpPr>
              <a:cxnSpLocks/>
            </p:cNvCxnSpPr>
            <p:nvPr/>
          </p:nvCxnSpPr>
          <p:spPr>
            <a:xfrm>
              <a:off x="7258914" y="1457697"/>
              <a:ext cx="692692" cy="82190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4E11B16-5546-7976-04BA-0B177EDD9B27}"/>
                </a:ext>
              </a:extLst>
            </p:cNvPr>
            <p:cNvSpPr/>
            <p:nvPr/>
          </p:nvSpPr>
          <p:spPr>
            <a:xfrm rot="1021393">
              <a:off x="6429763" y="3076364"/>
              <a:ext cx="885789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Injector test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94C4664-3205-626A-093C-95DB3C47FC36}"/>
                </a:ext>
              </a:extLst>
            </p:cNvPr>
            <p:cNvSpPr/>
            <p:nvPr/>
          </p:nvSpPr>
          <p:spPr>
            <a:xfrm>
              <a:off x="856555" y="2516739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70" name="Right Arrow 63">
              <a:extLst>
                <a:ext uri="{FF2B5EF4-FFF2-40B4-BE49-F238E27FC236}">
                  <a16:creationId xmlns:a16="http://schemas.microsoft.com/office/drawing/2014/main" id="{BFFFBA1D-EF0F-FEA6-AF84-BCBAC9CC915B}"/>
                </a:ext>
              </a:extLst>
            </p:cNvPr>
            <p:cNvSpPr/>
            <p:nvPr/>
          </p:nvSpPr>
          <p:spPr>
            <a:xfrm flipV="1">
              <a:off x="1063451" y="2639425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B169C78-21DF-DB74-BE2D-C688C8F56EBB}"/>
                </a:ext>
              </a:extLst>
            </p:cNvPr>
            <p:cNvSpPr/>
            <p:nvPr/>
          </p:nvSpPr>
          <p:spPr>
            <a:xfrm>
              <a:off x="3126729" y="3779043"/>
              <a:ext cx="157407" cy="250021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EE81FE3-3AB8-9F78-EA6B-6C21ABB8B23B}"/>
                </a:ext>
              </a:extLst>
            </p:cNvPr>
            <p:cNvSpPr/>
            <p:nvPr/>
          </p:nvSpPr>
          <p:spPr>
            <a:xfrm>
              <a:off x="118511" y="2437687"/>
              <a:ext cx="502014" cy="10585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HSR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1A2E0E7-DBB6-16FA-7857-9253B8B795A9}"/>
                </a:ext>
              </a:extLst>
            </p:cNvPr>
            <p:cNvSpPr/>
            <p:nvPr/>
          </p:nvSpPr>
          <p:spPr>
            <a:xfrm>
              <a:off x="4585406" y="2041671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22A6EE2-2980-824B-A10D-7D2D69872E2F}"/>
                </a:ext>
              </a:extLst>
            </p:cNvPr>
            <p:cNvSpPr/>
            <p:nvPr/>
          </p:nvSpPr>
          <p:spPr>
            <a:xfrm>
              <a:off x="8648666" y="2055780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B977FAE-59E9-CECB-C973-DB972D09BE43}"/>
                </a:ext>
              </a:extLst>
            </p:cNvPr>
            <p:cNvSpPr/>
            <p:nvPr/>
          </p:nvSpPr>
          <p:spPr>
            <a:xfrm>
              <a:off x="202809" y="2056730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6" name="Right Arrow 63">
              <a:extLst>
                <a:ext uri="{FF2B5EF4-FFF2-40B4-BE49-F238E27FC236}">
                  <a16:creationId xmlns:a16="http://schemas.microsoft.com/office/drawing/2014/main" id="{481EEB6D-F197-5876-EA93-47C73E47D3EF}"/>
                </a:ext>
              </a:extLst>
            </p:cNvPr>
            <p:cNvSpPr/>
            <p:nvPr/>
          </p:nvSpPr>
          <p:spPr>
            <a:xfrm rot="10800000" flipV="1">
              <a:off x="4449821" y="2266747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2675818-5A54-D61E-C7D6-971C549C6EDA}"/>
                </a:ext>
              </a:extLst>
            </p:cNvPr>
            <p:cNvSpPr/>
            <p:nvPr/>
          </p:nvSpPr>
          <p:spPr>
            <a:xfrm>
              <a:off x="4576710" y="2141848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E24DC4F-29EE-5231-7041-A1B777AF59CC}"/>
                </a:ext>
              </a:extLst>
            </p:cNvPr>
            <p:cNvSpPr/>
            <p:nvPr/>
          </p:nvSpPr>
          <p:spPr>
            <a:xfrm rot="943377">
              <a:off x="7449105" y="2022212"/>
              <a:ext cx="921111" cy="136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RF diagnostic</a:t>
              </a:r>
            </a:p>
          </p:txBody>
        </p: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55C9C6F7-326E-643C-0A1F-B485265A346A}"/>
              </a:ext>
            </a:extLst>
          </p:cNvPr>
          <p:cNvSpPr txBox="1"/>
          <p:nvPr/>
        </p:nvSpPr>
        <p:spPr>
          <a:xfrm>
            <a:off x="3470313" y="1641803"/>
            <a:ext cx="12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Not to scale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035298F-CCEE-534B-6208-0D405FD6C64B}"/>
              </a:ext>
            </a:extLst>
          </p:cNvPr>
          <p:cNvSpPr/>
          <p:nvPr/>
        </p:nvSpPr>
        <p:spPr>
          <a:xfrm>
            <a:off x="1832015" y="1454555"/>
            <a:ext cx="367454" cy="439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71DEDB-1676-3789-6685-23B19B8D4751}"/>
              </a:ext>
            </a:extLst>
          </p:cNvPr>
          <p:cNvSpPr txBox="1"/>
          <p:nvPr/>
        </p:nvSpPr>
        <p:spPr>
          <a:xfrm>
            <a:off x="268477" y="3681385"/>
            <a:ext cx="226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IR2 layout</a:t>
            </a:r>
          </a:p>
          <a:p>
            <a:r>
              <a:rPr lang="en-US" sz="2000"/>
              <a:t>(all within the</a:t>
            </a:r>
          </a:p>
          <a:p>
            <a:r>
              <a:rPr lang="en-US" sz="2000"/>
              <a:t>existing RHIC</a:t>
            </a:r>
          </a:p>
          <a:p>
            <a:r>
              <a:rPr lang="en-US" sz="2000"/>
              <a:t>Tunnel)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9BB51-2601-3D55-1B65-337C91DEC33E}"/>
              </a:ext>
            </a:extLst>
          </p:cNvPr>
          <p:cNvSpPr txBox="1"/>
          <p:nvPr/>
        </p:nvSpPr>
        <p:spPr>
          <a:xfrm>
            <a:off x="6483036" y="209446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 m cooling section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888968-44CB-F467-EA02-4E083272B2ED}"/>
              </a:ext>
            </a:extLst>
          </p:cNvPr>
          <p:cNvSpPr txBox="1"/>
          <p:nvPr/>
        </p:nvSpPr>
        <p:spPr>
          <a:xfrm>
            <a:off x="4769708" y="824676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24 GeV protons</a:t>
            </a:r>
          </a:p>
          <a:p>
            <a:r>
              <a:rPr lang="en-US" sz="2400" dirty="0"/>
              <a:t>12.5 MeV electrons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6946405-FF84-3AA1-EDE8-E33AD76FB637}"/>
              </a:ext>
            </a:extLst>
          </p:cNvPr>
          <p:cNvSpPr txBox="1"/>
          <p:nvPr/>
        </p:nvSpPr>
        <p:spPr>
          <a:xfrm>
            <a:off x="273644" y="5879448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Compatible with future beam cooling upgrades at the collision energies</a:t>
            </a:r>
          </a:p>
        </p:txBody>
      </p:sp>
    </p:spTree>
    <p:extLst>
      <p:ext uri="{BB962C8B-B14F-4D97-AF65-F5344CB8AC3E}">
        <p14:creationId xmlns:p14="http://schemas.microsoft.com/office/powerpoint/2010/main" val="275716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F3FB4D-F89B-4774-8CC1-9B83D118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60" y="240008"/>
            <a:ext cx="9660697" cy="399432"/>
          </a:xfrm>
        </p:spPr>
        <p:txBody>
          <a:bodyPr>
            <a:noAutofit/>
          </a:bodyPr>
          <a:lstStyle/>
          <a:p>
            <a:r>
              <a:rPr lang="en-US" dirty="0"/>
              <a:t>EIC Low Energy Cooler</a:t>
            </a:r>
            <a:r>
              <a:rPr lang="en-US" b="0" dirty="0"/>
              <a:t> </a:t>
            </a:r>
            <a:r>
              <a:rPr lang="en-US" dirty="0"/>
              <a:t>Parameters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7D3762-2DD9-4113-81E8-A9BBCDC4F365}"/>
              </a:ext>
            </a:extLst>
          </p:cNvPr>
          <p:cNvGraphicFramePr>
            <a:graphicFrameLocks noGrp="1"/>
          </p:cNvGraphicFramePr>
          <p:nvPr/>
        </p:nvGraphicFramePr>
        <p:xfrm>
          <a:off x="904090" y="1400971"/>
          <a:ext cx="6907876" cy="479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820">
                  <a:extLst>
                    <a:ext uri="{9D8B030D-6E8A-4147-A177-3AD203B41FA5}">
                      <a16:colId xmlns:a16="http://schemas.microsoft.com/office/drawing/2014/main" val="3556741926"/>
                    </a:ext>
                  </a:extLst>
                </a:gridCol>
                <a:gridCol w="1301681">
                  <a:extLst>
                    <a:ext uri="{9D8B030D-6E8A-4147-A177-3AD203B41FA5}">
                      <a16:colId xmlns:a16="http://schemas.microsoft.com/office/drawing/2014/main" val="2376646002"/>
                    </a:ext>
                  </a:extLst>
                </a:gridCol>
                <a:gridCol w="1516375">
                  <a:extLst>
                    <a:ext uri="{9D8B030D-6E8A-4147-A177-3AD203B41FA5}">
                      <a16:colId xmlns:a16="http://schemas.microsoft.com/office/drawing/2014/main" val="2764514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836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8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 RF frequency,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393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Cooling section length,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886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Cooling sections beta function,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42043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Hadrons Dy, Dy’, m, 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&lt;1, &lt;0.02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49821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Total charge per proton bunch, </a:t>
                      </a:r>
                      <a:r>
                        <a:rPr lang="en-US" dirty="0" err="1"/>
                        <a:t>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12011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Electrons kinetic energy,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02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Electron average current,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Normalized emittance, rms, 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621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rms bunch length,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30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rms </a:t>
                      </a:r>
                      <a:r>
                        <a:rPr lang="en-US" dirty="0" err="1"/>
                        <a:t>dp</a:t>
                      </a:r>
                      <a:r>
                        <a:rPr lang="en-US" dirty="0"/>
                        <a:t>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&lt;5e-4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6e-4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449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Angles in cooling section, </a:t>
                      </a:r>
                      <a:r>
                        <a:rPr lang="en-US" dirty="0" err="1"/>
                        <a:t>urad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20-30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0046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DAA2E1-B124-D3EC-D8BB-6967760FAC3B}"/>
              </a:ext>
            </a:extLst>
          </p:cNvPr>
          <p:cNvGraphicFramePr>
            <a:graphicFrameLocks noGrp="1"/>
          </p:cNvGraphicFramePr>
          <p:nvPr/>
        </p:nvGraphicFramePr>
        <p:xfrm>
          <a:off x="8839186" y="1441611"/>
          <a:ext cx="217579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790">
                  <a:extLst>
                    <a:ext uri="{9D8B030D-6E8A-4147-A177-3AD203B41FA5}">
                      <a16:colId xmlns:a16="http://schemas.microsoft.com/office/drawing/2014/main" val="15174911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083143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4-5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346975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704 MHz (9 MHz)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56312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20 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18385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30 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385229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359558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nC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795288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1.6-2 MeV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95214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30 (60 mA in tests)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443959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&lt;2 um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83800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5 cm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766514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/>
                        <a:t>&lt;5e-4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21133"/>
                  </a:ext>
                </a:extLst>
              </a:tr>
              <a:tr h="35475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&lt;150 urad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804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C30E14-4511-3075-A1EA-6583CCEE68CF}"/>
              </a:ext>
            </a:extLst>
          </p:cNvPr>
          <p:cNvSpPr txBox="1"/>
          <p:nvPr/>
        </p:nvSpPr>
        <p:spPr>
          <a:xfrm>
            <a:off x="8655138" y="795280"/>
            <a:ext cx="297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LEReC (2019-2025) key </a:t>
            </a:r>
          </a:p>
          <a:p>
            <a:r>
              <a:rPr lang="en-US" dirty="0"/>
              <a:t>parameters for reference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F01B7-C952-8F52-AB2A-D5C7CB6216FB}"/>
              </a:ext>
            </a:extLst>
          </p:cNvPr>
          <p:cNvSpPr txBox="1"/>
          <p:nvPr/>
        </p:nvSpPr>
        <p:spPr>
          <a:xfrm>
            <a:off x="2088075" y="5954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4DD6DFD-EA20-DF89-B1BD-F11623DAD309}"/>
              </a:ext>
            </a:extLst>
          </p:cNvPr>
          <p:cNvSpPr txBox="1"/>
          <p:nvPr/>
        </p:nvSpPr>
        <p:spPr>
          <a:xfrm>
            <a:off x="8168600" y="6356382"/>
            <a:ext cx="3782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A. V. Fedotov et al., Phys. Rev. Lett. 124, 084801 (2020)</a:t>
            </a:r>
          </a:p>
        </p:txBody>
      </p:sp>
    </p:spTree>
    <p:extLst>
      <p:ext uri="{BB962C8B-B14F-4D97-AF65-F5344CB8AC3E}">
        <p14:creationId xmlns:p14="http://schemas.microsoft.com/office/powerpoint/2010/main" val="299798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F4E0-CD8E-33B5-1FF9-FF73D0893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Flat Beam Acceleration Experiment in RHIC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DB067-FE9D-DFF1-3A84-F029E47C2EC2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11499925" cy="13106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900" dirty="0"/>
              <a:t>Maximum transverse beam emittance ratio 13:1 was obtained with stochastic cooling at 31 GeV/nucleon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Transverse emittance ratio 11:1 was well maintained during acceleration from 31 GeV/nucleon to 100 GeV/nucleon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solidFill>
                  <a:srgbClr val="009051"/>
                </a:solidFill>
              </a:rPr>
              <a:t>Flat beam was stored at 100 GeV/u with EIC/HSR tunes for ~2 hours, 11:1 emittance ratio was well maintained too</a:t>
            </a:r>
            <a:endParaRPr lang="en-US" dirty="0">
              <a:solidFill>
                <a:srgbClr val="00905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88A3-EA51-53C3-D9A2-8594E35F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32" y="2480254"/>
            <a:ext cx="5698273" cy="3436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F2AF0B-EA10-CE5E-1C50-1AEDD0EA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18" y="2446499"/>
            <a:ext cx="4999465" cy="3436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931438-4D72-A177-5E2D-B47DC0975F80}"/>
              </a:ext>
            </a:extLst>
          </p:cNvPr>
          <p:cNvSpPr txBox="1"/>
          <p:nvPr/>
        </p:nvSpPr>
        <p:spPr>
          <a:xfrm rot="16200000">
            <a:off x="-375238" y="2619237"/>
            <a:ext cx="22079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Emittance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DA241F-C29D-E5C4-1E82-0B0A6C2A58CB}"/>
              </a:ext>
            </a:extLst>
          </p:cNvPr>
          <p:cNvSpPr txBox="1"/>
          <p:nvPr/>
        </p:nvSpPr>
        <p:spPr>
          <a:xfrm rot="16200000">
            <a:off x="5475247" y="2728209"/>
            <a:ext cx="22079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Emittance Ratio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BFF23A-F567-AACD-1BD0-B7C07C215859}"/>
              </a:ext>
            </a:extLst>
          </p:cNvPr>
          <p:cNvSpPr txBox="1"/>
          <p:nvPr/>
        </p:nvSpPr>
        <p:spPr>
          <a:xfrm>
            <a:off x="2194560" y="471830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Horizontal Emittance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A14693-DE82-9D94-6CB6-26A71D51CECB}"/>
              </a:ext>
            </a:extLst>
          </p:cNvPr>
          <p:cNvSpPr txBox="1"/>
          <p:nvPr/>
        </p:nvSpPr>
        <p:spPr>
          <a:xfrm>
            <a:off x="2194560" y="531734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Vertical Emittance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CEE029-C2C5-A5E4-25D1-E26D5F6FDE11}"/>
              </a:ext>
            </a:extLst>
          </p:cNvPr>
          <p:cNvSpPr txBox="1"/>
          <p:nvPr/>
        </p:nvSpPr>
        <p:spPr>
          <a:xfrm>
            <a:off x="2286220" y="2809020"/>
            <a:ext cx="16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Emittance ratio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FFCE9-29F5-6E23-ECE9-E29DC6D009BB}"/>
              </a:ext>
            </a:extLst>
          </p:cNvPr>
          <p:cNvSpPr txBox="1"/>
          <p:nvPr/>
        </p:nvSpPr>
        <p:spPr>
          <a:xfrm>
            <a:off x="5041270" y="2963423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891CFE-5679-A420-B452-AEBEE07A23F4}"/>
              </a:ext>
            </a:extLst>
          </p:cNvPr>
          <p:cNvSpPr txBox="1"/>
          <p:nvPr/>
        </p:nvSpPr>
        <p:spPr>
          <a:xfrm>
            <a:off x="3655535" y="3270686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31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69FB93-F199-2BCC-4BBD-88D9C03113B6}"/>
              </a:ext>
            </a:extLst>
          </p:cNvPr>
          <p:cNvSpPr txBox="1"/>
          <p:nvPr/>
        </p:nvSpPr>
        <p:spPr>
          <a:xfrm>
            <a:off x="8638087" y="3307807"/>
            <a:ext cx="16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Emittance ratio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22AFD5-DE2B-BA74-A62E-809AEB564B0D}"/>
              </a:ext>
            </a:extLst>
          </p:cNvPr>
          <p:cNvSpPr txBox="1"/>
          <p:nvPr/>
        </p:nvSpPr>
        <p:spPr>
          <a:xfrm>
            <a:off x="8050250" y="441052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Horizontal Emittance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CC85B0-3CDB-AE23-DAD6-935026C894F7}"/>
              </a:ext>
            </a:extLst>
          </p:cNvPr>
          <p:cNvSpPr txBox="1"/>
          <p:nvPr/>
        </p:nvSpPr>
        <p:spPr>
          <a:xfrm>
            <a:off x="8089446" y="5317346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Vertical Emittance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14510B-9C52-F576-7D9B-1A51503D7E6F}"/>
              </a:ext>
            </a:extLst>
          </p:cNvPr>
          <p:cNvSpPr txBox="1"/>
          <p:nvPr/>
        </p:nvSpPr>
        <p:spPr>
          <a:xfrm>
            <a:off x="8176425" y="2138722"/>
            <a:ext cx="230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During Acceleration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67528A-AB5C-5428-27BB-71C9DD4EB562}"/>
              </a:ext>
            </a:extLst>
          </p:cNvPr>
          <p:cNvSpPr txBox="1"/>
          <p:nvPr/>
        </p:nvSpPr>
        <p:spPr>
          <a:xfrm>
            <a:off x="2325940" y="2147499"/>
            <a:ext cx="230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Entire store duration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A50FE-D2A6-8007-5D6F-2EFCBBC60D6A}"/>
              </a:ext>
            </a:extLst>
          </p:cNvPr>
          <p:cNvSpPr txBox="1"/>
          <p:nvPr/>
        </p:nvSpPr>
        <p:spPr>
          <a:xfrm>
            <a:off x="4965192" y="5146951"/>
            <a:ext cx="124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Acceleration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D25599A-1B56-B528-1369-8814413DF089}"/>
              </a:ext>
            </a:extLst>
          </p:cNvPr>
          <p:cNvCxnSpPr/>
          <p:nvPr/>
        </p:nvCxnSpPr>
        <p:spPr>
          <a:xfrm flipH="1">
            <a:off x="4724223" y="5300840"/>
            <a:ext cx="3170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CB8FB5-6EEB-921B-20C1-40939FE3003B}"/>
              </a:ext>
            </a:extLst>
          </p:cNvPr>
          <p:cNvSpPr txBox="1"/>
          <p:nvPr/>
        </p:nvSpPr>
        <p:spPr>
          <a:xfrm>
            <a:off x="5150071" y="4673593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IBS growth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F694F-8CF5-F2AA-BCBB-F177D63CD664}"/>
              </a:ext>
            </a:extLst>
          </p:cNvPr>
          <p:cNvSpPr txBox="1"/>
          <p:nvPr/>
        </p:nvSpPr>
        <p:spPr>
          <a:xfrm>
            <a:off x="6792140" y="2132111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31 GeV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52918-F204-5D4E-557F-8AEDBEA5E77A}"/>
              </a:ext>
            </a:extLst>
          </p:cNvPr>
          <p:cNvSpPr txBox="1"/>
          <p:nvPr/>
        </p:nvSpPr>
        <p:spPr>
          <a:xfrm>
            <a:off x="10770766" y="2125913"/>
            <a:ext cx="109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B5198-F7D9-79D2-A69F-11326DE6005E}"/>
              </a:ext>
            </a:extLst>
          </p:cNvPr>
          <p:cNvSpPr txBox="1"/>
          <p:nvPr/>
        </p:nvSpPr>
        <p:spPr>
          <a:xfrm>
            <a:off x="10173201" y="40460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23, 2025</a:t>
            </a:r>
          </a:p>
        </p:txBody>
      </p:sp>
    </p:spTree>
    <p:extLst>
      <p:ext uri="{BB962C8B-B14F-4D97-AF65-F5344CB8AC3E}">
        <p14:creationId xmlns:p14="http://schemas.microsoft.com/office/powerpoint/2010/main" val="379009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1D646-0F4A-6D1C-3A32-87AE61DB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4AEA-4FDD-4810-928C-1ADC0BEB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66" y="1828800"/>
            <a:ext cx="11499234" cy="814866"/>
          </a:xfrm>
        </p:spPr>
        <p:txBody>
          <a:bodyPr/>
          <a:lstStyle/>
          <a:p>
            <a:r>
              <a:rPr lang="en-US" dirty="0"/>
              <a:t>Electron beam polarization</a:t>
            </a:r>
          </a:p>
        </p:txBody>
      </p:sp>
    </p:spTree>
    <p:extLst>
      <p:ext uri="{BB962C8B-B14F-4D97-AF65-F5344CB8AC3E}">
        <p14:creationId xmlns:p14="http://schemas.microsoft.com/office/powerpoint/2010/main" val="220087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9BF77-0A9D-57D4-FCF6-98CE257E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4B30-FFF6-C4BE-7543-BE3663A5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3" y="2129"/>
            <a:ext cx="8776922" cy="8441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Electron </a:t>
            </a:r>
            <a:r>
              <a:rPr lang="en-US" dirty="0"/>
              <a:t>p</a:t>
            </a:r>
            <a:r>
              <a:rPr lang="en-US" dirty="0">
                <a:solidFill>
                  <a:schemeClr val="tx1"/>
                </a:solidFill>
              </a:rPr>
              <a:t>olarization loss in the ESR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894D61-8C3B-0E3B-9891-B4B44674A1CD}"/>
              </a:ext>
            </a:extLst>
          </p:cNvPr>
          <p:cNvSpPr txBox="1"/>
          <p:nvPr/>
        </p:nvSpPr>
        <p:spPr>
          <a:xfrm>
            <a:off x="595910" y="906150"/>
            <a:ext cx="10712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Frequent swap-out injection </a:t>
            </a:r>
            <a:r>
              <a:rPr lang="en-US" sz="2400" dirty="0"/>
              <a:t>of bunches with high initial polarization of 85%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Bunch spacing is ~10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</a:t>
            </a:r>
            <a:r>
              <a:rPr lang="en-US" sz="2400" dirty="0">
                <a:solidFill>
                  <a:srgbClr val="0070C0"/>
                </a:solidFill>
              </a:rPr>
              <a:t>polarization decays </a:t>
            </a:r>
            <a:r>
              <a:rPr lang="en-US" sz="2400" dirty="0"/>
              <a:t>towards P</a:t>
            </a:r>
            <a:r>
              <a:rPr lang="en-US" sz="2400" baseline="-25000" dirty="0"/>
              <a:t>∞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18 GeV, </a:t>
            </a:r>
            <a:r>
              <a:rPr lang="en-US" sz="2400" dirty="0">
                <a:sym typeface="Wingdings" panose="05000000000000000000" pitchFamily="2" charset="2"/>
              </a:rPr>
              <a:t>every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bunch is replaced </a:t>
            </a:r>
            <a:r>
              <a:rPr lang="en-US" sz="2400" dirty="0">
                <a:sym typeface="Wingdings" panose="05000000000000000000" pitchFamily="2" charset="2"/>
              </a:rPr>
              <a:t>(on average) after 2.2 min with </a:t>
            </a:r>
            <a:r>
              <a:rPr lang="en-US" sz="2400" dirty="0"/>
              <a:t>RCS cycling rate of 1Hz</a:t>
            </a: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6" name="id-C6C03DAA-743A-4F8E-AE73-AB0F6686B174" descr="image.png">
            <a:extLst>
              <a:ext uri="{FF2B5EF4-FFF2-40B4-BE49-F238E27FC236}">
                <a16:creationId xmlns:a16="http://schemas.microsoft.com/office/drawing/2014/main" id="{81D96C26-DFDE-25B9-3C45-B874E8CE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94" y="2845142"/>
            <a:ext cx="4515567" cy="32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71C1EC-E017-2DB7-7027-D271E6E817C1}"/>
              </a:ext>
            </a:extLst>
          </p:cNvPr>
          <p:cNvSpPr txBox="1"/>
          <p:nvPr/>
        </p:nvSpPr>
        <p:spPr>
          <a:xfrm>
            <a:off x="1566900" y="4062264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Polarization Pav = 70%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2C749-4B27-F023-FAC4-55653AFF41B5}"/>
              </a:ext>
            </a:extLst>
          </p:cNvPr>
          <p:cNvSpPr txBox="1"/>
          <p:nvPr/>
        </p:nvSpPr>
        <p:spPr>
          <a:xfrm>
            <a:off x="7451678" y="3691719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HSR will also have polarized </a:t>
            </a:r>
          </a:p>
          <a:p>
            <a:r>
              <a:rPr lang="en-US" dirty="0"/>
              <a:t>protons and light ions; RHIC experience</a:t>
            </a:r>
          </a:p>
          <a:p>
            <a:r>
              <a:rPr lang="en-US" dirty="0"/>
              <a:t>will be key to polarization performance.</a:t>
            </a:r>
          </a:p>
        </p:txBody>
      </p:sp>
    </p:spTree>
    <p:extLst>
      <p:ext uri="{BB962C8B-B14F-4D97-AF65-F5344CB8AC3E}">
        <p14:creationId xmlns:p14="http://schemas.microsoft.com/office/powerpoint/2010/main" val="281907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C452-730B-E699-880F-FE9050226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6704-29FC-A4A1-D019-63323FEF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66" y="1828800"/>
            <a:ext cx="11499234" cy="814866"/>
          </a:xfrm>
        </p:spPr>
        <p:txBody>
          <a:bodyPr/>
          <a:lstStyle/>
          <a:p>
            <a:r>
              <a:rPr lang="en-US" dirty="0"/>
              <a:t>SRF cavities</a:t>
            </a:r>
          </a:p>
        </p:txBody>
      </p:sp>
      <p:pic>
        <p:nvPicPr>
          <p:cNvPr id="3" name="DCAF5BFF-1B62-4D6A-A20F-FD22EFE40FF4">
            <a:extLst>
              <a:ext uri="{FF2B5EF4-FFF2-40B4-BE49-F238E27FC236}">
                <a16:creationId xmlns:a16="http://schemas.microsoft.com/office/drawing/2014/main" id="{EF673E6A-02C3-8044-B821-D589C22F8B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95" y="3657239"/>
            <a:ext cx="3928155" cy="223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438D0-0551-7F9C-4561-D33ED9A89BB5}"/>
              </a:ext>
            </a:extLst>
          </p:cNvPr>
          <p:cNvSpPr txBox="1"/>
          <p:nvPr/>
        </p:nvSpPr>
        <p:spPr>
          <a:xfrm>
            <a:off x="942680" y="4360081"/>
            <a:ext cx="5161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Hadron bunch length (rms):   6 cm</a:t>
            </a:r>
          </a:p>
          <a:p>
            <a:r>
              <a:rPr lang="en-US" sz="2400" dirty="0"/>
              <a:t>Electron bunch length (rms):  6 mm</a:t>
            </a:r>
          </a:p>
        </p:txBody>
      </p:sp>
    </p:spTree>
    <p:extLst>
      <p:ext uri="{BB962C8B-B14F-4D97-AF65-F5344CB8AC3E}">
        <p14:creationId xmlns:p14="http://schemas.microsoft.com/office/powerpoint/2010/main" val="7271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5192E-2316-AC2F-BC6B-63AD9E60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273E464-D78E-44F7-983E-0365E8B4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034" y="923030"/>
            <a:ext cx="3667783" cy="3587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32235-A824-9AC3-092D-9F8AECFB6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7" y="3258642"/>
            <a:ext cx="1558851" cy="1486307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2580847-2FC8-716E-0C6A-9F689C62E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541" y="5023521"/>
            <a:ext cx="1112030" cy="984767"/>
          </a:xfrm>
          <a:prstGeom prst="rect">
            <a:avLst/>
          </a:prstGeom>
        </p:spPr>
      </p:pic>
      <p:sp>
        <p:nvSpPr>
          <p:cNvPr id="102" name="Right Brace 101">
            <a:extLst>
              <a:ext uri="{FF2B5EF4-FFF2-40B4-BE49-F238E27FC236}">
                <a16:creationId xmlns:a16="http://schemas.microsoft.com/office/drawing/2014/main" id="{4F52C2C6-4061-F143-D249-879944A59F48}"/>
              </a:ext>
            </a:extLst>
          </p:cNvPr>
          <p:cNvSpPr/>
          <p:nvPr/>
        </p:nvSpPr>
        <p:spPr>
          <a:xfrm rot="5400000" flipH="1">
            <a:off x="6749954" y="3267318"/>
            <a:ext cx="644490" cy="3218197"/>
          </a:xfrm>
          <a:prstGeom prst="rightBrace">
            <a:avLst>
              <a:gd name="adj1" fmla="val 8333"/>
              <a:gd name="adj2" fmla="val 15741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B6F4A-E6C8-ABA8-9636-7A1AF891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EIC - RF Systems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FAFEA44-3406-F382-6B39-16EB5FE071D9}"/>
              </a:ext>
            </a:extLst>
          </p:cNvPr>
          <p:cNvCxnSpPr>
            <a:cxnSpLocks/>
          </p:cNvCxnSpPr>
          <p:nvPr/>
        </p:nvCxnSpPr>
        <p:spPr>
          <a:xfrm>
            <a:off x="4584655" y="1468090"/>
            <a:ext cx="482286" cy="181241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Table 16">
            <a:extLst>
              <a:ext uri="{FF2B5EF4-FFF2-40B4-BE49-F238E27FC236}">
                <a16:creationId xmlns:a16="http://schemas.microsoft.com/office/drawing/2014/main" id="{99686909-64D8-3DB0-64F0-F1C01E635F0A}"/>
              </a:ext>
            </a:extLst>
          </p:cNvPr>
          <p:cNvGraphicFramePr>
            <a:graphicFrameLocks/>
          </p:cNvGraphicFramePr>
          <p:nvPr/>
        </p:nvGraphicFramePr>
        <p:xfrm>
          <a:off x="2788134" y="4715451"/>
          <a:ext cx="2321161" cy="8828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8939">
                  <a:extLst>
                    <a:ext uri="{9D8B030D-6E8A-4147-A177-3AD203B41FA5}">
                      <a16:colId xmlns:a16="http://schemas.microsoft.com/office/drawing/2014/main" val="3779145137"/>
                    </a:ext>
                  </a:extLst>
                </a:gridCol>
                <a:gridCol w="850397">
                  <a:extLst>
                    <a:ext uri="{9D8B030D-6E8A-4147-A177-3AD203B41FA5}">
                      <a16:colId xmlns:a16="http://schemas.microsoft.com/office/drawing/2014/main" val="2938954856"/>
                    </a:ext>
                  </a:extLst>
                </a:gridCol>
                <a:gridCol w="851825">
                  <a:extLst>
                    <a:ext uri="{9D8B030D-6E8A-4147-A177-3AD203B41FA5}">
                      <a16:colId xmlns:a16="http://schemas.microsoft.com/office/drawing/2014/main" val="620744415"/>
                    </a:ext>
                  </a:extLst>
                </a:gridCol>
              </a:tblGrid>
              <a:tr h="494263">
                <a:tc>
                  <a:txBody>
                    <a:bodyPr/>
                    <a:lstStyle/>
                    <a:p>
                      <a:pPr algn="l"/>
                      <a:r>
                        <a:rPr lang="en-US" sz="800"/>
                        <a:t>Crab Cavities</a:t>
                      </a:r>
                    </a:p>
                    <a:p>
                      <a:pPr algn="l"/>
                      <a:r>
                        <a:rPr lang="en-US" sz="800"/>
                        <a:t>(per IR)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HSR</a:t>
                      </a:r>
                    </a:p>
                    <a:p>
                      <a:pPr algn="ctr"/>
                      <a:r>
                        <a:rPr lang="en-US" sz="800"/>
                        <a:t>(Cavities/CMs)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ESR</a:t>
                      </a:r>
                    </a:p>
                    <a:p>
                      <a:pPr algn="ctr"/>
                      <a:r>
                        <a:rPr lang="en-US" sz="800"/>
                        <a:t>(Cavities/CMs)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93701169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l"/>
                      <a:r>
                        <a:rPr lang="en-US" sz="800"/>
                        <a:t>197 MHz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8/4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–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3280298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l"/>
                      <a:r>
                        <a:rPr lang="en-US" sz="800"/>
                        <a:t>394 MHz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4/4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2/2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71241724"/>
                  </a:ext>
                </a:extLst>
              </a:tr>
            </a:tbl>
          </a:graphicData>
        </a:graphic>
      </p:graphicFrame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ECE4632-0FAA-51A2-7803-2626EE24410F}"/>
              </a:ext>
            </a:extLst>
          </p:cNvPr>
          <p:cNvCxnSpPr>
            <a:cxnSpLocks/>
          </p:cNvCxnSpPr>
          <p:nvPr/>
        </p:nvCxnSpPr>
        <p:spPr>
          <a:xfrm flipH="1" flipV="1">
            <a:off x="7361455" y="2679682"/>
            <a:ext cx="845539" cy="1814330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ight Brace 109">
            <a:extLst>
              <a:ext uri="{FF2B5EF4-FFF2-40B4-BE49-F238E27FC236}">
                <a16:creationId xmlns:a16="http://schemas.microsoft.com/office/drawing/2014/main" id="{EDC84B7A-AFBD-B99E-B687-D91A000AC6B1}"/>
              </a:ext>
            </a:extLst>
          </p:cNvPr>
          <p:cNvSpPr/>
          <p:nvPr/>
        </p:nvSpPr>
        <p:spPr>
          <a:xfrm>
            <a:off x="4068734" y="879419"/>
            <a:ext cx="504124" cy="3730868"/>
          </a:xfrm>
          <a:prstGeom prst="rightBrace">
            <a:avLst>
              <a:gd name="adj1" fmla="val 8333"/>
              <a:gd name="adj2" fmla="val 15741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0FA1AAE-48B3-A719-E52E-67B63F4A4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387" y="4896034"/>
            <a:ext cx="609416" cy="93827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616EA276-0452-54D0-FC41-7777AA1508B1}"/>
              </a:ext>
            </a:extLst>
          </p:cNvPr>
          <p:cNvSpPr txBox="1"/>
          <p:nvPr/>
        </p:nvSpPr>
        <p:spPr>
          <a:xfrm>
            <a:off x="10678577" y="4964035"/>
            <a:ext cx="1478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Bunch Splitting</a:t>
            </a:r>
            <a:endParaRPr lang="en-US" altLang="zh-CN" sz="1200" dirty="0"/>
          </a:p>
          <a:p>
            <a:r>
              <a:rPr lang="en-US" altLang="zh-CN" sz="1200" dirty="0"/>
              <a:t>3 49.2 MHz NCRF </a:t>
            </a:r>
          </a:p>
          <a:p>
            <a:r>
              <a:rPr lang="en-US" altLang="zh-CN" sz="1200" dirty="0"/>
              <a:t>4 98.5 MHz NCRF </a:t>
            </a:r>
            <a:r>
              <a:rPr lang="en-US" altLang="zh-CN" sz="1200" b="1" dirty="0"/>
              <a:t>Capture &amp; Accel</a:t>
            </a:r>
          </a:p>
          <a:p>
            <a:r>
              <a:rPr lang="en-US" sz="1200" dirty="0"/>
              <a:t>8 197 MHz NCRF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738D535-AA01-5809-DD3B-20F8F0847D7D}"/>
              </a:ext>
            </a:extLst>
          </p:cNvPr>
          <p:cNvSpPr txBox="1"/>
          <p:nvPr/>
        </p:nvSpPr>
        <p:spPr>
          <a:xfrm>
            <a:off x="8936424" y="1697468"/>
            <a:ext cx="174625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Low-Energy Cooler, IR02 - </a:t>
            </a:r>
          </a:p>
          <a:p>
            <a:pPr algn="ctr"/>
            <a:r>
              <a:rPr lang="en-US" sz="1200" b="1"/>
              <a:t>16</a:t>
            </a:r>
            <a:r>
              <a:rPr lang="en-US" sz="1200"/>
              <a:t> 197 QWR NCRF, </a:t>
            </a:r>
          </a:p>
          <a:p>
            <a:pPr algn="ctr"/>
            <a:r>
              <a:rPr lang="en-US" sz="1200" b="1"/>
              <a:t>4</a:t>
            </a:r>
            <a:r>
              <a:rPr lang="en-US" sz="1200"/>
              <a:t> 591 NCRF,</a:t>
            </a:r>
          </a:p>
          <a:p>
            <a:pPr algn="ctr"/>
            <a:r>
              <a:rPr lang="en-US" sz="1200"/>
              <a:t> </a:t>
            </a:r>
            <a:r>
              <a:rPr lang="en-US" sz="1200" b="1"/>
              <a:t>1</a:t>
            </a:r>
            <a:r>
              <a:rPr lang="en-US" sz="1200"/>
              <a:t> 24 MHz NCRF,</a:t>
            </a:r>
          </a:p>
          <a:p>
            <a:pPr algn="ctr"/>
            <a:r>
              <a:rPr lang="en-US" sz="1200">
                <a:cs typeface="Arial"/>
              </a:rPr>
              <a:t>And </a:t>
            </a:r>
            <a:r>
              <a:rPr lang="en-US" sz="1200" b="1">
                <a:cs typeface="Arial"/>
              </a:rPr>
              <a:t>1</a:t>
            </a:r>
            <a:r>
              <a:rPr lang="en-US" sz="1200">
                <a:cs typeface="Arial"/>
              </a:rPr>
              <a:t> 591 MHz Deflecting Cavity</a:t>
            </a:r>
          </a:p>
        </p:txBody>
      </p:sp>
      <p:sp>
        <p:nvSpPr>
          <p:cNvPr id="118" name="Left Brace 117">
            <a:extLst>
              <a:ext uri="{FF2B5EF4-FFF2-40B4-BE49-F238E27FC236}">
                <a16:creationId xmlns:a16="http://schemas.microsoft.com/office/drawing/2014/main" id="{8E86DF86-8233-FFB9-661B-828DDFCFBDEC}"/>
              </a:ext>
            </a:extLst>
          </p:cNvPr>
          <p:cNvSpPr/>
          <p:nvPr/>
        </p:nvSpPr>
        <p:spPr>
          <a:xfrm>
            <a:off x="8611158" y="889446"/>
            <a:ext cx="412341" cy="2289582"/>
          </a:xfrm>
          <a:prstGeom prst="leftBrace">
            <a:avLst>
              <a:gd name="adj1" fmla="val 18599"/>
              <a:gd name="adj2" fmla="val 30209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2F49ABA7-D724-5DF0-68FC-E10348F55954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7067698" y="1581106"/>
            <a:ext cx="1513382" cy="400655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2">
            <a:extLst>
              <a:ext uri="{FF2B5EF4-FFF2-40B4-BE49-F238E27FC236}">
                <a16:creationId xmlns:a16="http://schemas.microsoft.com/office/drawing/2014/main" id="{7AEFEA37-E994-1CE8-47E4-7F44187A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79" y="2887447"/>
            <a:ext cx="1672480" cy="1036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" name="Group 21">
            <a:extLst>
              <a:ext uri="{FF2B5EF4-FFF2-40B4-BE49-F238E27FC236}">
                <a16:creationId xmlns:a16="http://schemas.microsoft.com/office/drawing/2014/main" id="{15E7FACF-7CFB-F553-30DB-C99E2FAFAB8E}"/>
              </a:ext>
            </a:extLst>
          </p:cNvPr>
          <p:cNvGrpSpPr>
            <a:grpSpLocks noChangeAspect="1"/>
          </p:cNvGrpSpPr>
          <p:nvPr/>
        </p:nvGrpSpPr>
        <p:grpSpPr>
          <a:xfrm>
            <a:off x="8878599" y="3537001"/>
            <a:ext cx="1552876" cy="1437818"/>
            <a:chOff x="8301743" y="2602265"/>
            <a:chExt cx="2070501" cy="1917094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85B7188A-E6DC-EEE4-5DAB-134AC1E76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834" y="2602265"/>
              <a:ext cx="1703514" cy="127763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8BC88F6-C362-48B0-8312-CD0E8A0A509F}"/>
                </a:ext>
              </a:extLst>
            </p:cNvPr>
            <p:cNvSpPr txBox="1"/>
            <p:nvPr/>
          </p:nvSpPr>
          <p:spPr>
            <a:xfrm>
              <a:off x="8301743" y="3903805"/>
              <a:ext cx="2070501" cy="615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CN" sz="1200" b="1" dirty="0">
                  <a:ea typeface="黑体"/>
                </a:rPr>
                <a:t>RHIC – </a:t>
              </a:r>
              <a:r>
                <a:rPr lang="en-US" altLang="zh-CN" sz="1200" dirty="0">
                  <a:ea typeface="黑体"/>
                </a:rPr>
                <a:t>28</a:t>
              </a:r>
              <a:r>
                <a:rPr lang="en-US" altLang="zh-CN" sz="1200" b="1" dirty="0">
                  <a:ea typeface="黑体"/>
                </a:rPr>
                <a:t> </a:t>
              </a:r>
              <a:r>
                <a:rPr lang="en-US" altLang="zh-CN" sz="1200" dirty="0">
                  <a:ea typeface="黑体"/>
                </a:rPr>
                <a:t>MHz acceleration cavity</a:t>
              </a:r>
              <a:endParaRPr lang="en-US" sz="1200" b="1" dirty="0">
                <a:ea typeface="黑体"/>
              </a:endParaRPr>
            </a:p>
          </p:txBody>
        </p:sp>
      </p:grpSp>
      <p:sp>
        <p:nvSpPr>
          <p:cNvPr id="124" name="Left Brace 123">
            <a:extLst>
              <a:ext uri="{FF2B5EF4-FFF2-40B4-BE49-F238E27FC236}">
                <a16:creationId xmlns:a16="http://schemas.microsoft.com/office/drawing/2014/main" id="{D3E465B6-AA86-C96A-95CD-C5F081B356C7}"/>
              </a:ext>
            </a:extLst>
          </p:cNvPr>
          <p:cNvSpPr/>
          <p:nvPr/>
        </p:nvSpPr>
        <p:spPr>
          <a:xfrm>
            <a:off x="8598435" y="3261085"/>
            <a:ext cx="473894" cy="2835603"/>
          </a:xfrm>
          <a:prstGeom prst="leftBrace">
            <a:avLst>
              <a:gd name="adj1" fmla="val 18599"/>
              <a:gd name="adj2" fmla="val 49636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B9D870F-5EFE-D6D9-E897-5E191408D182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7076080" y="2932822"/>
            <a:ext cx="1502303" cy="1735743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D61A582E-0D51-63D0-8435-061F8E13A064}"/>
              </a:ext>
            </a:extLst>
          </p:cNvPr>
          <p:cNvSpPr txBox="1"/>
          <p:nvPr/>
        </p:nvSpPr>
        <p:spPr>
          <a:xfrm>
            <a:off x="10269266" y="454544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 24.6 MHz Capture &amp; Accel Cavity, IR04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A4D696DA-EF33-1A6C-6407-E20B0855FAC0}"/>
              </a:ext>
            </a:extLst>
          </p:cNvPr>
          <p:cNvSpPr txBox="1"/>
          <p:nvPr/>
        </p:nvSpPr>
        <p:spPr>
          <a:xfrm>
            <a:off x="352907" y="900836"/>
            <a:ext cx="2052646" cy="1477328"/>
          </a:xfrm>
          <a:prstGeom prst="rect">
            <a:avLst/>
          </a:prstGeom>
          <a:solidFill>
            <a:schemeClr val="bg2"/>
          </a:solidFill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Project is pre-CD2 and in the design phase.</a:t>
            </a:r>
          </a:p>
          <a:p>
            <a:pPr algn="ctr"/>
            <a:r>
              <a:rPr lang="en-US"/>
              <a:t>Many systems are still developing.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4DF0A6F8-1522-5C75-DA77-7DE41A046F42}"/>
              </a:ext>
            </a:extLst>
          </p:cNvPr>
          <p:cNvSpPr txBox="1"/>
          <p:nvPr/>
        </p:nvSpPr>
        <p:spPr>
          <a:xfrm>
            <a:off x="4380970" y="4509955"/>
            <a:ext cx="806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/>
              <a:t>IR06</a:t>
            </a:r>
            <a:endParaRPr lang="en-US" sz="1200" b="1"/>
          </a:p>
        </p:txBody>
      </p: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E16574A4-BBF0-5A0E-215B-962422ACA3FB}"/>
              </a:ext>
            </a:extLst>
          </p:cNvPr>
          <p:cNvCxnSpPr>
            <a:cxnSpLocks/>
          </p:cNvCxnSpPr>
          <p:nvPr/>
        </p:nvCxnSpPr>
        <p:spPr>
          <a:xfrm>
            <a:off x="10128392" y="4323812"/>
            <a:ext cx="570241" cy="1615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Box 1037">
            <a:extLst>
              <a:ext uri="{FF2B5EF4-FFF2-40B4-BE49-F238E27FC236}">
                <a16:creationId xmlns:a16="http://schemas.microsoft.com/office/drawing/2014/main" id="{A44BC2D6-B01C-9ABC-6DD0-28B89C2D426D}"/>
              </a:ext>
            </a:extLst>
          </p:cNvPr>
          <p:cNvSpPr txBox="1"/>
          <p:nvPr/>
        </p:nvSpPr>
        <p:spPr>
          <a:xfrm>
            <a:off x="408025" y="3915730"/>
            <a:ext cx="191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EIC LLRF DAC Clock for Crab Cavities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4FEE15FC-D804-20C4-1682-E4ABBCAC1D4B}"/>
              </a:ext>
            </a:extLst>
          </p:cNvPr>
          <p:cNvSpPr txBox="1"/>
          <p:nvPr/>
        </p:nvSpPr>
        <p:spPr>
          <a:xfrm>
            <a:off x="459512" y="2463613"/>
            <a:ext cx="191326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1200" b="1">
                <a:ea typeface="黑体"/>
              </a:rPr>
              <a:t>400 kW Solid State Amplifier</a:t>
            </a:r>
            <a:endParaRPr lang="en-US" sz="1200" b="1"/>
          </a:p>
        </p:txBody>
      </p:sp>
      <p:pic>
        <p:nvPicPr>
          <p:cNvPr id="14" name="Picture 13" descr="A large silver cylinder on a white surface&#10;&#10;Description automatically generated">
            <a:extLst>
              <a:ext uri="{FF2B5EF4-FFF2-40B4-BE49-F238E27FC236}">
                <a16:creationId xmlns:a16="http://schemas.microsoft.com/office/drawing/2014/main" id="{9CF88941-5332-BFB6-ADCB-E99EE855B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511" y="921153"/>
            <a:ext cx="1862476" cy="1047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A92B7-EDE5-06D4-158C-1CC65CBC4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6" b="79254" l="6449" r="94393">
                        <a14:foregroundMark x1="94393" y1="66900" x2="87383" y2="79021"/>
                        <a14:foregroundMark x1="91121" y1="65734" x2="87196" y2="79487"/>
                        <a14:foregroundMark x1="92897" y1="67599" x2="84953" y2="64802"/>
                        <a14:foregroundMark x1="86822" y1="67832" x2="91495" y2="69231"/>
                        <a14:foregroundMark x1="81682" y1="58042" x2="82336" y2="63403"/>
                        <a14:foregroundMark x1="82617" y1="59441" x2="81869" y2="62005"/>
                        <a14:foregroundMark x1="17196" y1="37063" x2="6449" y2="40793"/>
                        <a14:foregroundMark x1="6449" y1="40793" x2="13458" y2="48951"/>
                        <a14:foregroundMark x1="14579" y1="34732" x2="12710" y2="32168"/>
                        <a14:foregroundMark x1="11589" y1="28438" x2="12150" y2="28205"/>
                        <a14:foregroundMark x1="14112" y1="48019" x2="11495" y2="50816"/>
                        <a14:foregroundMark x1="11869" y1="50583" x2="13271" y2="4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70" t="17975" b="14698"/>
          <a:stretch/>
        </p:blipFill>
        <p:spPr bwMode="auto">
          <a:xfrm rot="21006091">
            <a:off x="2497044" y="5459741"/>
            <a:ext cx="2850246" cy="7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C9CC8-22A0-9BF7-E694-E2ED086AE8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265" y="4358275"/>
            <a:ext cx="2172216" cy="1620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116DAD-0E6D-6B98-2D31-DD70B7935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7007" y="3467398"/>
            <a:ext cx="1292803" cy="10815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EFEDDE-FD3B-E2E1-4F53-ECBDBF5E3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33380" y="1028663"/>
            <a:ext cx="3237748" cy="6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93AF623-5009-6B56-EF58-A23D9F05C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669" y="1423804"/>
            <a:ext cx="1168443" cy="1733521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53EF144-F944-2EE0-F39F-A3E062CB2EE6}"/>
              </a:ext>
            </a:extLst>
          </p:cNvPr>
          <p:cNvCxnSpPr>
            <a:cxnSpLocks/>
          </p:cNvCxnSpPr>
          <p:nvPr/>
        </p:nvCxnSpPr>
        <p:spPr>
          <a:xfrm>
            <a:off x="10503055" y="2190967"/>
            <a:ext cx="570241" cy="1615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2">
            <a:extLst>
              <a:ext uri="{FF2B5EF4-FFF2-40B4-BE49-F238E27FC236}">
                <a16:creationId xmlns:a16="http://schemas.microsoft.com/office/drawing/2014/main" id="{0A1238A9-EBCB-03D9-F6FD-0061B28C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97" b="91421" l="4907" r="95249">
                        <a14:foregroundMark x1="9579" y1="60819" x2="4907" y2="57875"/>
                        <a14:foregroundMark x1="5841" y1="60563" x2="11604" y2="67862"/>
                        <a14:foregroundMark x1="46417" y1="71831" x2="46417" y2="67093"/>
                        <a14:foregroundMark x1="45950" y1="90013" x2="47586" y2="91805"/>
                        <a14:foregroundMark x1="66355" y1="71063" x2="62773" y2="63252"/>
                        <a14:foregroundMark x1="44470" y1="71319" x2="45794" y2="70551"/>
                        <a14:foregroundMark x1="46106" y1="70551" x2="46106" y2="70551"/>
                        <a14:foregroundMark x1="47118" y1="69398" x2="47586" y2="67350"/>
                        <a14:foregroundMark x1="47586" y1="67350" x2="47586" y2="67350"/>
                        <a14:foregroundMark x1="47586" y1="68118" x2="46963" y2="73752"/>
                        <a14:foregroundMark x1="46807" y1="64661" x2="42056" y2="61844"/>
                        <a14:foregroundMark x1="42212" y1="57875" x2="44003" y2="64020"/>
                        <a14:foregroundMark x1="94860" y1="38156" x2="93536" y2="35980"/>
                        <a14:foregroundMark x1="95327" y1="39181" x2="88084" y2="26761"/>
                        <a14:foregroundMark x1="88084" y1="26761" x2="85748" y2="25480"/>
                        <a14:foregroundMark x1="80685" y1="15749" x2="80685" y2="10883"/>
                        <a14:foregroundMark x1="75000" y1="10627" x2="74844" y2="4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56176" y="4877297"/>
            <a:ext cx="1733356" cy="12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F6EFB1E0-BF90-C443-78BC-D8B0DDE35908}"/>
              </a:ext>
            </a:extLst>
          </p:cNvPr>
          <p:cNvSpPr txBox="1"/>
          <p:nvPr/>
        </p:nvSpPr>
        <p:spPr>
          <a:xfrm>
            <a:off x="5306508" y="504334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RCS</a:t>
            </a:r>
          </a:p>
          <a:p>
            <a:pPr algn="ctr"/>
            <a:r>
              <a:rPr lang="en-US" altLang="zh-CN" sz="1200" dirty="0"/>
              <a:t>591 MHz 5-Cell Cavity Cryomodules</a:t>
            </a:r>
          </a:p>
          <a:p>
            <a:pPr algn="ctr"/>
            <a:r>
              <a:rPr lang="en-US" sz="1200" dirty="0"/>
              <a:t>2 CMs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65ED44F-C184-A04C-D389-95CC558DA50E}"/>
              </a:ext>
            </a:extLst>
          </p:cNvPr>
          <p:cNvSpPr txBox="1"/>
          <p:nvPr/>
        </p:nvSpPr>
        <p:spPr>
          <a:xfrm>
            <a:off x="9104989" y="3282201"/>
            <a:ext cx="265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/>
              <a:t>HSR NCRF – IR04</a:t>
            </a:r>
            <a:endParaRPr lang="en-US" sz="1200" b="1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93527ED-E7F2-1772-11F3-18764A67EA55}"/>
              </a:ext>
            </a:extLst>
          </p:cNvPr>
          <p:cNvSpPr txBox="1"/>
          <p:nvPr/>
        </p:nvSpPr>
        <p:spPr>
          <a:xfrm>
            <a:off x="2364326" y="1958483"/>
            <a:ext cx="2037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Electron Storage Ring  &amp; Hadron Storage Ring – IR10</a:t>
            </a:r>
          </a:p>
          <a:p>
            <a:pPr algn="ctr"/>
            <a:r>
              <a:rPr lang="en-US" altLang="zh-CN" sz="1200" dirty="0"/>
              <a:t>591 MHz 800 kW 2 K</a:t>
            </a:r>
          </a:p>
          <a:p>
            <a:pPr algn="ctr"/>
            <a:r>
              <a:rPr lang="en-US" altLang="zh-CN" sz="1200" dirty="0"/>
              <a:t>1-Cell Cavity Cryomodules </a:t>
            </a:r>
          </a:p>
          <a:p>
            <a:pPr algn="ctr"/>
            <a:r>
              <a:rPr lang="en-US" altLang="zh-CN" sz="1200" dirty="0"/>
              <a:t>ESR = 8 CMs, 16 Cav</a:t>
            </a:r>
          </a:p>
          <a:p>
            <a:pPr algn="ctr"/>
            <a:r>
              <a:rPr lang="en-US" sz="1200" dirty="0"/>
              <a:t>HSR = 2 CMs, 4 Cav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155EEE-7A2E-4FCC-12E8-6CFBBA0476A9}"/>
              </a:ext>
            </a:extLst>
          </p:cNvPr>
          <p:cNvCxnSpPr>
            <a:cxnSpLocks/>
          </p:cNvCxnSpPr>
          <p:nvPr/>
        </p:nvCxnSpPr>
        <p:spPr>
          <a:xfrm flipV="1">
            <a:off x="5018625" y="3561996"/>
            <a:ext cx="909066" cy="1042304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3285B90-FCF6-5A39-44AB-44814598D1E8}"/>
              </a:ext>
            </a:extLst>
          </p:cNvPr>
          <p:cNvSpPr/>
          <p:nvPr/>
        </p:nvSpPr>
        <p:spPr>
          <a:xfrm>
            <a:off x="2421928" y="889446"/>
            <a:ext cx="1913264" cy="385550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D3C9A-827B-9B33-9C31-4A2AE31FC598}"/>
              </a:ext>
            </a:extLst>
          </p:cNvPr>
          <p:cNvSpPr/>
          <p:nvPr/>
        </p:nvSpPr>
        <p:spPr>
          <a:xfrm>
            <a:off x="506938" y="2404138"/>
            <a:ext cx="1913264" cy="1520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DB544-A86F-E055-0F00-9BB4B6E9A5F6}"/>
              </a:ext>
            </a:extLst>
          </p:cNvPr>
          <p:cNvSpPr/>
          <p:nvPr/>
        </p:nvSpPr>
        <p:spPr>
          <a:xfrm>
            <a:off x="8843914" y="3282201"/>
            <a:ext cx="3218197" cy="2814487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3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2DA7C75-0F98-7C77-AD46-9BAA780D16F9}"/>
              </a:ext>
            </a:extLst>
          </p:cNvPr>
          <p:cNvGrpSpPr/>
          <p:nvPr/>
        </p:nvGrpSpPr>
        <p:grpSpPr>
          <a:xfrm>
            <a:off x="1338360" y="847480"/>
            <a:ext cx="10480727" cy="5189300"/>
            <a:chOff x="970922" y="965444"/>
            <a:chExt cx="10480727" cy="5189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523514-A2FF-C705-7C38-674109AB3A34}"/>
                </a:ext>
              </a:extLst>
            </p:cNvPr>
            <p:cNvGrpSpPr/>
            <p:nvPr/>
          </p:nvGrpSpPr>
          <p:grpSpPr>
            <a:xfrm>
              <a:off x="970922" y="965444"/>
              <a:ext cx="10480727" cy="5189300"/>
              <a:chOff x="1304258" y="965444"/>
              <a:chExt cx="10480727" cy="5189300"/>
            </a:xfrm>
          </p:grpSpPr>
          <p:pic>
            <p:nvPicPr>
              <p:cNvPr id="22" name="Picture 21" descr="A picture containing LEGO, toy&#10;&#10;AI-generated content may be incorrect.">
                <a:extLst>
                  <a:ext uri="{FF2B5EF4-FFF2-40B4-BE49-F238E27FC236}">
                    <a16:creationId xmlns:a16="http://schemas.microsoft.com/office/drawing/2014/main" id="{A5889BA1-0F05-4FDA-A080-A6AD004C8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684" r="14524" b="1"/>
              <a:stretch>
                <a:fillRect/>
              </a:stretch>
            </p:blipFill>
            <p:spPr>
              <a:xfrm>
                <a:off x="2944743" y="965444"/>
                <a:ext cx="8840242" cy="497171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34DB22-1066-4511-6623-03E7AC9E8A33}"/>
                  </a:ext>
                </a:extLst>
              </p:cNvPr>
              <p:cNvSpPr txBox="1"/>
              <p:nvPr/>
            </p:nvSpPr>
            <p:spPr>
              <a:xfrm>
                <a:off x="2151385" y="2322200"/>
                <a:ext cx="1243806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cs typeface="Arial"/>
                  </a:rPr>
                  <a:t>Facilities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E1E7616-3662-0496-8472-478928601B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0483" y="1411576"/>
                <a:ext cx="1243805" cy="27745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2B5A31-BB44-A020-F877-B46AD6E3BCF8}"/>
                  </a:ext>
                </a:extLst>
              </p:cNvPr>
              <p:cNvSpPr txBox="1"/>
              <p:nvPr/>
            </p:nvSpPr>
            <p:spPr>
              <a:xfrm>
                <a:off x="6993764" y="5508413"/>
                <a:ext cx="2269314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cs typeface="Arial"/>
                  </a:rPr>
                  <a:t>HPRF Amplifiers and Distribution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23B8396-0E0A-141B-A23E-A39CB0DC7C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9348" y="4549284"/>
                <a:ext cx="809696" cy="10855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8DB67AD-D645-E5DC-60F2-C592D32DAF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9348" y="4373061"/>
                <a:ext cx="1325886" cy="12617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D7ABE8-060B-0AFC-0379-6B8EE08D6792}"/>
                  </a:ext>
                </a:extLst>
              </p:cNvPr>
              <p:cNvSpPr txBox="1"/>
              <p:nvPr/>
            </p:nvSpPr>
            <p:spPr>
              <a:xfrm>
                <a:off x="1916013" y="3317418"/>
                <a:ext cx="2785511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cs typeface="Arial"/>
                  </a:rPr>
                  <a:t>Crab Cavity Cryomodules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3AB1027-75C2-6FDA-638D-F9DED4E03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9451" y="2589511"/>
                <a:ext cx="1123198" cy="88409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09CEB0-7204-907D-2015-F6583BEDC3DA}"/>
                  </a:ext>
                </a:extLst>
              </p:cNvPr>
              <p:cNvSpPr txBox="1"/>
              <p:nvPr/>
            </p:nvSpPr>
            <p:spPr>
              <a:xfrm>
                <a:off x="1304258" y="1448472"/>
                <a:ext cx="1243806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cs typeface="Arial"/>
                  </a:rPr>
                  <a:t>RF Controls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E2ABA39-1CA7-87B6-7A98-C6AACDE88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3008" y="2057907"/>
              <a:ext cx="1090246" cy="4136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8E790F05-DE72-015E-7D49-7A713E9D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IR6 (Crab Cavities)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B3B4942-1DE1-A839-0CCA-425F9D856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91323"/>
              </p:ext>
            </p:extLst>
          </p:nvPr>
        </p:nvGraphicFramePr>
        <p:xfrm>
          <a:off x="411542" y="4235468"/>
          <a:ext cx="4275772" cy="1828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73680">
                  <a:extLst>
                    <a:ext uri="{9D8B030D-6E8A-4147-A177-3AD203B41FA5}">
                      <a16:colId xmlns:a16="http://schemas.microsoft.com/office/drawing/2014/main" val="4239513018"/>
                    </a:ext>
                  </a:extLst>
                </a:gridCol>
                <a:gridCol w="1502092">
                  <a:extLst>
                    <a:ext uri="{9D8B030D-6E8A-4147-A177-3AD203B41FA5}">
                      <a16:colId xmlns:a16="http://schemas.microsoft.com/office/drawing/2014/main" val="1519951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Crabbing System</a:t>
                      </a:r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Quantity</a:t>
                      </a:r>
                    </a:p>
                  </a:txBody>
                  <a:tcP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25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197 MHz HSR</a:t>
                      </a:r>
                    </a:p>
                  </a:txBody>
                  <a:tcP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 &amp; 4</a:t>
                      </a:r>
                    </a:p>
                  </a:txBody>
                  <a:tcP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072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394 MHz HSR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 &amp;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7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394 MHz ESR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 &amp; 1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92663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9FBC8EE-89B1-B4B1-061C-DD8B57A7D068}"/>
              </a:ext>
            </a:extLst>
          </p:cNvPr>
          <p:cNvSpPr txBox="1"/>
          <p:nvPr/>
        </p:nvSpPr>
        <p:spPr>
          <a:xfrm>
            <a:off x="10262900" y="5767004"/>
            <a:ext cx="1584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c/o: Karim Hamdi</a:t>
            </a:r>
          </a:p>
        </p:txBody>
      </p:sp>
    </p:spTree>
    <p:extLst>
      <p:ext uri="{BB962C8B-B14F-4D97-AF65-F5344CB8AC3E}">
        <p14:creationId xmlns:p14="http://schemas.microsoft.com/office/powerpoint/2010/main" val="373487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457FB1-1940-4F80-BE7F-044CCA1E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0428"/>
            <a:ext cx="11620500" cy="59560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/>
              </a:rPr>
              <a:t>Compelling EIC Science Case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8B34D-9443-427E-9F37-D791D70088FA}"/>
              </a:ext>
            </a:extLst>
          </p:cNvPr>
          <p:cNvSpPr txBox="1"/>
          <p:nvPr/>
        </p:nvSpPr>
        <p:spPr>
          <a:xfrm>
            <a:off x="4001984" y="641637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17EC-A8F9-4E46-9483-5042C3BAF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6717" y="923174"/>
            <a:ext cx="1576572" cy="1368167"/>
          </a:xfrm>
          <a:prstGeom prst="rect">
            <a:avLst/>
          </a:prstGeom>
        </p:spPr>
      </p:pic>
      <p:pic>
        <p:nvPicPr>
          <p:cNvPr id="9" name="Picture 8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75F734F1-7A1D-49A3-BEA7-8C03950FF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586" y="923174"/>
            <a:ext cx="1694335" cy="130887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2F4D91-96F3-4D21-BA76-A417E7285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1" t="3413" r="12277" b="4107"/>
          <a:stretch/>
        </p:blipFill>
        <p:spPr>
          <a:xfrm>
            <a:off x="5249458" y="923174"/>
            <a:ext cx="1472100" cy="145947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756D71F-F81D-41C4-ACA1-693A5FF72A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379030" y="923174"/>
            <a:ext cx="1545792" cy="1524618"/>
          </a:xfrm>
          <a:prstGeom prst="rect">
            <a:avLst/>
          </a:prstGeom>
        </p:spPr>
      </p:pic>
      <p:pic>
        <p:nvPicPr>
          <p:cNvPr id="12" name="Picture 11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43CD33A-B7A7-44BD-A500-313E03182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241" y="971524"/>
            <a:ext cx="1912997" cy="1476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4C256E-6F78-4AFC-A878-E2CAD8556BBA}"/>
              </a:ext>
            </a:extLst>
          </p:cNvPr>
          <p:cNvSpPr txBox="1"/>
          <p:nvPr/>
        </p:nvSpPr>
        <p:spPr>
          <a:xfrm>
            <a:off x="353680" y="2447810"/>
            <a:ext cx="2374312" cy="37394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a typeface="Comic Sans MS" charset="0"/>
                <a:cs typeface="Comic Sans MS" charset="0"/>
              </a:rPr>
              <a:t>How do quarks, gluons, and orbital angular momentum contribute to proton spin?</a:t>
            </a:r>
          </a:p>
          <a:p>
            <a:endParaRPr lang="en-US" sz="14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Spin is a fundamental property of matter. </a:t>
            </a:r>
          </a:p>
          <a:p>
            <a:endParaRPr lang="en-US" sz="13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All elementary particles, 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but the Higgs, carry spin. 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Spin cannot be explained by a static picture, rather the interplay between the properties and interactions of quarks and gluons inside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the proton.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012BB-67B7-4B70-92B4-08070A759DC8}"/>
              </a:ext>
            </a:extLst>
          </p:cNvPr>
          <p:cNvSpPr txBox="1"/>
          <p:nvPr/>
        </p:nvSpPr>
        <p:spPr>
          <a:xfrm>
            <a:off x="2731492" y="2447810"/>
            <a:ext cx="2229105" cy="37087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Does the mass of visible matter emerge from quark-gluon interactions?</a:t>
            </a:r>
            <a:endParaRPr lang="en-US" sz="1600" b="1" dirty="0">
              <a:solidFill>
                <a:srgbClr val="0432FF"/>
              </a:solidFill>
              <a:cs typeface="Arial"/>
            </a:endParaRPr>
          </a:p>
          <a:p>
            <a:endParaRPr lang="en-US" sz="1400" dirty="0">
              <a:solidFill>
                <a:srgbClr val="0432FF"/>
              </a:solidFill>
            </a:endParaRPr>
          </a:p>
          <a:p>
            <a:r>
              <a:rPr lang="en-US" sz="1300" dirty="0"/>
              <a:t>Atom: Binding/Mass = 0.00000001</a:t>
            </a:r>
            <a:endParaRPr lang="en-US" sz="1300" baseline="30000" dirty="0"/>
          </a:p>
          <a:p>
            <a:r>
              <a:rPr lang="en-US" sz="1300" dirty="0"/>
              <a:t>Nucleus: Binding/Mass = 0.01</a:t>
            </a:r>
          </a:p>
          <a:p>
            <a:r>
              <a:rPr lang="en-US" sz="1300" dirty="0"/>
              <a:t>Proton: Binding/Mass = 100</a:t>
            </a:r>
          </a:p>
          <a:p>
            <a:endParaRPr lang="en-US" sz="1300" dirty="0"/>
          </a:p>
          <a:p>
            <a:r>
              <a:rPr lang="en-US" sz="1300" dirty="0">
                <a:cs typeface="Arial"/>
              </a:rPr>
              <a:t>The EIC will determine an important term contributing to the </a:t>
            </a:r>
            <a:r>
              <a:rPr lang="en-US" sz="1300" dirty="0">
                <a:solidFill>
                  <a:srgbClr val="282DDD"/>
                </a:solidFill>
                <a:cs typeface="Arial"/>
              </a:rPr>
              <a:t>proton</a:t>
            </a:r>
            <a:r>
              <a:rPr lang="en-US" sz="1300" dirty="0">
                <a:solidFill>
                  <a:srgbClr val="2628BD"/>
                </a:solidFill>
                <a:cs typeface="Arial"/>
              </a:rPr>
              <a:t> </a:t>
            </a:r>
            <a:r>
              <a:rPr lang="en-US" sz="1300" dirty="0">
                <a:cs typeface="Arial"/>
              </a:rPr>
              <a:t>mass, the so-called quantum chromodynamics (QCD) trace anomal</a:t>
            </a:r>
            <a:r>
              <a:rPr lang="en-US" sz="1400" dirty="0">
                <a:cs typeface="Arial"/>
              </a:rPr>
              <a:t>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FB3AE-CE6E-4F0B-8B56-EFBD0E7C2482}"/>
              </a:ext>
            </a:extLst>
          </p:cNvPr>
          <p:cNvSpPr txBox="1"/>
          <p:nvPr/>
        </p:nvSpPr>
        <p:spPr>
          <a:xfrm>
            <a:off x="4963280" y="2444909"/>
            <a:ext cx="2161967" cy="3190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cs typeface="Arial"/>
              </a:rPr>
              <a:t>How can we understand QCD dynamics and the relation to confinement?</a:t>
            </a:r>
          </a:p>
          <a:p>
            <a:endParaRPr lang="en-US" sz="1400" b="1" dirty="0">
              <a:solidFill>
                <a:srgbClr val="00B050"/>
              </a:solidFill>
              <a:cs typeface="Arial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cs typeface="Comic Sans MS"/>
              </a:rPr>
              <a:t>EIC will image  quarks and gluons in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3D in space and momentum </a:t>
            </a:r>
            <a:r>
              <a:rPr lang="en-US" sz="1300" dirty="0">
                <a:cs typeface="Comic Sans MS"/>
              </a:rPr>
              <a:t>inside the nucleon and nuclei and  uncover how the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300" dirty="0">
                <a:cs typeface="Comic Sans MS"/>
              </a:rPr>
              <a:t>from quarks and gluons and their interactions.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4D0669-2331-447C-8E93-2115B354BFC2}"/>
              </a:ext>
            </a:extLst>
          </p:cNvPr>
          <p:cNvSpPr txBox="1"/>
          <p:nvPr/>
        </p:nvSpPr>
        <p:spPr>
          <a:xfrm>
            <a:off x="7313008" y="2448522"/>
            <a:ext cx="2030462" cy="34111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25"/>
              </a:spcBef>
            </a:pPr>
            <a:r>
              <a:rPr lang="en-US" sz="1600" b="1" dirty="0">
                <a:solidFill>
                  <a:srgbClr val="00B0F0"/>
                </a:solidFill>
                <a:cs typeface="Comic Sans MS"/>
              </a:rPr>
              <a:t>How do quark-gluon interactions create nuclear binding?</a:t>
            </a:r>
          </a:p>
          <a:p>
            <a:pPr>
              <a:spcBef>
                <a:spcPts val="225"/>
              </a:spcBef>
            </a:pPr>
            <a:endParaRPr lang="en-US" sz="1400" dirty="0">
              <a:solidFill>
                <a:srgbClr val="292934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from these quarks and gluons?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D6D23-D838-4376-81EB-B3E7ABD4BC4C}"/>
              </a:ext>
            </a:extLst>
          </p:cNvPr>
          <p:cNvSpPr txBox="1"/>
          <p:nvPr/>
        </p:nvSpPr>
        <p:spPr>
          <a:xfrm>
            <a:off x="9546319" y="2441532"/>
            <a:ext cx="2188038" cy="27648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25"/>
              </a:spcBef>
            </a:pPr>
            <a:r>
              <a:rPr lang="en-US" sz="1600" b="1" dirty="0">
                <a:solidFill>
                  <a:srgbClr val="FF0000"/>
                </a:solidFill>
                <a:cs typeface="Comic Sans MS"/>
              </a:rPr>
              <a:t>Does gluon density in nuclei saturate at high energy?</a:t>
            </a: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3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the quarks and gluons, their correlations and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73D742-AFDA-4734-AC7C-690D75327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5852" y="5318142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CAEBE2-B010-48C5-9075-C3036D0C2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624" y="5356939"/>
            <a:ext cx="1007230" cy="435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DF010E-C604-44A5-BFC4-D4BE56D5B0A7}"/>
              </a:ext>
            </a:extLst>
          </p:cNvPr>
          <p:cNvSpPr txBox="1"/>
          <p:nvPr/>
        </p:nvSpPr>
        <p:spPr>
          <a:xfrm>
            <a:off x="10399143" y="5353043"/>
            <a:ext cx="846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EFDEB6-9968-427F-9C85-C40CDB331877}"/>
              </a:ext>
            </a:extLst>
          </p:cNvPr>
          <p:cNvSpPr txBox="1"/>
          <p:nvPr/>
        </p:nvSpPr>
        <p:spPr>
          <a:xfrm>
            <a:off x="10407285" y="5645194"/>
            <a:ext cx="531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D3164-0EC8-45EA-B9EE-C0E8F7A8C8F2}"/>
              </a:ext>
            </a:extLst>
          </p:cNvPr>
          <p:cNvSpPr txBox="1"/>
          <p:nvPr/>
        </p:nvSpPr>
        <p:spPr>
          <a:xfrm>
            <a:off x="9339215" y="5634551"/>
            <a:ext cx="850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9085D-7F76-4264-A37A-20B96CF67986}"/>
              </a:ext>
            </a:extLst>
          </p:cNvPr>
          <p:cNvSpPr txBox="1"/>
          <p:nvPr/>
        </p:nvSpPr>
        <p:spPr>
          <a:xfrm>
            <a:off x="10821515" y="5697615"/>
            <a:ext cx="1220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4FBEF-E131-704A-846B-4A67EDA6EB37}"/>
              </a:ext>
            </a:extLst>
          </p:cNvPr>
          <p:cNvSpPr txBox="1"/>
          <p:nvPr/>
        </p:nvSpPr>
        <p:spPr>
          <a:xfrm>
            <a:off x="2511089" y="6129168"/>
            <a:ext cx="968091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91FF"/>
                </a:solidFill>
                <a:uFill>
                  <a:solidFill>
                    <a:srgbClr val="413E40"/>
                  </a:solidFill>
                </a:uFill>
                <a:ea typeface="+mn-lt"/>
                <a:cs typeface="+mn-lt"/>
              </a:rPr>
              <a:t>National Academies of Sciences, Medicine, and Engineering, </a:t>
            </a:r>
            <a:r>
              <a:rPr lang="en-US" sz="1800" dirty="0">
                <a:solidFill>
                  <a:srgbClr val="0091FF"/>
                </a:solidFill>
                <a:uFill>
                  <a:solidFill>
                    <a:srgbClr val="413E40"/>
                  </a:solidFill>
                </a:uFill>
                <a:ea typeface="ＭＳ Ｐゴシック"/>
                <a:cs typeface="Arial"/>
              </a:rPr>
              <a:t>2018 Consensus Study Report)</a:t>
            </a:r>
            <a:endParaRPr lang="en-US" dirty="0">
              <a:solidFill>
                <a:srgbClr val="009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48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A8E0FA3-63A0-405D-A542-4A96A9804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9" b="11697"/>
          <a:stretch/>
        </p:blipFill>
        <p:spPr>
          <a:xfrm>
            <a:off x="1250276" y="2347495"/>
            <a:ext cx="6641503" cy="132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2A005-16F1-4CD6-9562-44310D97B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7" t="19996" r="17895" b="14482"/>
          <a:stretch/>
        </p:blipFill>
        <p:spPr>
          <a:xfrm>
            <a:off x="7836816" y="2604039"/>
            <a:ext cx="3301084" cy="8716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F81EF-B054-43DA-984B-5AC3D974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87160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9 cryostats </a:t>
            </a:r>
            <a:r>
              <a:rPr lang="en-US" dirty="0"/>
              <a:t>housing </a:t>
            </a:r>
            <a:r>
              <a:rPr lang="en-US" b="1" dirty="0"/>
              <a:t>11 cold masses (2 K)</a:t>
            </a:r>
          </a:p>
          <a:p>
            <a:pPr lvl="1"/>
            <a:r>
              <a:rPr lang="en-US" b="1" dirty="0"/>
              <a:t>15 magnets </a:t>
            </a:r>
            <a:r>
              <a:rPr lang="en-US" dirty="0"/>
              <a:t>(dipole, quadrupole, and combined-function)</a:t>
            </a:r>
          </a:p>
          <a:p>
            <a:pPr lvl="2"/>
            <a:r>
              <a:rPr lang="en-US" b="1" dirty="0"/>
              <a:t>6</a:t>
            </a:r>
            <a:r>
              <a:rPr lang="en-US" dirty="0"/>
              <a:t> “cos-theta” magnets with </a:t>
            </a:r>
            <a:r>
              <a:rPr lang="en-US" b="1" dirty="0"/>
              <a:t>Rutherford cables, 9</a:t>
            </a:r>
            <a:r>
              <a:rPr lang="en-US" dirty="0"/>
              <a:t> magnets fabricated with Direct Wind technique (</a:t>
            </a:r>
            <a:r>
              <a:rPr lang="en-US" b="1" dirty="0"/>
              <a:t>DW</a:t>
            </a:r>
            <a:r>
              <a:rPr lang="en-US" dirty="0"/>
              <a:t>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55478-E89D-49A2-B852-F8F00E12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IR layout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E6F1A4-85F0-4B28-B920-9C0D0640042E}"/>
              </a:ext>
            </a:extLst>
          </p:cNvPr>
          <p:cNvSpPr txBox="1"/>
          <p:nvPr/>
        </p:nvSpPr>
        <p:spPr>
          <a:xfrm>
            <a:off x="2640060" y="3296936"/>
            <a:ext cx="32340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RC-1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030B7-7CD6-4910-8D24-05B1E515DA4C}"/>
              </a:ext>
            </a:extLst>
          </p:cNvPr>
          <p:cNvSpPr txBox="1"/>
          <p:nvPr/>
        </p:nvSpPr>
        <p:spPr>
          <a:xfrm>
            <a:off x="2280075" y="3296936"/>
            <a:ext cx="32340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RC-2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AD610-9398-48D8-83C1-920B3BFE4493}"/>
              </a:ext>
            </a:extLst>
          </p:cNvPr>
          <p:cNvSpPr txBox="1"/>
          <p:nvPr/>
        </p:nvSpPr>
        <p:spPr>
          <a:xfrm>
            <a:off x="1588015" y="3296936"/>
            <a:ext cx="323408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RC-3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9D3A2-0CF5-421F-8BB8-6552041909A9}"/>
              </a:ext>
            </a:extLst>
          </p:cNvPr>
          <p:cNvSpPr txBox="1"/>
          <p:nvPr/>
        </p:nvSpPr>
        <p:spPr>
          <a:xfrm>
            <a:off x="4764550" y="3296936"/>
            <a:ext cx="345891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B0pF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A7A5C-FA21-4CDC-9394-5D73DE0603CC}"/>
              </a:ext>
            </a:extLst>
          </p:cNvPr>
          <p:cNvSpPr txBox="1"/>
          <p:nvPr/>
        </p:nvSpPr>
        <p:spPr>
          <a:xfrm>
            <a:off x="5416813" y="3296936"/>
            <a:ext cx="307844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FC-1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17126-431E-4437-BF91-2E0EF33DEA78}"/>
              </a:ext>
            </a:extLst>
          </p:cNvPr>
          <p:cNvSpPr txBox="1"/>
          <p:nvPr/>
        </p:nvSpPr>
        <p:spPr>
          <a:xfrm>
            <a:off x="6145432" y="3298424"/>
            <a:ext cx="307844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FC-2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1F50A-C1F5-47EB-8DDE-0994B98AD548}"/>
              </a:ext>
            </a:extLst>
          </p:cNvPr>
          <p:cNvSpPr txBox="1"/>
          <p:nvPr/>
        </p:nvSpPr>
        <p:spPr>
          <a:xfrm>
            <a:off x="6720129" y="3296936"/>
            <a:ext cx="307844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FC-3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B67B4E-936D-4C3D-BB58-D24E35E6140E}"/>
              </a:ext>
            </a:extLst>
          </p:cNvPr>
          <p:cNvSpPr txBox="1"/>
          <p:nvPr/>
        </p:nvSpPr>
        <p:spPr>
          <a:xfrm>
            <a:off x="7206393" y="3298222"/>
            <a:ext cx="307844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FC-4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9398F-0E55-40E6-A34A-2B614D27D47B}"/>
              </a:ext>
            </a:extLst>
          </p:cNvPr>
          <p:cNvSpPr txBox="1"/>
          <p:nvPr/>
        </p:nvSpPr>
        <p:spPr>
          <a:xfrm>
            <a:off x="10441898" y="3302461"/>
            <a:ext cx="345891" cy="15388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/>
              <a:t>B2pF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906A5F-22B8-4F22-B416-6756520BAF2C}"/>
              </a:ext>
            </a:extLst>
          </p:cNvPr>
          <p:cNvSpPr txBox="1">
            <a:spLocks/>
          </p:cNvSpPr>
          <p:nvPr/>
        </p:nvSpPr>
        <p:spPr>
          <a:xfrm>
            <a:off x="453590" y="3746721"/>
            <a:ext cx="11499925" cy="871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8 cryostats </a:t>
            </a:r>
            <a:r>
              <a:rPr lang="en-US" sz="2000" dirty="0"/>
              <a:t>(4 per side) which contain the </a:t>
            </a:r>
            <a:r>
              <a:rPr lang="en-US" sz="2000" b="1" dirty="0"/>
              <a:t>spin rotators </a:t>
            </a:r>
            <a:r>
              <a:rPr lang="en-US" sz="2000" dirty="0"/>
              <a:t>(solenoids 8.5 T, 2K)</a:t>
            </a:r>
          </a:p>
          <a:p>
            <a:pPr lvl="1"/>
            <a:r>
              <a:rPr lang="en-US" sz="1800" dirty="0"/>
              <a:t>2 long and 2 short per side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C82679-7A9C-4A82-AD1D-5DABD7A98E6B}"/>
              </a:ext>
            </a:extLst>
          </p:cNvPr>
          <p:cNvSpPr txBox="1"/>
          <p:nvPr/>
        </p:nvSpPr>
        <p:spPr>
          <a:xfrm>
            <a:off x="5156305" y="2145958"/>
            <a:ext cx="1978254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Interaction Region - Forward  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19B479-BD90-4502-BD1D-F55E55F99515}"/>
              </a:ext>
            </a:extLst>
          </p:cNvPr>
          <p:cNvSpPr txBox="1"/>
          <p:nvPr/>
        </p:nvSpPr>
        <p:spPr>
          <a:xfrm>
            <a:off x="1250276" y="2145958"/>
            <a:ext cx="1754926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Interaction Region – Rear  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B4073C-05E7-4171-A785-AB89876A0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3"/>
          <a:stretch>
            <a:fillRect/>
          </a:stretch>
        </p:blipFill>
        <p:spPr>
          <a:xfrm>
            <a:off x="3601262" y="4696749"/>
            <a:ext cx="5406578" cy="1240995"/>
          </a:xfrm>
          <a:prstGeom prst="rect">
            <a:avLst/>
          </a:prstGeom>
          <a:ln w="12700">
            <a:solidFill>
              <a:schemeClr val="tx2"/>
            </a:solidFill>
            <a:prstDash val="solid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83E81E-A8DF-46D6-ACA5-23523978E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41"/>
          <a:stretch/>
        </p:blipFill>
        <p:spPr>
          <a:xfrm>
            <a:off x="619541" y="4889403"/>
            <a:ext cx="2925032" cy="63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B1F72D-5326-4568-B81B-CAFF355A3F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046"/>
          <a:stretch/>
        </p:blipFill>
        <p:spPr>
          <a:xfrm>
            <a:off x="9069694" y="4970057"/>
            <a:ext cx="2824460" cy="544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11BA53C-F84F-4353-BD2E-87D2BC850CFB}"/>
              </a:ext>
            </a:extLst>
          </p:cNvPr>
          <p:cNvSpPr txBox="1"/>
          <p:nvPr/>
        </p:nvSpPr>
        <p:spPr>
          <a:xfrm>
            <a:off x="4130812" y="4770202"/>
            <a:ext cx="162661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Interaction Region – Rear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6D96A-0750-4670-ACA6-53BFA7CB0CCA}"/>
              </a:ext>
            </a:extLst>
          </p:cNvPr>
          <p:cNvSpPr txBox="1"/>
          <p:nvPr/>
        </p:nvSpPr>
        <p:spPr>
          <a:xfrm>
            <a:off x="6800323" y="4770202"/>
            <a:ext cx="1833612" cy="2462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Interaction Region - Forward         </a:t>
            </a:r>
          </a:p>
        </p:txBody>
      </p:sp>
    </p:spTree>
    <p:extLst>
      <p:ext uri="{BB962C8B-B14F-4D97-AF65-F5344CB8AC3E}">
        <p14:creationId xmlns:p14="http://schemas.microsoft.com/office/powerpoint/2010/main" val="292901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1981-5176-4E91-87EE-53BF005D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EIC IR Superconducting Magnets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07DED-A13A-476C-877C-07D26C8A0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7" t="2426" r="3358" b="3403"/>
          <a:stretch/>
        </p:blipFill>
        <p:spPr>
          <a:xfrm>
            <a:off x="8572906" y="4206071"/>
            <a:ext cx="868680" cy="8686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311F6-6FDC-4E99-8AA2-B023825E5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0" t="3181" r="6405" b="7248"/>
          <a:stretch/>
        </p:blipFill>
        <p:spPr>
          <a:xfrm rot="10800000">
            <a:off x="422136" y="2718370"/>
            <a:ext cx="914400" cy="910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B400FC-64EE-4922-BAC0-BC19B8D7A162}"/>
              </a:ext>
            </a:extLst>
          </p:cNvPr>
          <p:cNvSpPr txBox="1"/>
          <p:nvPr/>
        </p:nvSpPr>
        <p:spPr>
          <a:xfrm>
            <a:off x="8731369" y="5122659"/>
            <a:ext cx="551754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B2pF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B5A2C-9A7B-4621-AC72-C6B7A611B6BF}"/>
              </a:ext>
            </a:extLst>
          </p:cNvPr>
          <p:cNvSpPr txBox="1"/>
          <p:nvPr/>
        </p:nvSpPr>
        <p:spPr>
          <a:xfrm>
            <a:off x="335601" y="3705325"/>
            <a:ext cx="114005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Q1BpR-Q2eR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E21-C8A5-41A4-98A7-FBA89A94DBF9}"/>
              </a:ext>
            </a:extLst>
          </p:cNvPr>
          <p:cNvSpPr txBox="1"/>
          <p:nvPr/>
        </p:nvSpPr>
        <p:spPr>
          <a:xfrm>
            <a:off x="397658" y="2111348"/>
            <a:ext cx="1003800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Q2pR-eDrift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87C7DC-C703-4A7D-8F7B-430AE15D2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12" t="867" r="6530" b="6117"/>
          <a:stretch/>
        </p:blipFill>
        <p:spPr>
          <a:xfrm>
            <a:off x="8130572" y="1118716"/>
            <a:ext cx="1828800" cy="1822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4BC736-249F-4366-A74F-AFFAD81ED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88" t="794" r="6074" b="6030"/>
          <a:stretch/>
        </p:blipFill>
        <p:spPr>
          <a:xfrm>
            <a:off x="6263235" y="1197936"/>
            <a:ext cx="1673352" cy="1667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0F470D-8792-4133-871E-4FE1C0C4BDBB}"/>
              </a:ext>
            </a:extLst>
          </p:cNvPr>
          <p:cNvSpPr txBox="1"/>
          <p:nvPr/>
        </p:nvSpPr>
        <p:spPr>
          <a:xfrm>
            <a:off x="8490974" y="2980629"/>
            <a:ext cx="110799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Q1BpF-Q1eF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C0C0C-5A04-4549-893D-5E8945D074F1}"/>
              </a:ext>
            </a:extLst>
          </p:cNvPr>
          <p:cNvSpPr txBox="1"/>
          <p:nvPr/>
        </p:nvSpPr>
        <p:spPr>
          <a:xfrm>
            <a:off x="6550439" y="2896868"/>
            <a:ext cx="1090362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Q1ApF-eDrift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75D770-2DF8-46B1-A01A-7EF5449B8F88}"/>
              </a:ext>
            </a:extLst>
          </p:cNvPr>
          <p:cNvSpPr txBox="1"/>
          <p:nvPr/>
        </p:nvSpPr>
        <p:spPr>
          <a:xfrm>
            <a:off x="332119" y="5413079"/>
            <a:ext cx="114005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Q1ApR-Q1eR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BFC1B-7217-4BE6-93F8-54ADD7681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98" t="10185" r="24657" b="10185"/>
          <a:stretch/>
        </p:blipFill>
        <p:spPr>
          <a:xfrm>
            <a:off x="4602511" y="1345172"/>
            <a:ext cx="1371600" cy="13731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E5F936-3048-4878-A397-B3C6DF3A3B21}"/>
              </a:ext>
            </a:extLst>
          </p:cNvPr>
          <p:cNvSpPr txBox="1"/>
          <p:nvPr/>
        </p:nvSpPr>
        <p:spPr>
          <a:xfrm>
            <a:off x="4754110" y="2776919"/>
            <a:ext cx="110799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B0ApF-eDrift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21192A-5F4D-43D9-AEE4-6DCFE913F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05" t="5846" r="31510" b="4623"/>
          <a:stretch/>
        </p:blipFill>
        <p:spPr>
          <a:xfrm rot="10800000">
            <a:off x="381555" y="978295"/>
            <a:ext cx="1060704" cy="1057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20BF6-BC01-40DD-93C2-3C29AEC2E1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37" t="468" r="26719" b="1216"/>
          <a:stretch/>
        </p:blipFill>
        <p:spPr>
          <a:xfrm rot="10800000">
            <a:off x="482228" y="4347627"/>
            <a:ext cx="914400" cy="913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66C1CB-A778-4AFF-B3D8-DF3B15F5E9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85" t="2460" r="2288" b="1877"/>
          <a:stretch/>
        </p:blipFill>
        <p:spPr>
          <a:xfrm rot="10800000">
            <a:off x="5325038" y="3497411"/>
            <a:ext cx="2737632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9072D7-D3A6-413D-BE70-E73A967E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6" t="1424" r="1776" b="712"/>
          <a:stretch/>
        </p:blipFill>
        <p:spPr>
          <a:xfrm>
            <a:off x="2451693" y="3497411"/>
            <a:ext cx="2286000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A00BA7-0722-4CF2-9E2D-69EC5014B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63" t="5486" r="32063" b="4557"/>
          <a:stretch/>
        </p:blipFill>
        <p:spPr>
          <a:xfrm>
            <a:off x="2124541" y="919904"/>
            <a:ext cx="2130552" cy="2133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B6B85C-C68E-4F46-B07A-531469F27A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724" t="8624" r="35287" b="21950"/>
          <a:stretch/>
        </p:blipFill>
        <p:spPr>
          <a:xfrm>
            <a:off x="10104922" y="1072466"/>
            <a:ext cx="1828800" cy="18325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20E38C-E173-4833-8E74-A099C3E4A619}"/>
              </a:ext>
            </a:extLst>
          </p:cNvPr>
          <p:cNvSpPr txBox="1"/>
          <p:nvPr/>
        </p:nvSpPr>
        <p:spPr>
          <a:xfrm>
            <a:off x="10568938" y="2944413"/>
            <a:ext cx="987770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Q2pF-eDrift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8E4BE-54D4-4755-A2C7-841FD1186261}"/>
              </a:ext>
            </a:extLst>
          </p:cNvPr>
          <p:cNvSpPr txBox="1"/>
          <p:nvPr/>
        </p:nvSpPr>
        <p:spPr>
          <a:xfrm>
            <a:off x="10467950" y="5564436"/>
            <a:ext cx="978152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Spin rotator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2CFB9-BA59-44C4-97B2-C652DB767421}"/>
              </a:ext>
            </a:extLst>
          </p:cNvPr>
          <p:cNvSpPr txBox="1"/>
          <p:nvPr/>
        </p:nvSpPr>
        <p:spPr>
          <a:xfrm>
            <a:off x="2674073" y="3083590"/>
            <a:ext cx="1031488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B0pF-Q0eF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E12F6F-9321-42B6-81AC-B75627541A50}"/>
              </a:ext>
            </a:extLst>
          </p:cNvPr>
          <p:cNvSpPr txBox="1"/>
          <p:nvPr/>
        </p:nvSpPr>
        <p:spPr>
          <a:xfrm>
            <a:off x="3079315" y="5806891"/>
            <a:ext cx="103075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B1pF-eDrif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6FBB2-DA66-4BAC-AFEF-C0905A6CC9E5}"/>
              </a:ext>
            </a:extLst>
          </p:cNvPr>
          <p:cNvSpPr txBox="1"/>
          <p:nvPr/>
        </p:nvSpPr>
        <p:spPr>
          <a:xfrm>
            <a:off x="6135145" y="5806891"/>
            <a:ext cx="111741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B1ApF-eDrift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45C4FB-C8BB-41EB-87C0-3C2D066F7152}"/>
              </a:ext>
            </a:extLst>
          </p:cNvPr>
          <p:cNvSpPr txBox="1"/>
          <p:nvPr/>
        </p:nvSpPr>
        <p:spPr>
          <a:xfrm>
            <a:off x="11021220" y="560452"/>
            <a:ext cx="941284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View from the IP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78EC69-3922-42FB-87BB-93E65ED33C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0995" y="3735636"/>
            <a:ext cx="1828800" cy="1828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61AAA2-A044-4692-B7D7-7B4E704253E8}"/>
              </a:ext>
            </a:extLst>
          </p:cNvPr>
          <p:cNvCxnSpPr/>
          <p:nvPr/>
        </p:nvCxnSpPr>
        <p:spPr>
          <a:xfrm>
            <a:off x="8240141" y="5749392"/>
            <a:ext cx="151790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3C86842-74E4-4DA3-BE78-A80BFA20E841}"/>
              </a:ext>
            </a:extLst>
          </p:cNvPr>
          <p:cNvSpPr txBox="1"/>
          <p:nvPr/>
        </p:nvSpPr>
        <p:spPr>
          <a:xfrm>
            <a:off x="8790542" y="5495476"/>
            <a:ext cx="417102" cy="253916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1 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A0ADF8-A545-42DF-8B71-F707F240810F}"/>
              </a:ext>
            </a:extLst>
          </p:cNvPr>
          <p:cNvSpPr txBox="1"/>
          <p:nvPr/>
        </p:nvSpPr>
        <p:spPr>
          <a:xfrm>
            <a:off x="8017548" y="5914170"/>
            <a:ext cx="2108270" cy="25391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All magnets to the same scale</a:t>
            </a:r>
          </a:p>
        </p:txBody>
      </p:sp>
    </p:spTree>
    <p:extLst>
      <p:ext uri="{BB962C8B-B14F-4D97-AF65-F5344CB8AC3E}">
        <p14:creationId xmlns:p14="http://schemas.microsoft.com/office/powerpoint/2010/main" val="98410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FFEBC4-9573-A5E3-842B-023825F01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95" y="877762"/>
            <a:ext cx="5205610" cy="5205610"/>
          </a:xfrm>
          <a:prstGeom prst="rect">
            <a:avLst/>
          </a:prstGeom>
        </p:spPr>
      </p:pic>
      <p:pic>
        <p:nvPicPr>
          <p:cNvPr id="11" name="RHIC">
            <a:hlinkClick r:id="" action="ppaction://media"/>
            <a:extLst>
              <a:ext uri="{FF2B5EF4-FFF2-40B4-BE49-F238E27FC236}">
                <a16:creationId xmlns:a16="http://schemas.microsoft.com/office/drawing/2014/main" id="{DA056BC6-2E25-5282-5D1E-6BC101AFD0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221" y="825572"/>
            <a:ext cx="4073525" cy="52578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311FBA-76EE-61A1-57D0-F9D0A8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RHIC to 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B146D-C654-9C84-C1C1-1B0FDE1B3431}"/>
              </a:ext>
            </a:extLst>
          </p:cNvPr>
          <p:cNvSpPr txBox="1"/>
          <p:nvPr/>
        </p:nvSpPr>
        <p:spPr>
          <a:xfrm>
            <a:off x="9289422" y="5401663"/>
            <a:ext cx="2755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C2634-1D06-E2D7-E5B8-82242DF09ABE}"/>
              </a:ext>
            </a:extLst>
          </p:cNvPr>
          <p:cNvSpPr txBox="1"/>
          <p:nvPr/>
        </p:nvSpPr>
        <p:spPr>
          <a:xfrm>
            <a:off x="1769806" y="2263877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pic>
        <p:nvPicPr>
          <p:cNvPr id="18" name="Picture 1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96A0D91-5338-396F-BC94-2C51A77C9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529" y="2070700"/>
            <a:ext cx="2394165" cy="31296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CB3825-FC1D-30ED-00A0-D62D47F932D7}"/>
              </a:ext>
            </a:extLst>
          </p:cNvPr>
          <p:cNvSpPr txBox="1"/>
          <p:nvPr/>
        </p:nvSpPr>
        <p:spPr>
          <a:xfrm>
            <a:off x="5180142" y="2389239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B66A4-7319-EDCA-0B4A-4A9EDE343B05}"/>
              </a:ext>
            </a:extLst>
          </p:cNvPr>
          <p:cNvSpPr txBox="1"/>
          <p:nvPr/>
        </p:nvSpPr>
        <p:spPr>
          <a:xfrm>
            <a:off x="5696335" y="4653318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EIC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2EFDFF9-24E6-3849-730F-5275F4E40AC6}"/>
              </a:ext>
            </a:extLst>
          </p:cNvPr>
          <p:cNvSpPr/>
          <p:nvPr/>
        </p:nvSpPr>
        <p:spPr>
          <a:xfrm>
            <a:off x="4856579" y="3553157"/>
            <a:ext cx="1679511" cy="33579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F6EF4-74AC-9318-3922-7E3DBFC88446}"/>
              </a:ext>
            </a:extLst>
          </p:cNvPr>
          <p:cNvSpPr txBox="1"/>
          <p:nvPr/>
        </p:nvSpPr>
        <p:spPr>
          <a:xfrm>
            <a:off x="2465499" y="4405086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species:</a:t>
            </a:r>
          </a:p>
          <a:p>
            <a:r>
              <a:rPr lang="en-US" dirty="0">
                <a:solidFill>
                  <a:schemeClr val="bg1"/>
                </a:solidFill>
              </a:rPr>
              <a:t>proton – Uranium</a:t>
            </a:r>
          </a:p>
          <a:p>
            <a:r>
              <a:rPr lang="en-US" dirty="0">
                <a:solidFill>
                  <a:schemeClr val="bg1"/>
                </a:solidFill>
              </a:rPr>
              <a:t>60% p polarization </a:t>
            </a:r>
          </a:p>
        </p:txBody>
      </p:sp>
    </p:spTree>
    <p:extLst>
      <p:ext uri="{BB962C8B-B14F-4D97-AF65-F5344CB8AC3E}">
        <p14:creationId xmlns:p14="http://schemas.microsoft.com/office/powerpoint/2010/main" val="9878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6BD-405C-469C-9F7F-E294E7F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From RHIC (yellow ring) to EIC HSR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966B-AA08-47CD-BB7A-9DF6F3D6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7" y="1558771"/>
            <a:ext cx="8158579" cy="4616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EIC HSR to be </a:t>
            </a:r>
            <a:r>
              <a:rPr lang="en-US" dirty="0">
                <a:solidFill>
                  <a:srgbClr val="0070C0"/>
                </a:solidFill>
              </a:rPr>
              <a:t>composed of existing arcs </a:t>
            </a:r>
            <a:r>
              <a:rPr lang="en-US" dirty="0"/>
              <a:t>of the Yellow RHIC ring (remove unused magnets)</a:t>
            </a:r>
          </a:p>
          <a:p>
            <a:r>
              <a:rPr lang="en-US" dirty="0">
                <a:solidFill>
                  <a:srgbClr val="0070C0"/>
                </a:solidFill>
              </a:rPr>
              <a:t>Insert sleeves </a:t>
            </a:r>
            <a:r>
              <a:rPr lang="en-US" dirty="0"/>
              <a:t>coated with copper and amorphous carbon into superconducting magnet beam pipes to improve conductivity and reduce secondary electron yield (-&gt; electron cloud) </a:t>
            </a: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new RF cavities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hadron cooling </a:t>
            </a:r>
            <a:r>
              <a:rPr lang="en-US" dirty="0"/>
              <a:t>to create flat beam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crab cavities, new IR SC magnets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a </a:t>
            </a:r>
            <a:r>
              <a:rPr lang="en-US" dirty="0">
                <a:solidFill>
                  <a:srgbClr val="0070C0"/>
                </a:solidFill>
              </a:rPr>
              <a:t>collimation system</a:t>
            </a:r>
          </a:p>
          <a:p>
            <a:r>
              <a:rPr lang="en-US" dirty="0">
                <a:cs typeface="Arial"/>
              </a:rPr>
              <a:t>Add</a:t>
            </a:r>
            <a:r>
              <a:rPr lang="en-US" dirty="0">
                <a:solidFill>
                  <a:srgbClr val="0070C0"/>
                </a:solidFill>
                <a:cs typeface="Arial"/>
              </a:rPr>
              <a:t> extra ‘snakes’</a:t>
            </a:r>
          </a:p>
        </p:txBody>
      </p:sp>
      <p:pic>
        <p:nvPicPr>
          <p:cNvPr id="4" name="Picture 2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07834667-97D4-BAA3-9B46-9BD7D791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789" y="2435446"/>
            <a:ext cx="2613285" cy="15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112B3-7949-7E90-44F1-21AB5C91E1E7}"/>
              </a:ext>
            </a:extLst>
          </p:cNvPr>
          <p:cNvSpPr txBox="1"/>
          <p:nvPr/>
        </p:nvSpPr>
        <p:spPr>
          <a:xfrm>
            <a:off x="8814024" y="1654522"/>
            <a:ext cx="331379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Actively Cooled Beam </a:t>
            </a:r>
          </a:p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Screen Material procurement </a:t>
            </a:r>
          </a:p>
          <a:p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01EF1-414D-3CFA-9844-DE78BF2CCF50}"/>
              </a:ext>
            </a:extLst>
          </p:cNvPr>
          <p:cNvSpPr txBox="1"/>
          <p:nvPr/>
        </p:nvSpPr>
        <p:spPr>
          <a:xfrm>
            <a:off x="763480" y="933920"/>
            <a:ext cx="11157670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Tripled beam current, shorter bunch length, shorter bunch distance, ‘flat’ beams with small vertical emittance</a:t>
            </a:r>
            <a:endParaRPr lang="en-US"/>
          </a:p>
        </p:txBody>
      </p:sp>
      <p:pic>
        <p:nvPicPr>
          <p:cNvPr id="6" name="Picture 2" descr="arc dipole cold mass">
            <a:extLst>
              <a:ext uri="{FF2B5EF4-FFF2-40B4-BE49-F238E27FC236}">
                <a16:creationId xmlns:a16="http://schemas.microsoft.com/office/drawing/2014/main" id="{F0664A16-BE83-4AA8-C05B-37D3621A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0017" y="3928323"/>
            <a:ext cx="3342786" cy="26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7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17" y="82245"/>
            <a:ext cx="11602378" cy="766840"/>
          </a:xfrm>
        </p:spPr>
        <p:txBody>
          <a:bodyPr>
            <a:noAutofit/>
          </a:bodyPr>
          <a:lstStyle/>
          <a:p>
            <a:r>
              <a:rPr lang="en-US" sz="3600"/>
              <a:t>Beam Energy and Average Orbit Radius in the HSR</a:t>
            </a:r>
            <a:endParaRPr lang="en-US" sz="36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966793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1162574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489972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283D15-B59C-3809-07C3-557C6284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2" y="1314719"/>
            <a:ext cx="7507182" cy="39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5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768-6C03-B48D-09CC-5B8BCDD1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41-GeV ‘bypass’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E0D43-9F5B-A2F1-2B9B-2FF03356BA1C}"/>
              </a:ext>
            </a:extLst>
          </p:cNvPr>
          <p:cNvSpPr txBox="1"/>
          <p:nvPr/>
        </p:nvSpPr>
        <p:spPr>
          <a:xfrm>
            <a:off x="6026158" y="2128804"/>
            <a:ext cx="5709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Sector 1 without and with the 41-GeV bypass line </a:t>
            </a:r>
          </a:p>
        </p:txBody>
      </p:sp>
      <p:pic>
        <p:nvPicPr>
          <p:cNvPr id="1026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290AC81-3884-337B-F6CF-6BE17C31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48" y="2726078"/>
            <a:ext cx="3644590" cy="26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6F10D28-60C4-1D3C-BBB7-56BFF123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153" y="2721174"/>
            <a:ext cx="3719847" cy="26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89649D0-2DF9-C468-590B-78F75C31D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1" t="6930" r="27782" b="25669"/>
          <a:stretch/>
        </p:blipFill>
        <p:spPr>
          <a:xfrm>
            <a:off x="425235" y="2128804"/>
            <a:ext cx="4095965" cy="4017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AFFD4-0C85-3839-9E91-BD59A5218CB7}"/>
              </a:ext>
            </a:extLst>
          </p:cNvPr>
          <p:cNvSpPr txBox="1"/>
          <p:nvPr/>
        </p:nvSpPr>
        <p:spPr>
          <a:xfrm>
            <a:off x="688945" y="878939"/>
            <a:ext cx="110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bypass provides access to the lowest EIC </a:t>
            </a:r>
            <a:r>
              <a:rPr lang="en-US" sz="2800" dirty="0" err="1"/>
              <a:t>CoM</a:t>
            </a:r>
            <a:r>
              <a:rPr lang="en-US" sz="2800" dirty="0"/>
              <a:t> energy, 29 GeV</a:t>
            </a:r>
          </a:p>
        </p:txBody>
      </p:sp>
    </p:spTree>
    <p:extLst>
      <p:ext uri="{BB962C8B-B14F-4D97-AF65-F5344CB8AC3E}">
        <p14:creationId xmlns:p14="http://schemas.microsoft.com/office/powerpoint/2010/main" val="1886104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2AC5-C82C-7A25-C3AA-EDCBE524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Electron Storage 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C54354-8AE0-5F40-E10B-D303FE365237}"/>
              </a:ext>
            </a:extLst>
          </p:cNvPr>
          <p:cNvSpPr txBox="1">
            <a:spLocks/>
          </p:cNvSpPr>
          <p:nvPr/>
        </p:nvSpPr>
        <p:spPr>
          <a:xfrm>
            <a:off x="416687" y="814866"/>
            <a:ext cx="11358625" cy="5487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Storage Ring (ESR) consists of six </a:t>
            </a:r>
            <a:r>
              <a:rPr lang="en-US" dirty="0">
                <a:solidFill>
                  <a:srgbClr val="0070C0"/>
                </a:solidFill>
              </a:rPr>
              <a:t>FODO</a:t>
            </a:r>
            <a:r>
              <a:rPr lang="en-US" dirty="0"/>
              <a:t>-cell arcs, and six straight sections (IRs)</a:t>
            </a:r>
          </a:p>
          <a:p>
            <a:r>
              <a:rPr lang="en-US" dirty="0"/>
              <a:t>High-intensity (28 </a:t>
            </a:r>
            <a:r>
              <a:rPr lang="en-US" dirty="0" err="1"/>
              <a:t>nC</a:t>
            </a:r>
            <a:r>
              <a:rPr lang="en-US" dirty="0"/>
              <a:t>), short (7 mm) bunches</a:t>
            </a:r>
          </a:p>
          <a:p>
            <a:pPr marL="0" indent="0">
              <a:buNone/>
            </a:pPr>
            <a:r>
              <a:rPr lang="en-US" dirty="0"/>
              <a:t>   add many interesting accelerator challenges</a:t>
            </a:r>
          </a:p>
          <a:p>
            <a:r>
              <a:rPr lang="en-US" dirty="0"/>
              <a:t>Circulating beam current ~2.5 A and the synchrotron </a:t>
            </a:r>
          </a:p>
          <a:p>
            <a:pPr marL="0" indent="0">
              <a:buNone/>
            </a:pPr>
            <a:r>
              <a:rPr lang="en-US" dirty="0"/>
              <a:t>   radiation power of ~10MW  </a:t>
            </a:r>
          </a:p>
          <a:p>
            <a:pPr lvl="1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13038D-5DE8-A6F6-553F-89845B6E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7" y="3429000"/>
            <a:ext cx="5777582" cy="34142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02B90C-7EB3-E230-DFC4-93618CC33A68}"/>
              </a:ext>
            </a:extLst>
          </p:cNvPr>
          <p:cNvSpPr txBox="1"/>
          <p:nvPr/>
        </p:nvSpPr>
        <p:spPr>
          <a:xfrm>
            <a:off x="5910114" y="4026550"/>
            <a:ext cx="5865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 needs </a:t>
            </a:r>
            <a:r>
              <a:rPr lang="en-US" sz="1800" dirty="0">
                <a:solidFill>
                  <a:srgbClr val="0070C0"/>
                </a:solidFill>
              </a:rPr>
              <a:t>nearly constant (20 to 24 nm) emittance from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5 to 18 GeV for optimum luminosity, </a:t>
            </a:r>
            <a:r>
              <a:rPr lang="en-US" sz="1800" dirty="0"/>
              <a:t>but equilibrium </a:t>
            </a:r>
          </a:p>
          <a:p>
            <a:r>
              <a:rPr lang="en-US" sz="1800" dirty="0"/>
              <a:t>emittance in an electron storage ring depends on beam energy.</a:t>
            </a:r>
          </a:p>
          <a:p>
            <a:endParaRPr lang="en-US" dirty="0"/>
          </a:p>
          <a:p>
            <a:r>
              <a:rPr lang="en-US" dirty="0"/>
              <a:t>We will use ‘super bends’ (reverse bends) for emittance </a:t>
            </a:r>
          </a:p>
          <a:p>
            <a:r>
              <a:rPr lang="en-US" dirty="0"/>
              <a:t>control below 10 GeV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5F1D6C-AF6A-D154-1829-E26A1A0F2FD0}"/>
              </a:ext>
            </a:extLst>
          </p:cNvPr>
          <p:cNvGrpSpPr/>
          <p:nvPr/>
        </p:nvGrpSpPr>
        <p:grpSpPr>
          <a:xfrm>
            <a:off x="7700078" y="1505689"/>
            <a:ext cx="4262426" cy="2165680"/>
            <a:chOff x="6470127" y="628677"/>
            <a:chExt cx="5962361" cy="26246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E1AF80-E3B0-846A-7388-D0BF17652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0127" y="1001634"/>
              <a:ext cx="5492377" cy="225173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D7BF62F-E37B-2189-8824-FE0CDDDA370B}"/>
                </a:ext>
              </a:extLst>
            </p:cNvPr>
            <p:cNvCxnSpPr>
              <a:cxnSpLocks/>
            </p:cNvCxnSpPr>
            <p:nvPr/>
          </p:nvCxnSpPr>
          <p:spPr>
            <a:xfrm>
              <a:off x="8465212" y="2642752"/>
              <a:ext cx="798480" cy="3289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2932B5-DE88-B79D-E82F-AF7D2A3653C3}"/>
                </a:ext>
              </a:extLst>
            </p:cNvPr>
            <p:cNvSpPr txBox="1"/>
            <p:nvPr/>
          </p:nvSpPr>
          <p:spPr>
            <a:xfrm>
              <a:off x="8550828" y="2333169"/>
              <a:ext cx="5597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36mm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A93F1B-5846-58E8-F78E-66BB7A6F745B}"/>
                </a:ext>
              </a:extLst>
            </p:cNvPr>
            <p:cNvCxnSpPr>
              <a:cxnSpLocks/>
            </p:cNvCxnSpPr>
            <p:nvPr/>
          </p:nvCxnSpPr>
          <p:spPr>
            <a:xfrm>
              <a:off x="8810365" y="1952368"/>
              <a:ext cx="0" cy="39541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6BA39E-1F6B-19A7-5D01-AE194C7E87E9}"/>
                </a:ext>
              </a:extLst>
            </p:cNvPr>
            <p:cNvCxnSpPr>
              <a:cxnSpLocks/>
            </p:cNvCxnSpPr>
            <p:nvPr/>
          </p:nvCxnSpPr>
          <p:spPr>
            <a:xfrm>
              <a:off x="8810365" y="2578670"/>
              <a:ext cx="0" cy="35217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D43A090-2B6C-BC90-66C5-3AA382BD59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1784" y="2620778"/>
              <a:ext cx="793789" cy="18574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C05980-D0CC-A21D-57F2-B029BBBCFF7B}"/>
                </a:ext>
              </a:extLst>
            </p:cNvPr>
            <p:cNvSpPr txBox="1"/>
            <p:nvPr/>
          </p:nvSpPr>
          <p:spPr>
            <a:xfrm>
              <a:off x="7965225" y="2512729"/>
              <a:ext cx="5597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80mm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9548E5B-92F4-2F18-0658-D1019CE89D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0801" y="2192428"/>
              <a:ext cx="491421" cy="7120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988E0D-791E-06EC-FC7C-D408D905F705}"/>
                </a:ext>
              </a:extLst>
            </p:cNvPr>
            <p:cNvSpPr txBox="1"/>
            <p:nvPr/>
          </p:nvSpPr>
          <p:spPr>
            <a:xfrm>
              <a:off x="10049073" y="2881264"/>
              <a:ext cx="1375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Heater wire groove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D1CFE9-3BE4-3691-2614-79D5025961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84619" y="2675642"/>
              <a:ext cx="537603" cy="2288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4F26095-6995-A604-5A86-6569020EEEB9}"/>
                </a:ext>
              </a:extLst>
            </p:cNvPr>
            <p:cNvCxnSpPr>
              <a:cxnSpLocks/>
            </p:cNvCxnSpPr>
            <p:nvPr/>
          </p:nvCxnSpPr>
          <p:spPr>
            <a:xfrm>
              <a:off x="9830801" y="883875"/>
              <a:ext cx="460600" cy="38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79397A-BDE4-C1E5-FBA6-F984453252DD}"/>
                </a:ext>
              </a:extLst>
            </p:cNvPr>
            <p:cNvSpPr txBox="1"/>
            <p:nvPr/>
          </p:nvSpPr>
          <p:spPr>
            <a:xfrm>
              <a:off x="9140656" y="628677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BPM mount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348FC2F-4A93-AAA8-B9AE-76CB353AC196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11218985" y="786477"/>
              <a:ext cx="379620" cy="3120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DFA7F9-5614-A80F-3ABC-132D744F4F83}"/>
                </a:ext>
              </a:extLst>
            </p:cNvPr>
            <p:cNvSpPr txBox="1"/>
            <p:nvPr/>
          </p:nvSpPr>
          <p:spPr>
            <a:xfrm>
              <a:off x="11598605" y="655672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Pump 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186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FFABB-77E0-6D06-5B8F-A72626321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F8B3C-75A4-9C45-FABB-271F2C55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ESR Beam Intensity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5">
                <a:extLst>
                  <a:ext uri="{FF2B5EF4-FFF2-40B4-BE49-F238E27FC236}">
                    <a16:creationId xmlns:a16="http://schemas.microsoft.com/office/drawing/2014/main" id="{C9E9253E-F46D-7E9E-AD94-1310B5CF899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179827" y="1017025"/>
              <a:ext cx="8184890" cy="406298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161754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843937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2179199">
                      <a:extLst>
                        <a:ext uri="{9D8B030D-6E8A-4147-A177-3AD203B41FA5}">
                          <a16:colId xmlns:a16="http://schemas.microsoft.com/office/drawing/2014/main" val="256551911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Num. of electrons per bunch,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</m:t>
                              </m:r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1.72x10</a:t>
                          </a:r>
                          <a:r>
                            <a:rPr lang="en-US" sz="2400" b="0" i="0" baseline="3000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Charge,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𝑁𝑒</m:t>
                              </m:r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 </a:t>
                          </a:r>
                          <a:r>
                            <a:rPr lang="en-US" sz="2400" b="0" i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400" b="0" i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Bunches,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Single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Ne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lvl="0"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sub>
                              </m:sSub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sz="2400" b="0" i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400" b="0" i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sz="2400" b="0" i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400" b="0" i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Peak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𝑁𝑒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5">
                <a:extLst>
                  <a:ext uri="{FF2B5EF4-FFF2-40B4-BE49-F238E27FC236}">
                    <a16:creationId xmlns:a16="http://schemas.microsoft.com/office/drawing/2014/main" id="{C9E9253E-F46D-7E9E-AD94-1310B5CF899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33671230"/>
                  </p:ext>
                </p:extLst>
              </p:nvPr>
            </p:nvGraphicFramePr>
            <p:xfrm>
              <a:off x="2179827" y="1017025"/>
              <a:ext cx="8184890" cy="406298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161754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843937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2179199">
                      <a:extLst>
                        <a:ext uri="{9D8B030D-6E8A-4147-A177-3AD203B41FA5}">
                          <a16:colId xmlns:a16="http://schemas.microsoft.com/office/drawing/2014/main" val="25655191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111111" r="-97256" b="-71944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1.72x10</a:t>
                          </a:r>
                          <a:r>
                            <a:rPr lang="en-US" sz="2400" b="0" i="0" baseline="3000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sz="2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211111" r="-97256" b="-61944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 </a:t>
                          </a:r>
                          <a:r>
                            <a:rPr lang="en-US" sz="2400" b="0" i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400" b="0" i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311111" r="-97256" b="-51944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6636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279245" r="-97256" b="-25283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lvl="0"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558333" r="-97256" b="-2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sz="2400" b="0" i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400" b="0" i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sz="2400" b="0" i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400" b="0" i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6561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455769" r="-97256" b="-8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5" t="-802778" r="-97256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944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856201-0854-3EA5-824D-14198D39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98" y="131785"/>
            <a:ext cx="6713102" cy="4022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04186" y="11514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EIC IR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40552-B4A2-4204-83BE-8D945B8C7DDD}"/>
              </a:ext>
            </a:extLst>
          </p:cNvPr>
          <p:cNvSpPr txBox="1"/>
          <p:nvPr/>
        </p:nvSpPr>
        <p:spPr>
          <a:xfrm>
            <a:off x="0" y="1374591"/>
            <a:ext cx="5439005" cy="41088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 </a:t>
            </a:r>
            <a:r>
              <a:rPr lang="en-US" b="1" dirty="0">
                <a:latin typeface="Arial"/>
                <a:cs typeface="Arial"/>
              </a:rPr>
              <a:t>  </a:t>
            </a:r>
            <a:r>
              <a:rPr lang="en-US" sz="2000" b="1" dirty="0">
                <a:latin typeface="Arial"/>
                <a:cs typeface="Arial"/>
              </a:rPr>
              <a:t>    High Luminosity</a:t>
            </a:r>
            <a:r>
              <a:rPr lang="en-US" sz="2400" dirty="0">
                <a:latin typeface="Arial"/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25 </a:t>
            </a:r>
            <a:r>
              <a:rPr lang="en-US" sz="2000" dirty="0" err="1">
                <a:latin typeface="Arial"/>
                <a:cs typeface="Arial"/>
              </a:rPr>
              <a:t>mrad</a:t>
            </a:r>
            <a:r>
              <a:rPr lang="en-US" sz="2000" dirty="0">
                <a:latin typeface="Arial"/>
                <a:cs typeface="Arial"/>
              </a:rPr>
              <a:t> crossing angle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Small </a:t>
            </a:r>
            <a:r>
              <a:rPr lang="el-GR" sz="2000" dirty="0">
                <a:latin typeface="Arial"/>
                <a:cs typeface="Arial"/>
              </a:rPr>
              <a:t>β</a:t>
            </a:r>
            <a:r>
              <a:rPr lang="en-US" sz="2000" dirty="0">
                <a:latin typeface="Arial"/>
                <a:cs typeface="Arial"/>
              </a:rPr>
              <a:t>* for high luminosity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     	with limited IR chromaticity 	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Large final focus quadrupole aperture</a:t>
            </a:r>
          </a:p>
          <a:p>
            <a:pPr lvl="1"/>
            <a:r>
              <a:rPr lang="en-US" sz="900" dirty="0">
                <a:latin typeface="Arial"/>
                <a:cs typeface="Arial"/>
              </a:rPr>
              <a:t>  </a:t>
            </a:r>
          </a:p>
          <a:p>
            <a:pPr lvl="1"/>
            <a:r>
              <a:rPr lang="en-US" sz="2000" b="1" dirty="0">
                <a:latin typeface="Arial"/>
                <a:cs typeface="Arial"/>
              </a:rPr>
              <a:t>Machine Detector Interface </a:t>
            </a:r>
            <a:endParaRPr lang="en-US" sz="20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Large detector 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Forward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No magnets within - 4.5 / +5 m from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Space for luminosity detector, neutron detector, “Roman Pots”</a:t>
            </a:r>
          </a:p>
          <a:p>
            <a:pPr lvl="1"/>
            <a:r>
              <a:rPr lang="en-US" sz="900" dirty="0">
                <a:latin typeface="Arial"/>
                <a:cs typeface="Arial"/>
              </a:rPr>
              <a:t>  </a:t>
            </a:r>
          </a:p>
        </p:txBody>
      </p:sp>
      <p:pic>
        <p:nvPicPr>
          <p:cNvPr id="4" name="DCAF5BFF-1B62-4D6A-A20F-FD22EFE40FF4">
            <a:extLst>
              <a:ext uri="{FF2B5EF4-FFF2-40B4-BE49-F238E27FC236}">
                <a16:creationId xmlns:a16="http://schemas.microsoft.com/office/drawing/2014/main" id="{AB4E7413-EBAE-E29B-990F-B1E23CEB54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96" y="3610105"/>
            <a:ext cx="3928155" cy="2236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8FC3-0494-55DB-445B-A1B064FC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B56D216-8C7F-F098-8A12-15EE4EA7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6" y="958124"/>
            <a:ext cx="7033304" cy="50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C6D518C4-708B-2C96-FB58-CFBAB4B4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8" y="991598"/>
            <a:ext cx="4975948" cy="498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397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04" y="110658"/>
            <a:ext cx="10103356" cy="62917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 Accelerator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1166842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p to Uranium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t="3222" r="2157" b="1000"/>
          <a:stretch/>
        </p:blipFill>
        <p:spPr>
          <a:xfrm>
            <a:off x="7255240" y="719234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34177" y="1571062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10" y="3663223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918" y="3663223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338848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70132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9444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346807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777" y="4500081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677" y="5400268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8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5877C-4300-4270-9D3A-EF0173709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36724"/>
            <a:ext cx="6658983" cy="104190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 dirty="0"/>
              <a:t>Function</a:t>
            </a:r>
            <a:r>
              <a:rPr lang="en-US" sz="2000" dirty="0"/>
              <a:t>: Deliver electron bunches of up to 28 </a:t>
            </a:r>
            <a:r>
              <a:rPr lang="en-US" sz="2000" dirty="0" err="1"/>
              <a:t>nC</a:t>
            </a:r>
            <a:r>
              <a:rPr lang="en-US" sz="2000" dirty="0"/>
              <a:t> at a 1 Hz repetition rate for injection into the ESR at various energies of 5 – 10 GeV (upgradeable to 18 GeV).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4348A-CD42-185A-AF58-A00DD323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69" y="2090176"/>
            <a:ext cx="4136379" cy="35516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6D7F06-694B-2D35-1348-7076EA0E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17" y="938337"/>
            <a:ext cx="4232916" cy="13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FAC25-DCCD-D696-8A60-5E20F3E7DB89}"/>
              </a:ext>
            </a:extLst>
          </p:cNvPr>
          <p:cNvSpPr txBox="1"/>
          <p:nvPr/>
        </p:nvSpPr>
        <p:spPr>
          <a:xfrm>
            <a:off x="8395609" y="2321302"/>
            <a:ext cx="3221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RCS magnet assembly</a:t>
            </a:r>
          </a:p>
          <a:p>
            <a:r>
              <a:rPr lang="en-US" dirty="0"/>
              <a:t>Vacuum chamber: stainless steel, copper coated (50 um)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C16CE3C7-125E-0CE4-9B78-E74B07FFB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4015863"/>
            <a:ext cx="2198755" cy="2050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967C1-1755-BC3A-8519-C80E6259734B}"/>
              </a:ext>
            </a:extLst>
          </p:cNvPr>
          <p:cNvSpPr txBox="1"/>
          <p:nvPr/>
        </p:nvSpPr>
        <p:spPr>
          <a:xfrm>
            <a:off x="2612412" y="5491850"/>
            <a:ext cx="256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Electron Gun</a:t>
            </a:r>
          </a:p>
          <a:p>
            <a:r>
              <a:rPr lang="en-US" dirty="0"/>
              <a:t>1-nC, 30 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E6E6C-8178-8097-6F40-FCCE91EA0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7" y="2198879"/>
            <a:ext cx="2648912" cy="78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4CF006-5B10-C3AA-8E5D-B02FB92D884D}"/>
              </a:ext>
            </a:extLst>
          </p:cNvPr>
          <p:cNvSpPr txBox="1"/>
          <p:nvPr/>
        </p:nvSpPr>
        <p:spPr>
          <a:xfrm>
            <a:off x="206099" y="2922232"/>
            <a:ext cx="29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RCS SRF Cavity, 591 MHz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2D2277-367E-F978-5F20-BA95829E2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752" y="3574895"/>
            <a:ext cx="3807682" cy="19291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6F5E0-3FF6-20A0-FF5A-9A758EDC199C}"/>
              </a:ext>
            </a:extLst>
          </p:cNvPr>
          <p:cNvSpPr txBox="1"/>
          <p:nvPr/>
        </p:nvSpPr>
        <p:spPr>
          <a:xfrm>
            <a:off x="8730509" y="4321648"/>
            <a:ext cx="271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Accumulator Ring</a:t>
            </a:r>
          </a:p>
          <a:p>
            <a:r>
              <a:rPr lang="en-US" dirty="0"/>
              <a:t>    750 MeV, 40 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0E5F2D-6CED-2DDB-38D2-9F05FF1A659E}"/>
              </a:ext>
            </a:extLst>
          </p:cNvPr>
          <p:cNvCxnSpPr>
            <a:cxnSpLocks/>
          </p:cNvCxnSpPr>
          <p:nvPr/>
        </p:nvCxnSpPr>
        <p:spPr>
          <a:xfrm>
            <a:off x="3223879" y="3158918"/>
            <a:ext cx="1686788" cy="140491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BB1998-C6D7-D76E-AAF2-D8BD6C602BF1}"/>
              </a:ext>
            </a:extLst>
          </p:cNvPr>
          <p:cNvCxnSpPr>
            <a:cxnSpLocks/>
          </p:cNvCxnSpPr>
          <p:nvPr/>
        </p:nvCxnSpPr>
        <p:spPr>
          <a:xfrm flipV="1">
            <a:off x="5208329" y="5445760"/>
            <a:ext cx="1673378" cy="446534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046986-3E20-5247-6CB2-5329CA0EB4D3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300686" y="4644814"/>
            <a:ext cx="1429823" cy="282786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5ACBB5-AB8A-42C5-3CF2-D54FB8C72955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574411" y="2782967"/>
            <a:ext cx="821198" cy="340105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77C665-1C44-01A9-4BAB-F64BD024BC0A}"/>
              </a:ext>
            </a:extLst>
          </p:cNvPr>
          <p:cNvSpPr txBox="1"/>
          <p:nvPr/>
        </p:nvSpPr>
        <p:spPr>
          <a:xfrm>
            <a:off x="7775479" y="5491851"/>
            <a:ext cx="400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S-band linac, 750 MeV, 30 Hz, 1 </a:t>
            </a:r>
            <a:r>
              <a:rPr lang="en-US" dirty="0" err="1"/>
              <a:t>nC</a:t>
            </a:r>
            <a:r>
              <a:rPr lang="en-US" dirty="0"/>
              <a:t> single bunch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450BEE-226B-A0DE-3714-15F6BF6F6BF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121562" y="5124129"/>
            <a:ext cx="653917" cy="690888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1D8935-F404-1713-1675-81D9CFCA7D88}"/>
              </a:ext>
            </a:extLst>
          </p:cNvPr>
          <p:cNvSpPr txBox="1"/>
          <p:nvPr/>
        </p:nvSpPr>
        <p:spPr>
          <a:xfrm>
            <a:off x="5301778" y="3619545"/>
            <a:ext cx="214674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RCS</a:t>
            </a:r>
          </a:p>
          <a:p>
            <a:r>
              <a:rPr lang="en-US" dirty="0"/>
              <a:t>750 MeV – 18 GeV</a:t>
            </a:r>
            <a:endParaRPr lang="en-US" dirty="0">
              <a:cs typeface="Arial"/>
            </a:endParaRPr>
          </a:p>
          <a:p>
            <a:r>
              <a:rPr lang="en-US" dirty="0"/>
              <a:t>28 </a:t>
            </a:r>
            <a:r>
              <a:rPr lang="en-US" dirty="0" err="1"/>
              <a:t>nC</a:t>
            </a:r>
            <a:r>
              <a:rPr lang="en-US" dirty="0"/>
              <a:t>, 1 Hz</a:t>
            </a:r>
          </a:p>
          <a:p>
            <a:r>
              <a:rPr lang="en-US" dirty="0"/>
              <a:t>85% 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5271BB-17CB-03D7-5E12-8A4B1E51BF5F}"/>
              </a:ext>
            </a:extLst>
          </p:cNvPr>
          <p:cNvSpPr txBox="1"/>
          <p:nvPr/>
        </p:nvSpPr>
        <p:spPr>
          <a:xfrm>
            <a:off x="6375149" y="36195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 km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22E0A5-D432-B551-1A25-5BC46496F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57" y="3291564"/>
            <a:ext cx="2466267" cy="80441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6134AC6-4381-2E43-FE5E-2403DD86BD84}"/>
              </a:ext>
            </a:extLst>
          </p:cNvPr>
          <p:cNvSpPr txBox="1">
            <a:spLocks/>
          </p:cNvSpPr>
          <p:nvPr/>
        </p:nvSpPr>
        <p:spPr>
          <a:xfrm>
            <a:off x="6201629" y="446451"/>
            <a:ext cx="5510666" cy="6269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9051"/>
                </a:solidFill>
              </a:rPr>
              <a:t>Concept modeled after the ANL APS-U injector</a:t>
            </a:r>
            <a:endParaRPr lang="en-US" sz="2000" dirty="0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8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EIC Concept </a:t>
            </a:r>
            <a:r>
              <a:rPr lang="en-US"/>
              <a:t>(2026)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2E715-839A-E4F4-B769-E9A84F90F4BE}"/>
              </a:ext>
            </a:extLst>
          </p:cNvPr>
          <p:cNvSpPr txBox="1"/>
          <p:nvPr/>
        </p:nvSpPr>
        <p:spPr>
          <a:xfrm>
            <a:off x="303559" y="3121570"/>
            <a:ext cx="7187155" cy="3147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i="1" dirty="0"/>
              <a:t>Accelerator Status at a glance: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Polarized ion/proton source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Ion injection and initial acceleration systems – Linac (200 MeV), Booster (1.5 GeV), AGS (25 GeV)</a:t>
            </a:r>
          </a:p>
          <a:p>
            <a:pPr marL="401638" indent="-401638">
              <a:spcAft>
                <a:spcPts val="300"/>
              </a:spcAft>
              <a:buBlip>
                <a:blip r:embed="rId2"/>
              </a:buBlip>
            </a:pPr>
            <a:r>
              <a:rPr lang="en-US" sz="1600" dirty="0"/>
              <a:t>Hadron Storage Ring (40-275 GeV) – </a:t>
            </a:r>
            <a:r>
              <a:rPr lang="en-US" sz="1600" dirty="0">
                <a:solidFill>
                  <a:srgbClr val="3A5C84"/>
                </a:solidFill>
              </a:rPr>
              <a:t>HSR</a:t>
            </a:r>
            <a:r>
              <a:rPr lang="en-US" sz="1600" dirty="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Pre-Injector (750 MeV linac)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Beam Accumulation Ring</a:t>
            </a:r>
            <a:r>
              <a:rPr lang="en-US" sz="1600" dirty="0">
                <a:solidFill>
                  <a:srgbClr val="3A5C84"/>
                </a:solidFill>
              </a:rPr>
              <a:t> </a:t>
            </a:r>
            <a:r>
              <a:rPr lang="en-US" sz="1600" dirty="0"/>
              <a:t>(750 MeV) </a:t>
            </a:r>
            <a:r>
              <a:rPr lang="en-US" sz="1600" dirty="0">
                <a:solidFill>
                  <a:srgbClr val="3A5C84"/>
                </a:solidFill>
              </a:rPr>
              <a:t>– BAR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Rapid Cycling Synchrotron (0.75 GeV – top energy) – </a:t>
            </a:r>
            <a:r>
              <a:rPr lang="en-US" sz="1600" dirty="0">
                <a:solidFill>
                  <a:srgbClr val="3A5C84"/>
                </a:solidFill>
              </a:rPr>
              <a:t>RCS</a:t>
            </a:r>
            <a:r>
              <a:rPr lang="en-US" sz="1600" dirty="0"/>
              <a:t> 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Storage Ring (5 GeV – 10 GeV) – </a:t>
            </a:r>
            <a:r>
              <a:rPr lang="en-US" sz="1600" dirty="0">
                <a:solidFill>
                  <a:srgbClr val="3A5C84"/>
                </a:solidFill>
              </a:rPr>
              <a:t>ESR</a:t>
            </a:r>
            <a:r>
              <a:rPr lang="en-US" sz="1600" dirty="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altLang="zh-CN" sz="1600" dirty="0"/>
              <a:t>Interaction Region(s) – </a:t>
            </a:r>
            <a:r>
              <a:rPr lang="en-US" altLang="zh-CN" sz="1600" dirty="0">
                <a:solidFill>
                  <a:srgbClr val="3A5C84"/>
                </a:solidFill>
              </a:rPr>
              <a:t>IR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Hadron Cooling System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01EE3-E123-C191-FBC9-AD118314D76C}"/>
              </a:ext>
            </a:extLst>
          </p:cNvPr>
          <p:cNvSpPr/>
          <p:nvPr/>
        </p:nvSpPr>
        <p:spPr>
          <a:xfrm>
            <a:off x="303559" y="879974"/>
            <a:ext cx="7704367" cy="18928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1"/>
              <a:t>Ultimate EIC Performance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High Luminosity: L= 10</a:t>
            </a:r>
            <a:r>
              <a:rPr lang="en-US" sz="1600" baseline="30000"/>
              <a:t>33</a:t>
            </a:r>
            <a:r>
              <a:rPr lang="en-US" sz="1600"/>
              <a:t> – 10</a:t>
            </a:r>
            <a:r>
              <a:rPr lang="en-US" sz="1600" baseline="30000"/>
              <a:t>34</a:t>
            </a:r>
            <a:r>
              <a:rPr lang="en-US" sz="1600"/>
              <a:t>cm</a:t>
            </a:r>
            <a:r>
              <a:rPr lang="en-US" sz="1600" baseline="30000"/>
              <a:t>-2</a:t>
            </a:r>
            <a:r>
              <a:rPr lang="en-US" sz="1600"/>
              <a:t>sec</a:t>
            </a:r>
            <a:r>
              <a:rPr lang="en-US" sz="1600" baseline="30000"/>
              <a:t>-1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Highly Polarized Beams: 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Center of Mass Energy Range: </a:t>
            </a:r>
            <a:r>
              <a:rPr lang="en-US" sz="1600" err="1"/>
              <a:t>Ecm</a:t>
            </a:r>
            <a:r>
              <a:rPr lang="en-US" sz="1600"/>
              <a:t> = 28 – 140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Ion Species Range:  protons –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Detector Forward Acceptance and  Low-Background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Possibility to Implement a Second Interaction Region (IR)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669ED-3E43-8008-A256-DD7244ABD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057" y="877762"/>
            <a:ext cx="4672248" cy="4672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6DCD5-6A1E-2871-1947-7B1784D71D7D}"/>
              </a:ext>
            </a:extLst>
          </p:cNvPr>
          <p:cNvSpPr txBox="1"/>
          <p:nvPr/>
        </p:nvSpPr>
        <p:spPr>
          <a:xfrm>
            <a:off x="9128252" y="5506813"/>
            <a:ext cx="2755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10 GeV</a:t>
            </a:r>
          </a:p>
        </p:txBody>
      </p:sp>
    </p:spTree>
    <p:extLst>
      <p:ext uri="{BB962C8B-B14F-4D97-AF65-F5344CB8AC3E}">
        <p14:creationId xmlns:p14="http://schemas.microsoft.com/office/powerpoint/2010/main" val="99722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9A1C-E5B9-47F6-9007-8EEE8C96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Project: Critical Decisions and Plans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B004B-BE8C-4208-A5A1-89701B72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51" y="898504"/>
            <a:ext cx="11029518" cy="3903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AD5F2-23CC-4DEE-B246-EB60FA934835}"/>
              </a:ext>
            </a:extLst>
          </p:cNvPr>
          <p:cNvSpPr txBox="1"/>
          <p:nvPr/>
        </p:nvSpPr>
        <p:spPr>
          <a:xfrm>
            <a:off x="2418167" y="4666530"/>
            <a:ext cx="9064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2019</a:t>
            </a:r>
            <a:endParaRPr lang="en-US" sz="1200" b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6D871-3D90-4C71-BDD6-DEAF3C18BB55}"/>
              </a:ext>
            </a:extLst>
          </p:cNvPr>
          <p:cNvSpPr txBox="1"/>
          <p:nvPr/>
        </p:nvSpPr>
        <p:spPr>
          <a:xfrm>
            <a:off x="4003247" y="4666531"/>
            <a:ext cx="8355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2021</a:t>
            </a:r>
            <a:endParaRPr lang="en-US" sz="1600" b="1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72580-A649-43C5-9911-F1F818105885}"/>
              </a:ext>
            </a:extLst>
          </p:cNvPr>
          <p:cNvSpPr txBox="1"/>
          <p:nvPr/>
        </p:nvSpPr>
        <p:spPr>
          <a:xfrm>
            <a:off x="586251" y="5266671"/>
            <a:ext cx="105732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Arial"/>
              </a:rPr>
              <a:t>CD-3A, Long-Lead Procurement, approved March 2024.  Excellent use of IRA funding.</a:t>
            </a:r>
            <a:endParaRPr lang="en-US" sz="1600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Arial"/>
              </a:rPr>
              <a:t>CD-3B, Long-Lead Procurement, approval planned for 2025.</a:t>
            </a:r>
            <a:endParaRPr lang="en-US" sz="1600" b="1" dirty="0">
              <a:solidFill>
                <a:srgbClr val="444444"/>
              </a:solidFill>
              <a:latin typeface="Arial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AD916-19AD-4C63-89DF-3DD434DDF2F9}"/>
              </a:ext>
            </a:extLst>
          </p:cNvPr>
          <p:cNvSpPr txBox="1"/>
          <p:nvPr/>
        </p:nvSpPr>
        <p:spPr>
          <a:xfrm>
            <a:off x="5638800" y="4666530"/>
            <a:ext cx="2754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Arial"/>
              </a:rPr>
              <a:t>CD-2 and CD-3 in Preparation</a:t>
            </a:r>
            <a:endParaRPr lang="en-US" sz="1200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0A66D-C39F-4814-8D52-416475A2C340}"/>
              </a:ext>
            </a:extLst>
          </p:cNvPr>
          <p:cNvSpPr txBox="1"/>
          <p:nvPr/>
        </p:nvSpPr>
        <p:spPr>
          <a:xfrm>
            <a:off x="8801962" y="4666530"/>
            <a:ext cx="1781371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CD-4 EF = 2034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71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DD15D-DA34-E710-1D1A-88BCF9D6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EIC is a unique, high-energy, high-luminosity, polarized beam collider that will be one of the most challenging and exciting accelerator complexes ever built – the only new collider in the next decades.</a:t>
            </a:r>
          </a:p>
          <a:p>
            <a:r>
              <a:rPr lang="en-US" dirty="0"/>
              <a:t>EIC design has converged. The EIC scope is stable and supports the Global Requirements and the DOE Mission Need Statement.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Some project scope </a:t>
            </a:r>
            <a:r>
              <a:rPr lang="en-US" dirty="0"/>
              <a:t>is well developed, designs are mature,</a:t>
            </a:r>
            <a:r>
              <a:rPr lang="en-US" b="1" dirty="0"/>
              <a:t> and is being executed as Long-lead procurements (DOE CD3A and CD3B)</a:t>
            </a:r>
          </a:p>
          <a:p>
            <a:pPr marL="342900" indent="-342900"/>
            <a:endParaRPr lang="en-US" sz="2800" dirty="0">
              <a:solidFill>
                <a:srgbClr val="009051"/>
              </a:solidFill>
            </a:endParaRPr>
          </a:p>
          <a:p>
            <a:pPr marL="342900" indent="-342900"/>
            <a:r>
              <a:rPr lang="en-US" sz="2800" dirty="0">
                <a:solidFill>
                  <a:srgbClr val="009051"/>
                </a:solidFill>
              </a:rPr>
              <a:t>We understand what we need to build to deliver the EIC!</a:t>
            </a:r>
            <a:r>
              <a:rPr lang="en-US" sz="2800" dirty="0"/>
              <a:t> </a:t>
            </a:r>
            <a:endParaRPr lang="en-US" sz="2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CBFB0-06CA-DC7C-C659-6BCF0909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1428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F7FCC3-73EE-3897-F188-02D52EA5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934" y="3291376"/>
            <a:ext cx="4553675" cy="3159957"/>
          </a:xfrm>
          <a:prstGeom prst="rect">
            <a:avLst/>
          </a:prstGeom>
          <a:effectLst/>
        </p:spPr>
      </p:pic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461964" y="1"/>
            <a:ext cx="11499233" cy="814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2700"/>
            </a:pPr>
            <a:r>
              <a:rPr lang="en" dirty="0"/>
              <a:t>EIC Accelerator Performance Requirements</a:t>
            </a:r>
            <a:endParaRPr dirty="0"/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5369" y="4512001"/>
            <a:ext cx="1980803" cy="522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BC00C-37F5-8011-20E5-3EB19B9FD8B2}"/>
              </a:ext>
            </a:extLst>
          </p:cNvPr>
          <p:cNvSpPr txBox="1"/>
          <p:nvPr/>
        </p:nvSpPr>
        <p:spPr>
          <a:xfrm>
            <a:off x="8476191" y="549097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peak luminosities (CDR)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BBDB4-6FF0-5C02-11E8-3BD09A2C1823}"/>
              </a:ext>
            </a:extLst>
          </p:cNvPr>
          <p:cNvSpPr txBox="1"/>
          <p:nvPr/>
        </p:nvSpPr>
        <p:spPr>
          <a:xfrm>
            <a:off x="8287310" y="50287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E2A0-CB36-CC25-C3E7-05F10370D588}"/>
              </a:ext>
            </a:extLst>
          </p:cNvPr>
          <p:cNvSpPr txBox="1"/>
          <p:nvPr/>
        </p:nvSpPr>
        <p:spPr>
          <a:xfrm>
            <a:off x="8057628" y="397012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B7451-FFD6-BE34-C6D4-0B3FA3C9B28C}"/>
              </a:ext>
            </a:extLst>
          </p:cNvPr>
          <p:cNvSpPr txBox="1"/>
          <p:nvPr/>
        </p:nvSpPr>
        <p:spPr>
          <a:xfrm>
            <a:off x="9083177" y="41394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19E-AC9F-B12D-4B41-34BD1B78F2FC}"/>
              </a:ext>
            </a:extLst>
          </p:cNvPr>
          <p:cNvSpPr txBox="1"/>
          <p:nvPr/>
        </p:nvSpPr>
        <p:spPr>
          <a:xfrm>
            <a:off x="10429377" y="3415941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07F6-F1ED-32BD-AB7D-3A11EB9C97A3}"/>
              </a:ext>
            </a:extLst>
          </p:cNvPr>
          <p:cNvSpPr txBox="1"/>
          <p:nvPr/>
        </p:nvSpPr>
        <p:spPr>
          <a:xfrm>
            <a:off x="11169396" y="416051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79DF850-91EE-262F-66FB-1C2407C720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238186"/>
              </p:ext>
            </p:extLst>
          </p:nvPr>
        </p:nvGraphicFramePr>
        <p:xfrm>
          <a:off x="422637" y="4669852"/>
          <a:ext cx="3613637" cy="76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5960" imgH="457200" progId="Equation.DSMT4">
                  <p:embed/>
                </p:oleObj>
              </mc:Choice>
              <mc:Fallback>
                <p:oleObj name="Equation" r:id="rId5" imgW="21459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79DF850-91EE-262F-66FB-1C2407C720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637" y="4669852"/>
                        <a:ext cx="3613637" cy="76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F3A160-D798-B01C-1818-068FCF932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491909"/>
              </p:ext>
            </p:extLst>
          </p:nvPr>
        </p:nvGraphicFramePr>
        <p:xfrm>
          <a:off x="4438112" y="4850236"/>
          <a:ext cx="2276827" cy="3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228600" progId="Equation.DSMT4">
                  <p:embed/>
                </p:oleObj>
              </mc:Choice>
              <mc:Fallback>
                <p:oleObj name="Equation" r:id="rId7" imgW="158724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7F3A160-D798-B01C-1818-068FCF932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38112" y="4850236"/>
                        <a:ext cx="2276827" cy="32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BDF9CB-BEE0-712D-4F2A-363F23F8543F}"/>
              </a:ext>
            </a:extLst>
          </p:cNvPr>
          <p:cNvSpPr txBox="1"/>
          <p:nvPr/>
        </p:nvSpPr>
        <p:spPr>
          <a:xfrm>
            <a:off x="541454" y="4160516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Bunch charges: 28 </a:t>
            </a:r>
            <a:r>
              <a:rPr lang="en-US" err="1"/>
              <a:t>nC</a:t>
            </a:r>
            <a:r>
              <a:rPr lang="en-US"/>
              <a:t> (10 GeV, e) and 11 </a:t>
            </a:r>
            <a:r>
              <a:rPr lang="en-US" err="1"/>
              <a:t>nC</a:t>
            </a:r>
            <a:r>
              <a:rPr lang="en-US"/>
              <a:t> (275 GeV, p)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0533B7-D90A-D144-CA0C-E42BB809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6" y="908852"/>
            <a:ext cx="7302449" cy="2505989"/>
          </a:xfrm>
        </p:spPr>
        <p:txBody>
          <a:bodyPr/>
          <a:lstStyle/>
          <a:p>
            <a:r>
              <a:rPr lang="en-US" dirty="0"/>
              <a:t>Center-of-mass energies: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r>
              <a:rPr lang="en-US" baseline="-25000" dirty="0"/>
              <a:t> </a:t>
            </a:r>
            <a:r>
              <a:rPr lang="en-US" dirty="0"/>
              <a:t>= ~20 – 100 GeV (upgradeable to 140 GeV) </a:t>
            </a:r>
          </a:p>
          <a:p>
            <a:r>
              <a:rPr lang="en-US" dirty="0"/>
              <a:t>High degree of beam polarization: ~70%</a:t>
            </a:r>
          </a:p>
          <a:p>
            <a:r>
              <a:rPr lang="en-US" dirty="0"/>
              <a:t>Availability of ion beams: from proton to Uranium</a:t>
            </a:r>
          </a:p>
          <a:p>
            <a:r>
              <a:rPr lang="en-US" dirty="0"/>
              <a:t>Luminosity: 10</a:t>
            </a:r>
            <a:r>
              <a:rPr lang="en-US" baseline="30000" dirty="0"/>
              <a:t>33</a:t>
            </a:r>
            <a:r>
              <a:rPr lang="en-US" dirty="0"/>
              <a:t> – 10</a:t>
            </a:r>
            <a:r>
              <a:rPr lang="en-US" baseline="30000" dirty="0"/>
              <a:t>34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sec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dirty="0"/>
              <a:t>Possibly more than one IR</a:t>
            </a:r>
          </a:p>
        </p:txBody>
      </p:sp>
      <p:pic>
        <p:nvPicPr>
          <p:cNvPr id="14" name="Picture 13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7B0F7F50-3F3D-5C39-5EE6-66B4DF9A8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1659" y="1114871"/>
            <a:ext cx="3037349" cy="915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8E73A-B1C4-2DC3-6FD9-DFADB8B0F37E}"/>
              </a:ext>
            </a:extLst>
          </p:cNvPr>
          <p:cNvSpPr txBox="1"/>
          <p:nvPr/>
        </p:nvSpPr>
        <p:spPr>
          <a:xfrm>
            <a:off x="370171" y="3582288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1FF"/>
                </a:solidFill>
              </a:rPr>
              <a:t>Based on the 2015 US NSAC Long-Range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A11802-E3F6-5533-BB0E-183018FEB037}"/>
              </a:ext>
            </a:extLst>
          </p:cNvPr>
          <p:cNvSpPr txBox="1"/>
          <p:nvPr/>
        </p:nvSpPr>
        <p:spPr>
          <a:xfrm>
            <a:off x="8144485" y="2524863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of merit:               to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CED2D3-DA3C-00F1-6778-F61A1F1E4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034125"/>
              </p:ext>
            </p:extLst>
          </p:nvPr>
        </p:nvGraphicFramePr>
        <p:xfrm>
          <a:off x="9777809" y="2370194"/>
          <a:ext cx="898265" cy="5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190440" progId="Equation.DSMT4">
                  <p:embed/>
                </p:oleObj>
              </mc:Choice>
              <mc:Fallback>
                <p:oleObj name="Equation" r:id="rId10" imgW="291960" imgH="1904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ACED2D3-DA3C-00F1-6778-F61A1F1E4F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77809" y="2370194"/>
                        <a:ext cx="898265" cy="5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E5C8644-07A9-5CD9-D977-E7E92B80A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49426"/>
              </p:ext>
            </p:extLst>
          </p:nvPr>
        </p:nvGraphicFramePr>
        <p:xfrm>
          <a:off x="11127456" y="2406109"/>
          <a:ext cx="898265" cy="5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1960" imgH="190440" progId="Equation.DSMT4">
                  <p:embed/>
                </p:oleObj>
              </mc:Choice>
              <mc:Fallback>
                <p:oleObj name="Equation" r:id="rId12" imgW="291960" imgH="1904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E5C8644-07A9-5CD9-D977-E7E92B80A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127456" y="2406109"/>
                        <a:ext cx="898265" cy="5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069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7341-7155-8D36-DB9D-05154108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4B3DD-F109-7686-CFEF-A20D116F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995" y="801534"/>
            <a:ext cx="5445030" cy="54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526416-ECD9-75D2-BDC8-FAD089F9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376" y="1128097"/>
            <a:ext cx="5029200" cy="3800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07C1E-4430-4A18-9481-353DDA78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19437"/>
          </a:xfrm>
        </p:spPr>
        <p:txBody>
          <a:bodyPr>
            <a:normAutofit/>
          </a:bodyPr>
          <a:lstStyle/>
          <a:p>
            <a:r>
              <a:rPr lang="en-US" sz="3200" dirty="0"/>
              <a:t>Luminosity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0EC95-4353-39B4-FFA4-F9AD2991F09E}"/>
              </a:ext>
            </a:extLst>
          </p:cNvPr>
          <p:cNvSpPr txBox="1"/>
          <p:nvPr/>
        </p:nvSpPr>
        <p:spPr>
          <a:xfrm>
            <a:off x="720822" y="4985448"/>
            <a:ext cx="1424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ESR fill</a:t>
            </a:r>
          </a:p>
          <a:p>
            <a:r>
              <a:rPr lang="en-US" dirty="0"/>
              <a:t>Detector Off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20ECEC-DA8C-8C58-75C2-9AF22FF0772E}"/>
              </a:ext>
            </a:extLst>
          </p:cNvPr>
          <p:cNvCxnSpPr>
            <a:cxnSpLocks/>
          </p:cNvCxnSpPr>
          <p:nvPr/>
        </p:nvCxnSpPr>
        <p:spPr>
          <a:xfrm flipV="1">
            <a:off x="1191463" y="4588322"/>
            <a:ext cx="377581" cy="442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7DFE5C-94C9-533A-AC3A-81D7902E42B2}"/>
              </a:ext>
            </a:extLst>
          </p:cNvPr>
          <p:cNvSpPr txBox="1"/>
          <p:nvPr/>
        </p:nvSpPr>
        <p:spPr>
          <a:xfrm>
            <a:off x="462579" y="799872"/>
            <a:ext cx="69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“Flat” proton bunches allow for high initial luminosity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B5FC15-DC29-1AFB-462C-52FA69C14799}"/>
              </a:ext>
            </a:extLst>
          </p:cNvPr>
          <p:cNvCxnSpPr/>
          <p:nvPr/>
        </p:nvCxnSpPr>
        <p:spPr>
          <a:xfrm>
            <a:off x="1488403" y="1495888"/>
            <a:ext cx="173702" cy="88102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58260F-78DB-4026-79B2-F720AF7ACBCD}"/>
              </a:ext>
            </a:extLst>
          </p:cNvPr>
          <p:cNvCxnSpPr/>
          <p:nvPr/>
        </p:nvCxnSpPr>
        <p:spPr>
          <a:xfrm>
            <a:off x="1662105" y="2376916"/>
            <a:ext cx="0" cy="2211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711297-5EC2-33F3-4975-22DD27D6EE73}"/>
              </a:ext>
            </a:extLst>
          </p:cNvPr>
          <p:cNvCxnSpPr>
            <a:cxnSpLocks/>
          </p:cNvCxnSpPr>
          <p:nvPr/>
        </p:nvCxnSpPr>
        <p:spPr>
          <a:xfrm>
            <a:off x="3035930" y="4045529"/>
            <a:ext cx="0" cy="4816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1C0CDC-4DB9-FED5-332F-DC733B43F6D9}"/>
              </a:ext>
            </a:extLst>
          </p:cNvPr>
          <p:cNvSpPr txBox="1"/>
          <p:nvPr/>
        </p:nvSpPr>
        <p:spPr>
          <a:xfrm>
            <a:off x="2333835" y="2595107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store duration</a:t>
            </a:r>
          </a:p>
          <a:p>
            <a:r>
              <a:rPr lang="en-US" dirty="0"/>
              <a:t>~4 hours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4132F5-41D7-25F8-20E2-01B5F0009BAB}"/>
              </a:ext>
            </a:extLst>
          </p:cNvPr>
          <p:cNvCxnSpPr>
            <a:cxnSpLocks/>
          </p:cNvCxnSpPr>
          <p:nvPr/>
        </p:nvCxnSpPr>
        <p:spPr>
          <a:xfrm flipH="1">
            <a:off x="2327708" y="3157007"/>
            <a:ext cx="582353" cy="741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F396546-6B27-96C9-E166-A3C5F099F1D6}"/>
              </a:ext>
            </a:extLst>
          </p:cNvPr>
          <p:cNvGraphicFramePr>
            <a:graphicFrameLocks noGrp="1"/>
          </p:cNvGraphicFramePr>
          <p:nvPr/>
        </p:nvGraphicFramePr>
        <p:xfrm>
          <a:off x="6019576" y="928666"/>
          <a:ext cx="57050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971">
                  <a:extLst>
                    <a:ext uri="{9D8B030D-6E8A-4147-A177-3AD203B41FA5}">
                      <a16:colId xmlns:a16="http://schemas.microsoft.com/office/drawing/2014/main" val="1039433803"/>
                    </a:ext>
                  </a:extLst>
                </a:gridCol>
                <a:gridCol w="3464041">
                  <a:extLst>
                    <a:ext uri="{9D8B030D-6E8A-4147-A177-3AD203B41FA5}">
                      <a16:colId xmlns:a16="http://schemas.microsoft.com/office/drawing/2014/main" val="1963846982"/>
                    </a:ext>
                  </a:extLst>
                </a:gridCol>
              </a:tblGrid>
              <a:tr h="348776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Average Lumi (x10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(per 4-hour store)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832375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866237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233013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554416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742177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205546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D8F447-063B-F4B7-D098-FF15198C12A0}"/>
              </a:ext>
            </a:extLst>
          </p:cNvPr>
          <p:cNvCxnSpPr/>
          <p:nvPr/>
        </p:nvCxnSpPr>
        <p:spPr>
          <a:xfrm>
            <a:off x="1569044" y="3603871"/>
            <a:ext cx="2335299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2E34F8-DDC6-6486-7492-E8BB9E6642E6}"/>
              </a:ext>
            </a:extLst>
          </p:cNvPr>
          <p:cNvSpPr txBox="1"/>
          <p:nvPr/>
        </p:nvSpPr>
        <p:spPr>
          <a:xfrm>
            <a:off x="3657088" y="3266201"/>
            <a:ext cx="1039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</a:t>
            </a:r>
          </a:p>
          <a:p>
            <a:r>
              <a:rPr lang="en-US" dirty="0"/>
              <a:t>Lumi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1DB464-69A9-93E4-D218-6B69A241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20" y="3450639"/>
            <a:ext cx="4553675" cy="3159957"/>
          </a:xfrm>
          <a:prstGeom prst="rect">
            <a:avLst/>
          </a:prstGeom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F3C5A7-1596-8CC3-2508-6CC6288D4BAD}"/>
              </a:ext>
            </a:extLst>
          </p:cNvPr>
          <p:cNvSpPr txBox="1"/>
          <p:nvPr/>
        </p:nvSpPr>
        <p:spPr>
          <a:xfrm>
            <a:off x="7920777" y="565023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peak luminosities (CDR)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C42FB1-5556-F83D-AF86-9929A8A92485}"/>
              </a:ext>
            </a:extLst>
          </p:cNvPr>
          <p:cNvSpPr txBox="1"/>
          <p:nvPr/>
        </p:nvSpPr>
        <p:spPr>
          <a:xfrm>
            <a:off x="7731896" y="518804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4B8D4E-88A9-8C8D-BF5D-B7EA3F338221}"/>
              </a:ext>
            </a:extLst>
          </p:cNvPr>
          <p:cNvSpPr txBox="1"/>
          <p:nvPr/>
        </p:nvSpPr>
        <p:spPr>
          <a:xfrm>
            <a:off x="7502214" y="4129386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DFA66-64C4-2B42-B95E-019F7CFE96A3}"/>
              </a:ext>
            </a:extLst>
          </p:cNvPr>
          <p:cNvSpPr txBox="1"/>
          <p:nvPr/>
        </p:nvSpPr>
        <p:spPr>
          <a:xfrm>
            <a:off x="8527763" y="4298663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24536A-6433-5EA0-6B3A-1D21ABC7B170}"/>
              </a:ext>
            </a:extLst>
          </p:cNvPr>
          <p:cNvSpPr txBox="1"/>
          <p:nvPr/>
        </p:nvSpPr>
        <p:spPr>
          <a:xfrm>
            <a:off x="9873963" y="3575204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E33291-911C-196B-D28B-9A826A8112A2}"/>
              </a:ext>
            </a:extLst>
          </p:cNvPr>
          <p:cNvSpPr txBox="1"/>
          <p:nvPr/>
        </p:nvSpPr>
        <p:spPr>
          <a:xfrm>
            <a:off x="10613982" y="4319779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7E72CC-8E5C-6120-12A7-793B693B4797}"/>
              </a:ext>
            </a:extLst>
          </p:cNvPr>
          <p:cNvSpPr txBox="1"/>
          <p:nvPr/>
        </p:nvSpPr>
        <p:spPr>
          <a:xfrm>
            <a:off x="3573327" y="167953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10x275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B0F50F-D95B-CB0B-D782-3C1CD17821A5}"/>
              </a:ext>
            </a:extLst>
          </p:cNvPr>
          <p:cNvSpPr/>
          <p:nvPr/>
        </p:nvSpPr>
        <p:spPr>
          <a:xfrm>
            <a:off x="10613982" y="4237777"/>
            <a:ext cx="791801" cy="689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FA3D8-7677-E218-753A-6F881B9869AE}"/>
              </a:ext>
            </a:extLst>
          </p:cNvPr>
          <p:cNvSpPr txBox="1"/>
          <p:nvPr/>
        </p:nvSpPr>
        <p:spPr>
          <a:xfrm>
            <a:off x="10500170" y="3933443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3652139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9055-1560-E045-CBCF-136827FC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HERA (1992 – 2007)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FCAD8-3448-E572-20FB-3B8FA947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090" y="1479845"/>
            <a:ext cx="5016910" cy="4514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50C59-6192-8A78-81B0-364E0D1B3685}"/>
              </a:ext>
            </a:extLst>
          </p:cNvPr>
          <p:cNvSpPr txBox="1"/>
          <p:nvPr/>
        </p:nvSpPr>
        <p:spPr>
          <a:xfrm>
            <a:off x="230802" y="814866"/>
            <a:ext cx="8965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920 GeV protons (unpolarized)</a:t>
            </a:r>
          </a:p>
          <a:p>
            <a:r>
              <a:rPr lang="en-US" sz="2400" dirty="0"/>
              <a:t>27.5 GeV electrons (self-polarized by the Sokolov-Ternov effect)</a:t>
            </a:r>
          </a:p>
          <a:p>
            <a:endParaRPr lang="en-US" sz="2400" dirty="0"/>
          </a:p>
          <a:p>
            <a:r>
              <a:rPr lang="en-US" sz="2400" dirty="0"/>
              <a:t>HERA peak luminosity: ~5x10</a:t>
            </a:r>
            <a:r>
              <a:rPr lang="en-US" sz="2400" baseline="30000" dirty="0"/>
              <a:t>31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endParaRPr lang="en-US" sz="2400" dirty="0"/>
          </a:p>
          <a:p>
            <a:r>
              <a:rPr lang="en-US" sz="2400" dirty="0"/>
              <a:t>at E</a:t>
            </a:r>
            <a:r>
              <a:rPr lang="en-US" sz="2400" baseline="-25000" dirty="0"/>
              <a:t>COM</a:t>
            </a:r>
            <a:r>
              <a:rPr lang="en-US" sz="2400" dirty="0"/>
              <a:t> = 318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C50C-E4E7-768A-6C85-CF8B769D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8" y="3642610"/>
            <a:ext cx="7088596" cy="2559087"/>
          </a:xfrm>
          <a:ln w="25400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The EIC is an electron – ION collider (HERA was an e-p collider)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Variable </a:t>
            </a:r>
            <a:r>
              <a:rPr lang="en-US" sz="2000" dirty="0" err="1">
                <a:solidFill>
                  <a:srgbClr val="0070C0"/>
                </a:solidFill>
              </a:rPr>
              <a:t>CoM</a:t>
            </a:r>
            <a:r>
              <a:rPr lang="en-US" sz="2000" dirty="0">
                <a:solidFill>
                  <a:srgbClr val="0070C0"/>
                </a:solidFill>
              </a:rPr>
              <a:t> energy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EIC beams are polarized, starting from the source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New modern particle detector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EIC luminosity is a factor of ~200 higher</a:t>
            </a:r>
          </a:p>
        </p:txBody>
      </p:sp>
    </p:spTree>
    <p:extLst>
      <p:ext uri="{BB962C8B-B14F-4D97-AF65-F5344CB8AC3E}">
        <p14:creationId xmlns:p14="http://schemas.microsoft.com/office/powerpoint/2010/main" val="393628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C0E7-8DE6-24E6-18CF-533C9F83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vs EIC: key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8803-2D3A-EDC0-EF31-213A606F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7" y="908852"/>
            <a:ext cx="11498620" cy="53598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					</a:t>
            </a:r>
            <a:r>
              <a:rPr lang="en-US" b="1" dirty="0"/>
              <a:t>HERA			EIC		FACTOR</a:t>
            </a:r>
          </a:p>
          <a:p>
            <a:pPr marL="0" indent="0">
              <a:buNone/>
            </a:pPr>
            <a:r>
              <a:rPr lang="en-US" dirty="0"/>
              <a:t>Circumference (km)				6.3			3.8		1.7</a:t>
            </a:r>
          </a:p>
          <a:p>
            <a:pPr marL="0" indent="0">
              <a:buNone/>
            </a:pPr>
            <a:r>
              <a:rPr lang="en-US" dirty="0"/>
              <a:t>Number of bunches				174			1160		6.7</a:t>
            </a:r>
          </a:p>
          <a:p>
            <a:pPr marL="0" indent="0">
              <a:buNone/>
            </a:pPr>
            <a:r>
              <a:rPr lang="en-US" dirty="0"/>
              <a:t>Proton bunch charge (</a:t>
            </a:r>
            <a:r>
              <a:rPr lang="en-US" dirty="0" err="1"/>
              <a:t>nC</a:t>
            </a:r>
            <a:r>
              <a:rPr lang="en-US" dirty="0"/>
              <a:t>)			11.7			11		1</a:t>
            </a:r>
          </a:p>
          <a:p>
            <a:pPr marL="0" indent="0">
              <a:buNone/>
            </a:pPr>
            <a:r>
              <a:rPr lang="en-US" dirty="0"/>
              <a:t>Electron bunch charge (</a:t>
            </a:r>
            <a:r>
              <a:rPr lang="en-US" dirty="0" err="1"/>
              <a:t>nC</a:t>
            </a:r>
            <a:r>
              <a:rPr lang="en-US" dirty="0"/>
              <a:t>)		5.3			28		5.3</a:t>
            </a:r>
          </a:p>
          <a:p>
            <a:pPr marL="0" indent="0">
              <a:buNone/>
            </a:pPr>
            <a:r>
              <a:rPr lang="en-US" dirty="0"/>
              <a:t>Bunch length (cm), p/e			16/0.9			6/0.7</a:t>
            </a:r>
          </a:p>
          <a:p>
            <a:pPr marL="0" indent="0">
              <a:buNone/>
            </a:pPr>
            <a:r>
              <a:rPr lang="en-US" dirty="0"/>
              <a:t>Beta at IP (cm), proton H/V	 (cm)		245/18		80/7.2</a:t>
            </a:r>
          </a:p>
          <a:p>
            <a:pPr marL="0" indent="0">
              <a:buNone/>
            </a:pPr>
            <a:r>
              <a:rPr lang="en-US" dirty="0"/>
              <a:t>Beta at IP (cm), electron H/V (cm)		62/26			45/5.6</a:t>
            </a:r>
          </a:p>
          <a:p>
            <a:pPr marL="0" indent="0">
              <a:buNone/>
            </a:pPr>
            <a:r>
              <a:rPr lang="en-US" dirty="0"/>
              <a:t>Proton emittance, (nm, rms)		4/4			11/1</a:t>
            </a:r>
          </a:p>
          <a:p>
            <a:pPr marL="0" indent="0">
              <a:buNone/>
            </a:pPr>
            <a:r>
              <a:rPr lang="en-US" dirty="0"/>
              <a:t>Electron emittance, (nm, rms)		20/3			20/1.3</a:t>
            </a:r>
          </a:p>
          <a:p>
            <a:pPr marL="0" indent="0">
              <a:buNone/>
            </a:pPr>
            <a:r>
              <a:rPr lang="en-US" dirty="0"/>
              <a:t>Energy (COM), GeV			320			105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Luminosity, </a:t>
            </a:r>
            <a:r>
              <a:rPr lang="en-US" sz="2400" dirty="0">
                <a:solidFill>
                  <a:srgbClr val="00B050"/>
                </a:solidFill>
              </a:rPr>
              <a:t>x10</a:t>
            </a:r>
            <a:r>
              <a:rPr lang="en-US" sz="2400" baseline="30000" dirty="0">
                <a:solidFill>
                  <a:srgbClr val="00B050"/>
                </a:solidFill>
              </a:rPr>
              <a:t>31</a:t>
            </a:r>
            <a:r>
              <a:rPr lang="en-US" sz="2400" dirty="0">
                <a:solidFill>
                  <a:srgbClr val="00B050"/>
                </a:solidFill>
              </a:rPr>
              <a:t> cm</a:t>
            </a:r>
            <a:r>
              <a:rPr lang="en-US" sz="2400" baseline="30000" dirty="0">
                <a:solidFill>
                  <a:srgbClr val="00B050"/>
                </a:solidFill>
              </a:rPr>
              <a:t>-2</a:t>
            </a:r>
            <a:r>
              <a:rPr lang="en-US" sz="2400" dirty="0">
                <a:solidFill>
                  <a:srgbClr val="00B050"/>
                </a:solidFill>
              </a:rPr>
              <a:t>s</a:t>
            </a:r>
            <a:r>
              <a:rPr lang="en-US" sz="2400" baseline="30000" dirty="0">
                <a:solidFill>
                  <a:srgbClr val="00B050"/>
                </a:solidFill>
              </a:rPr>
              <a:t>-1 </a:t>
            </a:r>
            <a:r>
              <a:rPr lang="en-US" dirty="0">
                <a:solidFill>
                  <a:srgbClr val="00B050"/>
                </a:solidFill>
              </a:rPr>
              <a:t>			5.3			1000		190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E1640FE-FD0C-508F-DA47-6F0C52F5E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733858"/>
              </p:ext>
            </p:extLst>
          </p:nvPr>
        </p:nvGraphicFramePr>
        <p:xfrm>
          <a:off x="7990860" y="0"/>
          <a:ext cx="3970337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70041" imgH="846131" progId="Equation.DSMT4">
                  <p:embed/>
                </p:oleObj>
              </mc:Choice>
              <mc:Fallback>
                <p:oleObj name="Equation" r:id="rId2" imgW="3970041" imgH="846131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E1640FE-FD0C-508F-DA47-6F0C52F5E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90860" y="0"/>
                        <a:ext cx="3970337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BC3C4537-426E-292F-762D-C25EF7C225D4}"/>
              </a:ext>
            </a:extLst>
          </p:cNvPr>
          <p:cNvSpPr/>
          <p:nvPr/>
        </p:nvSpPr>
        <p:spPr>
          <a:xfrm>
            <a:off x="11216640" y="1381760"/>
            <a:ext cx="274320" cy="1341120"/>
          </a:xfrm>
          <a:prstGeom prst="rightBrace">
            <a:avLst/>
          </a:pr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80C1-A732-4F1B-BB8D-66F08D6922A6}"/>
              </a:ext>
            </a:extLst>
          </p:cNvPr>
          <p:cNvSpPr txBox="1"/>
          <p:nvPr/>
        </p:nvSpPr>
        <p:spPr>
          <a:xfrm>
            <a:off x="11578605" y="182148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7EF44A1-D2F2-9A7B-BE0A-D35D8A7F1CC9}"/>
              </a:ext>
            </a:extLst>
          </p:cNvPr>
          <p:cNvSpPr/>
          <p:nvPr/>
        </p:nvSpPr>
        <p:spPr>
          <a:xfrm>
            <a:off x="10719564" y="3238182"/>
            <a:ext cx="361965" cy="1486218"/>
          </a:xfrm>
          <a:prstGeom prst="rightBrace">
            <a:avLst/>
          </a:pr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A856B-74DA-5C6C-ED14-84F14AF503AA}"/>
              </a:ext>
            </a:extLst>
          </p:cNvPr>
          <p:cNvSpPr txBox="1"/>
          <p:nvPr/>
        </p:nvSpPr>
        <p:spPr>
          <a:xfrm>
            <a:off x="11187913" y="3770778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~3</a:t>
            </a:r>
          </a:p>
        </p:txBody>
      </p:sp>
    </p:spTree>
    <p:extLst>
      <p:ext uri="{BB962C8B-B14F-4D97-AF65-F5344CB8AC3E}">
        <p14:creationId xmlns:p14="http://schemas.microsoft.com/office/powerpoint/2010/main" val="373269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D7E09-5B2D-A053-7BEE-739E5BA1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EIC accelerator concepts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1390D-2F21-2175-D42A-23119025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7" y="988064"/>
            <a:ext cx="11927840" cy="5190657"/>
          </a:xfrm>
        </p:spPr>
        <p:txBody>
          <a:bodyPr>
            <a:normAutofit/>
          </a:bodyPr>
          <a:lstStyle/>
          <a:p>
            <a:r>
              <a:rPr lang="en-US" dirty="0"/>
              <a:t>Ribbon-like (flat) hadron beam (11:1 transverse emittance/size ratio)</a:t>
            </a:r>
          </a:p>
          <a:p>
            <a:r>
              <a:rPr lang="en-US" dirty="0"/>
              <a:t>Large crossing angle (25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  <a:p>
            <a:r>
              <a:rPr lang="en-US" dirty="0"/>
              <a:t>Operating at beam-beam limits for both beams (0.1 e/ 0.01 p)</a:t>
            </a:r>
          </a:p>
          <a:p>
            <a:r>
              <a:rPr lang="en-US" dirty="0"/>
              <a:t>Spin preservation from source to collisions (protons and electrons)</a:t>
            </a:r>
          </a:p>
          <a:p>
            <a:r>
              <a:rPr lang="en-US" dirty="0"/>
              <a:t>Very high bunch intensities and circulating beam currents (1 A (p), 2.5 A (e))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Upgrade path: high-energy hadron cooling at collisions, 2</a:t>
            </a:r>
            <a:r>
              <a:rPr lang="en-US" baseline="30000" dirty="0"/>
              <a:t>nd</a:t>
            </a:r>
            <a:r>
              <a:rPr lang="en-US" dirty="0"/>
              <a:t> detector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These are the key concepts that allow to attain luminosity of ~10</a:t>
            </a:r>
            <a:r>
              <a:rPr lang="en-US" baseline="30000" dirty="0">
                <a:solidFill>
                  <a:srgbClr val="00B050"/>
                </a:solidFill>
              </a:rPr>
              <a:t>34</a:t>
            </a:r>
            <a:r>
              <a:rPr lang="en-US" dirty="0">
                <a:solidFill>
                  <a:srgbClr val="00B050"/>
                </a:solidFill>
              </a:rPr>
              <a:t> cm</a:t>
            </a:r>
            <a:r>
              <a:rPr lang="en-US" baseline="30000" dirty="0">
                <a:solidFill>
                  <a:srgbClr val="00B050"/>
                </a:solidFill>
              </a:rPr>
              <a:t>-2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baseline="30000" dirty="0">
                <a:solidFill>
                  <a:srgbClr val="00B050"/>
                </a:solidFill>
              </a:rPr>
              <a:t>-1</a:t>
            </a:r>
            <a:r>
              <a:rPr lang="en-US" dirty="0">
                <a:solidFill>
                  <a:srgbClr val="00B050"/>
                </a:solidFill>
              </a:rPr>
              <a:t> and maintain high polarization at collisions over a broad range of </a:t>
            </a:r>
            <a:r>
              <a:rPr lang="en-US" dirty="0" err="1">
                <a:solidFill>
                  <a:srgbClr val="00B050"/>
                </a:solidFill>
              </a:rPr>
              <a:t>CoM</a:t>
            </a:r>
            <a:r>
              <a:rPr lang="en-US" dirty="0">
                <a:solidFill>
                  <a:srgbClr val="00B050"/>
                </a:solidFill>
              </a:rPr>
              <a:t> energies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 descr="Shape, arrow&#10;&#10;AI-generated content may be incorrect.">
            <a:extLst>
              <a:ext uri="{FF2B5EF4-FFF2-40B4-BE49-F238E27FC236}">
                <a16:creationId xmlns:a16="http://schemas.microsoft.com/office/drawing/2014/main" id="{B1A6315F-757C-9D61-0DC2-13C01454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260" y="988064"/>
            <a:ext cx="538812" cy="538812"/>
          </a:xfrm>
          <a:prstGeom prst="rect">
            <a:avLst/>
          </a:prstGeom>
        </p:spPr>
      </p:pic>
      <p:pic>
        <p:nvPicPr>
          <p:cNvPr id="6" name="Picture 5" descr="Shape, arrow&#10;&#10;AI-generated content may be incorrect.">
            <a:extLst>
              <a:ext uri="{FF2B5EF4-FFF2-40B4-BE49-F238E27FC236}">
                <a16:creationId xmlns:a16="http://schemas.microsoft.com/office/drawing/2014/main" id="{668FC99D-1178-4A6E-4878-1BB3A0CD1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598" y="1378135"/>
            <a:ext cx="538812" cy="538812"/>
          </a:xfrm>
          <a:prstGeom prst="rect">
            <a:avLst/>
          </a:prstGeom>
        </p:spPr>
      </p:pic>
      <p:pic>
        <p:nvPicPr>
          <p:cNvPr id="7" name="Picture 6" descr="Shape, arrow&#10;&#10;AI-generated content may be incorrect.">
            <a:extLst>
              <a:ext uri="{FF2B5EF4-FFF2-40B4-BE49-F238E27FC236}">
                <a16:creationId xmlns:a16="http://schemas.microsoft.com/office/drawing/2014/main" id="{C60AE20E-0FA3-4786-4CBC-5B228FBF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993" y="2163842"/>
            <a:ext cx="538812" cy="5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274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7598c3d8-57a9-49d9-87da-8d2ac3199484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BF2917-0BE1-49A1-BA87-237FD735D308}">
  <ds:schemaRefs>
    <ds:schemaRef ds:uri="7598c3d8-57a9-49d9-87da-8d2ac31994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11338</TotalTime>
  <Words>2807</Words>
  <Application>Microsoft Office PowerPoint</Application>
  <PresentationFormat>Widescreen</PresentationFormat>
  <Paragraphs>530</Paragraphs>
  <Slides>33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Wingdings</vt:lpstr>
      <vt:lpstr>Aptos</vt:lpstr>
      <vt:lpstr>Comic Sans MS</vt:lpstr>
      <vt:lpstr>Calibri</vt:lpstr>
      <vt:lpstr>Arial</vt:lpstr>
      <vt:lpstr>Cambria Math</vt:lpstr>
      <vt:lpstr>Arial Narrow</vt:lpstr>
      <vt:lpstr>黑体</vt:lpstr>
      <vt:lpstr>ＭＳ Ｐゴシック</vt:lpstr>
      <vt:lpstr>Adobe Thai</vt:lpstr>
      <vt:lpstr>BNL</vt:lpstr>
      <vt:lpstr>Equation</vt:lpstr>
      <vt:lpstr>Making the EIC possible:  machine perspectives</vt:lpstr>
      <vt:lpstr>Compelling EIC Science Case </vt:lpstr>
      <vt:lpstr>EIC Accelerator Performance</vt:lpstr>
      <vt:lpstr>EIC Accelerator Performance Requirements</vt:lpstr>
      <vt:lpstr>EIC concept</vt:lpstr>
      <vt:lpstr>Luminosity performance</vt:lpstr>
      <vt:lpstr>HERA (1992 – 2007)</vt:lpstr>
      <vt:lpstr>HERA vs EIC: key parameters</vt:lpstr>
      <vt:lpstr>Key EIC accelerator concepts</vt:lpstr>
      <vt:lpstr>Key EIC Accelerator Technology Areas </vt:lpstr>
      <vt:lpstr>Hadron beam cooling</vt:lpstr>
      <vt:lpstr>Low-energy Cooler Concept</vt:lpstr>
      <vt:lpstr>EIC Low Energy Cooler Parameters</vt:lpstr>
      <vt:lpstr>Flat Beam Acceleration Experiment in RHIC </vt:lpstr>
      <vt:lpstr>Electron beam polarization</vt:lpstr>
      <vt:lpstr>Electron polarization loss in the ESR</vt:lpstr>
      <vt:lpstr>SRF cavities</vt:lpstr>
      <vt:lpstr>EIC - RF Systems</vt:lpstr>
      <vt:lpstr>IR6 (Crab Cavities)</vt:lpstr>
      <vt:lpstr>EIC IR layout</vt:lpstr>
      <vt:lpstr>EIC IR Superconducting Magnets</vt:lpstr>
      <vt:lpstr>From RHIC to EIC</vt:lpstr>
      <vt:lpstr> From RHIC (yellow ring) to EIC HSR</vt:lpstr>
      <vt:lpstr>Beam Energy and Average Orbit Radius in the HSR</vt:lpstr>
      <vt:lpstr>The 41-GeV ‘bypass’ </vt:lpstr>
      <vt:lpstr>EIC Electron Storage Ring</vt:lpstr>
      <vt:lpstr>ESR Beam Intensity Parameters</vt:lpstr>
      <vt:lpstr>PowerPoint Presentation</vt:lpstr>
      <vt:lpstr>Electron Injector</vt:lpstr>
      <vt:lpstr>Electron Injector</vt:lpstr>
      <vt:lpstr>Present EIC Concept (2026)</vt:lpstr>
      <vt:lpstr>EIC Project: Critical Decisions and Plans 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Nagaitsev, Sergei</cp:lastModifiedBy>
  <cp:revision>18</cp:revision>
  <cp:lastPrinted>2025-05-29T15:54:00Z</cp:lastPrinted>
  <dcterms:created xsi:type="dcterms:W3CDTF">2023-09-12T20:43:32Z</dcterms:created>
  <dcterms:modified xsi:type="dcterms:W3CDTF">2026-05-15T19:18:52Z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