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4" r:id="rId2"/>
  </p:sldMasterIdLst>
  <p:notesMasterIdLst>
    <p:notesMasterId r:id="rId151"/>
  </p:notesMasterIdLst>
  <p:sldIdLst>
    <p:sldId id="256" r:id="rId3"/>
    <p:sldId id="257" r:id="rId4"/>
    <p:sldId id="263" r:id="rId5"/>
    <p:sldId id="270" r:id="rId6"/>
    <p:sldId id="271" r:id="rId7"/>
    <p:sldId id="274" r:id="rId8"/>
    <p:sldId id="1504" r:id="rId9"/>
    <p:sldId id="259" r:id="rId10"/>
    <p:sldId id="285" r:id="rId11"/>
    <p:sldId id="276" r:id="rId12"/>
    <p:sldId id="265" r:id="rId13"/>
    <p:sldId id="283" r:id="rId14"/>
    <p:sldId id="288" r:id="rId15"/>
    <p:sldId id="280" r:id="rId16"/>
    <p:sldId id="279" r:id="rId17"/>
    <p:sldId id="277" r:id="rId18"/>
    <p:sldId id="292" r:id="rId19"/>
    <p:sldId id="1490" r:id="rId20"/>
    <p:sldId id="1492" r:id="rId21"/>
    <p:sldId id="1494" r:id="rId22"/>
    <p:sldId id="1495" r:id="rId23"/>
    <p:sldId id="1497" r:id="rId24"/>
    <p:sldId id="1496" r:id="rId25"/>
    <p:sldId id="1499" r:id="rId26"/>
    <p:sldId id="1500" r:id="rId27"/>
    <p:sldId id="1501" r:id="rId28"/>
    <p:sldId id="281" r:id="rId29"/>
    <p:sldId id="268" r:id="rId30"/>
    <p:sldId id="258" r:id="rId31"/>
    <p:sldId id="287" r:id="rId32"/>
    <p:sldId id="289" r:id="rId33"/>
    <p:sldId id="1503" r:id="rId34"/>
    <p:sldId id="284" r:id="rId35"/>
    <p:sldId id="296" r:id="rId36"/>
    <p:sldId id="1489" r:id="rId37"/>
    <p:sldId id="1604" r:id="rId38"/>
    <p:sldId id="1505" r:id="rId39"/>
    <p:sldId id="1592" r:id="rId40"/>
    <p:sldId id="1452" r:id="rId41"/>
    <p:sldId id="1453" r:id="rId42"/>
    <p:sldId id="1456" r:id="rId43"/>
    <p:sldId id="1448" r:id="rId44"/>
    <p:sldId id="1458" r:id="rId45"/>
    <p:sldId id="1447" r:id="rId46"/>
    <p:sldId id="1460" r:id="rId47"/>
    <p:sldId id="1459" r:id="rId48"/>
    <p:sldId id="1457" r:id="rId49"/>
    <p:sldId id="495" r:id="rId50"/>
    <p:sldId id="1465" r:id="rId51"/>
    <p:sldId id="1466" r:id="rId52"/>
    <p:sldId id="1467" r:id="rId53"/>
    <p:sldId id="1468" r:id="rId54"/>
    <p:sldId id="1464" r:id="rId55"/>
    <p:sldId id="1470" r:id="rId56"/>
    <p:sldId id="1471" r:id="rId57"/>
    <p:sldId id="1486" r:id="rId58"/>
    <p:sldId id="1484" r:id="rId59"/>
    <p:sldId id="1485" r:id="rId60"/>
    <p:sldId id="1487" r:id="rId61"/>
    <p:sldId id="1475" r:id="rId62"/>
    <p:sldId id="1476" r:id="rId63"/>
    <p:sldId id="1477" r:id="rId64"/>
    <p:sldId id="1478" r:id="rId65"/>
    <p:sldId id="1479" r:id="rId66"/>
    <p:sldId id="1488" r:id="rId67"/>
    <p:sldId id="1580" r:id="rId68"/>
    <p:sldId id="1590" r:id="rId69"/>
    <p:sldId id="1454" r:id="rId70"/>
    <p:sldId id="1462" r:id="rId71"/>
    <p:sldId id="1576" r:id="rId72"/>
    <p:sldId id="1480" r:id="rId73"/>
    <p:sldId id="1481" r:id="rId74"/>
    <p:sldId id="1482" r:id="rId75"/>
    <p:sldId id="1449" r:id="rId76"/>
    <p:sldId id="1591" r:id="rId77"/>
    <p:sldId id="1483" r:id="rId78"/>
    <p:sldId id="1588" r:id="rId79"/>
    <p:sldId id="1491" r:id="rId80"/>
    <p:sldId id="1593" r:id="rId81"/>
    <p:sldId id="1493" r:id="rId82"/>
    <p:sldId id="1594" r:id="rId83"/>
    <p:sldId id="1595" r:id="rId84"/>
    <p:sldId id="1596" r:id="rId85"/>
    <p:sldId id="1597" r:id="rId86"/>
    <p:sldId id="1498" r:id="rId87"/>
    <p:sldId id="1598" r:id="rId88"/>
    <p:sldId id="1599" r:id="rId89"/>
    <p:sldId id="1600" r:id="rId90"/>
    <p:sldId id="1502" r:id="rId91"/>
    <p:sldId id="1601" r:id="rId92"/>
    <p:sldId id="1602" r:id="rId93"/>
    <p:sldId id="1603" r:id="rId94"/>
    <p:sldId id="1506" r:id="rId95"/>
    <p:sldId id="1507" r:id="rId96"/>
    <p:sldId id="1508" r:id="rId97"/>
    <p:sldId id="1509" r:id="rId98"/>
    <p:sldId id="1510" r:id="rId99"/>
    <p:sldId id="1511" r:id="rId100"/>
    <p:sldId id="1512" r:id="rId101"/>
    <p:sldId id="1513" r:id="rId102"/>
    <p:sldId id="1514" r:id="rId103"/>
    <p:sldId id="1515" r:id="rId104"/>
    <p:sldId id="1516" r:id="rId105"/>
    <p:sldId id="1517" r:id="rId106"/>
    <p:sldId id="1518" r:id="rId107"/>
    <p:sldId id="1519" r:id="rId108"/>
    <p:sldId id="1520" r:id="rId109"/>
    <p:sldId id="1521" r:id="rId110"/>
    <p:sldId id="1522" r:id="rId111"/>
    <p:sldId id="1523" r:id="rId112"/>
    <p:sldId id="1524" r:id="rId113"/>
    <p:sldId id="1525" r:id="rId114"/>
    <p:sldId id="1526" r:id="rId115"/>
    <p:sldId id="1527" r:id="rId116"/>
    <p:sldId id="1528" r:id="rId117"/>
    <p:sldId id="1529" r:id="rId118"/>
    <p:sldId id="1530" r:id="rId119"/>
    <p:sldId id="1531" r:id="rId120"/>
    <p:sldId id="1532" r:id="rId121"/>
    <p:sldId id="1533" r:id="rId122"/>
    <p:sldId id="1534" r:id="rId123"/>
    <p:sldId id="1535" r:id="rId124"/>
    <p:sldId id="1536" r:id="rId125"/>
    <p:sldId id="1537" r:id="rId126"/>
    <p:sldId id="1538" r:id="rId127"/>
    <p:sldId id="1539" r:id="rId128"/>
    <p:sldId id="1540" r:id="rId129"/>
    <p:sldId id="1541" r:id="rId130"/>
    <p:sldId id="1542" r:id="rId131"/>
    <p:sldId id="1543" r:id="rId132"/>
    <p:sldId id="1544" r:id="rId133"/>
    <p:sldId id="1545" r:id="rId134"/>
    <p:sldId id="1546" r:id="rId135"/>
    <p:sldId id="1547" r:id="rId136"/>
    <p:sldId id="1548" r:id="rId137"/>
    <p:sldId id="1549" r:id="rId138"/>
    <p:sldId id="1550" r:id="rId139"/>
    <p:sldId id="1551" r:id="rId140"/>
    <p:sldId id="1552" r:id="rId141"/>
    <p:sldId id="1553" r:id="rId142"/>
    <p:sldId id="1554" r:id="rId143"/>
    <p:sldId id="1555" r:id="rId144"/>
    <p:sldId id="1556" r:id="rId145"/>
    <p:sldId id="1557" r:id="rId146"/>
    <p:sldId id="1558" r:id="rId147"/>
    <p:sldId id="1559" r:id="rId148"/>
    <p:sldId id="1560" r:id="rId149"/>
    <p:sldId id="1561" r:id="rId1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4"/>
    <p:restoredTop sz="94694"/>
  </p:normalViewPr>
  <p:slideViewPr>
    <p:cSldViewPr snapToGrid="0" snapToObjects="1">
      <p:cViewPr varScale="1">
        <p:scale>
          <a:sx n="82" d="100"/>
          <a:sy n="82" d="100"/>
        </p:scale>
        <p:origin x="15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4T19:20:18.879"/>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1 27 0,'572'-27'0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03:04:30.7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8,'7'0,"6"0,18 0,7 0,4 0,-1 0,-1 0,-4 0,0 0,-5 0,-2 0,-7-3,-7-2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0T15:53:40.5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 0,'5633'42'0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8:39:18.895"/>
    </inkml:context>
    <inkml:brush xml:id="br0">
      <inkml:brushProperty name="width" value="0.05" units="cm"/>
      <inkml:brushProperty name="height" value="0.05" units="cm"/>
    </inkml:brush>
  </inkml:definitions>
  <inkml:trace contextRef="#ctx0" brushRef="#br0">0 26 24575,'4'-3'0,"0"0"0,-1 1 0,0-1 0,1 2 0,1-2 0,-2 1 0,2 1 0,-1-1 0,0 1 0,1 0 0,-1 0 0,1 0 0,-2 1 0,10-1 0,-6 1 0,0 0 0,0 1 0,1-1 0,-2 2 0,2-1 0,-1 1 0,-1 0 0,11 4 0,-11-2 0,0 0 0,0-1 0,0 2 0,-1-1 0,1 1 0,9 11 0,-7-7 0,0 1 0,-1 1 0,8 12 0,-14-19 0,1 2 0,0-1 0,-1 0 0,1 0 0,-1 1 0,-1 0 0,1 0 0,0-1 0,-1 1 0,-2 7 0,2-4 0,0 0 0,2 15 0,-2-21 0,1 0 0,-1 0 0,1 0 0,1 0 0,-1 0 0,0 0 0,0 0 0,1-1 0,-1 0 0,1 0 0,0 1 0,3 2 0,6 8 0,-2-4 0,1 0 0,11 10 0,-17-16 0,0-1 0,0 1 0,0-1 0,1 0 0,-2 0 0,2-1 0,-1 1 0,1-1 0,-1 1 0,7-1 0,19 3 0,43 12 0,-73-16 0,1 0 0,-1 0 0,0 0 0,1 0 0,0 0 0,-1 0 0,0 0 0,1 1 0,-1-1 0,1 0 0,-1 0 0,0 1 0,1-1 0,-1 1 0,0-1 0,0 0 0,1 0 0,0 1 0,-1-1 0,0 1 0,0-1 0,0 0 0,0 1 0,0-1 0,0 0 0,0 0 0,-1 0 0,1 0 0,0 0 0,0 0 0,0 0 0,-1 0 0,1 1 0,0-1 0,0 1 0,0-1 0,0 0 0,0 0 0,0 0 0,0 0 0,-1 0 0,1 0 0,0 1 0,0-1 0,-1 0 0,-15 6 0,11-6 0,1 1 0,1-1 0,-1 2 0,0-2 0,0 2 0,1-1 0,-1 1 0,1-1 0,-1 1 0,1 0 0,-1 0 0,1 1 0,0-1 0,0 1 0,0-1 0,1 1 0,-1 0 0,1-1 0,-1 2 0,-2 6 0,1-4 0,-1 1 0,1 0 0,0 1 0,0-2 0,1 2 0,0 0 0,-3 12 0,1 12 0,1-1 0,1 42 0,3-58 0,0-1 0,-1 1 0,-5 21 0,2-4 0,3-24 0,1 1 0,-4 9 0,3-15 0,0 0 0,0 0 0,-1-1 0,2 1 0,-2 0 0,1 0 0,-1 0 0,0-1 0,-4 5 0,-17 23 0,17-21 0,-1-1 0,-10 10 0,11-11 0,2-4 0,1 2 0,-1-2 0,0 0 0,1 0 0,-1 0 0,0 0 0,0-1 0,-1 0 0,1 1 0,-1-2 0,1 1 0,-8 1 0,-19 3-455,-1-3 0,-43 0 0,53-2-6371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8:39:18.895"/>
    </inkml:context>
    <inkml:brush xml:id="br0">
      <inkml:brushProperty name="width" value="0.05" units="cm"/>
      <inkml:brushProperty name="height" value="0.05" units="cm"/>
    </inkml:brush>
  </inkml:definitions>
  <inkml:trace contextRef="#ctx0" brushRef="#br0">0 27 24575,'4'-3'0,"0"0"0,-1 1 0,1-1 0,1 1 0,-2-1 0,2 2 0,-1-1 0,1 0 0,-1 1 0,1 0 0,-1 0 0,1 0 0,-1 1 0,10-1 0,-7 1 0,1 0 0,-1 1 0,1-1 0,-1 2 0,1-1 0,-1 2 0,0-1 0,10 4 0,-10-2 0,0 0 0,-1 0 0,1 0 0,-2 1 0,1 0 0,10 12 0,-7-8 0,-1 3 0,-1-2 0,8 14 0,-13-19 0,0 1 0,0 0 0,0 0 0,-1-1 0,0 1 0,0 0 0,0 0 0,-1-1 0,0 2 0,-1 7 0,0-5 0,1 1 0,2 15 0,-2-22 0,1 1 0,0-1 0,0 0 0,0 0 0,1-1 0,-2 1 0,2 0 0,-1 0 0,2 0 0,-2-1 0,1 1 0,3 2 0,7 8 0,-2-3 0,-1 0 0,15 10 0,-20-17 0,0 0 0,0-1 0,0 1 0,1-2 0,-1 2 0,1-2 0,-1 1 0,1-1 0,0 0 0,5 1 0,23 3 0,44 10 0,-76-15 0,-1 0 0,0 1 0,0-1 0,1 0 0,-1 0 0,1 1 0,0-1 0,-1 0 0,0 0 0,1 0 0,-1 1 0,0-1 0,1 0 0,0 0 0,-1 0 0,0 1 0,0 0 0,1 0 0,-1-1 0,0 0 0,0 0 0,0 0 0,0 1 0,0-1 0,0 0 0,0 0 0,-1 1 0,1-1 0,0 0 0,0 1 0,0-1 0,0 0 0,0 0 0,0 0 0,0 0 0,0 0 0,0 0 0,-1 0 0,1 1 0,0-1 0,-1 0 0,1 0 0,0 0 0,0 0 0,-1 0 0,-17 7 0,15-7 0,-2 1 0,1-1 0,0 1 0,0 1 0,0-1 0,1 1 0,-2-1 0,2 1 0,-1 0 0,1-1 0,-1 2 0,1 0 0,0-1 0,-1 1 0,1-1 0,1 1 0,-1 1 0,1-1 0,-1 0 0,-3 7 0,2-3 0,-1 0 0,0 1 0,1 0 0,1-1 0,-1 1 0,1 1 0,-3 12 0,1 12 0,0 0 0,1 44 0,4-61 0,0-1 0,-1 0 0,-5 24 0,2-6 0,3-24 0,1 0 0,-4 10 0,3-16 0,0 0 0,0 0 0,-1 1 0,2-1 0,-2 0 0,0-1 0,0 1 0,0 0 0,-4 4 0,-19 25 0,19-24 0,-1 1 0,-10 11 0,9-13 0,4-3 0,1 0 0,-1 0 0,0-1 0,0 0 0,0 0 0,0 0 0,0 0 0,-2-1 0,2 0 0,-1 0 0,0 0 0,-6 2 0,-22 1-455,0-1 0,-47-1 0,56-2-6371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4T19:20:23.169"/>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0 1,'19'1,"-1"1,28 6,17 3,69 4,96 4,35-20,-240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4T19:20:31.484"/>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1 0,'628'0,"-604"0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4T19:20:18.879"/>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1 27 0,'572'-27'0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4T19:20:23.169"/>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0 1,'19'1,"-1"1,28 6,17 3,69 4,96 4,35-20,-240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4T19:20:31.484"/>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1 0,'628'0,"-604"0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03:04:23.91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1,'3'0,"5"0,5 0,7 0,7 0,2 0,-1 0,0 0,-2 0,-2 0,-3 0,0 0,0 0,-4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2-10T03:04:25.9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0,'12'1,"0"0,0 2,-1-1,1 1,18 7,29 8,-25-14,-1-2,68-2,-35-2,3 2,-50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0T03:04:27.52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 0,'410'41'0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5/8/2026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F71AA-14E7-273E-656A-1E079621B74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4C78C7B-DDB1-5B0D-11CB-0C054140355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59B0DB-397D-14D0-914F-EEE07E9F3D99}"/>
              </a:ext>
            </a:extLst>
          </p:cNvPr>
          <p:cNvSpPr>
            <a:spLocks noGrp="1"/>
          </p:cNvSpPr>
          <p:nvPr>
            <p:ph type="dt" sz="half" idx="10"/>
          </p:nvPr>
        </p:nvSpPr>
        <p:spPr/>
        <p:txBody>
          <a:bodyPr/>
          <a:lstStyle/>
          <a:p>
            <a:fld id="{87FF01D0-80D7-4F3E-B6B3-68D88AAAA609}" type="datetime1">
              <a:rPr lang="en-US" smtClean="0"/>
              <a:t>5/8/2026</a:t>
            </a:fld>
            <a:endParaRPr lang="en-US"/>
          </a:p>
        </p:txBody>
      </p:sp>
      <p:sp>
        <p:nvSpPr>
          <p:cNvPr id="5" name="Footer Placeholder 4">
            <a:extLst>
              <a:ext uri="{FF2B5EF4-FFF2-40B4-BE49-F238E27FC236}">
                <a16:creationId xmlns:a16="http://schemas.microsoft.com/office/drawing/2014/main" id="{979ECC60-2C97-F4CE-2C8D-040104940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37847-D0BD-EA90-EC22-54CFFE77AAC1}"/>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2505318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C1FC-B1AF-5B50-9B6C-6F24B50161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E5901-02AB-D560-E523-671E1F99C8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CF6A8-1BDC-2EF6-BCC1-EBC6343AD699}"/>
              </a:ext>
            </a:extLst>
          </p:cNvPr>
          <p:cNvSpPr>
            <a:spLocks noGrp="1"/>
          </p:cNvSpPr>
          <p:nvPr>
            <p:ph type="dt" sz="half" idx="10"/>
          </p:nvPr>
        </p:nvSpPr>
        <p:spPr/>
        <p:txBody>
          <a:bodyPr/>
          <a:lstStyle/>
          <a:p>
            <a:fld id="{CED2C71A-FA94-447C-8295-28C84D81C4DF}" type="datetime1">
              <a:rPr lang="en-US" smtClean="0"/>
              <a:t>5/8/2026</a:t>
            </a:fld>
            <a:endParaRPr lang="en-US"/>
          </a:p>
        </p:txBody>
      </p:sp>
      <p:sp>
        <p:nvSpPr>
          <p:cNvPr id="5" name="Footer Placeholder 4">
            <a:extLst>
              <a:ext uri="{FF2B5EF4-FFF2-40B4-BE49-F238E27FC236}">
                <a16:creationId xmlns:a16="http://schemas.microsoft.com/office/drawing/2014/main" id="{DAFF2762-BDC4-0475-3666-58CDC3945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5CE50-03B5-1C41-1693-ABBA5AB1D656}"/>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1513141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FE0A-A83A-DB2F-4E5A-53A49A2EFF8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930EA7D-AA44-B65E-BA04-CDA4C2252FF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BA9E3A-061A-8F91-ED49-36AA788C7F91}"/>
              </a:ext>
            </a:extLst>
          </p:cNvPr>
          <p:cNvSpPr>
            <a:spLocks noGrp="1"/>
          </p:cNvSpPr>
          <p:nvPr>
            <p:ph type="dt" sz="half" idx="10"/>
          </p:nvPr>
        </p:nvSpPr>
        <p:spPr/>
        <p:txBody>
          <a:bodyPr/>
          <a:lstStyle/>
          <a:p>
            <a:fld id="{A1F03B1B-792A-4138-9501-93E8557ACAF0}" type="datetime1">
              <a:rPr lang="en-US" smtClean="0"/>
              <a:t>5/8/2026</a:t>
            </a:fld>
            <a:endParaRPr lang="en-US"/>
          </a:p>
        </p:txBody>
      </p:sp>
      <p:sp>
        <p:nvSpPr>
          <p:cNvPr id="5" name="Footer Placeholder 4">
            <a:extLst>
              <a:ext uri="{FF2B5EF4-FFF2-40B4-BE49-F238E27FC236}">
                <a16:creationId xmlns:a16="http://schemas.microsoft.com/office/drawing/2014/main" id="{437480E4-8E97-2A32-8581-3FD3EEC78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9FC0E-D97F-2740-B762-FC74950B789E}"/>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32998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EF0A-DCF6-F226-6CDC-31E239240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38D74-5948-F573-1860-E55A402BE2C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6A8F4-A80C-0A89-7A08-0933B5D0FAA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770C8D-945E-5B5D-2961-D7853CC7A9C2}"/>
              </a:ext>
            </a:extLst>
          </p:cNvPr>
          <p:cNvSpPr>
            <a:spLocks noGrp="1"/>
          </p:cNvSpPr>
          <p:nvPr>
            <p:ph type="dt" sz="half" idx="10"/>
          </p:nvPr>
        </p:nvSpPr>
        <p:spPr/>
        <p:txBody>
          <a:bodyPr/>
          <a:lstStyle/>
          <a:p>
            <a:fld id="{421F7E4C-B646-4D2B-AD7B-D3512622763B}" type="datetime1">
              <a:rPr lang="en-US" smtClean="0"/>
              <a:t>5/8/2026</a:t>
            </a:fld>
            <a:endParaRPr lang="en-US"/>
          </a:p>
        </p:txBody>
      </p:sp>
      <p:sp>
        <p:nvSpPr>
          <p:cNvPr id="6" name="Footer Placeholder 5">
            <a:extLst>
              <a:ext uri="{FF2B5EF4-FFF2-40B4-BE49-F238E27FC236}">
                <a16:creationId xmlns:a16="http://schemas.microsoft.com/office/drawing/2014/main" id="{607B256B-A843-65D4-ABC5-1D6228055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8C981-5C6E-D520-440C-18452D289CB6}"/>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1736123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B9A3-2BA6-0422-D3E7-4105E03542E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C5815A-8C05-CEDC-24BE-E7260A449E9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B0FAD-CE84-C27F-BE1E-6D6DA6B951F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E416F3-1A0A-FF55-C034-B943D9C9E17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B14ABC2-282F-A078-AF30-920541C31A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6ECD70-4831-FEDA-310A-47812C7AE89C}"/>
              </a:ext>
            </a:extLst>
          </p:cNvPr>
          <p:cNvSpPr>
            <a:spLocks noGrp="1"/>
          </p:cNvSpPr>
          <p:nvPr>
            <p:ph type="dt" sz="half" idx="10"/>
          </p:nvPr>
        </p:nvSpPr>
        <p:spPr/>
        <p:txBody>
          <a:bodyPr/>
          <a:lstStyle/>
          <a:p>
            <a:fld id="{98191B50-B26F-4491-A39E-674CC126300E}" type="datetime1">
              <a:rPr lang="en-US" smtClean="0"/>
              <a:t>5/8/2026</a:t>
            </a:fld>
            <a:endParaRPr lang="en-US"/>
          </a:p>
        </p:txBody>
      </p:sp>
      <p:sp>
        <p:nvSpPr>
          <p:cNvPr id="8" name="Footer Placeholder 7">
            <a:extLst>
              <a:ext uri="{FF2B5EF4-FFF2-40B4-BE49-F238E27FC236}">
                <a16:creationId xmlns:a16="http://schemas.microsoft.com/office/drawing/2014/main" id="{798DFA36-7762-03E1-7CAB-DCBD6303DC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797FAD-5849-293E-0C69-F2D08AFC62C8}"/>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2924787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668C-E062-AB6E-D768-0EE820339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571E15-3A8E-163D-183C-261ECBB31BF6}"/>
              </a:ext>
            </a:extLst>
          </p:cNvPr>
          <p:cNvSpPr>
            <a:spLocks noGrp="1"/>
          </p:cNvSpPr>
          <p:nvPr>
            <p:ph type="dt" sz="half" idx="10"/>
          </p:nvPr>
        </p:nvSpPr>
        <p:spPr/>
        <p:txBody>
          <a:bodyPr/>
          <a:lstStyle/>
          <a:p>
            <a:fld id="{70E92850-9C38-4EBD-B169-87BE85BD5E38}" type="datetime1">
              <a:rPr lang="en-US" smtClean="0"/>
              <a:t>5/8/2026</a:t>
            </a:fld>
            <a:endParaRPr lang="en-US"/>
          </a:p>
        </p:txBody>
      </p:sp>
      <p:sp>
        <p:nvSpPr>
          <p:cNvPr id="4" name="Footer Placeholder 3">
            <a:extLst>
              <a:ext uri="{FF2B5EF4-FFF2-40B4-BE49-F238E27FC236}">
                <a16:creationId xmlns:a16="http://schemas.microsoft.com/office/drawing/2014/main" id="{5E0C4F60-F966-6B69-3859-6B4BF6F556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E87720-7C7B-321E-0F76-5D38D96885AD}"/>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189770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485114529"/>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09788-9293-904D-E39A-C7D2B808C3F1}"/>
              </a:ext>
            </a:extLst>
          </p:cNvPr>
          <p:cNvSpPr>
            <a:spLocks noGrp="1"/>
          </p:cNvSpPr>
          <p:nvPr>
            <p:ph type="dt" sz="half" idx="10"/>
          </p:nvPr>
        </p:nvSpPr>
        <p:spPr/>
        <p:txBody>
          <a:bodyPr/>
          <a:lstStyle/>
          <a:p>
            <a:fld id="{0A8E5C2C-37B8-41BA-9D72-0AA5F4E71CFF}" type="datetime1">
              <a:rPr lang="en-US" smtClean="0"/>
              <a:t>5/8/2026</a:t>
            </a:fld>
            <a:endParaRPr lang="en-US"/>
          </a:p>
        </p:txBody>
      </p:sp>
      <p:sp>
        <p:nvSpPr>
          <p:cNvPr id="3" name="Footer Placeholder 2">
            <a:extLst>
              <a:ext uri="{FF2B5EF4-FFF2-40B4-BE49-F238E27FC236}">
                <a16:creationId xmlns:a16="http://schemas.microsoft.com/office/drawing/2014/main" id="{1A3840B0-EE16-A964-0FE9-8B22D36B1D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5D2D00-EEF4-F9E5-C190-652F9939B2F7}"/>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1809473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7C01-05BE-6794-4149-526727F2365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1984A54-EBAD-1826-CA32-2CDED6E3D64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FF3D9B-736F-E1C1-63E3-0B8024BF47E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09DCBE-D051-B96D-3489-F5C7BED66BB3}"/>
              </a:ext>
            </a:extLst>
          </p:cNvPr>
          <p:cNvSpPr>
            <a:spLocks noGrp="1"/>
          </p:cNvSpPr>
          <p:nvPr>
            <p:ph type="dt" sz="half" idx="10"/>
          </p:nvPr>
        </p:nvSpPr>
        <p:spPr/>
        <p:txBody>
          <a:bodyPr/>
          <a:lstStyle/>
          <a:p>
            <a:fld id="{6744D6E0-7DC1-4DF4-9A0B-86A7BC658A76}" type="datetime1">
              <a:rPr lang="en-US" smtClean="0"/>
              <a:t>5/8/2026</a:t>
            </a:fld>
            <a:endParaRPr lang="en-US"/>
          </a:p>
        </p:txBody>
      </p:sp>
      <p:sp>
        <p:nvSpPr>
          <p:cNvPr id="6" name="Footer Placeholder 5">
            <a:extLst>
              <a:ext uri="{FF2B5EF4-FFF2-40B4-BE49-F238E27FC236}">
                <a16:creationId xmlns:a16="http://schemas.microsoft.com/office/drawing/2014/main" id="{B72C0020-CBC6-9B2E-3CFA-BB9329B8D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E6A45-1DFD-EC21-B022-57E5D2AC66A1}"/>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4149098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01AC-6D86-FEA8-1185-8CCBBC9864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82CA547-495E-3546-DCB4-254E972A5E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1C33F4-BB6B-34BB-2C07-C964B58059C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DC6D2A-F839-AFDF-3DA6-A877DE5EBB61}"/>
              </a:ext>
            </a:extLst>
          </p:cNvPr>
          <p:cNvSpPr>
            <a:spLocks noGrp="1"/>
          </p:cNvSpPr>
          <p:nvPr>
            <p:ph type="dt" sz="half" idx="10"/>
          </p:nvPr>
        </p:nvSpPr>
        <p:spPr/>
        <p:txBody>
          <a:bodyPr/>
          <a:lstStyle/>
          <a:p>
            <a:fld id="{C1278313-67FC-4A14-B835-981EA335B96B}" type="datetime1">
              <a:rPr lang="en-US" smtClean="0"/>
              <a:t>5/8/2026</a:t>
            </a:fld>
            <a:endParaRPr lang="en-US"/>
          </a:p>
        </p:txBody>
      </p:sp>
      <p:sp>
        <p:nvSpPr>
          <p:cNvPr id="6" name="Footer Placeholder 5">
            <a:extLst>
              <a:ext uri="{FF2B5EF4-FFF2-40B4-BE49-F238E27FC236}">
                <a16:creationId xmlns:a16="http://schemas.microsoft.com/office/drawing/2014/main" id="{B8C28426-1B0D-0559-B08B-FFA5C9AE0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24144-8A0F-8778-0722-CD30D231AC8B}"/>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2883871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9388-83A9-FAD8-0448-662117689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336522-C349-83F1-0B46-88599DC8F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9A18F-95B0-D3F7-6A59-7EC4A8243E42}"/>
              </a:ext>
            </a:extLst>
          </p:cNvPr>
          <p:cNvSpPr>
            <a:spLocks noGrp="1"/>
          </p:cNvSpPr>
          <p:nvPr>
            <p:ph type="dt" sz="half" idx="10"/>
          </p:nvPr>
        </p:nvSpPr>
        <p:spPr/>
        <p:txBody>
          <a:bodyPr/>
          <a:lstStyle/>
          <a:p>
            <a:fld id="{F8E53B02-A016-47AD-B44A-83C1570F61AF}" type="datetime1">
              <a:rPr lang="en-US" smtClean="0"/>
              <a:t>5/8/2026</a:t>
            </a:fld>
            <a:endParaRPr lang="en-US"/>
          </a:p>
        </p:txBody>
      </p:sp>
      <p:sp>
        <p:nvSpPr>
          <p:cNvPr id="5" name="Footer Placeholder 4">
            <a:extLst>
              <a:ext uri="{FF2B5EF4-FFF2-40B4-BE49-F238E27FC236}">
                <a16:creationId xmlns:a16="http://schemas.microsoft.com/office/drawing/2014/main" id="{0CA4EECE-7B0B-FE8E-92B4-A71621704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DEAA1-F6FD-8418-E481-EF76497A5F0E}"/>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851521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C81860-A45B-A22F-7740-B20E5192BAE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251B9A-2B43-C9EB-509C-0677AEA32B8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1F5E8-3653-4190-81D5-1A73D3A7643D}"/>
              </a:ext>
            </a:extLst>
          </p:cNvPr>
          <p:cNvSpPr>
            <a:spLocks noGrp="1"/>
          </p:cNvSpPr>
          <p:nvPr>
            <p:ph type="dt" sz="half" idx="10"/>
          </p:nvPr>
        </p:nvSpPr>
        <p:spPr/>
        <p:txBody>
          <a:bodyPr/>
          <a:lstStyle/>
          <a:p>
            <a:fld id="{00589833-116C-499A-B05E-6294A9354F16}" type="datetime1">
              <a:rPr lang="en-US" smtClean="0"/>
              <a:t>5/8/2026</a:t>
            </a:fld>
            <a:endParaRPr lang="en-US"/>
          </a:p>
        </p:txBody>
      </p:sp>
      <p:sp>
        <p:nvSpPr>
          <p:cNvPr id="5" name="Footer Placeholder 4">
            <a:extLst>
              <a:ext uri="{FF2B5EF4-FFF2-40B4-BE49-F238E27FC236}">
                <a16:creationId xmlns:a16="http://schemas.microsoft.com/office/drawing/2014/main" id="{9578B775-866B-FD7A-C6BA-45F057E77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515F4-3544-2256-57C2-30B68A59B5AB}"/>
              </a:ext>
            </a:extLst>
          </p:cNvPr>
          <p:cNvSpPr>
            <a:spLocks noGrp="1"/>
          </p:cNvSpPr>
          <p:nvPr>
            <p:ph type="sldNum" sz="quarter" idx="12"/>
          </p:nvPr>
        </p:nvSpPr>
        <p:spPr/>
        <p:txBody>
          <a:bodyPr/>
          <a:lstStyle/>
          <a:p>
            <a:fld id="{650758C0-7DB0-48D9-A39F-51F674C488E9}" type="slidenum">
              <a:rPr lang="en-US" smtClean="0"/>
              <a:t>‹#›</a:t>
            </a:fld>
            <a:endParaRPr lang="en-US"/>
          </a:p>
        </p:txBody>
      </p:sp>
    </p:spTree>
    <p:extLst>
      <p:ext uri="{BB962C8B-B14F-4D97-AF65-F5344CB8AC3E}">
        <p14:creationId xmlns:p14="http://schemas.microsoft.com/office/powerpoint/2010/main" val="93968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219681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684BF-504D-72EA-08E5-315231B0C05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B3ACDD-FDBD-91BC-BADF-8D3EBD876F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A586C-231B-DB89-3715-57E707CBDAF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278134F-A159-4D7A-9CF4-C27141B21550}" type="datetime1">
              <a:rPr lang="en-US" smtClean="0"/>
              <a:t>5/8/2026</a:t>
            </a:fld>
            <a:endParaRPr lang="en-US"/>
          </a:p>
        </p:txBody>
      </p:sp>
      <p:sp>
        <p:nvSpPr>
          <p:cNvPr id="5" name="Footer Placeholder 4">
            <a:extLst>
              <a:ext uri="{FF2B5EF4-FFF2-40B4-BE49-F238E27FC236}">
                <a16:creationId xmlns:a16="http://schemas.microsoft.com/office/drawing/2014/main" id="{88386F7C-C19B-8215-B4D0-8EDC7A820F0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FD9A7-82B6-0B92-0955-459E08E220E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0758C0-7DB0-48D9-A39F-51F674C488E9}" type="slidenum">
              <a:rPr lang="en-US" smtClean="0"/>
              <a:t>‹#›</a:t>
            </a:fld>
            <a:endParaRPr lang="en-US"/>
          </a:p>
        </p:txBody>
      </p:sp>
    </p:spTree>
    <p:extLst>
      <p:ext uri="{BB962C8B-B14F-4D97-AF65-F5344CB8AC3E}">
        <p14:creationId xmlns:p14="http://schemas.microsoft.com/office/powerpoint/2010/main" val="6060477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doi.org/10.1140/epjc/s10052-009-0995-1" TargetMode="External"/><Relationship Id="rId7"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i.org/10.48550/arXiv.1205.4667" TargetMode="Externa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40.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140/epjc/s10052-024-13702-9" TargetMode="External"/><Relationship Id="rId7" Type="http://schemas.openxmlformats.org/officeDocument/2006/relationships/image" Target="../media/image95.png"/><Relationship Id="rId2" Type="http://schemas.openxmlformats.org/officeDocument/2006/relationships/hyperlink" Target="https://doi.org/10.1140/epjc/s10052-024-12834-2" TargetMode="External"/><Relationship Id="rId1" Type="http://schemas.openxmlformats.org/officeDocument/2006/relationships/slideLayout" Target="../slideLayouts/slideLayout8.xml"/><Relationship Id="rId6" Type="http://schemas.openxmlformats.org/officeDocument/2006/relationships/hyperlink" Target="https://doi.org/10.2172/1765663" TargetMode="External"/><Relationship Id="rId5" Type="http://schemas.openxmlformats.org/officeDocument/2006/relationships/hyperlink" Target="https://doi.org/10.1007/s002880050515" TargetMode="External"/><Relationship Id="rId4" Type="http://schemas.openxmlformats.org/officeDocument/2006/relationships/hyperlink" Target="https://doi.org/10.1016/j.physletb.2024.13868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5.png"/><Relationship Id="rId3" Type="http://schemas.openxmlformats.org/officeDocument/2006/relationships/image" Target="../media/image91.png"/><Relationship Id="rId7" Type="http://schemas.openxmlformats.org/officeDocument/2006/relationships/image" Target="../media/image31.png"/><Relationship Id="rId12" Type="http://schemas.openxmlformats.org/officeDocument/2006/relationships/customXml" Target="../ink/ink6.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80.png"/><Relationship Id="rId5" Type="http://schemas.openxmlformats.org/officeDocument/2006/relationships/image" Target="../media/image29.png"/><Relationship Id="rId10" Type="http://schemas.openxmlformats.org/officeDocument/2006/relationships/customXml" Target="../ink/ink5.xml"/><Relationship Id="rId4" Type="http://schemas.openxmlformats.org/officeDocument/2006/relationships/image" Target="../media/image28.png"/><Relationship Id="rId9" Type="http://schemas.openxmlformats.org/officeDocument/2006/relationships/image" Target="../media/image370.png"/></Relationships>
</file>

<file path=ppt/slides/_rels/slide31.xml.rels><?xml version="1.0" encoding="UTF-8" standalone="yes"?>
<Relationships xmlns="http://schemas.openxmlformats.org/package/2006/relationships"><Relationship Id="rId3" Type="http://schemas.openxmlformats.org/officeDocument/2006/relationships/hyperlink" Target="https://journals.aps.org/prd/abstract/10.1103/PhysRevD.109.054019" TargetMode="External"/><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doi.org/10.1016/0168-9002%2895%2900173-5" TargetMode="External"/><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9.png"/><Relationship Id="rId7" Type="http://schemas.openxmlformats.org/officeDocument/2006/relationships/image" Target="../media/image105.png"/><Relationship Id="rId2" Type="http://schemas.openxmlformats.org/officeDocument/2006/relationships/image" Target="../media/image98.png"/><Relationship Id="rId1" Type="http://schemas.openxmlformats.org/officeDocument/2006/relationships/slideLayout" Target="../slideLayouts/slideLayout14.xml"/><Relationship Id="rId6" Type="http://schemas.openxmlformats.org/officeDocument/2006/relationships/image" Target="../media/image104.png"/><Relationship Id="rId11" Type="http://schemas.openxmlformats.org/officeDocument/2006/relationships/image" Target="../media/image107.png"/><Relationship Id="rId5" Type="http://schemas.openxmlformats.org/officeDocument/2006/relationships/image" Target="../media/image103.png"/><Relationship Id="rId10" Type="http://schemas.openxmlformats.org/officeDocument/2006/relationships/image" Target="../media/image53.png"/><Relationship Id="rId4" Type="http://schemas.openxmlformats.org/officeDocument/2006/relationships/image" Target="../media/image102.png"/><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doi.org/10.1016/j.physletb.2009.05.049"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doi.org/10.1016/j.physletb.2009.05.049" TargetMode="External"/><Relationship Id="rId7" Type="http://schemas.openxmlformats.org/officeDocument/2006/relationships/image" Target="../media/image110.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09.png"/><Relationship Id="rId5"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16/j.physletb.2024.138680" TargetMode="External"/><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1.png"/><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3.png"/><Relationship Id="rId1" Type="http://schemas.openxmlformats.org/officeDocument/2006/relationships/slideLayout" Target="../slideLayouts/slideLayout15.xml"/><Relationship Id="rId5" Type="http://schemas.openxmlformats.org/officeDocument/2006/relationships/hyperlink" Target="https://doi.org/10.1140/epjc/s10052-009-0995-1" TargetMode="External"/><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9.xml"/><Relationship Id="rId3" Type="http://schemas.openxmlformats.org/officeDocument/2006/relationships/image" Target="../media/image115.png"/><Relationship Id="rId7" Type="http://schemas.openxmlformats.org/officeDocument/2006/relationships/image" Target="../media/image117.png"/><Relationship Id="rId12" Type="http://schemas.openxmlformats.org/officeDocument/2006/relationships/image" Target="../media/image119.png"/><Relationship Id="rId2" Type="http://schemas.openxmlformats.org/officeDocument/2006/relationships/image" Target="../media/image26.png"/><Relationship Id="rId16" Type="http://schemas.openxmlformats.org/officeDocument/2006/relationships/image" Target="../media/image121.png"/><Relationship Id="rId1" Type="http://schemas.openxmlformats.org/officeDocument/2006/relationships/slideLayout" Target="../slideLayouts/slideLayout15.xml"/><Relationship Id="rId6" Type="http://schemas.openxmlformats.org/officeDocument/2006/relationships/image" Target="../media/image116.png"/><Relationship Id="rId11" Type="http://schemas.openxmlformats.org/officeDocument/2006/relationships/customXml" Target="../ink/ink8.xml"/><Relationship Id="rId5" Type="http://schemas.openxmlformats.org/officeDocument/2006/relationships/image" Target="../media/image30.png"/><Relationship Id="rId15" Type="http://schemas.openxmlformats.org/officeDocument/2006/relationships/customXml" Target="../ink/ink10.xml"/><Relationship Id="rId10" Type="http://schemas.openxmlformats.org/officeDocument/2006/relationships/image" Target="../media/image118.png"/><Relationship Id="rId4" Type="http://schemas.openxmlformats.org/officeDocument/2006/relationships/image" Target="../media/image29.png"/><Relationship Id="rId9" Type="http://schemas.openxmlformats.org/officeDocument/2006/relationships/customXml" Target="../ink/ink7.xml"/><Relationship Id="rId1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2.png"/><Relationship Id="rId7" Type="http://schemas.openxmlformats.org/officeDocument/2006/relationships/image" Target="../media/image117.pn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116.png"/><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8.png"/><Relationship Id="rId1" Type="http://schemas.openxmlformats.org/officeDocument/2006/relationships/slideLayout" Target="../slideLayouts/slideLayout15.xml"/><Relationship Id="rId6" Type="http://schemas.openxmlformats.org/officeDocument/2006/relationships/image" Target="../media/image129.png"/><Relationship Id="rId5" Type="http://schemas.openxmlformats.org/officeDocument/2006/relationships/customXml" Target="../ink/ink11.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15.xml"/><Relationship Id="rId6" Type="http://schemas.openxmlformats.org/officeDocument/2006/relationships/hyperlink" Target="https://doi.org/10.1016/0168-9002%2895%2900173-5" TargetMode="External"/><Relationship Id="rId5" Type="http://schemas.openxmlformats.org/officeDocument/2006/relationships/image" Target="../media/image133.png"/><Relationship Id="rId4"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5.xml"/><Relationship Id="rId5" Type="http://schemas.openxmlformats.org/officeDocument/2006/relationships/image" Target="../media/image138.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hyperlink" Target="https://doi.org/10.1016/j.physletb.2024.138680" TargetMode="External"/><Relationship Id="rId4" Type="http://schemas.openxmlformats.org/officeDocument/2006/relationships/hyperlink" Target="https://doi.org/10.1140/epjc/s10052-024-12834-2"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5.xml"/><Relationship Id="rId5" Type="http://schemas.openxmlformats.org/officeDocument/2006/relationships/image" Target="../media/image142.png"/><Relationship Id="rId4" Type="http://schemas.openxmlformats.org/officeDocument/2006/relationships/image" Target="../media/image141.png"/></Relationships>
</file>

<file path=ppt/slides/_rels/slide5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image" Target="../media/image143.png"/><Relationship Id="rId1" Type="http://schemas.openxmlformats.org/officeDocument/2006/relationships/slideLayout" Target="../slideLayouts/slideLayout15.xml"/><Relationship Id="rId6" Type="http://schemas.openxmlformats.org/officeDocument/2006/relationships/customXml" Target="../ink/ink12.xml"/><Relationship Id="rId5" Type="http://schemas.openxmlformats.org/officeDocument/2006/relationships/image" Target="../media/image65.png"/><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50.png"/><Relationship Id="rId2" Type="http://schemas.openxmlformats.org/officeDocument/2006/relationships/image" Target="../media/image148.png"/><Relationship Id="rId1" Type="http://schemas.openxmlformats.org/officeDocument/2006/relationships/slideLayout" Target="../slideLayouts/slideLayout15.xml"/><Relationship Id="rId6" Type="http://schemas.openxmlformats.org/officeDocument/2006/relationships/customXml" Target="../ink/ink13.xml"/><Relationship Id="rId5" Type="http://schemas.openxmlformats.org/officeDocument/2006/relationships/image" Target="../media/image65.png"/><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5.xml"/><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5.xml"/><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image" Target="../media/image164.png"/><Relationship Id="rId1" Type="http://schemas.openxmlformats.org/officeDocument/2006/relationships/slideLayout" Target="../slideLayouts/slideLayout15.xml"/><Relationship Id="rId6" Type="http://schemas.openxmlformats.org/officeDocument/2006/relationships/image" Target="../media/image167.png"/><Relationship Id="rId5" Type="http://schemas.openxmlformats.org/officeDocument/2006/relationships/image" Target="../media/image74.png"/><Relationship Id="rId4"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5.xml"/><Relationship Id="rId5" Type="http://schemas.openxmlformats.org/officeDocument/2006/relationships/image" Target="../media/image174.png"/><Relationship Id="rId4" Type="http://schemas.openxmlformats.org/officeDocument/2006/relationships/image" Target="../media/image17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s://doi.org/10.1016/j.physletb.2024.13868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5.xml"/><Relationship Id="rId5" Type="http://schemas.openxmlformats.org/officeDocument/2006/relationships/image" Target="../media/image178.png"/><Relationship Id="rId4" Type="http://schemas.openxmlformats.org/officeDocument/2006/relationships/image" Target="../media/image177.png"/></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png"/><Relationship Id="rId1" Type="http://schemas.openxmlformats.org/officeDocument/2006/relationships/slideLayout" Target="../slideLayouts/slideLayout15.xml"/><Relationship Id="rId4" Type="http://schemas.openxmlformats.org/officeDocument/2006/relationships/image" Target="../media/image183.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5.x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5.xml"/><Relationship Id="rId5" Type="http://schemas.openxmlformats.org/officeDocument/2006/relationships/image" Target="../media/image187.png"/><Relationship Id="rId4" Type="http://schemas.openxmlformats.org/officeDocument/2006/relationships/image" Target="../media/image18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5.xml"/><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5.xml"/><Relationship Id="rId4" Type="http://schemas.openxmlformats.org/officeDocument/2006/relationships/hyperlink" Target="https://doi.org/10.1103/PhysRevD.109.054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hyperlink" Target="https://doi.org/10.1016/j.physletb.2024.13868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5.xml"/><Relationship Id="rId6" Type="http://schemas.openxmlformats.org/officeDocument/2006/relationships/hyperlink" Target="https://doi.org/10.1016/j.physletb.2024.138680" TargetMode="External"/><Relationship Id="rId5" Type="http://schemas.openxmlformats.org/officeDocument/2006/relationships/image" Target="../media/image196.png"/><Relationship Id="rId4" Type="http://schemas.openxmlformats.org/officeDocument/2006/relationships/image" Target="../media/image195.png"/></Relationships>
</file>

<file path=ppt/slides/_rels/slide7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5.xml"/><Relationship Id="rId4" Type="http://schemas.openxmlformats.org/officeDocument/2006/relationships/image" Target="../media/image199.png"/></Relationships>
</file>

<file path=ppt/slides/_rels/slide72.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15.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7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5.xml"/><Relationship Id="rId5" Type="http://schemas.openxmlformats.org/officeDocument/2006/relationships/image" Target="../media/image209.png"/><Relationship Id="rId4" Type="http://schemas.openxmlformats.org/officeDocument/2006/relationships/image" Target="../media/image208.png"/></Relationships>
</file>

<file path=ppt/slides/_rels/slide74.xml.rels><?xml version="1.0" encoding="UTF-8" standalone="yes"?>
<Relationships xmlns="http://schemas.openxmlformats.org/package/2006/relationships"><Relationship Id="rId3" Type="http://schemas.openxmlformats.org/officeDocument/2006/relationships/hyperlink" Target="https://doi.org/10.1140/epjc/s10052-024-12834-2" TargetMode="External"/><Relationship Id="rId7" Type="http://schemas.openxmlformats.org/officeDocument/2006/relationships/hyperlink" Target="https://doi.org/10.2172/1765663" TargetMode="External"/><Relationship Id="rId2" Type="http://schemas.openxmlformats.org/officeDocument/2006/relationships/hyperlink" Target="https://doi.org/10.1016/0550-3213(75)90019-X" TargetMode="External"/><Relationship Id="rId1" Type="http://schemas.openxmlformats.org/officeDocument/2006/relationships/slideLayout" Target="../slideLayouts/slideLayout15.xml"/><Relationship Id="rId6" Type="http://schemas.openxmlformats.org/officeDocument/2006/relationships/hyperlink" Target="https://doi.org/10.1007/s002880050515" TargetMode="External"/><Relationship Id="rId5" Type="http://schemas.openxmlformats.org/officeDocument/2006/relationships/hyperlink" Target="https://doi.org/10.1016/j.physletb.2024.138680" TargetMode="External"/><Relationship Id="rId4" Type="http://schemas.openxmlformats.org/officeDocument/2006/relationships/hyperlink" Target="https://doi.org/10.1140/epjc/s10052-024-13702-9"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cds.cern.ch/record/1323010/plots" TargetMode="External"/><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customXml" Target="../ink/ink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customXml" Target="../ink/ink2.xml"/><Relationship Id="rId4" Type="http://schemas.openxmlformats.org/officeDocument/2006/relationships/image" Target="../media/image28.png"/><Relationship Id="rId9" Type="http://schemas.openxmlformats.org/officeDocument/2006/relationships/image" Target="../media/image33.png"/></Relationships>
</file>

<file path=ppt/slides/_rels/slide9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fontScale="90000"/>
          </a:bodyPr>
          <a:lstStyle/>
          <a:p>
            <a:r>
              <a:rPr lang="en-US" b="0" dirty="0"/>
              <a:t>Measuring Baryon Production at HERA and Its Potential on Baryon Junction</a:t>
            </a:r>
            <a:endParaRPr lang="en-US"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609882" y="5577840"/>
            <a:ext cx="7750969" cy="941575"/>
          </a:xfrm>
        </p:spPr>
        <p:txBody>
          <a:bodyPr>
            <a:normAutofit fontScale="92500" lnSpcReduction="10000"/>
          </a:bodyPr>
          <a:lstStyle/>
          <a:p>
            <a:r>
              <a:rPr lang="en-US" dirty="0"/>
              <a:t>2026 RHIC/AGS Annual User’s Meeting</a:t>
            </a:r>
          </a:p>
          <a:p>
            <a:r>
              <a:rPr lang="en-US" dirty="0"/>
              <a:t>Baryon Junction and Stopping Workshop</a:t>
            </a:r>
          </a:p>
          <a:p>
            <a:r>
              <a:rPr lang="en-US" dirty="0"/>
              <a:t>May 11, 2026</a:t>
            </a:r>
          </a:p>
          <a:p>
            <a:endParaRPr lang="en-US" dirty="0"/>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609881" y="4729352"/>
            <a:ext cx="7750969" cy="1259607"/>
          </a:xfrm>
        </p:spPr>
        <p:txBody>
          <a:bodyPr/>
          <a:lstStyle/>
          <a:p>
            <a:r>
              <a:rPr lang="en-US" dirty="0"/>
              <a:t>Gage Tustin  |  Collider-Accelerator Department, BNL</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B6FE7-5032-334E-FB5E-51A2BFBA9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36EB2-DC6D-DDB1-1A7C-068D67C81585}"/>
              </a:ext>
            </a:extLst>
          </p:cNvPr>
          <p:cNvSpPr>
            <a:spLocks noGrp="1"/>
          </p:cNvSpPr>
          <p:nvPr>
            <p:ph type="title"/>
          </p:nvPr>
        </p:nvSpPr>
        <p:spPr/>
        <p:txBody>
          <a:bodyPr/>
          <a:lstStyle/>
          <a:p>
            <a:r>
              <a:rPr lang="en-US" dirty="0"/>
              <a:t>Baryon Junction Search at HERA</a:t>
            </a:r>
          </a:p>
        </p:txBody>
      </p:sp>
      <p:sp>
        <p:nvSpPr>
          <p:cNvPr id="3" name="Slide Number Placeholder 2">
            <a:extLst>
              <a:ext uri="{FF2B5EF4-FFF2-40B4-BE49-F238E27FC236}">
                <a16:creationId xmlns:a16="http://schemas.microsoft.com/office/drawing/2014/main" id="{4BEB0D3B-8AA9-1CDE-5144-B7CB2B5C9863}"/>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mc:AlternateContent xmlns:mc="http://schemas.openxmlformats.org/markup-compatibility/2006">
        <mc:Choice xmlns:a14="http://schemas.microsoft.com/office/drawing/2010/main" Requires="a14">
          <p:sp>
            <p:nvSpPr>
              <p:cNvPr id="6" name="Content Placeholder 6">
                <a:extLst>
                  <a:ext uri="{FF2B5EF4-FFF2-40B4-BE49-F238E27FC236}">
                    <a16:creationId xmlns:a16="http://schemas.microsoft.com/office/drawing/2014/main" id="{5B06BDBD-FB1E-8D41-52BC-0C0113C4F4EC}"/>
                  </a:ext>
                </a:extLst>
              </p:cNvPr>
              <p:cNvSpPr txBox="1">
                <a:spLocks/>
              </p:cNvSpPr>
              <p:nvPr/>
            </p:nvSpPr>
            <p:spPr>
              <a:xfrm>
                <a:off x="428625" y="1900050"/>
                <a:ext cx="4526833" cy="478167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800" dirty="0"/>
                  <a:t>In DIS </a:t>
                </a:r>
                <a:r>
                  <a:rPr lang="en-US" sz="1800" i="1" dirty="0"/>
                  <a:t>ep </a:t>
                </a:r>
                <a:r>
                  <a:rPr lang="en-US" sz="1800" dirty="0"/>
                  <a:t>scattering you have one species providing baryon number, asymmetric colliding system </a:t>
                </a:r>
                <a:r>
                  <a:rPr lang="en-US" sz="1800" dirty="0">
                    <a:sym typeface="Wingdings" panose="05000000000000000000" pitchFamily="2" charset="2"/>
                  </a:rPr>
                  <a:t> </a:t>
                </a:r>
                <a:r>
                  <a:rPr lang="en-US" sz="1800" dirty="0"/>
                  <a:t>No forward/backward ambiguity</a:t>
                </a:r>
              </a:p>
              <a:p>
                <a:pPr marL="342900" indent="-342900"/>
                <a:r>
                  <a:rPr lang="en-US" sz="1800" dirty="0"/>
                  <a:t>Reduced complexity of observables and variables compared to ion-ion system</a:t>
                </a:r>
              </a:p>
              <a:p>
                <a:pPr marL="342900" indent="-342900"/>
                <a:r>
                  <a:rPr lang="en-US" sz="1800" dirty="0"/>
                  <a:t>Hermetic detectors (H1 and ZEUS) with large acceptance, tracking well understood within |</a:t>
                </a:r>
                <a:r>
                  <a:rPr lang="pt-BR" sz="1800" dirty="0"/>
                  <a:t>ɳ</a:t>
                </a:r>
                <a:r>
                  <a:rPr lang="en-US" sz="1800" dirty="0"/>
                  <a:t>| &lt; 1.3</a:t>
                </a:r>
              </a:p>
              <a:p>
                <a:pPr marL="342900" indent="-342900"/>
                <a:r>
                  <a:rPr lang="en-US" sz="1800" b="1" dirty="0"/>
                  <a:t>Baryon production can be analyzed cleanly via </a:t>
                </a:r>
                <a:r>
                  <a:rPr lang="el-GR" sz="1800" b="1" dirty="0"/>
                  <a:t>Λ</a:t>
                </a:r>
                <a:r>
                  <a:rPr lang="en-US" sz="1800" b="1" dirty="0"/>
                  <a:t> production</a:t>
                </a:r>
              </a:p>
              <a:p>
                <a:pPr lvl="1"/>
                <a:r>
                  <a:rPr lang="en-US" sz="1800" dirty="0"/>
                  <a:t> </a:t>
                </a:r>
                <a:r>
                  <a:rPr lang="en-US" sz="1600" dirty="0"/>
                  <a:t>For </a:t>
                </a:r>
                <a:r>
                  <a:rPr lang="el-GR" sz="1600" dirty="0"/>
                  <a:t>Λ</a:t>
                </a:r>
                <a:r>
                  <a:rPr lang="en-US" sz="1600" dirty="0"/>
                  <a:t>, </a:t>
                </a:r>
                <a14:m>
                  <m:oMath xmlns:m="http://schemas.openxmlformats.org/officeDocument/2006/math">
                    <m:r>
                      <m:rPr>
                        <m:sty m:val="p"/>
                      </m:rPr>
                      <a:rPr lang="en-US" sz="1600">
                        <a:latin typeface="Cambria Math" panose="02040503050406030204" pitchFamily="18" charset="0"/>
                      </a:rPr>
                      <m:t>c</m:t>
                    </m:r>
                    <m:r>
                      <m:rPr>
                        <m:sty m:val="p"/>
                      </m:rPr>
                      <a:rPr lang="el-GR" sz="1600" i="1">
                        <a:latin typeface="Cambria Math" panose="02040503050406030204" pitchFamily="18" charset="0"/>
                      </a:rPr>
                      <m:t>τ</m:t>
                    </m:r>
                    <m:r>
                      <a:rPr lang="en-US" sz="1600" b="0" i="1" smtClean="0">
                        <a:latin typeface="Cambria Math" panose="02040503050406030204" pitchFamily="18" charset="0"/>
                      </a:rPr>
                      <m:t> ~ </m:t>
                    </m:r>
                    <m:r>
                      <a:rPr lang="en-US" sz="1600" i="1">
                        <a:latin typeface="Cambria Math" panose="02040503050406030204" pitchFamily="18" charset="0"/>
                      </a:rPr>
                      <m:t>7.8</m:t>
                    </m:r>
                  </m:oMath>
                </a14:m>
                <a:r>
                  <a:rPr lang="en-US" sz="1600" dirty="0"/>
                  <a:t> cm, so </a:t>
                </a:r>
                <a:r>
                  <a:rPr lang="el-GR" sz="1600" dirty="0"/>
                  <a:t>Λ</a:t>
                </a:r>
                <a:r>
                  <a:rPr lang="en-US" sz="1600" dirty="0"/>
                  <a:t> produced at the primary DIS vertex can be observed at a resolvable secondary decay vertex, background greatly reduced by rejecting track primary vertex fitted tracks  </a:t>
                </a:r>
              </a:p>
              <a:p>
                <a:pPr marL="342900" indent="-342900"/>
                <a:endParaRPr lang="en-US" sz="1800" dirty="0"/>
              </a:p>
            </p:txBody>
          </p:sp>
        </mc:Choice>
        <mc:Fallback>
          <p:sp>
            <p:nvSpPr>
              <p:cNvPr id="6" name="Content Placeholder 6">
                <a:extLst>
                  <a:ext uri="{FF2B5EF4-FFF2-40B4-BE49-F238E27FC236}">
                    <a16:creationId xmlns:a16="http://schemas.microsoft.com/office/drawing/2014/main" id="{5B06BDBD-FB1E-8D41-52BC-0C0113C4F4EC}"/>
                  </a:ext>
                </a:extLst>
              </p:cNvPr>
              <p:cNvSpPr txBox="1">
                <a:spLocks noRot="1" noChangeAspect="1" noMove="1" noResize="1" noEditPoints="1" noAdjustHandles="1" noChangeArrowheads="1" noChangeShapeType="1" noTextEdit="1"/>
              </p:cNvSpPr>
              <p:nvPr/>
            </p:nvSpPr>
            <p:spPr>
              <a:xfrm>
                <a:off x="428625" y="1900050"/>
                <a:ext cx="4526833" cy="4781671"/>
              </a:xfrm>
              <a:prstGeom prst="rect">
                <a:avLst/>
              </a:prstGeom>
              <a:blipFill>
                <a:blip r:embed="rId2"/>
                <a:stretch>
                  <a:fillRect l="-808" t="-127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7D7617C-0F9B-921B-2417-434FF92D14DD}"/>
              </a:ext>
            </a:extLst>
          </p:cNvPr>
          <p:cNvPicPr>
            <a:picLocks noChangeAspect="1"/>
          </p:cNvPicPr>
          <p:nvPr/>
        </p:nvPicPr>
        <p:blipFill>
          <a:blip r:embed="rId3"/>
          <a:stretch>
            <a:fillRect/>
          </a:stretch>
        </p:blipFill>
        <p:spPr>
          <a:xfrm>
            <a:off x="5212773" y="4402649"/>
            <a:ext cx="2920921" cy="2090225"/>
          </a:xfrm>
          <a:prstGeom prst="rect">
            <a:avLst/>
          </a:prstGeom>
        </p:spPr>
      </p:pic>
      <p:pic>
        <p:nvPicPr>
          <p:cNvPr id="10" name="Picture 9">
            <a:extLst>
              <a:ext uri="{FF2B5EF4-FFF2-40B4-BE49-F238E27FC236}">
                <a16:creationId xmlns:a16="http://schemas.microsoft.com/office/drawing/2014/main" id="{3C7B9C22-7E7F-B921-18FB-970CCE85D492}"/>
              </a:ext>
            </a:extLst>
          </p:cNvPr>
          <p:cNvPicPr>
            <a:picLocks noChangeAspect="1"/>
          </p:cNvPicPr>
          <p:nvPr/>
        </p:nvPicPr>
        <p:blipFill>
          <a:blip r:embed="rId4"/>
          <a:stretch>
            <a:fillRect/>
          </a:stretch>
        </p:blipFill>
        <p:spPr>
          <a:xfrm>
            <a:off x="8130245" y="4110891"/>
            <a:ext cx="845893" cy="845893"/>
          </a:xfrm>
          <a:prstGeom prst="rect">
            <a:avLst/>
          </a:prstGeom>
        </p:spPr>
      </p:pic>
      <p:pic>
        <p:nvPicPr>
          <p:cNvPr id="12" name="Picture 11">
            <a:extLst>
              <a:ext uri="{FF2B5EF4-FFF2-40B4-BE49-F238E27FC236}">
                <a16:creationId xmlns:a16="http://schemas.microsoft.com/office/drawing/2014/main" id="{F1A39C1C-2C1A-3F41-A88A-57229E6834E6}"/>
              </a:ext>
            </a:extLst>
          </p:cNvPr>
          <p:cNvPicPr>
            <a:picLocks noChangeAspect="1"/>
          </p:cNvPicPr>
          <p:nvPr/>
        </p:nvPicPr>
        <p:blipFill>
          <a:blip r:embed="rId5"/>
          <a:stretch>
            <a:fillRect/>
          </a:stretch>
        </p:blipFill>
        <p:spPr>
          <a:xfrm>
            <a:off x="4956975" y="1786890"/>
            <a:ext cx="2972377" cy="2227799"/>
          </a:xfrm>
          <a:prstGeom prst="rect">
            <a:avLst/>
          </a:prstGeom>
        </p:spPr>
      </p:pic>
      <p:pic>
        <p:nvPicPr>
          <p:cNvPr id="14" name="Picture 13">
            <a:extLst>
              <a:ext uri="{FF2B5EF4-FFF2-40B4-BE49-F238E27FC236}">
                <a16:creationId xmlns:a16="http://schemas.microsoft.com/office/drawing/2014/main" id="{0786047C-F515-5AFE-3C24-B02503C1C731}"/>
              </a:ext>
            </a:extLst>
          </p:cNvPr>
          <p:cNvPicPr>
            <a:picLocks noChangeAspect="1"/>
          </p:cNvPicPr>
          <p:nvPr/>
        </p:nvPicPr>
        <p:blipFill>
          <a:blip r:embed="rId6"/>
          <a:stretch>
            <a:fillRect/>
          </a:stretch>
        </p:blipFill>
        <p:spPr>
          <a:xfrm>
            <a:off x="7992898" y="1906340"/>
            <a:ext cx="901792" cy="668461"/>
          </a:xfrm>
          <a:prstGeom prst="rect">
            <a:avLst/>
          </a:prstGeom>
        </p:spPr>
      </p:pic>
    </p:spTree>
    <p:extLst>
      <p:ext uri="{BB962C8B-B14F-4D97-AF65-F5344CB8AC3E}">
        <p14:creationId xmlns:p14="http://schemas.microsoft.com/office/powerpoint/2010/main" val="22303180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9D1D-9097-AEC8-CCC6-1EC05B4B62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69DDDF-F8E9-2AC0-E10F-F339E931916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DB5BC8E-49DB-C581-A091-DDBD4A4365E9}"/>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100</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1A20C280-D8C6-2D8C-3865-9E021343A293}"/>
              </a:ext>
            </a:extLst>
          </p:cNvPr>
          <p:cNvPicPr>
            <a:picLocks noChangeAspect="1"/>
          </p:cNvPicPr>
          <p:nvPr/>
        </p:nvPicPr>
        <p:blipFill>
          <a:blip r:embed="rId2"/>
          <a:stretch>
            <a:fillRect/>
          </a:stretch>
        </p:blipFill>
        <p:spPr>
          <a:xfrm>
            <a:off x="2322953" y="894178"/>
            <a:ext cx="4498095" cy="5069645"/>
          </a:xfrm>
          <a:prstGeom prst="rect">
            <a:avLst/>
          </a:prstGeom>
        </p:spPr>
      </p:pic>
    </p:spTree>
    <p:extLst>
      <p:ext uri="{BB962C8B-B14F-4D97-AF65-F5344CB8AC3E}">
        <p14:creationId xmlns:p14="http://schemas.microsoft.com/office/powerpoint/2010/main" val="4062025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CD09-74D5-0243-8BFE-B9C0FFA851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952AA5-1450-2C1A-D3B8-C33C80AC098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29C4B3A-81FB-0E07-5E67-F76279644ACE}"/>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9504E5A2-832D-EC1A-FD28-D967EB3031BF}"/>
              </a:ext>
            </a:extLst>
          </p:cNvPr>
          <p:cNvPicPr>
            <a:picLocks noChangeAspect="1"/>
          </p:cNvPicPr>
          <p:nvPr/>
        </p:nvPicPr>
        <p:blipFill>
          <a:blip r:embed="rId2"/>
          <a:stretch>
            <a:fillRect/>
          </a:stretch>
        </p:blipFill>
        <p:spPr>
          <a:xfrm>
            <a:off x="2240078" y="934186"/>
            <a:ext cx="4663844" cy="4989628"/>
          </a:xfrm>
          <a:prstGeom prst="rect">
            <a:avLst/>
          </a:prstGeom>
        </p:spPr>
      </p:pic>
    </p:spTree>
    <p:extLst>
      <p:ext uri="{BB962C8B-B14F-4D97-AF65-F5344CB8AC3E}">
        <p14:creationId xmlns:p14="http://schemas.microsoft.com/office/powerpoint/2010/main" val="11036041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293F-47A3-E900-621E-A346625D1B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3B226E-5E04-979B-FE9E-0C3E1F04A84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15CE785-C46C-4D92-1EC3-2B44BA7B288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102</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16C9B9F3-5533-2104-56C6-690D5EE1214F}"/>
              </a:ext>
            </a:extLst>
          </p:cNvPr>
          <p:cNvPicPr>
            <a:picLocks noChangeAspect="1"/>
          </p:cNvPicPr>
          <p:nvPr/>
        </p:nvPicPr>
        <p:blipFill>
          <a:blip r:embed="rId2"/>
          <a:stretch>
            <a:fillRect/>
          </a:stretch>
        </p:blipFill>
        <p:spPr>
          <a:xfrm>
            <a:off x="2191496" y="957049"/>
            <a:ext cx="4761008" cy="4943903"/>
          </a:xfrm>
          <a:prstGeom prst="rect">
            <a:avLst/>
          </a:prstGeom>
        </p:spPr>
      </p:pic>
    </p:spTree>
    <p:extLst>
      <p:ext uri="{BB962C8B-B14F-4D97-AF65-F5344CB8AC3E}">
        <p14:creationId xmlns:p14="http://schemas.microsoft.com/office/powerpoint/2010/main" val="1866175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A7CB-F2DF-DE8B-7D1E-865D4CB769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505DB3-1AC9-387B-CB97-A3F0668FB50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F78AA96-E429-5B08-D203-63A9691FD5A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103</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362BE3C8-852D-5F92-6E83-B111E7EEB5A9}"/>
              </a:ext>
            </a:extLst>
          </p:cNvPr>
          <p:cNvPicPr>
            <a:picLocks noChangeAspect="1"/>
          </p:cNvPicPr>
          <p:nvPr/>
        </p:nvPicPr>
        <p:blipFill>
          <a:blip r:embed="rId2"/>
          <a:stretch>
            <a:fillRect/>
          </a:stretch>
        </p:blipFill>
        <p:spPr>
          <a:xfrm>
            <a:off x="2251509" y="951333"/>
            <a:ext cx="4640982" cy="4955335"/>
          </a:xfrm>
          <a:prstGeom prst="rect">
            <a:avLst/>
          </a:prstGeom>
        </p:spPr>
      </p:pic>
    </p:spTree>
    <p:extLst>
      <p:ext uri="{BB962C8B-B14F-4D97-AF65-F5344CB8AC3E}">
        <p14:creationId xmlns:p14="http://schemas.microsoft.com/office/powerpoint/2010/main" val="20076803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D3F1-94D2-2677-E233-E0DFC5AE07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3FC19C-E1F2-2308-9AC8-A5526C80C7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B49BCE-AA61-FC0A-C330-0C3A40E87E5E}"/>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104</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A5AD14D5-15FC-D6EB-0184-5E4305309E30}"/>
              </a:ext>
            </a:extLst>
          </p:cNvPr>
          <p:cNvPicPr>
            <a:picLocks noChangeAspect="1"/>
          </p:cNvPicPr>
          <p:nvPr/>
        </p:nvPicPr>
        <p:blipFill>
          <a:blip r:embed="rId2"/>
          <a:stretch>
            <a:fillRect/>
          </a:stretch>
        </p:blipFill>
        <p:spPr>
          <a:xfrm>
            <a:off x="2291518" y="908467"/>
            <a:ext cx="4560965" cy="5041067"/>
          </a:xfrm>
          <a:prstGeom prst="rect">
            <a:avLst/>
          </a:prstGeom>
        </p:spPr>
      </p:pic>
    </p:spTree>
    <p:extLst>
      <p:ext uri="{BB962C8B-B14F-4D97-AF65-F5344CB8AC3E}">
        <p14:creationId xmlns:p14="http://schemas.microsoft.com/office/powerpoint/2010/main" val="20653913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FD4F5-0F2A-AE3E-73AF-59FAED4A30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91AB7E-5A92-AD14-54E8-6E5572D8E9D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6885804-8984-8788-4012-47086C74458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105</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7E964C9B-6124-39F5-F21D-9DE20B4DFD94}"/>
              </a:ext>
            </a:extLst>
          </p:cNvPr>
          <p:cNvPicPr>
            <a:picLocks noChangeAspect="1"/>
          </p:cNvPicPr>
          <p:nvPr/>
        </p:nvPicPr>
        <p:blipFill>
          <a:blip r:embed="rId2"/>
          <a:stretch>
            <a:fillRect/>
          </a:stretch>
        </p:blipFill>
        <p:spPr>
          <a:xfrm>
            <a:off x="2200070" y="925613"/>
            <a:ext cx="4743861" cy="5006774"/>
          </a:xfrm>
          <a:prstGeom prst="rect">
            <a:avLst/>
          </a:prstGeom>
        </p:spPr>
      </p:pic>
    </p:spTree>
    <p:extLst>
      <p:ext uri="{BB962C8B-B14F-4D97-AF65-F5344CB8AC3E}">
        <p14:creationId xmlns:p14="http://schemas.microsoft.com/office/powerpoint/2010/main" val="469391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534C-9FF0-1B49-CA5B-9A8C28FDAC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E49E05-46EA-60C6-F6F3-EE8CF0D8087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4927306-F789-84FF-0AB4-EE0BD8295CA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106</a:t>
            </a:fld>
            <a:endParaRPr lang="en-US">
              <a:solidFill>
                <a:prstClr val="black">
                  <a:tint val="75000"/>
                </a:prstClr>
              </a:solidFill>
              <a:latin typeface="Calibri" panose="020F0502020204030204"/>
            </a:endParaRPr>
          </a:p>
        </p:txBody>
      </p:sp>
      <p:pic>
        <p:nvPicPr>
          <p:cNvPr id="6" name="Picture 5" descr="Graphical user interface&#10;&#10;AI-generated content may be incorrect.">
            <a:extLst>
              <a:ext uri="{FF2B5EF4-FFF2-40B4-BE49-F238E27FC236}">
                <a16:creationId xmlns:a16="http://schemas.microsoft.com/office/drawing/2014/main" id="{D6BAEB64-2236-EE1C-0366-B66C06C8FA09}"/>
              </a:ext>
            </a:extLst>
          </p:cNvPr>
          <p:cNvPicPr>
            <a:picLocks noChangeAspect="1"/>
          </p:cNvPicPr>
          <p:nvPr/>
        </p:nvPicPr>
        <p:blipFill>
          <a:blip r:embed="rId2"/>
          <a:stretch>
            <a:fillRect/>
          </a:stretch>
        </p:blipFill>
        <p:spPr>
          <a:xfrm>
            <a:off x="2265798" y="894178"/>
            <a:ext cx="4612405" cy="5069645"/>
          </a:xfrm>
          <a:prstGeom prst="rect">
            <a:avLst/>
          </a:prstGeom>
        </p:spPr>
      </p:pic>
    </p:spTree>
    <p:extLst>
      <p:ext uri="{BB962C8B-B14F-4D97-AF65-F5344CB8AC3E}">
        <p14:creationId xmlns:p14="http://schemas.microsoft.com/office/powerpoint/2010/main" val="40378655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BD1C6-3153-6169-ECC5-12DC611D0C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350C5-11C3-136D-66C5-04578374AE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C4BCAB3-768D-ED20-3C6C-7DF8DB942EED}"/>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107</a:t>
            </a:fld>
            <a:endParaRPr lang="en-US">
              <a:solidFill>
                <a:prstClr val="black">
                  <a:tint val="75000"/>
                </a:prstClr>
              </a:solidFill>
              <a:latin typeface="Calibri" panose="020F0502020204030204"/>
            </a:endParaRPr>
          </a:p>
        </p:txBody>
      </p:sp>
      <p:pic>
        <p:nvPicPr>
          <p:cNvPr id="6" name="Picture 5" descr="Chart&#10;&#10;AI-generated content may be incorrect.">
            <a:extLst>
              <a:ext uri="{FF2B5EF4-FFF2-40B4-BE49-F238E27FC236}">
                <a16:creationId xmlns:a16="http://schemas.microsoft.com/office/drawing/2014/main" id="{70971BF3-5C9B-FE62-76A6-B104464255EA}"/>
              </a:ext>
            </a:extLst>
          </p:cNvPr>
          <p:cNvPicPr>
            <a:picLocks noChangeAspect="1"/>
          </p:cNvPicPr>
          <p:nvPr/>
        </p:nvPicPr>
        <p:blipFill>
          <a:blip r:embed="rId2"/>
          <a:stretch>
            <a:fillRect/>
          </a:stretch>
        </p:blipFill>
        <p:spPr>
          <a:xfrm>
            <a:off x="2191496" y="928471"/>
            <a:ext cx="4761008" cy="5001059"/>
          </a:xfrm>
          <a:prstGeom prst="rect">
            <a:avLst/>
          </a:prstGeom>
        </p:spPr>
      </p:pic>
    </p:spTree>
    <p:extLst>
      <p:ext uri="{BB962C8B-B14F-4D97-AF65-F5344CB8AC3E}">
        <p14:creationId xmlns:p14="http://schemas.microsoft.com/office/powerpoint/2010/main" val="37295291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1368-C86C-011D-77D7-B0B1C66075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42D704-2397-899A-D1CE-E5265FE8E62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6323ABA-1675-5B7C-C135-DE49A83B1CA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108</a:t>
            </a:fld>
            <a:endParaRPr lang="en-US">
              <a:solidFill>
                <a:prstClr val="black">
                  <a:tint val="75000"/>
                </a:prstClr>
              </a:solidFill>
              <a:latin typeface="Calibri" panose="020F0502020204030204"/>
            </a:endParaRPr>
          </a:p>
        </p:txBody>
      </p:sp>
      <p:pic>
        <p:nvPicPr>
          <p:cNvPr id="6" name="Picture 5" descr="Chart&#10;&#10;AI-generated content may be incorrect.">
            <a:extLst>
              <a:ext uri="{FF2B5EF4-FFF2-40B4-BE49-F238E27FC236}">
                <a16:creationId xmlns:a16="http://schemas.microsoft.com/office/drawing/2014/main" id="{4FBF1A67-6542-BDB0-F8D7-731DDD0DFF26}"/>
              </a:ext>
            </a:extLst>
          </p:cNvPr>
          <p:cNvPicPr>
            <a:picLocks noChangeAspect="1"/>
          </p:cNvPicPr>
          <p:nvPr/>
        </p:nvPicPr>
        <p:blipFill>
          <a:blip r:embed="rId2"/>
          <a:stretch>
            <a:fillRect/>
          </a:stretch>
        </p:blipFill>
        <p:spPr>
          <a:xfrm>
            <a:off x="2320095" y="914182"/>
            <a:ext cx="4503810" cy="5029636"/>
          </a:xfrm>
          <a:prstGeom prst="rect">
            <a:avLst/>
          </a:prstGeom>
        </p:spPr>
      </p:pic>
    </p:spTree>
    <p:extLst>
      <p:ext uri="{BB962C8B-B14F-4D97-AF65-F5344CB8AC3E}">
        <p14:creationId xmlns:p14="http://schemas.microsoft.com/office/powerpoint/2010/main" val="38628415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6158-F232-9635-3E2B-195BCAD3BB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E8B6FF-670B-E6B0-71EF-49B6FA936CA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8C0DC0-629F-5E4D-7897-9FB4F68AEC5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109</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33DA38A2-0430-A6AD-2AFD-80D9E8E5C7B2}"/>
              </a:ext>
            </a:extLst>
          </p:cNvPr>
          <p:cNvPicPr>
            <a:picLocks noChangeAspect="1"/>
          </p:cNvPicPr>
          <p:nvPr/>
        </p:nvPicPr>
        <p:blipFill>
          <a:blip r:embed="rId2"/>
          <a:stretch>
            <a:fillRect/>
          </a:stretch>
        </p:blipFill>
        <p:spPr>
          <a:xfrm>
            <a:off x="2277229" y="951333"/>
            <a:ext cx="4589543" cy="4955335"/>
          </a:xfrm>
          <a:prstGeom prst="rect">
            <a:avLst/>
          </a:prstGeom>
        </p:spPr>
      </p:pic>
    </p:spTree>
    <p:extLst>
      <p:ext uri="{BB962C8B-B14F-4D97-AF65-F5344CB8AC3E}">
        <p14:creationId xmlns:p14="http://schemas.microsoft.com/office/powerpoint/2010/main" val="3521473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726F-6285-A078-C75C-A314050F3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D74E2-2866-7123-77F9-EAF4A1BB0975}"/>
              </a:ext>
            </a:extLst>
          </p:cNvPr>
          <p:cNvSpPr>
            <a:spLocks noGrp="1"/>
          </p:cNvSpPr>
          <p:nvPr>
            <p:ph type="title"/>
          </p:nvPr>
        </p:nvSpPr>
        <p:spPr/>
        <p:txBody>
          <a:bodyPr/>
          <a:lstStyle/>
          <a:p>
            <a:r>
              <a:rPr lang="en-US" dirty="0"/>
              <a:t>Existing Measurements</a:t>
            </a:r>
          </a:p>
        </p:txBody>
      </p:sp>
      <p:sp>
        <p:nvSpPr>
          <p:cNvPr id="3" name="Slide Number Placeholder 2">
            <a:extLst>
              <a:ext uri="{FF2B5EF4-FFF2-40B4-BE49-F238E27FC236}">
                <a16:creationId xmlns:a16="http://schemas.microsoft.com/office/drawing/2014/main" id="{2FDB876C-56D2-2AEE-FD61-13956AAF1F27}"/>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mc:AlternateContent xmlns:mc="http://schemas.openxmlformats.org/markup-compatibility/2006">
        <mc:Choice xmlns:a14="http://schemas.microsoft.com/office/drawing/2010/main" Requires="a14">
          <p:sp>
            <p:nvSpPr>
              <p:cNvPr id="4" name="Content Placeholder 6">
                <a:extLst>
                  <a:ext uri="{FF2B5EF4-FFF2-40B4-BE49-F238E27FC236}">
                    <a16:creationId xmlns:a16="http://schemas.microsoft.com/office/drawing/2014/main" id="{1DEF3543-5D20-0768-E7BC-A78298D4D28F}"/>
                  </a:ext>
                </a:extLst>
              </p:cNvPr>
              <p:cNvSpPr txBox="1">
                <a:spLocks/>
              </p:cNvSpPr>
              <p:nvPr/>
            </p:nvSpPr>
            <p:spPr>
              <a:xfrm>
                <a:off x="428626" y="5800305"/>
                <a:ext cx="8286749" cy="7924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t>Consistent with zero, but high statistical uncertainty, ~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10%</m:t>
                    </m:r>
                  </m:oMath>
                </a14:m>
                <a:endParaRPr lang="en-US" sz="2000" dirty="0"/>
              </a:p>
              <a:p>
                <a:pPr marL="342900" indent="-342900"/>
                <a:r>
                  <a:rPr lang="en-US" sz="2000" b="1" dirty="0"/>
                  <a:t>Not enough data to rule out an asymmetry on the order of a few percent</a:t>
                </a:r>
              </a:p>
              <a:p>
                <a:pPr marL="342900" indent="-342900"/>
                <a:endParaRPr lang="en-US" dirty="0"/>
              </a:p>
            </p:txBody>
          </p:sp>
        </mc:Choice>
        <mc:Fallback>
          <p:sp>
            <p:nvSpPr>
              <p:cNvPr id="4" name="Content Placeholder 6">
                <a:extLst>
                  <a:ext uri="{FF2B5EF4-FFF2-40B4-BE49-F238E27FC236}">
                    <a16:creationId xmlns:a16="http://schemas.microsoft.com/office/drawing/2014/main" id="{1DEF3543-5D20-0768-E7BC-A78298D4D28F}"/>
                  </a:ext>
                </a:extLst>
              </p:cNvPr>
              <p:cNvSpPr txBox="1">
                <a:spLocks noRot="1" noChangeAspect="1" noMove="1" noResize="1" noEditPoints="1" noAdjustHandles="1" noChangeArrowheads="1" noChangeShapeType="1" noTextEdit="1"/>
              </p:cNvSpPr>
              <p:nvPr/>
            </p:nvSpPr>
            <p:spPr>
              <a:xfrm>
                <a:off x="428626" y="5800305"/>
                <a:ext cx="8286749" cy="792440"/>
              </a:xfrm>
              <a:prstGeom prst="rect">
                <a:avLst/>
              </a:prstGeom>
              <a:blipFill>
                <a:blip r:embed="rId2"/>
                <a:stretch>
                  <a:fillRect l="-662" t="-6923" r="-294" b="-4230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20DD57D-1CAE-2F52-462E-6D45C731B7F0}"/>
              </a:ext>
            </a:extLst>
          </p:cNvPr>
          <p:cNvSpPr txBox="1"/>
          <p:nvPr/>
        </p:nvSpPr>
        <p:spPr>
          <a:xfrm>
            <a:off x="5001195" y="1536800"/>
            <a:ext cx="3968665" cy="307777"/>
          </a:xfrm>
          <a:prstGeom prst="rect">
            <a:avLst/>
          </a:prstGeom>
          <a:noFill/>
        </p:spPr>
        <p:txBody>
          <a:bodyPr wrap="square" rtlCol="0">
            <a:spAutoFit/>
          </a:bodyPr>
          <a:lstStyle/>
          <a:p>
            <a:r>
              <a:rPr lang="en-US" sz="1400" dirty="0">
                <a:hlinkClick r:id="rId3"/>
              </a:rPr>
              <a:t>https://doi.org/10.1140/epjc/s10052-009-0995-1</a:t>
            </a:r>
            <a:endParaRPr lang="en-US" sz="1400" dirty="0"/>
          </a:p>
        </p:txBody>
      </p:sp>
      <p:pic>
        <p:nvPicPr>
          <p:cNvPr id="8" name="Picture 7" descr="Text&#10;&#10;AI-generated content may be incorrect.">
            <a:extLst>
              <a:ext uri="{FF2B5EF4-FFF2-40B4-BE49-F238E27FC236}">
                <a16:creationId xmlns:a16="http://schemas.microsoft.com/office/drawing/2014/main" id="{6198BA42-802F-8FD3-A343-47CEF97528D4}"/>
              </a:ext>
            </a:extLst>
          </p:cNvPr>
          <p:cNvPicPr>
            <a:picLocks noChangeAspect="1"/>
          </p:cNvPicPr>
          <p:nvPr/>
        </p:nvPicPr>
        <p:blipFill>
          <a:blip r:embed="rId4"/>
          <a:stretch>
            <a:fillRect/>
          </a:stretch>
        </p:blipFill>
        <p:spPr>
          <a:xfrm>
            <a:off x="1561766" y="1382679"/>
            <a:ext cx="3200677" cy="624894"/>
          </a:xfrm>
          <a:prstGeom prst="rect">
            <a:avLst/>
          </a:prstGeom>
        </p:spPr>
      </p:pic>
      <p:pic>
        <p:nvPicPr>
          <p:cNvPr id="10" name="Picture 9">
            <a:extLst>
              <a:ext uri="{FF2B5EF4-FFF2-40B4-BE49-F238E27FC236}">
                <a16:creationId xmlns:a16="http://schemas.microsoft.com/office/drawing/2014/main" id="{0EEA17B7-0D2D-A686-82D3-51ED58E90CD6}"/>
              </a:ext>
            </a:extLst>
          </p:cNvPr>
          <p:cNvPicPr>
            <a:picLocks noChangeAspect="1"/>
          </p:cNvPicPr>
          <p:nvPr/>
        </p:nvPicPr>
        <p:blipFill>
          <a:blip r:embed="rId5"/>
          <a:stretch>
            <a:fillRect/>
          </a:stretch>
        </p:blipFill>
        <p:spPr>
          <a:xfrm>
            <a:off x="619070" y="2153214"/>
            <a:ext cx="4143373" cy="2992654"/>
          </a:xfrm>
          <a:prstGeom prst="rect">
            <a:avLst/>
          </a:prstGeom>
        </p:spPr>
      </p:pic>
      <p:pic>
        <p:nvPicPr>
          <p:cNvPr id="12" name="Picture 11">
            <a:extLst>
              <a:ext uri="{FF2B5EF4-FFF2-40B4-BE49-F238E27FC236}">
                <a16:creationId xmlns:a16="http://schemas.microsoft.com/office/drawing/2014/main" id="{A387AE37-4B92-0096-76E3-5F8EED9212C4}"/>
              </a:ext>
            </a:extLst>
          </p:cNvPr>
          <p:cNvPicPr>
            <a:picLocks noChangeAspect="1"/>
          </p:cNvPicPr>
          <p:nvPr/>
        </p:nvPicPr>
        <p:blipFill>
          <a:blip r:embed="rId6"/>
          <a:stretch>
            <a:fillRect/>
          </a:stretch>
        </p:blipFill>
        <p:spPr>
          <a:xfrm>
            <a:off x="4849798" y="2091451"/>
            <a:ext cx="4143374" cy="3132407"/>
          </a:xfrm>
          <a:prstGeom prst="rect">
            <a:avLst/>
          </a:prstGeom>
        </p:spPr>
      </p:pic>
      <p:pic>
        <p:nvPicPr>
          <p:cNvPr id="13" name="Picture 12">
            <a:extLst>
              <a:ext uri="{FF2B5EF4-FFF2-40B4-BE49-F238E27FC236}">
                <a16:creationId xmlns:a16="http://schemas.microsoft.com/office/drawing/2014/main" id="{6BE4AAD2-6DB8-F047-6D5F-D0BC8A71D0D6}"/>
              </a:ext>
            </a:extLst>
          </p:cNvPr>
          <p:cNvPicPr>
            <a:picLocks noChangeAspect="1"/>
          </p:cNvPicPr>
          <p:nvPr/>
        </p:nvPicPr>
        <p:blipFill>
          <a:blip r:embed="rId7"/>
          <a:stretch>
            <a:fillRect/>
          </a:stretch>
        </p:blipFill>
        <p:spPr>
          <a:xfrm>
            <a:off x="619070" y="1423345"/>
            <a:ext cx="688211" cy="510142"/>
          </a:xfrm>
          <a:prstGeom prst="rect">
            <a:avLst/>
          </a:prstGeom>
        </p:spPr>
      </p:pic>
      <p:pic>
        <p:nvPicPr>
          <p:cNvPr id="15" name="Picture 14">
            <a:extLst>
              <a:ext uri="{FF2B5EF4-FFF2-40B4-BE49-F238E27FC236}">
                <a16:creationId xmlns:a16="http://schemas.microsoft.com/office/drawing/2014/main" id="{350ADD74-9494-1288-1AA6-3FB1789EACA6}"/>
              </a:ext>
            </a:extLst>
          </p:cNvPr>
          <p:cNvPicPr>
            <a:picLocks noChangeAspect="1"/>
          </p:cNvPicPr>
          <p:nvPr/>
        </p:nvPicPr>
        <p:blipFill>
          <a:blip r:embed="rId8"/>
          <a:stretch>
            <a:fillRect/>
          </a:stretch>
        </p:blipFill>
        <p:spPr>
          <a:xfrm>
            <a:off x="3456510" y="5185301"/>
            <a:ext cx="2924625" cy="584925"/>
          </a:xfrm>
          <a:prstGeom prst="rect">
            <a:avLst/>
          </a:prstGeom>
        </p:spPr>
      </p:pic>
    </p:spTree>
    <p:extLst>
      <p:ext uri="{BB962C8B-B14F-4D97-AF65-F5344CB8AC3E}">
        <p14:creationId xmlns:p14="http://schemas.microsoft.com/office/powerpoint/2010/main" val="996655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613D-E0E1-FC38-2B1D-44FD16FA0E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FAE0F3-7EF8-8F29-CF4E-B8C8FC5C42A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70BDA12-072C-7547-9D19-3EBE0FBF1E2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110</a:t>
            </a:fld>
            <a:endParaRPr lang="en-US">
              <a:solidFill>
                <a:prstClr val="black">
                  <a:tint val="75000"/>
                </a:prstClr>
              </a:solidFill>
              <a:latin typeface="Calibri" panose="020F0502020204030204"/>
            </a:endParaRPr>
          </a:p>
        </p:txBody>
      </p:sp>
      <p:pic>
        <p:nvPicPr>
          <p:cNvPr id="6" name="Picture 5" descr="Graphical user interface, application, histogram&#10;&#10;AI-generated content may be incorrect.">
            <a:extLst>
              <a:ext uri="{FF2B5EF4-FFF2-40B4-BE49-F238E27FC236}">
                <a16:creationId xmlns:a16="http://schemas.microsoft.com/office/drawing/2014/main" id="{CAB9BDCE-4DC3-3AB2-688F-82396300A785}"/>
              </a:ext>
            </a:extLst>
          </p:cNvPr>
          <p:cNvPicPr>
            <a:picLocks noChangeAspect="1"/>
          </p:cNvPicPr>
          <p:nvPr/>
        </p:nvPicPr>
        <p:blipFill>
          <a:blip r:embed="rId2"/>
          <a:stretch>
            <a:fillRect/>
          </a:stretch>
        </p:blipFill>
        <p:spPr>
          <a:xfrm>
            <a:off x="2205785" y="908467"/>
            <a:ext cx="4732430" cy="5041067"/>
          </a:xfrm>
          <a:prstGeom prst="rect">
            <a:avLst/>
          </a:prstGeom>
        </p:spPr>
      </p:pic>
    </p:spTree>
    <p:extLst>
      <p:ext uri="{BB962C8B-B14F-4D97-AF65-F5344CB8AC3E}">
        <p14:creationId xmlns:p14="http://schemas.microsoft.com/office/powerpoint/2010/main" val="38815672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E9A3-375C-33A9-7D64-CD03DDB6AA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4F0374-58BB-A761-0D17-AA9B2F35DC1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1E2823A-1F82-5E2D-D71F-2C0155FD09F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A66E536D-8A83-3E93-658B-A2CF990BE089}"/>
              </a:ext>
            </a:extLst>
          </p:cNvPr>
          <p:cNvPicPr>
            <a:picLocks noChangeAspect="1"/>
          </p:cNvPicPr>
          <p:nvPr/>
        </p:nvPicPr>
        <p:blipFill>
          <a:blip r:embed="rId2"/>
          <a:stretch>
            <a:fillRect/>
          </a:stretch>
        </p:blipFill>
        <p:spPr>
          <a:xfrm>
            <a:off x="2308664" y="897036"/>
            <a:ext cx="4526672" cy="5063929"/>
          </a:xfrm>
          <a:prstGeom prst="rect">
            <a:avLst/>
          </a:prstGeom>
        </p:spPr>
      </p:pic>
    </p:spTree>
    <p:extLst>
      <p:ext uri="{BB962C8B-B14F-4D97-AF65-F5344CB8AC3E}">
        <p14:creationId xmlns:p14="http://schemas.microsoft.com/office/powerpoint/2010/main" val="3487837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49B0-8F32-6697-223E-04CF5278C6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84ED3A-77AB-72EE-7DAE-36E01B4287A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B919846-1FD9-3AB0-780C-04E6D32D692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112</a:t>
            </a:fld>
            <a:endParaRPr lang="en-US">
              <a:solidFill>
                <a:prstClr val="black">
                  <a:tint val="75000"/>
                </a:prstClr>
              </a:solidFill>
              <a:latin typeface="Calibri" panose="020F0502020204030204"/>
            </a:endParaRPr>
          </a:p>
        </p:txBody>
      </p:sp>
      <p:pic>
        <p:nvPicPr>
          <p:cNvPr id="6" name="Picture 5" descr="Graphical user interface, application&#10;&#10;AI-generated content may be incorrect.">
            <a:extLst>
              <a:ext uri="{FF2B5EF4-FFF2-40B4-BE49-F238E27FC236}">
                <a16:creationId xmlns:a16="http://schemas.microsoft.com/office/drawing/2014/main" id="{1AADDE80-070A-2032-AE95-4662D4ED924E}"/>
              </a:ext>
            </a:extLst>
          </p:cNvPr>
          <p:cNvPicPr>
            <a:picLocks noChangeAspect="1"/>
          </p:cNvPicPr>
          <p:nvPr/>
        </p:nvPicPr>
        <p:blipFill>
          <a:blip r:embed="rId2"/>
          <a:stretch>
            <a:fillRect/>
          </a:stretch>
        </p:blipFill>
        <p:spPr>
          <a:xfrm>
            <a:off x="2251509" y="922756"/>
            <a:ext cx="4640982" cy="5012489"/>
          </a:xfrm>
          <a:prstGeom prst="rect">
            <a:avLst/>
          </a:prstGeom>
        </p:spPr>
      </p:pic>
    </p:spTree>
    <p:extLst>
      <p:ext uri="{BB962C8B-B14F-4D97-AF65-F5344CB8AC3E}">
        <p14:creationId xmlns:p14="http://schemas.microsoft.com/office/powerpoint/2010/main" val="23660319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49EED-2A5E-68F8-7EE2-CA6B16E694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8820F0-D3CA-C5A8-F5F6-6DE042AA22E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E2FB7A4-260C-DBF5-1966-48203B4DDD6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113</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38E89740-D05D-23D7-DC9A-930B1755A833}"/>
              </a:ext>
            </a:extLst>
          </p:cNvPr>
          <p:cNvPicPr>
            <a:picLocks noChangeAspect="1"/>
          </p:cNvPicPr>
          <p:nvPr/>
        </p:nvPicPr>
        <p:blipFill>
          <a:blip r:embed="rId2"/>
          <a:stretch>
            <a:fillRect/>
          </a:stretch>
        </p:blipFill>
        <p:spPr>
          <a:xfrm>
            <a:off x="2265798" y="928471"/>
            <a:ext cx="4612405" cy="5001059"/>
          </a:xfrm>
          <a:prstGeom prst="rect">
            <a:avLst/>
          </a:prstGeom>
        </p:spPr>
      </p:pic>
    </p:spTree>
    <p:extLst>
      <p:ext uri="{BB962C8B-B14F-4D97-AF65-F5344CB8AC3E}">
        <p14:creationId xmlns:p14="http://schemas.microsoft.com/office/powerpoint/2010/main" val="37566095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1DD8-965B-5569-C936-4CFD605EAE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C1A85E-17B9-72F8-5526-7563E11BCB6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372BA2-8A55-CD75-2BCA-0D800CF80C3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114</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E281ACAA-5D98-B19F-90B9-BBE7535461B2}"/>
              </a:ext>
            </a:extLst>
          </p:cNvPr>
          <p:cNvPicPr>
            <a:picLocks noChangeAspect="1"/>
          </p:cNvPicPr>
          <p:nvPr/>
        </p:nvPicPr>
        <p:blipFill>
          <a:blip r:embed="rId2"/>
          <a:stretch>
            <a:fillRect/>
          </a:stretch>
        </p:blipFill>
        <p:spPr>
          <a:xfrm>
            <a:off x="2180065" y="922756"/>
            <a:ext cx="4783870" cy="5012489"/>
          </a:xfrm>
          <a:prstGeom prst="rect">
            <a:avLst/>
          </a:prstGeom>
        </p:spPr>
      </p:pic>
    </p:spTree>
    <p:extLst>
      <p:ext uri="{BB962C8B-B14F-4D97-AF65-F5344CB8AC3E}">
        <p14:creationId xmlns:p14="http://schemas.microsoft.com/office/powerpoint/2010/main" val="35168230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4D0C-5805-FCE0-5549-448132F728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C20E9F-C8CB-89E9-92AB-7FF97C199F0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B6409BE-F67F-B377-290C-FF6810C78D0E}"/>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115</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71E0C80D-013B-3249-31A2-58F091E15272}"/>
              </a:ext>
            </a:extLst>
          </p:cNvPr>
          <p:cNvPicPr>
            <a:picLocks noChangeAspect="1"/>
          </p:cNvPicPr>
          <p:nvPr/>
        </p:nvPicPr>
        <p:blipFill>
          <a:blip r:embed="rId2"/>
          <a:stretch>
            <a:fillRect/>
          </a:stretch>
        </p:blipFill>
        <p:spPr>
          <a:xfrm>
            <a:off x="2222932" y="899894"/>
            <a:ext cx="4698137" cy="5058213"/>
          </a:xfrm>
          <a:prstGeom prst="rect">
            <a:avLst/>
          </a:prstGeom>
        </p:spPr>
      </p:pic>
    </p:spTree>
    <p:extLst>
      <p:ext uri="{BB962C8B-B14F-4D97-AF65-F5344CB8AC3E}">
        <p14:creationId xmlns:p14="http://schemas.microsoft.com/office/powerpoint/2010/main" val="18598269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F5B8-5FF6-006B-8F83-1A2FE2685F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134EDA-B103-5F29-35F7-BEFDE1A8A6F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EE0BA50-DDD4-8F6E-2528-9B8411F6E07E}"/>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116</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0F5544C3-00B4-FE1B-30AD-FF5C3227F26C}"/>
              </a:ext>
            </a:extLst>
          </p:cNvPr>
          <p:cNvPicPr>
            <a:picLocks noChangeAspect="1"/>
          </p:cNvPicPr>
          <p:nvPr/>
        </p:nvPicPr>
        <p:blipFill>
          <a:blip r:embed="rId2"/>
          <a:stretch>
            <a:fillRect/>
          </a:stretch>
        </p:blipFill>
        <p:spPr>
          <a:xfrm>
            <a:off x="2082902" y="908467"/>
            <a:ext cx="4978196" cy="5041067"/>
          </a:xfrm>
          <a:prstGeom prst="rect">
            <a:avLst/>
          </a:prstGeom>
        </p:spPr>
      </p:pic>
    </p:spTree>
    <p:extLst>
      <p:ext uri="{BB962C8B-B14F-4D97-AF65-F5344CB8AC3E}">
        <p14:creationId xmlns:p14="http://schemas.microsoft.com/office/powerpoint/2010/main" val="25907723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2DC3-FAF3-13EB-F120-0BA0BFFA03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437AF2-A44E-FE49-6ADA-486AAA1B685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B7FC5ED-1B0A-2D01-CD11-A909F87BA6B9}"/>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117</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6953E83C-168F-3D94-2C9B-044843E9F226}"/>
              </a:ext>
            </a:extLst>
          </p:cNvPr>
          <p:cNvPicPr>
            <a:picLocks noChangeAspect="1"/>
          </p:cNvPicPr>
          <p:nvPr/>
        </p:nvPicPr>
        <p:blipFill>
          <a:blip r:embed="rId2"/>
          <a:stretch>
            <a:fillRect/>
          </a:stretch>
        </p:blipFill>
        <p:spPr>
          <a:xfrm>
            <a:off x="2265798" y="914182"/>
            <a:ext cx="4612405" cy="5029636"/>
          </a:xfrm>
          <a:prstGeom prst="rect">
            <a:avLst/>
          </a:prstGeom>
        </p:spPr>
      </p:pic>
    </p:spTree>
    <p:extLst>
      <p:ext uri="{BB962C8B-B14F-4D97-AF65-F5344CB8AC3E}">
        <p14:creationId xmlns:p14="http://schemas.microsoft.com/office/powerpoint/2010/main" val="17984819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A136-6DF2-D840-06FA-1862A99E44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4BCCA6-C51E-3EE8-1B1D-B3E97F98D32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0AB6556-AF70-A709-509F-7C77488DEFF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118</a:t>
            </a:fld>
            <a:endParaRPr lang="en-US">
              <a:solidFill>
                <a:prstClr val="black">
                  <a:tint val="75000"/>
                </a:prstClr>
              </a:solidFill>
              <a:latin typeface="Calibri" panose="020F0502020204030204"/>
            </a:endParaRPr>
          </a:p>
        </p:txBody>
      </p:sp>
      <p:pic>
        <p:nvPicPr>
          <p:cNvPr id="6" name="Picture 5" descr="Chart, line chart&#10;&#10;AI-generated content may be incorrect.">
            <a:extLst>
              <a:ext uri="{FF2B5EF4-FFF2-40B4-BE49-F238E27FC236}">
                <a16:creationId xmlns:a16="http://schemas.microsoft.com/office/drawing/2014/main" id="{BE57DB5C-75DD-5117-AE1A-CFF312B88521}"/>
              </a:ext>
            </a:extLst>
          </p:cNvPr>
          <p:cNvPicPr>
            <a:picLocks noChangeAspect="1"/>
          </p:cNvPicPr>
          <p:nvPr/>
        </p:nvPicPr>
        <p:blipFill>
          <a:blip r:embed="rId2"/>
          <a:stretch>
            <a:fillRect/>
          </a:stretch>
        </p:blipFill>
        <p:spPr>
          <a:xfrm>
            <a:off x="2271513" y="868458"/>
            <a:ext cx="4600974" cy="5121084"/>
          </a:xfrm>
          <a:prstGeom prst="rect">
            <a:avLst/>
          </a:prstGeom>
        </p:spPr>
      </p:pic>
    </p:spTree>
    <p:extLst>
      <p:ext uri="{BB962C8B-B14F-4D97-AF65-F5344CB8AC3E}">
        <p14:creationId xmlns:p14="http://schemas.microsoft.com/office/powerpoint/2010/main" val="2716749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A411-D7FF-DFBE-6E79-A4CC2FB871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FCF688-B472-B683-B567-806F74D47C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3501E5D-C3F2-A5A4-9A0A-85B05D8787C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119</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5B573E7A-8E75-108E-C842-0C5F13E058AB}"/>
              </a:ext>
            </a:extLst>
          </p:cNvPr>
          <p:cNvPicPr>
            <a:picLocks noChangeAspect="1"/>
          </p:cNvPicPr>
          <p:nvPr/>
        </p:nvPicPr>
        <p:blipFill>
          <a:blip r:embed="rId2"/>
          <a:stretch>
            <a:fillRect/>
          </a:stretch>
        </p:blipFill>
        <p:spPr>
          <a:xfrm>
            <a:off x="2242936" y="868458"/>
            <a:ext cx="4658129" cy="5121084"/>
          </a:xfrm>
          <a:prstGeom prst="rect">
            <a:avLst/>
          </a:prstGeom>
        </p:spPr>
      </p:pic>
    </p:spTree>
    <p:extLst>
      <p:ext uri="{BB962C8B-B14F-4D97-AF65-F5344CB8AC3E}">
        <p14:creationId xmlns:p14="http://schemas.microsoft.com/office/powerpoint/2010/main" val="2171694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E1F1-92D3-5CA5-8E2D-83916B5ED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97474-E082-4B2A-F13F-E95F900D021B}"/>
              </a:ext>
            </a:extLst>
          </p:cNvPr>
          <p:cNvSpPr>
            <a:spLocks noGrp="1"/>
          </p:cNvSpPr>
          <p:nvPr>
            <p:ph type="title"/>
          </p:nvPr>
        </p:nvSpPr>
        <p:spPr/>
        <p:txBody>
          <a:bodyPr/>
          <a:lstStyle/>
          <a:p>
            <a:r>
              <a:rPr lang="en-US" dirty="0"/>
              <a:t>HERA Running Summary</a:t>
            </a:r>
          </a:p>
        </p:txBody>
      </p:sp>
      <p:sp>
        <p:nvSpPr>
          <p:cNvPr id="3" name="Slide Number Placeholder 2">
            <a:extLst>
              <a:ext uri="{FF2B5EF4-FFF2-40B4-BE49-F238E27FC236}">
                <a16:creationId xmlns:a16="http://schemas.microsoft.com/office/drawing/2014/main" id="{C8AD1372-73BB-7CB6-F940-63F9DD25F9D1}"/>
              </a:ext>
            </a:extLst>
          </p:cNvPr>
          <p:cNvSpPr>
            <a:spLocks noGrp="1"/>
          </p:cNvSpPr>
          <p:nvPr>
            <p:ph type="sldNum" sz="quarter" idx="4"/>
          </p:nvPr>
        </p:nvSpPr>
        <p:spPr/>
        <p:txBody>
          <a:bodyPr/>
          <a:lstStyle/>
          <a:p>
            <a:fld id="{933A556B-7C63-244D-9B7C-B0EA8042B330}" type="slidenum">
              <a:rPr lang="en-US" smtClean="0"/>
              <a:pPr/>
              <a:t>12</a:t>
            </a:fld>
            <a:endParaRPr lang="en-US" sz="750" dirty="0"/>
          </a:p>
        </p:txBody>
      </p:sp>
      <mc:AlternateContent xmlns:mc="http://schemas.openxmlformats.org/markup-compatibility/2006">
        <mc:Choice xmlns:a14="http://schemas.microsoft.com/office/drawing/2010/main" Requires="a14">
          <p:sp>
            <p:nvSpPr>
              <p:cNvPr id="6" name="Content Placeholder 6">
                <a:extLst>
                  <a:ext uri="{FF2B5EF4-FFF2-40B4-BE49-F238E27FC236}">
                    <a16:creationId xmlns:a16="http://schemas.microsoft.com/office/drawing/2014/main" id="{6DFE618E-F2F5-B359-E582-5B4BE064E9D3}"/>
                  </a:ext>
                </a:extLst>
              </p:cNvPr>
              <p:cNvSpPr txBox="1">
                <a:spLocks/>
              </p:cNvSpPr>
              <p:nvPr/>
            </p:nvSpPr>
            <p:spPr>
              <a:xfrm>
                <a:off x="428625" y="1900050"/>
                <a:ext cx="7692820" cy="22589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800" dirty="0"/>
                  <a:t>Previous asymmetry measurement only uses 1999-2000 data</a:t>
                </a:r>
              </a:p>
              <a:p>
                <a:pPr marL="342900" indent="-342900"/>
                <a:r>
                  <a:rPr lang="en-US" sz="1800" dirty="0"/>
                  <a:t>HERA luminosity upgrade in 2000 </a:t>
                </a:r>
                <a:r>
                  <a:rPr lang="en-US" sz="1800" dirty="0">
                    <a:sym typeface="Wingdings" panose="05000000000000000000" pitchFamily="2" charset="2"/>
                  </a:rPr>
                  <a:t></a:t>
                </a:r>
                <a:r>
                  <a:rPr lang="en-US" sz="1800" dirty="0"/>
                  <a:t> different scheme of beam separation and focusing within the detector material</a:t>
                </a:r>
                <a:endParaRPr lang="en-US" sz="1400" dirty="0"/>
              </a:p>
              <a:p>
                <a:pPr marL="342900" indent="-342900"/>
                <a:r>
                  <a:rPr lang="en-US" sz="1800" dirty="0"/>
                  <a:t>Introduced many background issues with freshly installed components from proton-gas interactions, largely sorted out by 2005 with higher CJC gains and improved charged particle track reconstruction, </a:t>
                </a:r>
                <a:r>
                  <a:rPr lang="en-US" sz="1800" b="1" dirty="0"/>
                  <a:t>~6x more data available in the 2005-2007 (</a:t>
                </a:r>
                <a14:m>
                  <m:oMath xmlns:m="http://schemas.openxmlformats.org/officeDocument/2006/math">
                    <m:rad>
                      <m:radPr>
                        <m:degHide m:val="on"/>
                        <m:ctrlPr>
                          <a:rPr lang="en-US" sz="1800" b="1" i="1">
                            <a:latin typeface="Cambria Math" panose="02040503050406030204" pitchFamily="18" charset="0"/>
                          </a:rPr>
                        </m:ctrlPr>
                      </m:radPr>
                      <m:deg/>
                      <m:e>
                        <m:r>
                          <a:rPr lang="en-US" sz="1800" b="1" i="1">
                            <a:latin typeface="Cambria Math" panose="02040503050406030204" pitchFamily="18" charset="0"/>
                          </a:rPr>
                          <m:t>𝒔</m:t>
                        </m:r>
                      </m:e>
                    </m:rad>
                  </m:oMath>
                </a14:m>
                <a:r>
                  <a:rPr lang="en-US" sz="1800" b="1" dirty="0"/>
                  <a:t> = 319 GeV) data set</a:t>
                </a:r>
              </a:p>
            </p:txBody>
          </p:sp>
        </mc:Choice>
        <mc:Fallback>
          <p:sp>
            <p:nvSpPr>
              <p:cNvPr id="6" name="Content Placeholder 6">
                <a:extLst>
                  <a:ext uri="{FF2B5EF4-FFF2-40B4-BE49-F238E27FC236}">
                    <a16:creationId xmlns:a16="http://schemas.microsoft.com/office/drawing/2014/main" id="{6DFE618E-F2F5-B359-E582-5B4BE064E9D3}"/>
                  </a:ext>
                </a:extLst>
              </p:cNvPr>
              <p:cNvSpPr txBox="1">
                <a:spLocks noRot="1" noChangeAspect="1" noMove="1" noResize="1" noEditPoints="1" noAdjustHandles="1" noChangeArrowheads="1" noChangeShapeType="1" noTextEdit="1"/>
              </p:cNvSpPr>
              <p:nvPr/>
            </p:nvSpPr>
            <p:spPr>
              <a:xfrm>
                <a:off x="428625" y="1900050"/>
                <a:ext cx="7692820" cy="2258995"/>
              </a:xfrm>
              <a:prstGeom prst="rect">
                <a:avLst/>
              </a:prstGeom>
              <a:blipFill>
                <a:blip r:embed="rId2"/>
                <a:stretch>
                  <a:fillRect l="-475" t="-2703" r="-47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9545B65-FCAB-990F-7536-5E13D599E06B}"/>
              </a:ext>
            </a:extLst>
          </p:cNvPr>
          <p:cNvPicPr>
            <a:picLocks noChangeAspect="1"/>
          </p:cNvPicPr>
          <p:nvPr/>
        </p:nvPicPr>
        <p:blipFill>
          <a:blip r:embed="rId3"/>
          <a:stretch>
            <a:fillRect/>
          </a:stretch>
        </p:blipFill>
        <p:spPr>
          <a:xfrm>
            <a:off x="2428766" y="4054532"/>
            <a:ext cx="4237603" cy="2750823"/>
          </a:xfrm>
          <a:prstGeom prst="rect">
            <a:avLst/>
          </a:prstGeom>
        </p:spPr>
      </p:pic>
    </p:spTree>
    <p:extLst>
      <p:ext uri="{BB962C8B-B14F-4D97-AF65-F5344CB8AC3E}">
        <p14:creationId xmlns:p14="http://schemas.microsoft.com/office/powerpoint/2010/main" val="37795470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D11F9-6487-5660-9E70-D618E35A82F5}"/>
              </a:ext>
            </a:extLst>
          </p:cNvPr>
          <p:cNvSpPr>
            <a:spLocks noGrp="1"/>
          </p:cNvSpPr>
          <p:nvPr>
            <p:ph type="title"/>
          </p:nvPr>
        </p:nvSpPr>
        <p:spPr/>
        <p:txBody>
          <a:bodyPr/>
          <a:lstStyle/>
          <a:p>
            <a:r>
              <a:rPr lang="en-US" dirty="0"/>
              <a:t>Cross Section Control Plots</a:t>
            </a:r>
          </a:p>
        </p:txBody>
      </p:sp>
      <p:sp>
        <p:nvSpPr>
          <p:cNvPr id="3" name="Content Placeholder 2">
            <a:extLst>
              <a:ext uri="{FF2B5EF4-FFF2-40B4-BE49-F238E27FC236}">
                <a16:creationId xmlns:a16="http://schemas.microsoft.com/office/drawing/2014/main" id="{ABF5E9EF-BCA0-4E9C-8A30-103F92E2369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7A3B9D-9B18-EE9E-AABD-FD4A166865E7}"/>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885769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4C2B-4EC7-78DF-515B-2F45295346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C0D7FF-D932-D8ED-6F0E-60331081851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E5B0470-AF1C-D80A-B2D9-1CD2161DF30E}"/>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121</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C82D449A-9C90-BC48-0F0C-770D689D7740}"/>
              </a:ext>
            </a:extLst>
          </p:cNvPr>
          <p:cNvPicPr>
            <a:picLocks noChangeAspect="1"/>
          </p:cNvPicPr>
          <p:nvPr/>
        </p:nvPicPr>
        <p:blipFill>
          <a:blip r:embed="rId2"/>
          <a:stretch>
            <a:fillRect/>
          </a:stretch>
        </p:blipFill>
        <p:spPr>
          <a:xfrm>
            <a:off x="2271712" y="857250"/>
            <a:ext cx="4600576" cy="5143500"/>
          </a:xfrm>
          <a:prstGeom prst="rect">
            <a:avLst/>
          </a:prstGeom>
        </p:spPr>
      </p:pic>
    </p:spTree>
    <p:extLst>
      <p:ext uri="{BB962C8B-B14F-4D97-AF65-F5344CB8AC3E}">
        <p14:creationId xmlns:p14="http://schemas.microsoft.com/office/powerpoint/2010/main" val="39364842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D51D-9947-5334-E0E8-54573846D0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A83AEE-8F51-D120-59EE-9ECFB999E2B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F3A0973-E1A3-E3CB-1574-2CAFEA99B25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122</a:t>
            </a:fld>
            <a:endParaRPr lang="en-US">
              <a:solidFill>
                <a:prstClr val="black">
                  <a:tint val="75000"/>
                </a:prstClr>
              </a:solidFill>
              <a:latin typeface="Calibri" panose="020F0502020204030204"/>
            </a:endParaRPr>
          </a:p>
        </p:txBody>
      </p:sp>
      <p:pic>
        <p:nvPicPr>
          <p:cNvPr id="6" name="Picture 5" descr="Graphical user interface, histogram&#10;&#10;AI-generated content may be incorrect.">
            <a:extLst>
              <a:ext uri="{FF2B5EF4-FFF2-40B4-BE49-F238E27FC236}">
                <a16:creationId xmlns:a16="http://schemas.microsoft.com/office/drawing/2014/main" id="{4F007C6E-AE20-027E-8071-B9F7E07833ED}"/>
              </a:ext>
            </a:extLst>
          </p:cNvPr>
          <p:cNvPicPr>
            <a:picLocks noChangeAspect="1"/>
          </p:cNvPicPr>
          <p:nvPr/>
        </p:nvPicPr>
        <p:blipFill>
          <a:blip r:embed="rId2"/>
          <a:stretch>
            <a:fillRect/>
          </a:stretch>
        </p:blipFill>
        <p:spPr>
          <a:xfrm>
            <a:off x="2282944" y="954191"/>
            <a:ext cx="4578112" cy="4949619"/>
          </a:xfrm>
          <a:prstGeom prst="rect">
            <a:avLst/>
          </a:prstGeom>
        </p:spPr>
      </p:pic>
    </p:spTree>
    <p:extLst>
      <p:ext uri="{BB962C8B-B14F-4D97-AF65-F5344CB8AC3E}">
        <p14:creationId xmlns:p14="http://schemas.microsoft.com/office/powerpoint/2010/main" val="8805779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8205-DE62-9D0C-3185-49CD97EE81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99BA4B-61C2-C06B-2B85-F5CDE0F3663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85CABE8-39E5-9C2F-A161-F2B78ABCD563}"/>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123</a:t>
            </a:fld>
            <a:endParaRPr lang="en-US">
              <a:solidFill>
                <a:prstClr val="black">
                  <a:tint val="75000"/>
                </a:prstClr>
              </a:solidFill>
              <a:latin typeface="Calibri" panose="020F0502020204030204"/>
            </a:endParaRPr>
          </a:p>
        </p:txBody>
      </p:sp>
      <p:pic>
        <p:nvPicPr>
          <p:cNvPr id="6" name="Picture 5" descr="Graphical user interface, chart, application&#10;&#10;AI-generated content may be incorrect.">
            <a:extLst>
              <a:ext uri="{FF2B5EF4-FFF2-40B4-BE49-F238E27FC236}">
                <a16:creationId xmlns:a16="http://schemas.microsoft.com/office/drawing/2014/main" id="{B45C6430-F604-0CB0-812C-D639508DC096}"/>
              </a:ext>
            </a:extLst>
          </p:cNvPr>
          <p:cNvPicPr>
            <a:picLocks noChangeAspect="1"/>
          </p:cNvPicPr>
          <p:nvPr/>
        </p:nvPicPr>
        <p:blipFill>
          <a:blip r:embed="rId2"/>
          <a:stretch>
            <a:fillRect/>
          </a:stretch>
        </p:blipFill>
        <p:spPr>
          <a:xfrm>
            <a:off x="2262940" y="934186"/>
            <a:ext cx="4618121" cy="4989628"/>
          </a:xfrm>
          <a:prstGeom prst="rect">
            <a:avLst/>
          </a:prstGeom>
        </p:spPr>
      </p:pic>
    </p:spTree>
    <p:extLst>
      <p:ext uri="{BB962C8B-B14F-4D97-AF65-F5344CB8AC3E}">
        <p14:creationId xmlns:p14="http://schemas.microsoft.com/office/powerpoint/2010/main" val="32200831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7994B-3841-470E-4C45-84154EB740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F6F024-B6A0-392E-22AD-F32C3230070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9884D83-7FFD-D46A-D6F6-EC4C48EF751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124</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6092F281-2B6A-4664-8C4F-3159658E2BB1}"/>
              </a:ext>
            </a:extLst>
          </p:cNvPr>
          <p:cNvPicPr>
            <a:picLocks noChangeAspect="1"/>
          </p:cNvPicPr>
          <p:nvPr/>
        </p:nvPicPr>
        <p:blipFill>
          <a:blip r:embed="rId2"/>
          <a:stretch>
            <a:fillRect/>
          </a:stretch>
        </p:blipFill>
        <p:spPr>
          <a:xfrm>
            <a:off x="2254367" y="971337"/>
            <a:ext cx="4635267" cy="4915326"/>
          </a:xfrm>
          <a:prstGeom prst="rect">
            <a:avLst/>
          </a:prstGeom>
        </p:spPr>
      </p:pic>
    </p:spTree>
    <p:extLst>
      <p:ext uri="{BB962C8B-B14F-4D97-AF65-F5344CB8AC3E}">
        <p14:creationId xmlns:p14="http://schemas.microsoft.com/office/powerpoint/2010/main" val="10309247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C0C6-47FB-7F90-DC4B-0E57C0EFB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83EB27-DE1A-C68F-8D98-D1F3A878D0E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B93E10-23C4-014F-80FA-B19F49F25E5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125</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2A02EECD-FD6C-EFF6-B821-60E11B5C517E}"/>
              </a:ext>
            </a:extLst>
          </p:cNvPr>
          <p:cNvPicPr>
            <a:picLocks noChangeAspect="1"/>
          </p:cNvPicPr>
          <p:nvPr/>
        </p:nvPicPr>
        <p:blipFill>
          <a:blip r:embed="rId2"/>
          <a:stretch>
            <a:fillRect/>
          </a:stretch>
        </p:blipFill>
        <p:spPr>
          <a:xfrm>
            <a:off x="2300091" y="928471"/>
            <a:ext cx="4543819" cy="5001059"/>
          </a:xfrm>
          <a:prstGeom prst="rect">
            <a:avLst/>
          </a:prstGeom>
        </p:spPr>
      </p:pic>
    </p:spTree>
    <p:extLst>
      <p:ext uri="{BB962C8B-B14F-4D97-AF65-F5344CB8AC3E}">
        <p14:creationId xmlns:p14="http://schemas.microsoft.com/office/powerpoint/2010/main" val="4764410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BC8D-4EB3-4A90-6B63-35667371F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DFFCA6-FE2F-FBB1-B38C-F8A03525177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F5681A6-5599-2FD2-14E0-6FD73204E6A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126</a:t>
            </a:fld>
            <a:endParaRPr lang="en-US">
              <a:solidFill>
                <a:prstClr val="black">
                  <a:tint val="75000"/>
                </a:prstClr>
              </a:solidFill>
              <a:latin typeface="Calibri" panose="020F0502020204030204"/>
            </a:endParaRPr>
          </a:p>
        </p:txBody>
      </p:sp>
      <p:pic>
        <p:nvPicPr>
          <p:cNvPr id="6" name="Picture 5" descr="Graphical user interface, chart&#10;&#10;AI-generated content may be incorrect.">
            <a:extLst>
              <a:ext uri="{FF2B5EF4-FFF2-40B4-BE49-F238E27FC236}">
                <a16:creationId xmlns:a16="http://schemas.microsoft.com/office/drawing/2014/main" id="{EDC3DC89-4D43-C141-E153-114C056AF455}"/>
              </a:ext>
            </a:extLst>
          </p:cNvPr>
          <p:cNvPicPr>
            <a:picLocks noChangeAspect="1"/>
          </p:cNvPicPr>
          <p:nvPr/>
        </p:nvPicPr>
        <p:blipFill>
          <a:blip r:embed="rId2"/>
          <a:stretch>
            <a:fillRect/>
          </a:stretch>
        </p:blipFill>
        <p:spPr>
          <a:xfrm>
            <a:off x="2271513" y="925613"/>
            <a:ext cx="4600974" cy="5006774"/>
          </a:xfrm>
          <a:prstGeom prst="rect">
            <a:avLst/>
          </a:prstGeom>
        </p:spPr>
      </p:pic>
    </p:spTree>
    <p:extLst>
      <p:ext uri="{BB962C8B-B14F-4D97-AF65-F5344CB8AC3E}">
        <p14:creationId xmlns:p14="http://schemas.microsoft.com/office/powerpoint/2010/main" val="31865575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F2DB-0F0C-89A4-9ACB-943F680900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72F226-83D4-B326-525C-AD8CFEC2563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4CE41D0-9ECE-8DD2-628E-2F357CAD477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127</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E385FE04-E8A6-EF6D-DE80-1DBA2AAF6EA7}"/>
              </a:ext>
            </a:extLst>
          </p:cNvPr>
          <p:cNvPicPr>
            <a:picLocks noChangeAspect="1"/>
          </p:cNvPicPr>
          <p:nvPr/>
        </p:nvPicPr>
        <p:blipFill>
          <a:blip r:embed="rId2"/>
          <a:stretch>
            <a:fillRect/>
          </a:stretch>
        </p:blipFill>
        <p:spPr>
          <a:xfrm>
            <a:off x="2242936" y="925613"/>
            <a:ext cx="4658129" cy="5006774"/>
          </a:xfrm>
          <a:prstGeom prst="rect">
            <a:avLst/>
          </a:prstGeom>
        </p:spPr>
      </p:pic>
    </p:spTree>
    <p:extLst>
      <p:ext uri="{BB962C8B-B14F-4D97-AF65-F5344CB8AC3E}">
        <p14:creationId xmlns:p14="http://schemas.microsoft.com/office/powerpoint/2010/main" val="29246908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0332-272A-723B-4670-A896479453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742FDF-B8DC-6844-57AF-E835770E6A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D858147-2F04-6316-C73E-7EB65E4492E7}"/>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128</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2D81FFA7-86CB-C600-DEB0-10C0860F32F6}"/>
              </a:ext>
            </a:extLst>
          </p:cNvPr>
          <p:cNvPicPr>
            <a:picLocks noChangeAspect="1"/>
          </p:cNvPicPr>
          <p:nvPr/>
        </p:nvPicPr>
        <p:blipFill>
          <a:blip r:embed="rId2"/>
          <a:stretch>
            <a:fillRect/>
          </a:stretch>
        </p:blipFill>
        <p:spPr>
          <a:xfrm>
            <a:off x="2271513" y="948475"/>
            <a:ext cx="4600974" cy="4961050"/>
          </a:xfrm>
          <a:prstGeom prst="rect">
            <a:avLst/>
          </a:prstGeom>
        </p:spPr>
      </p:pic>
    </p:spTree>
    <p:extLst>
      <p:ext uri="{BB962C8B-B14F-4D97-AF65-F5344CB8AC3E}">
        <p14:creationId xmlns:p14="http://schemas.microsoft.com/office/powerpoint/2010/main" val="42689800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510A-41C6-D809-B0B8-A822AA2FF1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ACF8D7-E8FA-CA12-2EF3-23D34844239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ED6F306-0935-24CC-4859-50BBE98A67B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129</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13E4C82E-28D0-790F-E33C-8D153DA8062D}"/>
              </a:ext>
            </a:extLst>
          </p:cNvPr>
          <p:cNvPicPr>
            <a:picLocks noChangeAspect="1"/>
          </p:cNvPicPr>
          <p:nvPr/>
        </p:nvPicPr>
        <p:blipFill>
          <a:blip r:embed="rId2"/>
          <a:stretch>
            <a:fillRect/>
          </a:stretch>
        </p:blipFill>
        <p:spPr>
          <a:xfrm>
            <a:off x="2211501" y="937044"/>
            <a:ext cx="4720999" cy="4983912"/>
          </a:xfrm>
          <a:prstGeom prst="rect">
            <a:avLst/>
          </a:prstGeom>
        </p:spPr>
      </p:pic>
    </p:spTree>
    <p:extLst>
      <p:ext uri="{BB962C8B-B14F-4D97-AF65-F5344CB8AC3E}">
        <p14:creationId xmlns:p14="http://schemas.microsoft.com/office/powerpoint/2010/main" val="2853016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D41D4-51A6-C00B-75F8-3EB1C718C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08F06-BEFC-7AF9-4E0C-39C236240FF8}"/>
              </a:ext>
            </a:extLst>
          </p:cNvPr>
          <p:cNvSpPr>
            <a:spLocks noGrp="1"/>
          </p:cNvSpPr>
          <p:nvPr>
            <p:ph type="title"/>
          </p:nvPr>
        </p:nvSpPr>
        <p:spPr/>
        <p:txBody>
          <a:bodyPr/>
          <a:lstStyle/>
          <a:p>
            <a:r>
              <a:rPr lang="en-US" dirty="0"/>
              <a:t>H1 Experiment and DPHEP</a:t>
            </a:r>
          </a:p>
        </p:txBody>
      </p:sp>
      <p:sp>
        <p:nvSpPr>
          <p:cNvPr id="3" name="Slide Number Placeholder 2">
            <a:extLst>
              <a:ext uri="{FF2B5EF4-FFF2-40B4-BE49-F238E27FC236}">
                <a16:creationId xmlns:a16="http://schemas.microsoft.com/office/drawing/2014/main" id="{234345D9-A1FE-7471-6BCF-AE1A127FDB6B}"/>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sp>
        <p:nvSpPr>
          <p:cNvPr id="6" name="Content Placeholder 6">
            <a:extLst>
              <a:ext uri="{FF2B5EF4-FFF2-40B4-BE49-F238E27FC236}">
                <a16:creationId xmlns:a16="http://schemas.microsoft.com/office/drawing/2014/main" id="{CA96B6EC-3ED3-3613-61D9-A1C1C1FA9F4F}"/>
              </a:ext>
            </a:extLst>
          </p:cNvPr>
          <p:cNvSpPr txBox="1">
            <a:spLocks/>
          </p:cNvSpPr>
          <p:nvPr/>
        </p:nvSpPr>
        <p:spPr>
          <a:xfrm>
            <a:off x="428624" y="1900050"/>
            <a:ext cx="7962385"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b="1" dirty="0"/>
              <a:t>H1 leading efforts within DPHEP (Data Preservation in High Energy Physics) collaboration beginning in 2009, have updated full analysis software to retain full potential of experimental data (Level 4)</a:t>
            </a:r>
          </a:p>
          <a:p>
            <a:pPr marL="685800" lvl="1" indent="-342900"/>
            <a:r>
              <a:rPr lang="en-US" sz="1600" dirty="0"/>
              <a:t>Preserved full software stack and raw hit level data</a:t>
            </a:r>
          </a:p>
          <a:p>
            <a:pPr marL="342900" lvl="1" indent="0">
              <a:buNone/>
            </a:pPr>
            <a:endParaRPr lang="en-US" sz="1400" dirty="0"/>
          </a:p>
          <a:p>
            <a:pPr marL="342900" indent="-342900"/>
            <a:r>
              <a:rPr lang="en-US" sz="1800" dirty="0"/>
              <a:t>ZEUS between level 3 and 4, similar available statistics as H1</a:t>
            </a:r>
          </a:p>
          <a:p>
            <a:pPr marL="685800" lvl="1" indent="-342900"/>
            <a:endParaRPr lang="en-US" sz="1600" dirty="0"/>
          </a:p>
          <a:p>
            <a:pPr marL="685800" lvl="1" indent="-342900"/>
            <a:r>
              <a:rPr lang="en-US" sz="1600" dirty="0"/>
              <a:t>HERMES data still accessible but less advanced than H1 and ZEUS, HERA-B not accessible</a:t>
            </a:r>
          </a:p>
        </p:txBody>
      </p:sp>
      <p:graphicFrame>
        <p:nvGraphicFramePr>
          <p:cNvPr id="8" name="Table 7">
            <a:extLst>
              <a:ext uri="{FF2B5EF4-FFF2-40B4-BE49-F238E27FC236}">
                <a16:creationId xmlns:a16="http://schemas.microsoft.com/office/drawing/2014/main" id="{EF6E7076-0AB6-A576-03AE-6864F7DC41C2}"/>
              </a:ext>
            </a:extLst>
          </p:cNvPr>
          <p:cNvGraphicFramePr>
            <a:graphicFrameLocks noGrp="1"/>
          </p:cNvGraphicFramePr>
          <p:nvPr>
            <p:extLst>
              <p:ext uri="{D42A27DB-BD31-4B8C-83A1-F6EECF244321}">
                <p14:modId xmlns:p14="http://schemas.microsoft.com/office/powerpoint/2010/main" val="1139659224"/>
              </p:ext>
            </p:extLst>
          </p:nvPr>
        </p:nvGraphicFramePr>
        <p:xfrm>
          <a:off x="2903434" y="6298334"/>
          <a:ext cx="3337130" cy="502920"/>
        </p:xfrm>
        <a:graphic>
          <a:graphicData uri="http://schemas.openxmlformats.org/drawingml/2006/table">
            <a:tbl>
              <a:tblPr/>
              <a:tblGrid>
                <a:gridCol w="3337130">
                  <a:extLst>
                    <a:ext uri="{9D8B030D-6E8A-4147-A177-3AD203B41FA5}">
                      <a16:colId xmlns:a16="http://schemas.microsoft.com/office/drawing/2014/main" val="4283013450"/>
                    </a:ext>
                  </a:extLst>
                </a:gridCol>
              </a:tblGrid>
              <a:tr h="385639">
                <a:tc>
                  <a:txBody>
                    <a:bodyPr/>
                    <a:lstStyle/>
                    <a:p>
                      <a:pPr fontAlgn="t">
                        <a:buNone/>
                      </a:pPr>
                      <a:br>
                        <a:rPr lang="en-US" b="0" u="sng" dirty="0">
                          <a:effectLst/>
                          <a:hlinkClick r:id="rId2"/>
                        </a:rPr>
                      </a:br>
                      <a:r>
                        <a:rPr lang="en-US" b="0" u="sng" dirty="0">
                          <a:effectLst/>
                          <a:hlinkClick r:id="rId2"/>
                        </a:rPr>
                        <a:t>https://doi.org/10.48550/arXiv.1205.4667</a:t>
                      </a:r>
                      <a:endParaRPr lang="en-US" dirty="0">
                        <a:effectLst/>
                      </a:endParaRPr>
                    </a:p>
                  </a:txBody>
                  <a:tcPr marR="49530">
                    <a:lnL>
                      <a:noFill/>
                    </a:lnL>
                    <a:lnR>
                      <a:noFill/>
                    </a:lnR>
                    <a:lnT>
                      <a:noFill/>
                    </a:lnT>
                    <a:lnB>
                      <a:noFill/>
                    </a:lnB>
                    <a:solidFill>
                      <a:srgbClr val="FFFFFF"/>
                    </a:solidFill>
                  </a:tcPr>
                </a:tc>
                <a:extLst>
                  <a:ext uri="{0D108BD9-81ED-4DB2-BD59-A6C34878D82A}">
                    <a16:rowId xmlns:a16="http://schemas.microsoft.com/office/drawing/2014/main" val="3265987277"/>
                  </a:ext>
                </a:extLst>
              </a:tr>
            </a:tbl>
          </a:graphicData>
        </a:graphic>
      </p:graphicFrame>
      <p:pic>
        <p:nvPicPr>
          <p:cNvPr id="5" name="Picture 4">
            <a:extLst>
              <a:ext uri="{FF2B5EF4-FFF2-40B4-BE49-F238E27FC236}">
                <a16:creationId xmlns:a16="http://schemas.microsoft.com/office/drawing/2014/main" id="{8051445E-EDDD-5A76-A9EF-42B2156F6AAF}"/>
              </a:ext>
            </a:extLst>
          </p:cNvPr>
          <p:cNvPicPr>
            <a:picLocks noChangeAspect="1"/>
          </p:cNvPicPr>
          <p:nvPr/>
        </p:nvPicPr>
        <p:blipFill>
          <a:blip r:embed="rId3"/>
          <a:stretch>
            <a:fillRect/>
          </a:stretch>
        </p:blipFill>
        <p:spPr>
          <a:xfrm>
            <a:off x="2010468" y="4748906"/>
            <a:ext cx="5305319" cy="1800888"/>
          </a:xfrm>
          <a:prstGeom prst="rect">
            <a:avLst/>
          </a:prstGeom>
        </p:spPr>
      </p:pic>
    </p:spTree>
    <p:extLst>
      <p:ext uri="{BB962C8B-B14F-4D97-AF65-F5344CB8AC3E}">
        <p14:creationId xmlns:p14="http://schemas.microsoft.com/office/powerpoint/2010/main" val="16509266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5B98-24F8-4CE6-D0E7-38BA82D718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CB78BF-4AF6-4162-2093-A6875F92E53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E734413-C2F3-003C-515D-7376589AB862}"/>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130</a:t>
            </a:fld>
            <a:endParaRPr lang="en-US">
              <a:solidFill>
                <a:prstClr val="black">
                  <a:tint val="75000"/>
                </a:prstClr>
              </a:solidFill>
              <a:latin typeface="Calibri" panose="020F0502020204030204"/>
            </a:endParaRPr>
          </a:p>
        </p:txBody>
      </p:sp>
      <p:pic>
        <p:nvPicPr>
          <p:cNvPr id="6" name="Picture 5" descr="Graphical user interface, histogram&#10;&#10;AI-generated content may be incorrect.">
            <a:extLst>
              <a:ext uri="{FF2B5EF4-FFF2-40B4-BE49-F238E27FC236}">
                <a16:creationId xmlns:a16="http://schemas.microsoft.com/office/drawing/2014/main" id="{EE4F05A9-98A0-E30D-2A5B-9A9A0F597299}"/>
              </a:ext>
            </a:extLst>
          </p:cNvPr>
          <p:cNvPicPr>
            <a:picLocks noChangeAspect="1"/>
          </p:cNvPicPr>
          <p:nvPr/>
        </p:nvPicPr>
        <p:blipFill>
          <a:blip r:embed="rId2"/>
          <a:stretch>
            <a:fillRect/>
          </a:stretch>
        </p:blipFill>
        <p:spPr>
          <a:xfrm>
            <a:off x="2277229" y="911324"/>
            <a:ext cx="4589543" cy="5035352"/>
          </a:xfrm>
          <a:prstGeom prst="rect">
            <a:avLst/>
          </a:prstGeom>
        </p:spPr>
      </p:pic>
    </p:spTree>
    <p:extLst>
      <p:ext uri="{BB962C8B-B14F-4D97-AF65-F5344CB8AC3E}">
        <p14:creationId xmlns:p14="http://schemas.microsoft.com/office/powerpoint/2010/main" val="40131805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37DC-0FEB-35EB-A60E-44458C16A7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CEDF07-276A-5CC7-E913-0E50F717E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B1EC1FB-7FA0-FDB2-9CDD-EA339405BF9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2A1461AC-BC36-D528-D58C-E998DFDAAF87}"/>
              </a:ext>
            </a:extLst>
          </p:cNvPr>
          <p:cNvPicPr>
            <a:picLocks noChangeAspect="1"/>
          </p:cNvPicPr>
          <p:nvPr/>
        </p:nvPicPr>
        <p:blipFill>
          <a:blip r:embed="rId2"/>
          <a:stretch>
            <a:fillRect/>
          </a:stretch>
        </p:blipFill>
        <p:spPr>
          <a:xfrm>
            <a:off x="2225789" y="914182"/>
            <a:ext cx="4692422" cy="5029636"/>
          </a:xfrm>
          <a:prstGeom prst="rect">
            <a:avLst/>
          </a:prstGeom>
        </p:spPr>
      </p:pic>
    </p:spTree>
    <p:extLst>
      <p:ext uri="{BB962C8B-B14F-4D97-AF65-F5344CB8AC3E}">
        <p14:creationId xmlns:p14="http://schemas.microsoft.com/office/powerpoint/2010/main" val="8506301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FFD32-9C7F-09DE-AC4B-9CA68C92BD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F48AD4-0811-5A1A-9DFF-BD8B5F220C6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139A9F4-9B09-D0E6-B3DA-7D743A5E362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132</a:t>
            </a:fld>
            <a:endParaRPr lang="en-US">
              <a:solidFill>
                <a:prstClr val="black">
                  <a:tint val="75000"/>
                </a:prstClr>
              </a:solidFill>
              <a:latin typeface="Calibri" panose="020F0502020204030204"/>
            </a:endParaRPr>
          </a:p>
        </p:txBody>
      </p:sp>
      <p:pic>
        <p:nvPicPr>
          <p:cNvPr id="6" name="Picture 5" descr="Graphical user interface, chart&#10;&#10;AI-generated content may be incorrect.">
            <a:extLst>
              <a:ext uri="{FF2B5EF4-FFF2-40B4-BE49-F238E27FC236}">
                <a16:creationId xmlns:a16="http://schemas.microsoft.com/office/drawing/2014/main" id="{586B4172-A81D-FCA4-F6C0-519A70277F4B}"/>
              </a:ext>
            </a:extLst>
          </p:cNvPr>
          <p:cNvPicPr>
            <a:picLocks noChangeAspect="1"/>
          </p:cNvPicPr>
          <p:nvPr/>
        </p:nvPicPr>
        <p:blipFill>
          <a:blip r:embed="rId2"/>
          <a:stretch>
            <a:fillRect/>
          </a:stretch>
        </p:blipFill>
        <p:spPr>
          <a:xfrm>
            <a:off x="2220074" y="922756"/>
            <a:ext cx="4703852" cy="5012489"/>
          </a:xfrm>
          <a:prstGeom prst="rect">
            <a:avLst/>
          </a:prstGeom>
        </p:spPr>
      </p:pic>
    </p:spTree>
    <p:extLst>
      <p:ext uri="{BB962C8B-B14F-4D97-AF65-F5344CB8AC3E}">
        <p14:creationId xmlns:p14="http://schemas.microsoft.com/office/powerpoint/2010/main" val="417456944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C301-7707-B4F3-E749-47D25BB403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4E8E3C-C6B7-621A-401D-2BF409F64AB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DD98DC-A12A-5E9A-4078-5E344403396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133</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26352CA1-9AB0-F2FA-5369-7E82CEE71062}"/>
              </a:ext>
            </a:extLst>
          </p:cNvPr>
          <p:cNvPicPr>
            <a:picLocks noChangeAspect="1"/>
          </p:cNvPicPr>
          <p:nvPr/>
        </p:nvPicPr>
        <p:blipFill>
          <a:blip r:embed="rId2"/>
          <a:stretch>
            <a:fillRect/>
          </a:stretch>
        </p:blipFill>
        <p:spPr>
          <a:xfrm>
            <a:off x="2225789" y="922756"/>
            <a:ext cx="4692422" cy="5012489"/>
          </a:xfrm>
          <a:prstGeom prst="rect">
            <a:avLst/>
          </a:prstGeom>
        </p:spPr>
      </p:pic>
    </p:spTree>
    <p:extLst>
      <p:ext uri="{BB962C8B-B14F-4D97-AF65-F5344CB8AC3E}">
        <p14:creationId xmlns:p14="http://schemas.microsoft.com/office/powerpoint/2010/main" val="9880986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9FF1-54D6-E618-DAF9-AEBFD58D2C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E1B6D9-36C6-F0EB-CAFF-53CAB6BF5E5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335EEB3-C597-2726-DC66-2B98A278F1E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134</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8DB3E2CE-6F1B-2B39-AE22-18757BBEFB48}"/>
              </a:ext>
            </a:extLst>
          </p:cNvPr>
          <p:cNvPicPr>
            <a:picLocks noChangeAspect="1"/>
          </p:cNvPicPr>
          <p:nvPr/>
        </p:nvPicPr>
        <p:blipFill>
          <a:blip r:embed="rId2"/>
          <a:stretch>
            <a:fillRect/>
          </a:stretch>
        </p:blipFill>
        <p:spPr>
          <a:xfrm>
            <a:off x="2220074" y="914182"/>
            <a:ext cx="4703852" cy="5029636"/>
          </a:xfrm>
          <a:prstGeom prst="rect">
            <a:avLst/>
          </a:prstGeom>
        </p:spPr>
      </p:pic>
    </p:spTree>
    <p:extLst>
      <p:ext uri="{BB962C8B-B14F-4D97-AF65-F5344CB8AC3E}">
        <p14:creationId xmlns:p14="http://schemas.microsoft.com/office/powerpoint/2010/main" val="19897524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70722-C7A7-79F2-9C1C-56611F9138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89ABE2-4A2F-CB6A-DEFD-28A5C678255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C0F7BAF-5E33-2E56-6035-E384764F7C8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135</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793E23E9-0593-C38C-B5FE-1EB183153695}"/>
              </a:ext>
            </a:extLst>
          </p:cNvPr>
          <p:cNvPicPr>
            <a:picLocks noChangeAspect="1"/>
          </p:cNvPicPr>
          <p:nvPr/>
        </p:nvPicPr>
        <p:blipFill>
          <a:blip r:embed="rId2"/>
          <a:stretch>
            <a:fillRect/>
          </a:stretch>
        </p:blipFill>
        <p:spPr>
          <a:xfrm>
            <a:off x="2251509" y="968479"/>
            <a:ext cx="4640982" cy="4921042"/>
          </a:xfrm>
          <a:prstGeom prst="rect">
            <a:avLst/>
          </a:prstGeom>
        </p:spPr>
      </p:pic>
    </p:spTree>
    <p:extLst>
      <p:ext uri="{BB962C8B-B14F-4D97-AF65-F5344CB8AC3E}">
        <p14:creationId xmlns:p14="http://schemas.microsoft.com/office/powerpoint/2010/main" val="214750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5AD9-3BDC-4FE2-6408-35E52A32EC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D00ACC-E407-5C9B-B169-AF3EAC0E848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6BA44B8-7F49-9374-768B-76F33945D343}"/>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136</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0DD4F2A5-A09F-697B-B0D4-14CD81E838AF}"/>
              </a:ext>
            </a:extLst>
          </p:cNvPr>
          <p:cNvPicPr>
            <a:picLocks noChangeAspect="1"/>
          </p:cNvPicPr>
          <p:nvPr/>
        </p:nvPicPr>
        <p:blipFill>
          <a:blip r:embed="rId2"/>
          <a:stretch>
            <a:fillRect/>
          </a:stretch>
        </p:blipFill>
        <p:spPr>
          <a:xfrm>
            <a:off x="2240078" y="937044"/>
            <a:ext cx="4663844" cy="4983912"/>
          </a:xfrm>
          <a:prstGeom prst="rect">
            <a:avLst/>
          </a:prstGeom>
        </p:spPr>
      </p:pic>
    </p:spTree>
    <p:extLst>
      <p:ext uri="{BB962C8B-B14F-4D97-AF65-F5344CB8AC3E}">
        <p14:creationId xmlns:p14="http://schemas.microsoft.com/office/powerpoint/2010/main" val="37287737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0C38E-AADF-82BF-23F8-708DB10186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1778B2-7C30-032B-6BD4-2A7E8E795DB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DEBC6FA-33CA-8F2F-9022-63A24DEE1E9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137</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601715D3-6A0C-D247-1513-BBCEC6E834B8}"/>
              </a:ext>
            </a:extLst>
          </p:cNvPr>
          <p:cNvPicPr>
            <a:picLocks noChangeAspect="1"/>
          </p:cNvPicPr>
          <p:nvPr/>
        </p:nvPicPr>
        <p:blipFill>
          <a:blip r:embed="rId2"/>
          <a:stretch>
            <a:fillRect/>
          </a:stretch>
        </p:blipFill>
        <p:spPr>
          <a:xfrm>
            <a:off x="2322953" y="882747"/>
            <a:ext cx="4498095" cy="5092506"/>
          </a:xfrm>
          <a:prstGeom prst="rect">
            <a:avLst/>
          </a:prstGeom>
        </p:spPr>
      </p:pic>
    </p:spTree>
    <p:extLst>
      <p:ext uri="{BB962C8B-B14F-4D97-AF65-F5344CB8AC3E}">
        <p14:creationId xmlns:p14="http://schemas.microsoft.com/office/powerpoint/2010/main" val="25499810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3B88-7409-F7E9-C221-4AD3D22935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D808B6-3A19-A084-9F98-2865CEA68EB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D691AE8-1809-B96D-7A82-7E9A6C20B92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138</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39646E81-0CB1-857A-3AF2-40868EBCB773}"/>
              </a:ext>
            </a:extLst>
          </p:cNvPr>
          <p:cNvPicPr>
            <a:picLocks noChangeAspect="1"/>
          </p:cNvPicPr>
          <p:nvPr/>
        </p:nvPicPr>
        <p:blipFill>
          <a:blip r:embed="rId2"/>
          <a:stretch>
            <a:fillRect/>
          </a:stretch>
        </p:blipFill>
        <p:spPr>
          <a:xfrm>
            <a:off x="2277229" y="891320"/>
            <a:ext cx="4589543" cy="5075360"/>
          </a:xfrm>
          <a:prstGeom prst="rect">
            <a:avLst/>
          </a:prstGeom>
        </p:spPr>
      </p:pic>
    </p:spTree>
    <p:extLst>
      <p:ext uri="{BB962C8B-B14F-4D97-AF65-F5344CB8AC3E}">
        <p14:creationId xmlns:p14="http://schemas.microsoft.com/office/powerpoint/2010/main" val="32802352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A631-1FB5-0BBE-A131-964EA2DB83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A5B078-316A-88E4-CC44-E5504FF1F2C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95DC5AB-445C-BB76-F592-E7DAEEEB1FB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139</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2B7B90E9-BDF0-C579-DAD9-851B887D31BE}"/>
              </a:ext>
            </a:extLst>
          </p:cNvPr>
          <p:cNvPicPr>
            <a:picLocks noChangeAspect="1"/>
          </p:cNvPicPr>
          <p:nvPr/>
        </p:nvPicPr>
        <p:blipFill>
          <a:blip r:embed="rId2"/>
          <a:stretch>
            <a:fillRect/>
          </a:stretch>
        </p:blipFill>
        <p:spPr>
          <a:xfrm>
            <a:off x="2268656" y="877031"/>
            <a:ext cx="4606689" cy="5103938"/>
          </a:xfrm>
          <a:prstGeom prst="rect">
            <a:avLst/>
          </a:prstGeom>
        </p:spPr>
      </p:pic>
    </p:spTree>
    <p:extLst>
      <p:ext uri="{BB962C8B-B14F-4D97-AF65-F5344CB8AC3E}">
        <p14:creationId xmlns:p14="http://schemas.microsoft.com/office/powerpoint/2010/main" val="3384619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9952-8D34-B062-F3FA-486C15525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8625B-6753-662F-2DA3-262B5DC4DB8F}"/>
              </a:ext>
            </a:extLst>
          </p:cNvPr>
          <p:cNvSpPr>
            <a:spLocks noGrp="1"/>
          </p:cNvSpPr>
          <p:nvPr>
            <p:ph type="title"/>
          </p:nvPr>
        </p:nvSpPr>
        <p:spPr/>
        <p:txBody>
          <a:bodyPr/>
          <a:lstStyle/>
          <a:p>
            <a:r>
              <a:rPr lang="en-US" dirty="0"/>
              <a:t>H1 Analysis in Progress – Our Team</a:t>
            </a:r>
          </a:p>
        </p:txBody>
      </p:sp>
      <p:sp>
        <p:nvSpPr>
          <p:cNvPr id="3" name="Slide Number Placeholder 2">
            <a:extLst>
              <a:ext uri="{FF2B5EF4-FFF2-40B4-BE49-F238E27FC236}">
                <a16:creationId xmlns:a16="http://schemas.microsoft.com/office/drawing/2014/main" id="{9D48337F-0F39-5333-014F-BC127A22D757}"/>
              </a:ext>
            </a:extLst>
          </p:cNvPr>
          <p:cNvSpPr>
            <a:spLocks noGrp="1"/>
          </p:cNvSpPr>
          <p:nvPr>
            <p:ph type="sldNum" sz="quarter" idx="4"/>
          </p:nvPr>
        </p:nvSpPr>
        <p:spPr/>
        <p:txBody>
          <a:bodyPr/>
          <a:lstStyle/>
          <a:p>
            <a:fld id="{933A556B-7C63-244D-9B7C-B0EA8042B330}" type="slidenum">
              <a:rPr lang="en-US" smtClean="0"/>
              <a:pPr/>
              <a:t>14</a:t>
            </a:fld>
            <a:endParaRPr lang="en-US" sz="750" dirty="0"/>
          </a:p>
        </p:txBody>
      </p:sp>
      <p:pic>
        <p:nvPicPr>
          <p:cNvPr id="6" name="Picture 5">
            <a:extLst>
              <a:ext uri="{FF2B5EF4-FFF2-40B4-BE49-F238E27FC236}">
                <a16:creationId xmlns:a16="http://schemas.microsoft.com/office/drawing/2014/main" id="{891D61DB-1149-9C34-422E-C0306BD01368}"/>
              </a:ext>
            </a:extLst>
          </p:cNvPr>
          <p:cNvPicPr>
            <a:picLocks noChangeAspect="1"/>
          </p:cNvPicPr>
          <p:nvPr/>
        </p:nvPicPr>
        <p:blipFill>
          <a:blip r:embed="rId2"/>
          <a:stretch>
            <a:fillRect/>
          </a:stretch>
        </p:blipFill>
        <p:spPr>
          <a:xfrm>
            <a:off x="4020055" y="3106905"/>
            <a:ext cx="1408178" cy="1408178"/>
          </a:xfrm>
          <a:prstGeom prst="rect">
            <a:avLst/>
          </a:prstGeom>
        </p:spPr>
      </p:pic>
      <p:pic>
        <p:nvPicPr>
          <p:cNvPr id="10" name="Picture 9">
            <a:extLst>
              <a:ext uri="{FF2B5EF4-FFF2-40B4-BE49-F238E27FC236}">
                <a16:creationId xmlns:a16="http://schemas.microsoft.com/office/drawing/2014/main" id="{D1E1AC25-D36E-FF19-447E-9565F770B7E6}"/>
              </a:ext>
            </a:extLst>
          </p:cNvPr>
          <p:cNvPicPr>
            <a:picLocks noChangeAspect="1"/>
          </p:cNvPicPr>
          <p:nvPr/>
        </p:nvPicPr>
        <p:blipFill>
          <a:blip r:embed="rId3"/>
          <a:stretch>
            <a:fillRect/>
          </a:stretch>
        </p:blipFill>
        <p:spPr>
          <a:xfrm>
            <a:off x="6982832" y="3070721"/>
            <a:ext cx="1408178" cy="1408178"/>
          </a:xfrm>
          <a:prstGeom prst="rect">
            <a:avLst/>
          </a:prstGeom>
        </p:spPr>
      </p:pic>
      <p:pic>
        <p:nvPicPr>
          <p:cNvPr id="14" name="Picture 13">
            <a:extLst>
              <a:ext uri="{FF2B5EF4-FFF2-40B4-BE49-F238E27FC236}">
                <a16:creationId xmlns:a16="http://schemas.microsoft.com/office/drawing/2014/main" id="{9254012F-CB82-1F58-9BFE-DC0B74C3F3EB}"/>
              </a:ext>
            </a:extLst>
          </p:cNvPr>
          <p:cNvPicPr>
            <a:picLocks noChangeAspect="1"/>
          </p:cNvPicPr>
          <p:nvPr/>
        </p:nvPicPr>
        <p:blipFill>
          <a:blip r:embed="rId4"/>
          <a:stretch>
            <a:fillRect/>
          </a:stretch>
        </p:blipFill>
        <p:spPr>
          <a:xfrm>
            <a:off x="768565" y="3106905"/>
            <a:ext cx="1335810" cy="1335810"/>
          </a:xfrm>
          <a:prstGeom prst="rect">
            <a:avLst/>
          </a:prstGeom>
        </p:spPr>
      </p:pic>
      <p:sp>
        <p:nvSpPr>
          <p:cNvPr id="15" name="Content Placeholder 6">
            <a:extLst>
              <a:ext uri="{FF2B5EF4-FFF2-40B4-BE49-F238E27FC236}">
                <a16:creationId xmlns:a16="http://schemas.microsoft.com/office/drawing/2014/main" id="{DE9FEEE0-805B-380F-D8F2-E166B3432D73}"/>
              </a:ext>
            </a:extLst>
          </p:cNvPr>
          <p:cNvSpPr txBox="1">
            <a:spLocks/>
          </p:cNvSpPr>
          <p:nvPr/>
        </p:nvSpPr>
        <p:spPr>
          <a:xfrm>
            <a:off x="428625" y="4098175"/>
            <a:ext cx="8286750" cy="200906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sp>
        <p:nvSpPr>
          <p:cNvPr id="16" name="Content Placeholder 6">
            <a:extLst>
              <a:ext uri="{FF2B5EF4-FFF2-40B4-BE49-F238E27FC236}">
                <a16:creationId xmlns:a16="http://schemas.microsoft.com/office/drawing/2014/main" id="{85257660-2524-20AC-2666-F10CABF76C5F}"/>
              </a:ext>
            </a:extLst>
          </p:cNvPr>
          <p:cNvSpPr txBox="1">
            <a:spLocks/>
          </p:cNvSpPr>
          <p:nvPr/>
        </p:nvSpPr>
        <p:spPr>
          <a:xfrm>
            <a:off x="428624" y="4641829"/>
            <a:ext cx="8607310" cy="123074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t>          Axel Drees                                                Henry Klest                                          Gage Tustin</a:t>
            </a:r>
          </a:p>
          <a:p>
            <a:pPr marL="0" indent="0">
              <a:buNone/>
            </a:pPr>
            <a:r>
              <a:rPr lang="en-US" sz="1400" dirty="0"/>
              <a:t>Professor – Stony Brook                         Assistant Physicist – ANL                  Operations Coordinator - BNL</a:t>
            </a:r>
          </a:p>
        </p:txBody>
      </p:sp>
      <p:pic>
        <p:nvPicPr>
          <p:cNvPr id="18" name="Picture 17">
            <a:extLst>
              <a:ext uri="{FF2B5EF4-FFF2-40B4-BE49-F238E27FC236}">
                <a16:creationId xmlns:a16="http://schemas.microsoft.com/office/drawing/2014/main" id="{7BB7CEFF-A9A3-8F93-A49F-F83ED91EF3AE}"/>
              </a:ext>
            </a:extLst>
          </p:cNvPr>
          <p:cNvPicPr>
            <a:picLocks noChangeAspect="1"/>
          </p:cNvPicPr>
          <p:nvPr/>
        </p:nvPicPr>
        <p:blipFill>
          <a:blip r:embed="rId5"/>
          <a:stretch>
            <a:fillRect/>
          </a:stretch>
        </p:blipFill>
        <p:spPr>
          <a:xfrm>
            <a:off x="3599796" y="5566653"/>
            <a:ext cx="1944408" cy="596580"/>
          </a:xfrm>
          <a:prstGeom prst="rect">
            <a:avLst/>
          </a:prstGeom>
        </p:spPr>
      </p:pic>
      <p:pic>
        <p:nvPicPr>
          <p:cNvPr id="19" name="Picture 18">
            <a:extLst>
              <a:ext uri="{FF2B5EF4-FFF2-40B4-BE49-F238E27FC236}">
                <a16:creationId xmlns:a16="http://schemas.microsoft.com/office/drawing/2014/main" id="{29D4D8B6-7C0A-C576-593B-6CC83B3ACAD9}"/>
              </a:ext>
            </a:extLst>
          </p:cNvPr>
          <p:cNvPicPr>
            <a:picLocks noChangeAspect="1"/>
          </p:cNvPicPr>
          <p:nvPr/>
        </p:nvPicPr>
        <p:blipFill>
          <a:blip r:embed="rId6"/>
          <a:stretch>
            <a:fillRect/>
          </a:stretch>
        </p:blipFill>
        <p:spPr>
          <a:xfrm>
            <a:off x="6605625" y="5506353"/>
            <a:ext cx="2162591" cy="611601"/>
          </a:xfrm>
          <a:prstGeom prst="rect">
            <a:avLst/>
          </a:prstGeom>
        </p:spPr>
      </p:pic>
      <p:pic>
        <p:nvPicPr>
          <p:cNvPr id="20" name="Picture 19">
            <a:extLst>
              <a:ext uri="{FF2B5EF4-FFF2-40B4-BE49-F238E27FC236}">
                <a16:creationId xmlns:a16="http://schemas.microsoft.com/office/drawing/2014/main" id="{25BE2A14-965B-CE6B-CE32-293A88F2EA54}"/>
              </a:ext>
            </a:extLst>
          </p:cNvPr>
          <p:cNvPicPr>
            <a:picLocks noChangeAspect="1"/>
          </p:cNvPicPr>
          <p:nvPr/>
        </p:nvPicPr>
        <p:blipFill>
          <a:blip r:embed="rId7"/>
          <a:stretch>
            <a:fillRect/>
          </a:stretch>
        </p:blipFill>
        <p:spPr>
          <a:xfrm>
            <a:off x="579555" y="5480030"/>
            <a:ext cx="1839449" cy="664245"/>
          </a:xfrm>
          <a:prstGeom prst="rect">
            <a:avLst/>
          </a:prstGeom>
        </p:spPr>
      </p:pic>
      <p:pic>
        <p:nvPicPr>
          <p:cNvPr id="22" name="Picture 21">
            <a:extLst>
              <a:ext uri="{FF2B5EF4-FFF2-40B4-BE49-F238E27FC236}">
                <a16:creationId xmlns:a16="http://schemas.microsoft.com/office/drawing/2014/main" id="{90DBE983-785B-FFDE-7BB3-C0E1F34E43A0}"/>
              </a:ext>
            </a:extLst>
          </p:cNvPr>
          <p:cNvPicPr>
            <a:picLocks noChangeAspect="1"/>
          </p:cNvPicPr>
          <p:nvPr/>
        </p:nvPicPr>
        <p:blipFill>
          <a:blip r:embed="rId8"/>
          <a:stretch>
            <a:fillRect/>
          </a:stretch>
        </p:blipFill>
        <p:spPr>
          <a:xfrm>
            <a:off x="5683141" y="1646138"/>
            <a:ext cx="2173090" cy="1176409"/>
          </a:xfrm>
          <a:prstGeom prst="rect">
            <a:avLst/>
          </a:prstGeom>
        </p:spPr>
      </p:pic>
      <p:pic>
        <p:nvPicPr>
          <p:cNvPr id="24" name="Picture 23">
            <a:extLst>
              <a:ext uri="{FF2B5EF4-FFF2-40B4-BE49-F238E27FC236}">
                <a16:creationId xmlns:a16="http://schemas.microsoft.com/office/drawing/2014/main" id="{26CB5609-3FC1-717F-1227-0BCD4DCD1765}"/>
              </a:ext>
            </a:extLst>
          </p:cNvPr>
          <p:cNvPicPr>
            <a:picLocks noChangeAspect="1"/>
          </p:cNvPicPr>
          <p:nvPr/>
        </p:nvPicPr>
        <p:blipFill>
          <a:blip r:embed="rId9"/>
          <a:stretch>
            <a:fillRect/>
          </a:stretch>
        </p:blipFill>
        <p:spPr>
          <a:xfrm>
            <a:off x="4142849" y="1817435"/>
            <a:ext cx="1075204" cy="994158"/>
          </a:xfrm>
          <a:prstGeom prst="rect">
            <a:avLst/>
          </a:prstGeom>
        </p:spPr>
      </p:pic>
      <p:pic>
        <p:nvPicPr>
          <p:cNvPr id="26" name="Picture 25">
            <a:extLst>
              <a:ext uri="{FF2B5EF4-FFF2-40B4-BE49-F238E27FC236}">
                <a16:creationId xmlns:a16="http://schemas.microsoft.com/office/drawing/2014/main" id="{751CC762-0625-B4AD-EE2F-3EF1A5CE0980}"/>
              </a:ext>
            </a:extLst>
          </p:cNvPr>
          <p:cNvPicPr>
            <a:picLocks noChangeAspect="1"/>
          </p:cNvPicPr>
          <p:nvPr/>
        </p:nvPicPr>
        <p:blipFill>
          <a:blip r:embed="rId10"/>
          <a:stretch>
            <a:fillRect/>
          </a:stretch>
        </p:blipFill>
        <p:spPr>
          <a:xfrm>
            <a:off x="2138656" y="1817435"/>
            <a:ext cx="1213209" cy="994158"/>
          </a:xfrm>
          <a:prstGeom prst="rect">
            <a:avLst/>
          </a:prstGeom>
        </p:spPr>
      </p:pic>
    </p:spTree>
    <p:extLst>
      <p:ext uri="{BB962C8B-B14F-4D97-AF65-F5344CB8AC3E}">
        <p14:creationId xmlns:p14="http://schemas.microsoft.com/office/powerpoint/2010/main" val="982171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0D80-168C-90C5-5901-6335D246A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BD7C41-B960-BB9A-0829-0CB118CD6E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8E73336-6081-17D3-EC54-681B8B6B22F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140</a:t>
            </a:fld>
            <a:endParaRPr lang="en-US">
              <a:solidFill>
                <a:prstClr val="black">
                  <a:tint val="75000"/>
                </a:prstClr>
              </a:solidFill>
              <a:latin typeface="Calibri" panose="020F0502020204030204"/>
            </a:endParaRPr>
          </a:p>
        </p:txBody>
      </p:sp>
      <p:pic>
        <p:nvPicPr>
          <p:cNvPr id="6" name="Picture 5" descr="Graphical user interface, chart, application&#10;&#10;AI-generated content may be incorrect.">
            <a:extLst>
              <a:ext uri="{FF2B5EF4-FFF2-40B4-BE49-F238E27FC236}">
                <a16:creationId xmlns:a16="http://schemas.microsoft.com/office/drawing/2014/main" id="{27EA7E8B-E2B0-F351-3DDF-EA099A8D17CE}"/>
              </a:ext>
            </a:extLst>
          </p:cNvPr>
          <p:cNvPicPr>
            <a:picLocks noChangeAspect="1"/>
          </p:cNvPicPr>
          <p:nvPr/>
        </p:nvPicPr>
        <p:blipFill>
          <a:blip r:embed="rId2"/>
          <a:stretch>
            <a:fillRect/>
          </a:stretch>
        </p:blipFill>
        <p:spPr>
          <a:xfrm>
            <a:off x="2320095" y="911324"/>
            <a:ext cx="4503810" cy="5035352"/>
          </a:xfrm>
          <a:prstGeom prst="rect">
            <a:avLst/>
          </a:prstGeom>
        </p:spPr>
      </p:pic>
    </p:spTree>
    <p:extLst>
      <p:ext uri="{BB962C8B-B14F-4D97-AF65-F5344CB8AC3E}">
        <p14:creationId xmlns:p14="http://schemas.microsoft.com/office/powerpoint/2010/main" val="11018170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8DBC-6DB8-146F-6EC5-D6901B2050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86473C-26B5-CB69-32AF-1F4124A149C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FD80551-3D02-198F-54C9-F3E3B624D32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141</a:t>
            </a:fld>
            <a:endParaRPr lang="en-US">
              <a:solidFill>
                <a:prstClr val="black">
                  <a:tint val="75000"/>
                </a:prstClr>
              </a:solidFill>
              <a:latin typeface="Calibri" panose="020F0502020204030204"/>
            </a:endParaRPr>
          </a:p>
        </p:txBody>
      </p:sp>
      <p:pic>
        <p:nvPicPr>
          <p:cNvPr id="6" name="Picture 5" descr="Graphical user interface, application&#10;&#10;AI-generated content may be incorrect.">
            <a:extLst>
              <a:ext uri="{FF2B5EF4-FFF2-40B4-BE49-F238E27FC236}">
                <a16:creationId xmlns:a16="http://schemas.microsoft.com/office/drawing/2014/main" id="{DF74F742-7DFC-1DC3-4D01-1E07D799C031}"/>
              </a:ext>
            </a:extLst>
          </p:cNvPr>
          <p:cNvPicPr>
            <a:picLocks noChangeAspect="1"/>
          </p:cNvPicPr>
          <p:nvPr/>
        </p:nvPicPr>
        <p:blipFill>
          <a:blip r:embed="rId2"/>
          <a:stretch>
            <a:fillRect/>
          </a:stretch>
        </p:blipFill>
        <p:spPr>
          <a:xfrm>
            <a:off x="2257225" y="922756"/>
            <a:ext cx="4629551" cy="5012489"/>
          </a:xfrm>
          <a:prstGeom prst="rect">
            <a:avLst/>
          </a:prstGeom>
        </p:spPr>
      </p:pic>
    </p:spTree>
    <p:extLst>
      <p:ext uri="{BB962C8B-B14F-4D97-AF65-F5344CB8AC3E}">
        <p14:creationId xmlns:p14="http://schemas.microsoft.com/office/powerpoint/2010/main" val="27702982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821D-A65A-8087-03C5-7962697205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6B0BAE-8681-35B0-6CB1-455AF79B5E2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BFEE818-6A58-84E4-0E0F-B2720EB0D14A}"/>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142</a:t>
            </a:fld>
            <a:endParaRPr lang="en-US">
              <a:solidFill>
                <a:prstClr val="black">
                  <a:tint val="75000"/>
                </a:prstClr>
              </a:solidFill>
              <a:latin typeface="Calibri" panose="020F0502020204030204"/>
            </a:endParaRPr>
          </a:p>
        </p:txBody>
      </p:sp>
      <p:pic>
        <p:nvPicPr>
          <p:cNvPr id="6" name="Picture 5" descr="Graphical user interface, application&#10;&#10;AI-generated content may be incorrect.">
            <a:extLst>
              <a:ext uri="{FF2B5EF4-FFF2-40B4-BE49-F238E27FC236}">
                <a16:creationId xmlns:a16="http://schemas.microsoft.com/office/drawing/2014/main" id="{09B6180F-67AB-BBEF-18DD-25F83D0DC15B}"/>
              </a:ext>
            </a:extLst>
          </p:cNvPr>
          <p:cNvPicPr>
            <a:picLocks noChangeAspect="1"/>
          </p:cNvPicPr>
          <p:nvPr/>
        </p:nvPicPr>
        <p:blipFill>
          <a:blip r:embed="rId2"/>
          <a:stretch>
            <a:fillRect/>
          </a:stretch>
        </p:blipFill>
        <p:spPr>
          <a:xfrm>
            <a:off x="2300091" y="922756"/>
            <a:ext cx="4543819" cy="5012489"/>
          </a:xfrm>
          <a:prstGeom prst="rect">
            <a:avLst/>
          </a:prstGeom>
        </p:spPr>
      </p:pic>
    </p:spTree>
    <p:extLst>
      <p:ext uri="{BB962C8B-B14F-4D97-AF65-F5344CB8AC3E}">
        <p14:creationId xmlns:p14="http://schemas.microsoft.com/office/powerpoint/2010/main" val="8367151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1DD-CAC9-5D14-8CBE-4D6137B33C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E98A7D-EDF8-C90C-FD48-54A9ACD626D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C44F87F-301E-06EE-C822-EE297CCE31CA}"/>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143</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CC194FED-E783-358D-8F66-6A403940E227}"/>
              </a:ext>
            </a:extLst>
          </p:cNvPr>
          <p:cNvPicPr>
            <a:picLocks noChangeAspect="1"/>
          </p:cNvPicPr>
          <p:nvPr/>
        </p:nvPicPr>
        <p:blipFill>
          <a:blip r:embed="rId2"/>
          <a:stretch>
            <a:fillRect/>
          </a:stretch>
        </p:blipFill>
        <p:spPr>
          <a:xfrm>
            <a:off x="2242936" y="951333"/>
            <a:ext cx="4658129" cy="4955335"/>
          </a:xfrm>
          <a:prstGeom prst="rect">
            <a:avLst/>
          </a:prstGeom>
        </p:spPr>
      </p:pic>
    </p:spTree>
    <p:extLst>
      <p:ext uri="{BB962C8B-B14F-4D97-AF65-F5344CB8AC3E}">
        <p14:creationId xmlns:p14="http://schemas.microsoft.com/office/powerpoint/2010/main" val="2842594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72EA-B936-2445-975C-9341048DF7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CF2985-D817-4A09-CBE0-80AF97CB758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5460A2D-0DB2-80E3-45A3-7E5D469ED76B}"/>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144</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0B7B5ADB-B278-2B71-1A06-AC1520791B36}"/>
              </a:ext>
            </a:extLst>
          </p:cNvPr>
          <p:cNvPicPr>
            <a:picLocks noChangeAspect="1"/>
          </p:cNvPicPr>
          <p:nvPr/>
        </p:nvPicPr>
        <p:blipFill>
          <a:blip r:embed="rId2"/>
          <a:stretch>
            <a:fillRect/>
          </a:stretch>
        </p:blipFill>
        <p:spPr>
          <a:xfrm>
            <a:off x="2294375" y="879889"/>
            <a:ext cx="4555250" cy="5098222"/>
          </a:xfrm>
          <a:prstGeom prst="rect">
            <a:avLst/>
          </a:prstGeom>
        </p:spPr>
      </p:pic>
    </p:spTree>
    <p:extLst>
      <p:ext uri="{BB962C8B-B14F-4D97-AF65-F5344CB8AC3E}">
        <p14:creationId xmlns:p14="http://schemas.microsoft.com/office/powerpoint/2010/main" val="26881343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F8E5-F6E4-1F64-52DA-8EB842E78D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733136-63FB-0FBD-C8DA-C2D24EC44C2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9BBD5DF-A880-BD29-7A87-A931D01277E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145</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13BD1C1E-C73C-1E89-EBAF-08B1D6384253}"/>
              </a:ext>
            </a:extLst>
          </p:cNvPr>
          <p:cNvPicPr>
            <a:picLocks noChangeAspect="1"/>
          </p:cNvPicPr>
          <p:nvPr/>
        </p:nvPicPr>
        <p:blipFill>
          <a:blip r:embed="rId2"/>
          <a:stretch>
            <a:fillRect/>
          </a:stretch>
        </p:blipFill>
        <p:spPr>
          <a:xfrm>
            <a:off x="2322953" y="954191"/>
            <a:ext cx="4498095" cy="4949619"/>
          </a:xfrm>
          <a:prstGeom prst="rect">
            <a:avLst/>
          </a:prstGeom>
        </p:spPr>
      </p:pic>
    </p:spTree>
    <p:extLst>
      <p:ext uri="{BB962C8B-B14F-4D97-AF65-F5344CB8AC3E}">
        <p14:creationId xmlns:p14="http://schemas.microsoft.com/office/powerpoint/2010/main" val="7127197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5322-29B9-E554-DCD8-220A393219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5E7BEF-9256-F80E-B26E-6E47BA709BB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B1F6BE0-BC45-129F-6F74-1B37AAEB3D5B}"/>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146</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A0F128A9-B38A-F832-6AA5-59B15009E71A}"/>
              </a:ext>
            </a:extLst>
          </p:cNvPr>
          <p:cNvPicPr>
            <a:picLocks noChangeAspect="1"/>
          </p:cNvPicPr>
          <p:nvPr/>
        </p:nvPicPr>
        <p:blipFill>
          <a:blip r:embed="rId2"/>
          <a:stretch>
            <a:fillRect/>
          </a:stretch>
        </p:blipFill>
        <p:spPr>
          <a:xfrm>
            <a:off x="2294375" y="962764"/>
            <a:ext cx="4555250" cy="4932473"/>
          </a:xfrm>
          <a:prstGeom prst="rect">
            <a:avLst/>
          </a:prstGeom>
        </p:spPr>
      </p:pic>
    </p:spTree>
    <p:extLst>
      <p:ext uri="{BB962C8B-B14F-4D97-AF65-F5344CB8AC3E}">
        <p14:creationId xmlns:p14="http://schemas.microsoft.com/office/powerpoint/2010/main" val="29256000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CF28-F5BF-791D-0C00-7AFABD7BAB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1F0ED9-1E92-3B0A-5ADD-3C644D5628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E82C160-8D1B-3BF6-F7ED-821B42D392D5}"/>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147</a:t>
            </a:fld>
            <a:endParaRPr lang="en-US">
              <a:solidFill>
                <a:prstClr val="black">
                  <a:tint val="75000"/>
                </a:prstClr>
              </a:solidFill>
              <a:latin typeface="Calibri" panose="020F0502020204030204"/>
            </a:endParaRPr>
          </a:p>
        </p:txBody>
      </p:sp>
      <p:pic>
        <p:nvPicPr>
          <p:cNvPr id="6" name="Picture 5" descr="Chart, line chart&#10;&#10;AI-generated content may be incorrect.">
            <a:extLst>
              <a:ext uri="{FF2B5EF4-FFF2-40B4-BE49-F238E27FC236}">
                <a16:creationId xmlns:a16="http://schemas.microsoft.com/office/drawing/2014/main" id="{884201F1-81EE-1366-56CF-608FF4E3E70E}"/>
              </a:ext>
            </a:extLst>
          </p:cNvPr>
          <p:cNvPicPr>
            <a:picLocks noChangeAspect="1"/>
          </p:cNvPicPr>
          <p:nvPr/>
        </p:nvPicPr>
        <p:blipFill>
          <a:blip r:embed="rId2"/>
          <a:stretch>
            <a:fillRect/>
          </a:stretch>
        </p:blipFill>
        <p:spPr>
          <a:xfrm>
            <a:off x="2322953" y="939902"/>
            <a:ext cx="4498095" cy="4978196"/>
          </a:xfrm>
          <a:prstGeom prst="rect">
            <a:avLst/>
          </a:prstGeom>
        </p:spPr>
      </p:pic>
    </p:spTree>
    <p:extLst>
      <p:ext uri="{BB962C8B-B14F-4D97-AF65-F5344CB8AC3E}">
        <p14:creationId xmlns:p14="http://schemas.microsoft.com/office/powerpoint/2010/main" val="34036642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76A22-543C-844E-E87C-1B56584F07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FA909E-75DE-9E16-C0EB-1BF46214DA5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2404D6F-1CEE-7EA7-FAC6-9E9F753FF057}"/>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148</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A42831DD-8601-9C99-501F-5038F6D86637}"/>
              </a:ext>
            </a:extLst>
          </p:cNvPr>
          <p:cNvPicPr>
            <a:picLocks noChangeAspect="1"/>
          </p:cNvPicPr>
          <p:nvPr/>
        </p:nvPicPr>
        <p:blipFill>
          <a:blip r:embed="rId2"/>
          <a:stretch>
            <a:fillRect/>
          </a:stretch>
        </p:blipFill>
        <p:spPr>
          <a:xfrm>
            <a:off x="2271513" y="879889"/>
            <a:ext cx="4600974" cy="5098222"/>
          </a:xfrm>
          <a:prstGeom prst="rect">
            <a:avLst/>
          </a:prstGeom>
        </p:spPr>
      </p:pic>
    </p:spTree>
    <p:extLst>
      <p:ext uri="{BB962C8B-B14F-4D97-AF65-F5344CB8AC3E}">
        <p14:creationId xmlns:p14="http://schemas.microsoft.com/office/powerpoint/2010/main" val="136522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0697B-18B9-0C0B-B5E6-9A126A2CE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01D2D-096A-F4F2-A802-6BF394C37325}"/>
              </a:ext>
            </a:extLst>
          </p:cNvPr>
          <p:cNvSpPr>
            <a:spLocks noGrp="1"/>
          </p:cNvSpPr>
          <p:nvPr>
            <p:ph type="title"/>
          </p:nvPr>
        </p:nvSpPr>
        <p:spPr/>
        <p:txBody>
          <a:bodyPr/>
          <a:lstStyle/>
          <a:p>
            <a:r>
              <a:rPr lang="en-US" dirty="0"/>
              <a:t>H1 Analysis in Progress</a:t>
            </a:r>
          </a:p>
        </p:txBody>
      </p:sp>
      <p:sp>
        <p:nvSpPr>
          <p:cNvPr id="3" name="Slide Number Placeholder 2">
            <a:extLst>
              <a:ext uri="{FF2B5EF4-FFF2-40B4-BE49-F238E27FC236}">
                <a16:creationId xmlns:a16="http://schemas.microsoft.com/office/drawing/2014/main" id="{E707F4DD-8593-47DF-FD97-22AA3458F40A}"/>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sp>
        <p:nvSpPr>
          <p:cNvPr id="4" name="Content Placeholder 6">
            <a:extLst>
              <a:ext uri="{FF2B5EF4-FFF2-40B4-BE49-F238E27FC236}">
                <a16:creationId xmlns:a16="http://schemas.microsoft.com/office/drawing/2014/main" id="{B34000EC-0B6B-8D11-C56A-B0258FFA65F3}"/>
              </a:ext>
            </a:extLst>
          </p:cNvPr>
          <p:cNvSpPr txBox="1">
            <a:spLocks/>
          </p:cNvSpPr>
          <p:nvPr/>
        </p:nvSpPr>
        <p:spPr>
          <a:xfrm>
            <a:off x="428625" y="1900050"/>
            <a:ext cx="8286750"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b="1" dirty="0"/>
              <a:t>All results shown here are not yet official H1 Results</a:t>
            </a:r>
            <a:endParaRPr lang="en-US" dirty="0"/>
          </a:p>
          <a:p>
            <a:pPr marL="342900" indent="-342900"/>
            <a:r>
              <a:rPr lang="en-US" dirty="0"/>
              <a:t>H1 referees have been assigned for reviewing the analysis, studies for improving systematic uncertainties are in progress</a:t>
            </a:r>
          </a:p>
          <a:p>
            <a:pPr marL="342900" indent="-342900"/>
            <a:r>
              <a:rPr lang="en-US" dirty="0"/>
              <a:t>This work was used to complete my MA degree at Stony Brook and what is presented is the state of the analysis as of finishing my degree last December and is documented in my thesis</a:t>
            </a:r>
          </a:p>
        </p:txBody>
      </p:sp>
    </p:spTree>
    <p:extLst>
      <p:ext uri="{BB962C8B-B14F-4D97-AF65-F5344CB8AC3E}">
        <p14:creationId xmlns:p14="http://schemas.microsoft.com/office/powerpoint/2010/main" val="349547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CEA9-468E-3963-B8F2-F3DE24E83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5E940-9318-C528-09F5-4F6CB2C2365A}"/>
              </a:ext>
            </a:extLst>
          </p:cNvPr>
          <p:cNvSpPr>
            <a:spLocks noGrp="1"/>
          </p:cNvSpPr>
          <p:nvPr>
            <p:ph type="title"/>
          </p:nvPr>
        </p:nvSpPr>
        <p:spPr/>
        <p:txBody>
          <a:bodyPr/>
          <a:lstStyle/>
          <a:p>
            <a:r>
              <a:rPr lang="en-US" dirty="0"/>
              <a:t>H1 Experiment at HERA</a:t>
            </a:r>
          </a:p>
        </p:txBody>
      </p:sp>
      <p:sp>
        <p:nvSpPr>
          <p:cNvPr id="3" name="Slide Number Placeholder 2">
            <a:extLst>
              <a:ext uri="{FF2B5EF4-FFF2-40B4-BE49-F238E27FC236}">
                <a16:creationId xmlns:a16="http://schemas.microsoft.com/office/drawing/2014/main" id="{AEE0B379-CB10-C907-57BB-20E5E794858B}"/>
              </a:ext>
            </a:extLst>
          </p:cNvPr>
          <p:cNvSpPr>
            <a:spLocks noGrp="1"/>
          </p:cNvSpPr>
          <p:nvPr>
            <p:ph type="sldNum" sz="quarter" idx="4"/>
          </p:nvPr>
        </p:nvSpPr>
        <p:spPr/>
        <p:txBody>
          <a:bodyPr/>
          <a:lstStyle/>
          <a:p>
            <a:fld id="{933A556B-7C63-244D-9B7C-B0EA8042B330}" type="slidenum">
              <a:rPr lang="en-US" smtClean="0"/>
              <a:pPr/>
              <a:t>16</a:t>
            </a:fld>
            <a:endParaRPr lang="en-US" sz="750" dirty="0"/>
          </a:p>
        </p:txBody>
      </p:sp>
      <p:sp>
        <p:nvSpPr>
          <p:cNvPr id="6" name="Content Placeholder 6">
            <a:extLst>
              <a:ext uri="{FF2B5EF4-FFF2-40B4-BE49-F238E27FC236}">
                <a16:creationId xmlns:a16="http://schemas.microsoft.com/office/drawing/2014/main" id="{13C06F84-01FA-A4E2-0C58-EFFF67B83BCE}"/>
              </a:ext>
            </a:extLst>
          </p:cNvPr>
          <p:cNvSpPr txBox="1">
            <a:spLocks/>
          </p:cNvSpPr>
          <p:nvPr/>
        </p:nvSpPr>
        <p:spPr>
          <a:xfrm>
            <a:off x="428625" y="1900050"/>
            <a:ext cx="4241698"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Focus on calorimetry and tracking</a:t>
            </a:r>
          </a:p>
          <a:p>
            <a:r>
              <a:rPr lang="en-US" sz="2000" dirty="0"/>
              <a:t>PID from </a:t>
            </a:r>
            <a:r>
              <a:rPr lang="en-US" sz="2000" dirty="0" err="1"/>
              <a:t>dE</a:t>
            </a:r>
            <a:r>
              <a:rPr lang="en-US" sz="2000" dirty="0"/>
              <a:t>/dx in tracking detectors</a:t>
            </a:r>
          </a:p>
          <a:p>
            <a:r>
              <a:rPr lang="en-US" sz="2000" dirty="0"/>
              <a:t>Tracking System: </a:t>
            </a:r>
          </a:p>
          <a:p>
            <a:pPr lvl="1"/>
            <a:r>
              <a:rPr lang="en-US" sz="1800" dirty="0"/>
              <a:t>Two central drift chambers (CJC1 and CJC2) for charged particle trajectories</a:t>
            </a:r>
          </a:p>
          <a:p>
            <a:pPr lvl="1"/>
            <a:r>
              <a:rPr lang="en-US" sz="1800" dirty="0"/>
              <a:t>Central Silicon Tracker (CST) – silicon tracking for resolving interaction vertices just outside beam pipe</a:t>
            </a:r>
          </a:p>
          <a:p>
            <a:pPr lvl="1"/>
            <a:r>
              <a:rPr lang="en-US" sz="1800" dirty="0"/>
              <a:t>Good resolution for charged particle tracks with </a:t>
            </a:r>
            <a:r>
              <a:rPr lang="en-US" sz="1800" dirty="0" err="1"/>
              <a:t>p</a:t>
            </a:r>
            <a:r>
              <a:rPr lang="en-US" sz="1800" baseline="-25000" dirty="0" err="1"/>
              <a:t>T</a:t>
            </a:r>
            <a:r>
              <a:rPr lang="en-US" sz="1800" dirty="0"/>
              <a:t> &gt; 0.12 GeV</a:t>
            </a:r>
          </a:p>
          <a:p>
            <a:endParaRPr lang="en-US" dirty="0"/>
          </a:p>
        </p:txBody>
      </p:sp>
      <p:pic>
        <p:nvPicPr>
          <p:cNvPr id="8" name="Picture 7">
            <a:extLst>
              <a:ext uri="{FF2B5EF4-FFF2-40B4-BE49-F238E27FC236}">
                <a16:creationId xmlns:a16="http://schemas.microsoft.com/office/drawing/2014/main" id="{E9B6C865-6F23-A581-9627-7B7AF49D6858}"/>
              </a:ext>
            </a:extLst>
          </p:cNvPr>
          <p:cNvPicPr>
            <a:picLocks noChangeAspect="1"/>
          </p:cNvPicPr>
          <p:nvPr/>
        </p:nvPicPr>
        <p:blipFill>
          <a:blip r:embed="rId2"/>
          <a:stretch>
            <a:fillRect/>
          </a:stretch>
        </p:blipFill>
        <p:spPr>
          <a:xfrm>
            <a:off x="4572000" y="1518150"/>
            <a:ext cx="4568483" cy="4589085"/>
          </a:xfrm>
          <a:prstGeom prst="rect">
            <a:avLst/>
          </a:prstGeom>
        </p:spPr>
      </p:pic>
    </p:spTree>
    <p:extLst>
      <p:ext uri="{BB962C8B-B14F-4D97-AF65-F5344CB8AC3E}">
        <p14:creationId xmlns:p14="http://schemas.microsoft.com/office/powerpoint/2010/main" val="293048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5D3DD-CD5A-40EF-7435-592B03F88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80EE3-C733-9A3E-0F3A-CF84663F8B22}"/>
              </a:ext>
            </a:extLst>
          </p:cNvPr>
          <p:cNvSpPr>
            <a:spLocks noGrp="1"/>
          </p:cNvSpPr>
          <p:nvPr>
            <p:ph type="title"/>
          </p:nvPr>
        </p:nvSpPr>
        <p:spPr/>
        <p:txBody>
          <a:bodyPr/>
          <a:lstStyle/>
          <a:p>
            <a:r>
              <a:rPr lang="en-US" dirty="0"/>
              <a:t>H1 Experiment at HERA</a:t>
            </a:r>
          </a:p>
        </p:txBody>
      </p:sp>
      <p:sp>
        <p:nvSpPr>
          <p:cNvPr id="3" name="Slide Number Placeholder 2">
            <a:extLst>
              <a:ext uri="{FF2B5EF4-FFF2-40B4-BE49-F238E27FC236}">
                <a16:creationId xmlns:a16="http://schemas.microsoft.com/office/drawing/2014/main" id="{7D6289E8-D23D-169C-F42E-3AAB97EA4454}"/>
              </a:ext>
            </a:extLst>
          </p:cNvPr>
          <p:cNvSpPr>
            <a:spLocks noGrp="1"/>
          </p:cNvSpPr>
          <p:nvPr>
            <p:ph type="sldNum" sz="quarter" idx="4"/>
          </p:nvPr>
        </p:nvSpPr>
        <p:spPr/>
        <p:txBody>
          <a:bodyPr/>
          <a:lstStyle/>
          <a:p>
            <a:fld id="{933A556B-7C63-244D-9B7C-B0EA8042B330}" type="slidenum">
              <a:rPr lang="en-US" smtClean="0"/>
              <a:pPr/>
              <a:t>17</a:t>
            </a:fld>
            <a:endParaRPr lang="en-US" sz="750" dirty="0"/>
          </a:p>
        </p:txBody>
      </p:sp>
      <mc:AlternateContent xmlns:mc="http://schemas.openxmlformats.org/markup-compatibility/2006">
        <mc:Choice xmlns:a14="http://schemas.microsoft.com/office/drawing/2010/main" Requires="a14">
          <p:sp>
            <p:nvSpPr>
              <p:cNvPr id="6" name="Content Placeholder 6">
                <a:extLst>
                  <a:ext uri="{FF2B5EF4-FFF2-40B4-BE49-F238E27FC236}">
                    <a16:creationId xmlns:a16="http://schemas.microsoft.com/office/drawing/2014/main" id="{00CBFC2B-77C0-5C0F-3416-2F56C3D50234}"/>
                  </a:ext>
                </a:extLst>
              </p:cNvPr>
              <p:cNvSpPr txBox="1">
                <a:spLocks/>
              </p:cNvSpPr>
              <p:nvPr/>
            </p:nvSpPr>
            <p:spPr>
              <a:xfrm>
                <a:off x="428625" y="1900050"/>
                <a:ext cx="4241698"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err="1"/>
                  <a:t>SpaCal</a:t>
                </a:r>
                <a:r>
                  <a:rPr lang="en-US" sz="2000" dirty="0"/>
                  <a:t> – calorimeter in backward direction for precise detection of scattered electron in lower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oMath>
                </a14:m>
                <a:r>
                  <a:rPr lang="en-US" sz="2000" dirty="0"/>
                  <a:t> events (5 &lt;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𝑄</m:t>
                        </m:r>
                      </m:e>
                      <m:sup>
                        <m:r>
                          <a:rPr lang="en-US" sz="2000" i="1">
                            <a:latin typeface="Cambria Math" panose="02040503050406030204" pitchFamily="18" charset="0"/>
                          </a:rPr>
                          <m:t>2</m:t>
                        </m:r>
                      </m:sup>
                    </m:sSup>
                  </m:oMath>
                </a14:m>
                <a:r>
                  <a:rPr lang="en-US" sz="2000" dirty="0"/>
                  <a:t> [</a:t>
                </a:r>
                <a14:m>
                  <m:oMath xmlns:m="http://schemas.openxmlformats.org/officeDocument/2006/math">
                    <m:sSup>
                      <m:sSupPr>
                        <m:ctrlPr>
                          <a:rPr lang="en-US" sz="2000" i="1">
                            <a:latin typeface="Cambria Math" panose="02040503050406030204" pitchFamily="18" charset="0"/>
                          </a:rPr>
                        </m:ctrlPr>
                      </m:sSupPr>
                      <m:e>
                        <m:r>
                          <m:rPr>
                            <m:sty m:val="p"/>
                          </m:rPr>
                          <a:rPr lang="en-US" sz="2000">
                            <a:latin typeface="Cambria Math" panose="02040503050406030204" pitchFamily="18" charset="0"/>
                          </a:rPr>
                          <m:t>GeV</m:t>
                        </m:r>
                      </m:e>
                      <m:sup>
                        <m:r>
                          <a:rPr lang="en-US" sz="2000" i="1">
                            <a:latin typeface="Cambria Math" panose="02040503050406030204" pitchFamily="18" charset="0"/>
                          </a:rPr>
                          <m:t>2</m:t>
                        </m:r>
                      </m:sup>
                    </m:sSup>
                  </m:oMath>
                </a14:m>
                <a:r>
                  <a:rPr lang="en-US" sz="2000" dirty="0"/>
                  <a:t>] &lt; 120), consisting of long, thin scintillating fibers for precise position and energy measurement</a:t>
                </a:r>
              </a:p>
              <a:p>
                <a:pPr lvl="1"/>
                <a:r>
                  <a:rPr lang="en-US" sz="1800" dirty="0"/>
                  <a:t>Most statistics for baryon production exist in low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t> event range, limiting factor in how low we go based on </a:t>
                </a:r>
                <a:r>
                  <a:rPr lang="en-US" sz="1800" dirty="0" err="1"/>
                  <a:t>SpaCal</a:t>
                </a:r>
                <a:r>
                  <a:rPr lang="en-US" sz="1800" dirty="0"/>
                  <a:t>, new magnets for Luminosity upgrade required removal of inner </a:t>
                </a:r>
                <a:r>
                  <a:rPr lang="en-US" sz="1800" dirty="0" err="1"/>
                  <a:t>SpaCal</a:t>
                </a:r>
                <a:r>
                  <a:rPr lang="en-US" sz="1800" dirty="0"/>
                  <a:t> sections which causes issues trying to look at events with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t> &lt; 5 </a:t>
                </a:r>
                <a14:m>
                  <m:oMath xmlns:m="http://schemas.openxmlformats.org/officeDocument/2006/math">
                    <m:sSup>
                      <m:sSupPr>
                        <m:ctrlPr>
                          <a:rPr lang="en-US" sz="1800" i="1">
                            <a:latin typeface="Cambria Math" panose="02040503050406030204" pitchFamily="18" charset="0"/>
                          </a:rPr>
                        </m:ctrlPr>
                      </m:sSupPr>
                      <m:e>
                        <m:r>
                          <m:rPr>
                            <m:sty m:val="p"/>
                          </m:rPr>
                          <a:rPr lang="en-US" sz="1800">
                            <a:latin typeface="Cambria Math" panose="02040503050406030204" pitchFamily="18" charset="0"/>
                          </a:rPr>
                          <m:t>GeV</m:t>
                        </m:r>
                      </m:e>
                      <m:sup>
                        <m:r>
                          <a:rPr lang="en-US" sz="1800" i="1">
                            <a:latin typeface="Cambria Math" panose="02040503050406030204" pitchFamily="18" charset="0"/>
                          </a:rPr>
                          <m:t>2</m:t>
                        </m:r>
                      </m:sup>
                    </m:sSup>
                  </m:oMath>
                </a14:m>
                <a:r>
                  <a:rPr lang="en-US" sz="1800" dirty="0"/>
                  <a:t> </a:t>
                </a:r>
              </a:p>
            </p:txBody>
          </p:sp>
        </mc:Choice>
        <mc:Fallback>
          <p:sp>
            <p:nvSpPr>
              <p:cNvPr id="6" name="Content Placeholder 6">
                <a:extLst>
                  <a:ext uri="{FF2B5EF4-FFF2-40B4-BE49-F238E27FC236}">
                    <a16:creationId xmlns:a16="http://schemas.microsoft.com/office/drawing/2014/main" id="{00CBFC2B-77C0-5C0F-3416-2F56C3D50234}"/>
                  </a:ext>
                </a:extLst>
              </p:cNvPr>
              <p:cNvSpPr txBox="1">
                <a:spLocks noRot="1" noChangeAspect="1" noMove="1" noResize="1" noEditPoints="1" noAdjustHandles="1" noChangeArrowheads="1" noChangeShapeType="1" noTextEdit="1"/>
              </p:cNvSpPr>
              <p:nvPr/>
            </p:nvSpPr>
            <p:spPr>
              <a:xfrm>
                <a:off x="428625" y="1900050"/>
                <a:ext cx="4241698" cy="4207185"/>
              </a:xfrm>
              <a:prstGeom prst="rect">
                <a:avLst/>
              </a:prstGeom>
              <a:blipFill>
                <a:blip r:embed="rId2"/>
                <a:stretch>
                  <a:fillRect l="-1293" t="-1449" r="-2730" b="-144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528B023F-CCFE-6BD4-FFF9-D0C1FC13FEDB}"/>
              </a:ext>
            </a:extLst>
          </p:cNvPr>
          <p:cNvPicPr>
            <a:picLocks noChangeAspect="1"/>
          </p:cNvPicPr>
          <p:nvPr/>
        </p:nvPicPr>
        <p:blipFill>
          <a:blip r:embed="rId3"/>
          <a:stretch>
            <a:fillRect/>
          </a:stretch>
        </p:blipFill>
        <p:spPr>
          <a:xfrm>
            <a:off x="4572000" y="1518150"/>
            <a:ext cx="4568483" cy="4589085"/>
          </a:xfrm>
          <a:prstGeom prst="rect">
            <a:avLst/>
          </a:prstGeom>
        </p:spPr>
      </p:pic>
    </p:spTree>
    <p:extLst>
      <p:ext uri="{BB962C8B-B14F-4D97-AF65-F5344CB8AC3E}">
        <p14:creationId xmlns:p14="http://schemas.microsoft.com/office/powerpoint/2010/main" val="14971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55E34-736E-5393-05ED-5A02E08980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C0A93-716C-0DB6-6762-1E300545B698}"/>
              </a:ext>
            </a:extLst>
          </p:cNvPr>
          <p:cNvSpPr>
            <a:spLocks noGrp="1"/>
          </p:cNvSpPr>
          <p:nvPr>
            <p:ph type="title"/>
          </p:nvPr>
        </p:nvSpPr>
        <p:spPr/>
        <p:txBody>
          <a:bodyPr/>
          <a:lstStyle/>
          <a:p>
            <a:r>
              <a:rPr lang="en-US" dirty="0"/>
              <a:t>DIS Event Selections</a:t>
            </a:r>
          </a:p>
        </p:txBody>
      </p:sp>
      <p:sp>
        <p:nvSpPr>
          <p:cNvPr id="3" name="Slide Number Placeholder 2">
            <a:extLst>
              <a:ext uri="{FF2B5EF4-FFF2-40B4-BE49-F238E27FC236}">
                <a16:creationId xmlns:a16="http://schemas.microsoft.com/office/drawing/2014/main" id="{B2AD51BF-BBA9-496C-A4BF-6832C2065149}"/>
              </a:ext>
            </a:extLst>
          </p:cNvPr>
          <p:cNvSpPr>
            <a:spLocks noGrp="1"/>
          </p:cNvSpPr>
          <p:nvPr>
            <p:ph type="sldNum" sz="quarter" idx="4"/>
          </p:nvPr>
        </p:nvSpPr>
        <p:spPr/>
        <p:txBody>
          <a:bodyPr/>
          <a:lstStyle/>
          <a:p>
            <a:fld id="{933A556B-7C63-244D-9B7C-B0EA8042B330}" type="slidenum">
              <a:rPr lang="en-US" smtClean="0"/>
              <a:pPr/>
              <a:t>18</a:t>
            </a:fld>
            <a:endParaRPr lang="en-US" sz="750" dirty="0"/>
          </a:p>
        </p:txBody>
      </p:sp>
      <p:sp>
        <p:nvSpPr>
          <p:cNvPr id="6" name="Content Placeholder 6">
            <a:extLst>
              <a:ext uri="{FF2B5EF4-FFF2-40B4-BE49-F238E27FC236}">
                <a16:creationId xmlns:a16="http://schemas.microsoft.com/office/drawing/2014/main" id="{C1267A11-18CD-6433-3837-3A8FC53DD80B}"/>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2A276BEB-EE0E-4F3E-525C-FCFB5F863E24}"/>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t>5 &lt;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oMath>
                </a14:m>
                <a:r>
                  <a:rPr lang="en-US" sz="1600" dirty="0"/>
                  <a:t> [</a:t>
                </a:r>
                <a14:m>
                  <m:oMath xmlns:m="http://schemas.openxmlformats.org/officeDocument/2006/math">
                    <m:sSup>
                      <m:sSupPr>
                        <m:ctrlPr>
                          <a:rPr lang="en-US" sz="1600" i="1">
                            <a:latin typeface="Cambria Math" panose="02040503050406030204" pitchFamily="18" charset="0"/>
                          </a:rPr>
                        </m:ctrlPr>
                      </m:sSupPr>
                      <m:e>
                        <m:r>
                          <m:rPr>
                            <m:sty m:val="p"/>
                          </m:rPr>
                          <a:rPr lang="en-US" sz="1600">
                            <a:latin typeface="Cambria Math" panose="02040503050406030204" pitchFamily="18" charset="0"/>
                          </a:rPr>
                          <m:t>GeV</m:t>
                        </m:r>
                      </m:e>
                      <m:sup>
                        <m:r>
                          <a:rPr lang="en-US" sz="1600" i="1">
                            <a:latin typeface="Cambria Math" panose="02040503050406030204" pitchFamily="18" charset="0"/>
                          </a:rPr>
                          <m:t>2</m:t>
                        </m:r>
                      </m:sup>
                    </m:sSup>
                  </m:oMath>
                </a14:m>
                <a:r>
                  <a:rPr lang="en-US" sz="1600" dirty="0"/>
                  <a:t>] &lt; 100</a:t>
                </a:r>
                <a:endParaRPr lang="en-US" sz="1600" dirty="0">
                  <a:highlight>
                    <a:srgbClr val="FFFF00"/>
                  </a:highlight>
                </a:endParaRPr>
              </a:p>
              <a:p>
                <a:pPr marL="0" indent="0">
                  <a:buNone/>
                </a:pPr>
                <a:r>
                  <a:rPr lang="en-US" sz="1600" dirty="0"/>
                  <a:t>0.1 &lt; y &lt; 0.6</a:t>
                </a:r>
              </a:p>
              <a:p>
                <a:r>
                  <a:rPr lang="en-US" sz="1600" dirty="0"/>
                  <a:t>-30 &lt; </a:t>
                </a:r>
                <a:r>
                  <a:rPr lang="en-US" sz="1600" dirty="0" err="1"/>
                  <a:t>z</a:t>
                </a:r>
                <a:r>
                  <a:rPr lang="en-US" sz="1600" baseline="-25000" dirty="0" err="1"/>
                  <a:t>VTX</a:t>
                </a:r>
                <a:r>
                  <a:rPr lang="en-US" sz="1600" baseline="-25000" dirty="0"/>
                  <a:t> </a:t>
                </a:r>
                <a:r>
                  <a:rPr lang="en-US" sz="1600" dirty="0"/>
                  <a:t>[cm] &lt; 30</a:t>
                </a:r>
              </a:p>
              <a:p>
                <a:r>
                  <a:rPr lang="en-US" sz="1600" dirty="0"/>
                  <a:t>35 &lt; (</a:t>
                </a:r>
                <a14:m>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𝑧</m:t>
                        </m:r>
                      </m:sub>
                    </m:sSub>
                  </m:oMath>
                </a14:m>
                <a:r>
                  <a:rPr lang="en-US" sz="1600" dirty="0"/>
                  <a:t>) [</a:t>
                </a:r>
                <a14:m>
                  <m:oMath xmlns:m="http://schemas.openxmlformats.org/officeDocument/2006/math">
                    <m:r>
                      <m:rPr>
                        <m:sty m:val="p"/>
                      </m:rPr>
                      <a:rPr lang="en-US" sz="1600">
                        <a:latin typeface="Cambria Math" panose="02040503050406030204" pitchFamily="18" charset="0"/>
                      </a:rPr>
                      <m:t>GeV</m:t>
                    </m:r>
                  </m:oMath>
                </a14:m>
                <a:r>
                  <a:rPr lang="en-US" sz="1600" dirty="0"/>
                  <a:t>] &lt; 70 </a:t>
                </a:r>
              </a:p>
              <a:p>
                <a:pPr marL="800100" lvl="1" indent="-342900"/>
                <a:r>
                  <a:rPr lang="en-US" sz="1600" dirty="0"/>
                  <a:t>Reject events with missing FS particles, missing electron, detector issues</a:t>
                </a:r>
              </a:p>
              <a:p>
                <a:r>
                  <a:rPr lang="en-US" sz="1600" dirty="0"/>
                  <a:t>s61 &gt; 0  *Trigger that requires a track in the detector volume with a transverse momentum above some threshold (a Hadronic Final State), and a </a:t>
                </a:r>
                <a:r>
                  <a:rPr lang="en-US" sz="1600" dirty="0" err="1"/>
                  <a:t>SpaCal</a:t>
                </a:r>
                <a:r>
                  <a:rPr lang="en-US" sz="1600" dirty="0"/>
                  <a:t> energy deposit above some threshold (the DIS scattered electron) </a:t>
                </a:r>
              </a:p>
              <a:p>
                <a:pPr marL="800100" lvl="1" indent="-342900"/>
                <a:r>
                  <a:rPr lang="en-US" sz="1600" dirty="0" err="1"/>
                  <a:t>p</a:t>
                </a:r>
                <a:r>
                  <a:rPr lang="en-US" sz="1600" baseline="-25000" dirty="0" err="1"/>
                  <a:t>T</a:t>
                </a:r>
                <a:r>
                  <a:rPr lang="en-US" sz="1600" dirty="0"/>
                  <a:t> &gt; 900 MeV</a:t>
                </a:r>
              </a:p>
              <a:p>
                <a:pPr marL="800100" lvl="1" indent="-342900"/>
                <a:r>
                  <a:rPr lang="en-US" sz="1600" dirty="0" err="1"/>
                  <a:t>SpaCal</a:t>
                </a:r>
                <a:r>
                  <a:rPr lang="en-US" sz="1600" dirty="0"/>
                  <a:t> energy deposit &gt; 9 GeV</a:t>
                </a:r>
                <a:endParaRPr lang="en-US" sz="1800" dirty="0"/>
              </a:p>
              <a:p>
                <a:pPr marL="342900" indent="-342900"/>
                <a:r>
                  <a:rPr lang="en-US" sz="1800" dirty="0" err="1"/>
                  <a:t>SpaCal</a:t>
                </a:r>
                <a:r>
                  <a:rPr lang="en-US" sz="1800" dirty="0"/>
                  <a:t> energy deposit &gt; 11 GeV</a:t>
                </a:r>
              </a:p>
              <a:p>
                <a:pPr marL="342900" indent="-342900"/>
                <a:r>
                  <a:rPr lang="en-US" sz="1800" dirty="0"/>
                  <a:t>Scattered Electron Cluster Radius in </a:t>
                </a:r>
                <a:r>
                  <a:rPr lang="en-US" sz="1800" dirty="0" err="1"/>
                  <a:t>SpaCal</a:t>
                </a:r>
                <a:r>
                  <a:rPr lang="en-US" sz="1800" dirty="0"/>
                  <a:t> (</a:t>
                </a:r>
                <a:r>
                  <a:rPr lang="en-US" sz="1800" dirty="0" err="1"/>
                  <a:t>Ecra</a:t>
                </a:r>
                <a:r>
                  <a:rPr lang="en-US" sz="1800" dirty="0"/>
                  <a:t>) &lt; 3.5cm</a:t>
                </a:r>
              </a:p>
            </p:txBody>
          </p:sp>
        </mc:Choice>
        <mc:Fallback>
          <p:sp>
            <p:nvSpPr>
              <p:cNvPr id="7" name="Content Placeholder 6">
                <a:extLst>
                  <a:ext uri="{FF2B5EF4-FFF2-40B4-BE49-F238E27FC236}">
                    <a16:creationId xmlns:a16="http://schemas.microsoft.com/office/drawing/2014/main" id="{2A276BEB-EE0E-4F3E-525C-FCFB5F863E24}"/>
                  </a:ext>
                </a:extLst>
              </p:cNvPr>
              <p:cNvSpPr txBox="1">
                <a:spLocks noRot="1" noChangeAspect="1" noMove="1" noResize="1" noEditPoints="1" noAdjustHandles="1" noChangeArrowheads="1" noChangeShapeType="1" noTextEdit="1"/>
              </p:cNvSpPr>
              <p:nvPr/>
            </p:nvSpPr>
            <p:spPr>
              <a:xfrm>
                <a:off x="428625" y="1900050"/>
                <a:ext cx="8056614" cy="4207185"/>
              </a:xfrm>
              <a:prstGeom prst="rect">
                <a:avLst/>
              </a:prstGeom>
              <a:blipFill>
                <a:blip r:embed="rId2"/>
                <a:stretch>
                  <a:fillRect l="-454" t="-1014"/>
                </a:stretch>
              </a:blipFill>
            </p:spPr>
            <p:txBody>
              <a:bodyPr/>
              <a:lstStyle/>
              <a:p>
                <a:r>
                  <a:rPr lang="en-US">
                    <a:noFill/>
                  </a:rPr>
                  <a:t> </a:t>
                </a:r>
              </a:p>
            </p:txBody>
          </p:sp>
        </mc:Fallback>
      </mc:AlternateContent>
    </p:spTree>
    <p:extLst>
      <p:ext uri="{BB962C8B-B14F-4D97-AF65-F5344CB8AC3E}">
        <p14:creationId xmlns:p14="http://schemas.microsoft.com/office/powerpoint/2010/main" val="60082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6CE9-E826-C9FA-67BC-C99EA8F92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E2A83-F161-A567-62EE-9E61D330CBE9}"/>
              </a:ext>
            </a:extLst>
          </p:cNvPr>
          <p:cNvSpPr>
            <a:spLocks noGrp="1"/>
          </p:cNvSpPr>
          <p:nvPr>
            <p:ph type="title"/>
          </p:nvPr>
        </p:nvSpPr>
        <p:spPr/>
        <p:txBody>
          <a:bodyPr/>
          <a:lstStyle/>
          <a:p>
            <a:r>
              <a:rPr lang="el-GR" dirty="0"/>
              <a:t>Λ</a:t>
            </a:r>
            <a:r>
              <a:rPr lang="en-US" dirty="0"/>
              <a:t> Particle Selections</a:t>
            </a:r>
          </a:p>
        </p:txBody>
      </p:sp>
      <p:sp>
        <p:nvSpPr>
          <p:cNvPr id="3" name="Slide Number Placeholder 2">
            <a:extLst>
              <a:ext uri="{FF2B5EF4-FFF2-40B4-BE49-F238E27FC236}">
                <a16:creationId xmlns:a16="http://schemas.microsoft.com/office/drawing/2014/main" id="{FBBE8CB3-3EF8-1BC8-1013-8EDC84067B37}"/>
              </a:ext>
            </a:extLst>
          </p:cNvPr>
          <p:cNvSpPr>
            <a:spLocks noGrp="1"/>
          </p:cNvSpPr>
          <p:nvPr>
            <p:ph type="sldNum" sz="quarter" idx="4"/>
          </p:nvPr>
        </p:nvSpPr>
        <p:spPr/>
        <p:txBody>
          <a:bodyPr/>
          <a:lstStyle/>
          <a:p>
            <a:fld id="{933A556B-7C63-244D-9B7C-B0EA8042B330}" type="slidenum">
              <a:rPr lang="en-US" smtClean="0"/>
              <a:pPr/>
              <a:t>19</a:t>
            </a:fld>
            <a:endParaRPr lang="en-US" sz="750" dirty="0"/>
          </a:p>
        </p:txBody>
      </p:sp>
      <p:sp>
        <p:nvSpPr>
          <p:cNvPr id="6" name="Content Placeholder 6">
            <a:extLst>
              <a:ext uri="{FF2B5EF4-FFF2-40B4-BE49-F238E27FC236}">
                <a16:creationId xmlns:a16="http://schemas.microsoft.com/office/drawing/2014/main" id="{0A7037C9-F5E1-F65D-0AF5-952468D93C53}"/>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9E52F125-55AC-CA26-C2EB-3CA59949851C}"/>
                  </a:ext>
                </a:extLst>
              </p:cNvPr>
              <p:cNvSpPr txBox="1">
                <a:spLocks/>
              </p:cNvSpPr>
              <p:nvPr/>
            </p:nvSpPr>
            <p:spPr>
              <a:xfrm>
                <a:off x="496578" y="3128101"/>
                <a:ext cx="8056614" cy="346946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Rough initial selections listed here, looking for secondary decay vertices separate from primary DIS vertex that is reconstructed from two oppositely charged tracks.  The basic idea is </a:t>
                </a:r>
                <a:r>
                  <a:rPr lang="en-US" sz="2000" b="1" dirty="0"/>
                  <a:t>combinatorial background is reduced with PID and ensuring the secondary vertex is well separated from the primary.</a:t>
                </a:r>
                <a:r>
                  <a:rPr lang="en-US" sz="2000" dirty="0"/>
                  <a:t>  Specifically, we require:</a:t>
                </a:r>
              </a:p>
              <a:p>
                <a:pPr marL="800100" lvl="1" indent="-342900"/>
                <a:r>
                  <a:rPr lang="en-US" dirty="0" err="1"/>
                  <a:t>p</a:t>
                </a:r>
                <a:r>
                  <a:rPr lang="en-US" baseline="-25000" dirty="0" err="1"/>
                  <a:t>T</a:t>
                </a:r>
                <a:r>
                  <a:rPr lang="en-US" dirty="0"/>
                  <a:t> (p) &gt;= 0.2 GeV</a:t>
                </a:r>
              </a:p>
              <a:p>
                <a:pPr marL="800100" lvl="1" indent="-342900"/>
                <a:r>
                  <a:rPr lang="en-US" dirty="0" err="1"/>
                  <a:t>p</a:t>
                </a:r>
                <a:r>
                  <a:rPr lang="en-US" baseline="-25000" dirty="0" err="1"/>
                  <a:t>T</a:t>
                </a:r>
                <a:r>
                  <a:rPr lang="en-US" dirty="0"/>
                  <a:t> (</a:t>
                </a:r>
                <a:r>
                  <a:rPr lang="el-GR" dirty="0"/>
                  <a:t>π</a:t>
                </a:r>
                <a:r>
                  <a:rPr lang="en-US" dirty="0"/>
                  <a:t>) &gt;= 0.1 GeV (We strengthen this cut later)</a:t>
                </a:r>
              </a:p>
              <a:p>
                <a:pPr marL="800100" lvl="1" indent="-342900"/>
                <a:r>
                  <a:rPr lang="en-US" dirty="0"/>
                  <a:t>Track Length (</a:t>
                </a:r>
                <a:r>
                  <a:rPr lang="el-GR" dirty="0"/>
                  <a:t>π</a:t>
                </a:r>
                <a:r>
                  <a:rPr lang="en-US" dirty="0"/>
                  <a:t>) &gt;= 10 cm</a:t>
                </a:r>
              </a:p>
              <a:p>
                <a:pPr marL="800100" lvl="1" indent="-342900"/>
                <a:r>
                  <a:rPr lang="en-US" dirty="0" err="1"/>
                  <a:t>p</a:t>
                </a:r>
                <a:r>
                  <a:rPr lang="en-US" baseline="-25000" dirty="0" err="1"/>
                  <a:t>T,rel</a:t>
                </a:r>
                <a:r>
                  <a:rPr lang="en-US" baseline="-25000" dirty="0"/>
                  <a:t> </a:t>
                </a:r>
                <a:r>
                  <a:rPr lang="en-US" dirty="0"/>
                  <a:t>(daughters </a:t>
                </a:r>
                <a:r>
                  <a:rPr lang="en-US" dirty="0" err="1"/>
                  <a:t>w.r.t.</a:t>
                </a:r>
                <a:r>
                  <a:rPr lang="en-US" dirty="0"/>
                  <a:t> </a:t>
                </a:r>
                <a:r>
                  <a:rPr lang="el-GR" dirty="0"/>
                  <a:t>Λ</a:t>
                </a:r>
                <a:r>
                  <a:rPr lang="en-US" dirty="0"/>
                  <a:t>) &lt; 0.15 GeV</a:t>
                </a:r>
              </a:p>
              <a:p>
                <a:pPr marL="800100" lvl="1" indent="-342900"/>
                <a14:m>
                  <m:oMath xmlns:m="http://schemas.openxmlformats.org/officeDocument/2006/math">
                    <m:sSup>
                      <m:sSupPr>
                        <m:ctrlPr>
                          <a:rPr lang="en-US" i="1">
                            <a:latin typeface="Cambria Math" panose="02040503050406030204" pitchFamily="18" charset="0"/>
                          </a:rPr>
                        </m:ctrlPr>
                      </m:sSupPr>
                      <m:e>
                        <m:r>
                          <m:rPr>
                            <m:sty m:val="p"/>
                          </m:rPr>
                          <a:rPr lang="el-GR" i="1">
                            <a:latin typeface="Cambria Math" panose="02040503050406030204" pitchFamily="18" charset="0"/>
                          </a:rPr>
                          <m:t>χ</m:t>
                        </m:r>
                      </m:e>
                      <m:sup>
                        <m:r>
                          <a:rPr lang="en-US" i="1">
                            <a:latin typeface="Cambria Math" panose="02040503050406030204" pitchFamily="18" charset="0"/>
                          </a:rPr>
                          <m:t>2</m:t>
                        </m:r>
                      </m:sup>
                    </m:sSup>
                  </m:oMath>
                </a14:m>
                <a:r>
                  <a:rPr lang="en-US" dirty="0"/>
                  <a:t>(fit of daughter tracks to secondary vertex) &lt; 5</a:t>
                </a:r>
              </a:p>
              <a:p>
                <a:pPr marL="800100" lvl="1" indent="-342900"/>
                <a:r>
                  <a:rPr lang="en-US" dirty="0"/>
                  <a:t>Radial Distance of Secondary vertex from primary &gt;= 1.5 cm</a:t>
                </a:r>
              </a:p>
              <a:p>
                <a:pPr marL="0" indent="0">
                  <a:buNone/>
                </a:pPr>
                <a:endParaRPr lang="en-US" sz="1800" dirty="0"/>
              </a:p>
            </p:txBody>
          </p:sp>
        </mc:Choice>
        <mc:Fallback>
          <p:sp>
            <p:nvSpPr>
              <p:cNvPr id="7" name="Content Placeholder 6">
                <a:extLst>
                  <a:ext uri="{FF2B5EF4-FFF2-40B4-BE49-F238E27FC236}">
                    <a16:creationId xmlns:a16="http://schemas.microsoft.com/office/drawing/2014/main" id="{9E52F125-55AC-CA26-C2EB-3CA59949851C}"/>
                  </a:ext>
                </a:extLst>
              </p:cNvPr>
              <p:cNvSpPr txBox="1">
                <a:spLocks noRot="1" noChangeAspect="1" noMove="1" noResize="1" noEditPoints="1" noAdjustHandles="1" noChangeArrowheads="1" noChangeShapeType="1" noTextEdit="1"/>
              </p:cNvSpPr>
              <p:nvPr/>
            </p:nvSpPr>
            <p:spPr>
              <a:xfrm>
                <a:off x="496578" y="3128101"/>
                <a:ext cx="8056614" cy="3469469"/>
              </a:xfrm>
              <a:prstGeom prst="rect">
                <a:avLst/>
              </a:prstGeom>
              <a:blipFill>
                <a:blip r:embed="rId2"/>
                <a:stretch>
                  <a:fillRect l="-756" t="-1582" b="-175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75BFD60-5377-EF04-2CB6-D6B57253B50C}"/>
              </a:ext>
            </a:extLst>
          </p:cNvPr>
          <p:cNvPicPr>
            <a:picLocks noChangeAspect="1"/>
          </p:cNvPicPr>
          <p:nvPr/>
        </p:nvPicPr>
        <p:blipFill>
          <a:blip r:embed="rId3"/>
          <a:stretch>
            <a:fillRect/>
          </a:stretch>
        </p:blipFill>
        <p:spPr>
          <a:xfrm>
            <a:off x="428625" y="1862597"/>
            <a:ext cx="4729465" cy="1100029"/>
          </a:xfrm>
          <a:prstGeom prst="rect">
            <a:avLst/>
          </a:prstGeom>
        </p:spPr>
      </p:pic>
      <p:pic>
        <p:nvPicPr>
          <p:cNvPr id="9" name="Picture 8">
            <a:extLst>
              <a:ext uri="{FF2B5EF4-FFF2-40B4-BE49-F238E27FC236}">
                <a16:creationId xmlns:a16="http://schemas.microsoft.com/office/drawing/2014/main" id="{A06689A1-CED8-9F55-14C7-07031E81CC15}"/>
              </a:ext>
            </a:extLst>
          </p:cNvPr>
          <p:cNvPicPr>
            <a:picLocks noChangeAspect="1"/>
          </p:cNvPicPr>
          <p:nvPr/>
        </p:nvPicPr>
        <p:blipFill>
          <a:blip r:embed="rId4"/>
          <a:stretch>
            <a:fillRect/>
          </a:stretch>
        </p:blipFill>
        <p:spPr>
          <a:xfrm>
            <a:off x="6315785" y="2420949"/>
            <a:ext cx="1112616" cy="167655"/>
          </a:xfrm>
          <a:prstGeom prst="rect">
            <a:avLst/>
          </a:prstGeom>
        </p:spPr>
      </p:pic>
      <p:pic>
        <p:nvPicPr>
          <p:cNvPr id="11" name="Picture 10">
            <a:extLst>
              <a:ext uri="{FF2B5EF4-FFF2-40B4-BE49-F238E27FC236}">
                <a16:creationId xmlns:a16="http://schemas.microsoft.com/office/drawing/2014/main" id="{FF3A8B4D-80E0-B603-55D3-CBF4A7B53BFC}"/>
              </a:ext>
            </a:extLst>
          </p:cNvPr>
          <p:cNvPicPr>
            <a:picLocks noChangeAspect="1"/>
          </p:cNvPicPr>
          <p:nvPr/>
        </p:nvPicPr>
        <p:blipFill>
          <a:blip r:embed="rId5"/>
          <a:stretch>
            <a:fillRect/>
          </a:stretch>
        </p:blipFill>
        <p:spPr>
          <a:xfrm>
            <a:off x="5353176" y="1924523"/>
            <a:ext cx="3037834" cy="330951"/>
          </a:xfrm>
          <a:prstGeom prst="rect">
            <a:avLst/>
          </a:prstGeom>
        </p:spPr>
      </p:pic>
    </p:spTree>
    <p:extLst>
      <p:ext uri="{BB962C8B-B14F-4D97-AF65-F5344CB8AC3E}">
        <p14:creationId xmlns:p14="http://schemas.microsoft.com/office/powerpoint/2010/main" val="190223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p:txBody>
          <a:bodyPr/>
          <a:lstStyle/>
          <a:p>
            <a:r>
              <a:rPr lang="en-US" dirty="0"/>
              <a:t>Talk Outline</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28625" y="1504604"/>
                <a:ext cx="8286750" cy="4602631"/>
              </a:xfrm>
            </p:spPr>
            <p:txBody>
              <a:bodyPr>
                <a:noAutofit/>
              </a:bodyPr>
              <a:lstStyle/>
              <a:p>
                <a:pPr marL="342900" indent="-342900">
                  <a:buFont typeface="Arial" panose="020B0604020202020204" pitchFamily="34" charset="0"/>
                  <a:buChar char="•"/>
                </a:pPr>
                <a:r>
                  <a:rPr lang="en-US" dirty="0"/>
                  <a:t>Baryon Junction Motivation</a:t>
                </a:r>
              </a:p>
              <a:p>
                <a:pPr marL="342900" indent="-342900">
                  <a:buFont typeface="Arial" panose="020B0604020202020204" pitchFamily="34" charset="0"/>
                  <a:buChar char="•"/>
                </a:pPr>
                <a:r>
                  <a:rPr lang="en-US" dirty="0"/>
                  <a:t>HERA Overview</a:t>
                </a:r>
              </a:p>
              <a:p>
                <a:pPr marL="342900" indent="-342900">
                  <a:buFont typeface="Arial" panose="020B0604020202020204" pitchFamily="34" charset="0"/>
                  <a:buChar char="•"/>
                </a:pPr>
                <a:r>
                  <a:rPr lang="en-US" dirty="0"/>
                  <a:t>DIS Kinematics</a:t>
                </a:r>
              </a:p>
              <a:p>
                <a:pPr marL="342900" indent="-342900">
                  <a:buFont typeface="Arial" panose="020B0604020202020204" pitchFamily="34" charset="0"/>
                  <a:buChar char="•"/>
                </a:pPr>
                <a:r>
                  <a:rPr lang="en-US" sz="2400" dirty="0"/>
                  <a:t>Baryon Production at HERA and Existing Results</a:t>
                </a:r>
              </a:p>
              <a:p>
                <a:pPr marL="342900" indent="-342900">
                  <a:buFont typeface="Arial" panose="020B0604020202020204" pitchFamily="34" charset="0"/>
                  <a:buChar char="•"/>
                </a:pPr>
                <a:r>
                  <a:rPr lang="en-US" dirty="0"/>
                  <a:t>H1 Experiment at HERA</a:t>
                </a:r>
              </a:p>
              <a:p>
                <a:pPr marL="342900" indent="-342900">
                  <a:buFont typeface="Arial" panose="020B0604020202020204" pitchFamily="34" charset="0"/>
                  <a:buChar char="•"/>
                </a:pPr>
                <a:r>
                  <a:rPr lang="en-US" dirty="0"/>
                  <a:t>Results of Current Ongoing Analysis (Not H1 Official Result Yet) Measuring </a:t>
                </a:r>
                <a:r>
                  <a:rPr lang="el-GR" dirty="0"/>
                  <a:t>Λ</a:t>
                </a:r>
                <a:r>
                  <a:rPr lang="en-US" dirty="0"/>
                  <a:t> - </a:t>
                </a:r>
                <a14:m>
                  <m:oMath xmlns:m="http://schemas.openxmlformats.org/officeDocument/2006/math">
                    <m:acc>
                      <m:accPr>
                        <m:chr m:val="̅"/>
                        <m:ctrlPr>
                          <a:rPr lang="en-US" i="1">
                            <a:latin typeface="Cambria Math" panose="02040503050406030204" pitchFamily="18" charset="0"/>
                          </a:rPr>
                        </m:ctrlPr>
                      </m:accPr>
                      <m:e>
                        <m:r>
                          <m:rPr>
                            <m:nor/>
                          </m:rPr>
                          <a:rPr lang="el-GR" dirty="0"/>
                          <m:t>Λ</m:t>
                        </m:r>
                      </m:e>
                    </m:acc>
                  </m:oMath>
                </a14:m>
                <a:r>
                  <a:rPr lang="en-US" dirty="0"/>
                  <a:t> Baryon Asymmetry</a:t>
                </a:r>
              </a:p>
              <a:p>
                <a:pPr marL="342900" indent="-342900">
                  <a:buFont typeface="Arial" panose="020B0604020202020204" pitchFamily="34" charset="0"/>
                  <a:buChar char="•"/>
                </a:pPr>
                <a:r>
                  <a:rPr lang="en-US" dirty="0"/>
                  <a:t>Conclusion</a:t>
                </a:r>
              </a:p>
            </p:txBody>
          </p:sp>
        </mc:Choice>
        <mc:Fallback>
          <p:sp>
            <p:nvSpPr>
              <p:cNvPr id="7" name="Content Placeholder 6">
                <a:extLst>
                  <a:ext uri="{FF2B5EF4-FFF2-40B4-BE49-F238E27FC236}">
                    <a16:creationId xmlns:a16="http://schemas.microsoft.com/office/drawing/2014/main" id="{84BED499-6ED4-F54A-8BC4-75AB617CA064}"/>
                  </a:ext>
                </a:extLst>
              </p:cNvPr>
              <p:cNvSpPr>
                <a:spLocks noGrp="1" noRot="1" noChangeAspect="1" noMove="1" noResize="1" noEditPoints="1" noAdjustHandles="1" noChangeArrowheads="1" noChangeShapeType="1" noTextEdit="1"/>
              </p:cNvSpPr>
              <p:nvPr>
                <p:ph idx="1"/>
              </p:nvPr>
            </p:nvSpPr>
            <p:spPr>
              <a:xfrm>
                <a:off x="428625" y="1504604"/>
                <a:ext cx="8286750" cy="4602631"/>
              </a:xfrm>
              <a:blipFill>
                <a:blip r:embed="rId2"/>
                <a:stretch>
                  <a:fillRect l="-956" t="-172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AC7DF-D647-9593-3636-8236E421C1B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D4B5EDE-43B1-42BC-6A75-21F61049C447}"/>
                  </a:ext>
                </a:extLst>
              </p:cNvPr>
              <p:cNvSpPr>
                <a:spLocks noGrp="1"/>
              </p:cNvSpPr>
              <p:nvPr>
                <p:ph type="title"/>
              </p:nvPr>
            </p:nvSpPr>
            <p:spPr>
              <a:xfrm>
                <a:off x="428625" y="365126"/>
                <a:ext cx="8286750" cy="1325563"/>
              </a:xfrm>
            </p:spPr>
            <p:txBody>
              <a:bodyPr/>
              <a:lstStyle/>
              <a:p>
                <a:r>
                  <a:rPr lang="en-US" dirty="0"/>
                  <a:t>HERA II 2005-2007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e</m:t>
                        </m:r>
                      </m:e>
                      <m:sup>
                        <m:r>
                          <a:rPr lang="en-US" i="1">
                            <a:latin typeface="Cambria Math" panose="02040503050406030204" pitchFamily="18" charset="0"/>
                          </a:rPr>
                          <m:t>+</m:t>
                        </m:r>
                      </m:sup>
                    </m:sSup>
                  </m:oMath>
                </a14:m>
                <a:r>
                  <a:rPr lang="en-US" dirty="0"/>
                  <a:t>p/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e</m:t>
                        </m:r>
                      </m:e>
                      <m:sup>
                        <m:r>
                          <a:rPr lang="en-US" i="1">
                            <a:latin typeface="Cambria Math" panose="02040503050406030204" pitchFamily="18" charset="0"/>
                          </a:rPr>
                          <m:t>−</m:t>
                        </m:r>
                      </m:sup>
                    </m:sSup>
                  </m:oMath>
                </a14:m>
                <a:r>
                  <a:rPr lang="en-US" dirty="0"/>
                  <a:t>p</a:t>
                </a:r>
                <a:br>
                  <a:rPr lang="en-US" dirty="0"/>
                </a:br>
                <a:r>
                  <a:rPr lang="el-GR" dirty="0"/>
                  <a:t>Λ</a:t>
                </a:r>
                <a:r>
                  <a:rPr lang="en-US" dirty="0"/>
                  <a:t> + </a:t>
                </a:r>
                <a14:m>
                  <m:oMath xmlns:m="http://schemas.openxmlformats.org/officeDocument/2006/math">
                    <m:acc>
                      <m:accPr>
                        <m:chr m:val="̅"/>
                        <m:ctrlPr>
                          <a:rPr lang="en-US" i="1">
                            <a:latin typeface="Cambria Math" panose="02040503050406030204" pitchFamily="18" charset="0"/>
                          </a:rPr>
                        </m:ctrlPr>
                      </m:accPr>
                      <m:e>
                        <m:r>
                          <m:rPr>
                            <m:nor/>
                          </m:rPr>
                          <a:rPr lang="el-GR" dirty="0"/>
                          <m:t>Λ</m:t>
                        </m:r>
                      </m:e>
                    </m:acc>
                  </m:oMath>
                </a14:m>
                <a:r>
                  <a:rPr lang="en-US" dirty="0"/>
                  <a:t> Cut Evolution</a:t>
                </a:r>
              </a:p>
            </p:txBody>
          </p:sp>
        </mc:Choice>
        <mc:Fallback xmlns="">
          <p:sp>
            <p:nvSpPr>
              <p:cNvPr id="2" name="Title 1">
                <a:extLst>
                  <a:ext uri="{FF2B5EF4-FFF2-40B4-BE49-F238E27FC236}">
                    <a16:creationId xmlns:a16="http://schemas.microsoft.com/office/drawing/2014/main" id="{6D4B5EDE-43B1-42BC-6A75-21F61049C447}"/>
                  </a:ext>
                </a:extLst>
              </p:cNvPr>
              <p:cNvSpPr>
                <a:spLocks noGrp="1" noRot="1" noChangeAspect="1" noMove="1" noResize="1" noEditPoints="1" noAdjustHandles="1" noChangeArrowheads="1" noChangeShapeType="1" noTextEdit="1"/>
              </p:cNvSpPr>
              <p:nvPr>
                <p:ph type="title"/>
              </p:nvPr>
            </p:nvSpPr>
            <p:spPr>
              <a:xfrm>
                <a:off x="428625" y="365126"/>
                <a:ext cx="8286750" cy="1325563"/>
              </a:xfrm>
              <a:blipFill>
                <a:blip r:embed="rId2"/>
                <a:stretch>
                  <a:fillRect l="-2206" t="-2765" b="-921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9FC3056-7770-5922-7EA1-A5B82AB73B28}"/>
              </a:ext>
            </a:extLst>
          </p:cNvPr>
          <p:cNvSpPr>
            <a:spLocks noGrp="1"/>
          </p:cNvSpPr>
          <p:nvPr>
            <p:ph type="sldNum" sz="quarter" idx="4"/>
          </p:nvPr>
        </p:nvSpPr>
        <p:spPr/>
        <p:txBody>
          <a:bodyPr/>
          <a:lstStyle/>
          <a:p>
            <a:fld id="{933A556B-7C63-244D-9B7C-B0EA8042B330}" type="slidenum">
              <a:rPr lang="en-US" smtClean="0"/>
              <a:pPr/>
              <a:t>20</a:t>
            </a:fld>
            <a:endParaRPr lang="en-US" sz="750" dirty="0"/>
          </a:p>
        </p:txBody>
      </p:sp>
      <p:sp>
        <p:nvSpPr>
          <p:cNvPr id="6" name="Content Placeholder 6">
            <a:extLst>
              <a:ext uri="{FF2B5EF4-FFF2-40B4-BE49-F238E27FC236}">
                <a16:creationId xmlns:a16="http://schemas.microsoft.com/office/drawing/2014/main" id="{4E50D160-CDB0-46BB-4C1B-B25D8A2303AD}"/>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AC9E85F0-0363-AE56-317E-86FCF07A54BB}"/>
                  </a:ext>
                </a:extLst>
              </p:cNvPr>
              <p:cNvSpPr txBox="1">
                <a:spLocks/>
              </p:cNvSpPr>
              <p:nvPr/>
            </p:nvSpPr>
            <p:spPr>
              <a:xfrm>
                <a:off x="5388077" y="1882810"/>
                <a:ext cx="3500284" cy="509630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t>Cut 0 – Black: </a:t>
                </a:r>
                <a:r>
                  <a:rPr lang="en-US" sz="1200" dirty="0"/>
                  <a:t>Starting point after selections on previous slide </a:t>
                </a:r>
              </a:p>
              <a:p>
                <a:pPr marL="0" indent="0">
                  <a:buNone/>
                </a:pPr>
                <a:r>
                  <a:rPr lang="en-US" sz="1200" b="1" dirty="0">
                    <a:solidFill>
                      <a:srgbClr val="FF0000"/>
                    </a:solidFill>
                  </a:rPr>
                  <a:t>Cut 1- Red:</a:t>
                </a:r>
                <a:r>
                  <a:rPr lang="pt-BR" sz="1200" b="1" dirty="0"/>
                  <a:t> </a:t>
                </a:r>
                <a:r>
                  <a:rPr lang="pt-BR" sz="1200" dirty="0"/>
                  <a:t>|ɳ(</a:t>
                </a:r>
                <a:r>
                  <a:rPr lang="el-GR" sz="1200" dirty="0"/>
                  <a:t>Λ</a:t>
                </a:r>
                <a:r>
                  <a:rPr lang="pt-BR" sz="1200" dirty="0"/>
                  <a:t>)| &lt; 1.3 </a:t>
                </a:r>
              </a:p>
              <a:p>
                <a:pPr marL="0" indent="0">
                  <a:buNone/>
                </a:pPr>
                <a:r>
                  <a:rPr lang="pt-BR" sz="1200" b="1" dirty="0">
                    <a:solidFill>
                      <a:srgbClr val="00B050"/>
                    </a:solidFill>
                  </a:rPr>
                  <a:t>Cut 2- Green: </a:t>
                </a:r>
                <a:r>
                  <a:rPr lang="pt-BR" sz="1200" dirty="0"/>
                  <a:t>0.5 &lt; </a:t>
                </a:r>
                <a:r>
                  <a:rPr lang="en-US" sz="1200" dirty="0" err="1"/>
                  <a:t>p</a:t>
                </a:r>
                <a:r>
                  <a:rPr lang="en-US" sz="1200" baseline="-25000" dirty="0" err="1"/>
                  <a:t>T</a:t>
                </a:r>
                <a:r>
                  <a:rPr lang="pt-BR" sz="1200" dirty="0"/>
                  <a:t>(</a:t>
                </a:r>
                <a:r>
                  <a:rPr lang="el-GR" sz="1200" dirty="0"/>
                  <a:t>Λ</a:t>
                </a:r>
                <a:r>
                  <a:rPr lang="pt-BR" sz="1200" dirty="0"/>
                  <a:t>)[GeV] &lt; 3.5 </a:t>
                </a:r>
                <a:endParaRPr lang="en-US" sz="1200" dirty="0"/>
              </a:p>
              <a:p>
                <a:pPr marL="0" indent="0">
                  <a:buNone/>
                </a:pPr>
                <a:r>
                  <a:rPr lang="pt-BR" sz="1200" b="1" dirty="0">
                    <a:solidFill>
                      <a:srgbClr val="0808BE"/>
                    </a:solidFill>
                  </a:rPr>
                  <a:t>Cut 3- Blue: </a:t>
                </a:r>
                <a:r>
                  <a:rPr lang="pt-BR" sz="1200" dirty="0"/>
                  <a:t>Track Start Radius &lt; 35cm</a:t>
                </a:r>
              </a:p>
              <a:p>
                <a:pPr marL="0" indent="0">
                  <a:buNone/>
                </a:pPr>
                <a:r>
                  <a:rPr lang="pt-BR" sz="1200" b="1" dirty="0">
                    <a:solidFill>
                      <a:schemeClr val="accent2"/>
                    </a:solidFill>
                  </a:rPr>
                  <a:t>Cut 4- Orange: </a:t>
                </a:r>
                <a:r>
                  <a:rPr lang="pt-BR" sz="1200" dirty="0"/>
                  <a:t>Reject Primary Vertex Fitted Tracks</a:t>
                </a:r>
              </a:p>
              <a:p>
                <a:pPr marL="0" indent="0">
                  <a:buNone/>
                </a:pPr>
                <a:r>
                  <a:rPr lang="pt-BR" sz="1200" b="1" dirty="0"/>
                  <a:t>Cut 5- Black: </a:t>
                </a:r>
                <a:r>
                  <a:rPr lang="pt-BR" sz="1200" dirty="0"/>
                  <a:t>Rejecting Tracks with Multiple Secondary Vertex 	Hypotheses (Keep Candidate with best Chi2 vertex fit)</a:t>
                </a:r>
              </a:p>
              <a:p>
                <a:pPr marL="0" indent="0">
                  <a:buNone/>
                </a:pPr>
                <a:r>
                  <a:rPr lang="pt-BR" sz="1200" b="1" dirty="0">
                    <a:solidFill>
                      <a:srgbClr val="FF0000"/>
                    </a:solidFill>
                  </a:rPr>
                  <a:t>Cut 6- Red: </a:t>
                </a:r>
                <a:r>
                  <a:rPr lang="en-US" sz="1200" dirty="0" err="1"/>
                  <a:t>p</a:t>
                </a:r>
                <a:r>
                  <a:rPr lang="en-US" sz="1200" baseline="-25000" dirty="0" err="1"/>
                  <a:t>T</a:t>
                </a:r>
                <a:r>
                  <a:rPr lang="en-US" sz="1200" dirty="0"/>
                  <a:t> (</a:t>
                </a:r>
                <a:r>
                  <a:rPr lang="el-GR" sz="1200" dirty="0"/>
                  <a:t>π</a:t>
                </a:r>
                <a:r>
                  <a:rPr lang="en-US" sz="1200" dirty="0"/>
                  <a:t>) &gt; 0.12 GeV </a:t>
                </a:r>
              </a:p>
              <a:p>
                <a:pPr marL="0" indent="0">
                  <a:buNone/>
                </a:pPr>
                <a:r>
                  <a:rPr lang="pt-BR" sz="1200" b="1" dirty="0">
                    <a:solidFill>
                      <a:srgbClr val="00B050"/>
                    </a:solidFill>
                  </a:rPr>
                  <a:t>Cut 7- Green: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𝐿</m:t>
                        </m:r>
                      </m:e>
                      <m:sub>
                        <m:f>
                          <m:fPr>
                            <m:ctrlPr>
                              <a:rPr lang="en-US" sz="1200" i="1">
                                <a:latin typeface="Cambria Math" panose="02040503050406030204" pitchFamily="18" charset="0"/>
                              </a:rPr>
                            </m:ctrlPr>
                          </m:fPr>
                          <m:num>
                            <m:r>
                              <a:rPr lang="en-US" sz="1200" i="1">
                                <a:latin typeface="Cambria Math" panose="02040503050406030204" pitchFamily="18" charset="0"/>
                              </a:rPr>
                              <m:t>𝑑𝐸</m:t>
                            </m:r>
                          </m:num>
                          <m:den>
                            <m:r>
                              <a:rPr lang="en-US" sz="1200" i="1">
                                <a:latin typeface="Cambria Math" panose="02040503050406030204" pitchFamily="18" charset="0"/>
                              </a:rPr>
                              <m:t>𝑑𝑥</m:t>
                            </m:r>
                          </m:den>
                        </m:f>
                      </m:sub>
                    </m:sSub>
                    <m:r>
                      <a:rPr lang="en-US" sz="1200" i="1">
                        <a:latin typeface="Cambria Math" panose="02040503050406030204" pitchFamily="18" charset="0"/>
                      </a:rPr>
                      <m:t>(</m:t>
                    </m:r>
                    <m:r>
                      <m:rPr>
                        <m:sty m:val="p"/>
                      </m:rPr>
                      <a:rPr lang="en-US" sz="1200">
                        <a:latin typeface="Cambria Math" panose="02040503050406030204" pitchFamily="18" charset="0"/>
                      </a:rPr>
                      <m:t>p</m:t>
                    </m:r>
                    <m:r>
                      <a:rPr lang="en-US" sz="1200" i="1">
                        <a:latin typeface="Cambria Math" panose="02040503050406030204" pitchFamily="18" charset="0"/>
                      </a:rPr>
                      <m:t>)&gt;0.001</m:t>
                    </m:r>
                  </m:oMath>
                </a14:m>
                <a:endParaRPr lang="en-US" sz="1200" dirty="0"/>
              </a:p>
              <a:p>
                <a:pPr marL="0" indent="0">
                  <a:buNone/>
                </a:pPr>
                <a:r>
                  <a:rPr lang="pt-BR" sz="1200" b="1" dirty="0">
                    <a:solidFill>
                      <a:srgbClr val="0808BE"/>
                    </a:solidFill>
                  </a:rPr>
                  <a:t>Cut 8- Blue: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𝐿</m:t>
                        </m:r>
                      </m:e>
                      <m:sub>
                        <m:f>
                          <m:fPr>
                            <m:ctrlPr>
                              <a:rPr lang="en-US" sz="1200" i="1">
                                <a:latin typeface="Cambria Math" panose="02040503050406030204" pitchFamily="18" charset="0"/>
                              </a:rPr>
                            </m:ctrlPr>
                          </m:fPr>
                          <m:num>
                            <m:r>
                              <a:rPr lang="en-US" sz="1200" i="1">
                                <a:latin typeface="Cambria Math" panose="02040503050406030204" pitchFamily="18" charset="0"/>
                              </a:rPr>
                              <m:t>𝑑𝐸</m:t>
                            </m:r>
                          </m:num>
                          <m:den>
                            <m:r>
                              <a:rPr lang="en-US" sz="1200" i="1">
                                <a:latin typeface="Cambria Math" panose="02040503050406030204" pitchFamily="18" charset="0"/>
                              </a:rPr>
                              <m:t>𝑑𝑥</m:t>
                            </m:r>
                          </m:den>
                        </m:f>
                      </m:sub>
                    </m:sSub>
                    <m:d>
                      <m:dPr>
                        <m:ctrlPr>
                          <a:rPr lang="en-US" sz="1200" i="1">
                            <a:latin typeface="Cambria Math" panose="02040503050406030204" pitchFamily="18" charset="0"/>
                          </a:rPr>
                        </m:ctrlPr>
                      </m:dPr>
                      <m:e>
                        <m:r>
                          <m:rPr>
                            <m:nor/>
                          </m:rPr>
                          <a:rPr lang="pt-BR" sz="1200" dirty="0"/>
                          <m:t>π</m:t>
                        </m:r>
                      </m:e>
                    </m:d>
                    <m:r>
                      <a:rPr lang="en-US" sz="1200" i="1">
                        <a:latin typeface="Cambria Math" panose="02040503050406030204" pitchFamily="18" charset="0"/>
                      </a:rPr>
                      <m:t>&gt;0.001</m:t>
                    </m:r>
                  </m:oMath>
                </a14:m>
                <a:endParaRPr lang="en-US" sz="1200" dirty="0"/>
              </a:p>
              <a:p>
                <a:pPr marL="0" indent="0">
                  <a:buNone/>
                </a:pPr>
                <a:r>
                  <a:rPr lang="en-US" sz="1200" b="1" dirty="0">
                    <a:solidFill>
                      <a:srgbClr val="CC00FF"/>
                    </a:solidFill>
                  </a:rPr>
                  <a:t>Cut 9- Magenta: </a:t>
                </a:r>
                <a:r>
                  <a:rPr lang="pt-BR" sz="1200" dirty="0"/>
                  <a:t>|</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𝑆</m:t>
                        </m:r>
                      </m:e>
                      <m:sub>
                        <m:r>
                          <a:rPr lang="en-US" sz="1200" i="1">
                            <a:latin typeface="Cambria Math" panose="02040503050406030204" pitchFamily="18" charset="0"/>
                          </a:rPr>
                          <m:t>𝑑𝑐𝑎</m:t>
                        </m:r>
                      </m:sub>
                    </m:sSub>
                  </m:oMath>
                </a14:m>
                <a:r>
                  <a:rPr lang="pt-BR" sz="1200" dirty="0"/>
                  <a:t> (p)| &gt; 0.2</a:t>
                </a:r>
              </a:p>
              <a:p>
                <a:pPr marL="0" indent="0">
                  <a:buNone/>
                </a:pPr>
                <a:r>
                  <a:rPr lang="en-US" sz="1200" b="1" dirty="0">
                    <a:solidFill>
                      <a:srgbClr val="FF0000"/>
                    </a:solidFill>
                  </a:rPr>
                  <a:t>Cut 10- Red:</a:t>
                </a:r>
                <a:r>
                  <a:rPr lang="pt-BR" sz="1200" b="1" dirty="0">
                    <a:solidFill>
                      <a:srgbClr val="FF0000"/>
                    </a:solidFill>
                  </a:rPr>
                  <a:t>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m:t>
                        </m:r>
                        <m:r>
                          <a:rPr lang="en-US" sz="1200" i="1">
                            <a:latin typeface="Cambria Math" panose="02040503050406030204" pitchFamily="18" charset="0"/>
                          </a:rPr>
                          <m:t>𝑆</m:t>
                        </m:r>
                      </m:e>
                      <m:sub>
                        <m:r>
                          <a:rPr lang="en-US" sz="1200" i="1">
                            <a:latin typeface="Cambria Math" panose="02040503050406030204" pitchFamily="18" charset="0"/>
                          </a:rPr>
                          <m:t>𝑑𝑐𝑎</m:t>
                        </m:r>
                      </m:sub>
                    </m:sSub>
                  </m:oMath>
                </a14:m>
                <a:r>
                  <a:rPr lang="pt-BR" sz="1200" dirty="0"/>
                  <a:t> (π)| &gt; 0.2</a:t>
                </a:r>
              </a:p>
              <a:p>
                <a:pPr marL="0" indent="0">
                  <a:buNone/>
                </a:pPr>
                <a:r>
                  <a:rPr lang="pt-BR" sz="1200" b="1" dirty="0">
                    <a:solidFill>
                      <a:schemeClr val="accent4">
                        <a:lumMod val="60000"/>
                        <a:lumOff val="40000"/>
                      </a:schemeClr>
                    </a:solidFill>
                  </a:rPr>
                  <a:t>Cut 11- Yellow:  </a:t>
                </a:r>
                <a:r>
                  <a:rPr lang="pt-BR" sz="1200" dirty="0"/>
                  <a:t>M(π+</a:t>
                </a:r>
                <a:r>
                  <a:rPr lang="el-GR" sz="1200" dirty="0"/>
                  <a:t>π</a:t>
                </a:r>
                <a:r>
                  <a:rPr lang="pt-BR" sz="1200" dirty="0"/>
                  <a:t>) &lt; 0.465 GeV || </a:t>
                </a:r>
              </a:p>
              <a:p>
                <a:pPr marL="0" indent="0">
                  <a:buNone/>
                </a:pPr>
                <a:r>
                  <a:rPr lang="pt-BR" sz="1200" dirty="0"/>
                  <a:t>                               M(π+</a:t>
                </a:r>
                <a:r>
                  <a:rPr lang="el-GR" sz="1200" dirty="0"/>
                  <a:t>π</a:t>
                </a:r>
                <a:r>
                  <a:rPr lang="pt-BR" sz="1200" dirty="0"/>
                  <a:t>) &gt; 0.530 GeV</a:t>
                </a:r>
              </a:p>
              <a:p>
                <a:pPr marL="0" indent="0">
                  <a:buNone/>
                </a:pPr>
                <a:r>
                  <a:rPr lang="pt-BR" sz="1200" b="1" dirty="0"/>
                  <a:t>Cut 12- Black: </a:t>
                </a:r>
                <a:r>
                  <a:rPr lang="pt-BR" sz="1200" dirty="0"/>
                  <a:t>M(</a:t>
                </a:r>
                <a14:m>
                  <m:oMath xmlns:m="http://schemas.openxmlformats.org/officeDocument/2006/math">
                    <m:sSup>
                      <m:sSupPr>
                        <m:ctrlPr>
                          <a:rPr lang="pt-BR" sz="1200" i="1">
                            <a:latin typeface="Cambria Math" panose="02040503050406030204" pitchFamily="18" charset="0"/>
                          </a:rPr>
                        </m:ctrlPr>
                      </m:sSupPr>
                      <m:e>
                        <m:r>
                          <a:rPr lang="en-US" sz="1200" i="1">
                            <a:latin typeface="Cambria Math" panose="02040503050406030204" pitchFamily="18" charset="0"/>
                          </a:rPr>
                          <m:t>𝑒</m:t>
                        </m:r>
                      </m:e>
                      <m:sup>
                        <m:r>
                          <a:rPr lang="en-US" sz="1200" i="1">
                            <a:latin typeface="Cambria Math" panose="02040503050406030204" pitchFamily="18" charset="0"/>
                          </a:rPr>
                          <m:t>+</m:t>
                        </m:r>
                      </m:sup>
                    </m:sSup>
                  </m:oMath>
                </a14:m>
                <a:r>
                  <a:rPr lang="pt-BR" sz="1200" dirty="0"/>
                  <a:t>+ </a:t>
                </a:r>
                <a14:m>
                  <m:oMath xmlns:m="http://schemas.openxmlformats.org/officeDocument/2006/math">
                    <m:sSup>
                      <m:sSupPr>
                        <m:ctrlPr>
                          <a:rPr lang="pt-BR" sz="1200" i="1">
                            <a:latin typeface="Cambria Math" panose="02040503050406030204" pitchFamily="18" charset="0"/>
                          </a:rPr>
                        </m:ctrlPr>
                      </m:sSupPr>
                      <m:e>
                        <m:r>
                          <a:rPr lang="en-US" sz="1200" i="1">
                            <a:latin typeface="Cambria Math" panose="02040503050406030204" pitchFamily="18" charset="0"/>
                          </a:rPr>
                          <m:t>𝑒</m:t>
                        </m:r>
                      </m:e>
                      <m:sup>
                        <m:r>
                          <a:rPr lang="en-US" sz="1200" i="1">
                            <a:latin typeface="Cambria Math" panose="02040503050406030204" pitchFamily="18" charset="0"/>
                          </a:rPr>
                          <m:t>−</m:t>
                        </m:r>
                      </m:sup>
                    </m:sSup>
                  </m:oMath>
                </a14:m>
                <a:r>
                  <a:rPr lang="pt-BR" sz="1200" dirty="0"/>
                  <a:t>) &gt; 0.05 GeV</a:t>
                </a:r>
              </a:p>
              <a:p>
                <a:pPr marL="0" indent="0">
                  <a:buNone/>
                </a:pPr>
                <a:endParaRPr lang="en-US" sz="1800" dirty="0"/>
              </a:p>
            </p:txBody>
          </p:sp>
        </mc:Choice>
        <mc:Fallback xmlns="">
          <p:sp>
            <p:nvSpPr>
              <p:cNvPr id="7" name="Content Placeholder 6">
                <a:extLst>
                  <a:ext uri="{FF2B5EF4-FFF2-40B4-BE49-F238E27FC236}">
                    <a16:creationId xmlns:a16="http://schemas.microsoft.com/office/drawing/2014/main" id="{AC9E85F0-0363-AE56-317E-86FCF07A54BB}"/>
                  </a:ext>
                </a:extLst>
              </p:cNvPr>
              <p:cNvSpPr txBox="1">
                <a:spLocks noRot="1" noChangeAspect="1" noMove="1" noResize="1" noEditPoints="1" noAdjustHandles="1" noChangeArrowheads="1" noChangeShapeType="1" noTextEdit="1"/>
              </p:cNvSpPr>
              <p:nvPr/>
            </p:nvSpPr>
            <p:spPr>
              <a:xfrm>
                <a:off x="5388077" y="1882810"/>
                <a:ext cx="3500284" cy="5096303"/>
              </a:xfrm>
              <a:prstGeom prst="rect">
                <a:avLst/>
              </a:prstGeom>
              <a:blipFill>
                <a:blip r:embed="rId3"/>
                <a:stretch>
                  <a:fillRect l="-174" t="-59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734929F-B926-4721-09AE-5842AB87138B}"/>
              </a:ext>
            </a:extLst>
          </p:cNvPr>
          <p:cNvPicPr>
            <a:picLocks noChangeAspect="1"/>
          </p:cNvPicPr>
          <p:nvPr/>
        </p:nvPicPr>
        <p:blipFill>
          <a:blip r:embed="rId4"/>
          <a:stretch>
            <a:fillRect/>
          </a:stretch>
        </p:blipFill>
        <p:spPr>
          <a:xfrm>
            <a:off x="255639" y="1900050"/>
            <a:ext cx="5014451" cy="4537649"/>
          </a:xfrm>
          <a:prstGeom prst="rect">
            <a:avLst/>
          </a:prstGeom>
        </p:spPr>
      </p:pic>
      <p:pic>
        <p:nvPicPr>
          <p:cNvPr id="10" name="Picture 9">
            <a:extLst>
              <a:ext uri="{FF2B5EF4-FFF2-40B4-BE49-F238E27FC236}">
                <a16:creationId xmlns:a16="http://schemas.microsoft.com/office/drawing/2014/main" id="{899A9038-695F-5910-9903-AE356F63F2AA}"/>
              </a:ext>
            </a:extLst>
          </p:cNvPr>
          <p:cNvPicPr>
            <a:picLocks noChangeAspect="1"/>
          </p:cNvPicPr>
          <p:nvPr/>
        </p:nvPicPr>
        <p:blipFill>
          <a:blip r:embed="rId5"/>
          <a:stretch>
            <a:fillRect/>
          </a:stretch>
        </p:blipFill>
        <p:spPr>
          <a:xfrm>
            <a:off x="7902216" y="5222457"/>
            <a:ext cx="813159" cy="279393"/>
          </a:xfrm>
          <a:prstGeom prst="rect">
            <a:avLst/>
          </a:prstGeom>
        </p:spPr>
      </p:pic>
      <p:pic>
        <p:nvPicPr>
          <p:cNvPr id="13" name="Picture 12">
            <a:extLst>
              <a:ext uri="{FF2B5EF4-FFF2-40B4-BE49-F238E27FC236}">
                <a16:creationId xmlns:a16="http://schemas.microsoft.com/office/drawing/2014/main" id="{6D630AF0-4983-8604-8F61-4DE3E0120293}"/>
              </a:ext>
            </a:extLst>
          </p:cNvPr>
          <p:cNvPicPr>
            <a:picLocks noChangeAspect="1"/>
          </p:cNvPicPr>
          <p:nvPr/>
        </p:nvPicPr>
        <p:blipFill>
          <a:blip r:embed="rId6"/>
          <a:stretch>
            <a:fillRect/>
          </a:stretch>
        </p:blipFill>
        <p:spPr>
          <a:xfrm>
            <a:off x="1042322" y="2369797"/>
            <a:ext cx="1661550" cy="171725"/>
          </a:xfrm>
          <a:prstGeom prst="rect">
            <a:avLst/>
          </a:prstGeom>
        </p:spPr>
      </p:pic>
    </p:spTree>
    <p:extLst>
      <p:ext uri="{BB962C8B-B14F-4D97-AF65-F5344CB8AC3E}">
        <p14:creationId xmlns:p14="http://schemas.microsoft.com/office/powerpoint/2010/main" val="3932399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32E78-0AAB-92D8-49FC-26BA75E153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97CB9E3-0D18-63F0-848F-AD3C7E69B446}"/>
              </a:ext>
            </a:extLst>
          </p:cNvPr>
          <p:cNvPicPr>
            <a:picLocks noChangeAspect="1"/>
          </p:cNvPicPr>
          <p:nvPr/>
        </p:nvPicPr>
        <p:blipFill>
          <a:blip r:embed="rId2"/>
          <a:stretch>
            <a:fillRect/>
          </a:stretch>
        </p:blipFill>
        <p:spPr>
          <a:xfrm>
            <a:off x="255640" y="3185928"/>
            <a:ext cx="4033430" cy="3642046"/>
          </a:xfrm>
          <a:prstGeom prst="rect">
            <a:avLst/>
          </a:prstGeom>
        </p:spPr>
      </p:pic>
      <p:sp>
        <p:nvSpPr>
          <p:cNvPr id="2" name="Title 1">
            <a:extLst>
              <a:ext uri="{FF2B5EF4-FFF2-40B4-BE49-F238E27FC236}">
                <a16:creationId xmlns:a16="http://schemas.microsoft.com/office/drawing/2014/main" id="{F729D1A8-5A0C-AAFB-D48A-6312BB64138A}"/>
              </a:ext>
            </a:extLst>
          </p:cNvPr>
          <p:cNvSpPr>
            <a:spLocks noGrp="1"/>
          </p:cNvSpPr>
          <p:nvPr>
            <p:ph type="title"/>
          </p:nvPr>
        </p:nvSpPr>
        <p:spPr/>
        <p:txBody>
          <a:bodyPr/>
          <a:lstStyle/>
          <a:p>
            <a:r>
              <a:rPr lang="en-US" dirty="0"/>
              <a:t>Peak Extractions</a:t>
            </a:r>
          </a:p>
        </p:txBody>
      </p:sp>
      <p:sp>
        <p:nvSpPr>
          <p:cNvPr id="3" name="Slide Number Placeholder 2">
            <a:extLst>
              <a:ext uri="{FF2B5EF4-FFF2-40B4-BE49-F238E27FC236}">
                <a16:creationId xmlns:a16="http://schemas.microsoft.com/office/drawing/2014/main" id="{2C386224-9F6A-7C82-76EE-297ADB896BE1}"/>
              </a:ext>
            </a:extLst>
          </p:cNvPr>
          <p:cNvSpPr>
            <a:spLocks noGrp="1"/>
          </p:cNvSpPr>
          <p:nvPr>
            <p:ph type="sldNum" sz="quarter" idx="4"/>
          </p:nvPr>
        </p:nvSpPr>
        <p:spPr/>
        <p:txBody>
          <a:bodyPr/>
          <a:lstStyle/>
          <a:p>
            <a:fld id="{933A556B-7C63-244D-9B7C-B0EA8042B330}" type="slidenum">
              <a:rPr lang="en-US" smtClean="0"/>
              <a:pPr/>
              <a:t>21</a:t>
            </a:fld>
            <a:endParaRPr lang="en-US" sz="750" dirty="0"/>
          </a:p>
        </p:txBody>
      </p:sp>
      <p:sp>
        <p:nvSpPr>
          <p:cNvPr id="6" name="Content Placeholder 6">
            <a:extLst>
              <a:ext uri="{FF2B5EF4-FFF2-40B4-BE49-F238E27FC236}">
                <a16:creationId xmlns:a16="http://schemas.microsoft.com/office/drawing/2014/main" id="{9924F075-E6C6-9F06-625F-5264518AB167}"/>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p:sp>
        <p:nvSpPr>
          <p:cNvPr id="7" name="Content Placeholder 6">
            <a:extLst>
              <a:ext uri="{FF2B5EF4-FFF2-40B4-BE49-F238E27FC236}">
                <a16:creationId xmlns:a16="http://schemas.microsoft.com/office/drawing/2014/main" id="{B0897060-881D-3F4E-B32B-1FEE8B6DC9A0}"/>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800" dirty="0"/>
          </a:p>
        </p:txBody>
      </p:sp>
      <p:pic>
        <p:nvPicPr>
          <p:cNvPr id="9" name="Picture 8">
            <a:extLst>
              <a:ext uri="{FF2B5EF4-FFF2-40B4-BE49-F238E27FC236}">
                <a16:creationId xmlns:a16="http://schemas.microsoft.com/office/drawing/2014/main" id="{9783C203-A74A-4E9E-0F59-4B1C6443AB8A}"/>
              </a:ext>
            </a:extLst>
          </p:cNvPr>
          <p:cNvPicPr>
            <a:picLocks noChangeAspect="1"/>
          </p:cNvPicPr>
          <p:nvPr/>
        </p:nvPicPr>
        <p:blipFill>
          <a:blip r:embed="rId3"/>
          <a:stretch>
            <a:fillRect/>
          </a:stretch>
        </p:blipFill>
        <p:spPr>
          <a:xfrm>
            <a:off x="4357022" y="3194096"/>
            <a:ext cx="4033988" cy="3633878"/>
          </a:xfrm>
          <a:prstGeom prst="rect">
            <a:avLst/>
          </a:prstGeom>
        </p:spPr>
      </p:pic>
      <p:pic>
        <p:nvPicPr>
          <p:cNvPr id="11" name="Picture 10">
            <a:extLst>
              <a:ext uri="{FF2B5EF4-FFF2-40B4-BE49-F238E27FC236}">
                <a16:creationId xmlns:a16="http://schemas.microsoft.com/office/drawing/2014/main" id="{9949BC99-E79E-1997-CB0E-6ED3CF2EDAA8}"/>
              </a:ext>
            </a:extLst>
          </p:cNvPr>
          <p:cNvPicPr>
            <a:picLocks noChangeAspect="1"/>
          </p:cNvPicPr>
          <p:nvPr/>
        </p:nvPicPr>
        <p:blipFill>
          <a:blip r:embed="rId4"/>
          <a:stretch>
            <a:fillRect/>
          </a:stretch>
        </p:blipFill>
        <p:spPr>
          <a:xfrm>
            <a:off x="679243" y="1651005"/>
            <a:ext cx="7711768" cy="1325562"/>
          </a:xfrm>
          <a:prstGeom prst="rect">
            <a:avLst/>
          </a:prstGeom>
        </p:spPr>
      </p:pic>
    </p:spTree>
    <p:extLst>
      <p:ext uri="{BB962C8B-B14F-4D97-AF65-F5344CB8AC3E}">
        <p14:creationId xmlns:p14="http://schemas.microsoft.com/office/powerpoint/2010/main" val="2801570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73449-1137-47FD-E641-40A518062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7A343-C09A-FE44-D239-525B201F8D72}"/>
              </a:ext>
            </a:extLst>
          </p:cNvPr>
          <p:cNvSpPr>
            <a:spLocks noGrp="1"/>
          </p:cNvSpPr>
          <p:nvPr>
            <p:ph type="title"/>
          </p:nvPr>
        </p:nvSpPr>
        <p:spPr/>
        <p:txBody>
          <a:bodyPr/>
          <a:lstStyle/>
          <a:p>
            <a:r>
              <a:rPr lang="en-US" dirty="0"/>
              <a:t>Cross Section Definitions</a:t>
            </a:r>
          </a:p>
        </p:txBody>
      </p:sp>
      <p:sp>
        <p:nvSpPr>
          <p:cNvPr id="3" name="Slide Number Placeholder 2">
            <a:extLst>
              <a:ext uri="{FF2B5EF4-FFF2-40B4-BE49-F238E27FC236}">
                <a16:creationId xmlns:a16="http://schemas.microsoft.com/office/drawing/2014/main" id="{66F1799C-83D8-D61E-21FE-DDB97258EB4B}"/>
              </a:ext>
            </a:extLst>
          </p:cNvPr>
          <p:cNvSpPr>
            <a:spLocks noGrp="1"/>
          </p:cNvSpPr>
          <p:nvPr>
            <p:ph type="sldNum" sz="quarter" idx="4"/>
          </p:nvPr>
        </p:nvSpPr>
        <p:spPr/>
        <p:txBody>
          <a:bodyPr/>
          <a:lstStyle/>
          <a:p>
            <a:fld id="{933A556B-7C63-244D-9B7C-B0EA8042B330}" type="slidenum">
              <a:rPr lang="en-US" smtClean="0"/>
              <a:pPr/>
              <a:t>22</a:t>
            </a:fld>
            <a:endParaRPr lang="en-US" sz="750" dirty="0"/>
          </a:p>
        </p:txBody>
      </p:sp>
      <p:sp>
        <p:nvSpPr>
          <p:cNvPr id="6" name="Content Placeholder 6">
            <a:extLst>
              <a:ext uri="{FF2B5EF4-FFF2-40B4-BE49-F238E27FC236}">
                <a16:creationId xmlns:a16="http://schemas.microsoft.com/office/drawing/2014/main" id="{6B4B23BF-906F-0296-7777-F67808F5E9F9}"/>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016F4E9F-1BFD-8C60-5D10-6EAF7C95FB8A}"/>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Full normalized count of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𝑉</m:t>
                        </m:r>
                      </m:e>
                      <m:sup>
                        <m:r>
                          <a:rPr lang="en-US" sz="1800" i="1">
                            <a:latin typeface="Cambria Math" panose="02040503050406030204" pitchFamily="18" charset="0"/>
                          </a:rPr>
                          <m:t>0</m:t>
                        </m:r>
                      </m:sup>
                    </m:sSup>
                  </m:oMath>
                </a14:m>
                <a:r>
                  <a:rPr lang="en-US" sz="1800" dirty="0"/>
                  <a:t> (particles identified in secondary decay vertex) defined in terms of this cross section within the detector’s visible range:</a:t>
                </a:r>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l-GR" sz="1800" dirty="0"/>
                  <a:t>Λ</a:t>
                </a:r>
                <a:r>
                  <a:rPr lang="en-US" sz="1800" dirty="0"/>
                  <a:t> - </a:t>
                </a:r>
                <a14:m>
                  <m:oMath xmlns:m="http://schemas.openxmlformats.org/officeDocument/2006/math">
                    <m:acc>
                      <m:accPr>
                        <m:chr m:val="̅"/>
                        <m:ctrlPr>
                          <a:rPr lang="en-US" sz="1800" i="1">
                            <a:latin typeface="Cambria Math" panose="02040503050406030204" pitchFamily="18" charset="0"/>
                          </a:rPr>
                        </m:ctrlPr>
                      </m:accPr>
                      <m:e>
                        <m:r>
                          <m:rPr>
                            <m:nor/>
                          </m:rPr>
                          <a:rPr lang="el-GR" sz="1800" dirty="0"/>
                          <m:t>Λ</m:t>
                        </m:r>
                      </m:e>
                    </m:acc>
                  </m:oMath>
                </a14:m>
                <a:r>
                  <a:rPr lang="en-US" sz="1800" dirty="0"/>
                  <a:t> Asymmetry defined as this ratio of cross sections, many factors cancel out</a:t>
                </a:r>
              </a:p>
              <a:p>
                <a:endParaRPr lang="en-US" sz="1800" dirty="0"/>
              </a:p>
              <a:p>
                <a:endParaRPr lang="en-US" sz="1800" dirty="0"/>
              </a:p>
            </p:txBody>
          </p:sp>
        </mc:Choice>
        <mc:Fallback xmlns="">
          <p:sp>
            <p:nvSpPr>
              <p:cNvPr id="7" name="Content Placeholder 6">
                <a:extLst>
                  <a:ext uri="{FF2B5EF4-FFF2-40B4-BE49-F238E27FC236}">
                    <a16:creationId xmlns:a16="http://schemas.microsoft.com/office/drawing/2014/main" id="{016F4E9F-1BFD-8C60-5D10-6EAF7C95FB8A}"/>
                  </a:ext>
                </a:extLst>
              </p:cNvPr>
              <p:cNvSpPr txBox="1">
                <a:spLocks noRot="1" noChangeAspect="1" noMove="1" noResize="1" noEditPoints="1" noAdjustHandles="1" noChangeArrowheads="1" noChangeShapeType="1" noTextEdit="1"/>
              </p:cNvSpPr>
              <p:nvPr/>
            </p:nvSpPr>
            <p:spPr>
              <a:xfrm>
                <a:off x="428625" y="1900050"/>
                <a:ext cx="8056614" cy="4207185"/>
              </a:xfrm>
              <a:prstGeom prst="rect">
                <a:avLst/>
              </a:prstGeom>
              <a:blipFill>
                <a:blip r:embed="rId2"/>
                <a:stretch>
                  <a:fillRect l="-454" t="-1449" r="-90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725EE9B-2715-34BF-656E-D1374120F7FB}"/>
              </a:ext>
            </a:extLst>
          </p:cNvPr>
          <p:cNvPicPr>
            <a:picLocks noChangeAspect="1"/>
          </p:cNvPicPr>
          <p:nvPr/>
        </p:nvPicPr>
        <p:blipFill>
          <a:blip r:embed="rId3"/>
          <a:stretch>
            <a:fillRect/>
          </a:stretch>
        </p:blipFill>
        <p:spPr>
          <a:xfrm>
            <a:off x="2100999" y="5504618"/>
            <a:ext cx="5114987" cy="774259"/>
          </a:xfrm>
          <a:prstGeom prst="rect">
            <a:avLst/>
          </a:prstGeom>
        </p:spPr>
      </p:pic>
      <p:pic>
        <p:nvPicPr>
          <p:cNvPr id="9" name="Picture 8">
            <a:extLst>
              <a:ext uri="{FF2B5EF4-FFF2-40B4-BE49-F238E27FC236}">
                <a16:creationId xmlns:a16="http://schemas.microsoft.com/office/drawing/2014/main" id="{BBB5C23E-3A57-7C27-83F0-0E140A59137F}"/>
              </a:ext>
            </a:extLst>
          </p:cNvPr>
          <p:cNvPicPr>
            <a:picLocks noChangeAspect="1"/>
          </p:cNvPicPr>
          <p:nvPr/>
        </p:nvPicPr>
        <p:blipFill>
          <a:blip r:embed="rId4"/>
          <a:stretch>
            <a:fillRect/>
          </a:stretch>
        </p:blipFill>
        <p:spPr>
          <a:xfrm>
            <a:off x="2463367" y="3524233"/>
            <a:ext cx="3987130" cy="524301"/>
          </a:xfrm>
          <a:prstGeom prst="rect">
            <a:avLst/>
          </a:prstGeom>
        </p:spPr>
      </p:pic>
      <p:pic>
        <p:nvPicPr>
          <p:cNvPr id="10" name="Picture 9">
            <a:extLst>
              <a:ext uri="{FF2B5EF4-FFF2-40B4-BE49-F238E27FC236}">
                <a16:creationId xmlns:a16="http://schemas.microsoft.com/office/drawing/2014/main" id="{73250EF9-12DE-0C19-F77A-767C17C96BF9}"/>
              </a:ext>
            </a:extLst>
          </p:cNvPr>
          <p:cNvPicPr>
            <a:picLocks noChangeAspect="1"/>
          </p:cNvPicPr>
          <p:nvPr/>
        </p:nvPicPr>
        <p:blipFill>
          <a:blip r:embed="rId5"/>
          <a:stretch>
            <a:fillRect/>
          </a:stretch>
        </p:blipFill>
        <p:spPr>
          <a:xfrm>
            <a:off x="1899820" y="4398557"/>
            <a:ext cx="1127093" cy="193832"/>
          </a:xfrm>
          <a:prstGeom prst="rect">
            <a:avLst/>
          </a:prstGeom>
        </p:spPr>
      </p:pic>
      <p:pic>
        <p:nvPicPr>
          <p:cNvPr id="12" name="Picture 11">
            <a:extLst>
              <a:ext uri="{FF2B5EF4-FFF2-40B4-BE49-F238E27FC236}">
                <a16:creationId xmlns:a16="http://schemas.microsoft.com/office/drawing/2014/main" id="{67ECA8D1-A670-C681-10C9-CFCE26CC4C50}"/>
              </a:ext>
            </a:extLst>
          </p:cNvPr>
          <p:cNvPicPr>
            <a:picLocks noChangeAspect="1"/>
          </p:cNvPicPr>
          <p:nvPr/>
        </p:nvPicPr>
        <p:blipFill>
          <a:blip r:embed="rId6"/>
          <a:stretch>
            <a:fillRect/>
          </a:stretch>
        </p:blipFill>
        <p:spPr>
          <a:xfrm>
            <a:off x="3482161" y="4183192"/>
            <a:ext cx="1089839" cy="524301"/>
          </a:xfrm>
          <a:prstGeom prst="rect">
            <a:avLst/>
          </a:prstGeom>
        </p:spPr>
      </p:pic>
      <p:pic>
        <p:nvPicPr>
          <p:cNvPr id="14" name="Picture 13">
            <a:extLst>
              <a:ext uri="{FF2B5EF4-FFF2-40B4-BE49-F238E27FC236}">
                <a16:creationId xmlns:a16="http://schemas.microsoft.com/office/drawing/2014/main" id="{5488A6B8-4C0F-55EA-A4D4-5CF0FD2EB7EB}"/>
              </a:ext>
            </a:extLst>
          </p:cNvPr>
          <p:cNvPicPr>
            <a:picLocks noChangeAspect="1"/>
          </p:cNvPicPr>
          <p:nvPr/>
        </p:nvPicPr>
        <p:blipFill>
          <a:blip r:embed="rId7"/>
          <a:stretch>
            <a:fillRect/>
          </a:stretch>
        </p:blipFill>
        <p:spPr>
          <a:xfrm>
            <a:off x="4931057" y="4190236"/>
            <a:ext cx="2658086" cy="469433"/>
          </a:xfrm>
          <a:prstGeom prst="rect">
            <a:avLst/>
          </a:prstGeom>
        </p:spPr>
      </p:pic>
      <p:pic>
        <p:nvPicPr>
          <p:cNvPr id="4" name="Picture 3" descr="A picture containing background pattern&#10;&#10;AI-generated content may be incorrect.">
            <a:extLst>
              <a:ext uri="{FF2B5EF4-FFF2-40B4-BE49-F238E27FC236}">
                <a16:creationId xmlns:a16="http://schemas.microsoft.com/office/drawing/2014/main" id="{DA966AFE-9A2A-878A-870C-B25AACDDE81D}"/>
              </a:ext>
            </a:extLst>
          </p:cNvPr>
          <p:cNvPicPr>
            <a:picLocks noChangeAspect="1"/>
          </p:cNvPicPr>
          <p:nvPr/>
        </p:nvPicPr>
        <p:blipFill>
          <a:blip r:embed="rId8"/>
          <a:stretch>
            <a:fillRect/>
          </a:stretch>
        </p:blipFill>
        <p:spPr>
          <a:xfrm>
            <a:off x="2614694" y="2630373"/>
            <a:ext cx="3857868" cy="570232"/>
          </a:xfrm>
          <a:prstGeom prst="rect">
            <a:avLst/>
          </a:prstGeom>
        </p:spPr>
      </p:pic>
    </p:spTree>
    <p:extLst>
      <p:ext uri="{BB962C8B-B14F-4D97-AF65-F5344CB8AC3E}">
        <p14:creationId xmlns:p14="http://schemas.microsoft.com/office/powerpoint/2010/main" val="405407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D935-9B76-FFCA-BF10-0FE51EBD7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1F4EEC-B052-0823-7DE0-E3075AA34853}"/>
              </a:ext>
            </a:extLst>
          </p:cNvPr>
          <p:cNvSpPr>
            <a:spLocks noGrp="1"/>
          </p:cNvSpPr>
          <p:nvPr>
            <p:ph type="title"/>
          </p:nvPr>
        </p:nvSpPr>
        <p:spPr/>
        <p:txBody>
          <a:bodyPr/>
          <a:lstStyle/>
          <a:p>
            <a:r>
              <a:rPr lang="en-US" dirty="0"/>
              <a:t>Total Asymmetry Results</a:t>
            </a:r>
          </a:p>
        </p:txBody>
      </p:sp>
      <p:sp>
        <p:nvSpPr>
          <p:cNvPr id="3" name="Slide Number Placeholder 2">
            <a:extLst>
              <a:ext uri="{FF2B5EF4-FFF2-40B4-BE49-F238E27FC236}">
                <a16:creationId xmlns:a16="http://schemas.microsoft.com/office/drawing/2014/main" id="{3CAEDD60-AD81-B998-CEB7-6CA9C9EACBA0}"/>
              </a:ext>
            </a:extLst>
          </p:cNvPr>
          <p:cNvSpPr>
            <a:spLocks noGrp="1"/>
          </p:cNvSpPr>
          <p:nvPr>
            <p:ph type="sldNum" sz="quarter" idx="4"/>
          </p:nvPr>
        </p:nvSpPr>
        <p:spPr/>
        <p:txBody>
          <a:bodyPr/>
          <a:lstStyle/>
          <a:p>
            <a:fld id="{933A556B-7C63-244D-9B7C-B0EA8042B330}" type="slidenum">
              <a:rPr lang="en-US" smtClean="0"/>
              <a:pPr/>
              <a:t>23</a:t>
            </a:fld>
            <a:endParaRPr lang="en-US" sz="750" dirty="0"/>
          </a:p>
        </p:txBody>
      </p:sp>
      <p:sp>
        <p:nvSpPr>
          <p:cNvPr id="6" name="Content Placeholder 6">
            <a:extLst>
              <a:ext uri="{FF2B5EF4-FFF2-40B4-BE49-F238E27FC236}">
                <a16:creationId xmlns:a16="http://schemas.microsoft.com/office/drawing/2014/main" id="{5AD35210-DCEA-DAC6-1A63-EA9E13A92872}"/>
              </a:ext>
            </a:extLst>
          </p:cNvPr>
          <p:cNvSpPr txBox="1">
            <a:spLocks/>
          </p:cNvSpPr>
          <p:nvPr/>
        </p:nvSpPr>
        <p:spPr>
          <a:xfrm>
            <a:off x="428625" y="5058269"/>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sz="1800" dirty="0"/>
          </a:p>
        </p:txBody>
      </p:sp>
      <p:sp>
        <p:nvSpPr>
          <p:cNvPr id="7" name="Content Placeholder 6">
            <a:extLst>
              <a:ext uri="{FF2B5EF4-FFF2-40B4-BE49-F238E27FC236}">
                <a16:creationId xmlns:a16="http://schemas.microsoft.com/office/drawing/2014/main" id="{8F21697C-6A6C-3853-7165-368A5B6EBAAF}"/>
              </a:ext>
            </a:extLst>
          </p:cNvPr>
          <p:cNvSpPr txBox="1">
            <a:spLocks/>
          </p:cNvSpPr>
          <p:nvPr/>
        </p:nvSpPr>
        <p:spPr>
          <a:xfrm>
            <a:off x="428623" y="2717559"/>
            <a:ext cx="8286749" cy="21085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The previous measurement considered a slightly different kinematic range, if we integrate those results over the visible range above that we used the result is:</a:t>
            </a:r>
          </a:p>
          <a:p>
            <a:pPr marL="0" indent="0">
              <a:buNone/>
            </a:pPr>
            <a:endParaRPr lang="en-US" sz="1800" dirty="0"/>
          </a:p>
          <a:p>
            <a:r>
              <a:rPr lang="en-US" sz="1800" dirty="0"/>
              <a:t>Our result over this same kinematic range with the enhanced HERAII statistics is:</a:t>
            </a:r>
          </a:p>
          <a:p>
            <a:endParaRPr lang="en-US" sz="1800" dirty="0"/>
          </a:p>
          <a:p>
            <a:pPr marL="342900" lvl="1" indent="0">
              <a:buNone/>
            </a:pPr>
            <a:endParaRPr lang="en-US" sz="1800" dirty="0"/>
          </a:p>
          <a:p>
            <a:pPr marL="0" indent="0" algn="ctr">
              <a:buNone/>
            </a:pPr>
            <a:r>
              <a:rPr lang="en-US" b="1" dirty="0"/>
              <a:t>New result is consistent with 0.03±0.02 estimate of </a:t>
            </a:r>
            <a:r>
              <a:rPr lang="en-US" b="1" dirty="0" err="1"/>
              <a:t>Frenklakh</a:t>
            </a:r>
            <a:r>
              <a:rPr lang="en-US" b="1" dirty="0"/>
              <a:t> &amp; </a:t>
            </a:r>
            <a:r>
              <a:rPr lang="en-US" b="1" dirty="0" err="1"/>
              <a:t>Kharzeev</a:t>
            </a:r>
            <a:r>
              <a:rPr lang="en-US" b="1" dirty="0"/>
              <a:t> and previous HERA results, but with enhanced HERAII statistics inconsistent with zero.</a:t>
            </a:r>
            <a:endParaRPr lang="en-US" sz="1800" dirty="0"/>
          </a:p>
          <a:p>
            <a:endParaRPr lang="en-US" sz="1800" dirty="0"/>
          </a:p>
        </p:txBody>
      </p:sp>
      <p:pic>
        <p:nvPicPr>
          <p:cNvPr id="16" name="Picture 15">
            <a:extLst>
              <a:ext uri="{FF2B5EF4-FFF2-40B4-BE49-F238E27FC236}">
                <a16:creationId xmlns:a16="http://schemas.microsoft.com/office/drawing/2014/main" id="{DC58EE74-825E-BDEC-ED9D-76C0EA21BDE2}"/>
              </a:ext>
            </a:extLst>
          </p:cNvPr>
          <p:cNvPicPr>
            <a:picLocks noChangeAspect="1"/>
          </p:cNvPicPr>
          <p:nvPr/>
        </p:nvPicPr>
        <p:blipFill>
          <a:blip r:embed="rId2"/>
          <a:stretch>
            <a:fillRect/>
          </a:stretch>
        </p:blipFill>
        <p:spPr>
          <a:xfrm>
            <a:off x="2703206" y="1690689"/>
            <a:ext cx="3910573" cy="579344"/>
          </a:xfrm>
          <a:prstGeom prst="rect">
            <a:avLst/>
          </a:prstGeom>
        </p:spPr>
      </p:pic>
      <p:pic>
        <p:nvPicPr>
          <p:cNvPr id="19" name="Picture 18">
            <a:extLst>
              <a:ext uri="{FF2B5EF4-FFF2-40B4-BE49-F238E27FC236}">
                <a16:creationId xmlns:a16="http://schemas.microsoft.com/office/drawing/2014/main" id="{7A50C5D4-F120-1831-EDD1-887FD8171D49}"/>
              </a:ext>
            </a:extLst>
          </p:cNvPr>
          <p:cNvPicPr>
            <a:picLocks noChangeAspect="1"/>
          </p:cNvPicPr>
          <p:nvPr/>
        </p:nvPicPr>
        <p:blipFill>
          <a:blip r:embed="rId3"/>
          <a:stretch>
            <a:fillRect/>
          </a:stretch>
        </p:blipFill>
        <p:spPr>
          <a:xfrm>
            <a:off x="3104565" y="3360767"/>
            <a:ext cx="3538711" cy="469658"/>
          </a:xfrm>
          <a:prstGeom prst="rect">
            <a:avLst/>
          </a:prstGeom>
        </p:spPr>
      </p:pic>
      <p:pic>
        <p:nvPicPr>
          <p:cNvPr id="17" name="Picture 16" descr="Text&#10;&#10;AI-generated content may be incorrect.">
            <a:extLst>
              <a:ext uri="{FF2B5EF4-FFF2-40B4-BE49-F238E27FC236}">
                <a16:creationId xmlns:a16="http://schemas.microsoft.com/office/drawing/2014/main" id="{C29791BC-29E8-DDFF-216A-02174596FFCB}"/>
              </a:ext>
            </a:extLst>
          </p:cNvPr>
          <p:cNvPicPr>
            <a:picLocks noChangeAspect="1"/>
          </p:cNvPicPr>
          <p:nvPr/>
        </p:nvPicPr>
        <p:blipFill>
          <a:blip r:embed="rId4"/>
          <a:stretch>
            <a:fillRect/>
          </a:stretch>
        </p:blipFill>
        <p:spPr>
          <a:xfrm>
            <a:off x="2312662" y="4356475"/>
            <a:ext cx="5268009" cy="701794"/>
          </a:xfrm>
          <a:prstGeom prst="rect">
            <a:avLst/>
          </a:prstGeom>
        </p:spPr>
      </p:pic>
      <p:sp>
        <p:nvSpPr>
          <p:cNvPr id="22" name="Rectangle 21">
            <a:extLst>
              <a:ext uri="{FF2B5EF4-FFF2-40B4-BE49-F238E27FC236}">
                <a16:creationId xmlns:a16="http://schemas.microsoft.com/office/drawing/2014/main" id="{46F7C8A3-5A7C-06E5-EF9E-9D6B4AB4F2FE}"/>
              </a:ext>
            </a:extLst>
          </p:cNvPr>
          <p:cNvSpPr/>
          <p:nvPr/>
        </p:nvSpPr>
        <p:spPr>
          <a:xfrm>
            <a:off x="2123880" y="4411708"/>
            <a:ext cx="5682933" cy="59132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30087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B636-845A-9E7D-88D0-1FDFCD186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A0A0B-D14C-38E8-EA44-128C656F4824}"/>
              </a:ext>
            </a:extLst>
          </p:cNvPr>
          <p:cNvSpPr>
            <a:spLocks noGrp="1"/>
          </p:cNvSpPr>
          <p:nvPr>
            <p:ph type="title"/>
          </p:nvPr>
        </p:nvSpPr>
        <p:spPr/>
        <p:txBody>
          <a:bodyPr/>
          <a:lstStyle/>
          <a:p>
            <a:r>
              <a:rPr lang="en-US" dirty="0"/>
              <a:t>Asymmetry Distributions</a:t>
            </a:r>
          </a:p>
        </p:txBody>
      </p:sp>
      <p:sp>
        <p:nvSpPr>
          <p:cNvPr id="3" name="Slide Number Placeholder 2">
            <a:extLst>
              <a:ext uri="{FF2B5EF4-FFF2-40B4-BE49-F238E27FC236}">
                <a16:creationId xmlns:a16="http://schemas.microsoft.com/office/drawing/2014/main" id="{641983F5-967D-AC7E-A74C-47B769AE1C7A}"/>
              </a:ext>
            </a:extLst>
          </p:cNvPr>
          <p:cNvSpPr>
            <a:spLocks noGrp="1"/>
          </p:cNvSpPr>
          <p:nvPr>
            <p:ph type="sldNum" sz="quarter" idx="4"/>
          </p:nvPr>
        </p:nvSpPr>
        <p:spPr/>
        <p:txBody>
          <a:bodyPr/>
          <a:lstStyle/>
          <a:p>
            <a:fld id="{933A556B-7C63-244D-9B7C-B0EA8042B330}" type="slidenum">
              <a:rPr lang="en-US" smtClean="0"/>
              <a:pPr/>
              <a:t>24</a:t>
            </a:fld>
            <a:endParaRPr lang="en-US" sz="750" dirty="0"/>
          </a:p>
        </p:txBody>
      </p:sp>
      <p:sp>
        <p:nvSpPr>
          <p:cNvPr id="6" name="Content Placeholder 6">
            <a:extLst>
              <a:ext uri="{FF2B5EF4-FFF2-40B4-BE49-F238E27FC236}">
                <a16:creationId xmlns:a16="http://schemas.microsoft.com/office/drawing/2014/main" id="{ECECAD90-8079-A23D-3E65-65BD04E013FE}"/>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p:pic>
        <p:nvPicPr>
          <p:cNvPr id="8" name="Picture 7">
            <a:extLst>
              <a:ext uri="{FF2B5EF4-FFF2-40B4-BE49-F238E27FC236}">
                <a16:creationId xmlns:a16="http://schemas.microsoft.com/office/drawing/2014/main" id="{A876C31B-DFEA-64A2-53E4-F4DE963912A4}"/>
              </a:ext>
            </a:extLst>
          </p:cNvPr>
          <p:cNvPicPr>
            <a:picLocks noChangeAspect="1"/>
          </p:cNvPicPr>
          <p:nvPr/>
        </p:nvPicPr>
        <p:blipFill>
          <a:blip r:embed="rId2"/>
          <a:stretch>
            <a:fillRect/>
          </a:stretch>
        </p:blipFill>
        <p:spPr>
          <a:xfrm>
            <a:off x="301974" y="2027542"/>
            <a:ext cx="4037018" cy="1872619"/>
          </a:xfrm>
          <a:prstGeom prst="rect">
            <a:avLst/>
          </a:prstGeom>
        </p:spPr>
      </p:pic>
      <p:pic>
        <p:nvPicPr>
          <p:cNvPr id="11" name="Picture 10">
            <a:extLst>
              <a:ext uri="{FF2B5EF4-FFF2-40B4-BE49-F238E27FC236}">
                <a16:creationId xmlns:a16="http://schemas.microsoft.com/office/drawing/2014/main" id="{572D11E1-B506-A7D1-C461-922A6A66D93C}"/>
              </a:ext>
            </a:extLst>
          </p:cNvPr>
          <p:cNvPicPr>
            <a:picLocks noChangeAspect="1"/>
          </p:cNvPicPr>
          <p:nvPr/>
        </p:nvPicPr>
        <p:blipFill>
          <a:blip r:embed="rId3"/>
          <a:stretch>
            <a:fillRect/>
          </a:stretch>
        </p:blipFill>
        <p:spPr>
          <a:xfrm>
            <a:off x="4435894" y="2027542"/>
            <a:ext cx="4431866" cy="1962886"/>
          </a:xfrm>
          <a:prstGeom prst="rect">
            <a:avLst/>
          </a:prstGeom>
        </p:spPr>
      </p:pic>
      <p:pic>
        <p:nvPicPr>
          <p:cNvPr id="13" name="Picture 12">
            <a:extLst>
              <a:ext uri="{FF2B5EF4-FFF2-40B4-BE49-F238E27FC236}">
                <a16:creationId xmlns:a16="http://schemas.microsoft.com/office/drawing/2014/main" id="{A04FE093-B611-E181-202A-F5A227D88C6A}"/>
              </a:ext>
            </a:extLst>
          </p:cNvPr>
          <p:cNvPicPr>
            <a:picLocks noChangeAspect="1"/>
          </p:cNvPicPr>
          <p:nvPr/>
        </p:nvPicPr>
        <p:blipFill>
          <a:blip r:embed="rId4"/>
          <a:stretch>
            <a:fillRect/>
          </a:stretch>
        </p:blipFill>
        <p:spPr>
          <a:xfrm>
            <a:off x="255639" y="4146812"/>
            <a:ext cx="4083353" cy="1872620"/>
          </a:xfrm>
          <a:prstGeom prst="rect">
            <a:avLst/>
          </a:prstGeom>
        </p:spPr>
      </p:pic>
      <p:pic>
        <p:nvPicPr>
          <p:cNvPr id="15" name="Picture 14">
            <a:extLst>
              <a:ext uri="{FF2B5EF4-FFF2-40B4-BE49-F238E27FC236}">
                <a16:creationId xmlns:a16="http://schemas.microsoft.com/office/drawing/2014/main" id="{CA98BF7F-8853-66FA-141E-E024EF1051A3}"/>
              </a:ext>
            </a:extLst>
          </p:cNvPr>
          <p:cNvPicPr>
            <a:picLocks noChangeAspect="1"/>
          </p:cNvPicPr>
          <p:nvPr/>
        </p:nvPicPr>
        <p:blipFill>
          <a:blip r:embed="rId5"/>
          <a:stretch>
            <a:fillRect/>
          </a:stretch>
        </p:blipFill>
        <p:spPr>
          <a:xfrm>
            <a:off x="4456495" y="4146812"/>
            <a:ext cx="4390665" cy="1962886"/>
          </a:xfrm>
          <a:prstGeom prst="rect">
            <a:avLst/>
          </a:prstGeom>
        </p:spPr>
      </p:pic>
    </p:spTree>
    <p:extLst>
      <p:ext uri="{BB962C8B-B14F-4D97-AF65-F5344CB8AC3E}">
        <p14:creationId xmlns:p14="http://schemas.microsoft.com/office/powerpoint/2010/main" val="2832194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EC94-3D53-40CE-359B-04CE11D4C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FAE62-E21B-4D2F-D99E-436466ABF821}"/>
              </a:ext>
            </a:extLst>
          </p:cNvPr>
          <p:cNvSpPr>
            <a:spLocks noGrp="1"/>
          </p:cNvSpPr>
          <p:nvPr>
            <p:ph type="title"/>
          </p:nvPr>
        </p:nvSpPr>
        <p:spPr>
          <a:xfrm>
            <a:off x="428625" y="365126"/>
            <a:ext cx="8459736" cy="1325563"/>
          </a:xfrm>
        </p:spPr>
        <p:txBody>
          <a:bodyPr/>
          <a:lstStyle/>
          <a:p>
            <a:r>
              <a:rPr lang="en-US" dirty="0"/>
              <a:t>Asymmetry Distributions Comparison</a:t>
            </a:r>
          </a:p>
        </p:txBody>
      </p:sp>
      <p:sp>
        <p:nvSpPr>
          <p:cNvPr id="3" name="Slide Number Placeholder 2">
            <a:extLst>
              <a:ext uri="{FF2B5EF4-FFF2-40B4-BE49-F238E27FC236}">
                <a16:creationId xmlns:a16="http://schemas.microsoft.com/office/drawing/2014/main" id="{56CF08FB-38B4-8F5C-CFA5-5DDE01A4D43B}"/>
              </a:ext>
            </a:extLst>
          </p:cNvPr>
          <p:cNvSpPr>
            <a:spLocks noGrp="1"/>
          </p:cNvSpPr>
          <p:nvPr>
            <p:ph type="sldNum" sz="quarter" idx="4"/>
          </p:nvPr>
        </p:nvSpPr>
        <p:spPr/>
        <p:txBody>
          <a:bodyPr/>
          <a:lstStyle/>
          <a:p>
            <a:fld id="{933A556B-7C63-244D-9B7C-B0EA8042B330}" type="slidenum">
              <a:rPr lang="en-US" smtClean="0"/>
              <a:pPr/>
              <a:t>25</a:t>
            </a:fld>
            <a:endParaRPr lang="en-US" sz="750" dirty="0"/>
          </a:p>
        </p:txBody>
      </p:sp>
      <p:sp>
        <p:nvSpPr>
          <p:cNvPr id="6" name="Content Placeholder 6">
            <a:extLst>
              <a:ext uri="{FF2B5EF4-FFF2-40B4-BE49-F238E27FC236}">
                <a16:creationId xmlns:a16="http://schemas.microsoft.com/office/drawing/2014/main" id="{CDD8811E-1744-1ADF-D00F-6C4503943041}"/>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p:pic>
        <p:nvPicPr>
          <p:cNvPr id="4" name="Picture 3">
            <a:extLst>
              <a:ext uri="{FF2B5EF4-FFF2-40B4-BE49-F238E27FC236}">
                <a16:creationId xmlns:a16="http://schemas.microsoft.com/office/drawing/2014/main" id="{4643CDEA-469C-E599-C732-024BFFDCF488}"/>
              </a:ext>
            </a:extLst>
          </p:cNvPr>
          <p:cNvPicPr>
            <a:picLocks noChangeAspect="1"/>
          </p:cNvPicPr>
          <p:nvPr/>
        </p:nvPicPr>
        <p:blipFill>
          <a:blip r:embed="rId2"/>
          <a:stretch>
            <a:fillRect/>
          </a:stretch>
        </p:blipFill>
        <p:spPr>
          <a:xfrm>
            <a:off x="436181" y="1545469"/>
            <a:ext cx="3263075" cy="2314181"/>
          </a:xfrm>
          <a:prstGeom prst="rect">
            <a:avLst/>
          </a:prstGeom>
        </p:spPr>
      </p:pic>
      <p:pic>
        <p:nvPicPr>
          <p:cNvPr id="5" name="Picture 4">
            <a:extLst>
              <a:ext uri="{FF2B5EF4-FFF2-40B4-BE49-F238E27FC236}">
                <a16:creationId xmlns:a16="http://schemas.microsoft.com/office/drawing/2014/main" id="{D8F62753-196A-AA8F-AA86-661D4D071233}"/>
              </a:ext>
            </a:extLst>
          </p:cNvPr>
          <p:cNvPicPr>
            <a:picLocks noChangeAspect="1"/>
          </p:cNvPicPr>
          <p:nvPr/>
        </p:nvPicPr>
        <p:blipFill>
          <a:blip r:embed="rId3"/>
          <a:stretch>
            <a:fillRect/>
          </a:stretch>
        </p:blipFill>
        <p:spPr>
          <a:xfrm>
            <a:off x="3706812" y="1578457"/>
            <a:ext cx="3263075" cy="2250807"/>
          </a:xfrm>
          <a:prstGeom prst="rect">
            <a:avLst/>
          </a:prstGeom>
        </p:spPr>
      </p:pic>
      <p:pic>
        <p:nvPicPr>
          <p:cNvPr id="7" name="Picture 6">
            <a:extLst>
              <a:ext uri="{FF2B5EF4-FFF2-40B4-BE49-F238E27FC236}">
                <a16:creationId xmlns:a16="http://schemas.microsoft.com/office/drawing/2014/main" id="{694840D6-F2BD-E31E-8139-9E626FF95D96}"/>
              </a:ext>
            </a:extLst>
          </p:cNvPr>
          <p:cNvPicPr>
            <a:picLocks noChangeAspect="1"/>
          </p:cNvPicPr>
          <p:nvPr/>
        </p:nvPicPr>
        <p:blipFill>
          <a:blip r:embed="rId4"/>
          <a:stretch>
            <a:fillRect/>
          </a:stretch>
        </p:blipFill>
        <p:spPr>
          <a:xfrm>
            <a:off x="402563" y="4002415"/>
            <a:ext cx="3296693" cy="2314181"/>
          </a:xfrm>
          <a:prstGeom prst="rect">
            <a:avLst/>
          </a:prstGeom>
        </p:spPr>
      </p:pic>
      <p:pic>
        <p:nvPicPr>
          <p:cNvPr id="9" name="Picture 8">
            <a:extLst>
              <a:ext uri="{FF2B5EF4-FFF2-40B4-BE49-F238E27FC236}">
                <a16:creationId xmlns:a16="http://schemas.microsoft.com/office/drawing/2014/main" id="{C358C67F-6289-6A8D-72EB-613B1849A85A}"/>
              </a:ext>
            </a:extLst>
          </p:cNvPr>
          <p:cNvPicPr>
            <a:picLocks noChangeAspect="1"/>
          </p:cNvPicPr>
          <p:nvPr/>
        </p:nvPicPr>
        <p:blipFill>
          <a:blip r:embed="rId5"/>
          <a:stretch>
            <a:fillRect/>
          </a:stretch>
        </p:blipFill>
        <p:spPr>
          <a:xfrm>
            <a:off x="3706812" y="4046385"/>
            <a:ext cx="3263075" cy="2318713"/>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9E197AB-4160-41D5-C260-72E971397AE6}"/>
                  </a:ext>
                </a:extLst>
              </p:cNvPr>
              <p:cNvSpPr txBox="1"/>
              <p:nvPr/>
            </p:nvSpPr>
            <p:spPr>
              <a:xfrm>
                <a:off x="7046269" y="2540769"/>
                <a:ext cx="2072940" cy="3385542"/>
              </a:xfrm>
              <a:prstGeom prst="rect">
                <a:avLst/>
              </a:prstGeom>
              <a:noFill/>
            </p:spPr>
            <p:txBody>
              <a:bodyPr wrap="none" rtlCol="0">
                <a:spAutoFit/>
              </a:bodyPr>
              <a:lstStyle/>
              <a:p>
                <a:r>
                  <a:rPr lang="en-US" sz="1400" b="1" dirty="0"/>
                  <a:t>HERAI Visible Range:</a:t>
                </a:r>
              </a:p>
              <a:p>
                <a:r>
                  <a:rPr lang="en-US" sz="1400" dirty="0">
                    <a:highlight>
                      <a:srgbClr val="FFFF00"/>
                    </a:highlight>
                  </a:rPr>
                  <a:t>2 </a:t>
                </a:r>
                <a:r>
                  <a:rPr lang="en-US" sz="1400" dirty="0"/>
                  <a:t>&lt;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𝑄</m:t>
                        </m:r>
                      </m:e>
                      <m:sup>
                        <m:r>
                          <a:rPr lang="en-US" sz="1400" i="1">
                            <a:latin typeface="Cambria Math" panose="02040503050406030204" pitchFamily="18" charset="0"/>
                          </a:rPr>
                          <m:t>2</m:t>
                        </m:r>
                      </m:sup>
                    </m:sSup>
                  </m:oMath>
                </a14:m>
                <a:r>
                  <a:rPr lang="en-US" sz="1400" dirty="0"/>
                  <a:t> [</a:t>
                </a:r>
                <a14:m>
                  <m:oMath xmlns:m="http://schemas.openxmlformats.org/officeDocument/2006/math">
                    <m:sSup>
                      <m:sSupPr>
                        <m:ctrlPr>
                          <a:rPr lang="en-US" sz="1400" i="1">
                            <a:latin typeface="Cambria Math" panose="02040503050406030204" pitchFamily="18" charset="0"/>
                          </a:rPr>
                        </m:ctrlPr>
                      </m:sSupPr>
                      <m:e>
                        <m:r>
                          <m:rPr>
                            <m:sty m:val="p"/>
                          </m:rPr>
                          <a:rPr lang="en-US" sz="1400">
                            <a:latin typeface="Cambria Math" panose="02040503050406030204" pitchFamily="18" charset="0"/>
                          </a:rPr>
                          <m:t>GeV</m:t>
                        </m:r>
                      </m:e>
                      <m:sup>
                        <m:r>
                          <a:rPr lang="en-US" sz="1400" i="1">
                            <a:latin typeface="Cambria Math" panose="02040503050406030204" pitchFamily="18" charset="0"/>
                          </a:rPr>
                          <m:t>2</m:t>
                        </m:r>
                      </m:sup>
                    </m:sSup>
                  </m:oMath>
                </a14:m>
                <a:r>
                  <a:rPr lang="en-US" sz="1400" dirty="0"/>
                  <a:t>] &lt; 100</a:t>
                </a:r>
                <a:endParaRPr lang="en-US" sz="1400" dirty="0">
                  <a:highlight>
                    <a:srgbClr val="FFFF00"/>
                  </a:highlight>
                </a:endParaRPr>
              </a:p>
              <a:p>
                <a:r>
                  <a:rPr lang="en-US" sz="1400" dirty="0"/>
                  <a:t>0.1 &lt; y &lt; 0.6</a:t>
                </a:r>
              </a:p>
              <a:p>
                <a:r>
                  <a:rPr lang="pt-BR" sz="1400" dirty="0"/>
                  <a:t>|ɳ(</a:t>
                </a:r>
                <a:r>
                  <a:rPr lang="el-GR" sz="1400" dirty="0"/>
                  <a:t>Λ</a:t>
                </a:r>
                <a:r>
                  <a:rPr lang="pt-BR" sz="1400" dirty="0"/>
                  <a:t>)| &lt; 1.3 </a:t>
                </a:r>
              </a:p>
              <a:p>
                <a:r>
                  <a:rPr lang="pt-BR" sz="1400" dirty="0"/>
                  <a:t>0.5 &lt; </a:t>
                </a:r>
                <a:r>
                  <a:rPr lang="en-US" sz="1400" dirty="0" err="1"/>
                  <a:t>p</a:t>
                </a:r>
                <a:r>
                  <a:rPr lang="en-US" sz="1400" baseline="-25000" dirty="0" err="1"/>
                  <a:t>T</a:t>
                </a:r>
                <a:r>
                  <a:rPr lang="pt-BR" sz="1400" dirty="0"/>
                  <a:t>(</a:t>
                </a:r>
                <a:r>
                  <a:rPr lang="el-GR" sz="1400" dirty="0"/>
                  <a:t>Λ</a:t>
                </a:r>
                <a:r>
                  <a:rPr lang="pt-BR" sz="1400" dirty="0"/>
                  <a:t>)[GeV] &lt; 3.5 </a:t>
                </a:r>
                <a:endParaRPr lang="en-US" sz="1400" dirty="0"/>
              </a:p>
              <a:p>
                <a:endParaRPr lang="en-US" sz="1400" dirty="0"/>
              </a:p>
              <a:p>
                <a:endParaRPr lang="en-US" sz="1400" dirty="0"/>
              </a:p>
              <a:p>
                <a:endParaRPr lang="en-US" sz="1400" dirty="0"/>
              </a:p>
              <a:p>
                <a:r>
                  <a:rPr lang="en-US" sz="1400" b="1" dirty="0"/>
                  <a:t>HERAII Visible Range:</a:t>
                </a:r>
              </a:p>
              <a:p>
                <a:r>
                  <a:rPr lang="en-US" sz="1400" dirty="0">
                    <a:highlight>
                      <a:srgbClr val="FFFF00"/>
                    </a:highlight>
                  </a:rPr>
                  <a:t>5 </a:t>
                </a:r>
                <a:r>
                  <a:rPr lang="en-US" sz="1400" dirty="0"/>
                  <a:t>&lt;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𝑄</m:t>
                        </m:r>
                      </m:e>
                      <m:sup>
                        <m:r>
                          <a:rPr lang="en-US" sz="1400" i="1">
                            <a:latin typeface="Cambria Math" panose="02040503050406030204" pitchFamily="18" charset="0"/>
                          </a:rPr>
                          <m:t>2</m:t>
                        </m:r>
                      </m:sup>
                    </m:sSup>
                  </m:oMath>
                </a14:m>
                <a:r>
                  <a:rPr lang="en-US" sz="1400" dirty="0"/>
                  <a:t> [</a:t>
                </a:r>
                <a14:m>
                  <m:oMath xmlns:m="http://schemas.openxmlformats.org/officeDocument/2006/math">
                    <m:sSup>
                      <m:sSupPr>
                        <m:ctrlPr>
                          <a:rPr lang="en-US" sz="1400" i="1">
                            <a:latin typeface="Cambria Math" panose="02040503050406030204" pitchFamily="18" charset="0"/>
                          </a:rPr>
                        </m:ctrlPr>
                      </m:sSupPr>
                      <m:e>
                        <m:r>
                          <m:rPr>
                            <m:sty m:val="p"/>
                          </m:rPr>
                          <a:rPr lang="en-US" sz="1400">
                            <a:latin typeface="Cambria Math" panose="02040503050406030204" pitchFamily="18" charset="0"/>
                          </a:rPr>
                          <m:t>GeV</m:t>
                        </m:r>
                      </m:e>
                      <m:sup>
                        <m:r>
                          <a:rPr lang="en-US" sz="1400" i="1">
                            <a:latin typeface="Cambria Math" panose="02040503050406030204" pitchFamily="18" charset="0"/>
                          </a:rPr>
                          <m:t>2</m:t>
                        </m:r>
                      </m:sup>
                    </m:sSup>
                  </m:oMath>
                </a14:m>
                <a:r>
                  <a:rPr lang="en-US" sz="1400" dirty="0"/>
                  <a:t>] &lt; 100</a:t>
                </a:r>
                <a:endParaRPr lang="en-US" sz="1400" dirty="0">
                  <a:highlight>
                    <a:srgbClr val="FFFF00"/>
                  </a:highlight>
                </a:endParaRPr>
              </a:p>
              <a:p>
                <a:r>
                  <a:rPr lang="en-US" sz="1400" dirty="0"/>
                  <a:t>0.1 &lt; y &lt; 0.6</a:t>
                </a:r>
              </a:p>
              <a:p>
                <a:r>
                  <a:rPr lang="pt-BR" sz="1400" dirty="0"/>
                  <a:t>|ɳ(</a:t>
                </a:r>
                <a:r>
                  <a:rPr lang="el-GR" sz="1400" dirty="0"/>
                  <a:t>Λ</a:t>
                </a:r>
                <a:r>
                  <a:rPr lang="pt-BR" sz="1400" dirty="0"/>
                  <a:t>)| &lt; 1.3 </a:t>
                </a:r>
              </a:p>
              <a:p>
                <a:r>
                  <a:rPr lang="pt-BR" sz="1400" dirty="0"/>
                  <a:t>0.5 &lt; </a:t>
                </a:r>
                <a:r>
                  <a:rPr lang="en-US" sz="1400" dirty="0" err="1"/>
                  <a:t>p</a:t>
                </a:r>
                <a:r>
                  <a:rPr lang="en-US" sz="1400" baseline="-25000" dirty="0" err="1"/>
                  <a:t>T</a:t>
                </a:r>
                <a:r>
                  <a:rPr lang="pt-BR" sz="1400" dirty="0"/>
                  <a:t>(</a:t>
                </a:r>
                <a:r>
                  <a:rPr lang="el-GR" sz="1400" dirty="0"/>
                  <a:t>Λ</a:t>
                </a:r>
                <a:r>
                  <a:rPr lang="pt-BR" sz="1400" dirty="0"/>
                  <a:t>)[GeV] &lt; 3.5 </a:t>
                </a:r>
                <a:endParaRPr lang="en-US" sz="1400" dirty="0"/>
              </a:p>
              <a:p>
                <a:endParaRPr lang="en-US" sz="1400" dirty="0"/>
              </a:p>
              <a:p>
                <a:endParaRPr lang="en-US" dirty="0"/>
              </a:p>
            </p:txBody>
          </p:sp>
        </mc:Choice>
        <mc:Fallback>
          <p:sp>
            <p:nvSpPr>
              <p:cNvPr id="8" name="TextBox 7">
                <a:extLst>
                  <a:ext uri="{FF2B5EF4-FFF2-40B4-BE49-F238E27FC236}">
                    <a16:creationId xmlns:a16="http://schemas.microsoft.com/office/drawing/2014/main" id="{89E197AB-4160-41D5-C260-72E971397AE6}"/>
                  </a:ext>
                </a:extLst>
              </p:cNvPr>
              <p:cNvSpPr txBox="1">
                <a:spLocks noRot="1" noChangeAspect="1" noMove="1" noResize="1" noEditPoints="1" noAdjustHandles="1" noChangeArrowheads="1" noChangeShapeType="1" noTextEdit="1"/>
              </p:cNvSpPr>
              <p:nvPr/>
            </p:nvSpPr>
            <p:spPr>
              <a:xfrm>
                <a:off x="7046269" y="2540769"/>
                <a:ext cx="2072940" cy="3385542"/>
              </a:xfrm>
              <a:prstGeom prst="rect">
                <a:avLst/>
              </a:prstGeom>
              <a:blipFill>
                <a:blip r:embed="rId6"/>
                <a:stretch>
                  <a:fillRect l="-882" t="-360"/>
                </a:stretch>
              </a:blipFill>
            </p:spPr>
            <p:txBody>
              <a:bodyPr/>
              <a:lstStyle/>
              <a:p>
                <a:r>
                  <a:rPr lang="en-US">
                    <a:noFill/>
                  </a:rPr>
                  <a:t> </a:t>
                </a:r>
              </a:p>
            </p:txBody>
          </p:sp>
        </mc:Fallback>
      </mc:AlternateContent>
    </p:spTree>
    <p:extLst>
      <p:ext uri="{BB962C8B-B14F-4D97-AF65-F5344CB8AC3E}">
        <p14:creationId xmlns:p14="http://schemas.microsoft.com/office/powerpoint/2010/main" val="2235440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53D7-BF5C-37CC-2198-142F48158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461A0-B480-F227-52E3-3729161A4E37}"/>
              </a:ext>
            </a:extLst>
          </p:cNvPr>
          <p:cNvSpPr>
            <a:spLocks noGrp="1"/>
          </p:cNvSpPr>
          <p:nvPr>
            <p:ph type="title"/>
          </p:nvPr>
        </p:nvSpPr>
        <p:spPr/>
        <p:txBody>
          <a:bodyPr/>
          <a:lstStyle/>
          <a:p>
            <a:r>
              <a:rPr lang="en-US" dirty="0"/>
              <a:t>Conclusion</a:t>
            </a:r>
          </a:p>
        </p:txBody>
      </p:sp>
      <p:sp>
        <p:nvSpPr>
          <p:cNvPr id="3" name="Slide Number Placeholder 2">
            <a:extLst>
              <a:ext uri="{FF2B5EF4-FFF2-40B4-BE49-F238E27FC236}">
                <a16:creationId xmlns:a16="http://schemas.microsoft.com/office/drawing/2014/main" id="{87B070CD-C2A0-09F7-14A6-9CA0DDCB3EC7}"/>
              </a:ext>
            </a:extLst>
          </p:cNvPr>
          <p:cNvSpPr>
            <a:spLocks noGrp="1"/>
          </p:cNvSpPr>
          <p:nvPr>
            <p:ph type="sldNum" sz="quarter" idx="4"/>
          </p:nvPr>
        </p:nvSpPr>
        <p:spPr/>
        <p:txBody>
          <a:bodyPr/>
          <a:lstStyle/>
          <a:p>
            <a:fld id="{933A556B-7C63-244D-9B7C-B0EA8042B330}" type="slidenum">
              <a:rPr lang="en-US" smtClean="0"/>
              <a:pPr/>
              <a:t>26</a:t>
            </a:fld>
            <a:endParaRPr lang="en-US" sz="750" dirty="0"/>
          </a:p>
        </p:txBody>
      </p:sp>
      <p:sp>
        <p:nvSpPr>
          <p:cNvPr id="6" name="Content Placeholder 6">
            <a:extLst>
              <a:ext uri="{FF2B5EF4-FFF2-40B4-BE49-F238E27FC236}">
                <a16:creationId xmlns:a16="http://schemas.microsoft.com/office/drawing/2014/main" id="{C7D484B1-20E0-8BA1-46AE-F0F0DABC96E4}"/>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p:sp>
        <p:nvSpPr>
          <p:cNvPr id="7" name="Content Placeholder 6">
            <a:extLst>
              <a:ext uri="{FF2B5EF4-FFF2-40B4-BE49-F238E27FC236}">
                <a16:creationId xmlns:a16="http://schemas.microsoft.com/office/drawing/2014/main" id="{9675EB50-349B-B91C-55F3-BD46CDC0F5B0}"/>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800" dirty="0"/>
              <a:t>There appears to be a non-zero baryon asymmetry in DIS which suggests transfer of baryon number from the proton target to particles visible in the hadronic final state</a:t>
            </a:r>
          </a:p>
          <a:p>
            <a:pPr marL="342900" indent="-342900"/>
            <a:r>
              <a:rPr lang="en-US" sz="1800" dirty="0"/>
              <a:t>Asymmetry is on the order of a few percent which supports the idea of a baryon junction, more precise theoretical estimates and measurements (possibly at the EIC) needed to conclusively distinguish the valence quark and baryon junction picture</a:t>
            </a:r>
            <a:endParaRPr lang="en-US" sz="1400" dirty="0"/>
          </a:p>
          <a:p>
            <a:pPr marL="342900" indent="-342900"/>
            <a:r>
              <a:rPr lang="en-US" sz="1800" dirty="0"/>
              <a:t>We are working with the H1 Collaboration to refine results and ensure the small asymmetry on the order of a few percent is well understood with respect to background</a:t>
            </a:r>
          </a:p>
          <a:p>
            <a:pPr marL="0" indent="0">
              <a:buNone/>
            </a:pPr>
            <a:endParaRPr lang="en-US" sz="1800" dirty="0"/>
          </a:p>
        </p:txBody>
      </p:sp>
    </p:spTree>
    <p:extLst>
      <p:ext uri="{BB962C8B-B14F-4D97-AF65-F5344CB8AC3E}">
        <p14:creationId xmlns:p14="http://schemas.microsoft.com/office/powerpoint/2010/main" val="2853642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D2DD-5B88-7552-630F-6064A1169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FD026-7D7C-E15F-5ADB-6DE302DBAD41}"/>
              </a:ext>
            </a:extLst>
          </p:cNvPr>
          <p:cNvSpPr>
            <a:spLocks noGrp="1"/>
          </p:cNvSpPr>
          <p:nvPr>
            <p:ph type="title"/>
          </p:nvPr>
        </p:nvSpPr>
        <p:spPr/>
        <p:txBody>
          <a:bodyPr/>
          <a:lstStyle/>
          <a:p>
            <a:r>
              <a:rPr lang="en-US" dirty="0"/>
              <a:t>Acknowledgements</a:t>
            </a:r>
          </a:p>
        </p:txBody>
      </p:sp>
      <p:sp>
        <p:nvSpPr>
          <p:cNvPr id="3" name="Slide Number Placeholder 2">
            <a:extLst>
              <a:ext uri="{FF2B5EF4-FFF2-40B4-BE49-F238E27FC236}">
                <a16:creationId xmlns:a16="http://schemas.microsoft.com/office/drawing/2014/main" id="{D6C31C7E-7F8D-CF83-DDCA-E97F14C04968}"/>
              </a:ext>
            </a:extLst>
          </p:cNvPr>
          <p:cNvSpPr>
            <a:spLocks noGrp="1"/>
          </p:cNvSpPr>
          <p:nvPr>
            <p:ph type="sldNum" sz="quarter" idx="4"/>
          </p:nvPr>
        </p:nvSpPr>
        <p:spPr/>
        <p:txBody>
          <a:bodyPr/>
          <a:lstStyle/>
          <a:p>
            <a:fld id="{933A556B-7C63-244D-9B7C-B0EA8042B330}" type="slidenum">
              <a:rPr lang="en-US" smtClean="0"/>
              <a:pPr/>
              <a:t>27</a:t>
            </a:fld>
            <a:endParaRPr lang="en-US" sz="750" dirty="0"/>
          </a:p>
        </p:txBody>
      </p:sp>
      <p:sp>
        <p:nvSpPr>
          <p:cNvPr id="4" name="Content Placeholder 6">
            <a:extLst>
              <a:ext uri="{FF2B5EF4-FFF2-40B4-BE49-F238E27FC236}">
                <a16:creationId xmlns:a16="http://schemas.microsoft.com/office/drawing/2014/main" id="{DB01FF5F-F05B-59FE-7854-CC745915CBCC}"/>
              </a:ext>
            </a:extLst>
          </p:cNvPr>
          <p:cNvSpPr txBox="1">
            <a:spLocks/>
          </p:cNvSpPr>
          <p:nvPr/>
        </p:nvSpPr>
        <p:spPr>
          <a:xfrm>
            <a:off x="428625" y="1900050"/>
            <a:ext cx="8286750"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Thanks to the H1 Collaboration for sharing their wealth of expertise in collaboration meetings and to Stefan Schmitt, Karin Daum, and Daniel Britzger in particular for their continued help in navigating the H1 computing structure and insights that have helped us progress our work </a:t>
            </a:r>
          </a:p>
          <a:p>
            <a:pPr marL="342900" indent="-342900"/>
            <a:endParaRPr lang="en-US" dirty="0"/>
          </a:p>
          <a:p>
            <a:pPr marL="342900" indent="-342900"/>
            <a:endParaRPr lang="en-US" dirty="0"/>
          </a:p>
        </p:txBody>
      </p:sp>
    </p:spTree>
    <p:extLst>
      <p:ext uri="{BB962C8B-B14F-4D97-AF65-F5344CB8AC3E}">
        <p14:creationId xmlns:p14="http://schemas.microsoft.com/office/powerpoint/2010/main" val="3041186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0DC2C-193C-2137-287B-F9AB44A24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F5A72-5F1F-16FC-B4BB-B5763D35951A}"/>
              </a:ext>
            </a:extLst>
          </p:cNvPr>
          <p:cNvSpPr>
            <a:spLocks noGrp="1"/>
          </p:cNvSpPr>
          <p:nvPr>
            <p:ph type="title"/>
          </p:nvPr>
        </p:nvSpPr>
        <p:spPr/>
        <p:txBody>
          <a:bodyPr/>
          <a:lstStyle/>
          <a:p>
            <a:r>
              <a:rPr lang="en-US" dirty="0"/>
              <a:t>References</a:t>
            </a:r>
          </a:p>
        </p:txBody>
      </p:sp>
      <p:sp>
        <p:nvSpPr>
          <p:cNvPr id="3" name="Slide Number Placeholder 2">
            <a:extLst>
              <a:ext uri="{FF2B5EF4-FFF2-40B4-BE49-F238E27FC236}">
                <a16:creationId xmlns:a16="http://schemas.microsoft.com/office/drawing/2014/main" id="{1101926D-32BA-31FA-F35E-EF694317E42D}"/>
              </a:ext>
            </a:extLst>
          </p:cNvPr>
          <p:cNvSpPr>
            <a:spLocks noGrp="1"/>
          </p:cNvSpPr>
          <p:nvPr>
            <p:ph type="sldNum" sz="quarter" idx="4"/>
          </p:nvPr>
        </p:nvSpPr>
        <p:spPr/>
        <p:txBody>
          <a:bodyPr/>
          <a:lstStyle/>
          <a:p>
            <a:fld id="{933A556B-7C63-244D-9B7C-B0EA8042B330}" type="slidenum">
              <a:rPr lang="en-US" smtClean="0"/>
              <a:pPr/>
              <a:t>28</a:t>
            </a:fld>
            <a:endParaRPr lang="en-US" sz="750" dirty="0"/>
          </a:p>
        </p:txBody>
      </p:sp>
      <mc:AlternateContent xmlns:mc="http://schemas.openxmlformats.org/markup-compatibility/2006" xmlns:a14="http://schemas.microsoft.com/office/drawing/2010/main">
        <mc:Choice Requires="a14">
          <p:sp>
            <p:nvSpPr>
              <p:cNvPr id="4" name="Content Placeholder 6">
                <a:extLst>
                  <a:ext uri="{FF2B5EF4-FFF2-40B4-BE49-F238E27FC236}">
                    <a16:creationId xmlns:a16="http://schemas.microsoft.com/office/drawing/2014/main" id="{B93C1F07-C19A-91D5-E8E0-1241FBAB65DC}"/>
                  </a:ext>
                </a:extLst>
              </p:cNvPr>
              <p:cNvSpPr txBox="1">
                <a:spLocks/>
              </p:cNvSpPr>
              <p:nvPr/>
            </p:nvSpPr>
            <p:spPr>
              <a:xfrm>
                <a:off x="428625" y="1900050"/>
                <a:ext cx="8286750"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57200">
                  <a:buNone/>
                </a:pPr>
                <a:r>
                  <a:rPr lang="en-US" sz="1050" dirty="0"/>
                  <a:t>[1]  A. Bolz. </a:t>
                </a:r>
                <a:r>
                  <a:rPr lang="en-US" sz="1050" i="1" dirty="0"/>
                  <a:t>Measurement of Differential </a:t>
                </a:r>
                <a14:m>
                  <m:oMath xmlns:m="http://schemas.openxmlformats.org/officeDocument/2006/math">
                    <m:sSup>
                      <m:sSupPr>
                        <m:ctrlPr>
                          <a:rPr lang="en-US" sz="1050" i="1" smtClean="0">
                            <a:latin typeface="Cambria Math" panose="02040503050406030204" pitchFamily="18" charset="0"/>
                          </a:rPr>
                        </m:ctrlPr>
                      </m:sSupPr>
                      <m:e>
                        <m:r>
                          <m:rPr>
                            <m:nor/>
                          </m:rPr>
                          <a:rPr lang="en-US" sz="1050" i="1" dirty="0"/>
                          <m:t>ρ</m:t>
                        </m:r>
                      </m:e>
                      <m:sup>
                        <m:r>
                          <a:rPr lang="en-US" sz="1050" b="0" i="1" smtClean="0">
                            <a:latin typeface="Cambria Math" panose="02040503050406030204" pitchFamily="18" charset="0"/>
                          </a:rPr>
                          <m:t>0</m:t>
                        </m:r>
                      </m:sup>
                    </m:sSup>
                  </m:oMath>
                </a14:m>
                <a:r>
                  <a:rPr lang="en-US" sz="1050" i="1" dirty="0"/>
                  <a:t> Photoproduction Cross-Sections at HERA</a:t>
                </a:r>
                <a:r>
                  <a:rPr lang="en-US" sz="1050" dirty="0"/>
                  <a:t>. PhD thesis, U. Heidelberg, Dept. Phys., 2019.</a:t>
                </a:r>
              </a:p>
              <a:p>
                <a:pPr marL="0" indent="-457200">
                  <a:buNone/>
                </a:pPr>
                <a:endParaRPr lang="en-US" sz="1050" dirty="0"/>
              </a:p>
              <a:p>
                <a:pPr marL="0" indent="-457200">
                  <a:buNone/>
                </a:pPr>
                <a:r>
                  <a:rPr lang="en-US" sz="1050" dirty="0"/>
                  <a:t>[2] N. </a:t>
                </a:r>
                <a:r>
                  <a:rPr lang="en-US" sz="1050" dirty="0" err="1"/>
                  <a:t>Lewis,W</a:t>
                </a:r>
                <a:r>
                  <a:rPr lang="en-US" sz="1050" dirty="0"/>
                  <a:t>. </a:t>
                </a:r>
                <a:r>
                  <a:rPr lang="en-US" sz="1050" dirty="0" err="1"/>
                  <a:t>Lv</a:t>
                </a:r>
                <a:r>
                  <a:rPr lang="en-US" sz="1050" dirty="0"/>
                  <a:t>, M.A. Ross, </a:t>
                </a:r>
                <a:r>
                  <a:rPr lang="en-US" sz="1050" i="1" dirty="0"/>
                  <a:t>et al.</a:t>
                </a:r>
                <a:r>
                  <a:rPr lang="en-US" sz="1050" dirty="0"/>
                  <a:t> Search for baryon junctions in photonuclear processes and isobar collisions at RHIC. </a:t>
                </a:r>
                <a:r>
                  <a:rPr lang="en-US" sz="1050" i="1" dirty="0"/>
                  <a:t>Eur. Phys. J. C</a:t>
                </a:r>
                <a:r>
                  <a:rPr lang="en-US" sz="1050" dirty="0"/>
                  <a:t> </a:t>
                </a:r>
                <a:r>
                  <a:rPr lang="en-US" sz="1050" b="1" dirty="0"/>
                  <a:t>84</a:t>
                </a:r>
                <a:r>
                  <a:rPr lang="en-US" sz="1050" dirty="0"/>
                  <a:t>, 590 (2024). </a:t>
                </a:r>
                <a:r>
                  <a:rPr lang="en-US" sz="1050" dirty="0">
                    <a:hlinkClick r:id="rId2"/>
                  </a:rPr>
                  <a:t>https://doi.org/10.1140/epjc/s10052-024-12834-2</a:t>
                </a:r>
                <a:endParaRPr lang="en-US" sz="1050" dirty="0"/>
              </a:p>
              <a:p>
                <a:pPr marL="0" indent="-457200">
                  <a:buNone/>
                </a:pPr>
                <a:endParaRPr lang="en-US" sz="1050" dirty="0"/>
              </a:p>
              <a:p>
                <a:pPr marL="0" indent="-457200">
                  <a:buNone/>
                </a:pPr>
                <a:r>
                  <a:rPr lang="en-US" sz="1050" dirty="0"/>
                  <a:t>[3] N. Magdy, A. Deshpande, R. Lacey, </a:t>
                </a:r>
                <a:r>
                  <a:rPr lang="en-US" sz="1050" i="1" dirty="0"/>
                  <a:t>et al.</a:t>
                </a:r>
                <a:r>
                  <a:rPr lang="en-US" sz="1050" dirty="0"/>
                  <a:t> Search for baryon junctions in </a:t>
                </a:r>
                <a:r>
                  <a:rPr lang="en-US" sz="1050" dirty="0" err="1"/>
                  <a:t>e+A</a:t>
                </a:r>
                <a:r>
                  <a:rPr lang="en-US" sz="1050" dirty="0"/>
                  <a:t> collisions at the electron ion collider. </a:t>
                </a:r>
                <a:r>
                  <a:rPr lang="en-US" sz="1050" i="1" dirty="0"/>
                  <a:t>Eur. Phys. J. C.</a:t>
                </a:r>
                <a:r>
                  <a:rPr lang="en-US" sz="1050" dirty="0"/>
                  <a:t> </a:t>
                </a:r>
                <a:r>
                  <a:rPr lang="en-US" sz="1050" b="1" dirty="0"/>
                  <a:t>84 </a:t>
                </a:r>
                <a:r>
                  <a:rPr lang="en-US" sz="1050" dirty="0"/>
                  <a:t>(2024). </a:t>
                </a:r>
                <a:r>
                  <a:rPr lang="en-US" sz="1050" dirty="0">
                    <a:hlinkClick r:id="rId3"/>
                  </a:rPr>
                  <a:t>https://doi.org/10.1140/epjc/s10052-024-13702-9</a:t>
                </a:r>
                <a:endParaRPr lang="en-US" sz="1050" dirty="0"/>
              </a:p>
              <a:p>
                <a:pPr marL="0" indent="-457200">
                  <a:buNone/>
                </a:pPr>
                <a:endParaRPr lang="en-US" sz="1050" dirty="0"/>
              </a:p>
              <a:p>
                <a:pPr marL="0" indent="-457200">
                  <a:buNone/>
                </a:pPr>
                <a:r>
                  <a:rPr lang="en-US" sz="1050" dirty="0"/>
                  <a:t>[4] D. </a:t>
                </a:r>
                <a:r>
                  <a:rPr lang="en-US" sz="1050" dirty="0" err="1"/>
                  <a:t>Frenklakh</a:t>
                </a:r>
                <a:r>
                  <a:rPr lang="en-US" sz="1050" dirty="0"/>
                  <a:t>, D. </a:t>
                </a:r>
                <a:r>
                  <a:rPr lang="en-US" sz="1050" dirty="0" err="1"/>
                  <a:t>Kharzeev</a:t>
                </a:r>
                <a:r>
                  <a:rPr lang="en-US" sz="1050" dirty="0"/>
                  <a:t>, E. Dmitri, W. Li. Signatures of baryon junctions in semi-inclusive deep inelastic scattering. </a:t>
                </a:r>
                <a:r>
                  <a:rPr lang="en-US" sz="1050" i="1" dirty="0"/>
                  <a:t>Phys. Lett. B. </a:t>
                </a:r>
                <a:r>
                  <a:rPr lang="en-US" sz="1050" b="1" dirty="0"/>
                  <a:t>853</a:t>
                </a:r>
                <a:r>
                  <a:rPr lang="en-US" sz="1050" dirty="0"/>
                  <a:t> (2024). </a:t>
                </a:r>
                <a:r>
                  <a:rPr lang="en-US" sz="1050" dirty="0">
                    <a:hlinkClick r:id="rId4" tooltip="Persistent link using digital object identifier"/>
                  </a:rPr>
                  <a:t>https://doi.org/10.1016/j.physletb.2024.138680</a:t>
                </a:r>
                <a:endParaRPr lang="en-US" sz="1050" dirty="0"/>
              </a:p>
              <a:p>
                <a:pPr marL="0" indent="-457200">
                  <a:buNone/>
                </a:pPr>
                <a:endParaRPr lang="en-US" sz="1050" i="1" dirty="0"/>
              </a:p>
              <a:p>
                <a:pPr marL="0" indent="-457200">
                  <a:buNone/>
                </a:pPr>
                <a:r>
                  <a:rPr lang="en-US" sz="1050" dirty="0"/>
                  <a:t>[5] B. </a:t>
                </a:r>
                <a:r>
                  <a:rPr lang="en-US" sz="1050" dirty="0" err="1"/>
                  <a:t>Kopeliovich</a:t>
                </a:r>
                <a:r>
                  <a:rPr lang="en-US" sz="1050" dirty="0"/>
                  <a:t>, B. </a:t>
                </a:r>
                <a:r>
                  <a:rPr lang="en-US" sz="1050" dirty="0" err="1"/>
                  <a:t>Povh</a:t>
                </a:r>
                <a:r>
                  <a:rPr lang="en-US" sz="1050" dirty="0"/>
                  <a:t>. Baryon asymmetry of the proton sea at low-x. </a:t>
                </a:r>
                <a:r>
                  <a:rPr lang="en-US" sz="1050" i="1" dirty="0"/>
                  <a:t>Z Phys C - Particles and Fields.</a:t>
                </a:r>
                <a:r>
                  <a:rPr lang="en-US" sz="1050" dirty="0"/>
                  <a:t> </a:t>
                </a:r>
                <a:r>
                  <a:rPr lang="en-US" sz="1050" b="1" dirty="0"/>
                  <a:t>75 </a:t>
                </a:r>
                <a:r>
                  <a:rPr lang="en-US" sz="1050" dirty="0"/>
                  <a:t>(1997). </a:t>
                </a:r>
                <a:r>
                  <a:rPr lang="en-US" sz="1050" dirty="0">
                    <a:hlinkClick r:id="rId5"/>
                  </a:rPr>
                  <a:t>https://doi.org/10.1007/s002880050515</a:t>
                </a:r>
                <a:endParaRPr lang="en-US" sz="1050" dirty="0"/>
              </a:p>
              <a:p>
                <a:pPr marL="0" indent="-457200">
                  <a:buNone/>
                </a:pPr>
                <a:endParaRPr lang="en-US" sz="1050" dirty="0"/>
              </a:p>
              <a:p>
                <a:pPr marL="0" indent="-457200">
                  <a:buNone/>
                </a:pPr>
                <a:r>
                  <a:rPr lang="en-US" sz="1050" dirty="0"/>
                  <a:t>[6] F. Willeke, J. Beebe-Wang. "Electron Ion Collider Conceptual Design Report 2021." , Feb. 2021. </a:t>
                </a:r>
                <a:r>
                  <a:rPr lang="en-US" sz="1050" dirty="0">
                    <a:hlinkClick r:id="rId6"/>
                  </a:rPr>
                  <a:t>https://doi.org/10.2172/1765663</a:t>
                </a:r>
                <a:endParaRPr lang="en-US" sz="1050" dirty="0"/>
              </a:p>
              <a:p>
                <a:pPr marL="0" indent="-457200">
                  <a:buNone/>
                </a:pPr>
                <a:endParaRPr lang="en-US" sz="1050" dirty="0"/>
              </a:p>
            </p:txBody>
          </p:sp>
        </mc:Choice>
        <mc:Fallback xmlns="">
          <p:sp>
            <p:nvSpPr>
              <p:cNvPr id="4" name="Content Placeholder 6">
                <a:extLst>
                  <a:ext uri="{FF2B5EF4-FFF2-40B4-BE49-F238E27FC236}">
                    <a16:creationId xmlns:a16="http://schemas.microsoft.com/office/drawing/2014/main" id="{B93C1F07-C19A-91D5-E8E0-1241FBAB65DC}"/>
                  </a:ext>
                </a:extLst>
              </p:cNvPr>
              <p:cNvSpPr txBox="1">
                <a:spLocks noRot="1" noChangeAspect="1" noMove="1" noResize="1" noEditPoints="1" noAdjustHandles="1" noChangeArrowheads="1" noChangeShapeType="1" noTextEdit="1"/>
              </p:cNvSpPr>
              <p:nvPr/>
            </p:nvSpPr>
            <p:spPr>
              <a:xfrm>
                <a:off x="428625" y="1900050"/>
                <a:ext cx="8286750" cy="4207185"/>
              </a:xfrm>
              <a:prstGeom prst="rect">
                <a:avLst/>
              </a:prstGeom>
              <a:blipFill>
                <a:blip r:embed="rId7"/>
                <a:stretch>
                  <a:fillRect t="-290"/>
                </a:stretch>
              </a:blipFill>
            </p:spPr>
            <p:txBody>
              <a:bodyPr/>
              <a:lstStyle/>
              <a:p>
                <a:r>
                  <a:rPr lang="en-US">
                    <a:noFill/>
                  </a:rPr>
                  <a:t> </a:t>
                </a:r>
              </a:p>
            </p:txBody>
          </p:sp>
        </mc:Fallback>
      </mc:AlternateContent>
    </p:spTree>
    <p:extLst>
      <p:ext uri="{BB962C8B-B14F-4D97-AF65-F5344CB8AC3E}">
        <p14:creationId xmlns:p14="http://schemas.microsoft.com/office/powerpoint/2010/main" val="321163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29</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Backup Slides</a:t>
            </a:r>
          </a:p>
        </p:txBody>
      </p:sp>
      <p:sp>
        <p:nvSpPr>
          <p:cNvPr id="3" name="Text Placeholder 2">
            <a:extLst>
              <a:ext uri="{FF2B5EF4-FFF2-40B4-BE49-F238E27FC236}">
                <a16:creationId xmlns:a16="http://schemas.microsoft.com/office/drawing/2014/main" id="{23BD80E2-64A8-2746-84CE-DAC7C5339965}"/>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2157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6508-3BE4-DDD6-697C-6D9EE9DEA68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59EEF72-6F17-8463-496F-C679813CEA18}"/>
              </a:ext>
            </a:extLst>
          </p:cNvPr>
          <p:cNvPicPr>
            <a:picLocks noChangeAspect="1"/>
          </p:cNvPicPr>
          <p:nvPr/>
        </p:nvPicPr>
        <p:blipFill>
          <a:blip r:embed="rId2"/>
          <a:stretch>
            <a:fillRect/>
          </a:stretch>
        </p:blipFill>
        <p:spPr>
          <a:xfrm>
            <a:off x="3068394" y="6051374"/>
            <a:ext cx="5718153" cy="370621"/>
          </a:xfrm>
          <a:prstGeom prst="rect">
            <a:avLst/>
          </a:prstGeom>
        </p:spPr>
      </p:pic>
      <p:pic>
        <p:nvPicPr>
          <p:cNvPr id="11" name="Picture 10">
            <a:extLst>
              <a:ext uri="{FF2B5EF4-FFF2-40B4-BE49-F238E27FC236}">
                <a16:creationId xmlns:a16="http://schemas.microsoft.com/office/drawing/2014/main" id="{D3B2900F-D452-E151-3398-43D5206A7794}"/>
              </a:ext>
            </a:extLst>
          </p:cNvPr>
          <p:cNvPicPr>
            <a:picLocks noChangeAspect="1"/>
          </p:cNvPicPr>
          <p:nvPr/>
        </p:nvPicPr>
        <p:blipFill>
          <a:blip r:embed="rId3"/>
          <a:stretch>
            <a:fillRect/>
          </a:stretch>
        </p:blipFill>
        <p:spPr>
          <a:xfrm>
            <a:off x="5460053" y="3999195"/>
            <a:ext cx="3291840" cy="318719"/>
          </a:xfrm>
          <a:prstGeom prst="rect">
            <a:avLst/>
          </a:prstGeom>
        </p:spPr>
      </p:pic>
      <p:sp>
        <p:nvSpPr>
          <p:cNvPr id="2" name="Title 1">
            <a:extLst>
              <a:ext uri="{FF2B5EF4-FFF2-40B4-BE49-F238E27FC236}">
                <a16:creationId xmlns:a16="http://schemas.microsoft.com/office/drawing/2014/main" id="{76E53ABA-2845-12FD-2960-3983D73DCEEA}"/>
              </a:ext>
            </a:extLst>
          </p:cNvPr>
          <p:cNvSpPr>
            <a:spLocks noGrp="1"/>
          </p:cNvSpPr>
          <p:nvPr>
            <p:ph type="title"/>
          </p:nvPr>
        </p:nvSpPr>
        <p:spPr/>
        <p:txBody>
          <a:bodyPr/>
          <a:lstStyle/>
          <a:p>
            <a:r>
              <a:rPr lang="en-US" dirty="0"/>
              <a:t>Baryon Junction Motivation</a:t>
            </a:r>
          </a:p>
        </p:txBody>
      </p:sp>
      <p:sp>
        <p:nvSpPr>
          <p:cNvPr id="3" name="Slide Number Placeholder 2">
            <a:extLst>
              <a:ext uri="{FF2B5EF4-FFF2-40B4-BE49-F238E27FC236}">
                <a16:creationId xmlns:a16="http://schemas.microsoft.com/office/drawing/2014/main" id="{541C7116-DCD7-E909-EBED-6EEB85D6E1C7}"/>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sp>
        <p:nvSpPr>
          <p:cNvPr id="6" name="Content Placeholder 6">
            <a:extLst>
              <a:ext uri="{FF2B5EF4-FFF2-40B4-BE49-F238E27FC236}">
                <a16:creationId xmlns:a16="http://schemas.microsoft.com/office/drawing/2014/main" id="{76434B0D-602A-FEB5-AC77-E5B31A781087}"/>
              </a:ext>
            </a:extLst>
          </p:cNvPr>
          <p:cNvSpPr txBox="1">
            <a:spLocks/>
          </p:cNvSpPr>
          <p:nvPr/>
        </p:nvSpPr>
        <p:spPr>
          <a:xfrm>
            <a:off x="428625" y="1900051"/>
            <a:ext cx="8286750" cy="65008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t>Baryon number is an empirically observed symmetry of nature, but how it is carried and transported is not well understood</a:t>
            </a:r>
          </a:p>
          <a:p>
            <a:pPr marL="342900" indent="-342900"/>
            <a:endParaRPr lang="en-US" dirty="0"/>
          </a:p>
        </p:txBody>
      </p:sp>
      <p:sp>
        <p:nvSpPr>
          <p:cNvPr id="7" name="Rectangle 6">
            <a:extLst>
              <a:ext uri="{FF2B5EF4-FFF2-40B4-BE49-F238E27FC236}">
                <a16:creationId xmlns:a16="http://schemas.microsoft.com/office/drawing/2014/main" id="{CC7E7C2B-2FA6-08B6-266F-32641828F13C}"/>
              </a:ext>
            </a:extLst>
          </p:cNvPr>
          <p:cNvSpPr/>
          <p:nvPr/>
        </p:nvSpPr>
        <p:spPr>
          <a:xfrm>
            <a:off x="428625" y="2643162"/>
            <a:ext cx="8374553" cy="170410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2B7359-42EE-1AE3-DD06-762EC79A7F75}"/>
              </a:ext>
            </a:extLst>
          </p:cNvPr>
          <p:cNvSpPr/>
          <p:nvPr/>
        </p:nvSpPr>
        <p:spPr>
          <a:xfrm>
            <a:off x="428625" y="4347268"/>
            <a:ext cx="8374553" cy="20535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AI-generated content may be incorrect.">
            <a:extLst>
              <a:ext uri="{FF2B5EF4-FFF2-40B4-BE49-F238E27FC236}">
                <a16:creationId xmlns:a16="http://schemas.microsoft.com/office/drawing/2014/main" id="{3C3CBEEF-81BC-945A-DB21-FFE953D9A8E2}"/>
              </a:ext>
            </a:extLst>
          </p:cNvPr>
          <p:cNvPicPr>
            <a:picLocks noChangeAspect="1"/>
          </p:cNvPicPr>
          <p:nvPr/>
        </p:nvPicPr>
        <p:blipFill>
          <a:blip r:embed="rId4"/>
          <a:stretch>
            <a:fillRect/>
          </a:stretch>
        </p:blipFill>
        <p:spPr>
          <a:xfrm>
            <a:off x="7151903" y="2693374"/>
            <a:ext cx="1565670" cy="1348393"/>
          </a:xfrm>
          <a:prstGeom prst="rect">
            <a:avLst/>
          </a:prstGeom>
        </p:spPr>
      </p:pic>
      <p:pic>
        <p:nvPicPr>
          <p:cNvPr id="10" name="Picture 9" descr="A picture containing diagram&#10;&#10;AI-generated content may be incorrect.">
            <a:extLst>
              <a:ext uri="{FF2B5EF4-FFF2-40B4-BE49-F238E27FC236}">
                <a16:creationId xmlns:a16="http://schemas.microsoft.com/office/drawing/2014/main" id="{E09A96B4-ABBF-A5BC-1929-3244F139907B}"/>
              </a:ext>
            </a:extLst>
          </p:cNvPr>
          <p:cNvPicPr>
            <a:picLocks noChangeAspect="1"/>
          </p:cNvPicPr>
          <p:nvPr/>
        </p:nvPicPr>
        <p:blipFill>
          <a:blip r:embed="rId5"/>
          <a:stretch>
            <a:fillRect/>
          </a:stretch>
        </p:blipFill>
        <p:spPr>
          <a:xfrm>
            <a:off x="7151903" y="4413806"/>
            <a:ext cx="1599990" cy="1341070"/>
          </a:xfrm>
          <a:prstGeom prst="rect">
            <a:avLst/>
          </a:prstGeom>
        </p:spPr>
      </p:pic>
      <p:sp>
        <p:nvSpPr>
          <p:cNvPr id="13" name="Arrow: Down 12">
            <a:extLst>
              <a:ext uri="{FF2B5EF4-FFF2-40B4-BE49-F238E27FC236}">
                <a16:creationId xmlns:a16="http://schemas.microsoft.com/office/drawing/2014/main" id="{4AAF8760-8C15-2291-C567-62DFD3E0B293}"/>
              </a:ext>
            </a:extLst>
          </p:cNvPr>
          <p:cNvSpPr/>
          <p:nvPr/>
        </p:nvSpPr>
        <p:spPr>
          <a:xfrm>
            <a:off x="6739440" y="4283591"/>
            <a:ext cx="292423" cy="1767783"/>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86AA7B-4433-B2CE-68BD-6BD44A84C9F7}"/>
              </a:ext>
            </a:extLst>
          </p:cNvPr>
          <p:cNvSpPr txBox="1"/>
          <p:nvPr/>
        </p:nvSpPr>
        <p:spPr>
          <a:xfrm>
            <a:off x="4711225" y="4507577"/>
            <a:ext cx="1873781" cy="584775"/>
          </a:xfrm>
          <a:prstGeom prst="rect">
            <a:avLst/>
          </a:prstGeom>
          <a:noFill/>
        </p:spPr>
        <p:txBody>
          <a:bodyPr wrap="square" rtlCol="0">
            <a:spAutoFit/>
          </a:bodyPr>
          <a:lstStyle/>
          <a:p>
            <a:pPr algn="ctr"/>
            <a:r>
              <a:rPr lang="en-US" sz="1600" dirty="0"/>
              <a:t>Local</a:t>
            </a:r>
          </a:p>
          <a:p>
            <a:pPr algn="ctr"/>
            <a:r>
              <a:rPr lang="en-US" sz="1600" dirty="0"/>
              <a:t>Gauge Invariance</a:t>
            </a:r>
          </a:p>
        </p:txBody>
      </p:sp>
      <p:pic>
        <p:nvPicPr>
          <p:cNvPr id="15" name="Picture 14">
            <a:extLst>
              <a:ext uri="{FF2B5EF4-FFF2-40B4-BE49-F238E27FC236}">
                <a16:creationId xmlns:a16="http://schemas.microsoft.com/office/drawing/2014/main" id="{E5F411A1-EB46-F221-D0D1-4DE3C521CB7C}"/>
              </a:ext>
            </a:extLst>
          </p:cNvPr>
          <p:cNvPicPr>
            <a:picLocks noChangeAspect="1"/>
          </p:cNvPicPr>
          <p:nvPr/>
        </p:nvPicPr>
        <p:blipFill>
          <a:blip r:embed="rId6"/>
          <a:stretch>
            <a:fillRect/>
          </a:stretch>
        </p:blipFill>
        <p:spPr>
          <a:xfrm>
            <a:off x="4641153" y="5069070"/>
            <a:ext cx="2113860" cy="529607"/>
          </a:xfrm>
          <a:prstGeom prst="rect">
            <a:avLst/>
          </a:prstGeom>
        </p:spPr>
      </p:pic>
      <p:sp>
        <p:nvSpPr>
          <p:cNvPr id="16" name="Content Placeholder 6">
            <a:extLst>
              <a:ext uri="{FF2B5EF4-FFF2-40B4-BE49-F238E27FC236}">
                <a16:creationId xmlns:a16="http://schemas.microsoft.com/office/drawing/2014/main" id="{FDBF7491-BAEA-94C6-1C4C-F3F15CBC3F9F}"/>
              </a:ext>
            </a:extLst>
          </p:cNvPr>
          <p:cNvSpPr txBox="1">
            <a:spLocks/>
          </p:cNvSpPr>
          <p:nvPr/>
        </p:nvSpPr>
        <p:spPr>
          <a:xfrm>
            <a:off x="426427" y="2733596"/>
            <a:ext cx="4307315" cy="1225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dirty="0"/>
              <a:t>Quark Model: </a:t>
            </a:r>
            <a:r>
              <a:rPr lang="en-US" sz="1800" dirty="0"/>
              <a:t>Traditionally, baryon number is assigned to valence quarks carrying 1/3 of the baryon number (-1/3 for anti-quarks)</a:t>
            </a:r>
          </a:p>
        </p:txBody>
      </p:sp>
      <p:sp>
        <p:nvSpPr>
          <p:cNvPr id="17" name="Content Placeholder 6">
            <a:extLst>
              <a:ext uri="{FF2B5EF4-FFF2-40B4-BE49-F238E27FC236}">
                <a16:creationId xmlns:a16="http://schemas.microsoft.com/office/drawing/2014/main" id="{871CDB39-789E-87DF-E842-68FC1C87521B}"/>
              </a:ext>
            </a:extLst>
          </p:cNvPr>
          <p:cNvSpPr txBox="1">
            <a:spLocks/>
          </p:cNvSpPr>
          <p:nvPr/>
        </p:nvSpPr>
        <p:spPr>
          <a:xfrm>
            <a:off x="431583" y="4413806"/>
            <a:ext cx="4158285" cy="1225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dirty="0"/>
              <a:t>Gluon/Baryon Junction Model: </a:t>
            </a:r>
            <a:r>
              <a:rPr lang="en-US" sz="1800" dirty="0"/>
              <a:t>Y-shaped configuration of gluons connecting valence quarks carries baryon number, was proposed in the 1970’s as a way of constructing a gauge invariant baryon state [1]</a:t>
            </a:r>
            <a:endParaRPr lang="en-US" sz="1800" b="1" dirty="0"/>
          </a:p>
          <a:p>
            <a:pPr marL="0" indent="0">
              <a:buNone/>
            </a:pPr>
            <a:endParaRPr lang="en-US" sz="1800" dirty="0"/>
          </a:p>
          <a:p>
            <a:pPr marL="342900" indent="-342900"/>
            <a:endParaRPr lang="en-US" sz="2000" b="1" dirty="0"/>
          </a:p>
        </p:txBody>
      </p:sp>
    </p:spTree>
    <p:extLst>
      <p:ext uri="{BB962C8B-B14F-4D97-AF65-F5344CB8AC3E}">
        <p14:creationId xmlns:p14="http://schemas.microsoft.com/office/powerpoint/2010/main" val="167838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ECB2-DEAC-8D59-0927-3AC7FC2F91B8}"/>
            </a:ext>
          </a:extLst>
        </p:cNvPr>
        <p:cNvGrpSpPr/>
        <p:nvPr/>
      </p:nvGrpSpPr>
      <p:grpSpPr>
        <a:xfrm>
          <a:off x="0" y="0"/>
          <a:ext cx="0" cy="0"/>
          <a:chOff x="0" y="0"/>
          <a:chExt cx="0" cy="0"/>
        </a:xfrm>
      </p:grpSpPr>
      <p:pic>
        <p:nvPicPr>
          <p:cNvPr id="4" name="Picture 3" descr="A picture containing sky, wire, line&#10;&#10;AI-generated content may be incorrect.">
            <a:extLst>
              <a:ext uri="{FF2B5EF4-FFF2-40B4-BE49-F238E27FC236}">
                <a16:creationId xmlns:a16="http://schemas.microsoft.com/office/drawing/2014/main" id="{419D33EE-03BF-9303-1AB8-14EBB333503A}"/>
              </a:ext>
            </a:extLst>
          </p:cNvPr>
          <p:cNvPicPr>
            <a:picLocks noChangeAspect="1"/>
          </p:cNvPicPr>
          <p:nvPr/>
        </p:nvPicPr>
        <p:blipFill>
          <a:blip r:embed="rId2"/>
          <a:stretch>
            <a:fillRect/>
          </a:stretch>
        </p:blipFill>
        <p:spPr>
          <a:xfrm>
            <a:off x="5051125" y="939767"/>
            <a:ext cx="4092875" cy="3063875"/>
          </a:xfrm>
          <a:prstGeom prst="rect">
            <a:avLst/>
          </a:prstGeom>
        </p:spPr>
      </p:pic>
      <p:sp>
        <p:nvSpPr>
          <p:cNvPr id="2" name="Title 1">
            <a:extLst>
              <a:ext uri="{FF2B5EF4-FFF2-40B4-BE49-F238E27FC236}">
                <a16:creationId xmlns:a16="http://schemas.microsoft.com/office/drawing/2014/main" id="{FEDE92B6-D040-BD17-7776-79599C71A3E1}"/>
              </a:ext>
            </a:extLst>
          </p:cNvPr>
          <p:cNvSpPr>
            <a:spLocks noGrp="1"/>
          </p:cNvSpPr>
          <p:nvPr>
            <p:ph type="title"/>
          </p:nvPr>
        </p:nvSpPr>
        <p:spPr/>
        <p:txBody>
          <a:bodyPr/>
          <a:lstStyle/>
          <a:p>
            <a:r>
              <a:rPr lang="en-US" dirty="0"/>
              <a:t>Neutral Current Deep-Inelastic Scattering at HERA</a:t>
            </a:r>
          </a:p>
        </p:txBody>
      </p:sp>
      <p:sp>
        <p:nvSpPr>
          <p:cNvPr id="3" name="Slide Number Placeholder 2">
            <a:extLst>
              <a:ext uri="{FF2B5EF4-FFF2-40B4-BE49-F238E27FC236}">
                <a16:creationId xmlns:a16="http://schemas.microsoft.com/office/drawing/2014/main" id="{915EFA36-245F-4AE9-AEA7-10D1301B0965}"/>
              </a:ext>
            </a:extLst>
          </p:cNvPr>
          <p:cNvSpPr>
            <a:spLocks noGrp="1"/>
          </p:cNvSpPr>
          <p:nvPr>
            <p:ph type="sldNum" sz="quarter" idx="4"/>
          </p:nvPr>
        </p:nvSpPr>
        <p:spPr/>
        <p:txBody>
          <a:bodyPr/>
          <a:lstStyle/>
          <a:p>
            <a:fld id="{933A556B-7C63-244D-9B7C-B0EA8042B330}" type="slidenum">
              <a:rPr lang="en-US" smtClean="0"/>
              <a:pPr/>
              <a:t>30</a:t>
            </a:fld>
            <a:endParaRPr lang="en-US" sz="750" dirty="0"/>
          </a:p>
        </p:txBody>
      </p:sp>
      <mc:AlternateContent xmlns:mc="http://schemas.openxmlformats.org/markup-compatibility/2006">
        <mc:Choice xmlns:a14="http://schemas.microsoft.com/office/drawing/2010/main" Requires="a14">
          <p:sp>
            <p:nvSpPr>
              <p:cNvPr id="6" name="Content Placeholder 6">
                <a:extLst>
                  <a:ext uri="{FF2B5EF4-FFF2-40B4-BE49-F238E27FC236}">
                    <a16:creationId xmlns:a16="http://schemas.microsoft.com/office/drawing/2014/main" id="{2DC2E26D-6168-16FA-8AA9-F30B9A887B84}"/>
                  </a:ext>
                </a:extLst>
              </p:cNvPr>
              <p:cNvSpPr txBox="1">
                <a:spLocks/>
              </p:cNvSpPr>
              <p:nvPr/>
            </p:nvSpPr>
            <p:spPr>
              <a:xfrm>
                <a:off x="428625" y="1900050"/>
                <a:ext cx="4546497" cy="49579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t>Two regimes of events can be defined:</a:t>
                </a:r>
              </a:p>
              <a:p>
                <a:pPr marL="514350" indent="-514350">
                  <a:buAutoNum type="arabicPeriod"/>
                </a:pPr>
                <a:r>
                  <a:rPr lang="en-US" sz="1600" dirty="0"/>
                  <a:t>Photoproduction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r>
                      <a:rPr lang="en-US" sz="1600" i="1">
                        <a:latin typeface="Cambria Math" panose="02040503050406030204" pitchFamily="18" charset="0"/>
                        <a:ea typeface="Cambria Math" panose="02040503050406030204" pitchFamily="18" charset="0"/>
                      </a:rPr>
                      <m:t>≈0</m:t>
                    </m:r>
                  </m:oMath>
                </a14:m>
                <a:r>
                  <a:rPr lang="en-US" sz="1600" dirty="0"/>
                  <a:t>)</a:t>
                </a:r>
              </a:p>
              <a:p>
                <a:pPr lvl="1"/>
                <a:r>
                  <a:rPr lang="en-US" sz="1400" dirty="0"/>
                  <a:t>Soft interaction, events more abundant, includes larger fraction of diffractive events where proton is not broken up in the interaction</a:t>
                </a:r>
              </a:p>
              <a:p>
                <a:pPr lvl="1"/>
                <a:r>
                  <a:rPr lang="en-US" sz="1400" dirty="0"/>
                  <a:t>Worse resolution in event reconstruction, low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𝑄</m:t>
                        </m:r>
                      </m:e>
                      <m:sup>
                        <m:r>
                          <a:rPr lang="en-US" sz="1400" i="1">
                            <a:latin typeface="Cambria Math" panose="02040503050406030204" pitchFamily="18" charset="0"/>
                          </a:rPr>
                          <m:t>2</m:t>
                        </m:r>
                      </m:sup>
                    </m:sSup>
                  </m:oMath>
                </a14:m>
                <a:r>
                  <a:rPr lang="en-US" sz="1400" dirty="0"/>
                  <a:t> means small scattered electron angle which can sometimes escape nearly colinear with electron beam down the beam pipe </a:t>
                </a:r>
              </a:p>
              <a:p>
                <a:pPr marL="0" indent="0">
                  <a:buNone/>
                </a:pPr>
                <a:r>
                  <a:rPr lang="en-US" sz="1600" dirty="0"/>
                  <a:t>2.    Deep inelastic scattering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r>
                      <a:rPr lang="en-US" sz="1600" i="1">
                        <a:latin typeface="Cambria Math" panose="02040503050406030204" pitchFamily="18" charset="0"/>
                      </a:rPr>
                      <m:t>&gt;1</m:t>
                    </m:r>
                  </m:oMath>
                </a14:m>
                <a:r>
                  <a:rPr lang="en-US" sz="1600" dirty="0"/>
                  <a:t> [</a:t>
                </a:r>
                <a14:m>
                  <m:oMath xmlns:m="http://schemas.openxmlformats.org/officeDocument/2006/math">
                    <m:sSup>
                      <m:sSupPr>
                        <m:ctrlPr>
                          <a:rPr lang="en-US" sz="1600" i="1">
                            <a:latin typeface="Cambria Math" panose="02040503050406030204" pitchFamily="18" charset="0"/>
                          </a:rPr>
                        </m:ctrlPr>
                      </m:sSupPr>
                      <m:e>
                        <m:r>
                          <m:rPr>
                            <m:sty m:val="p"/>
                          </m:rPr>
                          <a:rPr lang="en-US" sz="1600">
                            <a:latin typeface="Cambria Math" panose="02040503050406030204" pitchFamily="18" charset="0"/>
                          </a:rPr>
                          <m:t>GeV</m:t>
                        </m:r>
                      </m:e>
                      <m:sup>
                        <m:r>
                          <a:rPr lang="en-US" sz="1600" i="1">
                            <a:latin typeface="Cambria Math" panose="02040503050406030204" pitchFamily="18" charset="0"/>
                          </a:rPr>
                          <m:t>2</m:t>
                        </m:r>
                      </m:sup>
                    </m:sSup>
                  </m:oMath>
                </a14:m>
                <a:r>
                  <a:rPr lang="en-US" sz="1600" dirty="0"/>
                  <a:t>])</a:t>
                </a:r>
                <a:endParaRPr lang="en-US" sz="1400" dirty="0"/>
              </a:p>
              <a:p>
                <a:pPr marL="342900" lvl="1" indent="0">
                  <a:buNone/>
                </a:pPr>
                <a:endParaRPr lang="en-US" sz="1400" dirty="0"/>
              </a:p>
              <a:p>
                <a:r>
                  <a:rPr lang="en-US" sz="1600" dirty="0"/>
                  <a:t>We only consider neutral current DIS where the virtual photon mediates, massive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𝑍</m:t>
                        </m:r>
                      </m:e>
                      <m:sup>
                        <m:r>
                          <a:rPr lang="en-US" sz="1600" i="1">
                            <a:latin typeface="Cambria Math" panose="02040503050406030204" pitchFamily="18" charset="0"/>
                          </a:rPr>
                          <m:t>0</m:t>
                        </m:r>
                      </m:sup>
                    </m:s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𝑊</m:t>
                        </m:r>
                      </m:e>
                      <m:sup>
                        <m:r>
                          <m:rPr>
                            <m:nor/>
                          </m:rPr>
                          <a:rPr lang="en-US" sz="1600" dirty="0"/>
                          <m:t>±</m:t>
                        </m:r>
                      </m:sup>
                    </m:sSup>
                  </m:oMath>
                </a14:m>
                <a:r>
                  <a:rPr lang="en-US" sz="1600" dirty="0"/>
                  <a:t> are highly suppressed unless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oMath>
                </a14:m>
                <a:r>
                  <a:rPr lang="en-US" sz="1600" dirty="0"/>
                  <a:t> is on the order of their respective masses squared, so ~8000 </a:t>
                </a:r>
                <a14:m>
                  <m:oMath xmlns:m="http://schemas.openxmlformats.org/officeDocument/2006/math">
                    <m:sSup>
                      <m:sSupPr>
                        <m:ctrlPr>
                          <a:rPr lang="en-US" sz="1600" i="1">
                            <a:latin typeface="Cambria Math" panose="02040503050406030204" pitchFamily="18" charset="0"/>
                          </a:rPr>
                        </m:ctrlPr>
                      </m:sSupPr>
                      <m:e>
                        <m:r>
                          <m:rPr>
                            <m:sty m:val="p"/>
                          </m:rPr>
                          <a:rPr lang="en-US" sz="1600">
                            <a:latin typeface="Cambria Math" panose="02040503050406030204" pitchFamily="18" charset="0"/>
                          </a:rPr>
                          <m:t>GeV</m:t>
                        </m:r>
                      </m:e>
                      <m:sup>
                        <m:r>
                          <a:rPr lang="en-US" sz="1600" i="1">
                            <a:latin typeface="Cambria Math" panose="02040503050406030204" pitchFamily="18" charset="0"/>
                          </a:rPr>
                          <m:t>2</m:t>
                        </m:r>
                      </m:sup>
                    </m:sSup>
                  </m:oMath>
                </a14:m>
                <a:endParaRPr lang="en-US" sz="1600" dirty="0"/>
              </a:p>
              <a:p>
                <a:r>
                  <a:rPr lang="en-US" sz="1600" dirty="0"/>
                  <a:t>Lower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oMath>
                </a14:m>
                <a:r>
                  <a:rPr lang="en-US" sz="1600" dirty="0"/>
                  <a:t> events provide more statistics for baryon production results</a:t>
                </a:r>
              </a:p>
              <a:p>
                <a:endParaRPr lang="en-US" sz="1600" dirty="0">
                  <a:highlight>
                    <a:srgbClr val="FFFF00"/>
                  </a:highlight>
                </a:endParaRPr>
              </a:p>
            </p:txBody>
          </p:sp>
        </mc:Choice>
        <mc:Fallback>
          <p:sp>
            <p:nvSpPr>
              <p:cNvPr id="6" name="Content Placeholder 6">
                <a:extLst>
                  <a:ext uri="{FF2B5EF4-FFF2-40B4-BE49-F238E27FC236}">
                    <a16:creationId xmlns:a16="http://schemas.microsoft.com/office/drawing/2014/main" id="{2DC2E26D-6168-16FA-8AA9-F30B9A887B84}"/>
                  </a:ext>
                </a:extLst>
              </p:cNvPr>
              <p:cNvSpPr txBox="1">
                <a:spLocks noRot="1" noChangeAspect="1" noMove="1" noResize="1" noEditPoints="1" noAdjustHandles="1" noChangeArrowheads="1" noChangeShapeType="1" noTextEdit="1"/>
              </p:cNvSpPr>
              <p:nvPr/>
            </p:nvSpPr>
            <p:spPr>
              <a:xfrm>
                <a:off x="428625" y="1900050"/>
                <a:ext cx="4546497" cy="4957950"/>
              </a:xfrm>
              <a:prstGeom prst="rect">
                <a:avLst/>
              </a:prstGeom>
              <a:blipFill>
                <a:blip r:embed="rId3"/>
                <a:stretch>
                  <a:fillRect l="-670" t="-86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67CFBD21-9D3B-074A-36C1-7618959311EF}"/>
              </a:ext>
            </a:extLst>
          </p:cNvPr>
          <p:cNvPicPr>
            <a:picLocks noChangeAspect="1"/>
          </p:cNvPicPr>
          <p:nvPr/>
        </p:nvPicPr>
        <p:blipFill>
          <a:blip r:embed="rId4"/>
          <a:stretch>
            <a:fillRect/>
          </a:stretch>
        </p:blipFill>
        <p:spPr>
          <a:xfrm>
            <a:off x="5247770" y="4120561"/>
            <a:ext cx="1558695" cy="1268006"/>
          </a:xfrm>
          <a:prstGeom prst="rect">
            <a:avLst/>
          </a:prstGeom>
        </p:spPr>
      </p:pic>
      <p:pic>
        <p:nvPicPr>
          <p:cNvPr id="10" name="Picture 9" descr="Text, letter&#10;&#10;AI-generated content may be incorrect.">
            <a:extLst>
              <a:ext uri="{FF2B5EF4-FFF2-40B4-BE49-F238E27FC236}">
                <a16:creationId xmlns:a16="http://schemas.microsoft.com/office/drawing/2014/main" id="{C8FB9463-B0EA-9BBF-53A2-40341E3627CF}"/>
              </a:ext>
            </a:extLst>
          </p:cNvPr>
          <p:cNvPicPr>
            <a:picLocks noChangeAspect="1"/>
          </p:cNvPicPr>
          <p:nvPr/>
        </p:nvPicPr>
        <p:blipFill>
          <a:blip r:embed="rId5"/>
          <a:stretch>
            <a:fillRect/>
          </a:stretch>
        </p:blipFill>
        <p:spPr>
          <a:xfrm>
            <a:off x="7079113" y="4120561"/>
            <a:ext cx="1813340" cy="1314672"/>
          </a:xfrm>
          <a:prstGeom prst="rect">
            <a:avLst/>
          </a:prstGeom>
        </p:spPr>
      </p:pic>
      <p:pic>
        <p:nvPicPr>
          <p:cNvPr id="11" name="Picture 10">
            <a:extLst>
              <a:ext uri="{FF2B5EF4-FFF2-40B4-BE49-F238E27FC236}">
                <a16:creationId xmlns:a16="http://schemas.microsoft.com/office/drawing/2014/main" id="{C6070ABA-CB11-8B5A-B409-CF35257BD126}"/>
              </a:ext>
            </a:extLst>
          </p:cNvPr>
          <p:cNvPicPr>
            <a:picLocks noChangeAspect="1"/>
          </p:cNvPicPr>
          <p:nvPr/>
        </p:nvPicPr>
        <p:blipFill>
          <a:blip r:embed="rId6"/>
          <a:stretch>
            <a:fillRect/>
          </a:stretch>
        </p:blipFill>
        <p:spPr>
          <a:xfrm>
            <a:off x="6396062" y="5552152"/>
            <a:ext cx="899238" cy="320068"/>
          </a:xfrm>
          <a:prstGeom prst="rect">
            <a:avLst/>
          </a:prstGeom>
        </p:spPr>
      </p:pic>
      <p:pic>
        <p:nvPicPr>
          <p:cNvPr id="12" name="Picture 11">
            <a:extLst>
              <a:ext uri="{FF2B5EF4-FFF2-40B4-BE49-F238E27FC236}">
                <a16:creationId xmlns:a16="http://schemas.microsoft.com/office/drawing/2014/main" id="{8ADCC6D4-F064-0308-B7E8-F0728704C787}"/>
              </a:ext>
            </a:extLst>
          </p:cNvPr>
          <p:cNvPicPr>
            <a:picLocks noChangeAspect="1"/>
          </p:cNvPicPr>
          <p:nvPr/>
        </p:nvPicPr>
        <p:blipFill>
          <a:blip r:embed="rId7"/>
          <a:stretch>
            <a:fillRect/>
          </a:stretch>
        </p:blipFill>
        <p:spPr>
          <a:xfrm>
            <a:off x="5497309" y="5988212"/>
            <a:ext cx="2696744" cy="320068"/>
          </a:xfrm>
          <a:prstGeom prst="rect">
            <a:avLst/>
          </a:prstGeom>
        </p:spPr>
      </p:pic>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49925B7-DC09-FB63-965A-3775F63A80BF}"/>
                  </a:ext>
                </a:extLst>
              </p14:cNvPr>
              <p14:cNvContentPartPr/>
              <p14:nvPr/>
            </p14:nvContentPartPr>
            <p14:xfrm>
              <a:off x="6115452" y="2261276"/>
              <a:ext cx="206640" cy="10080"/>
            </p14:xfrm>
          </p:contentPart>
        </mc:Choice>
        <mc:Fallback xmlns="">
          <p:pic>
            <p:nvPicPr>
              <p:cNvPr id="14" name="Ink 13">
                <a:extLst>
                  <a:ext uri="{FF2B5EF4-FFF2-40B4-BE49-F238E27FC236}">
                    <a16:creationId xmlns:a16="http://schemas.microsoft.com/office/drawing/2014/main" id="{A49925B7-DC09-FB63-965A-3775F63A80BF}"/>
                  </a:ext>
                </a:extLst>
              </p:cNvPr>
              <p:cNvPicPr/>
              <p:nvPr/>
            </p:nvPicPr>
            <p:blipFill>
              <a:blip r:embed="rId9"/>
              <a:stretch>
                <a:fillRect/>
              </a:stretch>
            </p:blipFill>
            <p:spPr>
              <a:xfrm>
                <a:off x="6079389" y="2189276"/>
                <a:ext cx="278405"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4F7BB46F-0296-DADE-40BD-825DC12D1438}"/>
                  </a:ext>
                </a:extLst>
              </p14:cNvPr>
              <p14:cNvContentPartPr/>
              <p14:nvPr/>
            </p14:nvContentPartPr>
            <p14:xfrm>
              <a:off x="6085932" y="3224636"/>
              <a:ext cx="285120" cy="20880"/>
            </p14:xfrm>
          </p:contentPart>
        </mc:Choice>
        <mc:Fallback xmlns="">
          <p:pic>
            <p:nvPicPr>
              <p:cNvPr id="16" name="Ink 15">
                <a:extLst>
                  <a:ext uri="{FF2B5EF4-FFF2-40B4-BE49-F238E27FC236}">
                    <a16:creationId xmlns:a16="http://schemas.microsoft.com/office/drawing/2014/main" id="{4F7BB46F-0296-DADE-40BD-825DC12D1438}"/>
                  </a:ext>
                </a:extLst>
              </p:cNvPr>
              <p:cNvPicPr/>
              <p:nvPr/>
            </p:nvPicPr>
            <p:blipFill>
              <a:blip r:embed="rId11"/>
              <a:stretch>
                <a:fillRect/>
              </a:stretch>
            </p:blipFill>
            <p:spPr>
              <a:xfrm>
                <a:off x="6049977" y="3151373"/>
                <a:ext cx="35667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8387AB17-540E-083C-9AAB-27D536D0291F}"/>
                  </a:ext>
                </a:extLst>
              </p14:cNvPr>
              <p14:cNvContentPartPr/>
              <p14:nvPr/>
            </p14:nvContentPartPr>
            <p14:xfrm>
              <a:off x="7580652" y="1720556"/>
              <a:ext cx="235080" cy="360"/>
            </p14:xfrm>
          </p:contentPart>
        </mc:Choice>
        <mc:Fallback xmlns="">
          <p:pic>
            <p:nvPicPr>
              <p:cNvPr id="17" name="Ink 16">
                <a:extLst>
                  <a:ext uri="{FF2B5EF4-FFF2-40B4-BE49-F238E27FC236}">
                    <a16:creationId xmlns:a16="http://schemas.microsoft.com/office/drawing/2014/main" id="{8387AB17-540E-083C-9AAB-27D536D0291F}"/>
                  </a:ext>
                </a:extLst>
              </p:cNvPr>
              <p:cNvPicPr/>
              <p:nvPr/>
            </p:nvPicPr>
            <p:blipFill>
              <a:blip r:embed="rId13"/>
              <a:stretch>
                <a:fillRect/>
              </a:stretch>
            </p:blipFill>
            <p:spPr>
              <a:xfrm>
                <a:off x="7544652" y="1648556"/>
                <a:ext cx="306720" cy="144000"/>
              </a:xfrm>
              <a:prstGeom prst="rect">
                <a:avLst/>
              </a:prstGeom>
            </p:spPr>
          </p:pic>
        </mc:Fallback>
      </mc:AlternateContent>
    </p:spTree>
    <p:extLst>
      <p:ext uri="{BB962C8B-B14F-4D97-AF65-F5344CB8AC3E}">
        <p14:creationId xmlns:p14="http://schemas.microsoft.com/office/powerpoint/2010/main" val="507893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8F84-297C-98B5-8D6B-B153FA87055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6D2907F-60D0-1CBA-A2E7-A6A3841F9494}"/>
              </a:ext>
            </a:extLst>
          </p:cNvPr>
          <p:cNvSpPr>
            <a:spLocks noGrp="1"/>
          </p:cNvSpPr>
          <p:nvPr>
            <p:ph type="sldNum" sz="quarter" idx="4"/>
          </p:nvPr>
        </p:nvSpPr>
        <p:spPr/>
        <p:txBody>
          <a:bodyPr/>
          <a:lstStyle/>
          <a:p>
            <a:fld id="{933A556B-7C63-244D-9B7C-B0EA8042B330}" type="slidenum">
              <a:rPr lang="en-US" smtClean="0"/>
              <a:pPr/>
              <a:t>31</a:t>
            </a:fld>
            <a:endParaRPr lang="en-US" sz="750" dirty="0"/>
          </a:p>
        </p:txBody>
      </p:sp>
      <p:pic>
        <p:nvPicPr>
          <p:cNvPr id="5" name="Picture 4">
            <a:extLst>
              <a:ext uri="{FF2B5EF4-FFF2-40B4-BE49-F238E27FC236}">
                <a16:creationId xmlns:a16="http://schemas.microsoft.com/office/drawing/2014/main" id="{400728FF-5D49-71AF-4311-C509CACCC0BC}"/>
              </a:ext>
            </a:extLst>
          </p:cNvPr>
          <p:cNvPicPr>
            <a:picLocks noChangeAspect="1"/>
          </p:cNvPicPr>
          <p:nvPr/>
        </p:nvPicPr>
        <p:blipFill>
          <a:blip r:embed="rId2"/>
          <a:stretch>
            <a:fillRect/>
          </a:stretch>
        </p:blipFill>
        <p:spPr>
          <a:xfrm>
            <a:off x="1516115" y="1851630"/>
            <a:ext cx="6111770" cy="3528366"/>
          </a:xfrm>
          <a:prstGeom prst="rect">
            <a:avLst/>
          </a:prstGeom>
        </p:spPr>
      </p:pic>
      <p:sp>
        <p:nvSpPr>
          <p:cNvPr id="6" name="TextBox 5">
            <a:extLst>
              <a:ext uri="{FF2B5EF4-FFF2-40B4-BE49-F238E27FC236}">
                <a16:creationId xmlns:a16="http://schemas.microsoft.com/office/drawing/2014/main" id="{6E5CAC78-ACAF-D9E8-1583-C5C1A080F637}"/>
              </a:ext>
            </a:extLst>
          </p:cNvPr>
          <p:cNvSpPr txBox="1"/>
          <p:nvPr/>
        </p:nvSpPr>
        <p:spPr>
          <a:xfrm>
            <a:off x="1120878" y="5640768"/>
            <a:ext cx="7118167" cy="646331"/>
          </a:xfrm>
          <a:prstGeom prst="rect">
            <a:avLst/>
          </a:prstGeom>
          <a:noFill/>
        </p:spPr>
        <p:txBody>
          <a:bodyPr wrap="none" rtlCol="0">
            <a:spAutoFit/>
          </a:bodyPr>
          <a:lstStyle/>
          <a:p>
            <a:r>
              <a:rPr lang="en-US" dirty="0">
                <a:hlinkClick r:id="rId3"/>
              </a:rPr>
              <a:t>https://journals.aps.org/prd/abstract/10.1103/PhysRevD.109.054019</a:t>
            </a:r>
            <a:endParaRPr lang="en-US" dirty="0"/>
          </a:p>
          <a:p>
            <a:endParaRPr lang="en-US" dirty="0"/>
          </a:p>
        </p:txBody>
      </p:sp>
    </p:spTree>
    <p:extLst>
      <p:ext uri="{BB962C8B-B14F-4D97-AF65-F5344CB8AC3E}">
        <p14:creationId xmlns:p14="http://schemas.microsoft.com/office/powerpoint/2010/main" val="2412499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9B56-43BA-9598-A925-CB33B9095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D2F1B-96BF-B6A8-6D07-4CFB3A03283F}"/>
              </a:ext>
            </a:extLst>
          </p:cNvPr>
          <p:cNvSpPr>
            <a:spLocks noGrp="1"/>
          </p:cNvSpPr>
          <p:nvPr>
            <p:ph type="title"/>
          </p:nvPr>
        </p:nvSpPr>
        <p:spPr/>
        <p:txBody>
          <a:bodyPr/>
          <a:lstStyle/>
          <a:p>
            <a:r>
              <a:rPr lang="en-US" dirty="0"/>
              <a:t>Other Measurements</a:t>
            </a:r>
          </a:p>
        </p:txBody>
      </p:sp>
      <p:sp>
        <p:nvSpPr>
          <p:cNvPr id="3" name="Slide Number Placeholder 2">
            <a:extLst>
              <a:ext uri="{FF2B5EF4-FFF2-40B4-BE49-F238E27FC236}">
                <a16:creationId xmlns:a16="http://schemas.microsoft.com/office/drawing/2014/main" id="{1B9916B9-3503-CA8E-1850-F4353C4C8242}"/>
              </a:ext>
            </a:extLst>
          </p:cNvPr>
          <p:cNvSpPr>
            <a:spLocks noGrp="1"/>
          </p:cNvSpPr>
          <p:nvPr>
            <p:ph type="sldNum" sz="quarter" idx="4"/>
          </p:nvPr>
        </p:nvSpPr>
        <p:spPr/>
        <p:txBody>
          <a:bodyPr/>
          <a:lstStyle/>
          <a:p>
            <a:fld id="{933A556B-7C63-244D-9B7C-B0EA8042B330}" type="slidenum">
              <a:rPr lang="en-US" smtClean="0"/>
              <a:pPr/>
              <a:t>32</a:t>
            </a:fld>
            <a:endParaRPr lang="en-US" sz="750" dirty="0"/>
          </a:p>
        </p:txBody>
      </p:sp>
      <p:sp>
        <p:nvSpPr>
          <p:cNvPr id="6" name="Content Placeholder 6">
            <a:extLst>
              <a:ext uri="{FF2B5EF4-FFF2-40B4-BE49-F238E27FC236}">
                <a16:creationId xmlns:a16="http://schemas.microsoft.com/office/drawing/2014/main" id="{EBF0F308-5CA4-CDD0-15E8-2E3E5CB4A47D}"/>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p:sp>
        <p:nvSpPr>
          <p:cNvPr id="7" name="Content Placeholder 6">
            <a:extLst>
              <a:ext uri="{FF2B5EF4-FFF2-40B4-BE49-F238E27FC236}">
                <a16:creationId xmlns:a16="http://schemas.microsoft.com/office/drawing/2014/main" id="{4534D062-C133-172E-2FB9-A0D04DA44953}"/>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dirty="0"/>
              <a:t>H1, ZEUS, and HERMES data is preserved and thanks to significant investment from DESY, there are some promising directions for future analyses that can give insight on baryon junction production:</a:t>
            </a:r>
          </a:p>
          <a:p>
            <a:pPr marL="0" indent="0">
              <a:buNone/>
            </a:pPr>
            <a:endParaRPr lang="en-US" sz="2000" dirty="0"/>
          </a:p>
          <a:p>
            <a:r>
              <a:rPr lang="en-US" sz="2000" dirty="0"/>
              <a:t>Proton/antiproton asymmetry measurement</a:t>
            </a:r>
          </a:p>
          <a:p>
            <a:r>
              <a:rPr lang="en-US" sz="2000" dirty="0"/>
              <a:t>Strange baryons in diffractive DIS </a:t>
            </a:r>
          </a:p>
          <a:p>
            <a:pPr marL="342900" lvl="1" indent="0">
              <a:buNone/>
            </a:pPr>
            <a:r>
              <a:rPr lang="en-US" sz="1600" dirty="0"/>
              <a:t>• Use as a baseline for non-diffractive DIS measurements</a:t>
            </a:r>
          </a:p>
          <a:p>
            <a:r>
              <a:rPr lang="en-US" sz="2000" dirty="0"/>
              <a:t>Proton energy scan data</a:t>
            </a:r>
          </a:p>
          <a:p>
            <a:pPr marL="342900" lvl="1" indent="0">
              <a:buNone/>
            </a:pPr>
            <a:r>
              <a:rPr lang="en-US" sz="1600" dirty="0"/>
              <a:t>• Reach smaller beam </a:t>
            </a:r>
            <a:r>
              <a:rPr lang="en-US" sz="1600" dirty="0" err="1"/>
              <a:t>rapidities</a:t>
            </a:r>
            <a:r>
              <a:rPr lang="en-US" sz="1600" dirty="0"/>
              <a:t>, but limited statistics</a:t>
            </a:r>
          </a:p>
          <a:p>
            <a:pPr marL="0" indent="0">
              <a:buNone/>
            </a:pPr>
            <a:endParaRPr lang="en-US" sz="1800" dirty="0"/>
          </a:p>
        </p:txBody>
      </p:sp>
    </p:spTree>
    <p:extLst>
      <p:ext uri="{BB962C8B-B14F-4D97-AF65-F5344CB8AC3E}">
        <p14:creationId xmlns:p14="http://schemas.microsoft.com/office/powerpoint/2010/main" val="368544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F4F0-E2CF-2405-BAA4-3B0C6D2F6C43}"/>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A0F81E64-B800-BFB3-8052-A5F7548594FB}"/>
              </a:ext>
            </a:extLst>
          </p:cNvPr>
          <p:cNvSpPr>
            <a:spLocks noGrp="1"/>
          </p:cNvSpPr>
          <p:nvPr>
            <p:ph type="sldNum" sz="quarter" idx="4"/>
          </p:nvPr>
        </p:nvSpPr>
        <p:spPr/>
        <p:txBody>
          <a:bodyPr/>
          <a:lstStyle/>
          <a:p>
            <a:fld id="{933A556B-7C63-244D-9B7C-B0EA8042B330}" type="slidenum">
              <a:rPr lang="en-US" smtClean="0"/>
              <a:pPr/>
              <a:t>33</a:t>
            </a:fld>
            <a:endParaRPr lang="en-US" sz="750" dirty="0"/>
          </a:p>
        </p:txBody>
      </p:sp>
      <p:pic>
        <p:nvPicPr>
          <p:cNvPr id="5" name="Picture 4">
            <a:extLst>
              <a:ext uri="{FF2B5EF4-FFF2-40B4-BE49-F238E27FC236}">
                <a16:creationId xmlns:a16="http://schemas.microsoft.com/office/drawing/2014/main" id="{5CF45CBF-BF59-6353-7FA4-33F24A759EE9}"/>
              </a:ext>
            </a:extLst>
          </p:cNvPr>
          <p:cNvPicPr>
            <a:picLocks noChangeAspect="1"/>
          </p:cNvPicPr>
          <p:nvPr/>
        </p:nvPicPr>
        <p:blipFill>
          <a:blip r:embed="rId2"/>
          <a:stretch>
            <a:fillRect/>
          </a:stretch>
        </p:blipFill>
        <p:spPr>
          <a:xfrm>
            <a:off x="1624935" y="1782220"/>
            <a:ext cx="4930567" cy="4442845"/>
          </a:xfrm>
          <a:prstGeom prst="rect">
            <a:avLst/>
          </a:prstGeom>
        </p:spPr>
      </p:pic>
    </p:spTree>
    <p:extLst>
      <p:ext uri="{BB962C8B-B14F-4D97-AF65-F5344CB8AC3E}">
        <p14:creationId xmlns:p14="http://schemas.microsoft.com/office/powerpoint/2010/main" val="242776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30FB0-E62E-8786-BDB0-4A90252E70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506B3-4A13-8ACD-E19F-7A2137011A2E}"/>
              </a:ext>
            </a:extLst>
          </p:cNvPr>
          <p:cNvSpPr>
            <a:spLocks noGrp="1"/>
          </p:cNvSpPr>
          <p:nvPr>
            <p:ph type="title"/>
          </p:nvPr>
        </p:nvSpPr>
        <p:spPr/>
        <p:txBody>
          <a:bodyPr/>
          <a:lstStyle/>
          <a:p>
            <a:r>
              <a:rPr lang="en-US" dirty="0"/>
              <a:t>H1 Experiment at HERA</a:t>
            </a:r>
          </a:p>
        </p:txBody>
      </p:sp>
      <p:sp>
        <p:nvSpPr>
          <p:cNvPr id="3" name="Slide Number Placeholder 2">
            <a:extLst>
              <a:ext uri="{FF2B5EF4-FFF2-40B4-BE49-F238E27FC236}">
                <a16:creationId xmlns:a16="http://schemas.microsoft.com/office/drawing/2014/main" id="{5CA87D34-06A8-551C-62F8-5714CC0964F2}"/>
              </a:ext>
            </a:extLst>
          </p:cNvPr>
          <p:cNvSpPr>
            <a:spLocks noGrp="1"/>
          </p:cNvSpPr>
          <p:nvPr>
            <p:ph type="sldNum" sz="quarter" idx="4"/>
          </p:nvPr>
        </p:nvSpPr>
        <p:spPr/>
        <p:txBody>
          <a:bodyPr/>
          <a:lstStyle/>
          <a:p>
            <a:fld id="{933A556B-7C63-244D-9B7C-B0EA8042B330}" type="slidenum">
              <a:rPr lang="en-US" smtClean="0"/>
              <a:pPr/>
              <a:t>34</a:t>
            </a:fld>
            <a:endParaRPr lang="en-US" sz="750" dirty="0"/>
          </a:p>
        </p:txBody>
      </p:sp>
      <p:sp>
        <p:nvSpPr>
          <p:cNvPr id="6" name="Content Placeholder 6">
            <a:extLst>
              <a:ext uri="{FF2B5EF4-FFF2-40B4-BE49-F238E27FC236}">
                <a16:creationId xmlns:a16="http://schemas.microsoft.com/office/drawing/2014/main" id="{5FDF038D-A4B2-9795-B85C-9880FF96798A}"/>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p:pic>
        <p:nvPicPr>
          <p:cNvPr id="4" name="Picture 3">
            <a:extLst>
              <a:ext uri="{FF2B5EF4-FFF2-40B4-BE49-F238E27FC236}">
                <a16:creationId xmlns:a16="http://schemas.microsoft.com/office/drawing/2014/main" id="{4E1704DF-2DD6-9633-73F4-10DA47D789F9}"/>
              </a:ext>
            </a:extLst>
          </p:cNvPr>
          <p:cNvPicPr>
            <a:picLocks noChangeAspect="1"/>
          </p:cNvPicPr>
          <p:nvPr/>
        </p:nvPicPr>
        <p:blipFill>
          <a:blip r:embed="rId2"/>
          <a:stretch>
            <a:fillRect/>
          </a:stretch>
        </p:blipFill>
        <p:spPr>
          <a:xfrm>
            <a:off x="1267648" y="3222523"/>
            <a:ext cx="6608703" cy="2787239"/>
          </a:xfrm>
          <a:prstGeom prst="rect">
            <a:avLst/>
          </a:prstGeom>
        </p:spPr>
      </p:pic>
      <p:pic>
        <p:nvPicPr>
          <p:cNvPr id="5" name="Picture 4" descr="Logo&#10;&#10;AI-generated content may be incorrect.">
            <a:extLst>
              <a:ext uri="{FF2B5EF4-FFF2-40B4-BE49-F238E27FC236}">
                <a16:creationId xmlns:a16="http://schemas.microsoft.com/office/drawing/2014/main" id="{60FF551B-0401-33D4-4445-78FFF44ECE16}"/>
              </a:ext>
            </a:extLst>
          </p:cNvPr>
          <p:cNvPicPr>
            <a:picLocks noChangeAspect="1"/>
          </p:cNvPicPr>
          <p:nvPr/>
        </p:nvPicPr>
        <p:blipFill>
          <a:blip r:embed="rId3"/>
          <a:stretch>
            <a:fillRect/>
          </a:stretch>
        </p:blipFill>
        <p:spPr>
          <a:xfrm>
            <a:off x="3773889" y="6107235"/>
            <a:ext cx="2068930" cy="443830"/>
          </a:xfrm>
          <a:prstGeom prst="rect">
            <a:avLst/>
          </a:prstGeo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1541EF00-CDB3-01B6-B567-97CB1B0F2436}"/>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Used electrons and positrons incident on proton (usually referred to as just the “electron” unless distinction required)</a:t>
                </a:r>
              </a:p>
              <a:p>
                <a:pPr lvl="1"/>
                <a:r>
                  <a:rPr lang="en-US" sz="1800" dirty="0"/>
                  <a:t>We are looking at low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t> events which are dominated by the virtual photon mediation which couples identically to </a:t>
                </a:r>
                <a14:m>
                  <m:oMath xmlns:m="http://schemas.openxmlformats.org/officeDocument/2006/math">
                    <m:sSup>
                      <m:sSupPr>
                        <m:ctrlPr>
                          <a:rPr lang="en-US" sz="1800" i="1">
                            <a:latin typeface="Cambria Math" panose="02040503050406030204" pitchFamily="18" charset="0"/>
                          </a:rPr>
                        </m:ctrlPr>
                      </m:sSupPr>
                      <m:e>
                        <m:r>
                          <m:rPr>
                            <m:sty m:val="p"/>
                          </m:rPr>
                          <a:rPr lang="en-US" sz="1800">
                            <a:latin typeface="Cambria Math" panose="02040503050406030204" pitchFamily="18" charset="0"/>
                          </a:rPr>
                          <m:t>e</m:t>
                        </m:r>
                      </m:e>
                      <m:sup>
                        <m:r>
                          <a:rPr lang="en-US" sz="1800" i="1">
                            <a:latin typeface="Cambria Math" panose="02040503050406030204" pitchFamily="18" charset="0"/>
                          </a:rPr>
                          <m:t>+</m:t>
                        </m:r>
                      </m:sup>
                    </m:sSup>
                    <m:r>
                      <a:rPr lang="en-US" sz="1800">
                        <a:latin typeface="Cambria Math" panose="02040503050406030204" pitchFamily="18" charset="0"/>
                      </a:rPr>
                      <m:t>/</m:t>
                    </m:r>
                    <m:sSup>
                      <m:sSupPr>
                        <m:ctrlPr>
                          <a:rPr lang="en-US" sz="1800" i="1">
                            <a:latin typeface="Cambria Math" panose="02040503050406030204" pitchFamily="18" charset="0"/>
                          </a:rPr>
                        </m:ctrlPr>
                      </m:sSupPr>
                      <m:e>
                        <m:r>
                          <m:rPr>
                            <m:sty m:val="p"/>
                          </m:rPr>
                          <a:rPr lang="en-US" sz="1800">
                            <a:latin typeface="Cambria Math" panose="02040503050406030204" pitchFamily="18" charset="0"/>
                          </a:rPr>
                          <m:t>e</m:t>
                        </m:r>
                      </m:e>
                      <m:sup>
                        <m:r>
                          <a:rPr lang="en-US" sz="1800" i="1">
                            <a:latin typeface="Cambria Math" panose="02040503050406030204" pitchFamily="18" charset="0"/>
                          </a:rPr>
                          <m:t>−</m:t>
                        </m:r>
                      </m:sup>
                    </m:sSup>
                  </m:oMath>
                </a14:m>
                <a:r>
                  <a:rPr lang="en-US" dirty="0"/>
                  <a:t> </a:t>
                </a:r>
              </a:p>
              <a:p>
                <a:pPr marL="0" indent="0">
                  <a:buNone/>
                </a:pPr>
                <a:endParaRPr lang="en-US" sz="1800" dirty="0"/>
              </a:p>
            </p:txBody>
          </p:sp>
        </mc:Choice>
        <mc:Fallback xmlns="">
          <p:sp>
            <p:nvSpPr>
              <p:cNvPr id="7" name="Content Placeholder 6">
                <a:extLst>
                  <a:ext uri="{FF2B5EF4-FFF2-40B4-BE49-F238E27FC236}">
                    <a16:creationId xmlns:a16="http://schemas.microsoft.com/office/drawing/2014/main" id="{1541EF00-CDB3-01B6-B567-97CB1B0F2436}"/>
                  </a:ext>
                </a:extLst>
              </p:cNvPr>
              <p:cNvSpPr txBox="1">
                <a:spLocks noRot="1" noChangeAspect="1" noMove="1" noResize="1" noEditPoints="1" noAdjustHandles="1" noChangeArrowheads="1" noChangeShapeType="1" noTextEdit="1"/>
              </p:cNvSpPr>
              <p:nvPr/>
            </p:nvSpPr>
            <p:spPr>
              <a:xfrm>
                <a:off x="428625" y="1900050"/>
                <a:ext cx="8056614" cy="4207185"/>
              </a:xfrm>
              <a:prstGeom prst="rect">
                <a:avLst/>
              </a:prstGeom>
              <a:blipFill>
                <a:blip r:embed="rId4"/>
                <a:stretch>
                  <a:fillRect l="-681" t="-1449"/>
                </a:stretch>
              </a:blipFill>
            </p:spPr>
            <p:txBody>
              <a:bodyPr/>
              <a:lstStyle/>
              <a:p>
                <a:r>
                  <a:rPr lang="en-US">
                    <a:noFill/>
                  </a:rPr>
                  <a:t> </a:t>
                </a:r>
              </a:p>
            </p:txBody>
          </p:sp>
        </mc:Fallback>
      </mc:AlternateContent>
    </p:spTree>
    <p:extLst>
      <p:ext uri="{BB962C8B-B14F-4D97-AF65-F5344CB8AC3E}">
        <p14:creationId xmlns:p14="http://schemas.microsoft.com/office/powerpoint/2010/main" val="474807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09C5-AEA4-8E10-D0E8-E215C45E99B0}"/>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3031638-256F-F12E-D427-B3C80CAC0094}"/>
              </a:ext>
            </a:extLst>
          </p:cNvPr>
          <p:cNvGraphicFramePr>
            <a:graphicFrameLocks noGrp="1"/>
          </p:cNvGraphicFramePr>
          <p:nvPr>
            <p:extLst>
              <p:ext uri="{D42A27DB-BD31-4B8C-83A1-F6EECF244321}">
                <p14:modId xmlns:p14="http://schemas.microsoft.com/office/powerpoint/2010/main" val="1457427851"/>
              </p:ext>
            </p:extLst>
          </p:nvPr>
        </p:nvGraphicFramePr>
        <p:xfrm>
          <a:off x="2541393" y="6243140"/>
          <a:ext cx="5375787" cy="502920"/>
        </p:xfrm>
        <a:graphic>
          <a:graphicData uri="http://schemas.openxmlformats.org/drawingml/2006/table">
            <a:tbl>
              <a:tblPr/>
              <a:tblGrid>
                <a:gridCol w="5375787">
                  <a:extLst>
                    <a:ext uri="{9D8B030D-6E8A-4147-A177-3AD203B41FA5}">
                      <a16:colId xmlns:a16="http://schemas.microsoft.com/office/drawing/2014/main" val="2387691166"/>
                    </a:ext>
                  </a:extLst>
                </a:gridCol>
              </a:tblGrid>
              <a:tr h="372877">
                <a:tc>
                  <a:txBody>
                    <a:bodyPr/>
                    <a:lstStyle/>
                    <a:p>
                      <a:pPr fontAlgn="t">
                        <a:buNone/>
                      </a:pPr>
                      <a:br>
                        <a:rPr lang="en-US" b="0" u="sng" dirty="0">
                          <a:effectLst/>
                          <a:hlinkClick r:id="rId2"/>
                        </a:rPr>
                      </a:br>
                      <a:r>
                        <a:rPr lang="en-US" b="0" u="sng" dirty="0">
                          <a:effectLst/>
                          <a:hlinkClick r:id="rId2"/>
                        </a:rPr>
                        <a:t>https://doi.org/10.1016/0168-9002%2895%2900173-5</a:t>
                      </a:r>
                      <a:endParaRPr lang="en-US" dirty="0">
                        <a:effectLst/>
                      </a:endParaRPr>
                    </a:p>
                  </a:txBody>
                  <a:tcPr marR="49530">
                    <a:lnL>
                      <a:noFill/>
                    </a:lnL>
                    <a:lnR>
                      <a:noFill/>
                    </a:lnR>
                    <a:lnT>
                      <a:noFill/>
                    </a:lnT>
                    <a:lnB>
                      <a:noFill/>
                    </a:lnB>
                    <a:solidFill>
                      <a:srgbClr val="FFFFFF"/>
                    </a:solidFill>
                  </a:tcPr>
                </a:tc>
                <a:extLst>
                  <a:ext uri="{0D108BD9-81ED-4DB2-BD59-A6C34878D82A}">
                    <a16:rowId xmlns:a16="http://schemas.microsoft.com/office/drawing/2014/main" val="312917349"/>
                  </a:ext>
                </a:extLst>
              </a:tr>
            </a:tbl>
          </a:graphicData>
        </a:graphic>
      </p:graphicFrame>
      <p:sp>
        <p:nvSpPr>
          <p:cNvPr id="2" name="Title 1">
            <a:extLst>
              <a:ext uri="{FF2B5EF4-FFF2-40B4-BE49-F238E27FC236}">
                <a16:creationId xmlns:a16="http://schemas.microsoft.com/office/drawing/2014/main" id="{A50A74B1-CA2E-4E6A-A003-F3E20DE2BA1E}"/>
              </a:ext>
            </a:extLst>
          </p:cNvPr>
          <p:cNvSpPr>
            <a:spLocks noGrp="1"/>
          </p:cNvSpPr>
          <p:nvPr>
            <p:ph type="title"/>
          </p:nvPr>
        </p:nvSpPr>
        <p:spPr/>
        <p:txBody>
          <a:bodyPr/>
          <a:lstStyle/>
          <a:p>
            <a:r>
              <a:rPr lang="en-US" dirty="0"/>
              <a:t>Event Reconstruction</a:t>
            </a:r>
          </a:p>
        </p:txBody>
      </p:sp>
      <p:sp>
        <p:nvSpPr>
          <p:cNvPr id="3" name="Slide Number Placeholder 2">
            <a:extLst>
              <a:ext uri="{FF2B5EF4-FFF2-40B4-BE49-F238E27FC236}">
                <a16:creationId xmlns:a16="http://schemas.microsoft.com/office/drawing/2014/main" id="{2D79CE99-5C5C-1414-9B99-820996DEB955}"/>
              </a:ext>
            </a:extLst>
          </p:cNvPr>
          <p:cNvSpPr>
            <a:spLocks noGrp="1"/>
          </p:cNvSpPr>
          <p:nvPr>
            <p:ph type="sldNum" sz="quarter" idx="4"/>
          </p:nvPr>
        </p:nvSpPr>
        <p:spPr/>
        <p:txBody>
          <a:bodyPr/>
          <a:lstStyle/>
          <a:p>
            <a:fld id="{933A556B-7C63-244D-9B7C-B0EA8042B330}" type="slidenum">
              <a:rPr lang="en-US" smtClean="0"/>
              <a:pPr/>
              <a:t>35</a:t>
            </a:fld>
            <a:endParaRPr lang="en-US" sz="750" dirty="0"/>
          </a:p>
        </p:txBody>
      </p:sp>
      <p:sp>
        <p:nvSpPr>
          <p:cNvPr id="6" name="Content Placeholder 6">
            <a:extLst>
              <a:ext uri="{FF2B5EF4-FFF2-40B4-BE49-F238E27FC236}">
                <a16:creationId xmlns:a16="http://schemas.microsoft.com/office/drawing/2014/main" id="{E90DE934-2F87-04C5-3F08-AAA1888051E7}"/>
              </a:ext>
            </a:extLst>
          </p:cNvPr>
          <p:cNvSpPr txBox="1">
            <a:spLocks/>
          </p:cNvSpPr>
          <p:nvPr/>
        </p:nvSpPr>
        <p:spPr>
          <a:xfrm>
            <a:off x="428625" y="4896465"/>
            <a:ext cx="8459736" cy="121077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800"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A9015266-FF0A-D44D-6D95-4DC16C42ABF5}"/>
                  </a:ext>
                </a:extLst>
              </p:cNvPr>
              <p:cNvSpPr txBox="1">
                <a:spLocks/>
              </p:cNvSpPr>
              <p:nvPr/>
            </p:nvSpPr>
            <p:spPr>
              <a:xfrm>
                <a:off x="428625" y="1900050"/>
                <a:ext cx="8056614" cy="42071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600" dirty="0"/>
                  <a:t>Scattered electron and HFS each carry enough information to uniquely define DIS kinematics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𝑦</m:t>
                    </m:r>
                  </m:oMath>
                </a14:m>
                <a:r>
                  <a:rPr lang="en-US" sz="1600" dirty="0"/>
                  <a:t>), have a lot of freedom with this for event reconstruction</a:t>
                </a:r>
              </a:p>
              <a:p>
                <a:pPr marL="342900" indent="-342900"/>
                <a:r>
                  <a:rPr lang="en-US" sz="1600" dirty="0"/>
                  <a:t>Using I</a:t>
                </a:r>
                <a:r>
                  <a:rPr lang="el-GR" sz="1600" dirty="0"/>
                  <a:t>Σ</a:t>
                </a:r>
                <a:r>
                  <a:rPr lang="en-US" sz="1600" dirty="0"/>
                  <a:t> reconstruction method, no assumption of electron beam energy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0</m:t>
                        </m:r>
                      </m:sub>
                    </m:sSub>
                  </m:oMath>
                </a14:m>
                <a:r>
                  <a:rPr lang="en-US" sz="1600" dirty="0"/>
                  <a:t>)</a:t>
                </a:r>
              </a:p>
              <a:p>
                <a:pPr marL="0" indent="0">
                  <a:buNone/>
                </a:pPr>
                <a:endParaRPr lang="en-US" sz="1800" dirty="0"/>
              </a:p>
            </p:txBody>
          </p:sp>
        </mc:Choice>
        <mc:Fallback xmlns="">
          <p:sp>
            <p:nvSpPr>
              <p:cNvPr id="7" name="Content Placeholder 6">
                <a:extLst>
                  <a:ext uri="{FF2B5EF4-FFF2-40B4-BE49-F238E27FC236}">
                    <a16:creationId xmlns:a16="http://schemas.microsoft.com/office/drawing/2014/main" id="{A9015266-FF0A-D44D-6D95-4DC16C42ABF5}"/>
                  </a:ext>
                </a:extLst>
              </p:cNvPr>
              <p:cNvSpPr txBox="1">
                <a:spLocks noRot="1" noChangeAspect="1" noMove="1" noResize="1" noEditPoints="1" noAdjustHandles="1" noChangeArrowheads="1" noChangeShapeType="1" noTextEdit="1"/>
              </p:cNvSpPr>
              <p:nvPr/>
            </p:nvSpPr>
            <p:spPr>
              <a:xfrm>
                <a:off x="428625" y="1900050"/>
                <a:ext cx="8056614" cy="4207185"/>
              </a:xfrm>
              <a:prstGeom prst="rect">
                <a:avLst/>
              </a:prstGeom>
              <a:blipFill>
                <a:blip r:embed="rId3"/>
                <a:stretch>
                  <a:fillRect l="-303" t="-101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AC93333-8EE1-9CD5-EFA5-DD6FA10F6EF9}"/>
              </a:ext>
            </a:extLst>
          </p:cNvPr>
          <p:cNvPicPr>
            <a:picLocks noChangeAspect="1"/>
          </p:cNvPicPr>
          <p:nvPr/>
        </p:nvPicPr>
        <p:blipFill>
          <a:blip r:embed="rId4"/>
          <a:stretch>
            <a:fillRect/>
          </a:stretch>
        </p:blipFill>
        <p:spPr>
          <a:xfrm>
            <a:off x="1762974" y="2876139"/>
            <a:ext cx="6070386" cy="3556442"/>
          </a:xfrm>
          <a:prstGeom prst="rect">
            <a:avLst/>
          </a:prstGeom>
        </p:spPr>
      </p:pic>
      <p:sp>
        <p:nvSpPr>
          <p:cNvPr id="10" name="Rectangle 9">
            <a:extLst>
              <a:ext uri="{FF2B5EF4-FFF2-40B4-BE49-F238E27FC236}">
                <a16:creationId xmlns:a16="http://schemas.microsoft.com/office/drawing/2014/main" id="{C6546FC6-EF39-4435-08BB-316D97BFE9D1}"/>
              </a:ext>
            </a:extLst>
          </p:cNvPr>
          <p:cNvSpPr/>
          <p:nvPr/>
        </p:nvSpPr>
        <p:spPr>
          <a:xfrm>
            <a:off x="1679154" y="3926515"/>
            <a:ext cx="6154206" cy="2962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988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19C8-BF6A-260F-6DAC-1E1324B4F894}"/>
              </a:ext>
            </a:extLst>
          </p:cNvPr>
          <p:cNvSpPr>
            <a:spLocks noGrp="1"/>
          </p:cNvSpPr>
          <p:nvPr>
            <p:ph type="title"/>
          </p:nvPr>
        </p:nvSpPr>
        <p:spPr/>
        <p:txBody>
          <a:bodyPr/>
          <a:lstStyle/>
          <a:p>
            <a:r>
              <a:rPr lang="en-US" dirty="0"/>
              <a:t>Thesis Slides Following</a:t>
            </a:r>
          </a:p>
        </p:txBody>
      </p:sp>
      <p:sp>
        <p:nvSpPr>
          <p:cNvPr id="3" name="Slide Number Placeholder 2">
            <a:extLst>
              <a:ext uri="{FF2B5EF4-FFF2-40B4-BE49-F238E27FC236}">
                <a16:creationId xmlns:a16="http://schemas.microsoft.com/office/drawing/2014/main" id="{08DF04BA-BCC3-38E7-5DFF-72639B0EDA9A}"/>
              </a:ext>
            </a:extLst>
          </p:cNvPr>
          <p:cNvSpPr>
            <a:spLocks noGrp="1"/>
          </p:cNvSpPr>
          <p:nvPr>
            <p:ph type="sldNum" sz="quarter" idx="4"/>
          </p:nvPr>
        </p:nvSpPr>
        <p:spPr/>
        <p:txBody>
          <a:bodyPr/>
          <a:lstStyle/>
          <a:p>
            <a:fld id="{933A556B-7C63-244D-9B7C-B0EA8042B330}" type="slidenum">
              <a:rPr lang="en-US" smtClean="0"/>
              <a:pPr/>
              <a:t>36</a:t>
            </a:fld>
            <a:endParaRPr lang="en-US" sz="750" dirty="0"/>
          </a:p>
        </p:txBody>
      </p:sp>
    </p:spTree>
    <p:extLst>
      <p:ext uri="{BB962C8B-B14F-4D97-AF65-F5344CB8AC3E}">
        <p14:creationId xmlns:p14="http://schemas.microsoft.com/office/powerpoint/2010/main" val="3927060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1A770DE-B2B1-3B20-D9E3-0BC87952266F}"/>
                  </a:ext>
                </a:extLst>
              </p:cNvPr>
              <p:cNvSpPr>
                <a:spLocks noGrp="1"/>
              </p:cNvSpPr>
              <p:nvPr>
                <p:ph type="ctrTitle"/>
              </p:nvPr>
            </p:nvSpPr>
            <p:spPr>
              <a:xfrm>
                <a:off x="113072" y="1970586"/>
                <a:ext cx="8917847" cy="1699535"/>
              </a:xfrm>
            </p:spPr>
            <p:txBody>
              <a:bodyPr>
                <a:noAutofit/>
              </a:bodyPr>
              <a:lstStyle/>
              <a:p>
                <a:br>
                  <a:rPr lang="en-US" sz="3600" dirty="0"/>
                </a:br>
                <a:br>
                  <a:rPr lang="en-US" sz="3600" dirty="0"/>
                </a:br>
                <a:r>
                  <a:rPr lang="en-US" sz="1800" dirty="0"/>
                  <a:t>Measuring baryon production at HERA, and its potential on baryon junction</a:t>
                </a:r>
                <a:br>
                  <a:rPr lang="en-US" sz="1800" dirty="0"/>
                </a:br>
                <a:br>
                  <a:rPr lang="en-US" sz="1800" dirty="0"/>
                </a:br>
                <a:r>
                  <a:rPr lang="en-US" sz="1800" dirty="0"/>
                  <a:t>Low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t> Baryon Asymmetry and Strangeness Production in NC DIS at HERA</a:t>
                </a:r>
                <a:br>
                  <a:rPr lang="en-US" sz="3600" dirty="0"/>
                </a:br>
                <a:r>
                  <a:rPr lang="en-US" sz="1500" dirty="0"/>
                  <a:t> </a:t>
                </a:r>
                <a:br>
                  <a:rPr lang="en-US" sz="3600" dirty="0"/>
                </a:br>
                <a:r>
                  <a:rPr lang="en-US" sz="2100" dirty="0"/>
                  <a:t>MA Thesis Defense – December 11, 2025</a:t>
                </a:r>
              </a:p>
            </p:txBody>
          </p:sp>
        </mc:Choice>
        <mc:Fallback>
          <p:sp>
            <p:nvSpPr>
              <p:cNvPr id="2" name="Title 1">
                <a:extLst>
                  <a:ext uri="{FF2B5EF4-FFF2-40B4-BE49-F238E27FC236}">
                    <a16:creationId xmlns:a16="http://schemas.microsoft.com/office/drawing/2014/main" id="{91A770DE-B2B1-3B20-D9E3-0BC87952266F}"/>
                  </a:ext>
                </a:extLst>
              </p:cNvPr>
              <p:cNvSpPr>
                <a:spLocks noGrp="1" noRot="1" noChangeAspect="1" noMove="1" noResize="1" noEditPoints="1" noAdjustHandles="1" noChangeArrowheads="1" noChangeShapeType="1" noTextEdit="1"/>
              </p:cNvSpPr>
              <p:nvPr>
                <p:ph type="ctrTitle"/>
              </p:nvPr>
            </p:nvSpPr>
            <p:spPr>
              <a:xfrm>
                <a:off x="113072" y="1970586"/>
                <a:ext cx="8917847" cy="1699535"/>
              </a:xfrm>
              <a:blipFill>
                <a:blip r:embed="rId2"/>
                <a:stretch>
                  <a:fillRect b="-7168"/>
                </a:stretch>
              </a:blipFill>
            </p:spPr>
            <p:txBody>
              <a:bodyPr/>
              <a:lstStyle/>
              <a:p>
                <a:r>
                  <a:rPr lang="en-US">
                    <a:noFill/>
                  </a:rPr>
                  <a:t> </a:t>
                </a:r>
              </a:p>
            </p:txBody>
          </p:sp>
        </mc:Fallback>
      </mc:AlternateContent>
      <p:sp>
        <p:nvSpPr>
          <p:cNvPr id="3" name="Subtitle 2">
            <a:extLst>
              <a:ext uri="{FF2B5EF4-FFF2-40B4-BE49-F238E27FC236}">
                <a16:creationId xmlns:a16="http://schemas.microsoft.com/office/drawing/2014/main" id="{1ACFC1BE-238D-7639-E856-73DBCD50E1D5}"/>
              </a:ext>
            </a:extLst>
          </p:cNvPr>
          <p:cNvSpPr>
            <a:spLocks noGrp="1"/>
          </p:cNvSpPr>
          <p:nvPr>
            <p:ph type="subTitle" idx="1"/>
          </p:nvPr>
        </p:nvSpPr>
        <p:spPr>
          <a:xfrm>
            <a:off x="-4" y="4618168"/>
            <a:ext cx="9144000" cy="873716"/>
          </a:xfrm>
        </p:spPr>
        <p:txBody>
          <a:bodyPr>
            <a:normAutofit fontScale="25000" lnSpcReduction="20000"/>
          </a:bodyPr>
          <a:lstStyle/>
          <a:p>
            <a:pPr algn="l"/>
            <a:r>
              <a:rPr lang="en-US" dirty="0">
                <a:latin typeface="+mj-lt"/>
              </a:rPr>
              <a:t>                                                       </a:t>
            </a:r>
            <a:r>
              <a:rPr lang="en-US" sz="7200" dirty="0">
                <a:latin typeface="+mj-lt"/>
              </a:rPr>
              <a:t>Axel Drees                                    Presenter: Gage Tustin                              Henry Klest</a:t>
            </a:r>
          </a:p>
          <a:p>
            <a:pPr algn="l"/>
            <a:r>
              <a:rPr lang="en-US" sz="5400" dirty="0">
                <a:latin typeface="+mj-lt"/>
              </a:rPr>
              <a:t>                     Co-Advisor	                               MA Student – Stony Brook University                                       Co-Advisor     </a:t>
            </a:r>
          </a:p>
          <a:p>
            <a:pPr algn="l"/>
            <a:r>
              <a:rPr lang="en-US" sz="5400" dirty="0">
                <a:latin typeface="+mj-lt"/>
              </a:rPr>
              <a:t> Professor – Stony Brook University                     Operations Coordinator – Brookhaven                         Assistant Physicist – Argonne</a:t>
            </a:r>
            <a:endParaRPr lang="en-US" sz="6000" dirty="0">
              <a:latin typeface="+mj-lt"/>
            </a:endParaRPr>
          </a:p>
        </p:txBody>
      </p:sp>
      <p:pic>
        <p:nvPicPr>
          <p:cNvPr id="9" name="Picture 8">
            <a:extLst>
              <a:ext uri="{FF2B5EF4-FFF2-40B4-BE49-F238E27FC236}">
                <a16:creationId xmlns:a16="http://schemas.microsoft.com/office/drawing/2014/main" id="{8DC8BA9D-0E2E-4E34-DF0B-B3928C374A19}"/>
              </a:ext>
            </a:extLst>
          </p:cNvPr>
          <p:cNvPicPr>
            <a:picLocks noChangeAspect="1"/>
          </p:cNvPicPr>
          <p:nvPr/>
        </p:nvPicPr>
        <p:blipFill>
          <a:blip r:embed="rId3"/>
          <a:stretch>
            <a:fillRect/>
          </a:stretch>
        </p:blipFill>
        <p:spPr>
          <a:xfrm>
            <a:off x="719269" y="3428898"/>
            <a:ext cx="1175355" cy="977568"/>
          </a:xfrm>
          <a:prstGeom prst="rect">
            <a:avLst/>
          </a:prstGeom>
        </p:spPr>
      </p:pic>
      <p:pic>
        <p:nvPicPr>
          <p:cNvPr id="12" name="Picture 11">
            <a:extLst>
              <a:ext uri="{FF2B5EF4-FFF2-40B4-BE49-F238E27FC236}">
                <a16:creationId xmlns:a16="http://schemas.microsoft.com/office/drawing/2014/main" id="{A6213562-C7CB-AB01-4B37-4D30CBBFF7BE}"/>
              </a:ext>
            </a:extLst>
          </p:cNvPr>
          <p:cNvPicPr>
            <a:picLocks noChangeAspect="1"/>
          </p:cNvPicPr>
          <p:nvPr/>
        </p:nvPicPr>
        <p:blipFill>
          <a:blip r:embed="rId4"/>
          <a:stretch>
            <a:fillRect/>
          </a:stretch>
        </p:blipFill>
        <p:spPr>
          <a:xfrm>
            <a:off x="4053057" y="3386560"/>
            <a:ext cx="1037881" cy="1062245"/>
          </a:xfrm>
          <a:prstGeom prst="rect">
            <a:avLst/>
          </a:prstGeom>
        </p:spPr>
      </p:pic>
      <p:pic>
        <p:nvPicPr>
          <p:cNvPr id="14" name="Picture 13">
            <a:extLst>
              <a:ext uri="{FF2B5EF4-FFF2-40B4-BE49-F238E27FC236}">
                <a16:creationId xmlns:a16="http://schemas.microsoft.com/office/drawing/2014/main" id="{A7FF69E8-BD15-0339-D6EE-900D350F1844}"/>
              </a:ext>
            </a:extLst>
          </p:cNvPr>
          <p:cNvPicPr>
            <a:picLocks noChangeAspect="1"/>
          </p:cNvPicPr>
          <p:nvPr/>
        </p:nvPicPr>
        <p:blipFill>
          <a:blip r:embed="rId5"/>
          <a:stretch>
            <a:fillRect/>
          </a:stretch>
        </p:blipFill>
        <p:spPr>
          <a:xfrm>
            <a:off x="7249370" y="3461659"/>
            <a:ext cx="1103758" cy="1062245"/>
          </a:xfrm>
          <a:prstGeom prst="rect">
            <a:avLst/>
          </a:prstGeom>
        </p:spPr>
      </p:pic>
      <p:pic>
        <p:nvPicPr>
          <p:cNvPr id="18" name="Picture 17">
            <a:extLst>
              <a:ext uri="{FF2B5EF4-FFF2-40B4-BE49-F238E27FC236}">
                <a16:creationId xmlns:a16="http://schemas.microsoft.com/office/drawing/2014/main" id="{E75F3E30-C78F-FD25-51EE-03738CB75384}"/>
              </a:ext>
            </a:extLst>
          </p:cNvPr>
          <p:cNvPicPr>
            <a:picLocks noChangeAspect="1"/>
          </p:cNvPicPr>
          <p:nvPr/>
        </p:nvPicPr>
        <p:blipFill>
          <a:blip r:embed="rId6"/>
          <a:stretch>
            <a:fillRect/>
          </a:stretch>
        </p:blipFill>
        <p:spPr>
          <a:xfrm>
            <a:off x="2746344" y="904150"/>
            <a:ext cx="1825652" cy="984791"/>
          </a:xfrm>
          <a:prstGeom prst="rect">
            <a:avLst/>
          </a:prstGeom>
        </p:spPr>
      </p:pic>
      <p:pic>
        <p:nvPicPr>
          <p:cNvPr id="6" name="Picture 5">
            <a:extLst>
              <a:ext uri="{FF2B5EF4-FFF2-40B4-BE49-F238E27FC236}">
                <a16:creationId xmlns:a16="http://schemas.microsoft.com/office/drawing/2014/main" id="{E38FA719-8CCB-64EC-DCD3-85882648E91A}"/>
              </a:ext>
            </a:extLst>
          </p:cNvPr>
          <p:cNvPicPr>
            <a:picLocks noChangeAspect="1"/>
          </p:cNvPicPr>
          <p:nvPr/>
        </p:nvPicPr>
        <p:blipFill>
          <a:blip r:embed="rId7"/>
          <a:stretch>
            <a:fillRect/>
          </a:stretch>
        </p:blipFill>
        <p:spPr>
          <a:xfrm>
            <a:off x="7801248" y="991870"/>
            <a:ext cx="987014" cy="809351"/>
          </a:xfrm>
          <a:prstGeom prst="rect">
            <a:avLst/>
          </a:prstGeom>
        </p:spPr>
      </p:pic>
      <p:pic>
        <p:nvPicPr>
          <p:cNvPr id="8" name="Picture 7">
            <a:extLst>
              <a:ext uri="{FF2B5EF4-FFF2-40B4-BE49-F238E27FC236}">
                <a16:creationId xmlns:a16="http://schemas.microsoft.com/office/drawing/2014/main" id="{54AE7522-FCAA-AE89-82B7-3856EAB56E47}"/>
              </a:ext>
            </a:extLst>
          </p:cNvPr>
          <p:cNvPicPr>
            <a:picLocks noChangeAspect="1"/>
          </p:cNvPicPr>
          <p:nvPr/>
        </p:nvPicPr>
        <p:blipFill>
          <a:blip r:embed="rId8"/>
          <a:stretch>
            <a:fillRect/>
          </a:stretch>
        </p:blipFill>
        <p:spPr>
          <a:xfrm>
            <a:off x="5437290" y="976019"/>
            <a:ext cx="909583" cy="841053"/>
          </a:xfrm>
          <a:prstGeom prst="rect">
            <a:avLst/>
          </a:prstGeom>
        </p:spPr>
      </p:pic>
      <p:sp>
        <p:nvSpPr>
          <p:cNvPr id="4" name="Slide Number Placeholder 3">
            <a:extLst>
              <a:ext uri="{FF2B5EF4-FFF2-40B4-BE49-F238E27FC236}">
                <a16:creationId xmlns:a16="http://schemas.microsoft.com/office/drawing/2014/main" id="{D50202D4-B0C3-9BF0-FBF1-082DCFA4BA6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37</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3C224F2C-E709-F68A-AD6B-F4A40AA42565}"/>
              </a:ext>
            </a:extLst>
          </p:cNvPr>
          <p:cNvPicPr>
            <a:picLocks noChangeAspect="1"/>
          </p:cNvPicPr>
          <p:nvPr/>
        </p:nvPicPr>
        <p:blipFill>
          <a:blip r:embed="rId9"/>
          <a:stretch>
            <a:fillRect/>
          </a:stretch>
        </p:blipFill>
        <p:spPr>
          <a:xfrm>
            <a:off x="3706702" y="5495607"/>
            <a:ext cx="1730588" cy="489427"/>
          </a:xfrm>
          <a:prstGeom prst="rect">
            <a:avLst/>
          </a:prstGeom>
        </p:spPr>
      </p:pic>
      <p:pic>
        <p:nvPicPr>
          <p:cNvPr id="20" name="Picture 19">
            <a:extLst>
              <a:ext uri="{FF2B5EF4-FFF2-40B4-BE49-F238E27FC236}">
                <a16:creationId xmlns:a16="http://schemas.microsoft.com/office/drawing/2014/main" id="{06DA8511-9FD2-3D39-0474-52FA7AAC74E3}"/>
              </a:ext>
            </a:extLst>
          </p:cNvPr>
          <p:cNvPicPr>
            <a:picLocks noChangeAspect="1"/>
          </p:cNvPicPr>
          <p:nvPr/>
        </p:nvPicPr>
        <p:blipFill>
          <a:blip r:embed="rId10"/>
          <a:stretch>
            <a:fillRect/>
          </a:stretch>
        </p:blipFill>
        <p:spPr>
          <a:xfrm>
            <a:off x="113073" y="976020"/>
            <a:ext cx="1977226" cy="713998"/>
          </a:xfrm>
          <a:prstGeom prst="rect">
            <a:avLst/>
          </a:prstGeom>
        </p:spPr>
      </p:pic>
      <p:pic>
        <p:nvPicPr>
          <p:cNvPr id="11" name="Picture 10">
            <a:extLst>
              <a:ext uri="{FF2B5EF4-FFF2-40B4-BE49-F238E27FC236}">
                <a16:creationId xmlns:a16="http://schemas.microsoft.com/office/drawing/2014/main" id="{4B47F711-9F22-FD36-50BF-ACA08587F5C7}"/>
              </a:ext>
            </a:extLst>
          </p:cNvPr>
          <p:cNvPicPr>
            <a:picLocks noChangeAspect="1"/>
          </p:cNvPicPr>
          <p:nvPr/>
        </p:nvPicPr>
        <p:blipFill>
          <a:blip r:embed="rId11"/>
          <a:stretch>
            <a:fillRect/>
          </a:stretch>
        </p:blipFill>
        <p:spPr>
          <a:xfrm>
            <a:off x="7080947" y="5491884"/>
            <a:ext cx="1609703" cy="496873"/>
          </a:xfrm>
          <a:prstGeom prst="rect">
            <a:avLst/>
          </a:prstGeom>
        </p:spPr>
      </p:pic>
    </p:spTree>
    <p:extLst>
      <p:ext uri="{BB962C8B-B14F-4D97-AF65-F5344CB8AC3E}">
        <p14:creationId xmlns:p14="http://schemas.microsoft.com/office/powerpoint/2010/main" val="1899659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1F61E-74A7-1F58-F08D-82D16E8C9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5AA39-F6F4-50E8-6F3F-E109A459DFE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FDFDBAF6-FC16-4030-9262-0DEB3B8E9C6F}"/>
              </a:ext>
            </a:extLst>
          </p:cNvPr>
          <p:cNvSpPr>
            <a:spLocks noGrp="1"/>
          </p:cNvSpPr>
          <p:nvPr>
            <p:ph idx="1"/>
          </p:nvPr>
        </p:nvSpPr>
        <p:spPr/>
        <p:txBody>
          <a:bodyPr>
            <a:normAutofit/>
          </a:bodyPr>
          <a:lstStyle/>
          <a:p>
            <a:r>
              <a:rPr lang="en-US" dirty="0"/>
              <a:t>Motivation for baryon asymmetry measurement in Deep-Inelastic </a:t>
            </a:r>
            <a:r>
              <a:rPr lang="en-US" i="1" dirty="0"/>
              <a:t>ep </a:t>
            </a:r>
            <a:r>
              <a:rPr lang="en-US" dirty="0"/>
              <a:t>Scattering (DIS)</a:t>
            </a:r>
          </a:p>
          <a:p>
            <a:pPr lvl="1"/>
            <a:r>
              <a:rPr lang="en-US" dirty="0"/>
              <a:t>Will focus on the baryon asymmetry measurement, strange particle production results in the backup slides</a:t>
            </a:r>
          </a:p>
          <a:p>
            <a:r>
              <a:rPr lang="en-US" dirty="0"/>
              <a:t>DIS kinematics</a:t>
            </a:r>
          </a:p>
          <a:p>
            <a:r>
              <a:rPr lang="en-US" dirty="0"/>
              <a:t>HERA background and data selection</a:t>
            </a:r>
          </a:p>
          <a:p>
            <a:r>
              <a:rPr lang="en-US" dirty="0"/>
              <a:t>DIS event selections</a:t>
            </a:r>
          </a:p>
          <a:p>
            <a:r>
              <a:rPr lang="en-US" dirty="0"/>
              <a:t>Particle reconstruction</a:t>
            </a:r>
          </a:p>
          <a:p>
            <a:r>
              <a:rPr lang="en-US" dirty="0"/>
              <a:t>Measurement description</a:t>
            </a:r>
          </a:p>
          <a:p>
            <a:r>
              <a:rPr lang="en-US" dirty="0"/>
              <a:t>Results and conclusions</a:t>
            </a:r>
          </a:p>
          <a:p>
            <a:r>
              <a:rPr lang="en-US" dirty="0"/>
              <a:t>Outlook on potential research building off this work</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541BD43-53BC-F289-4F0D-51E923275C5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38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78378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B0CCE-A38A-11B9-6B39-2AA3DEE24DF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2C7B4AD-1541-A687-8148-70E43E9A88F0}"/>
              </a:ext>
            </a:extLst>
          </p:cNvPr>
          <p:cNvPicPr>
            <a:picLocks noChangeAspect="1"/>
          </p:cNvPicPr>
          <p:nvPr/>
        </p:nvPicPr>
        <p:blipFill>
          <a:blip r:embed="rId2"/>
          <a:stretch>
            <a:fillRect/>
          </a:stretch>
        </p:blipFill>
        <p:spPr>
          <a:xfrm>
            <a:off x="5299132" y="3281711"/>
            <a:ext cx="3216218" cy="311397"/>
          </a:xfrm>
          <a:prstGeom prst="rect">
            <a:avLst/>
          </a:prstGeom>
        </p:spPr>
      </p:pic>
      <p:pic>
        <p:nvPicPr>
          <p:cNvPr id="6" name="Picture 5" descr="Diagram&#10;&#10;AI-generated content may be incorrect.">
            <a:extLst>
              <a:ext uri="{FF2B5EF4-FFF2-40B4-BE49-F238E27FC236}">
                <a16:creationId xmlns:a16="http://schemas.microsoft.com/office/drawing/2014/main" id="{ACE11D31-F099-3536-10F4-482602255A15}"/>
              </a:ext>
            </a:extLst>
          </p:cNvPr>
          <p:cNvPicPr>
            <a:picLocks noChangeAspect="1"/>
          </p:cNvPicPr>
          <p:nvPr/>
        </p:nvPicPr>
        <p:blipFill>
          <a:blip r:embed="rId3"/>
          <a:stretch>
            <a:fillRect/>
          </a:stretch>
        </p:blipFill>
        <p:spPr>
          <a:xfrm>
            <a:off x="7420832" y="2108946"/>
            <a:ext cx="1400297" cy="1205969"/>
          </a:xfrm>
          <a:prstGeom prst="rect">
            <a:avLst/>
          </a:prstGeom>
        </p:spPr>
      </p:pic>
      <p:pic>
        <p:nvPicPr>
          <p:cNvPr id="31" name="Picture 30">
            <a:extLst>
              <a:ext uri="{FF2B5EF4-FFF2-40B4-BE49-F238E27FC236}">
                <a16:creationId xmlns:a16="http://schemas.microsoft.com/office/drawing/2014/main" id="{D996A9C8-5F53-5EB0-46A5-2C297C7BAC2D}"/>
              </a:ext>
            </a:extLst>
          </p:cNvPr>
          <p:cNvPicPr>
            <a:picLocks noChangeAspect="1"/>
          </p:cNvPicPr>
          <p:nvPr/>
        </p:nvPicPr>
        <p:blipFill>
          <a:blip r:embed="rId4"/>
          <a:stretch>
            <a:fillRect/>
          </a:stretch>
        </p:blipFill>
        <p:spPr>
          <a:xfrm>
            <a:off x="219218" y="3865943"/>
            <a:ext cx="8712633" cy="1758570"/>
          </a:xfrm>
          <a:prstGeom prst="rect">
            <a:avLst/>
          </a:prstGeom>
        </p:spPr>
      </p:pic>
      <p:sp>
        <p:nvSpPr>
          <p:cNvPr id="2" name="Title 1">
            <a:extLst>
              <a:ext uri="{FF2B5EF4-FFF2-40B4-BE49-F238E27FC236}">
                <a16:creationId xmlns:a16="http://schemas.microsoft.com/office/drawing/2014/main" id="{10E1829C-D271-CFB4-9ED9-5B5C6EC2063F}"/>
              </a:ext>
            </a:extLst>
          </p:cNvPr>
          <p:cNvSpPr>
            <a:spLocks noGrp="1"/>
          </p:cNvSpPr>
          <p:nvPr>
            <p:ph type="title"/>
          </p:nvPr>
        </p:nvSpPr>
        <p:spPr>
          <a:xfrm>
            <a:off x="628650" y="879746"/>
            <a:ext cx="7886700" cy="841037"/>
          </a:xfrm>
        </p:spPr>
        <p:txBody>
          <a:bodyPr/>
          <a:lstStyle/>
          <a:p>
            <a:r>
              <a:rPr lang="en-US" dirty="0"/>
              <a:t>Motivation</a:t>
            </a:r>
          </a:p>
        </p:txBody>
      </p:sp>
      <p:sp>
        <p:nvSpPr>
          <p:cNvPr id="3" name="Content Placeholder 2">
            <a:extLst>
              <a:ext uri="{FF2B5EF4-FFF2-40B4-BE49-F238E27FC236}">
                <a16:creationId xmlns:a16="http://schemas.microsoft.com/office/drawing/2014/main" id="{B2119417-F3E7-FF0A-137A-58417EE87D8E}"/>
              </a:ext>
            </a:extLst>
          </p:cNvPr>
          <p:cNvSpPr>
            <a:spLocks noGrp="1"/>
          </p:cNvSpPr>
          <p:nvPr>
            <p:ph idx="1"/>
          </p:nvPr>
        </p:nvSpPr>
        <p:spPr>
          <a:xfrm>
            <a:off x="219219" y="2236224"/>
            <a:ext cx="4298909" cy="3316154"/>
          </a:xfrm>
        </p:spPr>
        <p:txBody>
          <a:bodyPr>
            <a:normAutofit/>
          </a:bodyPr>
          <a:lstStyle/>
          <a:p>
            <a:pPr marL="0" indent="0">
              <a:buNone/>
            </a:pPr>
            <a:r>
              <a:rPr lang="en-US" sz="1500" b="1" dirty="0"/>
              <a:t>Quark Model:  </a:t>
            </a:r>
            <a:r>
              <a:rPr lang="en-US" sz="1500" dirty="0"/>
              <a:t>Traditionally, baryon number is assigned to valence quarks carrying 1/3 of the baryon number (-1/3 for anti-quarks)</a:t>
            </a:r>
          </a:p>
          <a:p>
            <a:pPr lvl="1"/>
            <a:r>
              <a:rPr lang="en-US" sz="1350" dirty="0"/>
              <a:t>In this model, the baryon state is viewed as three valence quarks interacting via gluons in a triangular structure</a:t>
            </a:r>
            <a:endParaRPr lang="en-US" sz="1500" dirty="0"/>
          </a:p>
          <a:p>
            <a:pPr marL="0" indent="0">
              <a:buNone/>
            </a:pPr>
            <a:endParaRPr lang="en-US" sz="1500" b="1" dirty="0"/>
          </a:p>
          <a:p>
            <a:pPr marL="0" indent="0">
              <a:buNone/>
            </a:pPr>
            <a:endParaRPr lang="en-US" sz="1500" b="1" dirty="0"/>
          </a:p>
          <a:p>
            <a:pPr marL="0" indent="0">
              <a:buNone/>
            </a:pPr>
            <a:r>
              <a:rPr lang="en-US" sz="1500" b="1" dirty="0"/>
              <a:t>Gluon Junction Model: </a:t>
            </a:r>
            <a:r>
              <a:rPr lang="en-US" sz="1500" dirty="0"/>
              <a:t> Y-shaped configuration of gluons connecting valence quarks was proposed in the 1970’s as a way of constructing a gauge invariant baryon state [1]</a:t>
            </a:r>
            <a:endParaRPr lang="en-US" sz="1500" b="1" dirty="0"/>
          </a:p>
          <a:p>
            <a:endParaRPr lang="en-US" dirty="0"/>
          </a:p>
        </p:txBody>
      </p:sp>
      <p:sp>
        <p:nvSpPr>
          <p:cNvPr id="4" name="Slide Number Placeholder 3">
            <a:extLst>
              <a:ext uri="{FF2B5EF4-FFF2-40B4-BE49-F238E27FC236}">
                <a16:creationId xmlns:a16="http://schemas.microsoft.com/office/drawing/2014/main" id="{83712D84-3461-47F9-B930-B21AC3FE5F62}"/>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39</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37D24144-3A3D-93FF-CDE2-BFB08A880BDC}"/>
              </a:ext>
            </a:extLst>
          </p:cNvPr>
          <p:cNvPicPr>
            <a:picLocks noChangeAspect="1"/>
          </p:cNvPicPr>
          <p:nvPr/>
        </p:nvPicPr>
        <p:blipFill>
          <a:blip r:embed="rId5"/>
          <a:stretch>
            <a:fillRect/>
          </a:stretch>
        </p:blipFill>
        <p:spPr>
          <a:xfrm>
            <a:off x="3220816" y="5189396"/>
            <a:ext cx="5600313" cy="362983"/>
          </a:xfrm>
          <a:prstGeom prst="rect">
            <a:avLst/>
          </a:prstGeom>
        </p:spPr>
      </p:pic>
      <p:pic>
        <p:nvPicPr>
          <p:cNvPr id="12" name="Picture 11">
            <a:extLst>
              <a:ext uri="{FF2B5EF4-FFF2-40B4-BE49-F238E27FC236}">
                <a16:creationId xmlns:a16="http://schemas.microsoft.com/office/drawing/2014/main" id="{E0B7B807-1B39-2E49-F163-ABBAA7AFA6B5}"/>
              </a:ext>
            </a:extLst>
          </p:cNvPr>
          <p:cNvPicPr>
            <a:picLocks noChangeAspect="1"/>
          </p:cNvPicPr>
          <p:nvPr/>
        </p:nvPicPr>
        <p:blipFill>
          <a:blip r:embed="rId6"/>
          <a:stretch>
            <a:fillRect/>
          </a:stretch>
        </p:blipFill>
        <p:spPr>
          <a:xfrm>
            <a:off x="4811679" y="4409747"/>
            <a:ext cx="1892279" cy="474092"/>
          </a:xfrm>
          <a:prstGeom prst="rect">
            <a:avLst/>
          </a:prstGeom>
        </p:spPr>
      </p:pic>
      <p:sp>
        <p:nvSpPr>
          <p:cNvPr id="14" name="TextBox 13">
            <a:extLst>
              <a:ext uri="{FF2B5EF4-FFF2-40B4-BE49-F238E27FC236}">
                <a16:creationId xmlns:a16="http://schemas.microsoft.com/office/drawing/2014/main" id="{C7A13967-74F4-0043-9AD9-7BDE1C1E057A}"/>
              </a:ext>
            </a:extLst>
          </p:cNvPr>
          <p:cNvSpPr txBox="1"/>
          <p:nvPr/>
        </p:nvSpPr>
        <p:spPr>
          <a:xfrm>
            <a:off x="5057370" y="3888687"/>
            <a:ext cx="1400897" cy="507831"/>
          </a:xfrm>
          <a:prstGeom prst="rect">
            <a:avLst/>
          </a:prstGeom>
          <a:noFill/>
        </p:spPr>
        <p:txBody>
          <a:bodyPr wrap="none" rtlCol="0">
            <a:spAutoFit/>
          </a:bodyPr>
          <a:lstStyle/>
          <a:p>
            <a:pPr algn="ctr" defTabSz="685800"/>
            <a:r>
              <a:rPr lang="en-US" sz="1350" dirty="0">
                <a:solidFill>
                  <a:prstClr val="black"/>
                </a:solidFill>
                <a:latin typeface="Calibri" panose="020F0502020204030204"/>
              </a:rPr>
              <a:t>Local</a:t>
            </a:r>
          </a:p>
          <a:p>
            <a:pPr algn="ctr" defTabSz="685800"/>
            <a:r>
              <a:rPr lang="en-US" sz="1350" dirty="0">
                <a:solidFill>
                  <a:prstClr val="black"/>
                </a:solidFill>
                <a:latin typeface="Calibri" panose="020F0502020204030204"/>
              </a:rPr>
              <a:t>Gauge Invariance</a:t>
            </a:r>
          </a:p>
        </p:txBody>
      </p:sp>
      <p:sp>
        <p:nvSpPr>
          <p:cNvPr id="30" name="Rectangle 29">
            <a:extLst>
              <a:ext uri="{FF2B5EF4-FFF2-40B4-BE49-F238E27FC236}">
                <a16:creationId xmlns:a16="http://schemas.microsoft.com/office/drawing/2014/main" id="{2DC69F59-BEE4-B23C-725C-A404742DB81D}"/>
              </a:ext>
            </a:extLst>
          </p:cNvPr>
          <p:cNvSpPr/>
          <p:nvPr/>
        </p:nvSpPr>
        <p:spPr>
          <a:xfrm>
            <a:off x="219218" y="2108945"/>
            <a:ext cx="8705564" cy="17585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Arrow: Down 12">
            <a:extLst>
              <a:ext uri="{FF2B5EF4-FFF2-40B4-BE49-F238E27FC236}">
                <a16:creationId xmlns:a16="http://schemas.microsoft.com/office/drawing/2014/main" id="{A5C9B653-8444-A8DC-39CF-AB997730E675}"/>
              </a:ext>
            </a:extLst>
          </p:cNvPr>
          <p:cNvSpPr/>
          <p:nvPr/>
        </p:nvSpPr>
        <p:spPr>
          <a:xfrm>
            <a:off x="6634349" y="3659932"/>
            <a:ext cx="344689" cy="1399223"/>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9" name="Picture 8" descr="A picture containing diagram&#10;&#10;AI-generated content may be incorrect.">
            <a:extLst>
              <a:ext uri="{FF2B5EF4-FFF2-40B4-BE49-F238E27FC236}">
                <a16:creationId xmlns:a16="http://schemas.microsoft.com/office/drawing/2014/main" id="{BE32F505-09B6-A2BD-5273-0C6F091B487B}"/>
              </a:ext>
            </a:extLst>
          </p:cNvPr>
          <p:cNvPicPr>
            <a:picLocks noChangeAspect="1"/>
          </p:cNvPicPr>
          <p:nvPr/>
        </p:nvPicPr>
        <p:blipFill>
          <a:blip r:embed="rId7"/>
          <a:stretch>
            <a:fillRect/>
          </a:stretch>
        </p:blipFill>
        <p:spPr>
          <a:xfrm>
            <a:off x="7350457" y="3917681"/>
            <a:ext cx="1377434" cy="1154530"/>
          </a:xfrm>
          <a:prstGeom prst="rect">
            <a:avLst/>
          </a:prstGeom>
        </p:spPr>
      </p:pic>
      <p:sp>
        <p:nvSpPr>
          <p:cNvPr id="11" name="Content Placeholder 2">
            <a:extLst>
              <a:ext uri="{FF2B5EF4-FFF2-40B4-BE49-F238E27FC236}">
                <a16:creationId xmlns:a16="http://schemas.microsoft.com/office/drawing/2014/main" id="{9011469B-8854-9D74-0B3D-B1F2E71173FA}"/>
              </a:ext>
            </a:extLst>
          </p:cNvPr>
          <p:cNvSpPr txBox="1">
            <a:spLocks/>
          </p:cNvSpPr>
          <p:nvPr/>
        </p:nvSpPr>
        <p:spPr>
          <a:xfrm>
            <a:off x="322871" y="1581073"/>
            <a:ext cx="7479440" cy="5965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500" dirty="0">
                <a:solidFill>
                  <a:prstClr val="black"/>
                </a:solidFill>
                <a:latin typeface="Calibri" panose="020F0502020204030204"/>
              </a:rPr>
              <a:t>Baryon number is an empirically observed symmetry of nature, but how it is carried and transported is not well understood </a:t>
            </a:r>
          </a:p>
          <a:p>
            <a:pPr marL="0" indent="0" defTabSz="685800">
              <a:spcBef>
                <a:spcPts val="750"/>
              </a:spcBef>
              <a:buNone/>
            </a:pPr>
            <a:endParaRPr lang="en-US" sz="1500" b="1" dirty="0">
              <a:solidFill>
                <a:prstClr val="black"/>
              </a:solidFill>
              <a:latin typeface="Calibri" panose="020F0502020204030204"/>
            </a:endParaRPr>
          </a:p>
          <a:p>
            <a:pPr marL="0" indent="0" defTabSz="685800">
              <a:spcBef>
                <a:spcPts val="750"/>
              </a:spcBef>
              <a:buNone/>
            </a:pPr>
            <a:endParaRPr lang="en-US" sz="1500" b="1"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2114149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85D50-C4E7-739D-435E-87C328452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20328-7F01-542E-A3AC-2865D3E89303}"/>
              </a:ext>
            </a:extLst>
          </p:cNvPr>
          <p:cNvSpPr>
            <a:spLocks noGrp="1"/>
          </p:cNvSpPr>
          <p:nvPr>
            <p:ph type="title"/>
          </p:nvPr>
        </p:nvSpPr>
        <p:spPr/>
        <p:txBody>
          <a:bodyPr/>
          <a:lstStyle/>
          <a:p>
            <a:r>
              <a:rPr lang="en-US" dirty="0"/>
              <a:t>Baryon Junction Motivation</a:t>
            </a:r>
          </a:p>
        </p:txBody>
      </p:sp>
      <p:sp>
        <p:nvSpPr>
          <p:cNvPr id="3" name="Slide Number Placeholder 2">
            <a:extLst>
              <a:ext uri="{FF2B5EF4-FFF2-40B4-BE49-F238E27FC236}">
                <a16:creationId xmlns:a16="http://schemas.microsoft.com/office/drawing/2014/main" id="{C7A130A6-9DA5-78E1-E6F5-45097CB17F45}"/>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sp>
        <p:nvSpPr>
          <p:cNvPr id="6" name="Content Placeholder 6">
            <a:extLst>
              <a:ext uri="{FF2B5EF4-FFF2-40B4-BE49-F238E27FC236}">
                <a16:creationId xmlns:a16="http://schemas.microsoft.com/office/drawing/2014/main" id="{BF56B1BF-2A97-5D65-1CF1-1714A3FB3D08}"/>
              </a:ext>
            </a:extLst>
          </p:cNvPr>
          <p:cNvSpPr txBox="1">
            <a:spLocks/>
          </p:cNvSpPr>
          <p:nvPr/>
        </p:nvSpPr>
        <p:spPr>
          <a:xfrm>
            <a:off x="428625" y="1900050"/>
            <a:ext cx="4972552" cy="44165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600" dirty="0"/>
              <a:t>In relativistic heavy ion collisions baryon asymmetries have been observed at mid-rapidity (central region perpendicular to the collision axis), appears to be inconsistent with a pure valence quark model:</a:t>
            </a:r>
          </a:p>
          <a:p>
            <a:pPr marL="685800" lvl="1" indent="-342900"/>
            <a:r>
              <a:rPr lang="en-US" sz="1600" dirty="0" err="1"/>
              <a:t>Au+Au</a:t>
            </a:r>
            <a:r>
              <a:rPr lang="en-US" sz="1600" dirty="0"/>
              <a:t> colliding system here has net positive baryon number which should be reflected in final state as baryon number is conserved</a:t>
            </a:r>
          </a:p>
          <a:p>
            <a:pPr marL="685800" lvl="1" indent="-342900"/>
            <a:r>
              <a:rPr lang="en-US" sz="1600" dirty="0"/>
              <a:t>Valence quarks carry a large momentum fraction of colliding </a:t>
            </a:r>
            <a:r>
              <a:rPr lang="en-US" sz="1600" dirty="0" err="1"/>
              <a:t>partons</a:t>
            </a:r>
            <a:r>
              <a:rPr lang="en-US" sz="1600" dirty="0"/>
              <a:t> and then require significant energy transfer to transport baryon number to mid-rapidity.  Furthermore, at high energies valence quarks have less time to interact due to longitudinal length contractions</a:t>
            </a:r>
          </a:p>
          <a:p>
            <a:pPr marL="685800" lvl="1" indent="-342900"/>
            <a:r>
              <a:rPr lang="en-US" sz="1600" b="1" dirty="0"/>
              <a:t>Gluon junctions carry a much lower momentum fraction of colliding </a:t>
            </a:r>
            <a:r>
              <a:rPr lang="en-US" sz="1600" b="1" dirty="0" err="1"/>
              <a:t>partons</a:t>
            </a:r>
            <a:r>
              <a:rPr lang="en-US" sz="1600" b="1" dirty="0"/>
              <a:t> and can help explain these observations if they transport baryon number to the final state</a:t>
            </a:r>
          </a:p>
        </p:txBody>
      </p:sp>
      <p:pic>
        <p:nvPicPr>
          <p:cNvPr id="4" name="Picture 3" descr="Chart, histogram&#10;&#10;AI-generated content may be incorrect.">
            <a:extLst>
              <a:ext uri="{FF2B5EF4-FFF2-40B4-BE49-F238E27FC236}">
                <a16:creationId xmlns:a16="http://schemas.microsoft.com/office/drawing/2014/main" id="{475056FF-9047-20E7-FD29-95AF60F62A1A}"/>
              </a:ext>
            </a:extLst>
          </p:cNvPr>
          <p:cNvPicPr>
            <a:picLocks noChangeAspect="1"/>
          </p:cNvPicPr>
          <p:nvPr/>
        </p:nvPicPr>
        <p:blipFill>
          <a:blip r:embed="rId2"/>
          <a:stretch>
            <a:fillRect/>
          </a:stretch>
        </p:blipFill>
        <p:spPr>
          <a:xfrm>
            <a:off x="5536182" y="2123054"/>
            <a:ext cx="3563509" cy="2407777"/>
          </a:xfrm>
          <a:prstGeom prst="rect">
            <a:avLst/>
          </a:prstGeom>
        </p:spPr>
      </p:pic>
      <p:pic>
        <p:nvPicPr>
          <p:cNvPr id="5" name="Picture 4" descr="Text&#10;&#10;AI-generated content may be incorrect.">
            <a:extLst>
              <a:ext uri="{FF2B5EF4-FFF2-40B4-BE49-F238E27FC236}">
                <a16:creationId xmlns:a16="http://schemas.microsoft.com/office/drawing/2014/main" id="{F45E8CB0-27DA-F34A-62E4-546DDE76C8B6}"/>
              </a:ext>
            </a:extLst>
          </p:cNvPr>
          <p:cNvPicPr>
            <a:picLocks noChangeAspect="1"/>
          </p:cNvPicPr>
          <p:nvPr/>
        </p:nvPicPr>
        <p:blipFill>
          <a:blip r:embed="rId3"/>
          <a:stretch>
            <a:fillRect/>
          </a:stretch>
        </p:blipFill>
        <p:spPr>
          <a:xfrm>
            <a:off x="6035040" y="1631659"/>
            <a:ext cx="2928183" cy="461342"/>
          </a:xfrm>
          <a:prstGeom prst="rect">
            <a:avLst/>
          </a:prstGeom>
        </p:spPr>
      </p:pic>
      <p:sp>
        <p:nvSpPr>
          <p:cNvPr id="18" name="TextBox 17">
            <a:extLst>
              <a:ext uri="{FF2B5EF4-FFF2-40B4-BE49-F238E27FC236}">
                <a16:creationId xmlns:a16="http://schemas.microsoft.com/office/drawing/2014/main" id="{0F075AFB-25DE-E2E0-6C2A-EA75E4D56E23}"/>
              </a:ext>
            </a:extLst>
          </p:cNvPr>
          <p:cNvSpPr txBox="1"/>
          <p:nvPr/>
        </p:nvSpPr>
        <p:spPr>
          <a:xfrm>
            <a:off x="5785077" y="4590937"/>
            <a:ext cx="3428108" cy="461665"/>
          </a:xfrm>
          <a:prstGeom prst="rect">
            <a:avLst/>
          </a:prstGeom>
          <a:noFill/>
        </p:spPr>
        <p:txBody>
          <a:bodyPr wrap="square" rtlCol="0">
            <a:spAutoFit/>
          </a:bodyPr>
          <a:lstStyle/>
          <a:p>
            <a:pPr algn="ctr"/>
            <a:r>
              <a:rPr lang="en-US" sz="1200" dirty="0"/>
              <a:t>BRAHMS Result Published in 2009:</a:t>
            </a:r>
            <a:endParaRPr lang="en-US" sz="1200" dirty="0">
              <a:hlinkClick r:id="rId4" tooltip="Persistent link using digital object identifier"/>
            </a:endParaRPr>
          </a:p>
          <a:p>
            <a:pPr algn="ctr"/>
            <a:r>
              <a:rPr lang="en-US" sz="1200" dirty="0">
                <a:hlinkClick r:id="rId4" tooltip="Persistent link using digital object identifier"/>
              </a:rPr>
              <a:t>https://doi.org/10.1016/j.physletb.2009.05.049</a:t>
            </a:r>
            <a:endParaRPr lang="en-US" sz="1200" dirty="0"/>
          </a:p>
        </p:txBody>
      </p:sp>
      <p:pic>
        <p:nvPicPr>
          <p:cNvPr id="20" name="Picture 19">
            <a:extLst>
              <a:ext uri="{FF2B5EF4-FFF2-40B4-BE49-F238E27FC236}">
                <a16:creationId xmlns:a16="http://schemas.microsoft.com/office/drawing/2014/main" id="{8404E4FF-14A6-AAE3-036A-3F615E003E4D}"/>
              </a:ext>
            </a:extLst>
          </p:cNvPr>
          <p:cNvPicPr>
            <a:picLocks noChangeAspect="1"/>
          </p:cNvPicPr>
          <p:nvPr/>
        </p:nvPicPr>
        <p:blipFill>
          <a:blip r:embed="rId5"/>
          <a:stretch>
            <a:fillRect/>
          </a:stretch>
        </p:blipFill>
        <p:spPr>
          <a:xfrm>
            <a:off x="6014027" y="5129229"/>
            <a:ext cx="2949196" cy="281964"/>
          </a:xfrm>
          <a:prstGeom prst="rect">
            <a:avLst/>
          </a:prstGeom>
        </p:spPr>
      </p:pic>
      <p:pic>
        <p:nvPicPr>
          <p:cNvPr id="21" name="Picture 20" descr="Diagram&#10;&#10;AI-generated content may be incorrect.">
            <a:extLst>
              <a:ext uri="{FF2B5EF4-FFF2-40B4-BE49-F238E27FC236}">
                <a16:creationId xmlns:a16="http://schemas.microsoft.com/office/drawing/2014/main" id="{67E3E8CD-6DFA-8178-4DD2-04A6EADBD905}"/>
              </a:ext>
            </a:extLst>
          </p:cNvPr>
          <p:cNvPicPr>
            <a:picLocks noChangeAspect="1"/>
          </p:cNvPicPr>
          <p:nvPr/>
        </p:nvPicPr>
        <p:blipFill>
          <a:blip r:embed="rId6"/>
          <a:stretch>
            <a:fillRect/>
          </a:stretch>
        </p:blipFill>
        <p:spPr>
          <a:xfrm>
            <a:off x="7372520" y="5487820"/>
            <a:ext cx="1590703" cy="508791"/>
          </a:xfrm>
          <a:prstGeom prst="rect">
            <a:avLst/>
          </a:prstGeom>
        </p:spPr>
      </p:pic>
      <p:pic>
        <p:nvPicPr>
          <p:cNvPr id="23" name="Picture 22" descr="Chart&#10;&#10;AI-generated content may be incorrect.">
            <a:extLst>
              <a:ext uri="{FF2B5EF4-FFF2-40B4-BE49-F238E27FC236}">
                <a16:creationId xmlns:a16="http://schemas.microsoft.com/office/drawing/2014/main" id="{D7B79C61-392A-52D5-07D4-E66C323EBC86}"/>
              </a:ext>
            </a:extLst>
          </p:cNvPr>
          <p:cNvPicPr>
            <a:picLocks noChangeAspect="1"/>
          </p:cNvPicPr>
          <p:nvPr/>
        </p:nvPicPr>
        <p:blipFill>
          <a:blip r:embed="rId7"/>
          <a:stretch>
            <a:fillRect/>
          </a:stretch>
        </p:blipFill>
        <p:spPr>
          <a:xfrm>
            <a:off x="6035040" y="5411193"/>
            <a:ext cx="1293694" cy="1245366"/>
          </a:xfrm>
          <a:prstGeom prst="rect">
            <a:avLst/>
          </a:prstGeom>
        </p:spPr>
      </p:pic>
    </p:spTree>
    <p:extLst>
      <p:ext uri="{BB962C8B-B14F-4D97-AF65-F5344CB8AC3E}">
        <p14:creationId xmlns:p14="http://schemas.microsoft.com/office/powerpoint/2010/main" val="2460759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F4CDB-8DBD-3EFE-8F4F-066A1B1E1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FB747-A6B0-06B5-A794-E313B9CF7DFA}"/>
              </a:ext>
            </a:extLst>
          </p:cNvPr>
          <p:cNvSpPr>
            <a:spLocks noGrp="1"/>
          </p:cNvSpPr>
          <p:nvPr>
            <p:ph type="title"/>
          </p:nvPr>
        </p:nvSpPr>
        <p:spPr>
          <a:xfrm>
            <a:off x="628650" y="879746"/>
            <a:ext cx="7886700" cy="841037"/>
          </a:xfrm>
        </p:spPr>
        <p:txBody>
          <a:bodyPr/>
          <a:lstStyle/>
          <a:p>
            <a:r>
              <a:rPr lang="en-US" dirty="0"/>
              <a:t>Motivation</a:t>
            </a:r>
          </a:p>
        </p:txBody>
      </p:sp>
      <p:sp>
        <p:nvSpPr>
          <p:cNvPr id="3" name="Content Placeholder 2">
            <a:extLst>
              <a:ext uri="{FF2B5EF4-FFF2-40B4-BE49-F238E27FC236}">
                <a16:creationId xmlns:a16="http://schemas.microsoft.com/office/drawing/2014/main" id="{6CDBB304-7578-4E58-3B31-25F488186AF0}"/>
              </a:ext>
            </a:extLst>
          </p:cNvPr>
          <p:cNvSpPr>
            <a:spLocks noGrp="1"/>
          </p:cNvSpPr>
          <p:nvPr>
            <p:ph idx="1"/>
          </p:nvPr>
        </p:nvSpPr>
        <p:spPr>
          <a:xfrm>
            <a:off x="219219" y="1668412"/>
            <a:ext cx="5801361" cy="3883967"/>
          </a:xfrm>
        </p:spPr>
        <p:txBody>
          <a:bodyPr>
            <a:normAutofit fontScale="70000" lnSpcReduction="20000"/>
          </a:bodyPr>
          <a:lstStyle/>
          <a:p>
            <a:r>
              <a:rPr lang="en-US" dirty="0"/>
              <a:t>Neither of these models has been conclusively verified as the correct picture, the quark and junction configuration is indistinguishable in most processes</a:t>
            </a:r>
          </a:p>
          <a:p>
            <a:r>
              <a:rPr lang="en-US" dirty="0"/>
              <a:t>In relativistic heavy ion-collisions baryon asymmetries have been observed at mid-rapidity (central region perpendicular to the collision axis), which appears to be inconsistent with the valence quark model</a:t>
            </a:r>
          </a:p>
          <a:p>
            <a:pPr lvl="1"/>
            <a:r>
              <a:rPr lang="en-US" dirty="0"/>
              <a:t>Valence quarks carry a large momentum fraction of the colliding species, and would need a significant energy transfer to stop them sufficiently to allow transport of baryon number to mid-rapidity</a:t>
            </a:r>
          </a:p>
          <a:p>
            <a:pPr lvl="1"/>
            <a:r>
              <a:rPr lang="en-US" dirty="0"/>
              <a:t>At high energies, the valence quarks also have less time to interact due to longitudinal length contraction which suppresses baryon stopping</a:t>
            </a:r>
          </a:p>
          <a:p>
            <a:pPr marL="0" indent="0">
              <a:buNone/>
            </a:pPr>
            <a:endParaRPr lang="en-US" dirty="0"/>
          </a:p>
          <a:p>
            <a:r>
              <a:rPr lang="en-US" dirty="0"/>
              <a:t>STAR has recent publication proposing a method of analyzing charge vs baryon stopping in heavy ion collisions as a way to search for evidence of baryon junctions [2]</a:t>
            </a:r>
          </a:p>
          <a:p>
            <a:r>
              <a:rPr lang="en-US" dirty="0"/>
              <a:t>But, looking forward to Electron-Ion Collider (EIC), this should also be able to be distinguished in e-Au [3]</a:t>
            </a:r>
          </a:p>
          <a:p>
            <a:r>
              <a:rPr lang="en-US" dirty="0"/>
              <a:t> Deep-inelastic </a:t>
            </a:r>
            <a:r>
              <a:rPr lang="en-US" i="1" dirty="0"/>
              <a:t>ep</a:t>
            </a:r>
            <a:r>
              <a:rPr lang="en-US" dirty="0"/>
              <a:t> scattering collisions where only one species provides baryon number should also be able to look for junctions [4,5]</a:t>
            </a:r>
          </a:p>
          <a:p>
            <a:pPr lvl="1"/>
            <a:endParaRPr lang="en-US" dirty="0"/>
          </a:p>
        </p:txBody>
      </p:sp>
      <p:sp>
        <p:nvSpPr>
          <p:cNvPr id="4" name="Slide Number Placeholder 3">
            <a:extLst>
              <a:ext uri="{FF2B5EF4-FFF2-40B4-BE49-F238E27FC236}">
                <a16:creationId xmlns:a16="http://schemas.microsoft.com/office/drawing/2014/main" id="{9C011653-BEDF-E606-537D-6D9CC825F727}"/>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40</a:t>
            </a:fld>
            <a:endParaRPr lang="en-US">
              <a:solidFill>
                <a:prstClr val="black">
                  <a:tint val="75000"/>
                </a:prstClr>
              </a:solidFill>
              <a:latin typeface="Calibri" panose="020F0502020204030204"/>
            </a:endParaRPr>
          </a:p>
        </p:txBody>
      </p:sp>
      <p:pic>
        <p:nvPicPr>
          <p:cNvPr id="6" name="Picture 5" descr="Chart, histogram&#10;&#10;AI-generated content may be incorrect.">
            <a:extLst>
              <a:ext uri="{FF2B5EF4-FFF2-40B4-BE49-F238E27FC236}">
                <a16:creationId xmlns:a16="http://schemas.microsoft.com/office/drawing/2014/main" id="{E0BB4D4C-59C5-A8FD-234E-7ED058E264D1}"/>
              </a:ext>
            </a:extLst>
          </p:cNvPr>
          <p:cNvPicPr>
            <a:picLocks noChangeAspect="1"/>
          </p:cNvPicPr>
          <p:nvPr/>
        </p:nvPicPr>
        <p:blipFill>
          <a:blip r:embed="rId2"/>
          <a:stretch>
            <a:fillRect/>
          </a:stretch>
        </p:blipFill>
        <p:spPr>
          <a:xfrm>
            <a:off x="6035111" y="1404631"/>
            <a:ext cx="3076484" cy="2078706"/>
          </a:xfrm>
          <a:prstGeom prst="rect">
            <a:avLst/>
          </a:prstGeom>
        </p:spPr>
      </p:pic>
      <p:sp>
        <p:nvSpPr>
          <p:cNvPr id="7" name="TextBox 6">
            <a:extLst>
              <a:ext uri="{FF2B5EF4-FFF2-40B4-BE49-F238E27FC236}">
                <a16:creationId xmlns:a16="http://schemas.microsoft.com/office/drawing/2014/main" id="{20F5F116-C428-C908-2727-0E652C84EF67}"/>
              </a:ext>
            </a:extLst>
          </p:cNvPr>
          <p:cNvSpPr txBox="1"/>
          <p:nvPr/>
        </p:nvSpPr>
        <p:spPr>
          <a:xfrm>
            <a:off x="6562528" y="3483337"/>
            <a:ext cx="2720128" cy="230832"/>
          </a:xfrm>
          <a:prstGeom prst="rect">
            <a:avLst/>
          </a:prstGeom>
          <a:noFill/>
        </p:spPr>
        <p:txBody>
          <a:bodyPr wrap="square" rtlCol="0">
            <a:spAutoFit/>
          </a:bodyPr>
          <a:lstStyle/>
          <a:p>
            <a:pPr defTabSz="685800"/>
            <a:r>
              <a:rPr lang="en-US" sz="900" dirty="0">
                <a:solidFill>
                  <a:prstClr val="black"/>
                </a:solidFill>
                <a:latin typeface="Calibri" panose="020F0502020204030204"/>
                <a:hlinkClick r:id="rId3" tooltip="Persistent link using digital object identifier"/>
              </a:rPr>
              <a:t>https://doi.org/10.1016/j.physletb.2009.05.049</a:t>
            </a:r>
            <a:endParaRPr lang="en-US" sz="900" dirty="0">
              <a:solidFill>
                <a:prstClr val="black"/>
              </a:solidFill>
              <a:latin typeface="Calibri" panose="020F0502020204030204"/>
            </a:endParaRPr>
          </a:p>
        </p:txBody>
      </p:sp>
      <p:pic>
        <p:nvPicPr>
          <p:cNvPr id="11" name="Picture 10" descr="Chart&#10;&#10;AI-generated content may be incorrect.">
            <a:extLst>
              <a:ext uri="{FF2B5EF4-FFF2-40B4-BE49-F238E27FC236}">
                <a16:creationId xmlns:a16="http://schemas.microsoft.com/office/drawing/2014/main" id="{32245B19-3F5E-3161-24ED-F172D3DB900B}"/>
              </a:ext>
            </a:extLst>
          </p:cNvPr>
          <p:cNvPicPr>
            <a:picLocks noChangeAspect="1"/>
          </p:cNvPicPr>
          <p:nvPr/>
        </p:nvPicPr>
        <p:blipFill>
          <a:blip r:embed="rId4"/>
          <a:stretch>
            <a:fillRect/>
          </a:stretch>
        </p:blipFill>
        <p:spPr>
          <a:xfrm>
            <a:off x="7589385" y="4012058"/>
            <a:ext cx="1554615" cy="1496540"/>
          </a:xfrm>
          <a:prstGeom prst="rect">
            <a:avLst/>
          </a:prstGeom>
        </p:spPr>
      </p:pic>
      <p:pic>
        <p:nvPicPr>
          <p:cNvPr id="16" name="Picture 15" descr="Diagram&#10;&#10;AI-generated content may be incorrect.">
            <a:extLst>
              <a:ext uri="{FF2B5EF4-FFF2-40B4-BE49-F238E27FC236}">
                <a16:creationId xmlns:a16="http://schemas.microsoft.com/office/drawing/2014/main" id="{D4DBAF5D-4330-E090-7049-E1D467196C20}"/>
              </a:ext>
            </a:extLst>
          </p:cNvPr>
          <p:cNvPicPr>
            <a:picLocks noChangeAspect="1"/>
          </p:cNvPicPr>
          <p:nvPr/>
        </p:nvPicPr>
        <p:blipFill>
          <a:blip r:embed="rId5"/>
          <a:stretch>
            <a:fillRect/>
          </a:stretch>
        </p:blipFill>
        <p:spPr>
          <a:xfrm>
            <a:off x="6123315" y="4520281"/>
            <a:ext cx="1309038" cy="418700"/>
          </a:xfrm>
          <a:prstGeom prst="rect">
            <a:avLst/>
          </a:prstGeom>
        </p:spPr>
      </p:pic>
      <p:pic>
        <p:nvPicPr>
          <p:cNvPr id="27" name="Picture 26" descr="Diagram&#10;&#10;AI-generated content may be incorrect.">
            <a:extLst>
              <a:ext uri="{FF2B5EF4-FFF2-40B4-BE49-F238E27FC236}">
                <a16:creationId xmlns:a16="http://schemas.microsoft.com/office/drawing/2014/main" id="{FDE474B1-E08B-CCB7-337A-84451B16EE1A}"/>
              </a:ext>
            </a:extLst>
          </p:cNvPr>
          <p:cNvPicPr>
            <a:picLocks noChangeAspect="1"/>
          </p:cNvPicPr>
          <p:nvPr/>
        </p:nvPicPr>
        <p:blipFill>
          <a:blip r:embed="rId6"/>
          <a:stretch>
            <a:fillRect/>
          </a:stretch>
        </p:blipFill>
        <p:spPr>
          <a:xfrm>
            <a:off x="6123315" y="5054153"/>
            <a:ext cx="1363335" cy="454445"/>
          </a:xfrm>
          <a:prstGeom prst="rect">
            <a:avLst/>
          </a:prstGeom>
        </p:spPr>
      </p:pic>
      <p:pic>
        <p:nvPicPr>
          <p:cNvPr id="29" name="Picture 28" descr="Diagram&#10;&#10;AI-generated content may be incorrect.">
            <a:extLst>
              <a:ext uri="{FF2B5EF4-FFF2-40B4-BE49-F238E27FC236}">
                <a16:creationId xmlns:a16="http://schemas.microsoft.com/office/drawing/2014/main" id="{0F32B8CF-A14B-9EAA-1781-7CF9839DB794}"/>
              </a:ext>
            </a:extLst>
          </p:cNvPr>
          <p:cNvPicPr>
            <a:picLocks noChangeAspect="1"/>
          </p:cNvPicPr>
          <p:nvPr/>
        </p:nvPicPr>
        <p:blipFill>
          <a:blip r:embed="rId7"/>
          <a:stretch>
            <a:fillRect/>
          </a:stretch>
        </p:blipFill>
        <p:spPr>
          <a:xfrm>
            <a:off x="6141189" y="3934359"/>
            <a:ext cx="1381210" cy="470750"/>
          </a:xfrm>
          <a:prstGeom prst="rect">
            <a:avLst/>
          </a:prstGeom>
        </p:spPr>
      </p:pic>
      <p:pic>
        <p:nvPicPr>
          <p:cNvPr id="33" name="Picture 32" descr="Text&#10;&#10;AI-generated content may be incorrect.">
            <a:extLst>
              <a:ext uri="{FF2B5EF4-FFF2-40B4-BE49-F238E27FC236}">
                <a16:creationId xmlns:a16="http://schemas.microsoft.com/office/drawing/2014/main" id="{EAF792FB-2ACF-3FF2-9B51-142486125B9C}"/>
              </a:ext>
            </a:extLst>
          </p:cNvPr>
          <p:cNvPicPr>
            <a:picLocks noChangeAspect="1"/>
          </p:cNvPicPr>
          <p:nvPr/>
        </p:nvPicPr>
        <p:blipFill>
          <a:blip r:embed="rId8"/>
          <a:stretch>
            <a:fillRect/>
          </a:stretch>
        </p:blipFill>
        <p:spPr>
          <a:xfrm>
            <a:off x="6457950" y="944342"/>
            <a:ext cx="2511511" cy="395694"/>
          </a:xfrm>
          <a:prstGeom prst="rect">
            <a:avLst/>
          </a:prstGeom>
        </p:spPr>
      </p:pic>
      <p:pic>
        <p:nvPicPr>
          <p:cNvPr id="35" name="Picture 34">
            <a:extLst>
              <a:ext uri="{FF2B5EF4-FFF2-40B4-BE49-F238E27FC236}">
                <a16:creationId xmlns:a16="http://schemas.microsoft.com/office/drawing/2014/main" id="{A36CB41A-557C-78FD-5BA7-7D9573B94932}"/>
              </a:ext>
            </a:extLst>
          </p:cNvPr>
          <p:cNvPicPr>
            <a:picLocks noChangeAspect="1"/>
          </p:cNvPicPr>
          <p:nvPr/>
        </p:nvPicPr>
        <p:blipFill>
          <a:blip r:embed="rId9"/>
          <a:stretch>
            <a:fillRect/>
          </a:stretch>
        </p:blipFill>
        <p:spPr>
          <a:xfrm>
            <a:off x="5725845" y="5599801"/>
            <a:ext cx="2211897" cy="211473"/>
          </a:xfrm>
          <a:prstGeom prst="rect">
            <a:avLst/>
          </a:prstGeom>
        </p:spPr>
      </p:pic>
    </p:spTree>
    <p:extLst>
      <p:ext uri="{BB962C8B-B14F-4D97-AF65-F5344CB8AC3E}">
        <p14:creationId xmlns:p14="http://schemas.microsoft.com/office/powerpoint/2010/main" val="1269385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71AB-7C1B-C4B8-4BC6-FAC51B5A45C2}"/>
            </a:ext>
          </a:extLst>
        </p:cNvPr>
        <p:cNvGrpSpPr/>
        <p:nvPr/>
      </p:nvGrpSpPr>
      <p:grpSpPr>
        <a:xfrm>
          <a:off x="0" y="0"/>
          <a:ext cx="0" cy="0"/>
          <a:chOff x="0" y="0"/>
          <a:chExt cx="0" cy="0"/>
        </a:xfrm>
      </p:grpSpPr>
      <p:pic>
        <p:nvPicPr>
          <p:cNvPr id="19" name="Picture 18" descr="Diagram&#10;&#10;AI-generated content may be incorrect.">
            <a:extLst>
              <a:ext uri="{FF2B5EF4-FFF2-40B4-BE49-F238E27FC236}">
                <a16:creationId xmlns:a16="http://schemas.microsoft.com/office/drawing/2014/main" id="{CF97185F-1481-289B-61DD-E40C55D6911B}"/>
              </a:ext>
            </a:extLst>
          </p:cNvPr>
          <p:cNvPicPr>
            <a:picLocks noChangeAspect="1"/>
          </p:cNvPicPr>
          <p:nvPr/>
        </p:nvPicPr>
        <p:blipFill>
          <a:blip r:embed="rId2"/>
          <a:stretch>
            <a:fillRect/>
          </a:stretch>
        </p:blipFill>
        <p:spPr>
          <a:xfrm>
            <a:off x="4619165" y="3431734"/>
            <a:ext cx="4218068" cy="1989251"/>
          </a:xfrm>
          <a:prstGeom prst="rect">
            <a:avLst/>
          </a:prstGeom>
        </p:spPr>
      </p:pic>
      <p:sp>
        <p:nvSpPr>
          <p:cNvPr id="2" name="Title 1">
            <a:extLst>
              <a:ext uri="{FF2B5EF4-FFF2-40B4-BE49-F238E27FC236}">
                <a16:creationId xmlns:a16="http://schemas.microsoft.com/office/drawing/2014/main" id="{04AACE61-312A-605D-790C-96B757BB234E}"/>
              </a:ext>
            </a:extLst>
          </p:cNvPr>
          <p:cNvSpPr>
            <a:spLocks noGrp="1"/>
          </p:cNvSpPr>
          <p:nvPr>
            <p:ph type="title"/>
          </p:nvPr>
        </p:nvSpPr>
        <p:spPr>
          <a:xfrm>
            <a:off x="628650" y="879746"/>
            <a:ext cx="7886700" cy="841037"/>
          </a:xfrm>
        </p:spPr>
        <p:txBody>
          <a:bodyPr/>
          <a:lstStyle/>
          <a:p>
            <a:r>
              <a:rPr lang="en-US" dirty="0"/>
              <a:t>Motivation</a:t>
            </a:r>
          </a:p>
        </p:txBody>
      </p:sp>
      <p:sp>
        <p:nvSpPr>
          <p:cNvPr id="3" name="Content Placeholder 2">
            <a:extLst>
              <a:ext uri="{FF2B5EF4-FFF2-40B4-BE49-F238E27FC236}">
                <a16:creationId xmlns:a16="http://schemas.microsoft.com/office/drawing/2014/main" id="{00818FCC-58C1-CFD5-98AB-FF6C6DCCB65E}"/>
              </a:ext>
            </a:extLst>
          </p:cNvPr>
          <p:cNvSpPr>
            <a:spLocks noGrp="1"/>
          </p:cNvSpPr>
          <p:nvPr>
            <p:ph idx="1"/>
          </p:nvPr>
        </p:nvSpPr>
        <p:spPr>
          <a:xfrm>
            <a:off x="385303" y="1720783"/>
            <a:ext cx="4063349" cy="4047680"/>
          </a:xfrm>
        </p:spPr>
        <p:txBody>
          <a:bodyPr>
            <a:normAutofit fontScale="70000" lnSpcReduction="20000"/>
          </a:bodyPr>
          <a:lstStyle/>
          <a:p>
            <a:r>
              <a:rPr lang="en-US" sz="1800" dirty="0"/>
              <a:t>Testing gluonic junctions in </a:t>
            </a:r>
            <a:r>
              <a:rPr lang="en-US" sz="1800" i="1" dirty="0"/>
              <a:t>ep</a:t>
            </a:r>
            <a:r>
              <a:rPr lang="en-US" sz="1800" dirty="0"/>
              <a:t> scattering initially seems tricky due to the electron coupling to charged quark constituents rather than directly to the gluons </a:t>
            </a:r>
          </a:p>
          <a:p>
            <a:r>
              <a:rPr lang="en-US" sz="1800" dirty="0"/>
              <a:t>Basic idea is that the quark-antiquark component of the virtual photon in the </a:t>
            </a:r>
            <a:r>
              <a:rPr lang="en-US" sz="1800" i="1" dirty="0"/>
              <a:t>ep</a:t>
            </a:r>
            <a:r>
              <a:rPr lang="en-US" sz="1800" dirty="0"/>
              <a:t> scattering can interact with the proposed gluon junction and pull it into the hadronic final state to transfer baryon number </a:t>
            </a:r>
          </a:p>
          <a:p>
            <a:r>
              <a:rPr lang="en-US" sz="1800" dirty="0"/>
              <a:t>At high energies, the purely gluonic exchange (therefore uncorrelated in proton flavor when valence quarks do not participate) is expected to dominate due to the higher </a:t>
            </a:r>
            <a:r>
              <a:rPr lang="en-US" sz="1800" dirty="0" err="1"/>
              <a:t>Regge</a:t>
            </a:r>
            <a:r>
              <a:rPr lang="en-US" sz="1800" dirty="0"/>
              <a:t> intercept [4]</a:t>
            </a:r>
          </a:p>
          <a:p>
            <a:r>
              <a:rPr lang="en-US" sz="1800" dirty="0"/>
              <a:t>David </a:t>
            </a:r>
            <a:r>
              <a:rPr lang="en-US" sz="1800" dirty="0" err="1"/>
              <a:t>Frenklakh</a:t>
            </a:r>
            <a:r>
              <a:rPr lang="en-US" sz="1800" dirty="0"/>
              <a:t> and Dmitri </a:t>
            </a:r>
            <a:r>
              <a:rPr lang="en-US" sz="1800" dirty="0" err="1"/>
              <a:t>Kharzeev</a:t>
            </a:r>
            <a:r>
              <a:rPr lang="en-US" sz="1800" dirty="0"/>
              <a:t> gave us a quick calculation based on their gluon junction framework in this publication and estimate a baryon asymmetry in DIS of </a:t>
            </a:r>
            <a:r>
              <a:rPr lang="en-US" sz="1800" dirty="0">
                <a:highlight>
                  <a:srgbClr val="FFFF00"/>
                </a:highlight>
              </a:rPr>
              <a:t>0.03±0.02</a:t>
            </a:r>
            <a:r>
              <a:rPr lang="en-US" sz="1800" dirty="0"/>
              <a:t> within our kinematic range</a:t>
            </a:r>
          </a:p>
          <a:p>
            <a:pPr lvl="1"/>
            <a:r>
              <a:rPr lang="en-US" sz="1500" dirty="0"/>
              <a:t>Based on a 3</a:t>
            </a:r>
            <a:r>
              <a:rPr lang="en-US" sz="1500" dirty="0">
                <a:sym typeface="Wingdings" panose="05000000000000000000" pitchFamily="2" charset="2"/>
              </a:rPr>
              <a:t>3 Forward scattering in </a:t>
            </a:r>
            <a:r>
              <a:rPr lang="en-US" sz="1500" dirty="0" err="1">
                <a:sym typeface="Wingdings" panose="05000000000000000000" pitchFamily="2" charset="2"/>
              </a:rPr>
              <a:t>Regge</a:t>
            </a:r>
            <a:r>
              <a:rPr lang="en-US" sz="1500" dirty="0">
                <a:sym typeface="Wingdings" panose="05000000000000000000" pitchFamily="2" charset="2"/>
              </a:rPr>
              <a:t> Theory framework</a:t>
            </a:r>
            <a:endParaRPr lang="en-US" sz="1500" dirty="0"/>
          </a:p>
          <a:p>
            <a:pPr lvl="1"/>
            <a:r>
              <a:rPr lang="en-US" sz="1500" dirty="0" err="1"/>
              <a:t>Regge</a:t>
            </a:r>
            <a:r>
              <a:rPr lang="en-US" sz="1500" dirty="0"/>
              <a:t> intercept for purely gluonic junction exchange cannot be calculated from first principles, but they estimated it from the Au-Au RHIC Beam Energy Scan data, hence the large errors</a:t>
            </a:r>
          </a:p>
          <a:p>
            <a:r>
              <a:rPr lang="en-US" sz="1800" dirty="0"/>
              <a:t>Not a precise estimate but gives us a ballpark expectation</a:t>
            </a:r>
          </a:p>
        </p:txBody>
      </p:sp>
      <p:sp>
        <p:nvSpPr>
          <p:cNvPr id="4" name="Slide Number Placeholder 3">
            <a:extLst>
              <a:ext uri="{FF2B5EF4-FFF2-40B4-BE49-F238E27FC236}">
                <a16:creationId xmlns:a16="http://schemas.microsoft.com/office/drawing/2014/main" id="{EEF61D17-CE2A-3CA9-4C6C-2A9BCCAF23A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41</a:t>
            </a:fld>
            <a:endParaRPr lang="en-US">
              <a:solidFill>
                <a:prstClr val="black">
                  <a:tint val="75000"/>
                </a:prstClr>
              </a:solidFill>
              <a:latin typeface="Calibri" panose="020F0502020204030204"/>
            </a:endParaRPr>
          </a:p>
        </p:txBody>
      </p:sp>
      <p:sp>
        <p:nvSpPr>
          <p:cNvPr id="12" name="TextBox 11">
            <a:extLst>
              <a:ext uri="{FF2B5EF4-FFF2-40B4-BE49-F238E27FC236}">
                <a16:creationId xmlns:a16="http://schemas.microsoft.com/office/drawing/2014/main" id="{5EE656F4-10C6-96C3-57C4-D5B50E794289}"/>
              </a:ext>
            </a:extLst>
          </p:cNvPr>
          <p:cNvSpPr txBox="1"/>
          <p:nvPr/>
        </p:nvSpPr>
        <p:spPr>
          <a:xfrm>
            <a:off x="5567148" y="2908740"/>
            <a:ext cx="3373694" cy="253916"/>
          </a:xfrm>
          <a:prstGeom prst="rect">
            <a:avLst/>
          </a:prstGeom>
          <a:noFill/>
        </p:spPr>
        <p:txBody>
          <a:bodyPr wrap="square" rtlCol="0">
            <a:spAutoFit/>
          </a:bodyPr>
          <a:lstStyle/>
          <a:p>
            <a:pPr defTabSz="685800"/>
            <a:r>
              <a:rPr lang="en-US" sz="1050" dirty="0">
                <a:solidFill>
                  <a:prstClr val="black"/>
                </a:solidFill>
                <a:latin typeface="Calibri" panose="020F0502020204030204"/>
                <a:hlinkClick r:id="rId3" tooltip="Persistent link using digital object identifier"/>
              </a:rPr>
              <a:t>https://doi.org/10.1016/j.physletb.2024.138680</a:t>
            </a:r>
            <a:endParaRPr lang="en-US" sz="1050" dirty="0">
              <a:solidFill>
                <a:prstClr val="black"/>
              </a:solidFill>
              <a:latin typeface="Calibri" panose="020F0502020204030204"/>
            </a:endParaRPr>
          </a:p>
        </p:txBody>
      </p:sp>
      <p:pic>
        <p:nvPicPr>
          <p:cNvPr id="15" name="Picture 14" descr="Graphical user interface, text&#10;&#10;AI-generated content may be incorrect.">
            <a:extLst>
              <a:ext uri="{FF2B5EF4-FFF2-40B4-BE49-F238E27FC236}">
                <a16:creationId xmlns:a16="http://schemas.microsoft.com/office/drawing/2014/main" id="{72DD1D75-9FBA-A249-E01F-FF2254FC7A1D}"/>
              </a:ext>
            </a:extLst>
          </p:cNvPr>
          <p:cNvPicPr>
            <a:picLocks noChangeAspect="1"/>
          </p:cNvPicPr>
          <p:nvPr/>
        </p:nvPicPr>
        <p:blipFill>
          <a:blip r:embed="rId4"/>
          <a:stretch>
            <a:fillRect/>
          </a:stretch>
        </p:blipFill>
        <p:spPr>
          <a:xfrm>
            <a:off x="5505942" y="1968137"/>
            <a:ext cx="3496105" cy="761139"/>
          </a:xfrm>
          <a:prstGeom prst="rect">
            <a:avLst/>
          </a:prstGeom>
        </p:spPr>
      </p:pic>
      <p:sp>
        <p:nvSpPr>
          <p:cNvPr id="17" name="Rectangle 16">
            <a:extLst>
              <a:ext uri="{FF2B5EF4-FFF2-40B4-BE49-F238E27FC236}">
                <a16:creationId xmlns:a16="http://schemas.microsoft.com/office/drawing/2014/main" id="{2F64908F-6426-A105-742E-4CD3670B07A6}"/>
              </a:ext>
            </a:extLst>
          </p:cNvPr>
          <p:cNvSpPr/>
          <p:nvPr/>
        </p:nvSpPr>
        <p:spPr>
          <a:xfrm>
            <a:off x="7396317" y="3356753"/>
            <a:ext cx="1541206" cy="224369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2874241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96AA-2F2A-F6EC-7105-895028529CCF}"/>
              </a:ext>
            </a:extLst>
          </p:cNvPr>
          <p:cNvSpPr>
            <a:spLocks noGrp="1"/>
          </p:cNvSpPr>
          <p:nvPr>
            <p:ph type="title"/>
          </p:nvPr>
        </p:nvSpPr>
        <p:spPr/>
        <p:txBody>
          <a:bodyPr/>
          <a:lstStyle/>
          <a:p>
            <a:r>
              <a:rPr lang="en-US" dirty="0"/>
              <a:t>HERA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A10DF6-CCC2-3F7D-98E1-16C61856B334}"/>
                  </a:ext>
                </a:extLst>
              </p:cNvPr>
              <p:cNvSpPr>
                <a:spLocks noGrp="1"/>
              </p:cNvSpPr>
              <p:nvPr>
                <p:ph idx="1"/>
              </p:nvPr>
            </p:nvSpPr>
            <p:spPr>
              <a:xfrm>
                <a:off x="348431" y="2296716"/>
                <a:ext cx="5653209" cy="3263504"/>
              </a:xfrm>
            </p:spPr>
            <p:txBody>
              <a:bodyPr>
                <a:normAutofit fontScale="62500" lnSpcReduction="20000"/>
              </a:bodyPr>
              <a:lstStyle/>
              <a:p>
                <a:r>
                  <a:rPr lang="en-US" dirty="0"/>
                  <a:t>At HERA (Hadron-Electron Ring Accelerator) we can study semi-inclusive deep inelastic </a:t>
                </a:r>
                <a:r>
                  <a:rPr lang="en-US" i="1" dirty="0"/>
                  <a:t>ep </a:t>
                </a:r>
                <a:r>
                  <a:rPr lang="en-US" dirty="0"/>
                  <a:t>scattering and look for baryon asymmetries</a:t>
                </a:r>
              </a:p>
              <a:p>
                <a:r>
                  <a:rPr lang="en-US" dirty="0"/>
                  <a:t>Provided collisions at a primary running mode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𝑝</m:t>
                        </m:r>
                      </m:sub>
                    </m:sSub>
                  </m:oMath>
                </a14:m>
                <a:r>
                  <a:rPr lang="en-US" dirty="0"/>
                  <a:t>=920 GeV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𝑒</m:t>
                        </m:r>
                      </m:sub>
                    </m:sSub>
                  </m:oMath>
                </a14:m>
                <a:r>
                  <a:rPr lang="en-US" dirty="0"/>
                  <a:t>=27.6 GeV </a:t>
                </a:r>
                <a:r>
                  <a:rPr lang="en-US" dirty="0">
                    <a:sym typeface="Wingdings" panose="05000000000000000000" pitchFamily="2" charset="2"/>
                  </a:rPr>
                  <a:t></a:t>
                </a:r>
                <a14:m>
                  <m:oMath xmlns:m="http://schemas.openxmlformats.org/officeDocument/2006/math">
                    <m:rad>
                      <m:radPr>
                        <m:degHide m:val="on"/>
                        <m:ctrlPr>
                          <a:rPr lang="en-US" i="1" smtClean="0">
                            <a:latin typeface="Cambria Math" panose="02040503050406030204" pitchFamily="18" charset="0"/>
                            <a:sym typeface="Wingdings" panose="05000000000000000000" pitchFamily="2" charset="2"/>
                          </a:rPr>
                        </m:ctrlPr>
                      </m:radPr>
                      <m:deg/>
                      <m:e>
                        <m:r>
                          <a:rPr lang="en-US" b="0" i="1" smtClean="0">
                            <a:latin typeface="Cambria Math" panose="02040503050406030204" pitchFamily="18" charset="0"/>
                            <a:sym typeface="Wingdings" panose="05000000000000000000" pitchFamily="2" charset="2"/>
                          </a:rPr>
                          <m:t>𝑠</m:t>
                        </m:r>
                      </m:e>
                    </m:rad>
                    <m:r>
                      <a:rPr lang="en-US" b="0" i="1" smtClean="0">
                        <a:latin typeface="Cambria Math" panose="02040503050406030204" pitchFamily="18" charset="0"/>
                        <a:sym typeface="Wingdings" panose="05000000000000000000" pitchFamily="2" charset="2"/>
                      </a:rPr>
                      <m:t>=</m:t>
                    </m:r>
                  </m:oMath>
                </a14:m>
                <a:r>
                  <a:rPr lang="en-US" dirty="0"/>
                  <a:t>319 GeV</a:t>
                </a:r>
              </a:p>
              <a:p>
                <a:r>
                  <a:rPr lang="en-US" dirty="0"/>
                  <a:t>Accelerator ran from 1992-2007 servicing two fixed target experiments (HERMES and HERA-B) and two general purpose hermetic detectors (H1 and ZEUS)</a:t>
                </a:r>
              </a:p>
              <a:p>
                <a:r>
                  <a:rPr lang="en-US" dirty="0"/>
                  <a:t>H1 collaboration leading efforts in DPHEP (Data Preservation in High Energy Physics) and have updated full analysis software to retain full potential of experimental data</a:t>
                </a:r>
              </a:p>
              <a:p>
                <a:r>
                  <a:rPr lang="en-US" dirty="0"/>
                  <a:t>Baryon production can be analyzed cleanly via strange particle production</a:t>
                </a:r>
              </a:p>
              <a:p>
                <a:pPr lvl="1"/>
                <a:r>
                  <a:rPr lang="en-US" dirty="0"/>
                  <a:t> For </a:t>
                </a:r>
                <a:r>
                  <a:rPr lang="el-GR" dirty="0"/>
                  <a:t>Λ</a:t>
                </a:r>
                <a:r>
                  <a:rPr lang="en-US" dirty="0"/>
                  <a:t>, </a:t>
                </a:r>
                <a14:m>
                  <m:oMath xmlns:m="http://schemas.openxmlformats.org/officeDocument/2006/math">
                    <m:r>
                      <m:rPr>
                        <m:sty m:val="p"/>
                      </m:rPr>
                      <a:rPr lang="en-US" b="0" i="0" smtClean="0">
                        <a:latin typeface="Cambria Math" panose="02040503050406030204" pitchFamily="18" charset="0"/>
                      </a:rPr>
                      <m:t>c</m:t>
                    </m:r>
                    <m:r>
                      <m:rPr>
                        <m:sty m:val="p"/>
                      </m:rPr>
                      <a:rPr lang="el-GR" b="0" i="1" smtClean="0">
                        <a:latin typeface="Cambria Math" panose="02040503050406030204" pitchFamily="18" charset="0"/>
                      </a:rPr>
                      <m:t>τ</m:t>
                    </m:r>
                    <m:r>
                      <a:rPr lang="en-US" i="1" smtClean="0">
                        <a:latin typeface="Cambria Math" panose="02040503050406030204" pitchFamily="18" charset="0"/>
                      </a:rPr>
                      <m:t>=</m:t>
                    </m:r>
                    <m:r>
                      <a:rPr lang="en-US" b="0" i="1" smtClean="0">
                        <a:latin typeface="Cambria Math" panose="02040503050406030204" pitchFamily="18" charset="0"/>
                      </a:rPr>
                      <m:t>7.89</m:t>
                    </m:r>
                  </m:oMath>
                </a14:m>
                <a:r>
                  <a:rPr lang="en-US" dirty="0"/>
                  <a:t> cm, so </a:t>
                </a:r>
                <a:r>
                  <a:rPr lang="el-GR" dirty="0"/>
                  <a:t>Λ</a:t>
                </a:r>
                <a:r>
                  <a:rPr lang="en-US" dirty="0"/>
                  <a:t> produced at the primary DIS vertex can be observed at a resolvable secondary decay vertex, background greatly reduced by rejecting track primary vertex fitted tracks  </a:t>
                </a:r>
              </a:p>
              <a:p>
                <a:r>
                  <a:rPr lang="en-US" dirty="0"/>
                  <a:t>Can try and look for a </a:t>
                </a:r>
                <a:r>
                  <a:rPr lang="el-GR" dirty="0"/>
                  <a:t>Λ</a:t>
                </a:r>
                <a:r>
                  <a:rPr lang="en-US" dirty="0"/>
                  <a:t> - </a:t>
                </a:r>
                <a14:m>
                  <m:oMath xmlns:m="http://schemas.openxmlformats.org/officeDocument/2006/math">
                    <m:acc>
                      <m:accPr>
                        <m:chr m:val="̅"/>
                        <m:ctrlPr>
                          <a:rPr lang="en-US" i="1">
                            <a:latin typeface="Cambria Math" panose="02040503050406030204" pitchFamily="18" charset="0"/>
                          </a:rPr>
                        </m:ctrlPr>
                      </m:accPr>
                      <m:e>
                        <m:r>
                          <m:rPr>
                            <m:nor/>
                          </m:rPr>
                          <a:rPr lang="el-GR" dirty="0"/>
                          <m:t>Λ</m:t>
                        </m:r>
                      </m:e>
                    </m:acc>
                  </m:oMath>
                </a14:m>
                <a:r>
                  <a:rPr lang="en-US" dirty="0"/>
                  <a:t> asymmetry since gluon junction mechanism is flavor blind </a:t>
                </a:r>
              </a:p>
            </p:txBody>
          </p:sp>
        </mc:Choice>
        <mc:Fallback>
          <p:sp>
            <p:nvSpPr>
              <p:cNvPr id="3" name="Content Placeholder 2">
                <a:extLst>
                  <a:ext uri="{FF2B5EF4-FFF2-40B4-BE49-F238E27FC236}">
                    <a16:creationId xmlns:a16="http://schemas.microsoft.com/office/drawing/2014/main" id="{0BA10DF6-CCC2-3F7D-98E1-16C61856B334}"/>
                  </a:ext>
                </a:extLst>
              </p:cNvPr>
              <p:cNvSpPr>
                <a:spLocks noGrp="1" noRot="1" noChangeAspect="1" noMove="1" noResize="1" noEditPoints="1" noAdjustHandles="1" noChangeArrowheads="1" noChangeShapeType="1" noTextEdit="1"/>
              </p:cNvSpPr>
              <p:nvPr>
                <p:ph idx="1"/>
              </p:nvPr>
            </p:nvSpPr>
            <p:spPr>
              <a:xfrm>
                <a:off x="348431" y="2296716"/>
                <a:ext cx="5653209" cy="3263504"/>
              </a:xfrm>
              <a:blipFill>
                <a:blip r:embed="rId2"/>
                <a:stretch>
                  <a:fillRect t="-168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ACEC85-4F3E-8D0A-7CD0-7EC42B085D5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42</a:t>
            </a:fld>
            <a:endParaRPr lang="en-US">
              <a:solidFill>
                <a:prstClr val="black">
                  <a:tint val="75000"/>
                </a:prstClr>
              </a:solidFill>
              <a:latin typeface="Calibri" panose="020F0502020204030204"/>
            </a:endParaRPr>
          </a:p>
        </p:txBody>
      </p:sp>
      <p:pic>
        <p:nvPicPr>
          <p:cNvPr id="8" name="Picture 7" descr="Diagram&#10;&#10;AI-generated content may be incorrect.">
            <a:extLst>
              <a:ext uri="{FF2B5EF4-FFF2-40B4-BE49-F238E27FC236}">
                <a16:creationId xmlns:a16="http://schemas.microsoft.com/office/drawing/2014/main" id="{A906C59B-31FF-CC4C-6F88-5E0B7C92946C}"/>
              </a:ext>
            </a:extLst>
          </p:cNvPr>
          <p:cNvPicPr>
            <a:picLocks noChangeAspect="1"/>
          </p:cNvPicPr>
          <p:nvPr/>
        </p:nvPicPr>
        <p:blipFill>
          <a:blip r:embed="rId3"/>
          <a:stretch>
            <a:fillRect/>
          </a:stretch>
        </p:blipFill>
        <p:spPr>
          <a:xfrm>
            <a:off x="6173981" y="1793773"/>
            <a:ext cx="2934929" cy="2934929"/>
          </a:xfrm>
          <a:prstGeom prst="rect">
            <a:avLst/>
          </a:prstGeom>
        </p:spPr>
      </p:pic>
      <p:pic>
        <p:nvPicPr>
          <p:cNvPr id="10" name="Picture 9" descr="A picture containing diagram&#10;&#10;AI-generated content may be incorrect.">
            <a:extLst>
              <a:ext uri="{FF2B5EF4-FFF2-40B4-BE49-F238E27FC236}">
                <a16:creationId xmlns:a16="http://schemas.microsoft.com/office/drawing/2014/main" id="{356C8FB5-9E1B-F3D0-4567-9A35DDF82BC5}"/>
              </a:ext>
            </a:extLst>
          </p:cNvPr>
          <p:cNvPicPr>
            <a:picLocks noChangeAspect="1"/>
          </p:cNvPicPr>
          <p:nvPr/>
        </p:nvPicPr>
        <p:blipFill>
          <a:blip r:embed="rId4"/>
          <a:stretch>
            <a:fillRect/>
          </a:stretch>
        </p:blipFill>
        <p:spPr>
          <a:xfrm>
            <a:off x="6173980" y="4853643"/>
            <a:ext cx="2970020" cy="706577"/>
          </a:xfrm>
          <a:prstGeom prst="rect">
            <a:avLst/>
          </a:prstGeom>
        </p:spPr>
      </p:pic>
    </p:spTree>
    <p:extLst>
      <p:ext uri="{BB962C8B-B14F-4D97-AF65-F5344CB8AC3E}">
        <p14:creationId xmlns:p14="http://schemas.microsoft.com/office/powerpoint/2010/main" val="2100226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F0F1-561F-E2B8-D026-D733FC8F9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567EB-BDC1-6C71-45E1-C89058153084}"/>
              </a:ext>
            </a:extLst>
          </p:cNvPr>
          <p:cNvSpPr>
            <a:spLocks noGrp="1"/>
          </p:cNvSpPr>
          <p:nvPr>
            <p:ph type="title"/>
          </p:nvPr>
        </p:nvSpPr>
        <p:spPr>
          <a:xfrm>
            <a:off x="628650" y="857251"/>
            <a:ext cx="7886700" cy="994172"/>
          </a:xfrm>
        </p:spPr>
        <p:txBody>
          <a:bodyPr/>
          <a:lstStyle/>
          <a:p>
            <a:r>
              <a:rPr lang="en-US" dirty="0"/>
              <a:t>Previous Measurement</a:t>
            </a:r>
          </a:p>
        </p:txBody>
      </p:sp>
      <p:sp>
        <p:nvSpPr>
          <p:cNvPr id="3" name="Content Placeholder 2">
            <a:extLst>
              <a:ext uri="{FF2B5EF4-FFF2-40B4-BE49-F238E27FC236}">
                <a16:creationId xmlns:a16="http://schemas.microsoft.com/office/drawing/2014/main" id="{5A9DD924-CD10-01A8-8073-F1BC9EFD8ED8}"/>
              </a:ext>
            </a:extLst>
          </p:cNvPr>
          <p:cNvSpPr>
            <a:spLocks noGrp="1"/>
          </p:cNvSpPr>
          <p:nvPr>
            <p:ph idx="1"/>
          </p:nvPr>
        </p:nvSpPr>
        <p:spPr>
          <a:xfrm>
            <a:off x="124685" y="1697908"/>
            <a:ext cx="4835627" cy="3587392"/>
          </a:xfrm>
        </p:spPr>
        <p:txBody>
          <a:bodyPr>
            <a:normAutofit/>
          </a:bodyPr>
          <a:lstStyle/>
          <a:p>
            <a:r>
              <a:rPr lang="en-US" sz="1800" dirty="0"/>
              <a:t>Asymmetry measurement at HERA previously done by H1 (shown on right) and ZEUS, but did not have enough statistics to resolve a non-zero asymmetry or to exclude the possibility of an asymmetry on the order of a few percent</a:t>
            </a:r>
          </a:p>
          <a:p>
            <a:r>
              <a:rPr lang="en-US" sz="1800" dirty="0"/>
              <a:t>These previous measurements only use 1999-2000 data, ~6x more data available now</a:t>
            </a:r>
          </a:p>
        </p:txBody>
      </p:sp>
      <p:sp>
        <p:nvSpPr>
          <p:cNvPr id="4" name="Slide Number Placeholder 3">
            <a:extLst>
              <a:ext uri="{FF2B5EF4-FFF2-40B4-BE49-F238E27FC236}">
                <a16:creationId xmlns:a16="http://schemas.microsoft.com/office/drawing/2014/main" id="{5A53F588-5175-6374-F062-E3396A14D1B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43</a:t>
            </a:fld>
            <a:endParaRPr lang="en-US">
              <a:solidFill>
                <a:prstClr val="black">
                  <a:tint val="75000"/>
                </a:prstClr>
              </a:solidFill>
              <a:latin typeface="Calibri" panose="020F0502020204030204"/>
            </a:endParaRPr>
          </a:p>
        </p:txBody>
      </p:sp>
      <p:pic>
        <p:nvPicPr>
          <p:cNvPr id="6" name="Picture 5" descr="Diagram&#10;&#10;AI-generated content may be incorrect.">
            <a:extLst>
              <a:ext uri="{FF2B5EF4-FFF2-40B4-BE49-F238E27FC236}">
                <a16:creationId xmlns:a16="http://schemas.microsoft.com/office/drawing/2014/main" id="{C4C73F17-B18C-B70E-850F-1D61DF1B5F6F}"/>
              </a:ext>
            </a:extLst>
          </p:cNvPr>
          <p:cNvPicPr>
            <a:picLocks noChangeAspect="1"/>
          </p:cNvPicPr>
          <p:nvPr/>
        </p:nvPicPr>
        <p:blipFill>
          <a:blip r:embed="rId2"/>
          <a:stretch>
            <a:fillRect/>
          </a:stretch>
        </p:blipFill>
        <p:spPr>
          <a:xfrm>
            <a:off x="5274956" y="1568680"/>
            <a:ext cx="3555038" cy="3269264"/>
          </a:xfrm>
          <a:prstGeom prst="rect">
            <a:avLst/>
          </a:prstGeom>
        </p:spPr>
      </p:pic>
      <p:pic>
        <p:nvPicPr>
          <p:cNvPr id="9" name="Picture 8" descr="Text&#10;&#10;AI-generated content may be incorrect.">
            <a:extLst>
              <a:ext uri="{FF2B5EF4-FFF2-40B4-BE49-F238E27FC236}">
                <a16:creationId xmlns:a16="http://schemas.microsoft.com/office/drawing/2014/main" id="{51C485CA-80BF-CA54-3A49-AAB4D2463E76}"/>
              </a:ext>
            </a:extLst>
          </p:cNvPr>
          <p:cNvPicPr>
            <a:picLocks noChangeAspect="1"/>
          </p:cNvPicPr>
          <p:nvPr/>
        </p:nvPicPr>
        <p:blipFill>
          <a:blip r:embed="rId3"/>
          <a:stretch>
            <a:fillRect/>
          </a:stretch>
        </p:blipFill>
        <p:spPr>
          <a:xfrm>
            <a:off x="5917686" y="1035587"/>
            <a:ext cx="2400508" cy="468671"/>
          </a:xfrm>
          <a:prstGeom prst="rect">
            <a:avLst/>
          </a:prstGeom>
        </p:spPr>
      </p:pic>
      <p:pic>
        <p:nvPicPr>
          <p:cNvPr id="13" name="Picture 12">
            <a:extLst>
              <a:ext uri="{FF2B5EF4-FFF2-40B4-BE49-F238E27FC236}">
                <a16:creationId xmlns:a16="http://schemas.microsoft.com/office/drawing/2014/main" id="{EE6D2CF0-6DA0-8E72-B1D6-4734F1DF73A3}"/>
              </a:ext>
            </a:extLst>
          </p:cNvPr>
          <p:cNvPicPr>
            <a:picLocks noChangeAspect="1"/>
          </p:cNvPicPr>
          <p:nvPr/>
        </p:nvPicPr>
        <p:blipFill>
          <a:blip r:embed="rId4"/>
          <a:stretch>
            <a:fillRect/>
          </a:stretch>
        </p:blipFill>
        <p:spPr>
          <a:xfrm>
            <a:off x="710861" y="3640427"/>
            <a:ext cx="3478431" cy="2257929"/>
          </a:xfrm>
          <a:prstGeom prst="rect">
            <a:avLst/>
          </a:prstGeom>
        </p:spPr>
      </p:pic>
      <p:sp>
        <p:nvSpPr>
          <p:cNvPr id="5" name="TextBox 4">
            <a:extLst>
              <a:ext uri="{FF2B5EF4-FFF2-40B4-BE49-F238E27FC236}">
                <a16:creationId xmlns:a16="http://schemas.microsoft.com/office/drawing/2014/main" id="{6704ED81-87B1-BAD2-4921-43923FA9E9F7}"/>
              </a:ext>
            </a:extLst>
          </p:cNvPr>
          <p:cNvSpPr txBox="1"/>
          <p:nvPr/>
        </p:nvSpPr>
        <p:spPr>
          <a:xfrm>
            <a:off x="5411452" y="4902365"/>
            <a:ext cx="3663695"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5"/>
              </a:rPr>
              <a:t>https://doi.org/10.1140/epjc/s10052-009-0995-1</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852794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wire, line&#10;&#10;AI-generated content may be incorrect.">
            <a:extLst>
              <a:ext uri="{FF2B5EF4-FFF2-40B4-BE49-F238E27FC236}">
                <a16:creationId xmlns:a16="http://schemas.microsoft.com/office/drawing/2014/main" id="{F3058457-1EF5-9F91-C4AB-62565AE0CB06}"/>
              </a:ext>
            </a:extLst>
          </p:cNvPr>
          <p:cNvPicPr>
            <a:picLocks noChangeAspect="1"/>
          </p:cNvPicPr>
          <p:nvPr/>
        </p:nvPicPr>
        <p:blipFill>
          <a:blip r:embed="rId2"/>
          <a:stretch>
            <a:fillRect/>
          </a:stretch>
        </p:blipFill>
        <p:spPr>
          <a:xfrm>
            <a:off x="5951739" y="1077516"/>
            <a:ext cx="3069656" cy="2297906"/>
          </a:xfrm>
          <a:prstGeom prst="rect">
            <a:avLst/>
          </a:prstGeom>
        </p:spPr>
      </p:pic>
      <p:sp>
        <p:nvSpPr>
          <p:cNvPr id="2" name="Title 1">
            <a:extLst>
              <a:ext uri="{FF2B5EF4-FFF2-40B4-BE49-F238E27FC236}">
                <a16:creationId xmlns:a16="http://schemas.microsoft.com/office/drawing/2014/main" id="{2B65FC7E-2B2B-385A-ECEA-AACA42711255}"/>
              </a:ext>
            </a:extLst>
          </p:cNvPr>
          <p:cNvSpPr>
            <a:spLocks noGrp="1"/>
          </p:cNvSpPr>
          <p:nvPr>
            <p:ph type="title"/>
          </p:nvPr>
        </p:nvSpPr>
        <p:spPr>
          <a:xfrm>
            <a:off x="587679" y="960958"/>
            <a:ext cx="6974144" cy="994172"/>
          </a:xfrm>
        </p:spPr>
        <p:txBody>
          <a:bodyPr>
            <a:normAutofit fontScale="90000"/>
          </a:bodyPr>
          <a:lstStyle/>
          <a:p>
            <a:r>
              <a:rPr lang="en-US" dirty="0"/>
              <a:t>Neutral Current Deep-Inelastic </a:t>
            </a:r>
            <a:r>
              <a:rPr lang="en-US" i="1" dirty="0"/>
              <a:t>ep</a:t>
            </a:r>
            <a:r>
              <a:rPr lang="en-US" dirty="0"/>
              <a:t> Scattering at HERA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E88552F-ABFE-2999-8AAE-B4011D558B83}"/>
                  </a:ext>
                </a:extLst>
              </p:cNvPr>
              <p:cNvSpPr>
                <a:spLocks noGrp="1"/>
              </p:cNvSpPr>
              <p:nvPr>
                <p:ph idx="1"/>
              </p:nvPr>
            </p:nvSpPr>
            <p:spPr>
              <a:xfrm>
                <a:off x="385568" y="2238835"/>
                <a:ext cx="4813505" cy="3659522"/>
              </a:xfrm>
            </p:spPr>
            <p:txBody>
              <a:bodyPr>
                <a:normAutofit fontScale="47500" lnSpcReduction="20000"/>
              </a:bodyPr>
              <a:lstStyle/>
              <a:p>
                <a:r>
                  <a:rPr lang="en-US" sz="3150" dirty="0"/>
                  <a:t>Kinematics of DIS events can be completely described by four Lorentz scalars: </a:t>
                </a:r>
                <a14:m>
                  <m:oMath xmlns:m="http://schemas.openxmlformats.org/officeDocument/2006/math">
                    <m:sSup>
                      <m:sSupPr>
                        <m:ctrlPr>
                          <a:rPr lang="en-US" sz="3150" i="1">
                            <a:latin typeface="Cambria Math" panose="02040503050406030204" pitchFamily="18" charset="0"/>
                          </a:rPr>
                        </m:ctrlPr>
                      </m:sSupPr>
                      <m:e>
                        <m:r>
                          <a:rPr lang="en-US" sz="3150" i="1">
                            <a:latin typeface="Cambria Math" panose="02040503050406030204" pitchFamily="18" charset="0"/>
                          </a:rPr>
                          <m:t>𝑄</m:t>
                        </m:r>
                      </m:e>
                      <m:sup>
                        <m:r>
                          <a:rPr lang="en-US" sz="3150" i="1">
                            <a:latin typeface="Cambria Math" panose="02040503050406030204" pitchFamily="18" charset="0"/>
                          </a:rPr>
                          <m:t>2</m:t>
                        </m:r>
                      </m:sup>
                    </m:sSup>
                    <m:r>
                      <a:rPr lang="en-US" sz="3150" i="1">
                        <a:latin typeface="Cambria Math" panose="02040503050406030204" pitchFamily="18" charset="0"/>
                      </a:rPr>
                      <m:t>,</m:t>
                    </m:r>
                    <m:r>
                      <a:rPr lang="en-US" sz="3150" i="1">
                        <a:latin typeface="Cambria Math" panose="02040503050406030204" pitchFamily="18" charset="0"/>
                      </a:rPr>
                      <m:t>𝑥</m:t>
                    </m:r>
                    <m:r>
                      <a:rPr lang="en-US" sz="3150" i="1">
                        <a:latin typeface="Cambria Math" panose="02040503050406030204" pitchFamily="18" charset="0"/>
                      </a:rPr>
                      <m:t>,</m:t>
                    </m:r>
                    <m:r>
                      <a:rPr lang="en-US" sz="3150" i="1">
                        <a:latin typeface="Cambria Math" panose="02040503050406030204" pitchFamily="18" charset="0"/>
                      </a:rPr>
                      <m:t>𝑦</m:t>
                    </m:r>
                    <m:r>
                      <a:rPr lang="en-US" sz="3150" i="1">
                        <a:latin typeface="Cambria Math" panose="02040503050406030204" pitchFamily="18" charset="0"/>
                      </a:rPr>
                      <m:t>,</m:t>
                    </m:r>
                    <m:r>
                      <a:rPr lang="en-US" sz="3150" i="1">
                        <a:latin typeface="Cambria Math" panose="02040503050406030204" pitchFamily="18" charset="0"/>
                      </a:rPr>
                      <m:t>𝑠</m:t>
                    </m:r>
                  </m:oMath>
                </a14:m>
                <a:endParaRPr lang="en-US" sz="3150" dirty="0"/>
              </a:p>
              <a:p>
                <a:pPr lvl="1"/>
                <a:r>
                  <a:rPr lang="en-US" sz="2850" dirty="0"/>
                  <a:t>All can be written in terms of highlighted four momentums on the right</a:t>
                </a:r>
              </a:p>
              <a:p>
                <a14:m>
                  <m:oMath xmlns:m="http://schemas.openxmlformats.org/officeDocument/2006/math">
                    <m:sSup>
                      <m:sSupPr>
                        <m:ctrlPr>
                          <a:rPr lang="en-US" sz="3150" i="1">
                            <a:latin typeface="Cambria Math" panose="02040503050406030204" pitchFamily="18" charset="0"/>
                          </a:rPr>
                        </m:ctrlPr>
                      </m:sSupPr>
                      <m:e>
                        <m:r>
                          <a:rPr lang="en-US" sz="3150" i="1">
                            <a:latin typeface="Cambria Math" panose="02040503050406030204" pitchFamily="18" charset="0"/>
                          </a:rPr>
                          <m:t>𝑄</m:t>
                        </m:r>
                      </m:e>
                      <m:sup>
                        <m:r>
                          <a:rPr lang="en-US" sz="3150" i="1">
                            <a:latin typeface="Cambria Math" panose="02040503050406030204" pitchFamily="18" charset="0"/>
                          </a:rPr>
                          <m:t>2</m:t>
                        </m:r>
                      </m:sup>
                    </m:sSup>
                  </m:oMath>
                </a14:m>
                <a:r>
                  <a:rPr lang="en-US" sz="3150" dirty="0"/>
                  <a:t>is the negative four momentum of the virtual photon squared (negative sign convention to keep quantity positive)</a:t>
                </a:r>
              </a:p>
              <a:p>
                <a14:m>
                  <m:oMath xmlns:m="http://schemas.openxmlformats.org/officeDocument/2006/math">
                    <m:r>
                      <a:rPr lang="en-US" sz="3150" i="1">
                        <a:latin typeface="Cambria Math" panose="02040503050406030204" pitchFamily="18" charset="0"/>
                      </a:rPr>
                      <m:t>𝑥</m:t>
                    </m:r>
                  </m:oMath>
                </a14:m>
                <a:r>
                  <a:rPr lang="en-US" sz="3150" i="1" dirty="0"/>
                  <a:t> </a:t>
                </a:r>
                <a:r>
                  <a:rPr lang="en-US" sz="3150" dirty="0"/>
                  <a:t>(also known as </a:t>
                </a:r>
                <a:r>
                  <a:rPr lang="en-US" sz="3150" dirty="0" err="1"/>
                  <a:t>Bjorken</a:t>
                </a:r>
                <a:r>
                  <a:rPr lang="en-US" sz="3150" dirty="0"/>
                  <a:t>- </a:t>
                </a:r>
                <a14:m>
                  <m:oMath xmlns:m="http://schemas.openxmlformats.org/officeDocument/2006/math">
                    <m:r>
                      <a:rPr lang="en-US" sz="3150" i="1">
                        <a:latin typeface="Cambria Math" panose="02040503050406030204" pitchFamily="18" charset="0"/>
                      </a:rPr>
                      <m:t>𝑥</m:t>
                    </m:r>
                  </m:oMath>
                </a14:m>
                <a:r>
                  <a:rPr lang="en-US" sz="3150" dirty="0"/>
                  <a:t>) is the fractional momentum of the struck quark with respect to the proton’s momentum</a:t>
                </a:r>
              </a:p>
              <a:p>
                <a14:m>
                  <m:oMath xmlns:m="http://schemas.openxmlformats.org/officeDocument/2006/math">
                    <m:r>
                      <a:rPr lang="en-US" sz="3150" i="1">
                        <a:latin typeface="Cambria Math" panose="02040503050406030204" pitchFamily="18" charset="0"/>
                      </a:rPr>
                      <m:t>𝑦</m:t>
                    </m:r>
                  </m:oMath>
                </a14:m>
                <a:r>
                  <a:rPr lang="en-US" sz="3150" i="1" dirty="0"/>
                  <a:t> </a:t>
                </a:r>
                <a:r>
                  <a:rPr lang="en-US" sz="3150" dirty="0"/>
                  <a:t>is the inelasticity (not to be confused with </a:t>
                </a:r>
                <a14:m>
                  <m:oMath xmlns:m="http://schemas.openxmlformats.org/officeDocument/2006/math">
                    <m:r>
                      <a:rPr lang="en-US" sz="3150" i="1">
                        <a:latin typeface="Cambria Math" panose="02040503050406030204" pitchFamily="18" charset="0"/>
                      </a:rPr>
                      <m:t>𝑦</m:t>
                    </m:r>
                  </m:oMath>
                </a14:m>
                <a:r>
                  <a:rPr lang="en-US" sz="3150" dirty="0"/>
                  <a:t> as rapidity which is standard in heavy ion physics), can be interpreted as the fractional energy lost by the electron in the scattering</a:t>
                </a:r>
              </a:p>
              <a:p>
                <a14:m>
                  <m:oMath xmlns:m="http://schemas.openxmlformats.org/officeDocument/2006/math">
                    <m:r>
                      <a:rPr lang="en-US" sz="3150" i="1">
                        <a:latin typeface="Cambria Math" panose="02040503050406030204" pitchFamily="18" charset="0"/>
                      </a:rPr>
                      <m:t>𝑠</m:t>
                    </m:r>
                  </m:oMath>
                </a14:m>
                <a:r>
                  <a:rPr lang="en-US" sz="3150" i="1" dirty="0"/>
                  <a:t> </a:t>
                </a:r>
                <a:r>
                  <a:rPr lang="en-US" sz="3150" dirty="0"/>
                  <a:t>is the center-of-mass energy of the colliding system squared</a:t>
                </a:r>
                <a:endParaRPr lang="en-US" sz="3150" i="1" dirty="0"/>
              </a:p>
              <a:p>
                <a:r>
                  <a:rPr lang="en-US" sz="3150" dirty="0"/>
                  <a:t>Sometimes useful but not used in our analysis, </a:t>
                </a:r>
                <a14:m>
                  <m:oMath xmlns:m="http://schemas.openxmlformats.org/officeDocument/2006/math">
                    <m:r>
                      <a:rPr lang="en-US" sz="3150" i="1">
                        <a:latin typeface="Cambria Math" panose="02040503050406030204" pitchFamily="18" charset="0"/>
                      </a:rPr>
                      <m:t>𝑊</m:t>
                    </m:r>
                  </m:oMath>
                </a14:m>
                <a:r>
                  <a:rPr lang="en-US" sz="3150" dirty="0"/>
                  <a:t> is the invariant mass of the hadronic final state (HFS) denoted </a:t>
                </a:r>
                <a14:m>
                  <m:oMath xmlns:m="http://schemas.openxmlformats.org/officeDocument/2006/math">
                    <m:r>
                      <a:rPr lang="en-US" sz="3150" i="1">
                        <a:latin typeface="Cambria Math" panose="02040503050406030204" pitchFamily="18" charset="0"/>
                      </a:rPr>
                      <m:t>𝑋</m:t>
                    </m:r>
                  </m:oMath>
                </a14:m>
                <a:endParaRPr lang="en-US" sz="3150" dirty="0"/>
              </a:p>
              <a:p>
                <a:endParaRPr lang="en-US" dirty="0"/>
              </a:p>
              <a:p>
                <a:endParaRPr lang="en-US" dirty="0"/>
              </a:p>
            </p:txBody>
          </p:sp>
        </mc:Choice>
        <mc:Fallback>
          <p:sp>
            <p:nvSpPr>
              <p:cNvPr id="3" name="Content Placeholder 2">
                <a:extLst>
                  <a:ext uri="{FF2B5EF4-FFF2-40B4-BE49-F238E27FC236}">
                    <a16:creationId xmlns:a16="http://schemas.microsoft.com/office/drawing/2014/main" id="{0E88552F-ABFE-2999-8AAE-B4011D558B83}"/>
                  </a:ext>
                </a:extLst>
              </p:cNvPr>
              <p:cNvSpPr>
                <a:spLocks noGrp="1" noRot="1" noChangeAspect="1" noMove="1" noResize="1" noEditPoints="1" noAdjustHandles="1" noChangeArrowheads="1" noChangeShapeType="1" noTextEdit="1"/>
              </p:cNvSpPr>
              <p:nvPr>
                <p:ph idx="1"/>
              </p:nvPr>
            </p:nvSpPr>
            <p:spPr>
              <a:xfrm>
                <a:off x="385568" y="2238835"/>
                <a:ext cx="4813505" cy="3659522"/>
              </a:xfrm>
              <a:blipFill>
                <a:blip r:embed="rId3"/>
                <a:stretch>
                  <a:fillRect l="-380" t="-18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8BD3257-E084-1108-3736-C087D7A61C7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44</a:t>
            </a:fld>
            <a:endParaRPr lang="en-US">
              <a:solidFill>
                <a:prstClr val="black">
                  <a:tint val="75000"/>
                </a:prstClr>
              </a:solidFill>
              <a:latin typeface="Calibri" panose="020F0502020204030204"/>
            </a:endParaRPr>
          </a:p>
        </p:txBody>
      </p:sp>
      <p:pic>
        <p:nvPicPr>
          <p:cNvPr id="10" name="Picture 9" descr="Text, letter&#10;&#10;AI-generated content may be incorrect.">
            <a:extLst>
              <a:ext uri="{FF2B5EF4-FFF2-40B4-BE49-F238E27FC236}">
                <a16:creationId xmlns:a16="http://schemas.microsoft.com/office/drawing/2014/main" id="{A0279F28-8628-E3B7-360C-EF54DD319A74}"/>
              </a:ext>
            </a:extLst>
          </p:cNvPr>
          <p:cNvPicPr>
            <a:picLocks noChangeAspect="1"/>
          </p:cNvPicPr>
          <p:nvPr/>
        </p:nvPicPr>
        <p:blipFill>
          <a:blip r:embed="rId4"/>
          <a:stretch>
            <a:fillRect/>
          </a:stretch>
        </p:blipFill>
        <p:spPr>
          <a:xfrm>
            <a:off x="7224609" y="3770353"/>
            <a:ext cx="1828958" cy="1325995"/>
          </a:xfrm>
          <a:prstGeom prst="rect">
            <a:avLst/>
          </a:prstGeom>
        </p:spPr>
      </p:pic>
      <p:pic>
        <p:nvPicPr>
          <p:cNvPr id="12" name="Picture 11">
            <a:extLst>
              <a:ext uri="{FF2B5EF4-FFF2-40B4-BE49-F238E27FC236}">
                <a16:creationId xmlns:a16="http://schemas.microsoft.com/office/drawing/2014/main" id="{1CD233E7-633C-35CB-7A7E-9ED6B3B68AD7}"/>
              </a:ext>
            </a:extLst>
          </p:cNvPr>
          <p:cNvPicPr>
            <a:picLocks noChangeAspect="1"/>
          </p:cNvPicPr>
          <p:nvPr/>
        </p:nvPicPr>
        <p:blipFill>
          <a:blip r:embed="rId5"/>
          <a:stretch>
            <a:fillRect/>
          </a:stretch>
        </p:blipFill>
        <p:spPr>
          <a:xfrm>
            <a:off x="6887394" y="5159905"/>
            <a:ext cx="674429" cy="240051"/>
          </a:xfrm>
          <a:prstGeom prst="rect">
            <a:avLst/>
          </a:prstGeom>
        </p:spPr>
      </p:pic>
      <p:pic>
        <p:nvPicPr>
          <p:cNvPr id="14" name="Picture 13" descr="Text, letter&#10;&#10;AI-generated content may be incorrect.">
            <a:extLst>
              <a:ext uri="{FF2B5EF4-FFF2-40B4-BE49-F238E27FC236}">
                <a16:creationId xmlns:a16="http://schemas.microsoft.com/office/drawing/2014/main" id="{EEB0F990-9B45-4518-1E48-12B85D55C1ED}"/>
              </a:ext>
            </a:extLst>
          </p:cNvPr>
          <p:cNvPicPr>
            <a:picLocks noChangeAspect="1"/>
          </p:cNvPicPr>
          <p:nvPr/>
        </p:nvPicPr>
        <p:blipFill>
          <a:blip r:embed="rId6"/>
          <a:stretch>
            <a:fillRect/>
          </a:stretch>
        </p:blipFill>
        <p:spPr>
          <a:xfrm>
            <a:off x="5749229" y="3852075"/>
            <a:ext cx="1417443" cy="1154530"/>
          </a:xfrm>
          <a:prstGeom prst="rect">
            <a:avLst/>
          </a:prstGeom>
        </p:spPr>
      </p:pic>
      <p:pic>
        <p:nvPicPr>
          <p:cNvPr id="16" name="Picture 15">
            <a:extLst>
              <a:ext uri="{FF2B5EF4-FFF2-40B4-BE49-F238E27FC236}">
                <a16:creationId xmlns:a16="http://schemas.microsoft.com/office/drawing/2014/main" id="{7C1D802C-952D-9F34-AF0A-557A45AEEB56}"/>
              </a:ext>
            </a:extLst>
          </p:cNvPr>
          <p:cNvPicPr>
            <a:picLocks noChangeAspect="1"/>
          </p:cNvPicPr>
          <p:nvPr/>
        </p:nvPicPr>
        <p:blipFill>
          <a:blip r:embed="rId7"/>
          <a:stretch>
            <a:fillRect/>
          </a:stretch>
        </p:blipFill>
        <p:spPr>
          <a:xfrm>
            <a:off x="7457069" y="2349790"/>
            <a:ext cx="873014" cy="203525"/>
          </a:xfrm>
          <a:prstGeom prst="rect">
            <a:avLst/>
          </a:prstGeom>
        </p:spPr>
      </p:pic>
      <p:pic>
        <p:nvPicPr>
          <p:cNvPr id="18" name="Picture 17">
            <a:extLst>
              <a:ext uri="{FF2B5EF4-FFF2-40B4-BE49-F238E27FC236}">
                <a16:creationId xmlns:a16="http://schemas.microsoft.com/office/drawing/2014/main" id="{8D0F1AEF-655C-99EF-F636-276B1E2055C3}"/>
              </a:ext>
            </a:extLst>
          </p:cNvPr>
          <p:cNvPicPr>
            <a:picLocks noChangeAspect="1"/>
          </p:cNvPicPr>
          <p:nvPr/>
        </p:nvPicPr>
        <p:blipFill>
          <a:blip r:embed="rId8"/>
          <a:stretch>
            <a:fillRect/>
          </a:stretch>
        </p:blipFill>
        <p:spPr>
          <a:xfrm>
            <a:off x="5775184" y="5553256"/>
            <a:ext cx="2263337" cy="268628"/>
          </a:xfrm>
          <a:prstGeom prst="rect">
            <a:avLst/>
          </a:prstGeom>
        </p:spPr>
      </p:pic>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A19C8C15-258E-A6C1-97E3-1FDB6504EA03}"/>
                  </a:ext>
                </a:extLst>
              </p14:cNvPr>
              <p14:cNvContentPartPr/>
              <p14:nvPr/>
            </p14:nvContentPartPr>
            <p14:xfrm>
              <a:off x="6754573" y="2059107"/>
              <a:ext cx="103140" cy="270"/>
            </p14:xfrm>
          </p:contentPart>
        </mc:Choice>
        <mc:Fallback>
          <p:pic>
            <p:nvPicPr>
              <p:cNvPr id="19" name="Ink 18">
                <a:extLst>
                  <a:ext uri="{FF2B5EF4-FFF2-40B4-BE49-F238E27FC236}">
                    <a16:creationId xmlns:a16="http://schemas.microsoft.com/office/drawing/2014/main" id="{A19C8C15-258E-A6C1-97E3-1FDB6504EA03}"/>
                  </a:ext>
                </a:extLst>
              </p:cNvPr>
              <p:cNvPicPr/>
              <p:nvPr/>
            </p:nvPicPr>
            <p:blipFill>
              <a:blip r:embed="rId10"/>
              <a:stretch>
                <a:fillRect/>
              </a:stretch>
            </p:blipFill>
            <p:spPr>
              <a:xfrm>
                <a:off x="6718636" y="2005107"/>
                <a:ext cx="174655" cy="10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Ink 19">
                <a:extLst>
                  <a:ext uri="{FF2B5EF4-FFF2-40B4-BE49-F238E27FC236}">
                    <a16:creationId xmlns:a16="http://schemas.microsoft.com/office/drawing/2014/main" id="{B5F682DB-6E91-E1EA-3A76-3AB5F3F4038F}"/>
                  </a:ext>
                </a:extLst>
              </p14:cNvPr>
              <p14:cNvContentPartPr/>
              <p14:nvPr/>
            </p14:nvContentPartPr>
            <p14:xfrm>
              <a:off x="7838893" y="1631427"/>
              <a:ext cx="169020" cy="16200"/>
            </p14:xfrm>
          </p:contentPart>
        </mc:Choice>
        <mc:Fallback>
          <p:pic>
            <p:nvPicPr>
              <p:cNvPr id="20" name="Ink 19">
                <a:extLst>
                  <a:ext uri="{FF2B5EF4-FFF2-40B4-BE49-F238E27FC236}">
                    <a16:creationId xmlns:a16="http://schemas.microsoft.com/office/drawing/2014/main" id="{B5F682DB-6E91-E1EA-3A76-3AB5F3F4038F}"/>
                  </a:ext>
                </a:extLst>
              </p:cNvPr>
              <p:cNvPicPr/>
              <p:nvPr/>
            </p:nvPicPr>
            <p:blipFill>
              <a:blip r:embed="rId12"/>
              <a:stretch>
                <a:fillRect/>
              </a:stretch>
            </p:blipFill>
            <p:spPr>
              <a:xfrm>
                <a:off x="7803008" y="1559427"/>
                <a:ext cx="240432" cy="159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2" name="Ink 21">
                <a:extLst>
                  <a:ext uri="{FF2B5EF4-FFF2-40B4-BE49-F238E27FC236}">
                    <a16:creationId xmlns:a16="http://schemas.microsoft.com/office/drawing/2014/main" id="{C186D97E-161C-DB6E-1133-833BABE52B1C}"/>
                  </a:ext>
                </a:extLst>
              </p14:cNvPr>
              <p14:cNvContentPartPr/>
              <p14:nvPr/>
            </p14:nvContentPartPr>
            <p14:xfrm>
              <a:off x="7845913" y="1675437"/>
              <a:ext cx="147690" cy="15120"/>
            </p14:xfrm>
          </p:contentPart>
        </mc:Choice>
        <mc:Fallback>
          <p:pic>
            <p:nvPicPr>
              <p:cNvPr id="22" name="Ink 21">
                <a:extLst>
                  <a:ext uri="{FF2B5EF4-FFF2-40B4-BE49-F238E27FC236}">
                    <a16:creationId xmlns:a16="http://schemas.microsoft.com/office/drawing/2014/main" id="{C186D97E-161C-DB6E-1133-833BABE52B1C}"/>
                  </a:ext>
                </a:extLst>
              </p:cNvPr>
              <p:cNvPicPr/>
              <p:nvPr/>
            </p:nvPicPr>
            <p:blipFill>
              <a:blip r:embed="rId14"/>
              <a:stretch>
                <a:fillRect/>
              </a:stretch>
            </p:blipFill>
            <p:spPr>
              <a:xfrm>
                <a:off x="7809979" y="1603437"/>
                <a:ext cx="219199" cy="158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3" name="Ink 22">
                <a:extLst>
                  <a:ext uri="{FF2B5EF4-FFF2-40B4-BE49-F238E27FC236}">
                    <a16:creationId xmlns:a16="http://schemas.microsoft.com/office/drawing/2014/main" id="{FBB7BEE3-6D93-1FA5-F01B-9A37805B89A6}"/>
                  </a:ext>
                </a:extLst>
              </p14:cNvPr>
              <p14:cNvContentPartPr/>
              <p14:nvPr/>
            </p14:nvContentPartPr>
            <p14:xfrm>
              <a:off x="6769153" y="2793777"/>
              <a:ext cx="137700" cy="3240"/>
            </p14:xfrm>
          </p:contentPart>
        </mc:Choice>
        <mc:Fallback>
          <p:pic>
            <p:nvPicPr>
              <p:cNvPr id="23" name="Ink 22">
                <a:extLst>
                  <a:ext uri="{FF2B5EF4-FFF2-40B4-BE49-F238E27FC236}">
                    <a16:creationId xmlns:a16="http://schemas.microsoft.com/office/drawing/2014/main" id="{FBB7BEE3-6D93-1FA5-F01B-9A37805B89A6}"/>
                  </a:ext>
                </a:extLst>
              </p:cNvPr>
              <p:cNvPicPr/>
              <p:nvPr/>
            </p:nvPicPr>
            <p:blipFill>
              <a:blip r:embed="rId16"/>
              <a:stretch>
                <a:fillRect/>
              </a:stretch>
            </p:blipFill>
            <p:spPr>
              <a:xfrm>
                <a:off x="6733106" y="2721777"/>
                <a:ext cx="209434" cy="146880"/>
              </a:xfrm>
              <a:prstGeom prst="rect">
                <a:avLst/>
              </a:prstGeom>
            </p:spPr>
          </p:pic>
        </mc:Fallback>
      </mc:AlternateContent>
    </p:spTree>
    <p:extLst>
      <p:ext uri="{BB962C8B-B14F-4D97-AF65-F5344CB8AC3E}">
        <p14:creationId xmlns:p14="http://schemas.microsoft.com/office/powerpoint/2010/main" val="492249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DBE89-7FE9-795E-6984-ECCF2D3F1D50}"/>
            </a:ext>
          </a:extLst>
        </p:cNvPr>
        <p:cNvGrpSpPr/>
        <p:nvPr/>
      </p:nvGrpSpPr>
      <p:grpSpPr>
        <a:xfrm>
          <a:off x="0" y="0"/>
          <a:ext cx="0" cy="0"/>
          <a:chOff x="0" y="0"/>
          <a:chExt cx="0" cy="0"/>
        </a:xfrm>
      </p:grpSpPr>
      <p:pic>
        <p:nvPicPr>
          <p:cNvPr id="6" name="Picture 5" descr="A picture containing sky, wire, line&#10;&#10;AI-generated content may be incorrect.">
            <a:extLst>
              <a:ext uri="{FF2B5EF4-FFF2-40B4-BE49-F238E27FC236}">
                <a16:creationId xmlns:a16="http://schemas.microsoft.com/office/drawing/2014/main" id="{E27B254C-FE64-2AAC-D703-F75F6090DC13}"/>
              </a:ext>
            </a:extLst>
          </p:cNvPr>
          <p:cNvPicPr>
            <a:picLocks noChangeAspect="1"/>
          </p:cNvPicPr>
          <p:nvPr/>
        </p:nvPicPr>
        <p:blipFill>
          <a:blip r:embed="rId2"/>
          <a:stretch>
            <a:fillRect/>
          </a:stretch>
        </p:blipFill>
        <p:spPr>
          <a:xfrm>
            <a:off x="5951739" y="1077516"/>
            <a:ext cx="3069656" cy="2297906"/>
          </a:xfrm>
          <a:prstGeom prst="rect">
            <a:avLst/>
          </a:prstGeom>
        </p:spPr>
      </p:pic>
      <p:sp>
        <p:nvSpPr>
          <p:cNvPr id="2" name="Title 1">
            <a:extLst>
              <a:ext uri="{FF2B5EF4-FFF2-40B4-BE49-F238E27FC236}">
                <a16:creationId xmlns:a16="http://schemas.microsoft.com/office/drawing/2014/main" id="{0BCF49FE-F00E-038D-F57D-2DD805B9B7AD}"/>
              </a:ext>
            </a:extLst>
          </p:cNvPr>
          <p:cNvSpPr>
            <a:spLocks noGrp="1"/>
          </p:cNvSpPr>
          <p:nvPr>
            <p:ph type="title"/>
          </p:nvPr>
        </p:nvSpPr>
        <p:spPr>
          <a:xfrm>
            <a:off x="650773" y="938619"/>
            <a:ext cx="6974144" cy="994172"/>
          </a:xfrm>
        </p:spPr>
        <p:txBody>
          <a:bodyPr>
            <a:normAutofit fontScale="90000"/>
          </a:bodyPr>
          <a:lstStyle/>
          <a:p>
            <a:r>
              <a:rPr lang="en-US" dirty="0"/>
              <a:t>Neutral Current Deep-Inelastic </a:t>
            </a:r>
            <a:r>
              <a:rPr lang="en-US" i="1" dirty="0"/>
              <a:t>ep</a:t>
            </a:r>
            <a:r>
              <a:rPr lang="en-US" dirty="0"/>
              <a:t> Scattering at HERA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DA906F3-087C-1C13-C11B-357EE4E4386F}"/>
                  </a:ext>
                </a:extLst>
              </p:cNvPr>
              <p:cNvSpPr>
                <a:spLocks noGrp="1"/>
              </p:cNvSpPr>
              <p:nvPr>
                <p:ph idx="1"/>
              </p:nvPr>
            </p:nvSpPr>
            <p:spPr>
              <a:xfrm>
                <a:off x="385568" y="2125267"/>
                <a:ext cx="4813505" cy="3773090"/>
              </a:xfrm>
            </p:spPr>
            <p:txBody>
              <a:bodyPr>
                <a:normAutofit fontScale="85000" lnSpcReduction="20000"/>
              </a:bodyPr>
              <a:lstStyle/>
              <a:p>
                <a:pPr marL="0" indent="0">
                  <a:buNone/>
                </a:pPr>
                <a:r>
                  <a:rPr lang="en-US" sz="1800" dirty="0"/>
                  <a:t>Two regimes of events can be defined:</a:t>
                </a:r>
              </a:p>
              <a:p>
                <a:pPr marL="385763" indent="-385763">
                  <a:buAutoNum type="arabicPeriod"/>
                </a:pPr>
                <a:r>
                  <a:rPr lang="en-US" sz="1800" dirty="0"/>
                  <a:t>Photoproduction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≈0</m:t>
                    </m:r>
                  </m:oMath>
                </a14:m>
                <a:r>
                  <a:rPr lang="en-US" sz="1800" dirty="0"/>
                  <a:t>)</a:t>
                </a:r>
              </a:p>
              <a:p>
                <a:pPr lvl="1"/>
                <a:r>
                  <a:rPr lang="en-US" dirty="0"/>
                  <a:t>Soft interaction, events more abundant, includes diffractive events where proton is not broken up in the interaction</a:t>
                </a:r>
              </a:p>
              <a:p>
                <a:pPr lvl="1"/>
                <a:r>
                  <a:rPr lang="en-US" dirty="0"/>
                  <a:t>Worse resolution in event reconstruction, low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means small scattered electron angle which can sometimes escape nearly colinear with electron beam down the beam pipe </a:t>
                </a:r>
              </a:p>
              <a:p>
                <a:pPr marL="0" indent="0">
                  <a:buNone/>
                </a:pPr>
                <a:r>
                  <a:rPr lang="en-US" sz="1800" dirty="0"/>
                  <a:t>2.    Deep inelastic scattering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r>
                      <a:rPr lang="en-US" sz="1800" i="1">
                        <a:latin typeface="Cambria Math" panose="02040503050406030204" pitchFamily="18" charset="0"/>
                      </a:rPr>
                      <m:t>&gt;1</m:t>
                    </m:r>
                  </m:oMath>
                </a14:m>
                <a:r>
                  <a:rPr lang="en-US" sz="1800" dirty="0"/>
                  <a:t> [</a:t>
                </a:r>
                <a14:m>
                  <m:oMath xmlns:m="http://schemas.openxmlformats.org/officeDocument/2006/math">
                    <m:sSup>
                      <m:sSupPr>
                        <m:ctrlPr>
                          <a:rPr lang="en-US" sz="1800" i="1">
                            <a:latin typeface="Cambria Math" panose="02040503050406030204" pitchFamily="18" charset="0"/>
                          </a:rPr>
                        </m:ctrlPr>
                      </m:sSupPr>
                      <m:e>
                        <m:r>
                          <m:rPr>
                            <m:sty m:val="p"/>
                          </m:rPr>
                          <a:rPr lang="en-US" sz="1800">
                            <a:latin typeface="Cambria Math" panose="02040503050406030204" pitchFamily="18" charset="0"/>
                          </a:rPr>
                          <m:t>GeV</m:t>
                        </m:r>
                      </m:e>
                      <m:sup>
                        <m:r>
                          <a:rPr lang="en-US" sz="1800" i="1">
                            <a:latin typeface="Cambria Math" panose="02040503050406030204" pitchFamily="18" charset="0"/>
                          </a:rPr>
                          <m:t>2</m:t>
                        </m:r>
                      </m:sup>
                    </m:sSup>
                  </m:oMath>
                </a14:m>
                <a:r>
                  <a:rPr lang="en-US" sz="1800" dirty="0"/>
                  <a:t>])</a:t>
                </a:r>
              </a:p>
              <a:p>
                <a:pPr lvl="1"/>
                <a:r>
                  <a:rPr lang="en-US" dirty="0"/>
                  <a:t>Proton completely broken up into a HFS</a:t>
                </a:r>
              </a:p>
              <a:p>
                <a:pPr lvl="1"/>
                <a:endParaRPr lang="en-US" dirty="0"/>
              </a:p>
              <a:p>
                <a:pPr marL="0" indent="0">
                  <a:buNone/>
                </a:pPr>
                <a:r>
                  <a:rPr lang="en-US" sz="1800" dirty="0"/>
                  <a:t>We only consider neutral current DIS where the virtual photon mediates, massive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𝑍</m:t>
                        </m:r>
                      </m:e>
                      <m:sup>
                        <m:r>
                          <a:rPr lang="en-US" sz="1800" i="1">
                            <a:latin typeface="Cambria Math" panose="02040503050406030204" pitchFamily="18" charset="0"/>
                          </a:rPr>
                          <m:t>0</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𝑊</m:t>
                        </m:r>
                      </m:e>
                      <m:sup>
                        <m:r>
                          <m:rPr>
                            <m:nor/>
                          </m:rPr>
                          <a:rPr lang="en-US" sz="1800" dirty="0"/>
                          <m:t>±</m:t>
                        </m:r>
                      </m:sup>
                    </m:sSup>
                  </m:oMath>
                </a14:m>
                <a:r>
                  <a:rPr lang="en-US" sz="1800" dirty="0"/>
                  <a:t> are highly suppressed unless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t> is on the order of their respective masses squared, so ~8000 </a:t>
                </a:r>
                <a14:m>
                  <m:oMath xmlns:m="http://schemas.openxmlformats.org/officeDocument/2006/math">
                    <m:sSup>
                      <m:sSupPr>
                        <m:ctrlPr>
                          <a:rPr lang="en-US" sz="1800" i="1">
                            <a:latin typeface="Cambria Math" panose="02040503050406030204" pitchFamily="18" charset="0"/>
                          </a:rPr>
                        </m:ctrlPr>
                      </m:sSupPr>
                      <m:e>
                        <m:r>
                          <m:rPr>
                            <m:sty m:val="p"/>
                          </m:rPr>
                          <a:rPr lang="en-US" sz="1800">
                            <a:latin typeface="Cambria Math" panose="02040503050406030204" pitchFamily="18" charset="0"/>
                          </a:rPr>
                          <m:t>GeV</m:t>
                        </m:r>
                      </m:e>
                      <m:sup>
                        <m:r>
                          <a:rPr lang="en-US" sz="1800" i="1">
                            <a:latin typeface="Cambria Math" panose="02040503050406030204" pitchFamily="18" charset="0"/>
                          </a:rPr>
                          <m:t>2</m:t>
                        </m:r>
                      </m:sup>
                    </m:sSup>
                  </m:oMath>
                </a14:m>
                <a:endParaRPr lang="en-US" sz="1800" dirty="0"/>
              </a:p>
              <a:p>
                <a:r>
                  <a:rPr lang="en-US" sz="1800" dirty="0"/>
                  <a:t>We only consider 5 &lt;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t> [</a:t>
                </a:r>
                <a14:m>
                  <m:oMath xmlns:m="http://schemas.openxmlformats.org/officeDocument/2006/math">
                    <m:sSup>
                      <m:sSupPr>
                        <m:ctrlPr>
                          <a:rPr lang="en-US" sz="1800" i="1">
                            <a:latin typeface="Cambria Math" panose="02040503050406030204" pitchFamily="18" charset="0"/>
                          </a:rPr>
                        </m:ctrlPr>
                      </m:sSupPr>
                      <m:e>
                        <m:r>
                          <m:rPr>
                            <m:sty m:val="p"/>
                          </m:rPr>
                          <a:rPr lang="en-US" sz="1800">
                            <a:latin typeface="Cambria Math" panose="02040503050406030204" pitchFamily="18" charset="0"/>
                          </a:rPr>
                          <m:t>GeV</m:t>
                        </m:r>
                      </m:e>
                      <m:sup>
                        <m:r>
                          <a:rPr lang="en-US" sz="1800" i="1">
                            <a:latin typeface="Cambria Math" panose="02040503050406030204" pitchFamily="18" charset="0"/>
                          </a:rPr>
                          <m:t>2</m:t>
                        </m:r>
                      </m:sup>
                    </m:sSup>
                  </m:oMath>
                </a14:m>
                <a:r>
                  <a:rPr lang="en-US" sz="1800" dirty="0"/>
                  <a:t>] &lt; 100 so these contributions are negligible</a:t>
                </a:r>
                <a:endParaRPr lang="en-US" sz="1800" dirty="0">
                  <a:highlight>
                    <a:srgbClr val="FFFF00"/>
                  </a:highlight>
                </a:endParaRPr>
              </a:p>
              <a:p>
                <a:endParaRPr lang="en-US" dirty="0"/>
              </a:p>
              <a:p>
                <a:endParaRPr lang="en-US" dirty="0"/>
              </a:p>
            </p:txBody>
          </p:sp>
        </mc:Choice>
        <mc:Fallback>
          <p:sp>
            <p:nvSpPr>
              <p:cNvPr id="3" name="Content Placeholder 2">
                <a:extLst>
                  <a:ext uri="{FF2B5EF4-FFF2-40B4-BE49-F238E27FC236}">
                    <a16:creationId xmlns:a16="http://schemas.microsoft.com/office/drawing/2014/main" id="{9DA906F3-087C-1C13-C11B-357EE4E4386F}"/>
                  </a:ext>
                </a:extLst>
              </p:cNvPr>
              <p:cNvSpPr>
                <a:spLocks noGrp="1" noRot="1" noChangeAspect="1" noMove="1" noResize="1" noEditPoints="1" noAdjustHandles="1" noChangeArrowheads="1" noChangeShapeType="1" noTextEdit="1"/>
              </p:cNvSpPr>
              <p:nvPr>
                <p:ph idx="1"/>
              </p:nvPr>
            </p:nvSpPr>
            <p:spPr>
              <a:xfrm>
                <a:off x="385568" y="2125267"/>
                <a:ext cx="4813505" cy="3773090"/>
              </a:xfrm>
              <a:blipFill>
                <a:blip r:embed="rId3"/>
                <a:stretch>
                  <a:fillRect l="-506" t="-19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BF0682E-0E5F-5667-F5C4-A27FF8C0DDF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45</a:t>
            </a:fld>
            <a:endParaRPr lang="en-US">
              <a:solidFill>
                <a:prstClr val="black">
                  <a:tint val="75000"/>
                </a:prstClr>
              </a:solidFill>
              <a:latin typeface="Calibri" panose="020F0502020204030204"/>
            </a:endParaRPr>
          </a:p>
        </p:txBody>
      </p:sp>
      <p:pic>
        <p:nvPicPr>
          <p:cNvPr id="10" name="Picture 9" descr="Text, letter&#10;&#10;AI-generated content may be incorrect.">
            <a:extLst>
              <a:ext uri="{FF2B5EF4-FFF2-40B4-BE49-F238E27FC236}">
                <a16:creationId xmlns:a16="http://schemas.microsoft.com/office/drawing/2014/main" id="{97792078-3059-6197-0127-521203AFE68C}"/>
              </a:ext>
            </a:extLst>
          </p:cNvPr>
          <p:cNvPicPr>
            <a:picLocks noChangeAspect="1"/>
          </p:cNvPicPr>
          <p:nvPr/>
        </p:nvPicPr>
        <p:blipFill>
          <a:blip r:embed="rId4"/>
          <a:stretch>
            <a:fillRect/>
          </a:stretch>
        </p:blipFill>
        <p:spPr>
          <a:xfrm>
            <a:off x="7224609" y="3770353"/>
            <a:ext cx="1828958" cy="1325995"/>
          </a:xfrm>
          <a:prstGeom prst="rect">
            <a:avLst/>
          </a:prstGeom>
        </p:spPr>
      </p:pic>
      <p:pic>
        <p:nvPicPr>
          <p:cNvPr id="12" name="Picture 11">
            <a:extLst>
              <a:ext uri="{FF2B5EF4-FFF2-40B4-BE49-F238E27FC236}">
                <a16:creationId xmlns:a16="http://schemas.microsoft.com/office/drawing/2014/main" id="{AAC38935-2FFE-359A-139F-482FA639213A}"/>
              </a:ext>
            </a:extLst>
          </p:cNvPr>
          <p:cNvPicPr>
            <a:picLocks noChangeAspect="1"/>
          </p:cNvPicPr>
          <p:nvPr/>
        </p:nvPicPr>
        <p:blipFill>
          <a:blip r:embed="rId5"/>
          <a:stretch>
            <a:fillRect/>
          </a:stretch>
        </p:blipFill>
        <p:spPr>
          <a:xfrm>
            <a:off x="6887394" y="5159905"/>
            <a:ext cx="674429" cy="240051"/>
          </a:xfrm>
          <a:prstGeom prst="rect">
            <a:avLst/>
          </a:prstGeom>
        </p:spPr>
      </p:pic>
      <p:pic>
        <p:nvPicPr>
          <p:cNvPr id="14" name="Picture 13" descr="Text, letter&#10;&#10;AI-generated content may be incorrect.">
            <a:extLst>
              <a:ext uri="{FF2B5EF4-FFF2-40B4-BE49-F238E27FC236}">
                <a16:creationId xmlns:a16="http://schemas.microsoft.com/office/drawing/2014/main" id="{E43A959E-319D-BAE1-A71F-D1EF1F08678C}"/>
              </a:ext>
            </a:extLst>
          </p:cNvPr>
          <p:cNvPicPr>
            <a:picLocks noChangeAspect="1"/>
          </p:cNvPicPr>
          <p:nvPr/>
        </p:nvPicPr>
        <p:blipFill>
          <a:blip r:embed="rId6"/>
          <a:stretch>
            <a:fillRect/>
          </a:stretch>
        </p:blipFill>
        <p:spPr>
          <a:xfrm>
            <a:off x="5749229" y="3852075"/>
            <a:ext cx="1417443" cy="1154530"/>
          </a:xfrm>
          <a:prstGeom prst="rect">
            <a:avLst/>
          </a:prstGeom>
        </p:spPr>
      </p:pic>
      <p:pic>
        <p:nvPicPr>
          <p:cNvPr id="16" name="Picture 15">
            <a:extLst>
              <a:ext uri="{FF2B5EF4-FFF2-40B4-BE49-F238E27FC236}">
                <a16:creationId xmlns:a16="http://schemas.microsoft.com/office/drawing/2014/main" id="{B1376144-B27D-4083-1EB8-9E36720CB607}"/>
              </a:ext>
            </a:extLst>
          </p:cNvPr>
          <p:cNvPicPr>
            <a:picLocks noChangeAspect="1"/>
          </p:cNvPicPr>
          <p:nvPr/>
        </p:nvPicPr>
        <p:blipFill>
          <a:blip r:embed="rId7"/>
          <a:stretch>
            <a:fillRect/>
          </a:stretch>
        </p:blipFill>
        <p:spPr>
          <a:xfrm>
            <a:off x="7457069" y="2349790"/>
            <a:ext cx="873014" cy="203525"/>
          </a:xfrm>
          <a:prstGeom prst="rect">
            <a:avLst/>
          </a:prstGeom>
        </p:spPr>
      </p:pic>
      <p:pic>
        <p:nvPicPr>
          <p:cNvPr id="18" name="Picture 17">
            <a:extLst>
              <a:ext uri="{FF2B5EF4-FFF2-40B4-BE49-F238E27FC236}">
                <a16:creationId xmlns:a16="http://schemas.microsoft.com/office/drawing/2014/main" id="{4793A1B6-C2FD-E6C0-3083-8435E6338600}"/>
              </a:ext>
            </a:extLst>
          </p:cNvPr>
          <p:cNvPicPr>
            <a:picLocks noChangeAspect="1"/>
          </p:cNvPicPr>
          <p:nvPr/>
        </p:nvPicPr>
        <p:blipFill>
          <a:blip r:embed="rId8"/>
          <a:stretch>
            <a:fillRect/>
          </a:stretch>
        </p:blipFill>
        <p:spPr>
          <a:xfrm>
            <a:off x="5775184" y="5553256"/>
            <a:ext cx="2263337" cy="268628"/>
          </a:xfrm>
          <a:prstGeom prst="rect">
            <a:avLst/>
          </a:prstGeom>
        </p:spPr>
      </p:pic>
    </p:spTree>
    <p:extLst>
      <p:ext uri="{BB962C8B-B14F-4D97-AF65-F5344CB8AC3E}">
        <p14:creationId xmlns:p14="http://schemas.microsoft.com/office/powerpoint/2010/main" val="2817274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AI-generated content may be incorrect.">
            <a:extLst>
              <a:ext uri="{FF2B5EF4-FFF2-40B4-BE49-F238E27FC236}">
                <a16:creationId xmlns:a16="http://schemas.microsoft.com/office/drawing/2014/main" id="{87C8BAB0-4F8E-162C-3209-9B41223563AA}"/>
              </a:ext>
            </a:extLst>
          </p:cNvPr>
          <p:cNvPicPr>
            <a:picLocks noChangeAspect="1"/>
          </p:cNvPicPr>
          <p:nvPr/>
        </p:nvPicPr>
        <p:blipFill>
          <a:blip r:embed="rId2"/>
          <a:stretch>
            <a:fillRect/>
          </a:stretch>
        </p:blipFill>
        <p:spPr>
          <a:xfrm>
            <a:off x="5137438" y="2108497"/>
            <a:ext cx="4006562" cy="3892253"/>
          </a:xfrm>
          <a:prstGeom prst="rect">
            <a:avLst/>
          </a:prstGeom>
        </p:spPr>
      </p:pic>
      <p:sp>
        <p:nvSpPr>
          <p:cNvPr id="2" name="Title 1">
            <a:extLst>
              <a:ext uri="{FF2B5EF4-FFF2-40B4-BE49-F238E27FC236}">
                <a16:creationId xmlns:a16="http://schemas.microsoft.com/office/drawing/2014/main" id="{43ABA84E-3715-EF5A-67FA-BE6675097C98}"/>
              </a:ext>
            </a:extLst>
          </p:cNvPr>
          <p:cNvSpPr>
            <a:spLocks noGrp="1"/>
          </p:cNvSpPr>
          <p:nvPr>
            <p:ph type="title"/>
          </p:nvPr>
        </p:nvSpPr>
        <p:spPr/>
        <p:txBody>
          <a:bodyPr/>
          <a:lstStyle/>
          <a:p>
            <a:r>
              <a:rPr lang="en-US" dirty="0"/>
              <a:t>H1 Detector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9110027-2315-6D54-CBDE-B88052C9CC8A}"/>
                  </a:ext>
                </a:extLst>
              </p:cNvPr>
              <p:cNvSpPr>
                <a:spLocks noGrp="1"/>
              </p:cNvSpPr>
              <p:nvPr>
                <p:ph idx="1"/>
              </p:nvPr>
            </p:nvSpPr>
            <p:spPr>
              <a:xfrm>
                <a:off x="287593" y="2189599"/>
                <a:ext cx="4284407" cy="3671888"/>
              </a:xfrm>
            </p:spPr>
            <p:txBody>
              <a:bodyPr>
                <a:normAutofit fontScale="77500" lnSpcReduction="20000"/>
              </a:bodyPr>
              <a:lstStyle/>
              <a:p>
                <a:r>
                  <a:rPr lang="en-US" dirty="0"/>
                  <a:t>Tracking System: </a:t>
                </a:r>
              </a:p>
              <a:p>
                <a:pPr lvl="1"/>
                <a:r>
                  <a:rPr lang="en-US" dirty="0"/>
                  <a:t>Two central drift chambers (CJC1 and CJC2) for charged particle trajectories</a:t>
                </a:r>
              </a:p>
              <a:p>
                <a:pPr lvl="1"/>
                <a:r>
                  <a:rPr lang="en-US" dirty="0"/>
                  <a:t>Central Silicon Tracker (CST) – silicon tracking for resolving interaction vertices just outside beam pipe</a:t>
                </a:r>
              </a:p>
              <a:p>
                <a:pPr lvl="1"/>
                <a:r>
                  <a:rPr lang="en-US" dirty="0"/>
                  <a:t>Tracking well understood in the </a:t>
                </a:r>
                <a:r>
                  <a:rPr lang="pt-BR" dirty="0"/>
                  <a:t>|ɳ| &lt; 1.3 range </a:t>
                </a:r>
              </a:p>
              <a:p>
                <a:pPr lvl="1"/>
                <a:r>
                  <a:rPr lang="en-US" dirty="0"/>
                  <a:t>Good resolution for charged particle tracks with </a:t>
                </a:r>
                <a:r>
                  <a:rPr lang="en-US" dirty="0" err="1"/>
                  <a:t>p</a:t>
                </a:r>
                <a:r>
                  <a:rPr lang="en-US" baseline="-25000" dirty="0" err="1"/>
                  <a:t>T</a:t>
                </a:r>
                <a:r>
                  <a:rPr lang="en-US" dirty="0"/>
                  <a:t> &gt; 0.12 GeV</a:t>
                </a:r>
              </a:p>
              <a:p>
                <a:r>
                  <a:rPr lang="en-US" dirty="0" err="1"/>
                  <a:t>SpaCal</a:t>
                </a:r>
                <a:r>
                  <a:rPr lang="en-US" dirty="0"/>
                  <a:t> – calorimeter in backward direction for precise detection of scattered electron in lower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events (5 &lt;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GeV</m:t>
                        </m:r>
                      </m:e>
                      <m:sup>
                        <m:r>
                          <a:rPr lang="en-US" i="1">
                            <a:latin typeface="Cambria Math" panose="02040503050406030204" pitchFamily="18" charset="0"/>
                          </a:rPr>
                          <m:t>2</m:t>
                        </m:r>
                      </m:sup>
                    </m:sSup>
                  </m:oMath>
                </a14:m>
                <a:r>
                  <a:rPr lang="en-US" dirty="0"/>
                  <a:t>] &lt; 120), consisting of long, thin scintillating fibers for precise position and energy measurement</a:t>
                </a:r>
              </a:p>
              <a:p>
                <a:pPr lvl="1"/>
                <a:r>
                  <a:rPr lang="en-US" dirty="0"/>
                  <a:t>Most statistics for baryon production exist in low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event range, limiting factor in how </a:t>
                </a:r>
                <a:r>
                  <a:rPr lang="en-US" dirty="0" err="1"/>
                  <a:t>how</a:t>
                </a:r>
                <a:r>
                  <a:rPr lang="en-US" dirty="0"/>
                  <a:t> we go based on </a:t>
                </a:r>
                <a:r>
                  <a:rPr lang="en-US" dirty="0" err="1"/>
                  <a:t>SpaCal</a:t>
                </a:r>
                <a:r>
                  <a:rPr lang="en-US" dirty="0"/>
                  <a:t>, elliptical beampipe installed post HERAII luminosity upgrade causes issues  for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&lt; 5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GeV</m:t>
                        </m:r>
                      </m:e>
                      <m:sup>
                        <m:r>
                          <a:rPr lang="en-US" i="1">
                            <a:latin typeface="Cambria Math" panose="02040503050406030204" pitchFamily="18" charset="0"/>
                          </a:rPr>
                          <m:t>2</m:t>
                        </m:r>
                      </m:sup>
                    </m:sSup>
                  </m:oMath>
                </a14:m>
                <a:r>
                  <a:rPr lang="en-US" dirty="0"/>
                  <a:t> </a:t>
                </a:r>
              </a:p>
            </p:txBody>
          </p:sp>
        </mc:Choice>
        <mc:Fallback>
          <p:sp>
            <p:nvSpPr>
              <p:cNvPr id="3" name="Content Placeholder 2">
                <a:extLst>
                  <a:ext uri="{FF2B5EF4-FFF2-40B4-BE49-F238E27FC236}">
                    <a16:creationId xmlns:a16="http://schemas.microsoft.com/office/drawing/2014/main" id="{19110027-2315-6D54-CBDE-B88052C9CC8A}"/>
                  </a:ext>
                </a:extLst>
              </p:cNvPr>
              <p:cNvSpPr>
                <a:spLocks noGrp="1" noRot="1" noChangeAspect="1" noMove="1" noResize="1" noEditPoints="1" noAdjustHandles="1" noChangeArrowheads="1" noChangeShapeType="1" noTextEdit="1"/>
              </p:cNvSpPr>
              <p:nvPr>
                <p:ph idx="1"/>
              </p:nvPr>
            </p:nvSpPr>
            <p:spPr>
              <a:xfrm>
                <a:off x="287593" y="2189599"/>
                <a:ext cx="4284407" cy="3671888"/>
              </a:xfrm>
              <a:blipFill>
                <a:blip r:embed="rId3"/>
                <a:stretch>
                  <a:fillRect l="-569" t="-2156" r="-12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3D71A5-E9B5-88B8-14CE-85835038D9EB}"/>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46</a:t>
            </a:fld>
            <a:endParaRPr lang="en-US">
              <a:solidFill>
                <a:prstClr val="black">
                  <a:tint val="75000"/>
                </a:prstClr>
              </a:solidFill>
              <a:latin typeface="Calibri" panose="020F0502020204030204"/>
            </a:endParaRPr>
          </a:p>
        </p:txBody>
      </p:sp>
      <p:pic>
        <p:nvPicPr>
          <p:cNvPr id="7" name="Picture 6" descr="Diagram&#10;&#10;AI-generated content may be incorrect.">
            <a:extLst>
              <a:ext uri="{FF2B5EF4-FFF2-40B4-BE49-F238E27FC236}">
                <a16:creationId xmlns:a16="http://schemas.microsoft.com/office/drawing/2014/main" id="{EBC38118-2439-C445-FC2B-43ECBAF22CEE}"/>
              </a:ext>
            </a:extLst>
          </p:cNvPr>
          <p:cNvPicPr>
            <a:picLocks noChangeAspect="1"/>
          </p:cNvPicPr>
          <p:nvPr/>
        </p:nvPicPr>
        <p:blipFill>
          <a:blip r:embed="rId4"/>
          <a:stretch>
            <a:fillRect/>
          </a:stretch>
        </p:blipFill>
        <p:spPr>
          <a:xfrm>
            <a:off x="5552767" y="857250"/>
            <a:ext cx="3591233" cy="1448427"/>
          </a:xfrm>
          <a:prstGeom prst="rect">
            <a:avLst/>
          </a:prstGeom>
        </p:spPr>
      </p:pic>
      <p:pic>
        <p:nvPicPr>
          <p:cNvPr id="8" name="Picture 7">
            <a:extLst>
              <a:ext uri="{FF2B5EF4-FFF2-40B4-BE49-F238E27FC236}">
                <a16:creationId xmlns:a16="http://schemas.microsoft.com/office/drawing/2014/main" id="{CD920916-9D6C-B94F-3231-B11CAAA7F774}"/>
              </a:ext>
            </a:extLst>
          </p:cNvPr>
          <p:cNvPicPr>
            <a:picLocks noChangeAspect="1"/>
          </p:cNvPicPr>
          <p:nvPr/>
        </p:nvPicPr>
        <p:blipFill>
          <a:blip r:embed="rId5"/>
          <a:stretch>
            <a:fillRect/>
          </a:stretch>
        </p:blipFill>
        <p:spPr>
          <a:xfrm>
            <a:off x="4266260" y="2144271"/>
            <a:ext cx="1312278" cy="420661"/>
          </a:xfrm>
          <a:prstGeom prst="rect">
            <a:avLst/>
          </a:prstGeom>
        </p:spPr>
      </p:pic>
      <p:pic>
        <p:nvPicPr>
          <p:cNvPr id="9" name="Picture 8">
            <a:extLst>
              <a:ext uri="{FF2B5EF4-FFF2-40B4-BE49-F238E27FC236}">
                <a16:creationId xmlns:a16="http://schemas.microsoft.com/office/drawing/2014/main" id="{C1493E14-A7F1-3BE3-2830-1F9D56282949}"/>
              </a:ext>
            </a:extLst>
          </p:cNvPr>
          <p:cNvPicPr>
            <a:picLocks noChangeAspect="1"/>
          </p:cNvPicPr>
          <p:nvPr/>
        </p:nvPicPr>
        <p:blipFill>
          <a:blip r:embed="rId6"/>
          <a:stretch>
            <a:fillRect/>
          </a:stretch>
        </p:blipFill>
        <p:spPr>
          <a:xfrm>
            <a:off x="4332699" y="935079"/>
            <a:ext cx="1220069" cy="1173419"/>
          </a:xfrm>
          <a:prstGeom prst="rect">
            <a:avLst/>
          </a:prstGeom>
        </p:spPr>
      </p:pic>
    </p:spTree>
    <p:extLst>
      <p:ext uri="{BB962C8B-B14F-4D97-AF65-F5344CB8AC3E}">
        <p14:creationId xmlns:p14="http://schemas.microsoft.com/office/powerpoint/2010/main" val="512410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D4CB-1665-CBCC-BED3-4FBCE09D533C}"/>
              </a:ext>
            </a:extLst>
          </p:cNvPr>
          <p:cNvSpPr>
            <a:spLocks noGrp="1"/>
          </p:cNvSpPr>
          <p:nvPr>
            <p:ph type="title"/>
          </p:nvPr>
        </p:nvSpPr>
        <p:spPr>
          <a:xfrm>
            <a:off x="634955" y="857251"/>
            <a:ext cx="7886700" cy="994172"/>
          </a:xfrm>
        </p:spPr>
        <p:txBody>
          <a:bodyPr/>
          <a:lstStyle/>
          <a:p>
            <a:r>
              <a:rPr lang="en-US" dirty="0"/>
              <a:t>HERAII Running Years Used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5F3B1A3-F329-62AF-B6AB-801669886300}"/>
                  </a:ext>
                </a:extLst>
              </p:cNvPr>
              <p:cNvSpPr>
                <a:spLocks noGrp="1"/>
              </p:cNvSpPr>
              <p:nvPr>
                <p:ph idx="1"/>
              </p:nvPr>
            </p:nvSpPr>
            <p:spPr>
              <a:xfrm>
                <a:off x="207252" y="2271040"/>
                <a:ext cx="3332361" cy="3497423"/>
              </a:xfrm>
            </p:spPr>
            <p:txBody>
              <a:bodyPr>
                <a:normAutofit fontScale="92500" lnSpcReduction="20000"/>
              </a:bodyPr>
              <a:lstStyle/>
              <a:p>
                <a:r>
                  <a:rPr lang="en-US" dirty="0"/>
                  <a:t>Some background issues were leftover from the HERAII luminosity upgrade in 2004 (proton-gas interactions), so 2005-2007 years safely used after this was sorted out</a:t>
                </a:r>
              </a:p>
              <a:p>
                <a:r>
                  <a:rPr lang="en-US" dirty="0"/>
                  <a:t>Used electrons and positrons incident on proton (usually referred to as just the “electron” unless distinction required)</a:t>
                </a:r>
              </a:p>
              <a:p>
                <a:pPr lvl="1"/>
                <a:r>
                  <a:rPr lang="en-US" dirty="0"/>
                  <a:t>We are looking at low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events which are dominated by the virtual photon mediation which couples identically to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e</m:t>
                        </m:r>
                      </m:e>
                      <m:sup>
                        <m:r>
                          <a:rPr lang="en-US" i="1">
                            <a:latin typeface="Cambria Math" panose="02040503050406030204" pitchFamily="18" charset="0"/>
                          </a:rPr>
                          <m:t>+</m:t>
                        </m:r>
                      </m:sup>
                    </m:sSup>
                    <m:r>
                      <a:rPr lang="en-US" b="0" i="0" smtClean="0">
                        <a:latin typeface="Cambria Math" panose="02040503050406030204" pitchFamily="18" charset="0"/>
                      </a:rPr>
                      <m:t>/</m:t>
                    </m:r>
                    <m:sSup>
                      <m:sSupPr>
                        <m:ctrlPr>
                          <a:rPr lang="en-US" i="1">
                            <a:latin typeface="Cambria Math" panose="02040503050406030204" pitchFamily="18" charset="0"/>
                          </a:rPr>
                        </m:ctrlPr>
                      </m:sSupPr>
                      <m:e>
                        <m:r>
                          <m:rPr>
                            <m:sty m:val="p"/>
                          </m:rPr>
                          <a:rPr lang="en-US">
                            <a:latin typeface="Cambria Math" panose="02040503050406030204" pitchFamily="18" charset="0"/>
                          </a:rPr>
                          <m:t>e</m:t>
                        </m:r>
                      </m:e>
                      <m:sup>
                        <m:r>
                          <a:rPr lang="en-US" i="1">
                            <a:latin typeface="Cambria Math" panose="02040503050406030204" pitchFamily="18" charset="0"/>
                          </a:rPr>
                          <m:t>−</m:t>
                        </m:r>
                      </m:sup>
                    </m:sSup>
                  </m:oMath>
                </a14:m>
                <a:r>
                  <a:rPr lang="en-US" dirty="0"/>
                  <a:t> </a:t>
                </a:r>
              </a:p>
            </p:txBody>
          </p:sp>
        </mc:Choice>
        <mc:Fallback>
          <p:sp>
            <p:nvSpPr>
              <p:cNvPr id="3" name="Content Placeholder 2">
                <a:extLst>
                  <a:ext uri="{FF2B5EF4-FFF2-40B4-BE49-F238E27FC236}">
                    <a16:creationId xmlns:a16="http://schemas.microsoft.com/office/drawing/2014/main" id="{25F3B1A3-F329-62AF-B6AB-801669886300}"/>
                  </a:ext>
                </a:extLst>
              </p:cNvPr>
              <p:cNvSpPr>
                <a:spLocks noGrp="1" noRot="1" noChangeAspect="1" noMove="1" noResize="1" noEditPoints="1" noAdjustHandles="1" noChangeArrowheads="1" noChangeShapeType="1" noTextEdit="1"/>
              </p:cNvSpPr>
              <p:nvPr>
                <p:ph idx="1"/>
              </p:nvPr>
            </p:nvSpPr>
            <p:spPr>
              <a:xfrm>
                <a:off x="207252" y="2271040"/>
                <a:ext cx="3332361" cy="3497423"/>
              </a:xfrm>
              <a:blipFill>
                <a:blip r:embed="rId2"/>
                <a:stretch>
                  <a:fillRect l="-1463" t="-2967" r="-219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A52EC4E-4980-A06B-F7A3-69234D7FB1BB}"/>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47</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32DD7915-605B-12AE-289F-A990534D8C67}"/>
              </a:ext>
            </a:extLst>
          </p:cNvPr>
          <p:cNvPicPr>
            <a:picLocks noChangeAspect="1"/>
          </p:cNvPicPr>
          <p:nvPr/>
        </p:nvPicPr>
        <p:blipFill>
          <a:blip r:embed="rId3"/>
          <a:stretch>
            <a:fillRect/>
          </a:stretch>
        </p:blipFill>
        <p:spPr>
          <a:xfrm>
            <a:off x="3980221" y="2011810"/>
            <a:ext cx="4956527" cy="2090429"/>
          </a:xfrm>
          <a:prstGeom prst="rect">
            <a:avLst/>
          </a:prstGeom>
        </p:spPr>
      </p:pic>
      <p:pic>
        <p:nvPicPr>
          <p:cNvPr id="9" name="Picture 8" descr="Logo&#10;&#10;AI-generated content may be incorrect.">
            <a:extLst>
              <a:ext uri="{FF2B5EF4-FFF2-40B4-BE49-F238E27FC236}">
                <a16:creationId xmlns:a16="http://schemas.microsoft.com/office/drawing/2014/main" id="{38135F87-FBBF-26E6-F258-3FE1F0EA4BAC}"/>
              </a:ext>
            </a:extLst>
          </p:cNvPr>
          <p:cNvPicPr>
            <a:picLocks noChangeAspect="1"/>
          </p:cNvPicPr>
          <p:nvPr/>
        </p:nvPicPr>
        <p:blipFill>
          <a:blip r:embed="rId4"/>
          <a:stretch>
            <a:fillRect/>
          </a:stretch>
        </p:blipFill>
        <p:spPr>
          <a:xfrm>
            <a:off x="5934952" y="4174332"/>
            <a:ext cx="1551698" cy="332873"/>
          </a:xfrm>
          <a:prstGeom prst="rect">
            <a:avLst/>
          </a:prstGeom>
        </p:spPr>
      </p:pic>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A00457CA-C54E-9361-CAFF-64D3AE7A46AF}"/>
                  </a:ext>
                </a:extLst>
              </p14:cNvPr>
              <p14:cNvContentPartPr/>
              <p14:nvPr/>
            </p14:nvContentPartPr>
            <p14:xfrm>
              <a:off x="4225213" y="3717987"/>
              <a:ext cx="2028240" cy="15390"/>
            </p14:xfrm>
          </p:contentPart>
        </mc:Choice>
        <mc:Fallback>
          <p:pic>
            <p:nvPicPr>
              <p:cNvPr id="12" name="Ink 11">
                <a:extLst>
                  <a:ext uri="{FF2B5EF4-FFF2-40B4-BE49-F238E27FC236}">
                    <a16:creationId xmlns:a16="http://schemas.microsoft.com/office/drawing/2014/main" id="{A00457CA-C54E-9361-CAFF-64D3AE7A46AF}"/>
                  </a:ext>
                </a:extLst>
              </p:cNvPr>
              <p:cNvPicPr/>
              <p:nvPr/>
            </p:nvPicPr>
            <p:blipFill>
              <a:blip r:embed="rId6"/>
              <a:stretch>
                <a:fillRect/>
              </a:stretch>
            </p:blipFill>
            <p:spPr>
              <a:xfrm>
                <a:off x="4189213" y="3646406"/>
                <a:ext cx="2099880" cy="158195"/>
              </a:xfrm>
              <a:prstGeom prst="rect">
                <a:avLst/>
              </a:prstGeom>
            </p:spPr>
          </p:pic>
        </mc:Fallback>
      </mc:AlternateContent>
    </p:spTree>
    <p:extLst>
      <p:ext uri="{BB962C8B-B14F-4D97-AF65-F5344CB8AC3E}">
        <p14:creationId xmlns:p14="http://schemas.microsoft.com/office/powerpoint/2010/main" val="1064765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4E1F6855-7BEE-4E0B-0426-302A161D945F}"/>
              </a:ext>
            </a:extLst>
          </p:cNvPr>
          <p:cNvSpPr>
            <a:spLocks noGrp="1"/>
          </p:cNvSpPr>
          <p:nvPr>
            <p:ph type="title"/>
          </p:nvPr>
        </p:nvSpPr>
        <p:spPr>
          <a:xfrm>
            <a:off x="1" y="946164"/>
            <a:ext cx="8083685" cy="845700"/>
          </a:xfrm>
        </p:spPr>
        <p:txBody>
          <a:bodyPr>
            <a:normAutofit/>
          </a:bodyPr>
          <a:lstStyle/>
          <a:p>
            <a:r>
              <a:rPr lang="en-US" sz="2700" dirty="0"/>
              <a:t>Event Reconstruction</a:t>
            </a:r>
          </a:p>
        </p:txBody>
      </p:sp>
      <p:pic>
        <p:nvPicPr>
          <p:cNvPr id="42" name="Picture 41">
            <a:extLst>
              <a:ext uri="{FF2B5EF4-FFF2-40B4-BE49-F238E27FC236}">
                <a16:creationId xmlns:a16="http://schemas.microsoft.com/office/drawing/2014/main" id="{2815EE45-9C77-9CE8-3089-0F0771548D79}"/>
              </a:ext>
            </a:extLst>
          </p:cNvPr>
          <p:cNvPicPr>
            <a:picLocks noChangeAspect="1"/>
          </p:cNvPicPr>
          <p:nvPr/>
        </p:nvPicPr>
        <p:blipFill>
          <a:blip r:embed="rId2"/>
          <a:stretch>
            <a:fillRect/>
          </a:stretch>
        </p:blipFill>
        <p:spPr>
          <a:xfrm>
            <a:off x="5856796" y="913933"/>
            <a:ext cx="3183536" cy="1190317"/>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6938119-F836-192B-1DCF-7E67D4144D44}"/>
                  </a:ext>
                </a:extLst>
              </p:cNvPr>
              <p:cNvSpPr txBox="1"/>
              <p:nvPr/>
            </p:nvSpPr>
            <p:spPr>
              <a:xfrm>
                <a:off x="103668" y="1951122"/>
                <a:ext cx="3226115" cy="4524315"/>
              </a:xfrm>
              <a:prstGeom prst="rect">
                <a:avLst/>
              </a:prstGeom>
              <a:noFill/>
            </p:spPr>
            <p:txBody>
              <a:bodyPr wrap="square" rtlCol="0">
                <a:spAutoFit/>
              </a:bodyPr>
              <a:lstStyle/>
              <a:p>
                <a:pPr marL="257175" indent="-257175" defTabSz="685800">
                  <a:buFont typeface="Arial" panose="020B0604020202020204" pitchFamily="34" charset="0"/>
                  <a:buChar char="•"/>
                </a:pPr>
                <a:r>
                  <a:rPr lang="en-US" dirty="0">
                    <a:solidFill>
                      <a:prstClr val="black"/>
                    </a:solidFill>
                    <a:latin typeface="Calibri" panose="020F0502020204030204"/>
                  </a:rPr>
                  <a:t>Scattered electron and HFS each carry enough information to uniquely define DIS kinematics (</a:t>
                </a:r>
                <a14:m>
                  <m:oMath xmlns:m="http://schemas.openxmlformats.org/officeDocument/2006/math">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𝑄</m:t>
                        </m:r>
                      </m:e>
                      <m:sup>
                        <m:r>
                          <a:rPr lang="en-US" i="1">
                            <a:solidFill>
                              <a:prstClr val="black"/>
                            </a:solidFill>
                            <a:latin typeface="Cambria Math" panose="02040503050406030204" pitchFamily="18" charset="0"/>
                          </a:rPr>
                          <m:t>2</m:t>
                        </m:r>
                      </m:sup>
                    </m:sSup>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𝑥</m:t>
                    </m:r>
                    <m:r>
                      <a:rPr lang="en-US" i="1">
                        <a:solidFill>
                          <a:prstClr val="black"/>
                        </a:solidFill>
                        <a:latin typeface="Cambria Math" panose="02040503050406030204" pitchFamily="18" charset="0"/>
                      </a:rPr>
                      <m:t>,</m:t>
                    </m:r>
                    <m:r>
                      <a:rPr lang="en-US" i="1">
                        <a:solidFill>
                          <a:prstClr val="black"/>
                        </a:solidFill>
                        <a:latin typeface="Cambria Math" panose="02040503050406030204" pitchFamily="18" charset="0"/>
                      </a:rPr>
                      <m:t>𝑦</m:t>
                    </m:r>
                  </m:oMath>
                </a14:m>
                <a:r>
                  <a:rPr lang="en-US" dirty="0">
                    <a:solidFill>
                      <a:prstClr val="black"/>
                    </a:solidFill>
                    <a:latin typeface="Calibri" panose="020F0502020204030204"/>
                  </a:rPr>
                  <a:t>), have a lot of freedom with this for event reconstruction</a:t>
                </a:r>
              </a:p>
              <a:p>
                <a:pPr marL="257175" indent="-257175" defTabSz="685800">
                  <a:buFont typeface="Arial" panose="020B0604020202020204" pitchFamily="34" charset="0"/>
                  <a:buChar char="•"/>
                </a:pPr>
                <a:r>
                  <a:rPr lang="en-US" dirty="0">
                    <a:solidFill>
                      <a:prstClr val="black"/>
                    </a:solidFill>
                    <a:latin typeface="Calibri" panose="020F0502020204030204"/>
                  </a:rPr>
                  <a:t>Using I</a:t>
                </a:r>
                <a:r>
                  <a:rPr lang="el-GR" dirty="0">
                    <a:solidFill>
                      <a:prstClr val="black"/>
                    </a:solidFill>
                    <a:latin typeface="Calibri" panose="020F0502020204030204"/>
                  </a:rPr>
                  <a:t>Σ</a:t>
                </a:r>
                <a:r>
                  <a:rPr lang="en-US" dirty="0">
                    <a:solidFill>
                      <a:prstClr val="black"/>
                    </a:solidFill>
                    <a:latin typeface="Calibri" panose="020F0502020204030204"/>
                  </a:rPr>
                  <a:t> reconstruction method</a:t>
                </a:r>
              </a:p>
              <a:p>
                <a:pPr marL="600075" lvl="1" indent="-257175" defTabSz="685800">
                  <a:buFont typeface="Arial" panose="020B0604020202020204" pitchFamily="34" charset="0"/>
                  <a:buChar char="•"/>
                </a:pPr>
                <a:r>
                  <a:rPr lang="en-US" dirty="0">
                    <a:solidFill>
                      <a:prstClr val="black"/>
                    </a:solidFill>
                    <a:latin typeface="Calibri" panose="020F0502020204030204"/>
                  </a:rPr>
                  <a:t>No assumption of electron beam energy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𝐸</m:t>
                        </m:r>
                      </m:e>
                      <m:sub>
                        <m:r>
                          <a:rPr lang="en-US" i="1">
                            <a:solidFill>
                              <a:prstClr val="black"/>
                            </a:solidFill>
                            <a:latin typeface="Cambria Math" panose="02040503050406030204" pitchFamily="18" charset="0"/>
                          </a:rPr>
                          <m:t>0</m:t>
                        </m:r>
                      </m:sub>
                    </m:sSub>
                  </m:oMath>
                </a14:m>
                <a:r>
                  <a:rPr lang="en-US" dirty="0">
                    <a:solidFill>
                      <a:prstClr val="black"/>
                    </a:solidFill>
                    <a:latin typeface="Calibri" panose="020F0502020204030204"/>
                  </a:rPr>
                  <a:t>), so minimal reconstruction issues to </a:t>
                </a:r>
                <a:r>
                  <a:rPr lang="en-US" dirty="0" err="1">
                    <a:solidFill>
                      <a:prstClr val="black"/>
                    </a:solidFill>
                    <a:latin typeface="Calibri" panose="020F0502020204030204"/>
                  </a:rPr>
                  <a:t>to</a:t>
                </a:r>
                <a:r>
                  <a:rPr lang="en-US" dirty="0">
                    <a:solidFill>
                      <a:prstClr val="black"/>
                    </a:solidFill>
                    <a:latin typeface="Calibri" panose="020F0502020204030204"/>
                  </a:rPr>
                  <a:t> Initial State Radiation (ISR)</a:t>
                </a:r>
              </a:p>
              <a:p>
                <a:pPr defTabSz="685800"/>
                <a:endParaRPr lang="en-US" dirty="0">
                  <a:solidFill>
                    <a:prstClr val="black"/>
                  </a:solidFill>
                  <a:latin typeface="Calibri" panose="020F0502020204030204"/>
                </a:endParaRPr>
              </a:p>
            </p:txBody>
          </p:sp>
        </mc:Choice>
        <mc:Fallback>
          <p:sp>
            <p:nvSpPr>
              <p:cNvPr id="7" name="TextBox 6">
                <a:extLst>
                  <a:ext uri="{FF2B5EF4-FFF2-40B4-BE49-F238E27FC236}">
                    <a16:creationId xmlns:a16="http://schemas.microsoft.com/office/drawing/2014/main" id="{D6938119-F836-192B-1DCF-7E67D4144D44}"/>
                  </a:ext>
                </a:extLst>
              </p:cNvPr>
              <p:cNvSpPr txBox="1">
                <a:spLocks noRot="1" noChangeAspect="1" noMove="1" noResize="1" noEditPoints="1" noAdjustHandles="1" noChangeArrowheads="1" noChangeShapeType="1" noTextEdit="1"/>
              </p:cNvSpPr>
              <p:nvPr/>
            </p:nvSpPr>
            <p:spPr>
              <a:xfrm>
                <a:off x="103668" y="1951122"/>
                <a:ext cx="3226115" cy="4524315"/>
              </a:xfrm>
              <a:prstGeom prst="rect">
                <a:avLst/>
              </a:prstGeom>
              <a:blipFill>
                <a:blip r:embed="rId3"/>
                <a:stretch>
                  <a:fillRect l="-1134" t="-67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B00D9A0-DED4-5429-7BEE-EF006D2D73C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48</a:t>
            </a:fld>
            <a:endParaRPr lang="en-US">
              <a:solidFill>
                <a:prstClr val="black">
                  <a:tint val="75000"/>
                </a:prstClr>
              </a:solidFill>
              <a:latin typeface="Calibri" panose="020F0502020204030204"/>
            </a:endParaRPr>
          </a:p>
        </p:txBody>
      </p:sp>
      <p:pic>
        <p:nvPicPr>
          <p:cNvPr id="6" name="Picture 5" descr="A close-up of a clock&#10;&#10;AI-generated content may be incorrect.">
            <a:extLst>
              <a:ext uri="{FF2B5EF4-FFF2-40B4-BE49-F238E27FC236}">
                <a16:creationId xmlns:a16="http://schemas.microsoft.com/office/drawing/2014/main" id="{11CA1978-6991-65B0-7A8E-CE4EBF3D97F8}"/>
              </a:ext>
            </a:extLst>
          </p:cNvPr>
          <p:cNvPicPr>
            <a:picLocks noChangeAspect="1"/>
          </p:cNvPicPr>
          <p:nvPr/>
        </p:nvPicPr>
        <p:blipFill>
          <a:blip r:embed="rId4"/>
          <a:stretch>
            <a:fillRect/>
          </a:stretch>
        </p:blipFill>
        <p:spPr>
          <a:xfrm>
            <a:off x="5948541" y="995875"/>
            <a:ext cx="1381408" cy="1029944"/>
          </a:xfrm>
          <a:prstGeom prst="rect">
            <a:avLst/>
          </a:prstGeom>
        </p:spPr>
      </p:pic>
      <p:pic>
        <p:nvPicPr>
          <p:cNvPr id="9" name="Picture 8" descr="A close-up of a calculator&#10;&#10;AI-generated content may be incorrect.">
            <a:extLst>
              <a:ext uri="{FF2B5EF4-FFF2-40B4-BE49-F238E27FC236}">
                <a16:creationId xmlns:a16="http://schemas.microsoft.com/office/drawing/2014/main" id="{C2F9B011-E351-F829-9E1C-4AFE7E331402}"/>
              </a:ext>
            </a:extLst>
          </p:cNvPr>
          <p:cNvPicPr>
            <a:picLocks noChangeAspect="1"/>
          </p:cNvPicPr>
          <p:nvPr/>
        </p:nvPicPr>
        <p:blipFill>
          <a:blip r:embed="rId5"/>
          <a:stretch>
            <a:fillRect/>
          </a:stretch>
        </p:blipFill>
        <p:spPr>
          <a:xfrm>
            <a:off x="4945322" y="2153961"/>
            <a:ext cx="2829170" cy="440093"/>
          </a:xfrm>
          <a:prstGeom prst="rect">
            <a:avLst/>
          </a:prstGeom>
        </p:spPr>
      </p:pic>
      <p:graphicFrame>
        <p:nvGraphicFramePr>
          <p:cNvPr id="12" name="Table 11">
            <a:extLst>
              <a:ext uri="{FF2B5EF4-FFF2-40B4-BE49-F238E27FC236}">
                <a16:creationId xmlns:a16="http://schemas.microsoft.com/office/drawing/2014/main" id="{A4417195-AA55-AE91-2216-6D83E5A3F17F}"/>
              </a:ext>
            </a:extLst>
          </p:cNvPr>
          <p:cNvGraphicFramePr>
            <a:graphicFrameLocks noGrp="1"/>
          </p:cNvGraphicFramePr>
          <p:nvPr/>
        </p:nvGraphicFramePr>
        <p:xfrm>
          <a:off x="4204547" y="5418296"/>
          <a:ext cx="4031840" cy="381411"/>
        </p:xfrm>
        <a:graphic>
          <a:graphicData uri="http://schemas.openxmlformats.org/drawingml/2006/table">
            <a:tbl>
              <a:tblPr/>
              <a:tblGrid>
                <a:gridCol w="4031840">
                  <a:extLst>
                    <a:ext uri="{9D8B030D-6E8A-4147-A177-3AD203B41FA5}">
                      <a16:colId xmlns:a16="http://schemas.microsoft.com/office/drawing/2014/main" val="2387691166"/>
                    </a:ext>
                  </a:extLst>
                </a:gridCol>
              </a:tblGrid>
              <a:tr h="381411">
                <a:tc>
                  <a:txBody>
                    <a:bodyPr/>
                    <a:lstStyle/>
                    <a:p>
                      <a:pPr fontAlgn="t">
                        <a:buNone/>
                      </a:pPr>
                      <a:br>
                        <a:rPr lang="en-US" sz="1000" b="0" u="sng" dirty="0">
                          <a:effectLst/>
                          <a:hlinkClick r:id="rId6"/>
                        </a:rPr>
                      </a:br>
                      <a:r>
                        <a:rPr lang="en-US" sz="1000" b="0" u="sng" dirty="0">
                          <a:effectLst/>
                          <a:hlinkClick r:id="rId6"/>
                        </a:rPr>
                        <a:t>https://doi.org/10.1016/0168-9002%2895%2900173-5</a:t>
                      </a:r>
                      <a:endParaRPr lang="en-US" sz="1000" dirty="0">
                        <a:effectLst/>
                      </a:endParaRPr>
                    </a:p>
                  </a:txBody>
                  <a:tcPr marL="68580" marR="37148" marT="34290" marB="34290">
                    <a:lnL>
                      <a:noFill/>
                    </a:lnL>
                    <a:lnR>
                      <a:noFill/>
                    </a:lnR>
                    <a:lnT>
                      <a:noFill/>
                    </a:lnT>
                    <a:lnB>
                      <a:noFill/>
                    </a:lnB>
                    <a:solidFill>
                      <a:srgbClr val="FFFFFF"/>
                    </a:solidFill>
                  </a:tcPr>
                </a:tc>
                <a:extLst>
                  <a:ext uri="{0D108BD9-81ED-4DB2-BD59-A6C34878D82A}">
                    <a16:rowId xmlns:a16="http://schemas.microsoft.com/office/drawing/2014/main" val="312917349"/>
                  </a:ext>
                </a:extLst>
              </a:tr>
            </a:tbl>
          </a:graphicData>
        </a:graphic>
      </p:graphicFrame>
      <p:pic>
        <p:nvPicPr>
          <p:cNvPr id="4" name="Picture 3">
            <a:extLst>
              <a:ext uri="{FF2B5EF4-FFF2-40B4-BE49-F238E27FC236}">
                <a16:creationId xmlns:a16="http://schemas.microsoft.com/office/drawing/2014/main" id="{F1C202EB-2E3A-A505-CDEF-ABA172E18885}"/>
              </a:ext>
            </a:extLst>
          </p:cNvPr>
          <p:cNvPicPr>
            <a:picLocks noChangeAspect="1"/>
          </p:cNvPicPr>
          <p:nvPr/>
        </p:nvPicPr>
        <p:blipFill>
          <a:blip r:embed="rId7"/>
          <a:stretch>
            <a:fillRect/>
          </a:stretch>
        </p:blipFill>
        <p:spPr>
          <a:xfrm>
            <a:off x="3804750" y="2632822"/>
            <a:ext cx="5110316" cy="2992433"/>
          </a:xfrm>
          <a:prstGeom prst="rect">
            <a:avLst/>
          </a:prstGeom>
        </p:spPr>
      </p:pic>
      <p:sp>
        <p:nvSpPr>
          <p:cNvPr id="13" name="Rectangle 12">
            <a:extLst>
              <a:ext uri="{FF2B5EF4-FFF2-40B4-BE49-F238E27FC236}">
                <a16:creationId xmlns:a16="http://schemas.microsoft.com/office/drawing/2014/main" id="{9094AC2D-1A23-3000-BCFB-A4DCD9BB9D8D}"/>
              </a:ext>
            </a:extLst>
          </p:cNvPr>
          <p:cNvSpPr/>
          <p:nvPr/>
        </p:nvSpPr>
        <p:spPr>
          <a:xfrm>
            <a:off x="3804750" y="3541457"/>
            <a:ext cx="5021825" cy="2222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3108364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9862C-A9AF-AD7B-CC44-1AC17613743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5E3FB3A-E11C-54FB-10F7-B2C0EB2935C1}"/>
                  </a:ext>
                </a:extLst>
              </p:cNvPr>
              <p:cNvSpPr txBox="1"/>
              <p:nvPr/>
            </p:nvSpPr>
            <p:spPr>
              <a:xfrm>
                <a:off x="181891" y="1824095"/>
                <a:ext cx="8780218" cy="4016484"/>
              </a:xfrm>
              <a:prstGeom prst="rect">
                <a:avLst/>
              </a:prstGeom>
              <a:noFill/>
            </p:spPr>
            <p:txBody>
              <a:bodyPr wrap="square" rtlCol="0">
                <a:spAutoFit/>
              </a:bodyPr>
              <a:lstStyle/>
              <a:p>
                <a:pPr defTabSz="685800"/>
                <a:r>
                  <a:rPr lang="en-US" sz="1500" dirty="0">
                    <a:solidFill>
                      <a:prstClr val="black"/>
                    </a:solidFill>
                    <a:latin typeface="Calibri" panose="020F0502020204030204"/>
                  </a:rPr>
                  <a:t>5 &lt; </a:t>
                </a:r>
                <a14:m>
                  <m:oMath xmlns:m="http://schemas.openxmlformats.org/officeDocument/2006/math">
                    <m:sSup>
                      <m:sSupPr>
                        <m:ctrlPr>
                          <a:rPr lang="en-US" sz="1500" i="1">
                            <a:solidFill>
                              <a:prstClr val="black"/>
                            </a:solidFill>
                            <a:latin typeface="Cambria Math" panose="02040503050406030204" pitchFamily="18" charset="0"/>
                          </a:rPr>
                        </m:ctrlPr>
                      </m:sSupPr>
                      <m:e>
                        <m:r>
                          <a:rPr lang="en-US" sz="1500" i="1">
                            <a:solidFill>
                              <a:prstClr val="black"/>
                            </a:solidFill>
                            <a:latin typeface="Cambria Math" panose="02040503050406030204" pitchFamily="18" charset="0"/>
                          </a:rPr>
                          <m:t>𝑄</m:t>
                        </m:r>
                      </m:e>
                      <m:sup>
                        <m:r>
                          <a:rPr lang="en-US" sz="1500" i="1">
                            <a:solidFill>
                              <a:prstClr val="black"/>
                            </a:solidFill>
                            <a:latin typeface="Cambria Math" panose="02040503050406030204" pitchFamily="18" charset="0"/>
                          </a:rPr>
                          <m:t>2</m:t>
                        </m:r>
                      </m:sup>
                    </m:sSup>
                  </m:oMath>
                </a14:m>
                <a:r>
                  <a:rPr lang="en-US" sz="1500" dirty="0">
                    <a:solidFill>
                      <a:prstClr val="black"/>
                    </a:solidFill>
                    <a:latin typeface="Calibri" panose="020F0502020204030204"/>
                  </a:rPr>
                  <a:t> [</a:t>
                </a:r>
                <a14:m>
                  <m:oMath xmlns:m="http://schemas.openxmlformats.org/officeDocument/2006/math">
                    <m:sSup>
                      <m:sSupPr>
                        <m:ctrlPr>
                          <a:rPr lang="en-US" sz="1500" i="1">
                            <a:solidFill>
                              <a:prstClr val="black"/>
                            </a:solidFill>
                            <a:latin typeface="Cambria Math" panose="02040503050406030204" pitchFamily="18" charset="0"/>
                          </a:rPr>
                        </m:ctrlPr>
                      </m:sSupPr>
                      <m:e>
                        <m:r>
                          <m:rPr>
                            <m:sty m:val="p"/>
                          </m:rPr>
                          <a:rPr lang="en-US" sz="1500">
                            <a:solidFill>
                              <a:prstClr val="black"/>
                            </a:solidFill>
                            <a:latin typeface="Cambria Math" panose="02040503050406030204" pitchFamily="18" charset="0"/>
                          </a:rPr>
                          <m:t>GeV</m:t>
                        </m:r>
                      </m:e>
                      <m:sup>
                        <m:r>
                          <a:rPr lang="en-US" sz="1500" i="1">
                            <a:solidFill>
                              <a:prstClr val="black"/>
                            </a:solidFill>
                            <a:latin typeface="Cambria Math" panose="02040503050406030204" pitchFamily="18" charset="0"/>
                          </a:rPr>
                          <m:t>2</m:t>
                        </m:r>
                      </m:sup>
                    </m:sSup>
                  </m:oMath>
                </a14:m>
                <a:r>
                  <a:rPr lang="en-US" sz="1500" dirty="0">
                    <a:solidFill>
                      <a:prstClr val="black"/>
                    </a:solidFill>
                    <a:latin typeface="Calibri" panose="020F0502020204030204"/>
                  </a:rPr>
                  <a:t>] &lt; 100</a:t>
                </a:r>
                <a:endParaRPr lang="en-US" sz="1500" dirty="0">
                  <a:solidFill>
                    <a:prstClr val="black"/>
                  </a:solidFill>
                  <a:highlight>
                    <a:srgbClr val="FFFF00"/>
                  </a:highlight>
                  <a:latin typeface="Calibri" panose="020F0502020204030204"/>
                </a:endParaRPr>
              </a:p>
              <a:p>
                <a:pPr defTabSz="685800"/>
                <a:r>
                  <a:rPr lang="en-US" sz="1500" dirty="0">
                    <a:solidFill>
                      <a:prstClr val="black"/>
                    </a:solidFill>
                    <a:latin typeface="Calibri" panose="020F0502020204030204"/>
                  </a:rPr>
                  <a:t>0.1 &lt; y &lt; 0.6</a:t>
                </a:r>
              </a:p>
              <a:p>
                <a:pPr defTabSz="685800"/>
                <a:r>
                  <a:rPr lang="en-US" sz="1500" dirty="0">
                    <a:solidFill>
                      <a:prstClr val="black"/>
                    </a:solidFill>
                    <a:latin typeface="Calibri" panose="020F0502020204030204"/>
                  </a:rPr>
                  <a:t>-30 &lt; </a:t>
                </a:r>
                <a:r>
                  <a:rPr lang="en-US" sz="1500" dirty="0" err="1">
                    <a:solidFill>
                      <a:prstClr val="black"/>
                    </a:solidFill>
                    <a:latin typeface="Calibri" panose="020F0502020204030204"/>
                  </a:rPr>
                  <a:t>z</a:t>
                </a:r>
                <a:r>
                  <a:rPr lang="en-US" sz="1500" baseline="-25000" dirty="0" err="1">
                    <a:solidFill>
                      <a:prstClr val="black"/>
                    </a:solidFill>
                    <a:latin typeface="Calibri" panose="020F0502020204030204"/>
                  </a:rPr>
                  <a:t>VTX</a:t>
                </a:r>
                <a:r>
                  <a:rPr lang="en-US" sz="1500" baseline="-25000" dirty="0">
                    <a:solidFill>
                      <a:prstClr val="black"/>
                    </a:solidFill>
                    <a:latin typeface="Calibri" panose="020F0502020204030204"/>
                  </a:rPr>
                  <a:t> </a:t>
                </a:r>
                <a:r>
                  <a:rPr lang="en-US" sz="1500" dirty="0">
                    <a:solidFill>
                      <a:prstClr val="black"/>
                    </a:solidFill>
                    <a:latin typeface="Calibri" panose="020F0502020204030204"/>
                  </a:rPr>
                  <a:t>[cm] &lt; 30</a:t>
                </a:r>
              </a:p>
              <a:p>
                <a:pPr defTabSz="685800"/>
                <a:r>
                  <a:rPr lang="en-US" sz="1500" dirty="0">
                    <a:solidFill>
                      <a:prstClr val="black"/>
                    </a:solidFill>
                    <a:latin typeface="Calibri" panose="020F0502020204030204"/>
                  </a:rPr>
                  <a:t>35 &lt; (</a:t>
                </a:r>
                <a14:m>
                  <m:oMath xmlns:m="http://schemas.openxmlformats.org/officeDocument/2006/math">
                    <m:r>
                      <a:rPr lang="en-US" sz="1500" i="1">
                        <a:solidFill>
                          <a:prstClr val="black"/>
                        </a:solidFill>
                        <a:latin typeface="Cambria Math" panose="02040503050406030204" pitchFamily="18" charset="0"/>
                      </a:rPr>
                      <m:t>𝐸</m:t>
                    </m:r>
                    <m:r>
                      <a:rPr lang="en-US" sz="1500" i="1">
                        <a:solidFill>
                          <a:prstClr val="black"/>
                        </a:solidFill>
                        <a:latin typeface="Cambria Math" panose="02040503050406030204" pitchFamily="18" charset="0"/>
                      </a:rPr>
                      <m:t>−</m:t>
                    </m:r>
                    <m:sSub>
                      <m:sSubPr>
                        <m:ctrlPr>
                          <a:rPr lang="en-US" sz="1500" i="1">
                            <a:solidFill>
                              <a:prstClr val="black"/>
                            </a:solidFill>
                            <a:latin typeface="Cambria Math" panose="02040503050406030204" pitchFamily="18" charset="0"/>
                          </a:rPr>
                        </m:ctrlPr>
                      </m:sSubPr>
                      <m:e>
                        <m:r>
                          <a:rPr lang="en-US" sz="1500" i="1">
                            <a:solidFill>
                              <a:prstClr val="black"/>
                            </a:solidFill>
                            <a:latin typeface="Cambria Math" panose="02040503050406030204" pitchFamily="18" charset="0"/>
                          </a:rPr>
                          <m:t>𝑝</m:t>
                        </m:r>
                      </m:e>
                      <m:sub>
                        <m:r>
                          <a:rPr lang="en-US" sz="1500" i="1">
                            <a:solidFill>
                              <a:prstClr val="black"/>
                            </a:solidFill>
                            <a:latin typeface="Cambria Math" panose="02040503050406030204" pitchFamily="18" charset="0"/>
                          </a:rPr>
                          <m:t>𝑧</m:t>
                        </m:r>
                      </m:sub>
                    </m:sSub>
                  </m:oMath>
                </a14:m>
                <a:r>
                  <a:rPr lang="en-US" sz="1500" dirty="0">
                    <a:solidFill>
                      <a:prstClr val="black"/>
                    </a:solidFill>
                    <a:latin typeface="Calibri" panose="020F0502020204030204"/>
                  </a:rPr>
                  <a:t>) [</a:t>
                </a:r>
                <a14:m>
                  <m:oMath xmlns:m="http://schemas.openxmlformats.org/officeDocument/2006/math">
                    <m:r>
                      <m:rPr>
                        <m:sty m:val="p"/>
                      </m:rPr>
                      <a:rPr lang="en-US" sz="1500">
                        <a:solidFill>
                          <a:prstClr val="black"/>
                        </a:solidFill>
                        <a:latin typeface="Cambria Math" panose="02040503050406030204" pitchFamily="18" charset="0"/>
                      </a:rPr>
                      <m:t>GeV</m:t>
                    </m:r>
                  </m:oMath>
                </a14:m>
                <a:r>
                  <a:rPr lang="en-US" sz="1500" dirty="0">
                    <a:solidFill>
                      <a:prstClr val="black"/>
                    </a:solidFill>
                    <a:latin typeface="Calibri" panose="020F0502020204030204"/>
                  </a:rPr>
                  <a:t>] &lt; 70 </a:t>
                </a:r>
              </a:p>
              <a:p>
                <a:pPr marL="600075" lvl="1" indent="-257175" defTabSz="685800">
                  <a:buFont typeface="Arial" panose="020B0604020202020204" pitchFamily="34" charset="0"/>
                  <a:buChar char="•"/>
                </a:pPr>
                <a:r>
                  <a:rPr lang="en-US" sz="1500" dirty="0">
                    <a:solidFill>
                      <a:prstClr val="black"/>
                    </a:solidFill>
                    <a:latin typeface="Calibri" panose="020F0502020204030204"/>
                  </a:rPr>
                  <a:t>Reject events with missing FS particles, missing electron, detector issues</a:t>
                </a:r>
              </a:p>
              <a:p>
                <a:pPr defTabSz="685800"/>
                <a:endParaRPr lang="en-US" sz="1500" dirty="0">
                  <a:solidFill>
                    <a:prstClr val="black"/>
                  </a:solidFill>
                  <a:latin typeface="Calibri" panose="020F0502020204030204"/>
                </a:endParaRPr>
              </a:p>
              <a:p>
                <a:pPr defTabSz="685800"/>
                <a:r>
                  <a:rPr lang="en-US" sz="1500" dirty="0">
                    <a:solidFill>
                      <a:prstClr val="black"/>
                    </a:solidFill>
                    <a:latin typeface="Calibri" panose="020F0502020204030204"/>
                  </a:rPr>
                  <a:t>s61 &gt; 0  *Trigger requirements change between run, but requires transverse momentum above some threshold, z vertex measurement within detector region, and a </a:t>
                </a:r>
                <a:r>
                  <a:rPr lang="en-US" sz="1500" dirty="0" err="1">
                    <a:solidFill>
                      <a:prstClr val="black"/>
                    </a:solidFill>
                    <a:latin typeface="Calibri" panose="020F0502020204030204"/>
                  </a:rPr>
                  <a:t>SpaCal</a:t>
                </a:r>
                <a:r>
                  <a:rPr lang="en-US" sz="1500" dirty="0">
                    <a:solidFill>
                      <a:prstClr val="black"/>
                    </a:solidFill>
                    <a:latin typeface="Calibri" panose="020F0502020204030204"/>
                  </a:rPr>
                  <a:t> energy deposit above some threshold </a:t>
                </a:r>
              </a:p>
              <a:p>
                <a:pPr marL="600075" lvl="1" indent="-257175" defTabSz="685800">
                  <a:buFont typeface="Arial" panose="020B0604020202020204" pitchFamily="34" charset="0"/>
                  <a:buChar char="•"/>
                </a:pPr>
                <a:r>
                  <a:rPr lang="en-US" sz="1500" dirty="0" err="1">
                    <a:solidFill>
                      <a:prstClr val="black"/>
                    </a:solidFill>
                    <a:latin typeface="Calibri" panose="020F0502020204030204"/>
                  </a:rPr>
                  <a:t>p</a:t>
                </a:r>
                <a:r>
                  <a:rPr lang="en-US" sz="1500" baseline="-25000" dirty="0" err="1">
                    <a:solidFill>
                      <a:prstClr val="black"/>
                    </a:solidFill>
                    <a:latin typeface="Calibri" panose="020F0502020204030204"/>
                  </a:rPr>
                  <a:t>T</a:t>
                </a:r>
                <a:r>
                  <a:rPr lang="en-US" sz="1500" dirty="0">
                    <a:solidFill>
                      <a:prstClr val="black"/>
                    </a:solidFill>
                    <a:latin typeface="Calibri" panose="020F0502020204030204"/>
                  </a:rPr>
                  <a:t> &gt; 900 MeV</a:t>
                </a:r>
              </a:p>
              <a:p>
                <a:pPr marL="600075" lvl="1" indent="-257175" defTabSz="685800">
                  <a:buFont typeface="Arial" panose="020B0604020202020204" pitchFamily="34" charset="0"/>
                  <a:buChar char="•"/>
                </a:pPr>
                <a:r>
                  <a:rPr lang="en-US" sz="1500" dirty="0" err="1">
                    <a:solidFill>
                      <a:prstClr val="black"/>
                    </a:solidFill>
                    <a:latin typeface="Calibri" panose="020F0502020204030204"/>
                  </a:rPr>
                  <a:t>SpaCal</a:t>
                </a:r>
                <a:r>
                  <a:rPr lang="en-US" sz="1500" dirty="0">
                    <a:solidFill>
                      <a:prstClr val="black"/>
                    </a:solidFill>
                    <a:latin typeface="Calibri" panose="020F0502020204030204"/>
                  </a:rPr>
                  <a:t> energy deposit &gt; 9 GeV</a:t>
                </a:r>
              </a:p>
              <a:p>
                <a:pPr defTabSz="685800"/>
                <a:endParaRPr lang="en-US" sz="1500" dirty="0">
                  <a:solidFill>
                    <a:prstClr val="black"/>
                  </a:solidFill>
                  <a:latin typeface="Calibri" panose="020F0502020204030204"/>
                </a:endParaRPr>
              </a:p>
              <a:p>
                <a:pPr defTabSz="685800"/>
                <a:endParaRPr lang="en-US" dirty="0">
                  <a:solidFill>
                    <a:prstClr val="black"/>
                  </a:solidFill>
                  <a:latin typeface="Calibri" panose="020F0502020204030204"/>
                </a:endParaRPr>
              </a:p>
              <a:p>
                <a:pPr defTabSz="685800"/>
                <a:endParaRPr lang="en-US" dirty="0">
                  <a:solidFill>
                    <a:prstClr val="black"/>
                  </a:solidFill>
                  <a:latin typeface="Calibri" panose="020F0502020204030204"/>
                </a:endParaRPr>
              </a:p>
              <a:p>
                <a:pPr marL="257175" indent="-257175" defTabSz="685800">
                  <a:buFont typeface="Arial" panose="020B0604020202020204" pitchFamily="34" charset="0"/>
                  <a:buChar char="•"/>
                </a:pPr>
                <a:r>
                  <a:rPr lang="en-US" dirty="0" err="1">
                    <a:solidFill>
                      <a:prstClr val="black"/>
                    </a:solidFill>
                    <a:latin typeface="Calibri" panose="020F0502020204030204"/>
                  </a:rPr>
                  <a:t>SpaCal</a:t>
                </a:r>
                <a:r>
                  <a:rPr lang="en-US" dirty="0">
                    <a:solidFill>
                      <a:prstClr val="black"/>
                    </a:solidFill>
                    <a:latin typeface="Calibri" panose="020F0502020204030204"/>
                  </a:rPr>
                  <a:t> energy deposit &gt; 11 GeV</a:t>
                </a:r>
              </a:p>
              <a:p>
                <a:pPr marL="257175" indent="-257175" defTabSz="685800">
                  <a:buFont typeface="Arial" panose="020B0604020202020204" pitchFamily="34" charset="0"/>
                  <a:buChar char="•"/>
                </a:pPr>
                <a:r>
                  <a:rPr lang="en-US" dirty="0">
                    <a:solidFill>
                      <a:prstClr val="black"/>
                    </a:solidFill>
                    <a:latin typeface="Calibri" panose="020F0502020204030204"/>
                  </a:rPr>
                  <a:t>Scattered Electron Cluster Radius in </a:t>
                </a:r>
                <a:r>
                  <a:rPr lang="en-US" dirty="0" err="1">
                    <a:solidFill>
                      <a:prstClr val="black"/>
                    </a:solidFill>
                    <a:latin typeface="Calibri" panose="020F0502020204030204"/>
                  </a:rPr>
                  <a:t>SpaCal</a:t>
                </a:r>
                <a:r>
                  <a:rPr lang="en-US" dirty="0">
                    <a:solidFill>
                      <a:prstClr val="black"/>
                    </a:solidFill>
                    <a:latin typeface="Calibri" panose="020F0502020204030204"/>
                  </a:rPr>
                  <a:t> (</a:t>
                </a:r>
                <a:r>
                  <a:rPr lang="en-US" dirty="0" err="1">
                    <a:solidFill>
                      <a:prstClr val="black"/>
                    </a:solidFill>
                    <a:latin typeface="Calibri" panose="020F0502020204030204"/>
                  </a:rPr>
                  <a:t>Ecra</a:t>
                </a:r>
                <a:r>
                  <a:rPr lang="en-US" dirty="0">
                    <a:solidFill>
                      <a:prstClr val="black"/>
                    </a:solidFill>
                    <a:latin typeface="Calibri" panose="020F0502020204030204"/>
                  </a:rPr>
                  <a:t>) &lt; 3.5cm</a:t>
                </a:r>
              </a:p>
              <a:p>
                <a:pPr marL="257175" indent="-257175" defTabSz="685800">
                  <a:buFont typeface="Arial" panose="020B0604020202020204" pitchFamily="34" charset="0"/>
                  <a:buChar char="•"/>
                </a:pPr>
                <a:r>
                  <a:rPr lang="en-US" dirty="0" err="1">
                    <a:solidFill>
                      <a:prstClr val="black"/>
                    </a:solidFill>
                    <a:latin typeface="Calibri" panose="020F0502020204030204"/>
                  </a:rPr>
                  <a:t>SpaCal</a:t>
                </a:r>
                <a:r>
                  <a:rPr lang="en-US" dirty="0">
                    <a:solidFill>
                      <a:prstClr val="black"/>
                    </a:solidFill>
                    <a:latin typeface="Calibri" panose="020F0502020204030204"/>
                  </a:rPr>
                  <a:t> Cuts to eliminate dead trigger cells</a:t>
                </a:r>
              </a:p>
            </p:txBody>
          </p:sp>
        </mc:Choice>
        <mc:Fallback>
          <p:sp>
            <p:nvSpPr>
              <p:cNvPr id="13" name="TextBox 12">
                <a:extLst>
                  <a:ext uri="{FF2B5EF4-FFF2-40B4-BE49-F238E27FC236}">
                    <a16:creationId xmlns:a16="http://schemas.microsoft.com/office/drawing/2014/main" id="{55E3FB3A-E11C-54FB-10F7-B2C0EB2935C1}"/>
                  </a:ext>
                </a:extLst>
              </p:cNvPr>
              <p:cNvSpPr txBox="1">
                <a:spLocks noRot="1" noChangeAspect="1" noMove="1" noResize="1" noEditPoints="1" noAdjustHandles="1" noChangeArrowheads="1" noChangeShapeType="1" noTextEdit="1"/>
              </p:cNvSpPr>
              <p:nvPr/>
            </p:nvSpPr>
            <p:spPr>
              <a:xfrm>
                <a:off x="181891" y="1824095"/>
                <a:ext cx="8780218" cy="4016484"/>
              </a:xfrm>
              <a:prstGeom prst="rect">
                <a:avLst/>
              </a:prstGeom>
              <a:blipFill>
                <a:blip r:embed="rId2"/>
                <a:stretch>
                  <a:fillRect l="-486" t="-152" b="-15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itle 1">
                <a:extLst>
                  <a:ext uri="{FF2B5EF4-FFF2-40B4-BE49-F238E27FC236}">
                    <a16:creationId xmlns:a16="http://schemas.microsoft.com/office/drawing/2014/main" id="{E500A697-B5D4-A683-1B09-D5EA68D33F0E}"/>
                  </a:ext>
                </a:extLst>
              </p:cNvPr>
              <p:cNvSpPr>
                <a:spLocks noGrp="1"/>
              </p:cNvSpPr>
              <p:nvPr>
                <p:ph type="title"/>
              </p:nvPr>
            </p:nvSpPr>
            <p:spPr>
              <a:xfrm>
                <a:off x="0" y="946164"/>
                <a:ext cx="8962109" cy="845700"/>
              </a:xfrm>
            </p:spPr>
            <p:txBody>
              <a:bodyPr>
                <a:normAutofit/>
              </a:bodyPr>
              <a:lstStyle/>
              <a:p>
                <a:r>
                  <a:rPr lang="en-US" sz="2700" dirty="0"/>
                  <a:t>2005-2007 HERA II </a:t>
                </a:r>
                <a14:m>
                  <m:oMath xmlns:m="http://schemas.openxmlformats.org/officeDocument/2006/math">
                    <m:sSup>
                      <m:sSupPr>
                        <m:ctrlPr>
                          <a:rPr lang="en-US" sz="2700" i="1">
                            <a:latin typeface="Cambria Math" panose="02040503050406030204" pitchFamily="18" charset="0"/>
                          </a:rPr>
                        </m:ctrlPr>
                      </m:sSupPr>
                      <m:e>
                        <m:r>
                          <m:rPr>
                            <m:sty m:val="p"/>
                          </m:rPr>
                          <a:rPr lang="en-US" sz="2700">
                            <a:latin typeface="Cambria Math" panose="02040503050406030204" pitchFamily="18" charset="0"/>
                          </a:rPr>
                          <m:t>e</m:t>
                        </m:r>
                      </m:e>
                      <m:sup>
                        <m:r>
                          <a:rPr lang="en-US" sz="2700" i="1">
                            <a:latin typeface="Cambria Math" panose="02040503050406030204" pitchFamily="18" charset="0"/>
                          </a:rPr>
                          <m:t>+</m:t>
                        </m:r>
                      </m:sup>
                    </m:sSup>
                  </m:oMath>
                </a14:m>
                <a:r>
                  <a:rPr lang="en-US" sz="2700" dirty="0"/>
                  <a:t>p/ </a:t>
                </a:r>
                <a14:m>
                  <m:oMath xmlns:m="http://schemas.openxmlformats.org/officeDocument/2006/math">
                    <m:sSup>
                      <m:sSupPr>
                        <m:ctrlPr>
                          <a:rPr lang="en-US" sz="2700" i="1">
                            <a:latin typeface="Cambria Math" panose="02040503050406030204" pitchFamily="18" charset="0"/>
                          </a:rPr>
                        </m:ctrlPr>
                      </m:sSupPr>
                      <m:e>
                        <m:r>
                          <m:rPr>
                            <m:sty m:val="p"/>
                          </m:rPr>
                          <a:rPr lang="en-US" sz="2700">
                            <a:latin typeface="Cambria Math" panose="02040503050406030204" pitchFamily="18" charset="0"/>
                          </a:rPr>
                          <m:t>e</m:t>
                        </m:r>
                      </m:e>
                      <m:sup>
                        <m:r>
                          <a:rPr lang="en-US" sz="2700" i="1">
                            <a:latin typeface="Cambria Math" panose="02040503050406030204" pitchFamily="18" charset="0"/>
                          </a:rPr>
                          <m:t>−</m:t>
                        </m:r>
                      </m:sup>
                    </m:sSup>
                  </m:oMath>
                </a14:m>
                <a:r>
                  <a:rPr lang="en-US" sz="2700" dirty="0"/>
                  <a:t>p Data/MC Reconstructed Event Selections (using I</a:t>
                </a:r>
                <a:r>
                  <a:rPr lang="el-GR" sz="2700" dirty="0"/>
                  <a:t>Σ</a:t>
                </a:r>
                <a:r>
                  <a:rPr lang="en-US" sz="2700" dirty="0"/>
                  <a:t> reconstruction)</a:t>
                </a:r>
              </a:p>
            </p:txBody>
          </p:sp>
        </mc:Choice>
        <mc:Fallback>
          <p:sp>
            <p:nvSpPr>
              <p:cNvPr id="40" name="Title 1">
                <a:extLst>
                  <a:ext uri="{FF2B5EF4-FFF2-40B4-BE49-F238E27FC236}">
                    <a16:creationId xmlns:a16="http://schemas.microsoft.com/office/drawing/2014/main" id="{E500A697-B5D4-A683-1B09-D5EA68D33F0E}"/>
                  </a:ext>
                </a:extLst>
              </p:cNvPr>
              <p:cNvSpPr>
                <a:spLocks noGrp="1" noRot="1" noChangeAspect="1" noMove="1" noResize="1" noEditPoints="1" noAdjustHandles="1" noChangeArrowheads="1" noChangeShapeType="1" noTextEdit="1"/>
              </p:cNvSpPr>
              <p:nvPr>
                <p:ph type="title"/>
              </p:nvPr>
            </p:nvSpPr>
            <p:spPr>
              <a:xfrm>
                <a:off x="0" y="946164"/>
                <a:ext cx="8962109" cy="845700"/>
              </a:xfrm>
              <a:blipFill>
                <a:blip r:embed="rId3"/>
                <a:stretch>
                  <a:fillRect l="-1293" t="-10072" b="-1870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F8945DB-4740-3467-52BC-D6B9F51BA8E1}"/>
              </a:ext>
            </a:extLst>
          </p:cNvPr>
          <p:cNvPicPr>
            <a:picLocks noChangeAspect="1"/>
          </p:cNvPicPr>
          <p:nvPr/>
        </p:nvPicPr>
        <p:blipFill>
          <a:blip r:embed="rId4"/>
          <a:stretch>
            <a:fillRect/>
          </a:stretch>
        </p:blipFill>
        <p:spPr>
          <a:xfrm>
            <a:off x="2921808" y="2136481"/>
            <a:ext cx="4195117" cy="637854"/>
          </a:xfrm>
          <a:prstGeom prst="rect">
            <a:avLst/>
          </a:prstGeom>
        </p:spPr>
      </p:pic>
      <p:sp>
        <p:nvSpPr>
          <p:cNvPr id="2" name="Slide Number Placeholder 1">
            <a:extLst>
              <a:ext uri="{FF2B5EF4-FFF2-40B4-BE49-F238E27FC236}">
                <a16:creationId xmlns:a16="http://schemas.microsoft.com/office/drawing/2014/main" id="{76DAF1AC-4F6B-291E-79F4-D780EB0F699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49</a:t>
            </a:fld>
            <a:endParaRPr lang="en-US">
              <a:solidFill>
                <a:prstClr val="black">
                  <a:tint val="75000"/>
                </a:prstClr>
              </a:solidFill>
              <a:latin typeface="Calibri" panose="020F0502020204030204"/>
            </a:endParaRPr>
          </a:p>
        </p:txBody>
      </p:sp>
      <p:pic>
        <p:nvPicPr>
          <p:cNvPr id="7" name="Picture 6" descr="Graphical user interface&#10;&#10;AI-generated content may be incorrect.">
            <a:extLst>
              <a:ext uri="{FF2B5EF4-FFF2-40B4-BE49-F238E27FC236}">
                <a16:creationId xmlns:a16="http://schemas.microsoft.com/office/drawing/2014/main" id="{71B89B64-9BFF-E232-337A-F898D5A1B94A}"/>
              </a:ext>
            </a:extLst>
          </p:cNvPr>
          <p:cNvPicPr>
            <a:picLocks noChangeAspect="1"/>
          </p:cNvPicPr>
          <p:nvPr/>
        </p:nvPicPr>
        <p:blipFill>
          <a:blip r:embed="rId5"/>
          <a:stretch>
            <a:fillRect/>
          </a:stretch>
        </p:blipFill>
        <p:spPr>
          <a:xfrm>
            <a:off x="4580956" y="3720244"/>
            <a:ext cx="4563044" cy="1425122"/>
          </a:xfrm>
          <a:prstGeom prst="rect">
            <a:avLst/>
          </a:prstGeom>
        </p:spPr>
      </p:pic>
    </p:spTree>
    <p:extLst>
      <p:ext uri="{BB962C8B-B14F-4D97-AF65-F5344CB8AC3E}">
        <p14:creationId xmlns:p14="http://schemas.microsoft.com/office/powerpoint/2010/main" val="1513648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3A1B-6212-E82F-6B52-D1A74D2AC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626EF6-C9B1-ECBC-7302-344F445A2555}"/>
              </a:ext>
            </a:extLst>
          </p:cNvPr>
          <p:cNvSpPr>
            <a:spLocks noGrp="1"/>
          </p:cNvSpPr>
          <p:nvPr>
            <p:ph type="title"/>
          </p:nvPr>
        </p:nvSpPr>
        <p:spPr/>
        <p:txBody>
          <a:bodyPr/>
          <a:lstStyle/>
          <a:p>
            <a:r>
              <a:rPr lang="en-US" dirty="0"/>
              <a:t>Baryon Junction Motivation</a:t>
            </a:r>
          </a:p>
        </p:txBody>
      </p:sp>
      <p:sp>
        <p:nvSpPr>
          <p:cNvPr id="3" name="Slide Number Placeholder 2">
            <a:extLst>
              <a:ext uri="{FF2B5EF4-FFF2-40B4-BE49-F238E27FC236}">
                <a16:creationId xmlns:a16="http://schemas.microsoft.com/office/drawing/2014/main" id="{9BA07C9D-4380-3E0A-8BF8-FB747801503B}"/>
              </a:ext>
            </a:extLst>
          </p:cNvPr>
          <p:cNvSpPr>
            <a:spLocks noGrp="1"/>
          </p:cNvSpPr>
          <p:nvPr>
            <p:ph type="sldNum" sz="quarter" idx="4"/>
          </p:nvPr>
        </p:nvSpPr>
        <p:spPr/>
        <p:txBody>
          <a:bodyPr/>
          <a:lstStyle/>
          <a:p>
            <a:fld id="{933A556B-7C63-244D-9B7C-B0EA8042B330}" type="slidenum">
              <a:rPr lang="en-US" smtClean="0"/>
              <a:pPr/>
              <a:t>5</a:t>
            </a:fld>
            <a:endParaRPr lang="en-US" sz="750" dirty="0"/>
          </a:p>
        </p:txBody>
      </p:sp>
      <p:sp>
        <p:nvSpPr>
          <p:cNvPr id="6" name="Content Placeholder 6">
            <a:extLst>
              <a:ext uri="{FF2B5EF4-FFF2-40B4-BE49-F238E27FC236}">
                <a16:creationId xmlns:a16="http://schemas.microsoft.com/office/drawing/2014/main" id="{AD59854B-650B-177E-C6C6-E6B3C69094CC}"/>
              </a:ext>
            </a:extLst>
          </p:cNvPr>
          <p:cNvSpPr txBox="1">
            <a:spLocks/>
          </p:cNvSpPr>
          <p:nvPr/>
        </p:nvSpPr>
        <p:spPr>
          <a:xfrm>
            <a:off x="428625" y="1900050"/>
            <a:ext cx="4143375" cy="44165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t>Some interesting methods have been recently proposed by STAR studying charge vs baryon stopping in heavy ion collisions to search for baryon junction evidence [2]</a:t>
            </a:r>
          </a:p>
          <a:p>
            <a:pPr marL="342900" indent="-342900"/>
            <a:r>
              <a:rPr lang="en-US" sz="2000" dirty="0"/>
              <a:t>Looking forward to EIC, we should also be able to look for baryon junction signatures in electron-ion collisions [3]</a:t>
            </a:r>
          </a:p>
          <a:p>
            <a:pPr marL="342900" indent="-342900"/>
            <a:r>
              <a:rPr lang="en-US" sz="2000" b="1" dirty="0"/>
              <a:t>Deep-inelastic </a:t>
            </a:r>
            <a:r>
              <a:rPr lang="en-US" sz="2000" b="1" i="1" dirty="0"/>
              <a:t>ep </a:t>
            </a:r>
            <a:r>
              <a:rPr lang="en-US" sz="2000" b="1" dirty="0"/>
              <a:t>scattering, as studied at HERA, can also be used to look for junctions [4,5]</a:t>
            </a:r>
            <a:endParaRPr lang="en-US" b="1" i="1" dirty="0"/>
          </a:p>
        </p:txBody>
      </p:sp>
      <p:pic>
        <p:nvPicPr>
          <p:cNvPr id="8" name="Picture 7">
            <a:extLst>
              <a:ext uri="{FF2B5EF4-FFF2-40B4-BE49-F238E27FC236}">
                <a16:creationId xmlns:a16="http://schemas.microsoft.com/office/drawing/2014/main" id="{01566158-926A-BF5F-0415-98EBEDB993CD}"/>
              </a:ext>
            </a:extLst>
          </p:cNvPr>
          <p:cNvPicPr>
            <a:picLocks noChangeAspect="1"/>
          </p:cNvPicPr>
          <p:nvPr/>
        </p:nvPicPr>
        <p:blipFill>
          <a:blip r:embed="rId2"/>
          <a:stretch>
            <a:fillRect/>
          </a:stretch>
        </p:blipFill>
        <p:spPr>
          <a:xfrm>
            <a:off x="5250426" y="1661285"/>
            <a:ext cx="3464949" cy="2206764"/>
          </a:xfrm>
          <a:prstGeom prst="rect">
            <a:avLst/>
          </a:prstGeom>
        </p:spPr>
      </p:pic>
      <p:pic>
        <p:nvPicPr>
          <p:cNvPr id="12" name="Picture 11">
            <a:extLst>
              <a:ext uri="{FF2B5EF4-FFF2-40B4-BE49-F238E27FC236}">
                <a16:creationId xmlns:a16="http://schemas.microsoft.com/office/drawing/2014/main" id="{085D3E9C-4250-84CA-E987-203FF7F2F78C}"/>
              </a:ext>
            </a:extLst>
          </p:cNvPr>
          <p:cNvPicPr>
            <a:picLocks noChangeAspect="1"/>
          </p:cNvPicPr>
          <p:nvPr/>
        </p:nvPicPr>
        <p:blipFill>
          <a:blip r:embed="rId3"/>
          <a:stretch>
            <a:fillRect/>
          </a:stretch>
        </p:blipFill>
        <p:spPr>
          <a:xfrm>
            <a:off x="5519685" y="4387330"/>
            <a:ext cx="2871325" cy="1850854"/>
          </a:xfrm>
          <a:prstGeom prst="rect">
            <a:avLst/>
          </a:prstGeom>
        </p:spPr>
      </p:pic>
      <p:sp>
        <p:nvSpPr>
          <p:cNvPr id="13" name="TextBox 12">
            <a:extLst>
              <a:ext uri="{FF2B5EF4-FFF2-40B4-BE49-F238E27FC236}">
                <a16:creationId xmlns:a16="http://schemas.microsoft.com/office/drawing/2014/main" id="{68A92AC9-9670-C0E6-1DFA-30B233B23FFC}"/>
              </a:ext>
            </a:extLst>
          </p:cNvPr>
          <p:cNvSpPr txBox="1"/>
          <p:nvPr/>
        </p:nvSpPr>
        <p:spPr>
          <a:xfrm>
            <a:off x="5135533" y="3935691"/>
            <a:ext cx="4008467" cy="276999"/>
          </a:xfrm>
          <a:prstGeom prst="rect">
            <a:avLst/>
          </a:prstGeom>
          <a:noFill/>
        </p:spPr>
        <p:txBody>
          <a:bodyPr wrap="square" rtlCol="0">
            <a:spAutoFit/>
          </a:bodyPr>
          <a:lstStyle/>
          <a:p>
            <a:pPr algn="ctr"/>
            <a:r>
              <a:rPr lang="en-US" sz="1200" dirty="0">
                <a:hlinkClick r:id="rId4"/>
              </a:rPr>
              <a:t>https://doi.org/10.1140/epjc/s10052-024-12834-2</a:t>
            </a:r>
            <a:endParaRPr lang="en-US" sz="1000" dirty="0"/>
          </a:p>
        </p:txBody>
      </p:sp>
      <p:sp>
        <p:nvSpPr>
          <p:cNvPr id="14" name="TextBox 13">
            <a:extLst>
              <a:ext uri="{FF2B5EF4-FFF2-40B4-BE49-F238E27FC236}">
                <a16:creationId xmlns:a16="http://schemas.microsoft.com/office/drawing/2014/main" id="{719E821D-E4CE-E18A-FD42-514837F1BD2C}"/>
              </a:ext>
            </a:extLst>
          </p:cNvPr>
          <p:cNvSpPr txBox="1"/>
          <p:nvPr/>
        </p:nvSpPr>
        <p:spPr>
          <a:xfrm>
            <a:off x="5063611" y="6141956"/>
            <a:ext cx="4008467" cy="276999"/>
          </a:xfrm>
          <a:prstGeom prst="rect">
            <a:avLst/>
          </a:prstGeom>
          <a:noFill/>
        </p:spPr>
        <p:txBody>
          <a:bodyPr wrap="square" rtlCol="0">
            <a:spAutoFit/>
          </a:bodyPr>
          <a:lstStyle/>
          <a:p>
            <a:pPr algn="ctr"/>
            <a:r>
              <a:rPr lang="en-US" sz="1200" dirty="0">
                <a:hlinkClick r:id="rId5" tooltip="Persistent link using digital object identifier"/>
              </a:rPr>
              <a:t>https://doi.org/10.1016/j.physletb.2024.138680</a:t>
            </a:r>
            <a:endParaRPr lang="en-US" sz="1200" dirty="0"/>
          </a:p>
        </p:txBody>
      </p:sp>
    </p:spTree>
    <p:extLst>
      <p:ext uri="{BB962C8B-B14F-4D97-AF65-F5344CB8AC3E}">
        <p14:creationId xmlns:p14="http://schemas.microsoft.com/office/powerpoint/2010/main" val="4131493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5D866-8001-E1DA-B47A-BF562676A2B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B6B5F3F-FE43-C479-3E24-2406D6EF7701}"/>
                  </a:ext>
                </a:extLst>
              </p:cNvPr>
              <p:cNvSpPr txBox="1"/>
              <p:nvPr/>
            </p:nvSpPr>
            <p:spPr>
              <a:xfrm>
                <a:off x="349897" y="2207536"/>
                <a:ext cx="7200902" cy="3693319"/>
              </a:xfrm>
              <a:prstGeom prst="rect">
                <a:avLst/>
              </a:prstGeom>
              <a:noFill/>
            </p:spPr>
            <p:txBody>
              <a:bodyPr wrap="square" rtlCol="0">
                <a:spAutoFit/>
              </a:bodyPr>
              <a:lstStyle/>
              <a:p>
                <a:pPr defTabSz="685800"/>
                <a:r>
                  <a:rPr lang="en-US" dirty="0">
                    <a:solidFill>
                      <a:prstClr val="black"/>
                    </a:solidFill>
                    <a:latin typeface="Calibri" panose="020F0502020204030204"/>
                  </a:rPr>
                  <a:t>H1 Analysis Framework provides initial rough selections, loops over identified secondary decay vertices and combines tracks whose trajectories can be reasonably fitted to the decay vertex position</a:t>
                </a:r>
              </a:p>
              <a:p>
                <a:pPr defTabSz="685800"/>
                <a:endParaRPr lang="en-US" dirty="0">
                  <a:solidFill>
                    <a:prstClr val="black"/>
                  </a:solidFill>
                  <a:latin typeface="Calibri" panose="020F0502020204030204"/>
                </a:endParaRPr>
              </a:p>
              <a:p>
                <a:pPr marL="600075" lvl="1" indent="-257175" defTabSz="685800">
                  <a:buFont typeface="Arial" panose="020B0604020202020204" pitchFamily="34" charset="0"/>
                  <a:buChar char="•"/>
                </a:pPr>
                <a:r>
                  <a:rPr lang="en-US" dirty="0">
                    <a:solidFill>
                      <a:prstClr val="black"/>
                    </a:solidFill>
                    <a:latin typeface="Calibri" panose="020F0502020204030204"/>
                  </a:rPr>
                  <a:t>Displaced decay vertex with two oppositely charged daughters</a:t>
                </a:r>
              </a:p>
              <a:p>
                <a:pPr marL="600075" lvl="1" indent="-257175" defTabSz="685800">
                  <a:buFont typeface="Arial" panose="020B0604020202020204" pitchFamily="34" charset="0"/>
                  <a:buChar char="•"/>
                </a:pPr>
                <a:r>
                  <a:rPr lang="en-US" dirty="0" err="1">
                    <a:solidFill>
                      <a:prstClr val="black"/>
                    </a:solidFill>
                    <a:latin typeface="Calibri" panose="020F0502020204030204"/>
                  </a:rPr>
                  <a:t>p</a:t>
                </a:r>
                <a:r>
                  <a:rPr lang="en-US" baseline="-25000" dirty="0" err="1">
                    <a:solidFill>
                      <a:prstClr val="black"/>
                    </a:solidFill>
                    <a:latin typeface="Calibri" panose="020F0502020204030204"/>
                  </a:rPr>
                  <a:t>T</a:t>
                </a:r>
                <a:r>
                  <a:rPr lang="en-US" dirty="0">
                    <a:solidFill>
                      <a:prstClr val="black"/>
                    </a:solidFill>
                    <a:latin typeface="Calibri" panose="020F0502020204030204"/>
                  </a:rPr>
                  <a:t> (p) &gt;= 0.2 GeV</a:t>
                </a:r>
              </a:p>
              <a:p>
                <a:pPr marL="600075" lvl="1" indent="-257175" defTabSz="685800">
                  <a:buFont typeface="Arial" panose="020B0604020202020204" pitchFamily="34" charset="0"/>
                  <a:buChar char="•"/>
                </a:pPr>
                <a:r>
                  <a:rPr lang="en-US" dirty="0" err="1">
                    <a:solidFill>
                      <a:prstClr val="black"/>
                    </a:solidFill>
                    <a:latin typeface="Calibri" panose="020F0502020204030204"/>
                  </a:rPr>
                  <a:t>p</a:t>
                </a:r>
                <a:r>
                  <a:rPr lang="en-US" baseline="-25000" dirty="0" err="1">
                    <a:solidFill>
                      <a:prstClr val="black"/>
                    </a:solidFill>
                    <a:latin typeface="Calibri" panose="020F0502020204030204"/>
                  </a:rPr>
                  <a:t>T</a:t>
                </a:r>
                <a:r>
                  <a:rPr lang="en-US" dirty="0">
                    <a:solidFill>
                      <a:prstClr val="black"/>
                    </a:solidFill>
                    <a:latin typeface="Calibri" panose="020F0502020204030204"/>
                  </a:rPr>
                  <a:t> (</a:t>
                </a:r>
                <a:r>
                  <a:rPr lang="el-GR" dirty="0">
                    <a:solidFill>
                      <a:prstClr val="black"/>
                    </a:solidFill>
                    <a:latin typeface="Calibri" panose="020F0502020204030204"/>
                  </a:rPr>
                  <a:t>π</a:t>
                </a:r>
                <a:r>
                  <a:rPr lang="en-US" dirty="0">
                    <a:solidFill>
                      <a:prstClr val="black"/>
                    </a:solidFill>
                    <a:latin typeface="Calibri" panose="020F0502020204030204"/>
                  </a:rPr>
                  <a:t>) &gt;= 0.1 GeV (We strengthen this cut later)</a:t>
                </a:r>
              </a:p>
              <a:p>
                <a:pPr marL="600075" lvl="1" indent="-257175" defTabSz="685800">
                  <a:buFont typeface="Arial" panose="020B0604020202020204" pitchFamily="34" charset="0"/>
                  <a:buChar char="•"/>
                </a:pPr>
                <a:r>
                  <a:rPr lang="en-US" dirty="0">
                    <a:solidFill>
                      <a:prstClr val="black"/>
                    </a:solidFill>
                    <a:latin typeface="Calibri" panose="020F0502020204030204"/>
                  </a:rPr>
                  <a:t>Track Length (</a:t>
                </a:r>
                <a:r>
                  <a:rPr lang="el-GR" dirty="0">
                    <a:solidFill>
                      <a:prstClr val="black"/>
                    </a:solidFill>
                    <a:latin typeface="Calibri" panose="020F0502020204030204"/>
                  </a:rPr>
                  <a:t>π</a:t>
                </a:r>
                <a:r>
                  <a:rPr lang="en-US" dirty="0">
                    <a:solidFill>
                      <a:prstClr val="black"/>
                    </a:solidFill>
                    <a:latin typeface="Calibri" panose="020F0502020204030204"/>
                  </a:rPr>
                  <a:t>) &gt;= 10 cm</a:t>
                </a:r>
              </a:p>
              <a:p>
                <a:pPr marL="600075" lvl="1" indent="-257175" defTabSz="685800">
                  <a:buFont typeface="Arial" panose="020B0604020202020204" pitchFamily="34" charset="0"/>
                  <a:buChar char="•"/>
                </a:pPr>
                <a:r>
                  <a:rPr lang="en-US" dirty="0">
                    <a:solidFill>
                      <a:prstClr val="black"/>
                    </a:solidFill>
                    <a:latin typeface="Calibri" panose="020F0502020204030204"/>
                  </a:rPr>
                  <a:t>M(p+</a:t>
                </a:r>
                <a:r>
                  <a:rPr lang="el-GR" dirty="0">
                    <a:solidFill>
                      <a:prstClr val="black"/>
                    </a:solidFill>
                    <a:latin typeface="Calibri" panose="020F0502020204030204"/>
                  </a:rPr>
                  <a:t> π</a:t>
                </a:r>
                <a:r>
                  <a:rPr lang="en-US" dirty="0">
                    <a:solidFill>
                      <a:prstClr val="black"/>
                    </a:solidFill>
                    <a:latin typeface="Calibri" panose="020F0502020204030204"/>
                  </a:rPr>
                  <a:t>) &lt;=1.5 GeV  (M(</a:t>
                </a:r>
                <a:r>
                  <a:rPr lang="el-GR" dirty="0">
                    <a:solidFill>
                      <a:prstClr val="black"/>
                    </a:solidFill>
                    <a:latin typeface="Calibri" panose="020F0502020204030204"/>
                  </a:rPr>
                  <a:t>Λ</a:t>
                </a:r>
                <a:r>
                  <a:rPr lang="en-US" dirty="0">
                    <a:solidFill>
                      <a:prstClr val="black"/>
                    </a:solidFill>
                    <a:latin typeface="Calibri" panose="020F0502020204030204"/>
                  </a:rPr>
                  <a:t>) ~ 1.1511)</a:t>
                </a:r>
              </a:p>
              <a:p>
                <a:pPr marL="600075" lvl="1" indent="-257175" defTabSz="685800">
                  <a:buFont typeface="Arial" panose="020B0604020202020204" pitchFamily="34" charset="0"/>
                  <a:buChar char="•"/>
                </a:pPr>
                <a:r>
                  <a:rPr lang="en-US" dirty="0" err="1">
                    <a:solidFill>
                      <a:prstClr val="black"/>
                    </a:solidFill>
                    <a:latin typeface="Calibri" panose="020F0502020204030204"/>
                  </a:rPr>
                  <a:t>p</a:t>
                </a:r>
                <a:r>
                  <a:rPr lang="en-US" baseline="-25000" dirty="0" err="1">
                    <a:solidFill>
                      <a:prstClr val="black"/>
                    </a:solidFill>
                    <a:latin typeface="Calibri" panose="020F0502020204030204"/>
                  </a:rPr>
                  <a:t>T,rel</a:t>
                </a:r>
                <a:r>
                  <a:rPr lang="en-US" baseline="-25000" dirty="0">
                    <a:solidFill>
                      <a:prstClr val="black"/>
                    </a:solidFill>
                    <a:latin typeface="Calibri" panose="020F0502020204030204"/>
                  </a:rPr>
                  <a:t> </a:t>
                </a:r>
                <a:r>
                  <a:rPr lang="en-US" dirty="0">
                    <a:solidFill>
                      <a:prstClr val="black"/>
                    </a:solidFill>
                    <a:latin typeface="Calibri" panose="020F0502020204030204"/>
                  </a:rPr>
                  <a:t>(daughters </a:t>
                </a:r>
                <a:r>
                  <a:rPr lang="en-US" dirty="0" err="1">
                    <a:solidFill>
                      <a:prstClr val="black"/>
                    </a:solidFill>
                    <a:latin typeface="Calibri" panose="020F0502020204030204"/>
                  </a:rPr>
                  <a:t>w.r.t.</a:t>
                </a:r>
                <a:r>
                  <a:rPr lang="en-US" dirty="0">
                    <a:solidFill>
                      <a:prstClr val="black"/>
                    </a:solidFill>
                    <a:latin typeface="Calibri" panose="020F0502020204030204"/>
                  </a:rPr>
                  <a:t> </a:t>
                </a:r>
                <a:r>
                  <a:rPr lang="el-GR" dirty="0">
                    <a:solidFill>
                      <a:prstClr val="black"/>
                    </a:solidFill>
                    <a:latin typeface="Calibri" panose="020F0502020204030204"/>
                  </a:rPr>
                  <a:t>Λ</a:t>
                </a:r>
                <a:r>
                  <a:rPr lang="en-US" dirty="0">
                    <a:solidFill>
                      <a:prstClr val="black"/>
                    </a:solidFill>
                    <a:latin typeface="Calibri" panose="020F0502020204030204"/>
                  </a:rPr>
                  <a:t>) &lt; 0.15 GeV</a:t>
                </a:r>
              </a:p>
              <a:p>
                <a:pPr marL="600075" lvl="1" indent="-257175" defTabSz="685800">
                  <a:buFont typeface="Arial" panose="020B0604020202020204" pitchFamily="34" charset="0"/>
                  <a:buChar char="•"/>
                </a:pPr>
                <a14:m>
                  <m:oMath xmlns:m="http://schemas.openxmlformats.org/officeDocument/2006/math">
                    <m:sSup>
                      <m:sSupPr>
                        <m:ctrlPr>
                          <a:rPr lang="en-US" i="1">
                            <a:solidFill>
                              <a:prstClr val="black"/>
                            </a:solidFill>
                            <a:latin typeface="Cambria Math" panose="02040503050406030204" pitchFamily="18" charset="0"/>
                          </a:rPr>
                        </m:ctrlPr>
                      </m:sSupPr>
                      <m:e>
                        <m:r>
                          <m:rPr>
                            <m:sty m:val="p"/>
                          </m:rPr>
                          <a:rPr lang="el-GR" i="1">
                            <a:solidFill>
                              <a:prstClr val="black"/>
                            </a:solidFill>
                            <a:latin typeface="Cambria Math" panose="02040503050406030204" pitchFamily="18" charset="0"/>
                          </a:rPr>
                          <m:t>χ</m:t>
                        </m:r>
                      </m:e>
                      <m:sup>
                        <m:r>
                          <a:rPr lang="en-US" i="1">
                            <a:solidFill>
                              <a:prstClr val="black"/>
                            </a:solidFill>
                            <a:latin typeface="Cambria Math" panose="02040503050406030204" pitchFamily="18" charset="0"/>
                          </a:rPr>
                          <m:t>2</m:t>
                        </m:r>
                      </m:sup>
                    </m:sSup>
                  </m:oMath>
                </a14:m>
                <a:r>
                  <a:rPr lang="en-US" dirty="0">
                    <a:solidFill>
                      <a:prstClr val="black"/>
                    </a:solidFill>
                    <a:latin typeface="Calibri" panose="020F0502020204030204"/>
                  </a:rPr>
                  <a:t>(fit of daughter tracks to secondary vertex) &lt; 5</a:t>
                </a:r>
              </a:p>
              <a:p>
                <a:pPr marL="600075" lvl="1" indent="-257175" defTabSz="685800">
                  <a:buFont typeface="Arial" panose="020B0604020202020204" pitchFamily="34" charset="0"/>
                  <a:buChar char="•"/>
                </a:pPr>
                <a:r>
                  <a:rPr lang="en-US" dirty="0">
                    <a:solidFill>
                      <a:prstClr val="black"/>
                    </a:solidFill>
                    <a:latin typeface="Calibri" panose="020F0502020204030204"/>
                  </a:rPr>
                  <a:t>Radial Distance of Secondary vertex from primary &gt;= 1.5 cm</a:t>
                </a:r>
              </a:p>
              <a:p>
                <a:pPr defTabSz="685800"/>
                <a:endParaRPr lang="en-US" dirty="0">
                  <a:solidFill>
                    <a:prstClr val="black"/>
                  </a:solidFill>
                  <a:latin typeface="Calibri" panose="020F0502020204030204"/>
                </a:endParaRPr>
              </a:p>
            </p:txBody>
          </p:sp>
        </mc:Choice>
        <mc:Fallback>
          <p:sp>
            <p:nvSpPr>
              <p:cNvPr id="13" name="TextBox 12">
                <a:extLst>
                  <a:ext uri="{FF2B5EF4-FFF2-40B4-BE49-F238E27FC236}">
                    <a16:creationId xmlns:a16="http://schemas.microsoft.com/office/drawing/2014/main" id="{7B6B5F3F-FE43-C479-3E24-2406D6EF7701}"/>
                  </a:ext>
                </a:extLst>
              </p:cNvPr>
              <p:cNvSpPr txBox="1">
                <a:spLocks noRot="1" noChangeAspect="1" noMove="1" noResize="1" noEditPoints="1" noAdjustHandles="1" noChangeArrowheads="1" noChangeShapeType="1" noTextEdit="1"/>
              </p:cNvSpPr>
              <p:nvPr/>
            </p:nvSpPr>
            <p:spPr>
              <a:xfrm>
                <a:off x="349897" y="2207536"/>
                <a:ext cx="7200902" cy="3693319"/>
              </a:xfrm>
              <a:prstGeom prst="rect">
                <a:avLst/>
              </a:prstGeom>
              <a:blipFill>
                <a:blip r:embed="rId2"/>
                <a:stretch>
                  <a:fillRect l="-677" t="-825" r="-9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itle 1">
                <a:extLst>
                  <a:ext uri="{FF2B5EF4-FFF2-40B4-BE49-F238E27FC236}">
                    <a16:creationId xmlns:a16="http://schemas.microsoft.com/office/drawing/2014/main" id="{D5625900-AA8B-346A-09EC-82A37E5AB608}"/>
                  </a:ext>
                </a:extLst>
              </p:cNvPr>
              <p:cNvSpPr>
                <a:spLocks noGrp="1"/>
              </p:cNvSpPr>
              <p:nvPr>
                <p:ph type="title"/>
              </p:nvPr>
            </p:nvSpPr>
            <p:spPr>
              <a:xfrm>
                <a:off x="85186" y="1059520"/>
                <a:ext cx="8083685" cy="848318"/>
              </a:xfrm>
            </p:spPr>
            <p:txBody>
              <a:bodyPr>
                <a:normAutofit fontScale="90000"/>
              </a:bodyPr>
              <a:lstStyle/>
              <a:p>
                <a:r>
                  <a:rPr lang="en-US" dirty="0"/>
                  <a:t>HERA II 2005-2007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e</m:t>
                        </m:r>
                      </m:e>
                      <m:sup>
                        <m:r>
                          <a:rPr lang="en-US" i="1">
                            <a:latin typeface="Cambria Math" panose="02040503050406030204" pitchFamily="18" charset="0"/>
                          </a:rPr>
                          <m:t>+</m:t>
                        </m:r>
                      </m:sup>
                    </m:sSup>
                  </m:oMath>
                </a14:m>
                <a:r>
                  <a:rPr lang="en-US" dirty="0"/>
                  <a:t>p/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e</m:t>
                        </m:r>
                      </m:e>
                      <m:sup>
                        <m:r>
                          <a:rPr lang="en-US" i="1">
                            <a:latin typeface="Cambria Math" panose="02040503050406030204" pitchFamily="18" charset="0"/>
                          </a:rPr>
                          <m:t>−</m:t>
                        </m:r>
                      </m:sup>
                    </m:sSup>
                  </m:oMath>
                </a14:m>
                <a:r>
                  <a:rPr lang="en-US" dirty="0"/>
                  <a:t>p </a:t>
                </a:r>
                <a:br>
                  <a:rPr lang="en-US" dirty="0"/>
                </a:br>
                <a:r>
                  <a:rPr lang="en-US" dirty="0"/>
                  <a:t>Looping over </a:t>
                </a:r>
                <a:r>
                  <a:rPr lang="en-US" dirty="0" err="1"/>
                  <a:t>μODS</a:t>
                </a:r>
                <a:r>
                  <a:rPr lang="en-US" dirty="0"/>
                  <a:t> particle candidates</a:t>
                </a:r>
              </a:p>
            </p:txBody>
          </p:sp>
        </mc:Choice>
        <mc:Fallback>
          <p:sp>
            <p:nvSpPr>
              <p:cNvPr id="40" name="Title 1">
                <a:extLst>
                  <a:ext uri="{FF2B5EF4-FFF2-40B4-BE49-F238E27FC236}">
                    <a16:creationId xmlns:a16="http://schemas.microsoft.com/office/drawing/2014/main" id="{D5625900-AA8B-346A-09EC-82A37E5AB608}"/>
                  </a:ext>
                </a:extLst>
              </p:cNvPr>
              <p:cNvSpPr>
                <a:spLocks noGrp="1" noRot="1" noChangeAspect="1" noMove="1" noResize="1" noEditPoints="1" noAdjustHandles="1" noChangeArrowheads="1" noChangeShapeType="1" noTextEdit="1"/>
              </p:cNvSpPr>
              <p:nvPr>
                <p:ph type="title"/>
              </p:nvPr>
            </p:nvSpPr>
            <p:spPr>
              <a:xfrm>
                <a:off x="85186" y="1059520"/>
                <a:ext cx="8083685" cy="848318"/>
              </a:xfrm>
              <a:blipFill>
                <a:blip r:embed="rId3"/>
                <a:stretch>
                  <a:fillRect l="-1810" t="-18705" b="-26619"/>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43D8991A-2782-D2CF-920C-99DBF7ED87FF}"/>
              </a:ext>
            </a:extLst>
          </p:cNvPr>
          <p:cNvPicPr>
            <a:picLocks noChangeAspect="1"/>
          </p:cNvPicPr>
          <p:nvPr/>
        </p:nvPicPr>
        <p:blipFill>
          <a:blip r:embed="rId4"/>
          <a:stretch>
            <a:fillRect/>
          </a:stretch>
        </p:blipFill>
        <p:spPr>
          <a:xfrm>
            <a:off x="6786334" y="1281202"/>
            <a:ext cx="2272481" cy="502964"/>
          </a:xfrm>
          <a:prstGeom prst="rect">
            <a:avLst/>
          </a:prstGeom>
        </p:spPr>
      </p:pic>
      <p:pic>
        <p:nvPicPr>
          <p:cNvPr id="3" name="Picture 2">
            <a:extLst>
              <a:ext uri="{FF2B5EF4-FFF2-40B4-BE49-F238E27FC236}">
                <a16:creationId xmlns:a16="http://schemas.microsoft.com/office/drawing/2014/main" id="{F8D1D3E7-29FD-B3F2-52D4-EAA3EAF35F1B}"/>
              </a:ext>
            </a:extLst>
          </p:cNvPr>
          <p:cNvPicPr>
            <a:picLocks noChangeAspect="1"/>
          </p:cNvPicPr>
          <p:nvPr/>
        </p:nvPicPr>
        <p:blipFill>
          <a:blip r:embed="rId5"/>
          <a:stretch>
            <a:fillRect/>
          </a:stretch>
        </p:blipFill>
        <p:spPr>
          <a:xfrm>
            <a:off x="6786334" y="857831"/>
            <a:ext cx="2245046" cy="566978"/>
          </a:xfrm>
          <a:prstGeom prst="rect">
            <a:avLst/>
          </a:prstGeom>
        </p:spPr>
      </p:pic>
      <p:sp>
        <p:nvSpPr>
          <p:cNvPr id="4" name="Slide Number Placeholder 3">
            <a:extLst>
              <a:ext uri="{FF2B5EF4-FFF2-40B4-BE49-F238E27FC236}">
                <a16:creationId xmlns:a16="http://schemas.microsoft.com/office/drawing/2014/main" id="{53188E1C-7B3D-41C7-EF53-6936438DE63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5741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FE8FF-F830-A12B-CB68-49FEABFD55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544236-06A7-FE8E-30E6-88757EEAC3F4}"/>
              </a:ext>
            </a:extLst>
          </p:cNvPr>
          <p:cNvPicPr>
            <a:picLocks noChangeAspect="1"/>
          </p:cNvPicPr>
          <p:nvPr/>
        </p:nvPicPr>
        <p:blipFill>
          <a:blip r:embed="rId2"/>
          <a:stretch>
            <a:fillRect/>
          </a:stretch>
        </p:blipFill>
        <p:spPr>
          <a:xfrm>
            <a:off x="19963" y="1752899"/>
            <a:ext cx="4276784" cy="3871614"/>
          </a:xfrm>
          <a:prstGeom prst="rect">
            <a:avLst/>
          </a:prstGeom>
        </p:spPr>
      </p:pic>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67294288-2C66-04F2-5928-64A50DE5FDFA}"/>
                  </a:ext>
                </a:extLst>
              </p:cNvPr>
              <p:cNvSpPr>
                <a:spLocks noGrp="1"/>
              </p:cNvSpPr>
              <p:nvPr>
                <p:ph type="title"/>
              </p:nvPr>
            </p:nvSpPr>
            <p:spPr>
              <a:xfrm>
                <a:off x="0" y="997318"/>
                <a:ext cx="4572000" cy="664697"/>
              </a:xfrm>
            </p:spPr>
            <p:txBody>
              <a:bodyPr>
                <a:noAutofit/>
              </a:bodyPr>
              <a:lstStyle/>
              <a:p>
                <a:r>
                  <a:rPr lang="en-US" sz="2700" dirty="0"/>
                  <a:t>HERA II 2005-2007 </a:t>
                </a:r>
                <a14:m>
                  <m:oMath xmlns:m="http://schemas.openxmlformats.org/officeDocument/2006/math">
                    <m:sSup>
                      <m:sSupPr>
                        <m:ctrlPr>
                          <a:rPr lang="en-US" sz="2700" i="1">
                            <a:latin typeface="Cambria Math" panose="02040503050406030204" pitchFamily="18" charset="0"/>
                          </a:rPr>
                        </m:ctrlPr>
                      </m:sSupPr>
                      <m:e>
                        <m:r>
                          <m:rPr>
                            <m:sty m:val="p"/>
                          </m:rPr>
                          <a:rPr lang="en-US" sz="2700">
                            <a:latin typeface="Cambria Math" panose="02040503050406030204" pitchFamily="18" charset="0"/>
                          </a:rPr>
                          <m:t>e</m:t>
                        </m:r>
                      </m:e>
                      <m:sup>
                        <m:r>
                          <a:rPr lang="en-US" sz="2700" i="1">
                            <a:latin typeface="Cambria Math" panose="02040503050406030204" pitchFamily="18" charset="0"/>
                          </a:rPr>
                          <m:t>+</m:t>
                        </m:r>
                      </m:sup>
                    </m:sSup>
                  </m:oMath>
                </a14:m>
                <a:r>
                  <a:rPr lang="en-US" sz="2700" dirty="0"/>
                  <a:t>p/ </a:t>
                </a:r>
                <a14:m>
                  <m:oMath xmlns:m="http://schemas.openxmlformats.org/officeDocument/2006/math">
                    <m:sSup>
                      <m:sSupPr>
                        <m:ctrlPr>
                          <a:rPr lang="en-US" sz="2700" i="1">
                            <a:latin typeface="Cambria Math" panose="02040503050406030204" pitchFamily="18" charset="0"/>
                          </a:rPr>
                        </m:ctrlPr>
                      </m:sSupPr>
                      <m:e>
                        <m:r>
                          <m:rPr>
                            <m:sty m:val="p"/>
                          </m:rPr>
                          <a:rPr lang="en-US" sz="2700">
                            <a:latin typeface="Cambria Math" panose="02040503050406030204" pitchFamily="18" charset="0"/>
                          </a:rPr>
                          <m:t>e</m:t>
                        </m:r>
                      </m:e>
                      <m:sup>
                        <m:r>
                          <a:rPr lang="en-US" sz="2700" i="1">
                            <a:latin typeface="Cambria Math" panose="02040503050406030204" pitchFamily="18" charset="0"/>
                          </a:rPr>
                          <m:t>−</m:t>
                        </m:r>
                      </m:sup>
                    </m:sSup>
                  </m:oMath>
                </a14:m>
                <a:r>
                  <a:rPr lang="en-US" sz="2700" dirty="0"/>
                  <a:t>p</a:t>
                </a:r>
                <a:br>
                  <a:rPr lang="en-US" sz="2700" dirty="0"/>
                </a:br>
                <a:r>
                  <a:rPr lang="el-GR" sz="2700" dirty="0"/>
                  <a:t>Λ</a:t>
                </a:r>
                <a:r>
                  <a:rPr lang="en-US" sz="2700" dirty="0"/>
                  <a:t> + </a:t>
                </a:r>
                <a14:m>
                  <m:oMath xmlns:m="http://schemas.openxmlformats.org/officeDocument/2006/math">
                    <m:acc>
                      <m:accPr>
                        <m:chr m:val="̅"/>
                        <m:ctrlPr>
                          <a:rPr lang="en-US" sz="2700" i="1">
                            <a:latin typeface="Cambria Math" panose="02040503050406030204" pitchFamily="18" charset="0"/>
                          </a:rPr>
                        </m:ctrlPr>
                      </m:accPr>
                      <m:e>
                        <m:r>
                          <m:rPr>
                            <m:nor/>
                          </m:rPr>
                          <a:rPr lang="el-GR" sz="2700" dirty="0"/>
                          <m:t>Λ</m:t>
                        </m:r>
                      </m:e>
                    </m:acc>
                  </m:oMath>
                </a14:m>
                <a:r>
                  <a:rPr lang="en-US" sz="2700" dirty="0"/>
                  <a:t> Cut Evolution</a:t>
                </a:r>
              </a:p>
            </p:txBody>
          </p:sp>
        </mc:Choice>
        <mc:Fallback>
          <p:sp>
            <p:nvSpPr>
              <p:cNvPr id="2" name="Title 1">
                <a:extLst>
                  <a:ext uri="{FF2B5EF4-FFF2-40B4-BE49-F238E27FC236}">
                    <a16:creationId xmlns:a16="http://schemas.microsoft.com/office/drawing/2014/main" id="{67294288-2C66-04F2-5928-64A50DE5FDFA}"/>
                  </a:ext>
                </a:extLst>
              </p:cNvPr>
              <p:cNvSpPr>
                <a:spLocks noGrp="1" noRot="1" noChangeAspect="1" noMove="1" noResize="1" noEditPoints="1" noAdjustHandles="1" noChangeArrowheads="1" noChangeShapeType="1" noTextEdit="1"/>
              </p:cNvSpPr>
              <p:nvPr>
                <p:ph type="title"/>
              </p:nvPr>
            </p:nvSpPr>
            <p:spPr>
              <a:xfrm>
                <a:off x="0" y="997318"/>
                <a:ext cx="4572000" cy="664697"/>
              </a:xfrm>
              <a:blipFill>
                <a:blip r:embed="rId3"/>
                <a:stretch>
                  <a:fillRect l="-2533" t="-27523" b="-366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6C59C07E-CF2D-1E60-CCBB-A653E6BA9D77}"/>
                  </a:ext>
                </a:extLst>
              </p:cNvPr>
              <p:cNvSpPr>
                <a:spLocks noGrp="1"/>
              </p:cNvSpPr>
              <p:nvPr>
                <p:ph idx="1"/>
              </p:nvPr>
            </p:nvSpPr>
            <p:spPr>
              <a:xfrm>
                <a:off x="4296747" y="990320"/>
                <a:ext cx="4847253" cy="4870362"/>
              </a:xfrm>
            </p:spPr>
            <p:txBody>
              <a:bodyPr>
                <a:normAutofit fontScale="62500" lnSpcReduction="20000"/>
              </a:bodyPr>
              <a:lstStyle/>
              <a:p>
                <a:pPr marL="0" indent="0">
                  <a:buNone/>
                </a:pPr>
                <a:r>
                  <a:rPr lang="en-US" b="1" dirty="0"/>
                  <a:t>Cut 0 – Black: </a:t>
                </a:r>
                <a:r>
                  <a:rPr lang="en-US" dirty="0"/>
                  <a:t>Starting Point </a:t>
                </a:r>
              </a:p>
              <a:p>
                <a:pPr marL="0" indent="0">
                  <a:buNone/>
                </a:pPr>
                <a:r>
                  <a:rPr lang="en-US" dirty="0"/>
                  <a:t>	(Raw Candidates After Event Selection + 	H1FindLambda.C)</a:t>
                </a:r>
              </a:p>
              <a:p>
                <a:pPr marL="0" indent="0">
                  <a:buNone/>
                </a:pPr>
                <a:r>
                  <a:rPr lang="en-US" b="1" dirty="0">
                    <a:solidFill>
                      <a:srgbClr val="FF0000"/>
                    </a:solidFill>
                  </a:rPr>
                  <a:t>Cut 1- Red:</a:t>
                </a:r>
                <a:r>
                  <a:rPr lang="pt-BR" b="1" dirty="0"/>
                  <a:t> </a:t>
                </a:r>
                <a:r>
                  <a:rPr lang="pt-BR" dirty="0"/>
                  <a:t>|ɳ(</a:t>
                </a:r>
                <a:r>
                  <a:rPr lang="el-GR" dirty="0"/>
                  <a:t>Λ</a:t>
                </a:r>
                <a:r>
                  <a:rPr lang="pt-BR" dirty="0"/>
                  <a:t>)| &lt; 1.3 </a:t>
                </a:r>
              </a:p>
              <a:p>
                <a:pPr marL="0" indent="0">
                  <a:buNone/>
                </a:pPr>
                <a:r>
                  <a:rPr lang="pt-BR" b="1" dirty="0">
                    <a:solidFill>
                      <a:srgbClr val="00B050"/>
                    </a:solidFill>
                  </a:rPr>
                  <a:t>Cut 2- Green: </a:t>
                </a:r>
                <a:r>
                  <a:rPr lang="pt-BR" dirty="0"/>
                  <a:t>0.5 &lt; </a:t>
                </a:r>
                <a:r>
                  <a:rPr lang="en-US" dirty="0" err="1"/>
                  <a:t>p</a:t>
                </a:r>
                <a:r>
                  <a:rPr lang="en-US" baseline="-25000" dirty="0" err="1"/>
                  <a:t>T</a:t>
                </a:r>
                <a:r>
                  <a:rPr lang="pt-BR" dirty="0"/>
                  <a:t>(</a:t>
                </a:r>
                <a:r>
                  <a:rPr lang="el-GR" dirty="0"/>
                  <a:t>Λ</a:t>
                </a:r>
                <a:r>
                  <a:rPr lang="pt-BR" dirty="0"/>
                  <a:t>)[GeV] &lt; 3.5 </a:t>
                </a:r>
                <a:endParaRPr lang="en-US" dirty="0"/>
              </a:p>
              <a:p>
                <a:pPr marL="0" indent="0">
                  <a:buNone/>
                </a:pPr>
                <a:r>
                  <a:rPr lang="pt-BR" b="1" dirty="0">
                    <a:solidFill>
                      <a:srgbClr val="0808BE"/>
                    </a:solidFill>
                  </a:rPr>
                  <a:t>Cut 3- Blue: </a:t>
                </a:r>
                <a:r>
                  <a:rPr lang="pt-BR" dirty="0"/>
                  <a:t>Track Start Radius &lt; 35cm</a:t>
                </a:r>
              </a:p>
              <a:p>
                <a:pPr marL="0" indent="0">
                  <a:buNone/>
                </a:pPr>
                <a:r>
                  <a:rPr lang="pt-BR" b="1" dirty="0">
                    <a:solidFill>
                      <a:schemeClr val="accent2"/>
                    </a:solidFill>
                  </a:rPr>
                  <a:t>Cut 4- Orange: </a:t>
                </a:r>
                <a:r>
                  <a:rPr lang="pt-BR" dirty="0"/>
                  <a:t>Reject Primary Vertex Fitted Tracks</a:t>
                </a:r>
              </a:p>
              <a:p>
                <a:pPr marL="0" indent="0">
                  <a:buNone/>
                </a:pPr>
                <a:r>
                  <a:rPr lang="pt-BR" b="1" dirty="0"/>
                  <a:t>Cut 5- Black: </a:t>
                </a:r>
                <a:r>
                  <a:rPr lang="pt-BR" dirty="0"/>
                  <a:t>Rejecting Tracks with Multiple Secondary Vertex 	Hypotheses (Keep Candidate with best Chi2 vertex fit)</a:t>
                </a:r>
              </a:p>
              <a:p>
                <a:pPr marL="0" indent="0">
                  <a:buNone/>
                </a:pPr>
                <a:r>
                  <a:rPr lang="pt-BR" b="1" dirty="0">
                    <a:solidFill>
                      <a:srgbClr val="FF0000"/>
                    </a:solidFill>
                  </a:rPr>
                  <a:t>Cut 6- Red: </a:t>
                </a:r>
                <a:r>
                  <a:rPr lang="en-US" dirty="0" err="1"/>
                  <a:t>p</a:t>
                </a:r>
                <a:r>
                  <a:rPr lang="en-US" baseline="-25000" dirty="0" err="1"/>
                  <a:t>T</a:t>
                </a:r>
                <a:r>
                  <a:rPr lang="en-US" dirty="0"/>
                  <a:t> (</a:t>
                </a:r>
                <a:r>
                  <a:rPr lang="el-GR" dirty="0"/>
                  <a:t>π</a:t>
                </a:r>
                <a:r>
                  <a:rPr lang="en-US" dirty="0"/>
                  <a:t>) &gt; 0.12 GeV (same as in 2009 Analysis)</a:t>
                </a:r>
              </a:p>
              <a:p>
                <a:pPr marL="0" indent="0">
                  <a:buNone/>
                </a:pPr>
                <a:r>
                  <a:rPr lang="pt-BR" b="1" dirty="0">
                    <a:solidFill>
                      <a:srgbClr val="00B050"/>
                    </a:solidFill>
                  </a:rPr>
                  <a:t>Cut 7- Green: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f>
                          <m:fPr>
                            <m:ctrlPr>
                              <a:rPr lang="en-US" b="0" i="1" smtClean="0">
                                <a:latin typeface="Cambria Math" panose="02040503050406030204" pitchFamily="18" charset="0"/>
                              </a:rPr>
                            </m:ctrlPr>
                          </m:fPr>
                          <m:num>
                            <m:r>
                              <a:rPr lang="en-US" b="0" i="1" smtClean="0">
                                <a:latin typeface="Cambria Math" panose="02040503050406030204" pitchFamily="18" charset="0"/>
                              </a:rPr>
                              <m:t>𝑑𝐸</m:t>
                            </m:r>
                          </m:num>
                          <m:den>
                            <m:r>
                              <a:rPr lang="en-US" b="0" i="1" smtClean="0">
                                <a:latin typeface="Cambria Math" panose="02040503050406030204" pitchFamily="18" charset="0"/>
                              </a:rPr>
                              <m:t>𝑑𝑥</m:t>
                            </m:r>
                          </m:den>
                        </m:f>
                      </m:sub>
                    </m:sSub>
                    <m:r>
                      <a:rPr lang="en-US" b="0" i="1" smtClean="0">
                        <a:latin typeface="Cambria Math" panose="02040503050406030204" pitchFamily="18" charset="0"/>
                      </a:rPr>
                      <m:t>(</m:t>
                    </m:r>
                    <m:r>
                      <m:rPr>
                        <m:sty m:val="p"/>
                      </m:rPr>
                      <a:rPr lang="en-US" b="0" i="0" smtClean="0">
                        <a:latin typeface="Cambria Math" panose="02040503050406030204" pitchFamily="18" charset="0"/>
                      </a:rPr>
                      <m:t>p</m:t>
                    </m:r>
                    <m:r>
                      <a:rPr lang="en-US" b="0" i="1" smtClean="0">
                        <a:latin typeface="Cambria Math" panose="02040503050406030204" pitchFamily="18" charset="0"/>
                      </a:rPr>
                      <m:t>)&gt;0.001</m:t>
                    </m:r>
                  </m:oMath>
                </a14:m>
                <a:endParaRPr lang="en-US" dirty="0"/>
              </a:p>
              <a:p>
                <a:pPr marL="0" indent="0">
                  <a:buNone/>
                </a:pPr>
                <a:r>
                  <a:rPr lang="pt-BR" b="1" dirty="0">
                    <a:solidFill>
                      <a:srgbClr val="0808BE"/>
                    </a:solidFill>
                  </a:rPr>
                  <a:t>Cut 8- Blue: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f>
                          <m:fPr>
                            <m:ctrlPr>
                              <a:rPr lang="en-US" b="0" i="1" smtClean="0">
                                <a:latin typeface="Cambria Math" panose="02040503050406030204" pitchFamily="18" charset="0"/>
                              </a:rPr>
                            </m:ctrlPr>
                          </m:fPr>
                          <m:num>
                            <m:r>
                              <a:rPr lang="en-US" b="0" i="1" smtClean="0">
                                <a:latin typeface="Cambria Math" panose="02040503050406030204" pitchFamily="18" charset="0"/>
                              </a:rPr>
                              <m:t>𝑑𝐸</m:t>
                            </m:r>
                          </m:num>
                          <m:den>
                            <m:r>
                              <a:rPr lang="en-US" b="0" i="1" smtClean="0">
                                <a:latin typeface="Cambria Math" panose="02040503050406030204" pitchFamily="18" charset="0"/>
                              </a:rPr>
                              <m:t>𝑑𝑥</m:t>
                            </m:r>
                          </m:den>
                        </m:f>
                      </m:sub>
                    </m:sSub>
                    <m:d>
                      <m:dPr>
                        <m:ctrlPr>
                          <a:rPr lang="en-US" b="0" i="1" smtClean="0">
                            <a:latin typeface="Cambria Math" panose="02040503050406030204" pitchFamily="18" charset="0"/>
                          </a:rPr>
                        </m:ctrlPr>
                      </m:dPr>
                      <m:e>
                        <m:r>
                          <m:rPr>
                            <m:nor/>
                          </m:rPr>
                          <a:rPr lang="pt-BR" dirty="0"/>
                          <m:t>π</m:t>
                        </m:r>
                      </m:e>
                    </m:d>
                    <m:r>
                      <a:rPr lang="en-US" b="0" i="1" smtClean="0">
                        <a:latin typeface="Cambria Math" panose="02040503050406030204" pitchFamily="18" charset="0"/>
                      </a:rPr>
                      <m:t>&gt;0.001</m:t>
                    </m:r>
                  </m:oMath>
                </a14:m>
                <a:endParaRPr lang="en-US" dirty="0"/>
              </a:p>
              <a:p>
                <a:pPr marL="0" indent="0">
                  <a:buNone/>
                </a:pPr>
                <a:r>
                  <a:rPr lang="en-US" b="1" dirty="0">
                    <a:solidFill>
                      <a:srgbClr val="CC00FF"/>
                    </a:solidFill>
                  </a:rPr>
                  <a:t>Cut 9- Magenta: </a:t>
                </a:r>
                <a:r>
                  <a:rPr lang="pt-BR"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𝑑𝑐𝑎</m:t>
                        </m:r>
                      </m:sub>
                    </m:sSub>
                  </m:oMath>
                </a14:m>
                <a:r>
                  <a:rPr lang="pt-BR" dirty="0"/>
                  <a:t> (p)| &gt; 0.2</a:t>
                </a:r>
              </a:p>
              <a:p>
                <a:pPr marL="0" indent="0">
                  <a:buNone/>
                </a:pPr>
                <a:r>
                  <a:rPr lang="en-US" b="1" dirty="0">
                    <a:solidFill>
                      <a:srgbClr val="FF0000"/>
                    </a:solidFill>
                  </a:rPr>
                  <a:t>Cut 10- Red:</a:t>
                </a:r>
                <a:r>
                  <a:rPr lang="pt-BR" b="1" dirty="0">
                    <a:solidFill>
                      <a:srgbClr val="FF0000"/>
                    </a:solidFill>
                  </a:rPr>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𝑆</m:t>
                        </m:r>
                      </m:e>
                      <m:sub>
                        <m:r>
                          <a:rPr lang="en-US" i="1">
                            <a:latin typeface="Cambria Math" panose="02040503050406030204" pitchFamily="18" charset="0"/>
                          </a:rPr>
                          <m:t>𝑑𝑐𝑎</m:t>
                        </m:r>
                      </m:sub>
                    </m:sSub>
                  </m:oMath>
                </a14:m>
                <a:r>
                  <a:rPr lang="pt-BR" dirty="0"/>
                  <a:t> (π)| &gt; 0.2</a:t>
                </a:r>
              </a:p>
              <a:p>
                <a:pPr marL="0" indent="0">
                  <a:buNone/>
                </a:pPr>
                <a:r>
                  <a:rPr lang="pt-BR" b="1" dirty="0">
                    <a:solidFill>
                      <a:schemeClr val="accent4">
                        <a:lumMod val="60000"/>
                        <a:lumOff val="40000"/>
                      </a:schemeClr>
                    </a:solidFill>
                  </a:rPr>
                  <a:t>Cut 11- Yellow:  </a:t>
                </a:r>
                <a:r>
                  <a:rPr lang="pt-BR" dirty="0"/>
                  <a:t>M(π+</a:t>
                </a:r>
                <a:r>
                  <a:rPr lang="el-GR" dirty="0"/>
                  <a:t>π</a:t>
                </a:r>
                <a:r>
                  <a:rPr lang="pt-BR" dirty="0"/>
                  <a:t>) &lt; 0.465 GeV || </a:t>
                </a:r>
              </a:p>
              <a:p>
                <a:pPr marL="0" indent="0">
                  <a:buNone/>
                </a:pPr>
                <a:r>
                  <a:rPr lang="pt-BR" dirty="0"/>
                  <a:t>                               M(π+</a:t>
                </a:r>
                <a:r>
                  <a:rPr lang="el-GR" dirty="0"/>
                  <a:t>π</a:t>
                </a:r>
                <a:r>
                  <a:rPr lang="pt-BR" dirty="0"/>
                  <a:t>) &gt; 0.530 GeV</a:t>
                </a:r>
              </a:p>
              <a:p>
                <a:pPr marL="0" indent="0">
                  <a:buNone/>
                </a:pPr>
                <a:r>
                  <a:rPr lang="pt-BR" b="1" dirty="0"/>
                  <a:t>Cut 12- Black: </a:t>
                </a:r>
                <a:r>
                  <a:rPr lang="pt-BR" dirty="0"/>
                  <a:t>M(</a:t>
                </a:r>
                <a14:m>
                  <m:oMath xmlns:m="http://schemas.openxmlformats.org/officeDocument/2006/math">
                    <m:sSup>
                      <m:sSupPr>
                        <m:ctrlPr>
                          <a:rPr lang="pt-BR"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pt-BR" dirty="0"/>
                  <a:t>+ </a:t>
                </a:r>
                <a14:m>
                  <m:oMath xmlns:m="http://schemas.openxmlformats.org/officeDocument/2006/math">
                    <m:sSup>
                      <m:sSupPr>
                        <m:ctrlPr>
                          <a:rPr lang="pt-BR"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m:t>
                        </m:r>
                      </m:sup>
                    </m:sSup>
                  </m:oMath>
                </a14:m>
                <a:r>
                  <a:rPr lang="pt-BR" dirty="0"/>
                  <a:t>) &gt; 0.05 GeV</a:t>
                </a:r>
              </a:p>
              <a:p>
                <a:pPr marL="0" indent="0">
                  <a:buNone/>
                </a:pPr>
                <a:endParaRPr lang="pt-BR" dirty="0"/>
              </a:p>
              <a:p>
                <a:pPr marL="0" indent="0">
                  <a:buNone/>
                </a:pPr>
                <a:endParaRPr lang="pt-BR" dirty="0"/>
              </a:p>
              <a:p>
                <a:pPr marL="0" indent="0">
                  <a:buNone/>
                </a:pPr>
                <a:r>
                  <a:rPr lang="en-US" b="1" dirty="0"/>
                  <a:t>Candidate Control Plots are in Backup Slides</a:t>
                </a:r>
                <a:endParaRPr lang="en-US" sz="1800" b="1" dirty="0"/>
              </a:p>
              <a:p>
                <a:pPr marL="0" indent="0">
                  <a:buNone/>
                </a:pPr>
                <a:endParaRPr lang="pt-BR" dirty="0"/>
              </a:p>
              <a:p>
                <a:pPr marL="0" indent="0">
                  <a:buNone/>
                </a:pPr>
                <a:endParaRPr lang="en-US" dirty="0"/>
              </a:p>
            </p:txBody>
          </p:sp>
        </mc:Choice>
        <mc:Fallback>
          <p:sp>
            <p:nvSpPr>
              <p:cNvPr id="6" name="Content Placeholder 2">
                <a:extLst>
                  <a:ext uri="{FF2B5EF4-FFF2-40B4-BE49-F238E27FC236}">
                    <a16:creationId xmlns:a16="http://schemas.microsoft.com/office/drawing/2014/main" id="{6C59C07E-CF2D-1E60-CCBB-A653E6BA9D77}"/>
                  </a:ext>
                </a:extLst>
              </p:cNvPr>
              <p:cNvSpPr>
                <a:spLocks noGrp="1" noRot="1" noChangeAspect="1" noMove="1" noResize="1" noEditPoints="1" noAdjustHandles="1" noChangeArrowheads="1" noChangeShapeType="1" noTextEdit="1"/>
              </p:cNvSpPr>
              <p:nvPr>
                <p:ph idx="1"/>
              </p:nvPr>
            </p:nvSpPr>
            <p:spPr>
              <a:xfrm>
                <a:off x="4296747" y="990320"/>
                <a:ext cx="4847253" cy="4870362"/>
              </a:xfrm>
              <a:blipFill>
                <a:blip r:embed="rId4"/>
                <a:stretch>
                  <a:fillRect l="-252" t="-1126"/>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4EA3380-AAED-E8E0-6F25-6057FFAEE777}"/>
              </a:ext>
            </a:extLst>
          </p:cNvPr>
          <p:cNvPicPr>
            <a:picLocks noChangeAspect="1"/>
          </p:cNvPicPr>
          <p:nvPr/>
        </p:nvPicPr>
        <p:blipFill>
          <a:blip r:embed="rId5"/>
          <a:stretch>
            <a:fillRect/>
          </a:stretch>
        </p:blipFill>
        <p:spPr>
          <a:xfrm>
            <a:off x="7146981" y="3781997"/>
            <a:ext cx="1114522" cy="382938"/>
          </a:xfrm>
          <a:prstGeom prst="rect">
            <a:avLst/>
          </a:prstGeom>
        </p:spPr>
      </p:pic>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F088E021-DA71-CC79-A692-BF35CE34EC7F}"/>
                  </a:ext>
                </a:extLst>
              </p14:cNvPr>
              <p14:cNvContentPartPr/>
              <p14:nvPr/>
            </p14:nvContentPartPr>
            <p14:xfrm>
              <a:off x="6720374" y="3835633"/>
              <a:ext cx="170995" cy="329303"/>
            </p14:xfrm>
          </p:contentPart>
        </mc:Choice>
        <mc:Fallback>
          <p:pic>
            <p:nvPicPr>
              <p:cNvPr id="12" name="Ink 11">
                <a:extLst>
                  <a:ext uri="{FF2B5EF4-FFF2-40B4-BE49-F238E27FC236}">
                    <a16:creationId xmlns:a16="http://schemas.microsoft.com/office/drawing/2014/main" id="{F088E021-DA71-CC79-A692-BF35CE34EC7F}"/>
                  </a:ext>
                </a:extLst>
              </p:cNvPr>
              <p:cNvPicPr/>
              <p:nvPr/>
            </p:nvPicPr>
            <p:blipFill>
              <a:blip r:embed="rId7"/>
              <a:stretch>
                <a:fillRect/>
              </a:stretch>
            </p:blipFill>
            <p:spPr>
              <a:xfrm>
                <a:off x="6711393" y="3826636"/>
                <a:ext cx="188597" cy="346938"/>
              </a:xfrm>
              <a:prstGeom prst="rect">
                <a:avLst/>
              </a:prstGeom>
            </p:spPr>
          </p:pic>
        </mc:Fallback>
      </mc:AlternateContent>
      <p:pic>
        <p:nvPicPr>
          <p:cNvPr id="9" name="Picture 8">
            <a:extLst>
              <a:ext uri="{FF2B5EF4-FFF2-40B4-BE49-F238E27FC236}">
                <a16:creationId xmlns:a16="http://schemas.microsoft.com/office/drawing/2014/main" id="{A5CC9972-852F-7F21-9116-5BB81BE64F10}"/>
              </a:ext>
            </a:extLst>
          </p:cNvPr>
          <p:cNvPicPr>
            <a:picLocks noChangeAspect="1"/>
          </p:cNvPicPr>
          <p:nvPr/>
        </p:nvPicPr>
        <p:blipFill>
          <a:blip r:embed="rId8"/>
          <a:stretch>
            <a:fillRect/>
          </a:stretch>
        </p:blipFill>
        <p:spPr>
          <a:xfrm>
            <a:off x="583047" y="2186710"/>
            <a:ext cx="1640348" cy="171465"/>
          </a:xfrm>
          <a:prstGeom prst="rect">
            <a:avLst/>
          </a:prstGeom>
        </p:spPr>
      </p:pic>
      <p:sp>
        <p:nvSpPr>
          <p:cNvPr id="3" name="Slide Number Placeholder 2">
            <a:extLst>
              <a:ext uri="{FF2B5EF4-FFF2-40B4-BE49-F238E27FC236}">
                <a16:creationId xmlns:a16="http://schemas.microsoft.com/office/drawing/2014/main" id="{D179D45B-B484-E304-41B9-1FE968FE631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872246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25F95-07F2-6D52-E930-579691E86F5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11EC8EA-7141-1DE3-8A65-5BC0BE35714D}"/>
              </a:ext>
            </a:extLst>
          </p:cNvPr>
          <p:cNvPicPr>
            <a:picLocks noChangeAspect="1"/>
          </p:cNvPicPr>
          <p:nvPr/>
        </p:nvPicPr>
        <p:blipFill>
          <a:blip r:embed="rId2"/>
          <a:stretch>
            <a:fillRect/>
          </a:stretch>
        </p:blipFill>
        <p:spPr>
          <a:xfrm>
            <a:off x="131117" y="2046904"/>
            <a:ext cx="4248648" cy="3851453"/>
          </a:xfrm>
          <a:prstGeom prst="rect">
            <a:avLst/>
          </a:prstGeom>
        </p:spPr>
      </p:pic>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308ED155-D3A2-CD9D-F352-E2572C45B3F6}"/>
                  </a:ext>
                </a:extLst>
              </p:cNvPr>
              <p:cNvSpPr>
                <a:spLocks noGrp="1"/>
              </p:cNvSpPr>
              <p:nvPr>
                <p:ph type="title"/>
              </p:nvPr>
            </p:nvSpPr>
            <p:spPr>
              <a:xfrm>
                <a:off x="0" y="997318"/>
                <a:ext cx="4572000" cy="664697"/>
              </a:xfrm>
            </p:spPr>
            <p:txBody>
              <a:bodyPr>
                <a:noAutofit/>
              </a:bodyPr>
              <a:lstStyle/>
              <a:p>
                <a:r>
                  <a:rPr lang="en-US" sz="2700" dirty="0"/>
                  <a:t>HERA II 2005-2007 </a:t>
                </a:r>
                <a14:m>
                  <m:oMath xmlns:m="http://schemas.openxmlformats.org/officeDocument/2006/math">
                    <m:sSup>
                      <m:sSupPr>
                        <m:ctrlPr>
                          <a:rPr lang="en-US" sz="2700" i="1">
                            <a:latin typeface="Cambria Math" panose="02040503050406030204" pitchFamily="18" charset="0"/>
                          </a:rPr>
                        </m:ctrlPr>
                      </m:sSupPr>
                      <m:e>
                        <m:r>
                          <m:rPr>
                            <m:sty m:val="p"/>
                          </m:rPr>
                          <a:rPr lang="en-US" sz="2700">
                            <a:latin typeface="Cambria Math" panose="02040503050406030204" pitchFamily="18" charset="0"/>
                          </a:rPr>
                          <m:t>e</m:t>
                        </m:r>
                      </m:e>
                      <m:sup>
                        <m:r>
                          <a:rPr lang="en-US" sz="2700" i="1">
                            <a:latin typeface="Cambria Math" panose="02040503050406030204" pitchFamily="18" charset="0"/>
                          </a:rPr>
                          <m:t>+</m:t>
                        </m:r>
                      </m:sup>
                    </m:sSup>
                  </m:oMath>
                </a14:m>
                <a:r>
                  <a:rPr lang="en-US" sz="2700" dirty="0"/>
                  <a:t>p/ </a:t>
                </a:r>
                <a14:m>
                  <m:oMath xmlns:m="http://schemas.openxmlformats.org/officeDocument/2006/math">
                    <m:sSup>
                      <m:sSupPr>
                        <m:ctrlPr>
                          <a:rPr lang="en-US" sz="2700" i="1">
                            <a:latin typeface="Cambria Math" panose="02040503050406030204" pitchFamily="18" charset="0"/>
                          </a:rPr>
                        </m:ctrlPr>
                      </m:sSupPr>
                      <m:e>
                        <m:r>
                          <m:rPr>
                            <m:sty m:val="p"/>
                          </m:rPr>
                          <a:rPr lang="en-US" sz="2700">
                            <a:latin typeface="Cambria Math" panose="02040503050406030204" pitchFamily="18" charset="0"/>
                          </a:rPr>
                          <m:t>e</m:t>
                        </m:r>
                      </m:e>
                      <m:sup>
                        <m:r>
                          <a:rPr lang="en-US" sz="2700" i="1">
                            <a:latin typeface="Cambria Math" panose="02040503050406030204" pitchFamily="18" charset="0"/>
                          </a:rPr>
                          <m:t>−</m:t>
                        </m:r>
                      </m:sup>
                    </m:sSup>
                  </m:oMath>
                </a14:m>
                <a:r>
                  <a:rPr lang="en-US" sz="2700" dirty="0"/>
                  <a:t>p</a:t>
                </a:r>
                <a:br>
                  <a:rPr lang="en-US" sz="2700" dirty="0"/>
                </a:br>
                <a:r>
                  <a:rPr lang="el-GR" sz="2700" dirty="0"/>
                  <a:t>Λ</a:t>
                </a:r>
                <a:r>
                  <a:rPr lang="en-US" sz="2700" dirty="0"/>
                  <a:t> + </a:t>
                </a:r>
                <a14:m>
                  <m:oMath xmlns:m="http://schemas.openxmlformats.org/officeDocument/2006/math">
                    <m:acc>
                      <m:accPr>
                        <m:chr m:val="̅"/>
                        <m:ctrlPr>
                          <a:rPr lang="en-US" sz="2700" i="1">
                            <a:latin typeface="Cambria Math" panose="02040503050406030204" pitchFamily="18" charset="0"/>
                          </a:rPr>
                        </m:ctrlPr>
                      </m:accPr>
                      <m:e>
                        <m:r>
                          <m:rPr>
                            <m:nor/>
                          </m:rPr>
                          <a:rPr lang="el-GR" sz="2700" dirty="0"/>
                          <m:t>Λ</m:t>
                        </m:r>
                      </m:e>
                    </m:acc>
                  </m:oMath>
                </a14:m>
                <a:r>
                  <a:rPr lang="en-US" sz="2700" dirty="0"/>
                  <a:t> Cut Evolution</a:t>
                </a:r>
              </a:p>
            </p:txBody>
          </p:sp>
        </mc:Choice>
        <mc:Fallback>
          <p:sp>
            <p:nvSpPr>
              <p:cNvPr id="2" name="Title 1">
                <a:extLst>
                  <a:ext uri="{FF2B5EF4-FFF2-40B4-BE49-F238E27FC236}">
                    <a16:creationId xmlns:a16="http://schemas.microsoft.com/office/drawing/2014/main" id="{308ED155-D3A2-CD9D-F352-E2572C45B3F6}"/>
                  </a:ext>
                </a:extLst>
              </p:cNvPr>
              <p:cNvSpPr>
                <a:spLocks noGrp="1" noRot="1" noChangeAspect="1" noMove="1" noResize="1" noEditPoints="1" noAdjustHandles="1" noChangeArrowheads="1" noChangeShapeType="1" noTextEdit="1"/>
              </p:cNvSpPr>
              <p:nvPr>
                <p:ph type="title"/>
              </p:nvPr>
            </p:nvSpPr>
            <p:spPr>
              <a:xfrm>
                <a:off x="0" y="997318"/>
                <a:ext cx="4572000" cy="664697"/>
              </a:xfrm>
              <a:blipFill>
                <a:blip r:embed="rId3"/>
                <a:stretch>
                  <a:fillRect l="-2533" t="-27523" b="-366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1767B254-7DAA-94CF-A609-E4F068CC6917}"/>
                  </a:ext>
                </a:extLst>
              </p:cNvPr>
              <p:cNvSpPr>
                <a:spLocks noGrp="1"/>
              </p:cNvSpPr>
              <p:nvPr>
                <p:ph idx="1"/>
              </p:nvPr>
            </p:nvSpPr>
            <p:spPr>
              <a:xfrm>
                <a:off x="4271974" y="1019008"/>
                <a:ext cx="4847253" cy="5003432"/>
              </a:xfrm>
            </p:spPr>
            <p:txBody>
              <a:bodyPr>
                <a:normAutofit/>
              </a:bodyPr>
              <a:lstStyle/>
              <a:p>
                <a:pPr marL="0" indent="0">
                  <a:buNone/>
                </a:pPr>
                <a:r>
                  <a:rPr lang="pt-BR" sz="1425" b="1" dirty="0">
                    <a:solidFill>
                      <a:schemeClr val="accent2"/>
                    </a:solidFill>
                  </a:rPr>
                  <a:t>Cut 4- Orange: </a:t>
                </a:r>
                <a:r>
                  <a:rPr lang="pt-BR" sz="1425" dirty="0"/>
                  <a:t>Reject Primary Vertex Fitted Tracks</a:t>
                </a:r>
              </a:p>
              <a:p>
                <a:pPr marL="0" indent="0">
                  <a:buNone/>
                </a:pPr>
                <a:r>
                  <a:rPr lang="pt-BR" sz="1425" b="1" dirty="0"/>
                  <a:t>Cut 5- Black: </a:t>
                </a:r>
                <a:r>
                  <a:rPr lang="pt-BR" sz="1425" dirty="0"/>
                  <a:t>Rejecting Tracks with Multiple Secondary Vertex 	Hypotheses (Keep Candidate with best Chi2 vertex fit)</a:t>
                </a:r>
              </a:p>
              <a:p>
                <a:pPr marL="0" indent="0">
                  <a:buNone/>
                </a:pPr>
                <a:r>
                  <a:rPr lang="pt-BR" sz="1425" b="1" dirty="0">
                    <a:solidFill>
                      <a:srgbClr val="FF0000"/>
                    </a:solidFill>
                  </a:rPr>
                  <a:t>Cut 6- Red: </a:t>
                </a:r>
                <a:r>
                  <a:rPr lang="en-US" sz="1425" dirty="0" err="1"/>
                  <a:t>p</a:t>
                </a:r>
                <a:r>
                  <a:rPr lang="en-US" sz="1425" baseline="-25000" dirty="0" err="1"/>
                  <a:t>T</a:t>
                </a:r>
                <a:r>
                  <a:rPr lang="en-US" sz="1425" dirty="0"/>
                  <a:t> (</a:t>
                </a:r>
                <a:r>
                  <a:rPr lang="el-GR" sz="1425" dirty="0"/>
                  <a:t>π</a:t>
                </a:r>
                <a:r>
                  <a:rPr lang="en-US" sz="1425" dirty="0"/>
                  <a:t>) &gt; 0.12 GeV (same as in 2009 Analysis)</a:t>
                </a:r>
              </a:p>
              <a:p>
                <a:pPr marL="0" indent="0">
                  <a:buNone/>
                </a:pPr>
                <a:r>
                  <a:rPr lang="pt-BR" sz="1425" b="1" dirty="0">
                    <a:solidFill>
                      <a:srgbClr val="00B050"/>
                    </a:solidFill>
                  </a:rPr>
                  <a:t>Cut 7- Green: </a:t>
                </a:r>
                <a14:m>
                  <m:oMath xmlns:m="http://schemas.openxmlformats.org/officeDocument/2006/math">
                    <m:sSub>
                      <m:sSubPr>
                        <m:ctrlPr>
                          <a:rPr lang="en-US" sz="1425" i="1">
                            <a:latin typeface="Cambria Math" panose="02040503050406030204" pitchFamily="18" charset="0"/>
                          </a:rPr>
                        </m:ctrlPr>
                      </m:sSubPr>
                      <m:e>
                        <m:r>
                          <a:rPr lang="en-US" sz="1425" i="1">
                            <a:latin typeface="Cambria Math" panose="02040503050406030204" pitchFamily="18" charset="0"/>
                          </a:rPr>
                          <m:t>𝐿</m:t>
                        </m:r>
                      </m:e>
                      <m:sub>
                        <m:f>
                          <m:fPr>
                            <m:ctrlPr>
                              <a:rPr lang="en-US" sz="1425" i="1">
                                <a:latin typeface="Cambria Math" panose="02040503050406030204" pitchFamily="18" charset="0"/>
                              </a:rPr>
                            </m:ctrlPr>
                          </m:fPr>
                          <m:num>
                            <m:r>
                              <a:rPr lang="en-US" sz="1425" i="1">
                                <a:latin typeface="Cambria Math" panose="02040503050406030204" pitchFamily="18" charset="0"/>
                              </a:rPr>
                              <m:t>𝑑𝐸</m:t>
                            </m:r>
                          </m:num>
                          <m:den>
                            <m:r>
                              <a:rPr lang="en-US" sz="1425" i="1">
                                <a:latin typeface="Cambria Math" panose="02040503050406030204" pitchFamily="18" charset="0"/>
                              </a:rPr>
                              <m:t>𝑑𝑥</m:t>
                            </m:r>
                          </m:den>
                        </m:f>
                      </m:sub>
                    </m:sSub>
                    <m:r>
                      <a:rPr lang="en-US" sz="1425" i="1">
                        <a:latin typeface="Cambria Math" panose="02040503050406030204" pitchFamily="18" charset="0"/>
                      </a:rPr>
                      <m:t>(</m:t>
                    </m:r>
                    <m:r>
                      <m:rPr>
                        <m:sty m:val="p"/>
                      </m:rPr>
                      <a:rPr lang="en-US" sz="1425">
                        <a:latin typeface="Cambria Math" panose="02040503050406030204" pitchFamily="18" charset="0"/>
                      </a:rPr>
                      <m:t>p</m:t>
                    </m:r>
                    <m:r>
                      <a:rPr lang="en-US" sz="1425" i="1">
                        <a:latin typeface="Cambria Math" panose="02040503050406030204" pitchFamily="18" charset="0"/>
                      </a:rPr>
                      <m:t>)&gt;0.001</m:t>
                    </m:r>
                  </m:oMath>
                </a14:m>
                <a:endParaRPr lang="en-US" sz="1425" dirty="0"/>
              </a:p>
              <a:p>
                <a:pPr marL="0" indent="0">
                  <a:buNone/>
                </a:pPr>
                <a:r>
                  <a:rPr lang="pt-BR" sz="1425" b="1" dirty="0">
                    <a:solidFill>
                      <a:srgbClr val="0808BE"/>
                    </a:solidFill>
                  </a:rPr>
                  <a:t>Cut 8- Blue: </a:t>
                </a:r>
                <a14:m>
                  <m:oMath xmlns:m="http://schemas.openxmlformats.org/officeDocument/2006/math">
                    <m:sSub>
                      <m:sSubPr>
                        <m:ctrlPr>
                          <a:rPr lang="en-US" sz="1425" i="1">
                            <a:latin typeface="Cambria Math" panose="02040503050406030204" pitchFamily="18" charset="0"/>
                          </a:rPr>
                        </m:ctrlPr>
                      </m:sSubPr>
                      <m:e>
                        <m:r>
                          <a:rPr lang="en-US" sz="1425" i="1">
                            <a:latin typeface="Cambria Math" panose="02040503050406030204" pitchFamily="18" charset="0"/>
                          </a:rPr>
                          <m:t>𝐿</m:t>
                        </m:r>
                      </m:e>
                      <m:sub>
                        <m:f>
                          <m:fPr>
                            <m:ctrlPr>
                              <a:rPr lang="en-US" sz="1425" i="1">
                                <a:latin typeface="Cambria Math" panose="02040503050406030204" pitchFamily="18" charset="0"/>
                              </a:rPr>
                            </m:ctrlPr>
                          </m:fPr>
                          <m:num>
                            <m:r>
                              <a:rPr lang="en-US" sz="1425" i="1">
                                <a:latin typeface="Cambria Math" panose="02040503050406030204" pitchFamily="18" charset="0"/>
                              </a:rPr>
                              <m:t>𝑑𝐸</m:t>
                            </m:r>
                          </m:num>
                          <m:den>
                            <m:r>
                              <a:rPr lang="en-US" sz="1425" i="1">
                                <a:latin typeface="Cambria Math" panose="02040503050406030204" pitchFamily="18" charset="0"/>
                              </a:rPr>
                              <m:t>𝑑𝑥</m:t>
                            </m:r>
                          </m:den>
                        </m:f>
                      </m:sub>
                    </m:sSub>
                    <m:d>
                      <m:dPr>
                        <m:ctrlPr>
                          <a:rPr lang="en-US" sz="1425" i="1">
                            <a:latin typeface="Cambria Math" panose="02040503050406030204" pitchFamily="18" charset="0"/>
                          </a:rPr>
                        </m:ctrlPr>
                      </m:dPr>
                      <m:e>
                        <m:r>
                          <m:rPr>
                            <m:nor/>
                          </m:rPr>
                          <a:rPr lang="pt-BR" sz="1425" dirty="0"/>
                          <m:t>π</m:t>
                        </m:r>
                      </m:e>
                    </m:d>
                    <m:r>
                      <a:rPr lang="en-US" sz="1425" i="1">
                        <a:latin typeface="Cambria Math" panose="02040503050406030204" pitchFamily="18" charset="0"/>
                      </a:rPr>
                      <m:t>&gt;0.001</m:t>
                    </m:r>
                  </m:oMath>
                </a14:m>
                <a:endParaRPr lang="en-US" sz="1425" dirty="0"/>
              </a:p>
              <a:p>
                <a:pPr marL="0" indent="0">
                  <a:buNone/>
                </a:pPr>
                <a:r>
                  <a:rPr lang="en-US" sz="1425" b="1" dirty="0">
                    <a:solidFill>
                      <a:srgbClr val="CC00FF"/>
                    </a:solidFill>
                  </a:rPr>
                  <a:t>Cut 9- Magenta: </a:t>
                </a:r>
                <a:r>
                  <a:rPr lang="pt-BR" sz="1425" dirty="0"/>
                  <a:t>|</a:t>
                </a:r>
                <a14:m>
                  <m:oMath xmlns:m="http://schemas.openxmlformats.org/officeDocument/2006/math">
                    <m:sSub>
                      <m:sSubPr>
                        <m:ctrlPr>
                          <a:rPr lang="en-US" sz="1425" i="1">
                            <a:latin typeface="Cambria Math" panose="02040503050406030204" pitchFamily="18" charset="0"/>
                          </a:rPr>
                        </m:ctrlPr>
                      </m:sSubPr>
                      <m:e>
                        <m:r>
                          <a:rPr lang="en-US" sz="1425" i="1">
                            <a:latin typeface="Cambria Math" panose="02040503050406030204" pitchFamily="18" charset="0"/>
                          </a:rPr>
                          <m:t>𝑆</m:t>
                        </m:r>
                      </m:e>
                      <m:sub>
                        <m:r>
                          <a:rPr lang="en-US" sz="1425" i="1">
                            <a:latin typeface="Cambria Math" panose="02040503050406030204" pitchFamily="18" charset="0"/>
                          </a:rPr>
                          <m:t>𝑑𝑐𝑎</m:t>
                        </m:r>
                      </m:sub>
                    </m:sSub>
                  </m:oMath>
                </a14:m>
                <a:r>
                  <a:rPr lang="pt-BR" sz="1425" dirty="0"/>
                  <a:t> (p)| &gt; 0.2</a:t>
                </a:r>
              </a:p>
              <a:p>
                <a:pPr marL="0" indent="0">
                  <a:buNone/>
                </a:pPr>
                <a:r>
                  <a:rPr lang="en-US" sz="1425" b="1" dirty="0">
                    <a:solidFill>
                      <a:srgbClr val="FF0000"/>
                    </a:solidFill>
                  </a:rPr>
                  <a:t>Cut 10- Red:</a:t>
                </a:r>
                <a:r>
                  <a:rPr lang="pt-BR" sz="1425" b="1" dirty="0">
                    <a:solidFill>
                      <a:srgbClr val="FF0000"/>
                    </a:solidFill>
                  </a:rPr>
                  <a:t> </a:t>
                </a:r>
                <a14:m>
                  <m:oMath xmlns:m="http://schemas.openxmlformats.org/officeDocument/2006/math">
                    <m:sSub>
                      <m:sSubPr>
                        <m:ctrlPr>
                          <a:rPr lang="en-US" sz="1425" i="1">
                            <a:latin typeface="Cambria Math" panose="02040503050406030204" pitchFamily="18" charset="0"/>
                          </a:rPr>
                        </m:ctrlPr>
                      </m:sSubPr>
                      <m:e>
                        <m:r>
                          <a:rPr lang="en-US" sz="1425" i="1">
                            <a:latin typeface="Cambria Math" panose="02040503050406030204" pitchFamily="18" charset="0"/>
                          </a:rPr>
                          <m:t>|</m:t>
                        </m:r>
                        <m:r>
                          <a:rPr lang="en-US" sz="1425" i="1">
                            <a:latin typeface="Cambria Math" panose="02040503050406030204" pitchFamily="18" charset="0"/>
                          </a:rPr>
                          <m:t>𝑆</m:t>
                        </m:r>
                      </m:e>
                      <m:sub>
                        <m:r>
                          <a:rPr lang="en-US" sz="1425" i="1">
                            <a:latin typeface="Cambria Math" panose="02040503050406030204" pitchFamily="18" charset="0"/>
                          </a:rPr>
                          <m:t>𝑑𝑐𝑎</m:t>
                        </m:r>
                      </m:sub>
                    </m:sSub>
                  </m:oMath>
                </a14:m>
                <a:r>
                  <a:rPr lang="pt-BR" sz="1425" dirty="0"/>
                  <a:t> (π)| &gt; 0.2</a:t>
                </a:r>
              </a:p>
              <a:p>
                <a:pPr marL="0" indent="0">
                  <a:buNone/>
                </a:pPr>
                <a:r>
                  <a:rPr lang="pt-BR" sz="1425" b="1" dirty="0">
                    <a:solidFill>
                      <a:schemeClr val="accent4">
                        <a:lumMod val="60000"/>
                        <a:lumOff val="40000"/>
                      </a:schemeClr>
                    </a:solidFill>
                  </a:rPr>
                  <a:t>Cut 11- Yellow:  </a:t>
                </a:r>
                <a:r>
                  <a:rPr lang="pt-BR" sz="1425" dirty="0"/>
                  <a:t>M(π+</a:t>
                </a:r>
                <a:r>
                  <a:rPr lang="el-GR" sz="1425" dirty="0"/>
                  <a:t>π</a:t>
                </a:r>
                <a:r>
                  <a:rPr lang="pt-BR" sz="1425" dirty="0"/>
                  <a:t>) &lt; 0.465 GeV || </a:t>
                </a:r>
              </a:p>
              <a:p>
                <a:pPr marL="0" indent="0">
                  <a:buNone/>
                </a:pPr>
                <a:r>
                  <a:rPr lang="pt-BR" sz="1425" dirty="0"/>
                  <a:t>                               M(π+</a:t>
                </a:r>
                <a:r>
                  <a:rPr lang="el-GR" sz="1425" dirty="0"/>
                  <a:t>π</a:t>
                </a:r>
                <a:r>
                  <a:rPr lang="pt-BR" sz="1425" dirty="0"/>
                  <a:t>) &gt; 0.530 GeV</a:t>
                </a:r>
              </a:p>
              <a:p>
                <a:pPr marL="0" indent="0">
                  <a:buNone/>
                </a:pPr>
                <a:r>
                  <a:rPr lang="pt-BR" sz="1425" b="1" dirty="0"/>
                  <a:t>Cut 12- Black: </a:t>
                </a:r>
                <a:r>
                  <a:rPr lang="pt-BR" sz="1425" dirty="0"/>
                  <a:t>M(</a:t>
                </a:r>
                <a14:m>
                  <m:oMath xmlns:m="http://schemas.openxmlformats.org/officeDocument/2006/math">
                    <m:sSup>
                      <m:sSupPr>
                        <m:ctrlPr>
                          <a:rPr lang="pt-BR" sz="1425" i="1">
                            <a:latin typeface="Cambria Math" panose="02040503050406030204" pitchFamily="18" charset="0"/>
                          </a:rPr>
                        </m:ctrlPr>
                      </m:sSupPr>
                      <m:e>
                        <m:r>
                          <a:rPr lang="en-US" sz="1425" i="1">
                            <a:latin typeface="Cambria Math" panose="02040503050406030204" pitchFamily="18" charset="0"/>
                          </a:rPr>
                          <m:t>𝑒</m:t>
                        </m:r>
                      </m:e>
                      <m:sup>
                        <m:r>
                          <a:rPr lang="en-US" sz="1425" i="1">
                            <a:latin typeface="Cambria Math" panose="02040503050406030204" pitchFamily="18" charset="0"/>
                          </a:rPr>
                          <m:t>+</m:t>
                        </m:r>
                      </m:sup>
                    </m:sSup>
                  </m:oMath>
                </a14:m>
                <a:r>
                  <a:rPr lang="pt-BR" sz="1425" dirty="0"/>
                  <a:t>+ </a:t>
                </a:r>
                <a14:m>
                  <m:oMath xmlns:m="http://schemas.openxmlformats.org/officeDocument/2006/math">
                    <m:sSup>
                      <m:sSupPr>
                        <m:ctrlPr>
                          <a:rPr lang="pt-BR" sz="1425" i="1">
                            <a:latin typeface="Cambria Math" panose="02040503050406030204" pitchFamily="18" charset="0"/>
                          </a:rPr>
                        </m:ctrlPr>
                      </m:sSupPr>
                      <m:e>
                        <m:r>
                          <a:rPr lang="en-US" sz="1425" i="1">
                            <a:latin typeface="Cambria Math" panose="02040503050406030204" pitchFamily="18" charset="0"/>
                          </a:rPr>
                          <m:t>𝑒</m:t>
                        </m:r>
                      </m:e>
                      <m:sup>
                        <m:r>
                          <a:rPr lang="en-US" sz="1425" i="1">
                            <a:latin typeface="Cambria Math" panose="02040503050406030204" pitchFamily="18" charset="0"/>
                          </a:rPr>
                          <m:t>−</m:t>
                        </m:r>
                      </m:sup>
                    </m:sSup>
                  </m:oMath>
                </a14:m>
                <a:r>
                  <a:rPr lang="pt-BR" sz="1425" dirty="0"/>
                  <a:t>) &gt; 0.05 GeV</a:t>
                </a:r>
              </a:p>
            </p:txBody>
          </p:sp>
        </mc:Choice>
        <mc:Fallback>
          <p:sp>
            <p:nvSpPr>
              <p:cNvPr id="6" name="Content Placeholder 2">
                <a:extLst>
                  <a:ext uri="{FF2B5EF4-FFF2-40B4-BE49-F238E27FC236}">
                    <a16:creationId xmlns:a16="http://schemas.microsoft.com/office/drawing/2014/main" id="{1767B254-7DAA-94CF-A609-E4F068CC6917}"/>
                  </a:ext>
                </a:extLst>
              </p:cNvPr>
              <p:cNvSpPr>
                <a:spLocks noGrp="1" noRot="1" noChangeAspect="1" noMove="1" noResize="1" noEditPoints="1" noAdjustHandles="1" noChangeArrowheads="1" noChangeShapeType="1" noTextEdit="1"/>
              </p:cNvSpPr>
              <p:nvPr>
                <p:ph idx="1"/>
              </p:nvPr>
            </p:nvSpPr>
            <p:spPr>
              <a:xfrm>
                <a:off x="4271974" y="1019008"/>
                <a:ext cx="4847253" cy="5003432"/>
              </a:xfrm>
              <a:blipFill>
                <a:blip r:embed="rId4"/>
                <a:stretch>
                  <a:fillRect l="-503" t="-731"/>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128DA3D-F3FE-0DE0-2390-83FB7A179021}"/>
              </a:ext>
            </a:extLst>
          </p:cNvPr>
          <p:cNvPicPr>
            <a:picLocks noChangeAspect="1"/>
          </p:cNvPicPr>
          <p:nvPr/>
        </p:nvPicPr>
        <p:blipFill>
          <a:blip r:embed="rId5"/>
          <a:stretch>
            <a:fillRect/>
          </a:stretch>
        </p:blipFill>
        <p:spPr>
          <a:xfrm>
            <a:off x="7250061" y="2879260"/>
            <a:ext cx="1011523" cy="347549"/>
          </a:xfrm>
          <a:prstGeom prst="rect">
            <a:avLst/>
          </a:prstGeom>
        </p:spPr>
      </p:pic>
      <mc:AlternateContent xmlns:mc="http://schemas.openxmlformats.org/markup-compatibility/2006">
        <mc:Choice xmlns:p14="http://schemas.microsoft.com/office/powerpoint/2010/main" Requires="p14">
          <p:contentPart p14:bwMode="auto" r:id="rId6">
            <p14:nvContentPartPr>
              <p14:cNvPr id="12" name="Ink 11">
                <a:extLst>
                  <a:ext uri="{FF2B5EF4-FFF2-40B4-BE49-F238E27FC236}">
                    <a16:creationId xmlns:a16="http://schemas.microsoft.com/office/drawing/2014/main" id="{F0C0B88A-AE9E-769E-B4D7-1901D8A0E6AB}"/>
                  </a:ext>
                </a:extLst>
              </p14:cNvPr>
              <p14:cNvContentPartPr/>
              <p14:nvPr/>
            </p14:nvContentPartPr>
            <p14:xfrm>
              <a:off x="6884918" y="2974210"/>
              <a:ext cx="180469" cy="347549"/>
            </p14:xfrm>
          </p:contentPart>
        </mc:Choice>
        <mc:Fallback>
          <p:pic>
            <p:nvPicPr>
              <p:cNvPr id="12" name="Ink 11">
                <a:extLst>
                  <a:ext uri="{FF2B5EF4-FFF2-40B4-BE49-F238E27FC236}">
                    <a16:creationId xmlns:a16="http://schemas.microsoft.com/office/drawing/2014/main" id="{F0C0B88A-AE9E-769E-B4D7-1901D8A0E6AB}"/>
                  </a:ext>
                </a:extLst>
              </p:cNvPr>
              <p:cNvPicPr/>
              <p:nvPr/>
            </p:nvPicPr>
            <p:blipFill>
              <a:blip r:embed="rId7"/>
              <a:stretch>
                <a:fillRect/>
              </a:stretch>
            </p:blipFill>
            <p:spPr>
              <a:xfrm>
                <a:off x="6875930" y="2965215"/>
                <a:ext cx="198085" cy="365178"/>
              </a:xfrm>
              <a:prstGeom prst="rect">
                <a:avLst/>
              </a:prstGeom>
            </p:spPr>
          </p:pic>
        </mc:Fallback>
      </mc:AlternateContent>
      <p:pic>
        <p:nvPicPr>
          <p:cNvPr id="9" name="Picture 8">
            <a:extLst>
              <a:ext uri="{FF2B5EF4-FFF2-40B4-BE49-F238E27FC236}">
                <a16:creationId xmlns:a16="http://schemas.microsoft.com/office/drawing/2014/main" id="{BB43BCFD-6AF1-B8B9-DB2F-444E1560B7B8}"/>
              </a:ext>
            </a:extLst>
          </p:cNvPr>
          <p:cNvPicPr>
            <a:picLocks noChangeAspect="1"/>
          </p:cNvPicPr>
          <p:nvPr/>
        </p:nvPicPr>
        <p:blipFill>
          <a:blip r:embed="rId8"/>
          <a:stretch>
            <a:fillRect/>
          </a:stretch>
        </p:blipFill>
        <p:spPr>
          <a:xfrm>
            <a:off x="2446952" y="2153614"/>
            <a:ext cx="1640348" cy="171465"/>
          </a:xfrm>
          <a:prstGeom prst="rect">
            <a:avLst/>
          </a:prstGeom>
        </p:spPr>
      </p:pic>
      <p:sp>
        <p:nvSpPr>
          <p:cNvPr id="3" name="Slide Number Placeholder 2">
            <a:extLst>
              <a:ext uri="{FF2B5EF4-FFF2-40B4-BE49-F238E27FC236}">
                <a16:creationId xmlns:a16="http://schemas.microsoft.com/office/drawing/2014/main" id="{7824BA67-BC5E-D7F0-FA27-F0E02D3AAE9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2431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B197-858E-32FA-DB35-DCFFBAA9EB9C}"/>
              </a:ext>
            </a:extLst>
          </p:cNvPr>
          <p:cNvSpPr>
            <a:spLocks noGrp="1"/>
          </p:cNvSpPr>
          <p:nvPr>
            <p:ph type="title"/>
          </p:nvPr>
        </p:nvSpPr>
        <p:spPr>
          <a:xfrm>
            <a:off x="628650" y="857250"/>
            <a:ext cx="7886700" cy="766981"/>
          </a:xfrm>
        </p:spPr>
        <p:txBody>
          <a:bodyPr/>
          <a:lstStyle/>
          <a:p>
            <a:r>
              <a:rPr lang="en-US" dirty="0"/>
              <a:t>Monte Carlo Generators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77CD520-6356-7188-E805-C579E5D4B64F}"/>
                  </a:ext>
                </a:extLst>
              </p:cNvPr>
              <p:cNvSpPr>
                <a:spLocks noGrp="1"/>
              </p:cNvSpPr>
              <p:nvPr>
                <p:ph idx="1"/>
              </p:nvPr>
            </p:nvSpPr>
            <p:spPr>
              <a:xfrm>
                <a:off x="628650" y="3091631"/>
                <a:ext cx="7886700" cy="2635275"/>
              </a:xfrm>
            </p:spPr>
            <p:txBody>
              <a:bodyPr>
                <a:normAutofit fontScale="47500" lnSpcReduction="20000"/>
              </a:bodyPr>
              <a:lstStyle/>
              <a:p>
                <a:r>
                  <a:rPr lang="en-US" dirty="0"/>
                  <a:t>RAPGAP31 Event Generator</a:t>
                </a:r>
              </a:p>
              <a:p>
                <a:pPr lvl="1"/>
                <a:r>
                  <a:rPr lang="en-US" dirty="0"/>
                  <a:t>Higher order QCD effects simulated with the Color Dipole Model (CDM)</a:t>
                </a:r>
              </a:p>
              <a:p>
                <a:pPr lvl="1"/>
                <a:r>
                  <a:rPr lang="en-US" dirty="0"/>
                  <a:t>Used for primary detector efficiency calculation due to better described HFS distributions comparing Data and MC</a:t>
                </a:r>
              </a:p>
              <a:p>
                <a:pPr lvl="1"/>
                <a:endParaRPr lang="en-US" dirty="0"/>
              </a:p>
              <a:p>
                <a:r>
                  <a:rPr lang="en-US" dirty="0"/>
                  <a:t>DJANGOH14 Event Generator</a:t>
                </a:r>
              </a:p>
              <a:p>
                <a:pPr lvl="1"/>
                <a:r>
                  <a:rPr lang="en-US" dirty="0"/>
                  <a:t>Higher order QCD effects simulated with Parton Shower (MEPS)</a:t>
                </a:r>
              </a:p>
              <a:p>
                <a:pPr lvl="1"/>
                <a:r>
                  <a:rPr lang="en-US" dirty="0"/>
                  <a:t>Alternate calculation of detector efficiencies used for systematic uncertainty associated with measurement’s Monter Carlo model dependence </a:t>
                </a:r>
              </a:p>
              <a:p>
                <a:r>
                  <a:rPr lang="en-US" dirty="0"/>
                  <a:t>PYTHIA62 Event Generator</a:t>
                </a:r>
              </a:p>
              <a:p>
                <a:pPr lvl="1"/>
                <a:r>
                  <a:rPr lang="en-US" dirty="0"/>
                  <a:t>Also uses Parton Shower methods, but this MC set is used for estimations of photoproduction background since this set was generated with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t> &lt; 2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GeV</m:t>
                        </m:r>
                      </m:e>
                      <m:sup>
                        <m:r>
                          <a:rPr lang="en-US" i="1">
                            <a:latin typeface="Cambria Math" panose="02040503050406030204" pitchFamily="18" charset="0"/>
                          </a:rPr>
                          <m:t>2</m:t>
                        </m:r>
                      </m:sup>
                    </m:sSup>
                  </m:oMath>
                </a14:m>
                <a:endParaRPr lang="en-US" dirty="0"/>
              </a:p>
              <a:p>
                <a:pPr marL="342900" lvl="1" indent="0">
                  <a:buNone/>
                </a:pPr>
                <a:endParaRPr lang="en-US" dirty="0"/>
              </a:p>
              <a:p>
                <a:r>
                  <a:rPr lang="en-US" dirty="0"/>
                  <a:t>Events simulate the DIS process, then products fed into GEANT3 simulation (expect for non-radiative sets) of the H1 detector to calculate detector efficiencies</a:t>
                </a:r>
              </a:p>
              <a:p>
                <a:pPr marL="0" indent="0">
                  <a:buNone/>
                </a:pPr>
                <a:endParaRPr lang="en-US" dirty="0"/>
              </a:p>
              <a:p>
                <a:r>
                  <a:rPr lang="en-US" dirty="0"/>
                  <a:t>Can use the same exact code for data reconstruction with simulated Monte Carlo Data</a:t>
                </a:r>
              </a:p>
            </p:txBody>
          </p:sp>
        </mc:Choice>
        <mc:Fallback>
          <p:sp>
            <p:nvSpPr>
              <p:cNvPr id="3" name="Content Placeholder 2">
                <a:extLst>
                  <a:ext uri="{FF2B5EF4-FFF2-40B4-BE49-F238E27FC236}">
                    <a16:creationId xmlns:a16="http://schemas.microsoft.com/office/drawing/2014/main" id="{777CD520-6356-7188-E805-C579E5D4B64F}"/>
                  </a:ext>
                </a:extLst>
              </p:cNvPr>
              <p:cNvSpPr>
                <a:spLocks noGrp="1" noRot="1" noChangeAspect="1" noMove="1" noResize="1" noEditPoints="1" noAdjustHandles="1" noChangeArrowheads="1" noChangeShapeType="1" noTextEdit="1"/>
              </p:cNvSpPr>
              <p:nvPr>
                <p:ph idx="1"/>
              </p:nvPr>
            </p:nvSpPr>
            <p:spPr>
              <a:xfrm>
                <a:off x="628650" y="3091631"/>
                <a:ext cx="7886700" cy="2635275"/>
              </a:xfrm>
              <a:blipFill>
                <a:blip r:embed="rId2"/>
                <a:stretch>
                  <a:fillRect t="-1157" r="-15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74CF883-CF43-DDE1-9A6B-717A7C4A9513}"/>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53</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EC8CCA64-8A52-2DD2-14A3-FA645E7E8D54}"/>
              </a:ext>
            </a:extLst>
          </p:cNvPr>
          <p:cNvPicPr>
            <a:picLocks noChangeAspect="1"/>
          </p:cNvPicPr>
          <p:nvPr/>
        </p:nvPicPr>
        <p:blipFill>
          <a:blip r:embed="rId3"/>
          <a:stretch>
            <a:fillRect/>
          </a:stretch>
        </p:blipFill>
        <p:spPr>
          <a:xfrm>
            <a:off x="728563" y="1506146"/>
            <a:ext cx="7847625" cy="1426841"/>
          </a:xfrm>
          <a:prstGeom prst="rect">
            <a:avLst/>
          </a:prstGeom>
        </p:spPr>
      </p:pic>
    </p:spTree>
    <p:extLst>
      <p:ext uri="{BB962C8B-B14F-4D97-AF65-F5344CB8AC3E}">
        <p14:creationId xmlns:p14="http://schemas.microsoft.com/office/powerpoint/2010/main" val="3071375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F5E90-5A24-C490-3790-B47938032A8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F3CEA28-17D4-BEB8-19CE-BD3B99E29DF0}"/>
              </a:ext>
            </a:extLst>
          </p:cNvPr>
          <p:cNvPicPr>
            <a:picLocks noChangeAspect="1"/>
          </p:cNvPicPr>
          <p:nvPr/>
        </p:nvPicPr>
        <p:blipFill>
          <a:blip r:embed="rId2"/>
          <a:stretch>
            <a:fillRect/>
          </a:stretch>
        </p:blipFill>
        <p:spPr>
          <a:xfrm>
            <a:off x="316445" y="4311145"/>
            <a:ext cx="8598956" cy="747736"/>
          </a:xfrm>
          <a:prstGeom prst="rect">
            <a:avLst/>
          </a:prstGeom>
        </p:spPr>
      </p:pic>
      <p:pic>
        <p:nvPicPr>
          <p:cNvPr id="13" name="Picture 12">
            <a:extLst>
              <a:ext uri="{FF2B5EF4-FFF2-40B4-BE49-F238E27FC236}">
                <a16:creationId xmlns:a16="http://schemas.microsoft.com/office/drawing/2014/main" id="{3B9C2635-AAB6-69C7-5EDF-F9170E45FD55}"/>
              </a:ext>
            </a:extLst>
          </p:cNvPr>
          <p:cNvPicPr>
            <a:picLocks noChangeAspect="1"/>
          </p:cNvPicPr>
          <p:nvPr/>
        </p:nvPicPr>
        <p:blipFill>
          <a:blip r:embed="rId3"/>
          <a:stretch>
            <a:fillRect/>
          </a:stretch>
        </p:blipFill>
        <p:spPr>
          <a:xfrm>
            <a:off x="4472391" y="4380349"/>
            <a:ext cx="4011274" cy="514535"/>
          </a:xfrm>
          <a:prstGeom prst="rect">
            <a:avLst/>
          </a:prstGeom>
        </p:spPr>
      </p:pic>
      <p:pic>
        <p:nvPicPr>
          <p:cNvPr id="7" name="Picture 6" descr="Company name&#10;&#10;AI-generated content may be incorrect.">
            <a:extLst>
              <a:ext uri="{FF2B5EF4-FFF2-40B4-BE49-F238E27FC236}">
                <a16:creationId xmlns:a16="http://schemas.microsoft.com/office/drawing/2014/main" id="{589AAE6C-85E0-2B25-94C6-FA5D64AB54C1}"/>
              </a:ext>
            </a:extLst>
          </p:cNvPr>
          <p:cNvPicPr>
            <a:picLocks noChangeAspect="1"/>
          </p:cNvPicPr>
          <p:nvPr/>
        </p:nvPicPr>
        <p:blipFill>
          <a:blip r:embed="rId4"/>
          <a:stretch>
            <a:fillRect/>
          </a:stretch>
        </p:blipFill>
        <p:spPr>
          <a:xfrm>
            <a:off x="4429329" y="3577382"/>
            <a:ext cx="4169387" cy="654820"/>
          </a:xfrm>
          <a:prstGeom prst="rect">
            <a:avLst/>
          </a:prstGeom>
        </p:spPr>
      </p:pic>
      <p:sp>
        <p:nvSpPr>
          <p:cNvPr id="2" name="Title 1">
            <a:extLst>
              <a:ext uri="{FF2B5EF4-FFF2-40B4-BE49-F238E27FC236}">
                <a16:creationId xmlns:a16="http://schemas.microsoft.com/office/drawing/2014/main" id="{236C1C08-931F-4E13-A18A-933B86F6DAB1}"/>
              </a:ext>
            </a:extLst>
          </p:cNvPr>
          <p:cNvSpPr>
            <a:spLocks noGrp="1"/>
          </p:cNvSpPr>
          <p:nvPr>
            <p:ph type="title"/>
          </p:nvPr>
        </p:nvSpPr>
        <p:spPr>
          <a:xfrm>
            <a:off x="295697" y="996200"/>
            <a:ext cx="7886700" cy="994172"/>
          </a:xfrm>
        </p:spPr>
        <p:txBody>
          <a:bodyPr/>
          <a:lstStyle/>
          <a:p>
            <a:r>
              <a:rPr lang="en-US" dirty="0"/>
              <a:t>Peak Extractions in </a:t>
            </a:r>
            <a:r>
              <a:rPr lang="en-US" dirty="0" err="1"/>
              <a:t>RooFit</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3005081-25D0-830F-FA86-0E65F1D52347}"/>
                  </a:ext>
                </a:extLst>
              </p:cNvPr>
              <p:cNvSpPr>
                <a:spLocks noGrp="1"/>
              </p:cNvSpPr>
              <p:nvPr>
                <p:ph idx="1"/>
              </p:nvPr>
            </p:nvSpPr>
            <p:spPr>
              <a:xfrm>
                <a:off x="56230" y="1990372"/>
                <a:ext cx="4958769" cy="3736535"/>
              </a:xfrm>
            </p:spPr>
            <p:txBody>
              <a:bodyPr>
                <a:normAutofit fontScale="62500" lnSpcReduction="20000"/>
              </a:bodyPr>
              <a:lstStyle/>
              <a:p>
                <a:endParaRPr lang="en-US" dirty="0"/>
              </a:p>
              <a:p>
                <a:r>
                  <a:rPr lang="en-US" dirty="0"/>
                  <a:t>Log Likelihood fits in </a:t>
                </a:r>
                <a:r>
                  <a:rPr lang="en-US" dirty="0" err="1"/>
                  <a:t>RooFit</a:t>
                </a:r>
                <a:r>
                  <a:rPr lang="en-US" dirty="0"/>
                  <a:t> – very high signal to background ratio, minimal background data benefits from fit using Poisson statistics in this method as opposed to </a:t>
                </a:r>
                <a:r>
                  <a:rPr lang="en-US" dirty="0" err="1"/>
                  <a:t>Guassian</a:t>
                </a:r>
                <a:r>
                  <a:rPr lang="en-US" dirty="0"/>
                  <a:t> with standard binned </a:t>
                </a:r>
                <a14:m>
                  <m:oMath xmlns:m="http://schemas.openxmlformats.org/officeDocument/2006/math">
                    <m:sSup>
                      <m:sSupPr>
                        <m:ctrlPr>
                          <a:rPr lang="en-US" i="1">
                            <a:latin typeface="Cambria Math" panose="02040503050406030204" pitchFamily="18" charset="0"/>
                          </a:rPr>
                        </m:ctrlPr>
                      </m:sSupPr>
                      <m:e>
                        <m:r>
                          <m:rPr>
                            <m:sty m:val="p"/>
                          </m:rPr>
                          <a:rPr lang="el-GR" i="1">
                            <a:latin typeface="Cambria Math" panose="02040503050406030204" pitchFamily="18" charset="0"/>
                          </a:rPr>
                          <m:t>χ</m:t>
                        </m:r>
                      </m:e>
                      <m:sup>
                        <m:r>
                          <a:rPr lang="en-US" i="1">
                            <a:latin typeface="Cambria Math" panose="02040503050406030204" pitchFamily="18" charset="0"/>
                          </a:rPr>
                          <m:t>2</m:t>
                        </m:r>
                      </m:sup>
                    </m:sSup>
                  </m:oMath>
                </a14:m>
                <a:r>
                  <a:rPr lang="en-US" dirty="0"/>
                  <a:t>in terms of fit convergence  </a:t>
                </a:r>
              </a:p>
              <a:p>
                <a:r>
                  <a:rPr lang="en-US" dirty="0"/>
                  <a:t>Composite fits using Student’s T-Distribution for the signal shape and two different choices of BG function:</a:t>
                </a:r>
              </a:p>
              <a:p>
                <a:pPr marL="342900" lvl="1" indent="0">
                  <a:buNone/>
                </a:pPr>
                <a:endParaRPr lang="en-US" dirty="0"/>
              </a:p>
              <a:p>
                <a:pPr marL="342900" lvl="1" indent="0">
                  <a:buNone/>
                </a:pPr>
                <a:endParaRPr lang="en-US" dirty="0"/>
              </a:p>
              <a:p>
                <a:pPr marL="342900" lvl="1" indent="0">
                  <a:buNone/>
                </a:pPr>
                <a:endParaRPr lang="en-US" b="1" dirty="0"/>
              </a:p>
              <a:p>
                <a:pPr marL="342900" lvl="1" indent="0">
                  <a:buNone/>
                </a:pPr>
                <a:r>
                  <a:rPr lang="en-US" b="1" dirty="0"/>
                  <a:t>Composite PDF 1: </a:t>
                </a:r>
                <a:r>
                  <a:rPr lang="en-US" dirty="0"/>
                  <a:t>Two body phase space shape</a:t>
                </a:r>
              </a:p>
              <a:p>
                <a:pPr marL="342900" lvl="1" indent="0">
                  <a:buNone/>
                </a:pPr>
                <a:endParaRPr lang="en-US" dirty="0"/>
              </a:p>
              <a:p>
                <a:pPr marL="342900" lvl="1" indent="0">
                  <a:buNone/>
                </a:pPr>
                <a:endParaRPr lang="en-US" b="1" dirty="0"/>
              </a:p>
              <a:p>
                <a:pPr marL="342900" lvl="1" indent="0">
                  <a:buNone/>
                </a:pPr>
                <a:r>
                  <a:rPr lang="en-US" b="1" dirty="0"/>
                  <a:t>Composite PDF 2: </a:t>
                </a:r>
                <a:r>
                  <a:rPr lang="en-US" dirty="0"/>
                  <a:t>4</a:t>
                </a:r>
                <a:r>
                  <a:rPr lang="en-US" baseline="30000" dirty="0"/>
                  <a:t>th</a:t>
                </a:r>
                <a:r>
                  <a:rPr lang="en-US" dirty="0"/>
                  <a:t> order Polynomial, used for systematic </a:t>
                </a:r>
              </a:p>
              <a:p>
                <a:pPr marL="342900" lvl="1" indent="0">
                  <a:buNone/>
                </a:pPr>
                <a:r>
                  <a:rPr lang="en-US" dirty="0"/>
                  <a:t>uncertainty in the BG shape</a:t>
                </a:r>
              </a:p>
              <a:p>
                <a:pPr marL="0" indent="0">
                  <a:buNone/>
                </a:pPr>
                <a:endParaRPr lang="en-US" dirty="0"/>
              </a:p>
              <a:p>
                <a:r>
                  <a:rPr lang="en-US" dirty="0"/>
                  <a:t>Use the same process for extracting counts in data and reconstructed MC for calculating detector efficiencies</a:t>
                </a:r>
              </a:p>
            </p:txBody>
          </p:sp>
        </mc:Choice>
        <mc:Fallback>
          <p:sp>
            <p:nvSpPr>
              <p:cNvPr id="3" name="Content Placeholder 2">
                <a:extLst>
                  <a:ext uri="{FF2B5EF4-FFF2-40B4-BE49-F238E27FC236}">
                    <a16:creationId xmlns:a16="http://schemas.microsoft.com/office/drawing/2014/main" id="{C3005081-25D0-830F-FA86-0E65F1D52347}"/>
                  </a:ext>
                </a:extLst>
              </p:cNvPr>
              <p:cNvSpPr>
                <a:spLocks noGrp="1" noRot="1" noChangeAspect="1" noMove="1" noResize="1" noEditPoints="1" noAdjustHandles="1" noChangeArrowheads="1" noChangeShapeType="1" noTextEdit="1"/>
              </p:cNvSpPr>
              <p:nvPr>
                <p:ph idx="1"/>
              </p:nvPr>
            </p:nvSpPr>
            <p:spPr>
              <a:xfrm>
                <a:off x="56230" y="1990372"/>
                <a:ext cx="4958769" cy="3736535"/>
              </a:xfrm>
              <a:blipFill>
                <a:blip r:embed="rId5"/>
                <a:stretch>
                  <a:fillRect r="-24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C0FAF49-C4BB-DDCA-F93B-C50476F68520}"/>
              </a:ext>
            </a:extLst>
          </p:cNvPr>
          <p:cNvSpPr>
            <a:spLocks noGrp="1"/>
          </p:cNvSpPr>
          <p:nvPr>
            <p:ph type="sldNum" sz="quarter" idx="12"/>
          </p:nvPr>
        </p:nvSpPr>
        <p:spPr>
          <a:xfrm>
            <a:off x="6461435" y="5591490"/>
            <a:ext cx="2057400" cy="273844"/>
          </a:xfrm>
        </p:spPr>
        <p:txBody>
          <a:bodyPr/>
          <a:lstStyle/>
          <a:p>
            <a:pPr defTabSz="685800"/>
            <a:fld id="{650758C0-7DB0-48D9-A39F-51F674C488E9}" type="slidenum">
              <a:rPr lang="en-US">
                <a:solidFill>
                  <a:prstClr val="black">
                    <a:tint val="75000"/>
                  </a:prstClr>
                </a:solidFill>
                <a:latin typeface="Calibri" panose="020F0502020204030204"/>
              </a:rPr>
              <a:pPr defTabSz="685800"/>
              <a:t>54</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32AADE65-35B2-4F2D-FA6B-ECF5C9751ACC}"/>
              </a:ext>
            </a:extLst>
          </p:cNvPr>
          <p:cNvPicPr>
            <a:picLocks noChangeAspect="1"/>
          </p:cNvPicPr>
          <p:nvPr/>
        </p:nvPicPr>
        <p:blipFill>
          <a:blip r:embed="rId6"/>
          <a:stretch>
            <a:fillRect/>
          </a:stretch>
        </p:blipFill>
        <p:spPr>
          <a:xfrm>
            <a:off x="5400761" y="911659"/>
            <a:ext cx="3619414" cy="2573916"/>
          </a:xfrm>
          <a:prstGeom prst="rect">
            <a:avLst/>
          </a:prstGeom>
        </p:spPr>
      </p:pic>
      <p:sp>
        <p:nvSpPr>
          <p:cNvPr id="11" name="Rectangle 10">
            <a:extLst>
              <a:ext uri="{FF2B5EF4-FFF2-40B4-BE49-F238E27FC236}">
                <a16:creationId xmlns:a16="http://schemas.microsoft.com/office/drawing/2014/main" id="{5850C694-DB02-E4CB-57C3-829038DF3E97}"/>
              </a:ext>
            </a:extLst>
          </p:cNvPr>
          <p:cNvSpPr/>
          <p:nvPr/>
        </p:nvSpPr>
        <p:spPr>
          <a:xfrm>
            <a:off x="314909" y="3613797"/>
            <a:ext cx="8600492" cy="7016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Left Brace 14">
            <a:extLst>
              <a:ext uri="{FF2B5EF4-FFF2-40B4-BE49-F238E27FC236}">
                <a16:creationId xmlns:a16="http://schemas.microsoft.com/office/drawing/2014/main" id="{0440BDDF-91EB-4388-1F46-6774C75055E2}"/>
              </a:ext>
            </a:extLst>
          </p:cNvPr>
          <p:cNvSpPr/>
          <p:nvPr/>
        </p:nvSpPr>
        <p:spPr>
          <a:xfrm rot="16200000">
            <a:off x="5230497" y="3265777"/>
            <a:ext cx="149475" cy="173121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7" name="Left Brace 16">
            <a:extLst>
              <a:ext uri="{FF2B5EF4-FFF2-40B4-BE49-F238E27FC236}">
                <a16:creationId xmlns:a16="http://schemas.microsoft.com/office/drawing/2014/main" id="{A6ED0A1B-5277-6D72-0D19-EB0D944E8116}"/>
              </a:ext>
            </a:extLst>
          </p:cNvPr>
          <p:cNvSpPr/>
          <p:nvPr/>
        </p:nvSpPr>
        <p:spPr>
          <a:xfrm rot="16200000">
            <a:off x="5163605" y="4043242"/>
            <a:ext cx="149621" cy="16181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8" name="Left Brace 17">
            <a:extLst>
              <a:ext uri="{FF2B5EF4-FFF2-40B4-BE49-F238E27FC236}">
                <a16:creationId xmlns:a16="http://schemas.microsoft.com/office/drawing/2014/main" id="{8D260F78-6ADE-9AF4-3D08-D66AED294BFC}"/>
              </a:ext>
            </a:extLst>
          </p:cNvPr>
          <p:cNvSpPr/>
          <p:nvPr/>
        </p:nvSpPr>
        <p:spPr>
          <a:xfrm rot="16200000">
            <a:off x="7350077" y="2913234"/>
            <a:ext cx="193652" cy="22805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19" name="Left Brace 18">
            <a:extLst>
              <a:ext uri="{FF2B5EF4-FFF2-40B4-BE49-F238E27FC236}">
                <a16:creationId xmlns:a16="http://schemas.microsoft.com/office/drawing/2014/main" id="{846E41AE-B0FC-CD6E-B65F-B4DF3A8ED011}"/>
              </a:ext>
            </a:extLst>
          </p:cNvPr>
          <p:cNvSpPr/>
          <p:nvPr/>
        </p:nvSpPr>
        <p:spPr>
          <a:xfrm rot="16200000">
            <a:off x="7255993" y="3667211"/>
            <a:ext cx="224998" cy="223034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prstClr val="black"/>
              </a:solidFill>
              <a:latin typeface="Calibri" panose="020F0502020204030204"/>
            </a:endParaRPr>
          </a:p>
        </p:txBody>
      </p:sp>
      <p:sp>
        <p:nvSpPr>
          <p:cNvPr id="20" name="TextBox 19">
            <a:extLst>
              <a:ext uri="{FF2B5EF4-FFF2-40B4-BE49-F238E27FC236}">
                <a16:creationId xmlns:a16="http://schemas.microsoft.com/office/drawing/2014/main" id="{16341253-F752-A190-2EAF-CD878C49DDD7}"/>
              </a:ext>
            </a:extLst>
          </p:cNvPr>
          <p:cNvSpPr txBox="1"/>
          <p:nvPr/>
        </p:nvSpPr>
        <p:spPr>
          <a:xfrm>
            <a:off x="5163876" y="4128539"/>
            <a:ext cx="938077" cy="253916"/>
          </a:xfrm>
          <a:prstGeom prst="rect">
            <a:avLst/>
          </a:prstGeom>
          <a:noFill/>
        </p:spPr>
        <p:txBody>
          <a:bodyPr wrap="none" rtlCol="0">
            <a:spAutoFit/>
          </a:bodyPr>
          <a:lstStyle/>
          <a:p>
            <a:pPr defTabSz="685800"/>
            <a:r>
              <a:rPr lang="en-US" sz="1050" dirty="0">
                <a:solidFill>
                  <a:prstClr val="black"/>
                </a:solidFill>
                <a:latin typeface="Calibri" panose="020F0502020204030204"/>
              </a:rPr>
              <a:t>T-Distribution</a:t>
            </a:r>
          </a:p>
        </p:txBody>
      </p:sp>
      <p:sp>
        <p:nvSpPr>
          <p:cNvPr id="21" name="TextBox 20">
            <a:extLst>
              <a:ext uri="{FF2B5EF4-FFF2-40B4-BE49-F238E27FC236}">
                <a16:creationId xmlns:a16="http://schemas.microsoft.com/office/drawing/2014/main" id="{EFD25CA2-F36E-037D-E2AB-DCC8329F0C73}"/>
              </a:ext>
            </a:extLst>
          </p:cNvPr>
          <p:cNvSpPr txBox="1"/>
          <p:nvPr/>
        </p:nvSpPr>
        <p:spPr>
          <a:xfrm>
            <a:off x="5275214" y="4849785"/>
            <a:ext cx="938077" cy="253916"/>
          </a:xfrm>
          <a:prstGeom prst="rect">
            <a:avLst/>
          </a:prstGeom>
          <a:noFill/>
        </p:spPr>
        <p:txBody>
          <a:bodyPr wrap="none" rtlCol="0">
            <a:spAutoFit/>
          </a:bodyPr>
          <a:lstStyle/>
          <a:p>
            <a:pPr defTabSz="685800"/>
            <a:r>
              <a:rPr lang="en-US" sz="1050" dirty="0">
                <a:solidFill>
                  <a:prstClr val="black"/>
                </a:solidFill>
                <a:latin typeface="Calibri" panose="020F0502020204030204"/>
              </a:rPr>
              <a:t>T-Distribution</a:t>
            </a:r>
          </a:p>
        </p:txBody>
      </p:sp>
      <p:sp>
        <p:nvSpPr>
          <p:cNvPr id="22" name="TextBox 21">
            <a:extLst>
              <a:ext uri="{FF2B5EF4-FFF2-40B4-BE49-F238E27FC236}">
                <a16:creationId xmlns:a16="http://schemas.microsoft.com/office/drawing/2014/main" id="{FBC4C883-8E4C-E47D-CE9B-7F6F75EAD549}"/>
              </a:ext>
            </a:extLst>
          </p:cNvPr>
          <p:cNvSpPr txBox="1"/>
          <p:nvPr/>
        </p:nvSpPr>
        <p:spPr>
          <a:xfrm>
            <a:off x="7278063" y="4080312"/>
            <a:ext cx="688009" cy="253916"/>
          </a:xfrm>
          <a:prstGeom prst="rect">
            <a:avLst/>
          </a:prstGeom>
          <a:noFill/>
        </p:spPr>
        <p:txBody>
          <a:bodyPr wrap="none" rtlCol="0">
            <a:spAutoFit/>
          </a:bodyPr>
          <a:lstStyle/>
          <a:p>
            <a:pPr defTabSz="685800"/>
            <a:r>
              <a:rPr lang="en-US" sz="1050" dirty="0">
                <a:solidFill>
                  <a:prstClr val="black"/>
                </a:solidFill>
                <a:latin typeface="Calibri" panose="020F0502020204030204"/>
              </a:rPr>
              <a:t>BG PDF 1</a:t>
            </a:r>
          </a:p>
        </p:txBody>
      </p:sp>
      <p:sp>
        <p:nvSpPr>
          <p:cNvPr id="23" name="TextBox 22">
            <a:extLst>
              <a:ext uri="{FF2B5EF4-FFF2-40B4-BE49-F238E27FC236}">
                <a16:creationId xmlns:a16="http://schemas.microsoft.com/office/drawing/2014/main" id="{6AFBFC6D-8CE9-102C-02DA-B05FAF64DA05}"/>
              </a:ext>
            </a:extLst>
          </p:cNvPr>
          <p:cNvSpPr txBox="1"/>
          <p:nvPr/>
        </p:nvSpPr>
        <p:spPr>
          <a:xfrm>
            <a:off x="7343031" y="4867630"/>
            <a:ext cx="688009" cy="253916"/>
          </a:xfrm>
          <a:prstGeom prst="rect">
            <a:avLst/>
          </a:prstGeom>
          <a:noFill/>
        </p:spPr>
        <p:txBody>
          <a:bodyPr wrap="none" rtlCol="0">
            <a:spAutoFit/>
          </a:bodyPr>
          <a:lstStyle/>
          <a:p>
            <a:pPr defTabSz="685800"/>
            <a:r>
              <a:rPr lang="en-US" sz="1050" dirty="0">
                <a:solidFill>
                  <a:prstClr val="black"/>
                </a:solidFill>
                <a:latin typeface="Calibri" panose="020F0502020204030204"/>
              </a:rPr>
              <a:t>BG PDF 2</a:t>
            </a:r>
          </a:p>
        </p:txBody>
      </p:sp>
    </p:spTree>
    <p:extLst>
      <p:ext uri="{BB962C8B-B14F-4D97-AF65-F5344CB8AC3E}">
        <p14:creationId xmlns:p14="http://schemas.microsoft.com/office/powerpoint/2010/main" val="1092588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D1E28-C2FD-D01E-F68D-32EC3BBD0A9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147438A-98A6-2331-1878-5A9966F2D3BB}"/>
              </a:ext>
            </a:extLst>
          </p:cNvPr>
          <p:cNvPicPr>
            <a:picLocks noChangeAspect="1"/>
          </p:cNvPicPr>
          <p:nvPr/>
        </p:nvPicPr>
        <p:blipFill>
          <a:blip r:embed="rId2"/>
          <a:stretch>
            <a:fillRect/>
          </a:stretch>
        </p:blipFill>
        <p:spPr>
          <a:xfrm>
            <a:off x="0" y="1683842"/>
            <a:ext cx="9144000" cy="4319391"/>
          </a:xfrm>
          <a:prstGeom prst="rect">
            <a:avLst/>
          </a:prstGeom>
        </p:spPr>
      </p:pic>
      <p:sp>
        <p:nvSpPr>
          <p:cNvPr id="2" name="Title 1">
            <a:extLst>
              <a:ext uri="{FF2B5EF4-FFF2-40B4-BE49-F238E27FC236}">
                <a16:creationId xmlns:a16="http://schemas.microsoft.com/office/drawing/2014/main" id="{2D5D5F64-1768-4FF0-4774-784BD2568860}"/>
              </a:ext>
            </a:extLst>
          </p:cNvPr>
          <p:cNvSpPr>
            <a:spLocks noGrp="1"/>
          </p:cNvSpPr>
          <p:nvPr>
            <p:ph type="title"/>
          </p:nvPr>
        </p:nvSpPr>
        <p:spPr>
          <a:xfrm>
            <a:off x="0" y="885611"/>
            <a:ext cx="3978991" cy="858254"/>
          </a:xfrm>
        </p:spPr>
        <p:txBody>
          <a:bodyPr>
            <a:normAutofit fontScale="90000"/>
          </a:bodyPr>
          <a:lstStyle/>
          <a:p>
            <a:r>
              <a:rPr lang="el-GR" dirty="0"/>
              <a:t>Λ</a:t>
            </a:r>
            <a:r>
              <a:rPr lang="en-US" dirty="0"/>
              <a:t> Peak Extraction in Data</a:t>
            </a:r>
          </a:p>
        </p:txBody>
      </p:sp>
      <p:sp>
        <p:nvSpPr>
          <p:cNvPr id="4" name="Slide Number Placeholder 3">
            <a:extLst>
              <a:ext uri="{FF2B5EF4-FFF2-40B4-BE49-F238E27FC236}">
                <a16:creationId xmlns:a16="http://schemas.microsoft.com/office/drawing/2014/main" id="{07FD2A8F-B593-624E-9B29-8C223E94611A}"/>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55</a:t>
            </a:fld>
            <a:endParaRPr lang="en-US">
              <a:solidFill>
                <a:prstClr val="black">
                  <a:tint val="75000"/>
                </a:prstClr>
              </a:solidFill>
              <a:latin typeface="Calibri" panose="020F0502020204030204"/>
            </a:endParaRPr>
          </a:p>
        </p:txBody>
      </p:sp>
      <p:sp>
        <p:nvSpPr>
          <p:cNvPr id="13" name="TextBox 12">
            <a:extLst>
              <a:ext uri="{FF2B5EF4-FFF2-40B4-BE49-F238E27FC236}">
                <a16:creationId xmlns:a16="http://schemas.microsoft.com/office/drawing/2014/main" id="{FB36A432-F73A-61D3-044A-1D66CFF62CF9}"/>
              </a:ext>
            </a:extLst>
          </p:cNvPr>
          <p:cNvSpPr txBox="1"/>
          <p:nvPr/>
        </p:nvSpPr>
        <p:spPr>
          <a:xfrm>
            <a:off x="4065093" y="1082576"/>
            <a:ext cx="783420" cy="715581"/>
          </a:xfrm>
          <a:prstGeom prst="rect">
            <a:avLst/>
          </a:prstGeom>
          <a:noFill/>
        </p:spPr>
        <p:txBody>
          <a:bodyPr wrap="none" rtlCol="0">
            <a:spAutoFit/>
          </a:bodyPr>
          <a:lstStyle/>
          <a:p>
            <a:pPr defTabSz="685800"/>
            <a:r>
              <a:rPr lang="en-US" sz="1350" dirty="0">
                <a:solidFill>
                  <a:prstClr val="black"/>
                </a:solidFill>
                <a:latin typeface="Calibri" panose="020F0502020204030204"/>
              </a:rPr>
              <a:t>Primary:</a:t>
            </a:r>
          </a:p>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         Alt:</a:t>
            </a:r>
          </a:p>
        </p:txBody>
      </p:sp>
      <p:pic>
        <p:nvPicPr>
          <p:cNvPr id="3" name="Picture 2">
            <a:extLst>
              <a:ext uri="{FF2B5EF4-FFF2-40B4-BE49-F238E27FC236}">
                <a16:creationId xmlns:a16="http://schemas.microsoft.com/office/drawing/2014/main" id="{F22E5546-DF00-1DFB-ABCC-96D0D828DAB3}"/>
              </a:ext>
            </a:extLst>
          </p:cNvPr>
          <p:cNvPicPr>
            <a:picLocks noChangeAspect="1"/>
          </p:cNvPicPr>
          <p:nvPr/>
        </p:nvPicPr>
        <p:blipFill>
          <a:blip r:embed="rId3"/>
          <a:stretch>
            <a:fillRect/>
          </a:stretch>
        </p:blipFill>
        <p:spPr>
          <a:xfrm>
            <a:off x="4854727" y="885612"/>
            <a:ext cx="3978990" cy="626044"/>
          </a:xfrm>
          <a:prstGeom prst="rect">
            <a:avLst/>
          </a:prstGeom>
        </p:spPr>
      </p:pic>
      <p:pic>
        <p:nvPicPr>
          <p:cNvPr id="5" name="Picture 4">
            <a:extLst>
              <a:ext uri="{FF2B5EF4-FFF2-40B4-BE49-F238E27FC236}">
                <a16:creationId xmlns:a16="http://schemas.microsoft.com/office/drawing/2014/main" id="{A4255D14-864A-3209-AB15-52FB29C85F48}"/>
              </a:ext>
            </a:extLst>
          </p:cNvPr>
          <p:cNvPicPr>
            <a:picLocks noChangeAspect="1"/>
          </p:cNvPicPr>
          <p:nvPr/>
        </p:nvPicPr>
        <p:blipFill>
          <a:blip r:embed="rId4"/>
          <a:stretch>
            <a:fillRect/>
          </a:stretch>
        </p:blipFill>
        <p:spPr>
          <a:xfrm>
            <a:off x="4854727" y="1428824"/>
            <a:ext cx="4003194" cy="510036"/>
          </a:xfrm>
          <a:prstGeom prst="rect">
            <a:avLst/>
          </a:prstGeom>
        </p:spPr>
      </p:pic>
    </p:spTree>
    <p:extLst>
      <p:ext uri="{BB962C8B-B14F-4D97-AF65-F5344CB8AC3E}">
        <p14:creationId xmlns:p14="http://schemas.microsoft.com/office/powerpoint/2010/main" val="2770964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CD8F-6A96-787B-656D-513DA04E332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0C7A8E9-BBBD-3516-38A1-36A8A1F3FB10}"/>
              </a:ext>
            </a:extLst>
          </p:cNvPr>
          <p:cNvPicPr>
            <a:picLocks noChangeAspect="1"/>
          </p:cNvPicPr>
          <p:nvPr/>
        </p:nvPicPr>
        <p:blipFill>
          <a:blip r:embed="rId2"/>
          <a:stretch>
            <a:fillRect/>
          </a:stretch>
        </p:blipFill>
        <p:spPr>
          <a:xfrm>
            <a:off x="0" y="1681359"/>
            <a:ext cx="9144000" cy="4319391"/>
          </a:xfrm>
          <a:prstGeom prst="rect">
            <a:avLst/>
          </a:prstGeom>
        </p:spPr>
      </p:pic>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CCFC9893-2C9E-3697-8074-101FE64FAF9F}"/>
                  </a:ext>
                </a:extLst>
              </p:cNvPr>
              <p:cNvSpPr>
                <a:spLocks noGrp="1"/>
              </p:cNvSpPr>
              <p:nvPr>
                <p:ph type="title"/>
              </p:nvPr>
            </p:nvSpPr>
            <p:spPr>
              <a:xfrm>
                <a:off x="0" y="885611"/>
                <a:ext cx="4114800" cy="858254"/>
              </a:xfrm>
            </p:spPr>
            <p:txBody>
              <a:bodyPr>
                <a:normAutofit fontScale="90000"/>
              </a:bodyPr>
              <a:lstStyle/>
              <a:p>
                <a14:m>
                  <m:oMath xmlns:m="http://schemas.openxmlformats.org/officeDocument/2006/math">
                    <m:acc>
                      <m:accPr>
                        <m:chr m:val="̅"/>
                        <m:ctrlPr>
                          <a:rPr lang="en-US" i="1">
                            <a:latin typeface="Cambria Math" panose="02040503050406030204" pitchFamily="18" charset="0"/>
                          </a:rPr>
                        </m:ctrlPr>
                      </m:accPr>
                      <m:e>
                        <m:r>
                          <m:rPr>
                            <m:nor/>
                          </m:rPr>
                          <a:rPr lang="el-GR" dirty="0"/>
                          <m:t>Λ</m:t>
                        </m:r>
                      </m:e>
                    </m:acc>
                  </m:oMath>
                </a14:m>
                <a:r>
                  <a:rPr lang="en-US" dirty="0"/>
                  <a:t> Peak Extraction in Data</a:t>
                </a:r>
              </a:p>
            </p:txBody>
          </p:sp>
        </mc:Choice>
        <mc:Fallback>
          <p:sp>
            <p:nvSpPr>
              <p:cNvPr id="2" name="Title 1">
                <a:extLst>
                  <a:ext uri="{FF2B5EF4-FFF2-40B4-BE49-F238E27FC236}">
                    <a16:creationId xmlns:a16="http://schemas.microsoft.com/office/drawing/2014/main" id="{CCFC9893-2C9E-3697-8074-101FE64FAF9F}"/>
                  </a:ext>
                </a:extLst>
              </p:cNvPr>
              <p:cNvSpPr>
                <a:spLocks noGrp="1" noRot="1" noChangeAspect="1" noMove="1" noResize="1" noEditPoints="1" noAdjustHandles="1" noChangeArrowheads="1" noChangeShapeType="1" noTextEdit="1"/>
              </p:cNvSpPr>
              <p:nvPr>
                <p:ph type="title"/>
              </p:nvPr>
            </p:nvSpPr>
            <p:spPr>
              <a:xfrm>
                <a:off x="0" y="885611"/>
                <a:ext cx="4114800" cy="858254"/>
              </a:xfrm>
              <a:blipFill>
                <a:blip r:embed="rId3"/>
                <a:stretch>
                  <a:fillRect r="-593" b="-141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AEF4CF4-460A-5EFB-9513-085A9FBB005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56</a:t>
            </a:fld>
            <a:endParaRPr lang="en-US">
              <a:solidFill>
                <a:prstClr val="black">
                  <a:tint val="75000"/>
                </a:prstClr>
              </a:solidFill>
              <a:latin typeface="Calibri" panose="020F0502020204030204"/>
            </a:endParaRPr>
          </a:p>
        </p:txBody>
      </p:sp>
      <p:pic>
        <p:nvPicPr>
          <p:cNvPr id="8" name="Picture 7" descr="Chart&#10;&#10;AI-generated content may be incorrect.">
            <a:extLst>
              <a:ext uri="{FF2B5EF4-FFF2-40B4-BE49-F238E27FC236}">
                <a16:creationId xmlns:a16="http://schemas.microsoft.com/office/drawing/2014/main" id="{7EA665A4-E12C-5008-92E0-7578B3043436}"/>
              </a:ext>
            </a:extLst>
          </p:cNvPr>
          <p:cNvPicPr>
            <a:picLocks noChangeAspect="1"/>
          </p:cNvPicPr>
          <p:nvPr/>
        </p:nvPicPr>
        <p:blipFill>
          <a:blip r:embed="rId4"/>
          <a:stretch>
            <a:fillRect/>
          </a:stretch>
        </p:blipFill>
        <p:spPr>
          <a:xfrm>
            <a:off x="4067576" y="885611"/>
            <a:ext cx="5076425" cy="991431"/>
          </a:xfrm>
          <a:prstGeom prst="rect">
            <a:avLst/>
          </a:prstGeom>
        </p:spPr>
      </p:pic>
    </p:spTree>
    <p:extLst>
      <p:ext uri="{BB962C8B-B14F-4D97-AF65-F5344CB8AC3E}">
        <p14:creationId xmlns:p14="http://schemas.microsoft.com/office/powerpoint/2010/main" val="3792352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 name="Content Placeholder 2">
                <a:extLst>
                  <a:ext uri="{FF2B5EF4-FFF2-40B4-BE49-F238E27FC236}">
                    <a16:creationId xmlns:a16="http://schemas.microsoft.com/office/drawing/2014/main" id="{A844FEC0-2EA5-A2C7-5464-0A6BA09BB4A4}"/>
                  </a:ext>
                </a:extLst>
              </p:cNvPr>
              <p:cNvSpPr txBox="1">
                <a:spLocks/>
              </p:cNvSpPr>
              <p:nvPr/>
            </p:nvSpPr>
            <p:spPr>
              <a:xfrm>
                <a:off x="628650" y="2226469"/>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Full normalized count of </a:t>
                </a:r>
                <a14:m>
                  <m:oMath xmlns:m="http://schemas.openxmlformats.org/officeDocument/2006/math">
                    <m:sSup>
                      <m:sSupPr>
                        <m:ctrlPr>
                          <a:rPr lang="en-US" sz="2100" i="1">
                            <a:solidFill>
                              <a:prstClr val="black"/>
                            </a:solidFill>
                            <a:latin typeface="Cambria Math" panose="02040503050406030204" pitchFamily="18" charset="0"/>
                          </a:rPr>
                        </m:ctrlPr>
                      </m:sSupPr>
                      <m:e>
                        <m:r>
                          <a:rPr lang="en-US" sz="2100" i="1">
                            <a:solidFill>
                              <a:prstClr val="black"/>
                            </a:solidFill>
                            <a:latin typeface="Cambria Math" panose="02040503050406030204" pitchFamily="18" charset="0"/>
                          </a:rPr>
                          <m:t>𝑉</m:t>
                        </m:r>
                      </m:e>
                      <m:sup>
                        <m:r>
                          <a:rPr lang="en-US" sz="2100" i="1">
                            <a:solidFill>
                              <a:prstClr val="black"/>
                            </a:solidFill>
                            <a:latin typeface="Cambria Math" panose="02040503050406030204" pitchFamily="18" charset="0"/>
                          </a:rPr>
                          <m:t>0</m:t>
                        </m:r>
                      </m:sup>
                    </m:sSup>
                  </m:oMath>
                </a14:m>
                <a:r>
                  <a:rPr lang="en-US" sz="2100" dirty="0">
                    <a:solidFill>
                      <a:prstClr val="black"/>
                    </a:solidFill>
                    <a:latin typeface="Calibri" panose="020F0502020204030204"/>
                  </a:rPr>
                  <a:t> (particles identified in secondary decay vertex) defined in terms of this cross section within the detector’s visible range:</a:t>
                </a: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endParaRPr lang="en-US" sz="2100" dirty="0">
                  <a:solidFill>
                    <a:prstClr val="black"/>
                  </a:solidFill>
                  <a:latin typeface="Calibri" panose="020F0502020204030204"/>
                </a:endParaRPr>
              </a:p>
              <a:p>
                <a:pPr marL="171450" indent="-171450" defTabSz="685800">
                  <a:spcBef>
                    <a:spcPts val="750"/>
                  </a:spcBef>
                </a:pPr>
                <a:r>
                  <a:rPr lang="el-GR" sz="2100" dirty="0">
                    <a:solidFill>
                      <a:prstClr val="black"/>
                    </a:solidFill>
                    <a:latin typeface="Calibri" panose="020F0502020204030204"/>
                  </a:rPr>
                  <a:t>Λ</a:t>
                </a:r>
                <a:r>
                  <a:rPr lang="en-US" sz="2100" dirty="0">
                    <a:solidFill>
                      <a:prstClr val="black"/>
                    </a:solidFill>
                    <a:latin typeface="Calibri" panose="020F0502020204030204"/>
                  </a:rPr>
                  <a:t> - </a:t>
                </a:r>
                <a14:m>
                  <m:oMath xmlns:m="http://schemas.openxmlformats.org/officeDocument/2006/math">
                    <m:acc>
                      <m:accPr>
                        <m:chr m:val="̅"/>
                        <m:ctrlPr>
                          <a:rPr lang="en-US" sz="2100" i="1">
                            <a:solidFill>
                              <a:prstClr val="black"/>
                            </a:solidFill>
                            <a:latin typeface="Cambria Math" panose="02040503050406030204" pitchFamily="18" charset="0"/>
                          </a:rPr>
                        </m:ctrlPr>
                      </m:accPr>
                      <m:e>
                        <m:r>
                          <m:rPr>
                            <m:nor/>
                          </m:rPr>
                          <a:rPr lang="el-GR" sz="2100" dirty="0">
                            <a:solidFill>
                              <a:prstClr val="black"/>
                            </a:solidFill>
                            <a:latin typeface="Calibri" panose="020F0502020204030204"/>
                          </a:rPr>
                          <m:t>Λ</m:t>
                        </m:r>
                      </m:e>
                    </m:acc>
                  </m:oMath>
                </a14:m>
                <a:r>
                  <a:rPr lang="en-US" sz="2100" dirty="0">
                    <a:solidFill>
                      <a:prstClr val="black"/>
                    </a:solidFill>
                    <a:latin typeface="Calibri" panose="020F0502020204030204"/>
                  </a:rPr>
                  <a:t> Asymmetry defined as this ratio of cross sections, many factors cancel out</a:t>
                </a:r>
              </a:p>
              <a:p>
                <a:pPr marL="171450" indent="-171450" defTabSz="685800">
                  <a:spcBef>
                    <a:spcPts val="750"/>
                  </a:spcBef>
                </a:pPr>
                <a:endParaRPr lang="en-US" sz="2100" dirty="0">
                  <a:solidFill>
                    <a:prstClr val="black"/>
                  </a:solidFill>
                  <a:latin typeface="Calibri" panose="020F0502020204030204"/>
                </a:endParaRPr>
              </a:p>
            </p:txBody>
          </p:sp>
        </mc:Choice>
        <mc:Fallback>
          <p:sp>
            <p:nvSpPr>
              <p:cNvPr id="18" name="Content Placeholder 2">
                <a:extLst>
                  <a:ext uri="{FF2B5EF4-FFF2-40B4-BE49-F238E27FC236}">
                    <a16:creationId xmlns:a16="http://schemas.microsoft.com/office/drawing/2014/main" id="{A844FEC0-2EA5-A2C7-5464-0A6BA09BB4A4}"/>
                  </a:ext>
                </a:extLst>
              </p:cNvPr>
              <p:cNvSpPr txBox="1">
                <a:spLocks noRot="1" noChangeAspect="1" noMove="1" noResize="1" noEditPoints="1" noAdjustHandles="1" noChangeArrowheads="1" noChangeShapeType="1" noTextEdit="1"/>
              </p:cNvSpPr>
              <p:nvPr/>
            </p:nvSpPr>
            <p:spPr>
              <a:xfrm>
                <a:off x="628650" y="2226469"/>
                <a:ext cx="7886700" cy="3263504"/>
              </a:xfrm>
              <a:prstGeom prst="rect">
                <a:avLst/>
              </a:prstGeom>
              <a:blipFill>
                <a:blip r:embed="rId2"/>
                <a:stretch>
                  <a:fillRect l="-1082" t="-2425" b="-111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28A34FFC-02DD-C743-88FA-BDB4CBF414B4}"/>
              </a:ext>
            </a:extLst>
          </p:cNvPr>
          <p:cNvSpPr>
            <a:spLocks noGrp="1"/>
          </p:cNvSpPr>
          <p:nvPr>
            <p:ph type="title"/>
          </p:nvPr>
        </p:nvSpPr>
        <p:spPr/>
        <p:txBody>
          <a:bodyPr/>
          <a:lstStyle/>
          <a:p>
            <a:r>
              <a:rPr lang="en-US" dirty="0"/>
              <a:t>Cross Section Definitions</a:t>
            </a:r>
          </a:p>
        </p:txBody>
      </p:sp>
      <p:pic>
        <p:nvPicPr>
          <p:cNvPr id="15" name="Content Placeholder 14" descr="Text&#10;&#10;AI-generated content may be incorrect.">
            <a:extLst>
              <a:ext uri="{FF2B5EF4-FFF2-40B4-BE49-F238E27FC236}">
                <a16:creationId xmlns:a16="http://schemas.microsoft.com/office/drawing/2014/main" id="{5C42B98B-576B-00BE-3456-6769A724760B}"/>
              </a:ext>
            </a:extLst>
          </p:cNvPr>
          <p:cNvPicPr>
            <a:picLocks noGrp="1" noChangeAspect="1"/>
          </p:cNvPicPr>
          <p:nvPr>
            <p:ph idx="1"/>
          </p:nvPr>
        </p:nvPicPr>
        <p:blipFill>
          <a:blip r:embed="rId3"/>
          <a:stretch>
            <a:fillRect/>
          </a:stretch>
        </p:blipFill>
        <p:spPr>
          <a:xfrm>
            <a:off x="3149766" y="4071354"/>
            <a:ext cx="1127093" cy="543419"/>
          </a:xfrm>
          <a:prstGeom prst="rect">
            <a:avLst/>
          </a:prstGeom>
        </p:spPr>
      </p:pic>
      <p:sp>
        <p:nvSpPr>
          <p:cNvPr id="4" name="Slide Number Placeholder 3">
            <a:extLst>
              <a:ext uri="{FF2B5EF4-FFF2-40B4-BE49-F238E27FC236}">
                <a16:creationId xmlns:a16="http://schemas.microsoft.com/office/drawing/2014/main" id="{91EC10C0-8310-B339-46D0-F15DAAA1BDC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57</a:t>
            </a:fld>
            <a:endParaRPr lang="en-US">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8663FEF6-2EA8-9960-A8B5-15E40DC1B70C}"/>
              </a:ext>
            </a:extLst>
          </p:cNvPr>
          <p:cNvPicPr>
            <a:picLocks noChangeAspect="1"/>
          </p:cNvPicPr>
          <p:nvPr/>
        </p:nvPicPr>
        <p:blipFill>
          <a:blip r:embed="rId4"/>
          <a:stretch>
            <a:fillRect/>
          </a:stretch>
        </p:blipFill>
        <p:spPr>
          <a:xfrm>
            <a:off x="2346798" y="3490032"/>
            <a:ext cx="3989416" cy="525826"/>
          </a:xfrm>
          <a:prstGeom prst="rect">
            <a:avLst/>
          </a:prstGeom>
        </p:spPr>
      </p:pic>
      <p:pic>
        <p:nvPicPr>
          <p:cNvPr id="10" name="Picture 9">
            <a:extLst>
              <a:ext uri="{FF2B5EF4-FFF2-40B4-BE49-F238E27FC236}">
                <a16:creationId xmlns:a16="http://schemas.microsoft.com/office/drawing/2014/main" id="{869AA4D7-B688-A83F-C74D-EA9169AF8BFD}"/>
              </a:ext>
            </a:extLst>
          </p:cNvPr>
          <p:cNvPicPr>
            <a:picLocks noChangeAspect="1"/>
          </p:cNvPicPr>
          <p:nvPr/>
        </p:nvPicPr>
        <p:blipFill>
          <a:blip r:embed="rId5"/>
          <a:stretch>
            <a:fillRect/>
          </a:stretch>
        </p:blipFill>
        <p:spPr>
          <a:xfrm>
            <a:off x="1285711" y="4274896"/>
            <a:ext cx="1127093" cy="193832"/>
          </a:xfrm>
          <a:prstGeom prst="rect">
            <a:avLst/>
          </a:prstGeom>
        </p:spPr>
      </p:pic>
      <p:pic>
        <p:nvPicPr>
          <p:cNvPr id="12" name="Picture 11" descr="Text&#10;&#10;AI-generated content may be incorrect.">
            <a:extLst>
              <a:ext uri="{FF2B5EF4-FFF2-40B4-BE49-F238E27FC236}">
                <a16:creationId xmlns:a16="http://schemas.microsoft.com/office/drawing/2014/main" id="{3D9A221B-B4F8-DE93-ED85-764B7BE4EB89}"/>
              </a:ext>
            </a:extLst>
          </p:cNvPr>
          <p:cNvPicPr>
            <a:picLocks noChangeAspect="1"/>
          </p:cNvPicPr>
          <p:nvPr/>
        </p:nvPicPr>
        <p:blipFill>
          <a:blip r:embed="rId6"/>
          <a:stretch>
            <a:fillRect/>
          </a:stretch>
        </p:blipFill>
        <p:spPr>
          <a:xfrm>
            <a:off x="1903816" y="5181957"/>
            <a:ext cx="5115140" cy="773849"/>
          </a:xfrm>
          <a:prstGeom prst="rect">
            <a:avLst/>
          </a:prstGeom>
        </p:spPr>
      </p:pic>
      <p:pic>
        <p:nvPicPr>
          <p:cNvPr id="17" name="Picture 16">
            <a:extLst>
              <a:ext uri="{FF2B5EF4-FFF2-40B4-BE49-F238E27FC236}">
                <a16:creationId xmlns:a16="http://schemas.microsoft.com/office/drawing/2014/main" id="{B33739E4-B79C-10B4-9713-887D11E9CDDC}"/>
              </a:ext>
            </a:extLst>
          </p:cNvPr>
          <p:cNvPicPr>
            <a:picLocks noChangeAspect="1"/>
          </p:cNvPicPr>
          <p:nvPr/>
        </p:nvPicPr>
        <p:blipFill>
          <a:blip r:embed="rId7"/>
          <a:stretch>
            <a:fillRect/>
          </a:stretch>
        </p:blipFill>
        <p:spPr>
          <a:xfrm>
            <a:off x="4828945" y="4122337"/>
            <a:ext cx="2657705" cy="468671"/>
          </a:xfrm>
          <a:prstGeom prst="rect">
            <a:avLst/>
          </a:prstGeom>
        </p:spPr>
      </p:pic>
      <p:pic>
        <p:nvPicPr>
          <p:cNvPr id="20" name="Picture 19" descr="A picture containing background pattern&#10;&#10;AI-generated content may be incorrect.">
            <a:extLst>
              <a:ext uri="{FF2B5EF4-FFF2-40B4-BE49-F238E27FC236}">
                <a16:creationId xmlns:a16="http://schemas.microsoft.com/office/drawing/2014/main" id="{5C45EE5C-89F9-BAD1-62D5-793C9F7BFBBF}"/>
              </a:ext>
            </a:extLst>
          </p:cNvPr>
          <p:cNvPicPr>
            <a:picLocks noChangeAspect="1"/>
          </p:cNvPicPr>
          <p:nvPr/>
        </p:nvPicPr>
        <p:blipFill>
          <a:blip r:embed="rId8"/>
          <a:stretch>
            <a:fillRect/>
          </a:stretch>
        </p:blipFill>
        <p:spPr>
          <a:xfrm>
            <a:off x="2710813" y="2891943"/>
            <a:ext cx="3132092" cy="462955"/>
          </a:xfrm>
          <a:prstGeom prst="rect">
            <a:avLst/>
          </a:prstGeom>
        </p:spPr>
      </p:pic>
    </p:spTree>
    <p:extLst>
      <p:ext uri="{BB962C8B-B14F-4D97-AF65-F5344CB8AC3E}">
        <p14:creationId xmlns:p14="http://schemas.microsoft.com/office/powerpoint/2010/main" val="3045455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4CB3-38BE-A156-AA00-F23E5D2E606D}"/>
              </a:ext>
            </a:extLst>
          </p:cNvPr>
          <p:cNvSpPr>
            <a:spLocks noGrp="1"/>
          </p:cNvSpPr>
          <p:nvPr>
            <p:ph type="title"/>
          </p:nvPr>
        </p:nvSpPr>
        <p:spPr/>
        <p:txBody>
          <a:bodyPr/>
          <a:lstStyle/>
          <a:p>
            <a:r>
              <a:rPr lang="en-US" dirty="0"/>
              <a:t>Detector Efficiencies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07C24B9-C0CD-690B-BF34-48FE145D1D48}"/>
                  </a:ext>
                </a:extLst>
              </p:cNvPr>
              <p:cNvSpPr>
                <a:spLocks noGrp="1"/>
              </p:cNvSpPr>
              <p:nvPr>
                <p:ph idx="1"/>
              </p:nvPr>
            </p:nvSpPr>
            <p:spPr/>
            <p:txBody>
              <a:bodyPr>
                <a:normAutofit lnSpcReduction="10000"/>
              </a:bodyPr>
              <a:lstStyle/>
              <a:p>
                <a:r>
                  <a:rPr lang="en-US" dirty="0"/>
                  <a:t>Correction for bin migration effects and detector inefficiencies for particle counts is done with this: </a:t>
                </a:r>
              </a:p>
              <a:p>
                <a:endParaRPr lang="en-US" dirty="0"/>
              </a:p>
              <a:p>
                <a:r>
                  <a:rPr lang="en-US" dirty="0"/>
                  <a:t>Trigger efficiencies calculated via detector simulation (simulation found to be accurate within 1% comparing with trigger efficiencies calculated with independent monitor triggers in data in previous analyses – more important for full normalized cross section measurements)</a:t>
                </a:r>
              </a:p>
              <a:p>
                <a:r>
                  <a:rPr lang="en-US" dirty="0"/>
                  <a:t>We extract the total number of particles we observe from MC in the invariant mass peaks and compare to the true number of </a:t>
                </a:r>
                <a:r>
                  <a:rPr lang="el-GR" dirty="0"/>
                  <a:t>Λ</a:t>
                </a:r>
                <a:r>
                  <a:rPr lang="en-US" dirty="0"/>
                  <a:t> or </a:t>
                </a:r>
                <a14:m>
                  <m:oMath xmlns:m="http://schemas.openxmlformats.org/officeDocument/2006/math">
                    <m:acc>
                      <m:accPr>
                        <m:chr m:val="̅"/>
                        <m:ctrlPr>
                          <a:rPr lang="en-US" i="1">
                            <a:latin typeface="Cambria Math" panose="02040503050406030204" pitchFamily="18" charset="0"/>
                          </a:rPr>
                        </m:ctrlPr>
                      </m:accPr>
                      <m:e>
                        <m:r>
                          <m:rPr>
                            <m:nor/>
                          </m:rPr>
                          <a:rPr lang="el-GR" dirty="0"/>
                          <m:t>Λ</m:t>
                        </m:r>
                      </m:e>
                    </m:acc>
                  </m:oMath>
                </a14:m>
                <a:r>
                  <a:rPr lang="en-US" dirty="0"/>
                  <a:t> provided by the generator within our visible range that we could potentially reconstruct, corrects data to truth level</a:t>
                </a:r>
              </a:p>
              <a:p>
                <a:pPr lvl="1"/>
                <a:r>
                  <a:rPr lang="en-US" dirty="0"/>
                  <a:t>Important that GEANT3 has reasonable description of reconstructed quantities, especially with respect to variables we impose selections on  (Control Plots)</a:t>
                </a:r>
              </a:p>
            </p:txBody>
          </p:sp>
        </mc:Choice>
        <mc:Fallback>
          <p:sp>
            <p:nvSpPr>
              <p:cNvPr id="3" name="Content Placeholder 2">
                <a:extLst>
                  <a:ext uri="{FF2B5EF4-FFF2-40B4-BE49-F238E27FC236}">
                    <a16:creationId xmlns:a16="http://schemas.microsoft.com/office/drawing/2014/main" id="{B07C24B9-C0CD-690B-BF34-48FE145D1D48}"/>
                  </a:ext>
                </a:extLst>
              </p:cNvPr>
              <p:cNvSpPr>
                <a:spLocks noGrp="1" noRot="1" noChangeAspect="1" noMove="1" noResize="1" noEditPoints="1" noAdjustHandles="1" noChangeArrowheads="1" noChangeShapeType="1" noTextEdit="1"/>
              </p:cNvSpPr>
              <p:nvPr>
                <p:ph idx="1"/>
              </p:nvPr>
            </p:nvSpPr>
            <p:spPr>
              <a:blipFill>
                <a:blip r:embed="rId2"/>
                <a:stretch>
                  <a:fillRect l="-773" t="-21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06228EF-A732-FC7F-E5B2-1155053E1EC2}"/>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58</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DDDEAC7-5E41-5F89-62B9-98484540E9E3}"/>
              </a:ext>
            </a:extLst>
          </p:cNvPr>
          <p:cNvPicPr>
            <a:picLocks noChangeAspect="1"/>
          </p:cNvPicPr>
          <p:nvPr/>
        </p:nvPicPr>
        <p:blipFill>
          <a:blip r:embed="rId3"/>
          <a:stretch>
            <a:fillRect/>
          </a:stretch>
        </p:blipFill>
        <p:spPr>
          <a:xfrm>
            <a:off x="4650821" y="2195512"/>
            <a:ext cx="1129382" cy="544115"/>
          </a:xfrm>
          <a:prstGeom prst="rect">
            <a:avLst/>
          </a:prstGeom>
        </p:spPr>
      </p:pic>
    </p:spTree>
    <p:extLst>
      <p:ext uri="{BB962C8B-B14F-4D97-AF65-F5344CB8AC3E}">
        <p14:creationId xmlns:p14="http://schemas.microsoft.com/office/powerpoint/2010/main" val="4043863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B83CE-C1A5-7A8A-D0DC-E4E975651AA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6D293B3-94D2-650C-F4C3-E5839CBBE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673" y="3799634"/>
            <a:ext cx="4453356" cy="2018223"/>
          </a:xfrm>
          <a:prstGeom prst="rect">
            <a:avLst/>
          </a:prstGeom>
        </p:spPr>
      </p:pic>
      <p:sp>
        <p:nvSpPr>
          <p:cNvPr id="2" name="Title 1">
            <a:extLst>
              <a:ext uri="{FF2B5EF4-FFF2-40B4-BE49-F238E27FC236}">
                <a16:creationId xmlns:a16="http://schemas.microsoft.com/office/drawing/2014/main" id="{EABDEA5D-55DB-6A22-F261-4B6BE83ED8BA}"/>
              </a:ext>
            </a:extLst>
          </p:cNvPr>
          <p:cNvSpPr>
            <a:spLocks noGrp="1"/>
          </p:cNvSpPr>
          <p:nvPr>
            <p:ph type="title"/>
          </p:nvPr>
        </p:nvSpPr>
        <p:spPr>
          <a:xfrm>
            <a:off x="593669" y="857250"/>
            <a:ext cx="7886700" cy="666802"/>
          </a:xfrm>
        </p:spPr>
        <p:txBody>
          <a:bodyPr/>
          <a:lstStyle/>
          <a:p>
            <a:r>
              <a:rPr lang="en-US" dirty="0"/>
              <a:t>Detector Efficiencies</a:t>
            </a:r>
          </a:p>
        </p:txBody>
      </p:sp>
      <p:sp>
        <p:nvSpPr>
          <p:cNvPr id="4" name="Slide Number Placeholder 3">
            <a:extLst>
              <a:ext uri="{FF2B5EF4-FFF2-40B4-BE49-F238E27FC236}">
                <a16:creationId xmlns:a16="http://schemas.microsoft.com/office/drawing/2014/main" id="{2F0C24E3-11A9-9727-51E9-06A862C903DA}"/>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59</a:t>
            </a:fld>
            <a:endParaRPr lang="en-US">
              <a:solidFill>
                <a:prstClr val="black">
                  <a:tint val="75000"/>
                </a:prstClr>
              </a:solidFill>
              <a:latin typeface="Calibri" panose="020F0502020204030204"/>
            </a:endParaRPr>
          </a:p>
        </p:txBody>
      </p:sp>
      <p:pic>
        <p:nvPicPr>
          <p:cNvPr id="10" name="Picture 9" descr="Chart, box and whisker chart&#10;&#10;AI-generated content may be incorrect.">
            <a:extLst>
              <a:ext uri="{FF2B5EF4-FFF2-40B4-BE49-F238E27FC236}">
                <a16:creationId xmlns:a16="http://schemas.microsoft.com/office/drawing/2014/main" id="{000451B8-DBC6-519C-21CA-537A6CC42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5" y="1604551"/>
            <a:ext cx="4474934" cy="2040609"/>
          </a:xfrm>
          <a:prstGeom prst="rect">
            <a:avLst/>
          </a:prstGeom>
        </p:spPr>
      </p:pic>
      <p:pic>
        <p:nvPicPr>
          <p:cNvPr id="12" name="Picture 11">
            <a:extLst>
              <a:ext uri="{FF2B5EF4-FFF2-40B4-BE49-F238E27FC236}">
                <a16:creationId xmlns:a16="http://schemas.microsoft.com/office/drawing/2014/main" id="{214D358F-CC3F-FB69-4527-1BBF29152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674" y="1626937"/>
            <a:ext cx="4492327" cy="2018223"/>
          </a:xfrm>
          <a:prstGeom prst="rect">
            <a:avLst/>
          </a:prstGeom>
        </p:spPr>
      </p:pic>
      <p:pic>
        <p:nvPicPr>
          <p:cNvPr id="13" name="Picture 12">
            <a:extLst>
              <a:ext uri="{FF2B5EF4-FFF2-40B4-BE49-F238E27FC236}">
                <a16:creationId xmlns:a16="http://schemas.microsoft.com/office/drawing/2014/main" id="{63E824FF-A873-AABA-3F55-363A65BECD75}"/>
              </a:ext>
            </a:extLst>
          </p:cNvPr>
          <p:cNvPicPr>
            <a:picLocks noChangeAspect="1"/>
          </p:cNvPicPr>
          <p:nvPr/>
        </p:nvPicPr>
        <p:blipFill>
          <a:blip r:embed="rId5"/>
          <a:stretch>
            <a:fillRect/>
          </a:stretch>
        </p:blipFill>
        <p:spPr>
          <a:xfrm>
            <a:off x="118644" y="3799633"/>
            <a:ext cx="4453357" cy="2021213"/>
          </a:xfrm>
          <a:prstGeom prst="rect">
            <a:avLst/>
          </a:prstGeom>
        </p:spPr>
      </p:pic>
    </p:spTree>
    <p:extLst>
      <p:ext uri="{BB962C8B-B14F-4D97-AF65-F5344CB8AC3E}">
        <p14:creationId xmlns:p14="http://schemas.microsoft.com/office/powerpoint/2010/main" val="183490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2DBAC-3485-7BE2-E3EC-2F0EA3C52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89390-35DE-8739-5F5B-F38F5B27D1A3}"/>
              </a:ext>
            </a:extLst>
          </p:cNvPr>
          <p:cNvSpPr>
            <a:spLocks noGrp="1"/>
          </p:cNvSpPr>
          <p:nvPr>
            <p:ph type="title"/>
          </p:nvPr>
        </p:nvSpPr>
        <p:spPr/>
        <p:txBody>
          <a:bodyPr/>
          <a:lstStyle/>
          <a:p>
            <a:r>
              <a:rPr lang="en-US" dirty="0"/>
              <a:t>Baryon Junction Motivation</a:t>
            </a:r>
          </a:p>
        </p:txBody>
      </p:sp>
      <p:sp>
        <p:nvSpPr>
          <p:cNvPr id="3" name="Slide Number Placeholder 2">
            <a:extLst>
              <a:ext uri="{FF2B5EF4-FFF2-40B4-BE49-F238E27FC236}">
                <a16:creationId xmlns:a16="http://schemas.microsoft.com/office/drawing/2014/main" id="{3E9102F7-F857-CF00-2E33-F0D9D0EBD5B5}"/>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sp>
        <p:nvSpPr>
          <p:cNvPr id="6" name="Content Placeholder 6">
            <a:extLst>
              <a:ext uri="{FF2B5EF4-FFF2-40B4-BE49-F238E27FC236}">
                <a16:creationId xmlns:a16="http://schemas.microsoft.com/office/drawing/2014/main" id="{2F6B33DA-A031-271C-2170-7DB2157E904C}"/>
              </a:ext>
            </a:extLst>
          </p:cNvPr>
          <p:cNvSpPr txBox="1">
            <a:spLocks/>
          </p:cNvSpPr>
          <p:nvPr/>
        </p:nvSpPr>
        <p:spPr>
          <a:xfrm>
            <a:off x="428624" y="1900050"/>
            <a:ext cx="4450947" cy="44165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Testing gluonic junctions in </a:t>
            </a:r>
            <a:r>
              <a:rPr lang="en-US" sz="1800" i="1" dirty="0"/>
              <a:t>ep</a:t>
            </a:r>
            <a:r>
              <a:rPr lang="en-US" sz="1800" dirty="0"/>
              <a:t> scattering initially seems tricky due to the electron coupling to charged quark constituents rather than directly to the gluons </a:t>
            </a:r>
          </a:p>
          <a:p>
            <a:r>
              <a:rPr lang="en-US" sz="1800" dirty="0"/>
              <a:t>Basic idea is that the quark-antiquark component of the virtual photon in the </a:t>
            </a:r>
            <a:r>
              <a:rPr lang="en-US" sz="1800" i="1" dirty="0"/>
              <a:t>ep</a:t>
            </a:r>
            <a:r>
              <a:rPr lang="en-US" sz="1800" dirty="0"/>
              <a:t> scattering can interact with the proposed gluon junction and pull it into the hadronic final state to transfer baryon number </a:t>
            </a:r>
          </a:p>
          <a:p>
            <a:r>
              <a:rPr lang="en-US" sz="1800" dirty="0"/>
              <a:t>At high energies, the purely gluonic exchange (therefore uncorrelated in proton flavor when valence quarks do not participate) is expected to dominate due to the higher </a:t>
            </a:r>
            <a:r>
              <a:rPr lang="en-US" sz="1800" dirty="0" err="1"/>
              <a:t>Regge</a:t>
            </a:r>
            <a:r>
              <a:rPr lang="en-US" sz="1800" dirty="0"/>
              <a:t> intercept [4]</a:t>
            </a:r>
          </a:p>
          <a:p>
            <a:pPr marL="0" indent="0">
              <a:buNone/>
            </a:pPr>
            <a:endParaRPr lang="en-US" sz="1800" dirty="0"/>
          </a:p>
        </p:txBody>
      </p:sp>
      <p:pic>
        <p:nvPicPr>
          <p:cNvPr id="4" name="Picture 3" descr="Diagram&#10;&#10;AI-generated content may be incorrect.">
            <a:extLst>
              <a:ext uri="{FF2B5EF4-FFF2-40B4-BE49-F238E27FC236}">
                <a16:creationId xmlns:a16="http://schemas.microsoft.com/office/drawing/2014/main" id="{2511FB31-E2F1-9CC1-D753-381CD67AD79B}"/>
              </a:ext>
            </a:extLst>
          </p:cNvPr>
          <p:cNvPicPr>
            <a:picLocks noChangeAspect="1"/>
          </p:cNvPicPr>
          <p:nvPr/>
        </p:nvPicPr>
        <p:blipFill>
          <a:blip r:embed="rId2"/>
          <a:stretch>
            <a:fillRect/>
          </a:stretch>
        </p:blipFill>
        <p:spPr>
          <a:xfrm>
            <a:off x="4805816" y="3859876"/>
            <a:ext cx="4106986" cy="1936865"/>
          </a:xfrm>
          <a:prstGeom prst="rect">
            <a:avLst/>
          </a:prstGeom>
        </p:spPr>
      </p:pic>
      <p:pic>
        <p:nvPicPr>
          <p:cNvPr id="5" name="Picture 4" descr="Graphical user interface, text&#10;&#10;AI-generated content may be incorrect.">
            <a:extLst>
              <a:ext uri="{FF2B5EF4-FFF2-40B4-BE49-F238E27FC236}">
                <a16:creationId xmlns:a16="http://schemas.microsoft.com/office/drawing/2014/main" id="{AD60CE5C-85B3-207D-2EC7-4E3688346D65}"/>
              </a:ext>
            </a:extLst>
          </p:cNvPr>
          <p:cNvPicPr>
            <a:picLocks noChangeAspect="1"/>
          </p:cNvPicPr>
          <p:nvPr/>
        </p:nvPicPr>
        <p:blipFill>
          <a:blip r:embed="rId3"/>
          <a:stretch>
            <a:fillRect/>
          </a:stretch>
        </p:blipFill>
        <p:spPr>
          <a:xfrm>
            <a:off x="5329698" y="2309877"/>
            <a:ext cx="3722134" cy="810348"/>
          </a:xfrm>
          <a:prstGeom prst="rect">
            <a:avLst/>
          </a:prstGeom>
        </p:spPr>
      </p:pic>
      <p:sp>
        <p:nvSpPr>
          <p:cNvPr id="7" name="TextBox 6">
            <a:extLst>
              <a:ext uri="{FF2B5EF4-FFF2-40B4-BE49-F238E27FC236}">
                <a16:creationId xmlns:a16="http://schemas.microsoft.com/office/drawing/2014/main" id="{69F42B95-0D87-6317-DB80-8FBD47337C79}"/>
              </a:ext>
            </a:extLst>
          </p:cNvPr>
          <p:cNvSpPr txBox="1"/>
          <p:nvPr/>
        </p:nvSpPr>
        <p:spPr>
          <a:xfrm>
            <a:off x="5329698" y="3152001"/>
            <a:ext cx="3516686" cy="276999"/>
          </a:xfrm>
          <a:prstGeom prst="rect">
            <a:avLst/>
          </a:prstGeom>
          <a:noFill/>
        </p:spPr>
        <p:txBody>
          <a:bodyPr wrap="square" rtlCol="0">
            <a:spAutoFit/>
          </a:bodyPr>
          <a:lstStyle/>
          <a:p>
            <a:r>
              <a:rPr lang="en-US" sz="1200" dirty="0">
                <a:hlinkClick r:id="rId4" tooltip="Persistent link using digital object identifier"/>
              </a:rPr>
              <a:t>https://doi.org/10.1016/j.physletb.2024.138680</a:t>
            </a:r>
            <a:endParaRPr lang="en-US" sz="1200" dirty="0"/>
          </a:p>
        </p:txBody>
      </p:sp>
      <p:sp>
        <p:nvSpPr>
          <p:cNvPr id="8" name="Rectangle 7">
            <a:extLst>
              <a:ext uri="{FF2B5EF4-FFF2-40B4-BE49-F238E27FC236}">
                <a16:creationId xmlns:a16="http://schemas.microsoft.com/office/drawing/2014/main" id="{D08B43D5-955C-41E5-ABE4-B32F4FA119D5}"/>
              </a:ext>
            </a:extLst>
          </p:cNvPr>
          <p:cNvSpPr/>
          <p:nvPr/>
        </p:nvSpPr>
        <p:spPr>
          <a:xfrm>
            <a:off x="7496224" y="3747700"/>
            <a:ext cx="1416578" cy="20449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77CADC-FD9A-C555-D0F1-2BA2875562B0}"/>
              </a:ext>
            </a:extLst>
          </p:cNvPr>
          <p:cNvSpPr txBox="1"/>
          <p:nvPr/>
        </p:nvSpPr>
        <p:spPr>
          <a:xfrm>
            <a:off x="7611452" y="5823155"/>
            <a:ext cx="1186121" cy="461665"/>
          </a:xfrm>
          <a:prstGeom prst="rect">
            <a:avLst/>
          </a:prstGeom>
          <a:noFill/>
        </p:spPr>
        <p:txBody>
          <a:bodyPr wrap="square" rtlCol="0">
            <a:spAutoFit/>
          </a:bodyPr>
          <a:lstStyle/>
          <a:p>
            <a:pPr algn="ctr"/>
            <a:r>
              <a:rPr lang="en-US" sz="1200" dirty="0"/>
              <a:t>Purely gluonic exchange</a:t>
            </a:r>
          </a:p>
        </p:txBody>
      </p:sp>
    </p:spTree>
    <p:extLst>
      <p:ext uri="{BB962C8B-B14F-4D97-AF65-F5344CB8AC3E}">
        <p14:creationId xmlns:p14="http://schemas.microsoft.com/office/powerpoint/2010/main" val="1369743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D0458-1F66-D033-6548-4F99AE44D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633779-0532-886D-FD49-2E05AE0CF566}"/>
              </a:ext>
            </a:extLst>
          </p:cNvPr>
          <p:cNvSpPr>
            <a:spLocks noGrp="1"/>
          </p:cNvSpPr>
          <p:nvPr>
            <p:ph type="title"/>
          </p:nvPr>
        </p:nvSpPr>
        <p:spPr/>
        <p:txBody>
          <a:bodyPr/>
          <a:lstStyle/>
          <a:p>
            <a:r>
              <a:rPr lang="en-US" dirty="0"/>
              <a:t>Uncertainties</a:t>
            </a:r>
          </a:p>
        </p:txBody>
      </p:sp>
      <p:sp>
        <p:nvSpPr>
          <p:cNvPr id="3" name="Content Placeholder 2">
            <a:extLst>
              <a:ext uri="{FF2B5EF4-FFF2-40B4-BE49-F238E27FC236}">
                <a16:creationId xmlns:a16="http://schemas.microsoft.com/office/drawing/2014/main" id="{142256F4-60E6-E427-80B7-07BEC0BD1D8D}"/>
              </a:ext>
            </a:extLst>
          </p:cNvPr>
          <p:cNvSpPr>
            <a:spLocks noGrp="1"/>
          </p:cNvSpPr>
          <p:nvPr>
            <p:ph idx="1"/>
          </p:nvPr>
        </p:nvSpPr>
        <p:spPr>
          <a:xfrm>
            <a:off x="628650" y="2789167"/>
            <a:ext cx="5662515" cy="2700806"/>
          </a:xfrm>
        </p:spPr>
        <p:txBody>
          <a:bodyPr>
            <a:normAutofit fontScale="85000" lnSpcReduction="10000"/>
          </a:bodyPr>
          <a:lstStyle/>
          <a:p>
            <a:pPr marL="0" indent="0">
              <a:buNone/>
            </a:pPr>
            <a:r>
              <a:rPr lang="en-US" dirty="0"/>
              <a:t>For Asymmetry we have three primary sources of systematic uncertainty:</a:t>
            </a:r>
          </a:p>
          <a:p>
            <a:r>
              <a:rPr lang="en-US" dirty="0"/>
              <a:t>Signal Extraction</a:t>
            </a:r>
          </a:p>
          <a:p>
            <a:pPr lvl="1"/>
            <a:endParaRPr lang="en-US" dirty="0"/>
          </a:p>
          <a:p>
            <a:r>
              <a:rPr lang="en-US" dirty="0"/>
              <a:t>Model (RAPGAP vs DJANGOH)</a:t>
            </a:r>
          </a:p>
          <a:p>
            <a:endParaRPr lang="en-US" dirty="0"/>
          </a:p>
          <a:p>
            <a:r>
              <a:rPr lang="en-US" dirty="0"/>
              <a:t>MC Nuclear Interaction</a:t>
            </a:r>
          </a:p>
          <a:p>
            <a:endParaRPr lang="en-US" dirty="0"/>
          </a:p>
          <a:p>
            <a:pPr marL="0" indent="0">
              <a:buNone/>
            </a:pPr>
            <a:r>
              <a:rPr lang="en-US" dirty="0"/>
              <a:t>Other systematics from cross sections cancel in the ratio</a:t>
            </a:r>
          </a:p>
          <a:p>
            <a:pPr marL="0" indent="0">
              <a:buNone/>
            </a:pPr>
            <a:endParaRPr lang="en-US" dirty="0"/>
          </a:p>
        </p:txBody>
      </p:sp>
      <p:sp>
        <p:nvSpPr>
          <p:cNvPr id="4" name="Slide Number Placeholder 3">
            <a:extLst>
              <a:ext uri="{FF2B5EF4-FFF2-40B4-BE49-F238E27FC236}">
                <a16:creationId xmlns:a16="http://schemas.microsoft.com/office/drawing/2014/main" id="{21C16DC0-86B4-49DF-74E0-3C77065837A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60</a:t>
            </a:fld>
            <a:endParaRPr lang="en-US">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15583AA4-0592-4587-7A92-0C808DFEB510}"/>
              </a:ext>
            </a:extLst>
          </p:cNvPr>
          <p:cNvPicPr>
            <a:picLocks noChangeAspect="1"/>
          </p:cNvPicPr>
          <p:nvPr/>
        </p:nvPicPr>
        <p:blipFill>
          <a:blip r:embed="rId2"/>
          <a:stretch>
            <a:fillRect/>
          </a:stretch>
        </p:blipFill>
        <p:spPr>
          <a:xfrm>
            <a:off x="859038" y="2025494"/>
            <a:ext cx="3042727" cy="527820"/>
          </a:xfrm>
          <a:prstGeom prst="rect">
            <a:avLst/>
          </a:prstGeom>
        </p:spPr>
      </p:pic>
      <p:pic>
        <p:nvPicPr>
          <p:cNvPr id="12" name="Picture 11">
            <a:extLst>
              <a:ext uri="{FF2B5EF4-FFF2-40B4-BE49-F238E27FC236}">
                <a16:creationId xmlns:a16="http://schemas.microsoft.com/office/drawing/2014/main" id="{A1DE1836-8EEA-B998-597E-CADBB28095EF}"/>
              </a:ext>
            </a:extLst>
          </p:cNvPr>
          <p:cNvPicPr>
            <a:picLocks noChangeAspect="1"/>
          </p:cNvPicPr>
          <p:nvPr/>
        </p:nvPicPr>
        <p:blipFill>
          <a:blip r:embed="rId3"/>
          <a:stretch>
            <a:fillRect/>
          </a:stretch>
        </p:blipFill>
        <p:spPr>
          <a:xfrm>
            <a:off x="6864998" y="2125266"/>
            <a:ext cx="1348494" cy="3180140"/>
          </a:xfrm>
          <a:prstGeom prst="rect">
            <a:avLst/>
          </a:prstGeom>
        </p:spPr>
      </p:pic>
      <p:cxnSp>
        <p:nvCxnSpPr>
          <p:cNvPr id="14" name="Straight Connector 13">
            <a:extLst>
              <a:ext uri="{FF2B5EF4-FFF2-40B4-BE49-F238E27FC236}">
                <a16:creationId xmlns:a16="http://schemas.microsoft.com/office/drawing/2014/main" id="{9F64D6A5-B217-FCB0-EC1F-ED8907F1226C}"/>
              </a:ext>
            </a:extLst>
          </p:cNvPr>
          <p:cNvCxnSpPr/>
          <p:nvPr/>
        </p:nvCxnSpPr>
        <p:spPr>
          <a:xfrm>
            <a:off x="7063384" y="2736640"/>
            <a:ext cx="951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BE74CD0E-F41F-7464-7CB8-84DB0BA17204}"/>
              </a:ext>
            </a:extLst>
          </p:cNvPr>
          <p:cNvPicPr>
            <a:picLocks noChangeAspect="1"/>
          </p:cNvPicPr>
          <p:nvPr/>
        </p:nvPicPr>
        <p:blipFill>
          <a:blip r:embed="rId4"/>
          <a:stretch>
            <a:fillRect/>
          </a:stretch>
        </p:blipFill>
        <p:spPr>
          <a:xfrm>
            <a:off x="7063384" y="3055747"/>
            <a:ext cx="964775" cy="13718"/>
          </a:xfrm>
          <a:prstGeom prst="rect">
            <a:avLst/>
          </a:prstGeom>
        </p:spPr>
      </p:pic>
      <p:cxnSp>
        <p:nvCxnSpPr>
          <p:cNvPr id="18" name="Straight Connector 17">
            <a:extLst>
              <a:ext uri="{FF2B5EF4-FFF2-40B4-BE49-F238E27FC236}">
                <a16:creationId xmlns:a16="http://schemas.microsoft.com/office/drawing/2014/main" id="{B1150EDB-7BDC-C804-4196-007EFE60A1B5}"/>
              </a:ext>
            </a:extLst>
          </p:cNvPr>
          <p:cNvCxnSpPr>
            <a:cxnSpLocks/>
          </p:cNvCxnSpPr>
          <p:nvPr/>
        </p:nvCxnSpPr>
        <p:spPr>
          <a:xfrm>
            <a:off x="7063384" y="4139570"/>
            <a:ext cx="107334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21" name="Picture 20">
            <a:extLst>
              <a:ext uri="{FF2B5EF4-FFF2-40B4-BE49-F238E27FC236}">
                <a16:creationId xmlns:a16="http://schemas.microsoft.com/office/drawing/2014/main" id="{41A8389E-B019-65FA-5114-CED3ED5A8670}"/>
              </a:ext>
            </a:extLst>
          </p:cNvPr>
          <p:cNvPicPr>
            <a:picLocks noChangeAspect="1"/>
          </p:cNvPicPr>
          <p:nvPr/>
        </p:nvPicPr>
        <p:blipFill>
          <a:blip r:embed="rId4"/>
          <a:stretch>
            <a:fillRect/>
          </a:stretch>
        </p:blipFill>
        <p:spPr>
          <a:xfrm>
            <a:off x="7063384" y="4465821"/>
            <a:ext cx="964775" cy="13718"/>
          </a:xfrm>
          <a:prstGeom prst="rect">
            <a:avLst/>
          </a:prstGeom>
        </p:spPr>
      </p:pic>
      <p:pic>
        <p:nvPicPr>
          <p:cNvPr id="22" name="Picture 21">
            <a:extLst>
              <a:ext uri="{FF2B5EF4-FFF2-40B4-BE49-F238E27FC236}">
                <a16:creationId xmlns:a16="http://schemas.microsoft.com/office/drawing/2014/main" id="{303A948E-73DC-4333-26FA-B1141D60C31C}"/>
              </a:ext>
            </a:extLst>
          </p:cNvPr>
          <p:cNvPicPr>
            <a:picLocks noChangeAspect="1"/>
          </p:cNvPicPr>
          <p:nvPr/>
        </p:nvPicPr>
        <p:blipFill>
          <a:blip r:embed="rId4"/>
          <a:stretch>
            <a:fillRect/>
          </a:stretch>
        </p:blipFill>
        <p:spPr>
          <a:xfrm>
            <a:off x="7050185" y="4805789"/>
            <a:ext cx="964775" cy="13718"/>
          </a:xfrm>
          <a:prstGeom prst="rect">
            <a:avLst/>
          </a:prstGeom>
        </p:spPr>
      </p:pic>
      <p:pic>
        <p:nvPicPr>
          <p:cNvPr id="23" name="Picture 22">
            <a:extLst>
              <a:ext uri="{FF2B5EF4-FFF2-40B4-BE49-F238E27FC236}">
                <a16:creationId xmlns:a16="http://schemas.microsoft.com/office/drawing/2014/main" id="{19AF2219-E8E5-C830-EF02-5E040CEBAF44}"/>
              </a:ext>
            </a:extLst>
          </p:cNvPr>
          <p:cNvPicPr>
            <a:picLocks noChangeAspect="1"/>
          </p:cNvPicPr>
          <p:nvPr/>
        </p:nvPicPr>
        <p:blipFill>
          <a:blip r:embed="rId4"/>
          <a:stretch>
            <a:fillRect/>
          </a:stretch>
        </p:blipFill>
        <p:spPr>
          <a:xfrm>
            <a:off x="7063384" y="5160045"/>
            <a:ext cx="964775" cy="13718"/>
          </a:xfrm>
          <a:prstGeom prst="rect">
            <a:avLst/>
          </a:prstGeom>
        </p:spPr>
      </p:pic>
      <p:pic>
        <p:nvPicPr>
          <p:cNvPr id="5" name="Picture 4">
            <a:extLst>
              <a:ext uri="{FF2B5EF4-FFF2-40B4-BE49-F238E27FC236}">
                <a16:creationId xmlns:a16="http://schemas.microsoft.com/office/drawing/2014/main" id="{BE0E8653-7165-2BBA-C83C-F5FEFCAC54D9}"/>
              </a:ext>
            </a:extLst>
          </p:cNvPr>
          <p:cNvPicPr>
            <a:picLocks noChangeAspect="1"/>
          </p:cNvPicPr>
          <p:nvPr/>
        </p:nvPicPr>
        <p:blipFill>
          <a:blip r:embed="rId5"/>
          <a:stretch>
            <a:fillRect/>
          </a:stretch>
        </p:blipFill>
        <p:spPr>
          <a:xfrm>
            <a:off x="5715000" y="1537241"/>
            <a:ext cx="3234339" cy="426059"/>
          </a:xfrm>
          <a:prstGeom prst="rect">
            <a:avLst/>
          </a:prstGeom>
        </p:spPr>
      </p:pic>
    </p:spTree>
    <p:extLst>
      <p:ext uri="{BB962C8B-B14F-4D97-AF65-F5344CB8AC3E}">
        <p14:creationId xmlns:p14="http://schemas.microsoft.com/office/powerpoint/2010/main" val="3690870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6686A-67E5-9E15-5648-21E137CCE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3743D-F6B5-1C17-830C-87AE61101FB9}"/>
              </a:ext>
            </a:extLst>
          </p:cNvPr>
          <p:cNvSpPr>
            <a:spLocks noGrp="1"/>
          </p:cNvSpPr>
          <p:nvPr>
            <p:ph type="title"/>
          </p:nvPr>
        </p:nvSpPr>
        <p:spPr/>
        <p:txBody>
          <a:bodyPr/>
          <a:lstStyle/>
          <a:p>
            <a:r>
              <a:rPr lang="en-US" dirty="0"/>
              <a:t>Uncertainties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01C4339-90B2-48A0-C979-AB04713B4C3D}"/>
                  </a:ext>
                </a:extLst>
              </p:cNvPr>
              <p:cNvSpPr>
                <a:spLocks noGrp="1"/>
              </p:cNvSpPr>
              <p:nvPr>
                <p:ph idx="1"/>
              </p:nvPr>
            </p:nvSpPr>
            <p:spPr/>
            <p:txBody>
              <a:bodyPr>
                <a:normAutofit fontScale="92500" lnSpcReduction="10000"/>
              </a:bodyPr>
              <a:lstStyle/>
              <a:p>
                <a:pPr marL="0" indent="0">
                  <a:buNone/>
                </a:pPr>
                <a:r>
                  <a:rPr lang="en-US" dirty="0"/>
                  <a:t>Statistical-</a:t>
                </a:r>
              </a:p>
              <a:p>
                <a:r>
                  <a:rPr lang="en-US" dirty="0"/>
                  <a:t>The statistical uncertainty used is the yield uncertainties calculated in </a:t>
                </a:r>
                <a:r>
                  <a:rPr lang="en-US" dirty="0" err="1"/>
                  <a:t>RooFit</a:t>
                </a:r>
                <a:r>
                  <a:rPr lang="en-US" dirty="0"/>
                  <a:t> which takes into account the propagated uncertainties of the </a:t>
                </a:r>
                <a:r>
                  <a:rPr lang="en-US" dirty="0" err="1"/>
                  <a:t>RooFit</a:t>
                </a:r>
                <a:r>
                  <a:rPr lang="en-US" dirty="0"/>
                  <a:t> parameters combined with the </a:t>
                </a:r>
                <a14:m>
                  <m:oMath xmlns:m="http://schemas.openxmlformats.org/officeDocument/2006/math">
                    <m:rad>
                      <m:radPr>
                        <m:degHide m:val="on"/>
                        <m:ctrlPr>
                          <a:rPr lang="en-US" i="1">
                            <a:latin typeface="Cambria Math" panose="02040503050406030204" pitchFamily="18" charset="0"/>
                            <a:sym typeface="Wingdings" panose="05000000000000000000" pitchFamily="2" charset="2"/>
                          </a:rPr>
                        </m:ctrlPr>
                      </m:radPr>
                      <m:deg/>
                      <m:e>
                        <m:r>
                          <a:rPr lang="en-US" b="0" i="1" smtClean="0">
                            <a:latin typeface="Cambria Math" panose="02040503050406030204" pitchFamily="18" charset="0"/>
                            <a:sym typeface="Wingdings" panose="05000000000000000000" pitchFamily="2" charset="2"/>
                          </a:rPr>
                          <m:t>𝑁</m:t>
                        </m:r>
                      </m:e>
                    </m:rad>
                    <m:r>
                      <a:rPr lang="en-US" i="1">
                        <a:latin typeface="Cambria Math" panose="02040503050406030204" pitchFamily="18" charset="0"/>
                        <a:sym typeface="Wingdings" panose="05000000000000000000" pitchFamily="2" charset="2"/>
                      </a:rPr>
                      <m:t> </m:t>
                    </m:r>
                  </m:oMath>
                </a14:m>
                <a:r>
                  <a:rPr lang="en-US" dirty="0"/>
                  <a:t>statistical uncertainty (N total number of observed counts in final invariant mass range)</a:t>
                </a:r>
              </a:p>
              <a:p>
                <a:pPr marL="0" indent="0">
                  <a:buNone/>
                </a:pPr>
                <a:endParaRPr lang="en-US" dirty="0"/>
              </a:p>
              <a:p>
                <a:pPr marL="0" indent="0">
                  <a:buNone/>
                </a:pPr>
                <a:r>
                  <a:rPr lang="en-US" dirty="0"/>
                  <a:t>Systematic-</a:t>
                </a:r>
              </a:p>
              <a:p>
                <a:pPr marL="0" indent="0">
                  <a:buNone/>
                </a:pPr>
                <a:endParaRPr lang="en-US" dirty="0"/>
              </a:p>
              <a:p>
                <a:r>
                  <a:rPr lang="en-US" dirty="0"/>
                  <a:t>Systematic uncertainties are taken as the full difference between the nominal asymmetry value (using RAPGAP for detector efficiency) and the asymmetry recalculated for the variation</a:t>
                </a:r>
              </a:p>
              <a:p>
                <a:pPr lvl="1"/>
                <a:r>
                  <a:rPr lang="en-US" dirty="0"/>
                  <a:t>Ex:  For the model uncertainty, the asymmetry is calculated once with RAPGAP and once with DJANGOH and the uncertainty associated with this variation is the absolute value of their difference, this way correlated effects are properly accounted for</a:t>
                </a:r>
              </a:p>
            </p:txBody>
          </p:sp>
        </mc:Choice>
        <mc:Fallback>
          <p:sp>
            <p:nvSpPr>
              <p:cNvPr id="3" name="Content Placeholder 2">
                <a:extLst>
                  <a:ext uri="{FF2B5EF4-FFF2-40B4-BE49-F238E27FC236}">
                    <a16:creationId xmlns:a16="http://schemas.microsoft.com/office/drawing/2014/main" id="{D01C4339-90B2-48A0-C979-AB04713B4C3D}"/>
                  </a:ext>
                </a:extLst>
              </p:cNvPr>
              <p:cNvSpPr>
                <a:spLocks noGrp="1" noRot="1" noChangeAspect="1" noMove="1" noResize="1" noEditPoints="1" noAdjustHandles="1" noChangeArrowheads="1" noChangeShapeType="1" noTextEdit="1"/>
              </p:cNvSpPr>
              <p:nvPr>
                <p:ph idx="1"/>
              </p:nvPr>
            </p:nvSpPr>
            <p:spPr>
              <a:blipFill>
                <a:blip r:embed="rId2"/>
                <a:stretch>
                  <a:fillRect l="-696" t="-1821" r="-30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B8626F3-40F6-14AA-1D94-EE9804ECB662}"/>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F610BA2F-D8F0-337F-5510-0DE192D6E817}"/>
              </a:ext>
            </a:extLst>
          </p:cNvPr>
          <p:cNvPicPr>
            <a:picLocks noChangeAspect="1"/>
          </p:cNvPicPr>
          <p:nvPr/>
        </p:nvPicPr>
        <p:blipFill>
          <a:blip r:embed="rId3"/>
          <a:stretch>
            <a:fillRect/>
          </a:stretch>
        </p:blipFill>
        <p:spPr>
          <a:xfrm>
            <a:off x="1835559" y="3657601"/>
            <a:ext cx="2057579" cy="274344"/>
          </a:xfrm>
          <a:prstGeom prst="rect">
            <a:avLst/>
          </a:prstGeom>
        </p:spPr>
      </p:pic>
    </p:spTree>
    <p:extLst>
      <p:ext uri="{BB962C8B-B14F-4D97-AF65-F5344CB8AC3E}">
        <p14:creationId xmlns:p14="http://schemas.microsoft.com/office/powerpoint/2010/main" val="2087060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12E70-5B52-7301-348C-7C0E3DA4DE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988A0-8B0B-D8DA-7F34-6C0B3940A63A}"/>
              </a:ext>
            </a:extLst>
          </p:cNvPr>
          <p:cNvSpPr>
            <a:spLocks noGrp="1"/>
          </p:cNvSpPr>
          <p:nvPr>
            <p:ph type="title"/>
          </p:nvPr>
        </p:nvSpPr>
        <p:spPr>
          <a:xfrm>
            <a:off x="4532" y="856133"/>
            <a:ext cx="7886700" cy="994172"/>
          </a:xfrm>
        </p:spPr>
        <p:txBody>
          <a:bodyPr/>
          <a:lstStyle/>
          <a:p>
            <a:r>
              <a:rPr lang="en-US" dirty="0"/>
              <a:t>Systematic Uncertainty Variations</a:t>
            </a:r>
          </a:p>
        </p:txBody>
      </p:sp>
      <p:sp>
        <p:nvSpPr>
          <p:cNvPr id="3" name="Content Placeholder 2">
            <a:extLst>
              <a:ext uri="{FF2B5EF4-FFF2-40B4-BE49-F238E27FC236}">
                <a16:creationId xmlns:a16="http://schemas.microsoft.com/office/drawing/2014/main" id="{3106C90A-526B-66A8-FC09-9CB28C4B7C9E}"/>
              </a:ext>
            </a:extLst>
          </p:cNvPr>
          <p:cNvSpPr>
            <a:spLocks noGrp="1"/>
          </p:cNvSpPr>
          <p:nvPr>
            <p:ph idx="1"/>
          </p:nvPr>
        </p:nvSpPr>
        <p:spPr>
          <a:xfrm>
            <a:off x="259076" y="2550933"/>
            <a:ext cx="8625848" cy="3263504"/>
          </a:xfrm>
        </p:spPr>
        <p:txBody>
          <a:bodyPr>
            <a:normAutofit/>
          </a:bodyPr>
          <a:lstStyle/>
          <a:p>
            <a:r>
              <a:rPr lang="en-US" dirty="0"/>
              <a:t>Variation 1: 4</a:t>
            </a:r>
            <a:r>
              <a:rPr lang="en-US" baseline="30000" dirty="0"/>
              <a:t>th</a:t>
            </a:r>
            <a:r>
              <a:rPr lang="en-US" dirty="0"/>
              <a:t> order Polynomial as BG Function</a:t>
            </a:r>
          </a:p>
          <a:p>
            <a:r>
              <a:rPr lang="en-US" dirty="0"/>
              <a:t>Variation 2: Different Signal extraction range (6 FWHM </a:t>
            </a:r>
            <a:r>
              <a:rPr lang="en-US" dirty="0">
                <a:sym typeface="Wingdings" panose="05000000000000000000" pitchFamily="2" charset="2"/>
              </a:rPr>
              <a:t></a:t>
            </a:r>
            <a:r>
              <a:rPr lang="en-US" dirty="0"/>
              <a:t> 8 FWHM)</a:t>
            </a:r>
          </a:p>
          <a:p>
            <a:r>
              <a:rPr lang="en-US" dirty="0"/>
              <a:t>Variation 3: Only Fit BG and subtract raw signal</a:t>
            </a:r>
          </a:p>
          <a:p>
            <a:r>
              <a:rPr lang="en-US" dirty="0"/>
              <a:t>Variation 4:  Assume MC description of Nuclear Interactions is 100% incorrect </a:t>
            </a:r>
          </a:p>
          <a:p>
            <a:r>
              <a:rPr lang="en-US" dirty="0"/>
              <a:t>Variation 5:  Calculate detector efficiencies with DJANGOH instead of RAPGAP</a:t>
            </a:r>
          </a:p>
        </p:txBody>
      </p:sp>
      <p:sp>
        <p:nvSpPr>
          <p:cNvPr id="4" name="Slide Number Placeholder 3">
            <a:extLst>
              <a:ext uri="{FF2B5EF4-FFF2-40B4-BE49-F238E27FC236}">
                <a16:creationId xmlns:a16="http://schemas.microsoft.com/office/drawing/2014/main" id="{186E6609-6C5F-04A4-E12C-BA08E5365F29}"/>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62</a:t>
            </a:fld>
            <a:endParaRPr lang="en-US">
              <a:solidFill>
                <a:prstClr val="black">
                  <a:tint val="75000"/>
                </a:prstClr>
              </a:solidFill>
              <a:latin typeface="Calibri" panose="020F0502020204030204"/>
            </a:endParaRPr>
          </a:p>
        </p:txBody>
      </p:sp>
      <p:sp>
        <p:nvSpPr>
          <p:cNvPr id="8" name="AutoShape 2">
            <a:extLst>
              <a:ext uri="{FF2B5EF4-FFF2-40B4-BE49-F238E27FC236}">
                <a16:creationId xmlns:a16="http://schemas.microsoft.com/office/drawing/2014/main" id="{70A8A8E8-BD7A-1F77-1552-92566372D9A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pic>
        <p:nvPicPr>
          <p:cNvPr id="6" name="Picture 5">
            <a:extLst>
              <a:ext uri="{FF2B5EF4-FFF2-40B4-BE49-F238E27FC236}">
                <a16:creationId xmlns:a16="http://schemas.microsoft.com/office/drawing/2014/main" id="{A871FEAE-BAC8-EBA7-08F6-1C6F31E5DC37}"/>
              </a:ext>
            </a:extLst>
          </p:cNvPr>
          <p:cNvPicPr>
            <a:picLocks noChangeAspect="1"/>
          </p:cNvPicPr>
          <p:nvPr/>
        </p:nvPicPr>
        <p:blipFill>
          <a:blip r:embed="rId2"/>
          <a:stretch>
            <a:fillRect/>
          </a:stretch>
        </p:blipFill>
        <p:spPr>
          <a:xfrm>
            <a:off x="1753969" y="1926755"/>
            <a:ext cx="2486935" cy="331592"/>
          </a:xfrm>
          <a:prstGeom prst="rect">
            <a:avLst/>
          </a:prstGeom>
        </p:spPr>
      </p:pic>
    </p:spTree>
    <p:extLst>
      <p:ext uri="{BB962C8B-B14F-4D97-AF65-F5344CB8AC3E}">
        <p14:creationId xmlns:p14="http://schemas.microsoft.com/office/powerpoint/2010/main" val="1817185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050D-BEDF-97A2-6365-3F5B00D5D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47A34-F41B-1BB1-8651-CC32CE14279A}"/>
              </a:ext>
            </a:extLst>
          </p:cNvPr>
          <p:cNvSpPr>
            <a:spLocks noGrp="1"/>
          </p:cNvSpPr>
          <p:nvPr>
            <p:ph type="title"/>
          </p:nvPr>
        </p:nvSpPr>
        <p:spPr>
          <a:xfrm>
            <a:off x="628650" y="857250"/>
            <a:ext cx="7886700" cy="524847"/>
          </a:xfrm>
        </p:spPr>
        <p:txBody>
          <a:bodyPr>
            <a:normAutofit fontScale="90000"/>
          </a:bodyPr>
          <a:lstStyle/>
          <a:p>
            <a:r>
              <a:rPr lang="en-US" dirty="0"/>
              <a:t>MC Nuclear Interaction Estimations</a:t>
            </a:r>
          </a:p>
        </p:txBody>
      </p:sp>
      <p:sp>
        <p:nvSpPr>
          <p:cNvPr id="4" name="Slide Number Placeholder 3">
            <a:extLst>
              <a:ext uri="{FF2B5EF4-FFF2-40B4-BE49-F238E27FC236}">
                <a16:creationId xmlns:a16="http://schemas.microsoft.com/office/drawing/2014/main" id="{26217894-9C08-883E-6F00-8F87475F476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63</a:t>
            </a:fld>
            <a:endParaRPr lang="en-US">
              <a:solidFill>
                <a:prstClr val="black">
                  <a:tint val="75000"/>
                </a:prstClr>
              </a:solidFill>
              <a:latin typeface="Calibri" panose="020F0502020204030204"/>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0BBA107-0D6D-73B8-FD05-6131B02B8097}"/>
                  </a:ext>
                </a:extLst>
              </p:cNvPr>
              <p:cNvSpPr txBox="1"/>
              <p:nvPr/>
            </p:nvSpPr>
            <p:spPr>
              <a:xfrm>
                <a:off x="107775" y="1541701"/>
                <a:ext cx="8289776" cy="4178067"/>
              </a:xfrm>
              <a:prstGeom prst="rect">
                <a:avLst/>
              </a:prstGeom>
              <a:noFill/>
            </p:spPr>
            <p:txBody>
              <a:bodyPr wrap="square" rtlCol="0">
                <a:spAutoFit/>
              </a:bodyPr>
              <a:lstStyle/>
              <a:p>
                <a:pPr marL="214313" indent="-214313" defTabSz="685800">
                  <a:buFont typeface="Arial" panose="020B0604020202020204" pitchFamily="34" charset="0"/>
                  <a:buChar char="•"/>
                </a:pPr>
                <a:r>
                  <a:rPr lang="en-US" sz="1500" dirty="0">
                    <a:solidFill>
                      <a:prstClr val="black"/>
                    </a:solidFill>
                    <a:latin typeface="Calibri" panose="020F0502020204030204"/>
                  </a:rPr>
                  <a:t>For the expected asymmetry on the order of a few percent, we must make sure interactions with detector material is well described in Monte Carlo</a:t>
                </a:r>
              </a:p>
              <a:p>
                <a:pPr marL="214313" indent="-214313" defTabSz="685800">
                  <a:buFont typeface="Arial" panose="020B0604020202020204" pitchFamily="34" charset="0"/>
                  <a:buChar char="•"/>
                </a:pPr>
                <a:r>
                  <a:rPr lang="en-US" sz="1500" dirty="0">
                    <a:solidFill>
                      <a:prstClr val="black"/>
                    </a:solidFill>
                    <a:latin typeface="Calibri" panose="020F0502020204030204"/>
                  </a:rPr>
                  <a:t>Monte Carlo has access to truth level information, so we can use those datasets to count how many</a:t>
                </a:r>
                <a:r>
                  <a:rPr lang="el-GR" sz="1500" dirty="0">
                    <a:solidFill>
                      <a:prstClr val="black"/>
                    </a:solidFill>
                    <a:latin typeface="Calibri" panose="020F0502020204030204"/>
                  </a:rPr>
                  <a:t> Λ</a:t>
                </a:r>
                <a:r>
                  <a:rPr lang="en-US" sz="1500" dirty="0">
                    <a:solidFill>
                      <a:prstClr val="black"/>
                    </a:solidFill>
                    <a:latin typeface="Calibri" panose="020F0502020204030204"/>
                  </a:rPr>
                  <a:t> or </a:t>
                </a:r>
                <a14:m>
                  <m:oMath xmlns:m="http://schemas.openxmlformats.org/officeDocument/2006/math">
                    <m:acc>
                      <m:accPr>
                        <m:chr m:val="̅"/>
                        <m:ctrlPr>
                          <a:rPr lang="en-US" sz="1500" i="1">
                            <a:solidFill>
                              <a:prstClr val="black"/>
                            </a:solidFill>
                            <a:latin typeface="Cambria Math" panose="02040503050406030204" pitchFamily="18" charset="0"/>
                          </a:rPr>
                        </m:ctrlPr>
                      </m:accPr>
                      <m:e>
                        <m:r>
                          <m:rPr>
                            <m:nor/>
                          </m:rPr>
                          <a:rPr lang="el-GR" sz="1500" dirty="0">
                            <a:solidFill>
                              <a:prstClr val="black"/>
                            </a:solidFill>
                            <a:latin typeface="Calibri" panose="020F0502020204030204"/>
                          </a:rPr>
                          <m:t>Λ</m:t>
                        </m:r>
                      </m:e>
                    </m:acc>
                  </m:oMath>
                </a14:m>
                <a:r>
                  <a:rPr lang="en-US" sz="1500" dirty="0">
                    <a:solidFill>
                      <a:prstClr val="black"/>
                    </a:solidFill>
                    <a:latin typeface="Calibri" panose="020F0502020204030204"/>
                  </a:rPr>
                  <a:t> that pass all of our selections come from interactions with the detector material in the GEANT simulation</a:t>
                </a:r>
              </a:p>
              <a:p>
                <a:pPr marL="214313" indent="-214313" defTabSz="685800">
                  <a:buFont typeface="Arial" panose="020B0604020202020204" pitchFamily="34" charset="0"/>
                  <a:buChar char="•"/>
                </a:pPr>
                <a:r>
                  <a:rPr lang="en-US" sz="1500" dirty="0">
                    <a:solidFill>
                      <a:prstClr val="black"/>
                    </a:solidFill>
                    <a:latin typeface="Calibri" panose="020F0502020204030204"/>
                  </a:rPr>
                  <a:t>If the Monte Carlo perfectly described the real detector, these would be all accounted for in the detector efficiency calculation</a:t>
                </a:r>
              </a:p>
              <a:p>
                <a:pPr marL="214313" indent="-214313" defTabSz="685800">
                  <a:buFont typeface="Arial" panose="020B0604020202020204" pitchFamily="34" charset="0"/>
                  <a:buChar char="•"/>
                </a:pPr>
                <a:r>
                  <a:rPr lang="en-US" sz="1500" dirty="0">
                    <a:solidFill>
                      <a:prstClr val="black"/>
                    </a:solidFill>
                    <a:latin typeface="Calibri" panose="020F0502020204030204"/>
                  </a:rPr>
                  <a:t>For this uncertainty we assume MC underestimates this background by a conservative 100% and recalculate the asymmetry with this estimated excess of </a:t>
                </a:r>
                <a:r>
                  <a:rPr lang="el-GR" sz="1500" dirty="0">
                    <a:solidFill>
                      <a:prstClr val="black"/>
                    </a:solidFill>
                    <a:latin typeface="Calibri" panose="020F0502020204030204"/>
                  </a:rPr>
                  <a:t>Λ</a:t>
                </a:r>
                <a:r>
                  <a:rPr lang="en-US" sz="1500" dirty="0">
                    <a:solidFill>
                      <a:prstClr val="black"/>
                    </a:solidFill>
                    <a:latin typeface="Calibri" panose="020F0502020204030204"/>
                  </a:rPr>
                  <a:t>  (</a:t>
                </a:r>
                <a14:m>
                  <m:oMath xmlns:m="http://schemas.openxmlformats.org/officeDocument/2006/math">
                    <m:acc>
                      <m:accPr>
                        <m:chr m:val="̅"/>
                        <m:ctrlPr>
                          <a:rPr lang="en-US" sz="1500" i="1">
                            <a:solidFill>
                              <a:prstClr val="black"/>
                            </a:solidFill>
                            <a:latin typeface="Cambria Math" panose="02040503050406030204" pitchFamily="18" charset="0"/>
                          </a:rPr>
                        </m:ctrlPr>
                      </m:accPr>
                      <m:e>
                        <m:r>
                          <m:rPr>
                            <m:nor/>
                          </m:rPr>
                          <a:rPr lang="el-GR" sz="1500" dirty="0">
                            <a:solidFill>
                              <a:prstClr val="black"/>
                            </a:solidFill>
                            <a:latin typeface="Calibri" panose="020F0502020204030204"/>
                          </a:rPr>
                          <m:t>Λ</m:t>
                        </m:r>
                      </m:e>
                    </m:acc>
                  </m:oMath>
                </a14:m>
                <a:r>
                  <a:rPr lang="en-US" sz="1500" dirty="0">
                    <a:solidFill>
                      <a:prstClr val="black"/>
                    </a:solidFill>
                    <a:latin typeface="Calibri" panose="020F0502020204030204"/>
                  </a:rPr>
                  <a:t>  is found to not contribute in the MC study as expected)</a:t>
                </a:r>
              </a:p>
              <a:p>
                <a:pPr marL="214313" indent="-214313" defTabSz="685800">
                  <a:buFont typeface="Arial" panose="020B0604020202020204" pitchFamily="34" charset="0"/>
                  <a:buChar char="•"/>
                </a:pPr>
                <a:endParaRPr lang="en-US" sz="1500" dirty="0">
                  <a:solidFill>
                    <a:prstClr val="black"/>
                  </a:solidFill>
                  <a:latin typeface="Calibri" panose="020F0502020204030204"/>
                </a:endParaRPr>
              </a:p>
              <a:p>
                <a:pPr marL="214313" indent="-214313" defTabSz="685800">
                  <a:buFont typeface="Arial" panose="020B0604020202020204" pitchFamily="34" charset="0"/>
                  <a:buChar char="•"/>
                </a:pPr>
                <a:r>
                  <a:rPr lang="en-US" sz="1500" dirty="0">
                    <a:solidFill>
                      <a:prstClr val="black"/>
                    </a:solidFill>
                    <a:latin typeface="Calibri" panose="020F0502020204030204"/>
                  </a:rPr>
                  <a:t>H1 detector simulation in previous studies is known to have ~7% less material between the beam line and CJC1 in MC compared to data and ~12% More material in MC between CJC1 and CJC2 by investigating energy loss of pion tracks</a:t>
                </a:r>
              </a:p>
              <a:p>
                <a:pPr marL="557213" lvl="1" indent="-214313" defTabSz="685800">
                  <a:buFont typeface="Arial" panose="020B0604020202020204" pitchFamily="34" charset="0"/>
                  <a:buChar char="•"/>
                </a:pPr>
                <a:r>
                  <a:rPr lang="en-US" sz="1500" dirty="0">
                    <a:solidFill>
                      <a:prstClr val="black"/>
                    </a:solidFill>
                    <a:latin typeface="Calibri" panose="020F0502020204030204"/>
                  </a:rPr>
                  <a:t>Should be well accounted for by our estimation of 100% inaccuracy</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p:txBody>
          </p:sp>
        </mc:Choice>
        <mc:Fallback>
          <p:sp>
            <p:nvSpPr>
              <p:cNvPr id="11" name="TextBox 10">
                <a:extLst>
                  <a:ext uri="{FF2B5EF4-FFF2-40B4-BE49-F238E27FC236}">
                    <a16:creationId xmlns:a16="http://schemas.microsoft.com/office/drawing/2014/main" id="{30BBA107-0D6D-73B8-FD05-6131B02B8097}"/>
                  </a:ext>
                </a:extLst>
              </p:cNvPr>
              <p:cNvSpPr txBox="1">
                <a:spLocks noRot="1" noChangeAspect="1" noMove="1" noResize="1" noEditPoints="1" noAdjustHandles="1" noChangeArrowheads="1" noChangeShapeType="1" noTextEdit="1"/>
              </p:cNvSpPr>
              <p:nvPr/>
            </p:nvSpPr>
            <p:spPr>
              <a:xfrm>
                <a:off x="107775" y="1541701"/>
                <a:ext cx="8289776" cy="4178067"/>
              </a:xfrm>
              <a:prstGeom prst="rect">
                <a:avLst/>
              </a:prstGeom>
              <a:blipFill>
                <a:blip r:embed="rId2"/>
                <a:stretch>
                  <a:fillRect l="-221" t="-292"/>
                </a:stretch>
              </a:blipFill>
            </p:spPr>
            <p:txBody>
              <a:bodyPr/>
              <a:lstStyle/>
              <a:p>
                <a:r>
                  <a:rPr lang="en-US">
                    <a:noFill/>
                  </a:rPr>
                  <a:t> </a:t>
                </a:r>
              </a:p>
            </p:txBody>
          </p:sp>
        </mc:Fallback>
      </mc:AlternateContent>
    </p:spTree>
    <p:extLst>
      <p:ext uri="{BB962C8B-B14F-4D97-AF65-F5344CB8AC3E}">
        <p14:creationId xmlns:p14="http://schemas.microsoft.com/office/powerpoint/2010/main" val="2664449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5B9ED-2922-01CD-0D3B-4D8D855FA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66C4E-861A-A83D-335E-AAAC66E3D78F}"/>
              </a:ext>
            </a:extLst>
          </p:cNvPr>
          <p:cNvSpPr>
            <a:spLocks noGrp="1"/>
          </p:cNvSpPr>
          <p:nvPr>
            <p:ph type="title"/>
          </p:nvPr>
        </p:nvSpPr>
        <p:spPr>
          <a:xfrm>
            <a:off x="24493" y="907159"/>
            <a:ext cx="9095015" cy="994172"/>
          </a:xfrm>
        </p:spPr>
        <p:txBody>
          <a:bodyPr/>
          <a:lstStyle/>
          <a:p>
            <a:r>
              <a:rPr lang="en-US" dirty="0"/>
              <a:t>Total Asymmetry Results for 2005-2006 HERAII DST7</a:t>
            </a:r>
          </a:p>
        </p:txBody>
      </p:sp>
      <p:sp>
        <p:nvSpPr>
          <p:cNvPr id="4" name="Slide Number Placeholder 3">
            <a:extLst>
              <a:ext uri="{FF2B5EF4-FFF2-40B4-BE49-F238E27FC236}">
                <a16:creationId xmlns:a16="http://schemas.microsoft.com/office/drawing/2014/main" id="{D3C1A0EB-E7C8-7054-8960-A994451B24C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64</a:t>
            </a:fld>
            <a:endParaRPr lang="en-US">
              <a:solidFill>
                <a:prstClr val="black">
                  <a:tint val="75000"/>
                </a:prstClr>
              </a:solidFill>
              <a:latin typeface="Calibri" panose="020F0502020204030204"/>
            </a:endParaRPr>
          </a:p>
        </p:txBody>
      </p:sp>
      <p:sp>
        <p:nvSpPr>
          <p:cNvPr id="3" name="Rectangle 2">
            <a:extLst>
              <a:ext uri="{FF2B5EF4-FFF2-40B4-BE49-F238E27FC236}">
                <a16:creationId xmlns:a16="http://schemas.microsoft.com/office/drawing/2014/main" id="{A356F54F-EF41-06EE-1447-1FD71F8813DC}"/>
              </a:ext>
            </a:extLst>
          </p:cNvPr>
          <p:cNvSpPr/>
          <p:nvPr/>
        </p:nvSpPr>
        <p:spPr>
          <a:xfrm>
            <a:off x="454867" y="2837673"/>
            <a:ext cx="3338027" cy="59132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Text&#10;&#10;AI-generated content may be incorrect.">
            <a:extLst>
              <a:ext uri="{FF2B5EF4-FFF2-40B4-BE49-F238E27FC236}">
                <a16:creationId xmlns:a16="http://schemas.microsoft.com/office/drawing/2014/main" id="{7CBBE519-3467-8507-3EFE-6977D4287C24}"/>
              </a:ext>
            </a:extLst>
          </p:cNvPr>
          <p:cNvPicPr>
            <a:picLocks noChangeAspect="1"/>
          </p:cNvPicPr>
          <p:nvPr/>
        </p:nvPicPr>
        <p:blipFill>
          <a:blip r:embed="rId2"/>
          <a:stretch>
            <a:fillRect/>
          </a:stretch>
        </p:blipFill>
        <p:spPr>
          <a:xfrm>
            <a:off x="625661" y="2933746"/>
            <a:ext cx="2996440" cy="399180"/>
          </a:xfrm>
          <a:prstGeom prst="rect">
            <a:avLst/>
          </a:prstGeom>
        </p:spPr>
      </p:pic>
      <p:pic>
        <p:nvPicPr>
          <p:cNvPr id="8" name="Picture 7" descr="A picture containing background pattern&#10;&#10;AI-generated content may be incorrect.">
            <a:extLst>
              <a:ext uri="{FF2B5EF4-FFF2-40B4-BE49-F238E27FC236}">
                <a16:creationId xmlns:a16="http://schemas.microsoft.com/office/drawing/2014/main" id="{111500A9-95CE-5741-36AF-58ABFD226D6B}"/>
              </a:ext>
            </a:extLst>
          </p:cNvPr>
          <p:cNvPicPr>
            <a:picLocks noChangeAspect="1"/>
          </p:cNvPicPr>
          <p:nvPr/>
        </p:nvPicPr>
        <p:blipFill>
          <a:blip r:embed="rId3"/>
          <a:stretch>
            <a:fillRect/>
          </a:stretch>
        </p:blipFill>
        <p:spPr>
          <a:xfrm>
            <a:off x="625660" y="2191278"/>
            <a:ext cx="3132092" cy="462955"/>
          </a:xfrm>
          <a:prstGeom prst="rect">
            <a:avLst/>
          </a:prstGeom>
        </p:spPr>
      </p:pic>
      <p:pic>
        <p:nvPicPr>
          <p:cNvPr id="11" name="Picture 10">
            <a:extLst>
              <a:ext uri="{FF2B5EF4-FFF2-40B4-BE49-F238E27FC236}">
                <a16:creationId xmlns:a16="http://schemas.microsoft.com/office/drawing/2014/main" id="{01F461AB-3BBA-FB79-BA14-7CD8BEF1CEB0}"/>
              </a:ext>
            </a:extLst>
          </p:cNvPr>
          <p:cNvPicPr>
            <a:picLocks noChangeAspect="1"/>
          </p:cNvPicPr>
          <p:nvPr/>
        </p:nvPicPr>
        <p:blipFill>
          <a:blip r:embed="rId4"/>
          <a:stretch>
            <a:fillRect/>
          </a:stretch>
        </p:blipFill>
        <p:spPr>
          <a:xfrm>
            <a:off x="625660" y="4235397"/>
            <a:ext cx="3132092" cy="1526037"/>
          </a:xfrm>
          <a:prstGeom prst="rect">
            <a:avLst/>
          </a:prstGeom>
        </p:spPr>
      </p:pic>
      <p:sp>
        <p:nvSpPr>
          <p:cNvPr id="12" name="TextBox 11">
            <a:extLst>
              <a:ext uri="{FF2B5EF4-FFF2-40B4-BE49-F238E27FC236}">
                <a16:creationId xmlns:a16="http://schemas.microsoft.com/office/drawing/2014/main" id="{1DC33B03-27DB-80B3-F990-72BB9456EDB1}"/>
              </a:ext>
            </a:extLst>
          </p:cNvPr>
          <p:cNvSpPr txBox="1"/>
          <p:nvPr/>
        </p:nvSpPr>
        <p:spPr>
          <a:xfrm>
            <a:off x="744908" y="3862324"/>
            <a:ext cx="3111044" cy="300082"/>
          </a:xfrm>
          <a:prstGeom prst="rect">
            <a:avLst/>
          </a:prstGeom>
          <a:noFill/>
        </p:spPr>
        <p:txBody>
          <a:bodyPr wrap="none" rtlCol="0">
            <a:spAutoFit/>
          </a:bodyPr>
          <a:lstStyle/>
          <a:p>
            <a:pPr defTabSz="685800"/>
            <a:r>
              <a:rPr lang="en-US" sz="1350" dirty="0">
                <a:solidFill>
                  <a:prstClr val="black"/>
                </a:solidFill>
                <a:latin typeface="Calibri" panose="020F0502020204030204"/>
              </a:rPr>
              <a:t>Individual Systematic Error Contributions:</a:t>
            </a:r>
          </a:p>
        </p:txBody>
      </p:sp>
      <p:sp>
        <p:nvSpPr>
          <p:cNvPr id="13" name="TextBox 12">
            <a:extLst>
              <a:ext uri="{FF2B5EF4-FFF2-40B4-BE49-F238E27FC236}">
                <a16:creationId xmlns:a16="http://schemas.microsoft.com/office/drawing/2014/main" id="{08A6AF18-860A-E9F9-A312-4B23F0D19B52}"/>
              </a:ext>
            </a:extLst>
          </p:cNvPr>
          <p:cNvSpPr txBox="1"/>
          <p:nvPr/>
        </p:nvSpPr>
        <p:spPr>
          <a:xfrm>
            <a:off x="5073688" y="2422754"/>
            <a:ext cx="3338027" cy="1477328"/>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a:solidFill>
                  <a:prstClr val="black"/>
                </a:solidFill>
                <a:latin typeface="Calibri" panose="020F0502020204030204"/>
              </a:rPr>
              <a:t>Then can follow same procedures and calculated efficiencies within different bins to see Asymmetry distributions</a:t>
            </a:r>
          </a:p>
        </p:txBody>
      </p:sp>
    </p:spTree>
    <p:extLst>
      <p:ext uri="{BB962C8B-B14F-4D97-AF65-F5344CB8AC3E}">
        <p14:creationId xmlns:p14="http://schemas.microsoft.com/office/powerpoint/2010/main" val="3047946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31FC1E-B0CA-4117-A55A-8DB13EDD2C4D}"/>
              </a:ext>
            </a:extLst>
          </p:cNvPr>
          <p:cNvPicPr>
            <a:picLocks noChangeAspect="1"/>
          </p:cNvPicPr>
          <p:nvPr/>
        </p:nvPicPr>
        <p:blipFill>
          <a:blip r:embed="rId2"/>
          <a:stretch>
            <a:fillRect/>
          </a:stretch>
        </p:blipFill>
        <p:spPr>
          <a:xfrm>
            <a:off x="4572001" y="3880818"/>
            <a:ext cx="4390665" cy="1962886"/>
          </a:xfrm>
          <a:prstGeom prst="rect">
            <a:avLst/>
          </a:prstGeom>
        </p:spPr>
      </p:pic>
      <p:sp>
        <p:nvSpPr>
          <p:cNvPr id="2" name="Title 1">
            <a:extLst>
              <a:ext uri="{FF2B5EF4-FFF2-40B4-BE49-F238E27FC236}">
                <a16:creationId xmlns:a16="http://schemas.microsoft.com/office/drawing/2014/main" id="{2EBD5DFE-BA30-37B8-B80E-F35257D2CDC3}"/>
              </a:ext>
            </a:extLst>
          </p:cNvPr>
          <p:cNvSpPr>
            <a:spLocks noGrp="1"/>
          </p:cNvSpPr>
          <p:nvPr>
            <p:ph type="title"/>
          </p:nvPr>
        </p:nvSpPr>
        <p:spPr>
          <a:xfrm>
            <a:off x="628650" y="857250"/>
            <a:ext cx="7886700" cy="759543"/>
          </a:xfrm>
        </p:spPr>
        <p:txBody>
          <a:bodyPr>
            <a:normAutofit/>
          </a:bodyPr>
          <a:lstStyle/>
          <a:p>
            <a:r>
              <a:rPr lang="en-US" dirty="0"/>
              <a:t>Asymmetry Distributions</a:t>
            </a:r>
          </a:p>
        </p:txBody>
      </p:sp>
      <p:sp>
        <p:nvSpPr>
          <p:cNvPr id="4" name="Slide Number Placeholder 3">
            <a:extLst>
              <a:ext uri="{FF2B5EF4-FFF2-40B4-BE49-F238E27FC236}">
                <a16:creationId xmlns:a16="http://schemas.microsoft.com/office/drawing/2014/main" id="{FDF378FE-F864-0A92-630D-7C789B1AC17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65</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383A100C-5547-AA1F-94DC-9042AB5AE11D}"/>
              </a:ext>
            </a:extLst>
          </p:cNvPr>
          <p:cNvPicPr>
            <a:picLocks noChangeAspect="1"/>
          </p:cNvPicPr>
          <p:nvPr/>
        </p:nvPicPr>
        <p:blipFill>
          <a:blip r:embed="rId3"/>
          <a:stretch>
            <a:fillRect/>
          </a:stretch>
        </p:blipFill>
        <p:spPr>
          <a:xfrm>
            <a:off x="143224" y="3866782"/>
            <a:ext cx="4310789" cy="1976922"/>
          </a:xfrm>
          <a:prstGeom prst="rect">
            <a:avLst/>
          </a:prstGeom>
        </p:spPr>
      </p:pic>
      <p:pic>
        <p:nvPicPr>
          <p:cNvPr id="7" name="Picture 6">
            <a:extLst>
              <a:ext uri="{FF2B5EF4-FFF2-40B4-BE49-F238E27FC236}">
                <a16:creationId xmlns:a16="http://schemas.microsoft.com/office/drawing/2014/main" id="{90954D8C-3C5E-F151-89F5-DA1A516CCB87}"/>
              </a:ext>
            </a:extLst>
          </p:cNvPr>
          <p:cNvPicPr>
            <a:picLocks noChangeAspect="1"/>
          </p:cNvPicPr>
          <p:nvPr/>
        </p:nvPicPr>
        <p:blipFill>
          <a:blip r:embed="rId4"/>
          <a:stretch>
            <a:fillRect/>
          </a:stretch>
        </p:blipFill>
        <p:spPr>
          <a:xfrm>
            <a:off x="181335" y="1847305"/>
            <a:ext cx="4272679" cy="1981933"/>
          </a:xfrm>
          <a:prstGeom prst="rect">
            <a:avLst/>
          </a:prstGeom>
        </p:spPr>
      </p:pic>
      <p:pic>
        <p:nvPicPr>
          <p:cNvPr id="8" name="Picture 7">
            <a:extLst>
              <a:ext uri="{FF2B5EF4-FFF2-40B4-BE49-F238E27FC236}">
                <a16:creationId xmlns:a16="http://schemas.microsoft.com/office/drawing/2014/main" id="{3DAE33AA-EF0B-6DA6-DF7D-9556A1DA8DD9}"/>
              </a:ext>
            </a:extLst>
          </p:cNvPr>
          <p:cNvPicPr>
            <a:picLocks noChangeAspect="1"/>
          </p:cNvPicPr>
          <p:nvPr/>
        </p:nvPicPr>
        <p:blipFill>
          <a:blip r:embed="rId5"/>
          <a:stretch>
            <a:fillRect/>
          </a:stretch>
        </p:blipFill>
        <p:spPr>
          <a:xfrm>
            <a:off x="4528957" y="1856829"/>
            <a:ext cx="4431866" cy="1962886"/>
          </a:xfrm>
          <a:prstGeom prst="rect">
            <a:avLst/>
          </a:prstGeom>
        </p:spPr>
      </p:pic>
    </p:spTree>
    <p:extLst>
      <p:ext uri="{BB962C8B-B14F-4D97-AF65-F5344CB8AC3E}">
        <p14:creationId xmlns:p14="http://schemas.microsoft.com/office/powerpoint/2010/main" val="3247654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B63D3-1569-FD38-D09F-B6649E0C845C}"/>
              </a:ext>
            </a:extLst>
          </p:cNvPr>
          <p:cNvPicPr>
            <a:picLocks noChangeAspect="1"/>
          </p:cNvPicPr>
          <p:nvPr/>
        </p:nvPicPr>
        <p:blipFill>
          <a:blip r:embed="rId2"/>
          <a:stretch>
            <a:fillRect/>
          </a:stretch>
        </p:blipFill>
        <p:spPr>
          <a:xfrm>
            <a:off x="4937359" y="3796994"/>
            <a:ext cx="4086532" cy="1981880"/>
          </a:xfrm>
          <a:prstGeom prst="rect">
            <a:avLst/>
          </a:prstGeom>
        </p:spPr>
      </p:pic>
      <p:sp>
        <p:nvSpPr>
          <p:cNvPr id="2" name="Title 1">
            <a:extLst>
              <a:ext uri="{FF2B5EF4-FFF2-40B4-BE49-F238E27FC236}">
                <a16:creationId xmlns:a16="http://schemas.microsoft.com/office/drawing/2014/main" id="{691E6EE2-BA69-409C-CB53-401355191DD4}"/>
              </a:ext>
            </a:extLst>
          </p:cNvPr>
          <p:cNvSpPr>
            <a:spLocks noGrp="1"/>
          </p:cNvSpPr>
          <p:nvPr>
            <p:ph type="title"/>
          </p:nvPr>
        </p:nvSpPr>
        <p:spPr>
          <a:xfrm>
            <a:off x="691951" y="857250"/>
            <a:ext cx="7886700" cy="586389"/>
          </a:xfrm>
        </p:spPr>
        <p:txBody>
          <a:bodyPr/>
          <a:lstStyle/>
          <a:p>
            <a:r>
              <a:rPr lang="en-US" dirty="0"/>
              <a:t>Uncertainty Contributions in Distributions</a:t>
            </a:r>
          </a:p>
        </p:txBody>
      </p:sp>
      <p:sp>
        <p:nvSpPr>
          <p:cNvPr id="4" name="Slide Number Placeholder 3">
            <a:extLst>
              <a:ext uri="{FF2B5EF4-FFF2-40B4-BE49-F238E27FC236}">
                <a16:creationId xmlns:a16="http://schemas.microsoft.com/office/drawing/2014/main" id="{28E595A1-813B-0C3B-D4D3-0888744D103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66</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7DD9A52F-5B7E-114C-9AD2-89BF63E9B799}"/>
              </a:ext>
            </a:extLst>
          </p:cNvPr>
          <p:cNvPicPr>
            <a:picLocks noChangeAspect="1"/>
          </p:cNvPicPr>
          <p:nvPr/>
        </p:nvPicPr>
        <p:blipFill>
          <a:blip r:embed="rId3"/>
          <a:stretch>
            <a:fillRect/>
          </a:stretch>
        </p:blipFill>
        <p:spPr>
          <a:xfrm>
            <a:off x="223351" y="3796994"/>
            <a:ext cx="4086533" cy="2027837"/>
          </a:xfrm>
          <a:prstGeom prst="rect">
            <a:avLst/>
          </a:prstGeom>
        </p:spPr>
      </p:pic>
      <p:pic>
        <p:nvPicPr>
          <p:cNvPr id="7" name="Picture 6">
            <a:extLst>
              <a:ext uri="{FF2B5EF4-FFF2-40B4-BE49-F238E27FC236}">
                <a16:creationId xmlns:a16="http://schemas.microsoft.com/office/drawing/2014/main" id="{1F672D13-0A19-5605-CA7C-FAFB05AEFD5E}"/>
              </a:ext>
            </a:extLst>
          </p:cNvPr>
          <p:cNvPicPr>
            <a:picLocks noChangeAspect="1"/>
          </p:cNvPicPr>
          <p:nvPr/>
        </p:nvPicPr>
        <p:blipFill>
          <a:blip r:embed="rId4"/>
          <a:stretch>
            <a:fillRect/>
          </a:stretch>
        </p:blipFill>
        <p:spPr>
          <a:xfrm>
            <a:off x="326593" y="1760508"/>
            <a:ext cx="3880049" cy="1917004"/>
          </a:xfrm>
          <a:prstGeom prst="rect">
            <a:avLst/>
          </a:prstGeom>
        </p:spPr>
      </p:pic>
      <p:pic>
        <p:nvPicPr>
          <p:cNvPr id="8" name="Picture 7">
            <a:extLst>
              <a:ext uri="{FF2B5EF4-FFF2-40B4-BE49-F238E27FC236}">
                <a16:creationId xmlns:a16="http://schemas.microsoft.com/office/drawing/2014/main" id="{242702CB-831A-981A-A405-460A11AEE132}"/>
              </a:ext>
            </a:extLst>
          </p:cNvPr>
          <p:cNvPicPr>
            <a:picLocks noChangeAspect="1"/>
          </p:cNvPicPr>
          <p:nvPr/>
        </p:nvPicPr>
        <p:blipFill>
          <a:blip r:embed="rId5"/>
          <a:stretch>
            <a:fillRect/>
          </a:stretch>
        </p:blipFill>
        <p:spPr>
          <a:xfrm>
            <a:off x="5078096" y="1763256"/>
            <a:ext cx="3945795" cy="1914255"/>
          </a:xfrm>
          <a:prstGeom prst="rect">
            <a:avLst/>
          </a:prstGeom>
        </p:spPr>
      </p:pic>
    </p:spTree>
    <p:extLst>
      <p:ext uri="{BB962C8B-B14F-4D97-AF65-F5344CB8AC3E}">
        <p14:creationId xmlns:p14="http://schemas.microsoft.com/office/powerpoint/2010/main" val="2235080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E3DAD-3074-78A4-3CF7-95158FBA2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87330-7133-2355-F94B-9FF5BB510C65}"/>
              </a:ext>
            </a:extLst>
          </p:cNvPr>
          <p:cNvSpPr>
            <a:spLocks noGrp="1"/>
          </p:cNvSpPr>
          <p:nvPr>
            <p:ph type="title"/>
          </p:nvPr>
        </p:nvSpPr>
        <p:spPr/>
        <p:txBody>
          <a:bodyPr/>
          <a:lstStyle/>
          <a:p>
            <a:r>
              <a:rPr lang="en-US" dirty="0" err="1"/>
              <a:t>Guassian</a:t>
            </a:r>
            <a:r>
              <a:rPr lang="en-US" dirty="0"/>
              <a:t> Smoothing of Systematic Uncertainty Distributions</a:t>
            </a:r>
          </a:p>
        </p:txBody>
      </p:sp>
      <p:sp>
        <p:nvSpPr>
          <p:cNvPr id="3" name="Content Placeholder 2">
            <a:extLst>
              <a:ext uri="{FF2B5EF4-FFF2-40B4-BE49-F238E27FC236}">
                <a16:creationId xmlns:a16="http://schemas.microsoft.com/office/drawing/2014/main" id="{66D1A53E-7B06-4C6A-59CF-27894AA3E36E}"/>
              </a:ext>
            </a:extLst>
          </p:cNvPr>
          <p:cNvSpPr>
            <a:spLocks noGrp="1"/>
          </p:cNvSpPr>
          <p:nvPr>
            <p:ph idx="1"/>
          </p:nvPr>
        </p:nvSpPr>
        <p:spPr/>
        <p:txBody>
          <a:bodyPr>
            <a:normAutofit fontScale="92500"/>
          </a:bodyPr>
          <a:lstStyle/>
          <a:p>
            <a:r>
              <a:rPr lang="en-US" dirty="0"/>
              <a:t>Always some unphysical statistical fluctuations of uncertainties bin to bin</a:t>
            </a:r>
          </a:p>
          <a:p>
            <a:pPr lvl="1"/>
            <a:r>
              <a:rPr lang="en-US" dirty="0"/>
              <a:t>So as not to overestimate or underestimate uncertainties a standard smoothing procedure is implemented </a:t>
            </a:r>
          </a:p>
          <a:p>
            <a:r>
              <a:rPr lang="en-US" dirty="0"/>
              <a:t>Taking a normalized Gaussian at each point in the systematic uncertainty distribution with (sigma = twice the Bin Width of given point)</a:t>
            </a:r>
          </a:p>
          <a:p>
            <a:r>
              <a:rPr lang="en-US" dirty="0"/>
              <a:t>Then re-calculate the systematic errors as a weighted average at the given point where each bin may contribute some (mostly from neighboring points) weighted by each values gaussian distribution bleeding into other bins</a:t>
            </a:r>
          </a:p>
          <a:p>
            <a:r>
              <a:rPr lang="en-US" dirty="0"/>
              <a:t>If an uncertainty is re-calculated to be less than 85% of its originally value, we just take the 85% value to not accidentally underestimate anything</a:t>
            </a:r>
          </a:p>
          <a:p>
            <a:r>
              <a:rPr lang="en-US" dirty="0"/>
              <a:t>Done for all systematic error contributions</a:t>
            </a:r>
          </a:p>
          <a:p>
            <a:r>
              <a:rPr lang="en-US" dirty="0"/>
              <a:t>Smoothed vs Unsmoothed Error Contributions in Backup Slides</a:t>
            </a:r>
          </a:p>
        </p:txBody>
      </p:sp>
      <p:sp>
        <p:nvSpPr>
          <p:cNvPr id="4" name="Slide Number Placeholder 3">
            <a:extLst>
              <a:ext uri="{FF2B5EF4-FFF2-40B4-BE49-F238E27FC236}">
                <a16:creationId xmlns:a16="http://schemas.microsoft.com/office/drawing/2014/main" id="{3F4C96AF-8E76-2509-047D-864EB3EA136D}"/>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52905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A935-60FA-6551-B9B1-95E41ECB5EAE}"/>
              </a:ext>
            </a:extLst>
          </p:cNvPr>
          <p:cNvSpPr>
            <a:spLocks noGrp="1"/>
          </p:cNvSpPr>
          <p:nvPr>
            <p:ph type="title"/>
          </p:nvPr>
        </p:nvSpPr>
        <p:spPr/>
        <p:txBody>
          <a:bodyPr/>
          <a:lstStyle/>
          <a:p>
            <a:r>
              <a:rPr lang="en-US" dirty="0"/>
              <a:t>Conclusion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6B5D14A-8022-A91D-B82E-9840FA9905A5}"/>
                  </a:ext>
                </a:extLst>
              </p:cNvPr>
              <p:cNvSpPr>
                <a:spLocks noGrp="1"/>
              </p:cNvSpPr>
              <p:nvPr>
                <p:ph idx="1"/>
              </p:nvPr>
            </p:nvSpPr>
            <p:spPr>
              <a:xfrm>
                <a:off x="628650" y="2855656"/>
                <a:ext cx="7886700" cy="2634316"/>
              </a:xfrm>
            </p:spPr>
            <p:txBody>
              <a:bodyPr>
                <a:normAutofit fontScale="92500" lnSpcReduction="10000"/>
              </a:bodyPr>
              <a:lstStyle/>
              <a:p>
                <a:r>
                  <a:rPr lang="en-US" dirty="0"/>
                  <a:t>There does appear to be a non-zero baryon asymmetry in DIS which suggests transfer of baryon number from the proton target to particles visible in the hadronic final state</a:t>
                </a:r>
              </a:p>
              <a:p>
                <a:r>
                  <a:rPr lang="en-US" dirty="0"/>
                  <a:t>Asymmetry is on the order of a few percent and at low-</a:t>
                </a:r>
                <a14:m>
                  <m:oMath xmlns:m="http://schemas.openxmlformats.org/officeDocument/2006/math">
                    <m:r>
                      <a:rPr lang="en-US" b="0" i="1" smtClean="0">
                        <a:latin typeface="Cambria Math" panose="02040503050406030204" pitchFamily="18" charset="0"/>
                      </a:rPr>
                      <m:t>𝑥</m:t>
                    </m:r>
                  </m:oMath>
                </a14:m>
                <a:r>
                  <a:rPr lang="en-US" dirty="0"/>
                  <a:t> which supports the idea of a baryon junction, more precise theoretical estimates and measurements (possibly at the EIC) needed to conclusively distinguish the valence quark and baryon junction picture but this result provides good indication of baryon junction and justifies further research in the area</a:t>
                </a:r>
              </a:p>
              <a:p>
                <a:r>
                  <a:rPr lang="en-US" dirty="0"/>
                  <a:t>Working with H1 Collaboration to finalize a preliminary result to share at DIS 2026 and open results to broader audience</a:t>
                </a:r>
              </a:p>
            </p:txBody>
          </p:sp>
        </mc:Choice>
        <mc:Fallback>
          <p:sp>
            <p:nvSpPr>
              <p:cNvPr id="3" name="Content Placeholder 2">
                <a:extLst>
                  <a:ext uri="{FF2B5EF4-FFF2-40B4-BE49-F238E27FC236}">
                    <a16:creationId xmlns:a16="http://schemas.microsoft.com/office/drawing/2014/main" id="{16B5D14A-8022-A91D-B82E-9840FA9905A5}"/>
                  </a:ext>
                </a:extLst>
              </p:cNvPr>
              <p:cNvSpPr>
                <a:spLocks noGrp="1" noRot="1" noChangeAspect="1" noMove="1" noResize="1" noEditPoints="1" noAdjustHandles="1" noChangeArrowheads="1" noChangeShapeType="1" noTextEdit="1"/>
              </p:cNvSpPr>
              <p:nvPr>
                <p:ph idx="1"/>
              </p:nvPr>
            </p:nvSpPr>
            <p:spPr>
              <a:xfrm>
                <a:off x="628650" y="2855656"/>
                <a:ext cx="7886700" cy="2634316"/>
              </a:xfrm>
              <a:blipFill>
                <a:blip r:embed="rId2"/>
                <a:stretch>
                  <a:fillRect l="-541" t="-3002" r="-1236" b="-32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A17D768-F84D-E701-3F6A-F8238EF6FEFD}"/>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68</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44C1C1AD-D85F-3CDE-08FA-18295D94F13E}"/>
              </a:ext>
            </a:extLst>
          </p:cNvPr>
          <p:cNvPicPr>
            <a:picLocks noChangeAspect="1"/>
          </p:cNvPicPr>
          <p:nvPr/>
        </p:nvPicPr>
        <p:blipFill>
          <a:blip r:embed="rId3"/>
          <a:stretch>
            <a:fillRect/>
          </a:stretch>
        </p:blipFill>
        <p:spPr>
          <a:xfrm>
            <a:off x="2256005" y="2001019"/>
            <a:ext cx="2994920" cy="397799"/>
          </a:xfrm>
          <a:prstGeom prst="rect">
            <a:avLst/>
          </a:prstGeom>
        </p:spPr>
      </p:pic>
      <p:pic>
        <p:nvPicPr>
          <p:cNvPr id="6" name="Picture 5">
            <a:extLst>
              <a:ext uri="{FF2B5EF4-FFF2-40B4-BE49-F238E27FC236}">
                <a16:creationId xmlns:a16="http://schemas.microsoft.com/office/drawing/2014/main" id="{66DF8ACC-0DE4-F225-F34F-18140DA267FA}"/>
              </a:ext>
            </a:extLst>
          </p:cNvPr>
          <p:cNvPicPr>
            <a:picLocks noChangeAspect="1"/>
          </p:cNvPicPr>
          <p:nvPr/>
        </p:nvPicPr>
        <p:blipFill>
          <a:blip r:embed="rId4"/>
          <a:stretch>
            <a:fillRect/>
          </a:stretch>
        </p:blipFill>
        <p:spPr>
          <a:xfrm>
            <a:off x="5456903" y="1131094"/>
            <a:ext cx="3424694" cy="1516196"/>
          </a:xfrm>
          <a:prstGeom prst="rect">
            <a:avLst/>
          </a:prstGeom>
        </p:spPr>
      </p:pic>
    </p:spTree>
    <p:extLst>
      <p:ext uri="{BB962C8B-B14F-4D97-AF65-F5344CB8AC3E}">
        <p14:creationId xmlns:p14="http://schemas.microsoft.com/office/powerpoint/2010/main" val="2302834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C990-CEC4-0D77-B3FB-82429A203B50}"/>
              </a:ext>
            </a:extLst>
          </p:cNvPr>
          <p:cNvSpPr>
            <a:spLocks noGrp="1"/>
          </p:cNvSpPr>
          <p:nvPr>
            <p:ph type="title"/>
          </p:nvPr>
        </p:nvSpPr>
        <p:spPr/>
        <p:txBody>
          <a:bodyPr/>
          <a:lstStyle/>
          <a:p>
            <a:r>
              <a:rPr lang="en-US" dirty="0"/>
              <a:t>EIC Outlook</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C72BA54-91B3-666C-99A4-AC1DE119489F}"/>
                  </a:ext>
                </a:extLst>
              </p:cNvPr>
              <p:cNvSpPr>
                <a:spLocks noGrp="1"/>
              </p:cNvSpPr>
              <p:nvPr>
                <p:ph idx="1"/>
              </p:nvPr>
            </p:nvSpPr>
            <p:spPr>
              <a:xfrm>
                <a:off x="156109" y="2226469"/>
                <a:ext cx="4850969" cy="3500438"/>
              </a:xfrm>
            </p:spPr>
            <p:txBody>
              <a:bodyPr>
                <a:normAutofit fontScale="92500" lnSpcReduction="20000"/>
              </a:bodyPr>
              <a:lstStyle/>
              <a:p>
                <a:r>
                  <a:rPr lang="en-US" dirty="0"/>
                  <a:t>EIC is expected to provide collisions up to </a:t>
                </a:r>
                <a14:m>
                  <m:oMath xmlns:m="http://schemas.openxmlformats.org/officeDocument/2006/math">
                    <m:rad>
                      <m:radPr>
                        <m:degHide m:val="on"/>
                        <m:ctrlPr>
                          <a:rPr lang="en-US" i="1">
                            <a:latin typeface="Cambria Math" panose="02040503050406030204" pitchFamily="18" charset="0"/>
                            <a:sym typeface="Wingdings" panose="05000000000000000000" pitchFamily="2" charset="2"/>
                          </a:rPr>
                        </m:ctrlPr>
                      </m:radPr>
                      <m:deg/>
                      <m:e>
                        <m:r>
                          <a:rPr lang="en-US" i="1">
                            <a:latin typeface="Cambria Math" panose="02040503050406030204" pitchFamily="18" charset="0"/>
                            <a:sym typeface="Wingdings" panose="05000000000000000000" pitchFamily="2" charset="2"/>
                          </a:rPr>
                          <m:t>𝑠</m:t>
                        </m:r>
                      </m:e>
                    </m:rad>
                    <m:r>
                      <a:rPr lang="en-US" i="1">
                        <a:latin typeface="Cambria Math" panose="02040503050406030204" pitchFamily="18" charset="0"/>
                        <a:sym typeface="Wingdings" panose="05000000000000000000" pitchFamily="2" charset="2"/>
                      </a:rPr>
                      <m:t>=</m:t>
                    </m:r>
                    <m:r>
                      <a:rPr lang="en-US" b="0" i="0" smtClean="0">
                        <a:latin typeface="Cambria Math" panose="02040503050406030204" pitchFamily="18" charset="0"/>
                        <a:sym typeface="Wingdings" panose="05000000000000000000" pitchFamily="2" charset="2"/>
                      </a:rPr>
                      <m:t>141</m:t>
                    </m:r>
                  </m:oMath>
                </a14:m>
                <a:r>
                  <a:rPr lang="en-US" dirty="0"/>
                  <a:t> GeV</a:t>
                </a:r>
              </a:p>
              <a:p>
                <a:pPr lvl="1"/>
                <a:r>
                  <a:rPr lang="en-US" dirty="0"/>
                  <a:t>Therefore cannot reach as low in </a:t>
                </a:r>
                <a14:m>
                  <m:oMath xmlns:m="http://schemas.openxmlformats.org/officeDocument/2006/math">
                    <m:r>
                      <a:rPr lang="en-US" i="1" dirty="0" smtClean="0">
                        <a:latin typeface="Cambria Math" panose="02040503050406030204" pitchFamily="18" charset="0"/>
                      </a:rPr>
                      <m:t>𝑥</m:t>
                    </m:r>
                  </m:oMath>
                </a14:m>
                <a:r>
                  <a:rPr lang="en-US" dirty="0"/>
                  <a:t> as HERA at </a:t>
                </a:r>
                <a14:m>
                  <m:oMath xmlns:m="http://schemas.openxmlformats.org/officeDocument/2006/math">
                    <m:rad>
                      <m:radPr>
                        <m:degHide m:val="on"/>
                        <m:ctrlPr>
                          <a:rPr lang="en-US" i="1">
                            <a:latin typeface="Cambria Math" panose="02040503050406030204" pitchFamily="18" charset="0"/>
                            <a:sym typeface="Wingdings" panose="05000000000000000000" pitchFamily="2" charset="2"/>
                          </a:rPr>
                        </m:ctrlPr>
                      </m:radPr>
                      <m:deg/>
                      <m:e>
                        <m:r>
                          <a:rPr lang="en-US" i="1">
                            <a:latin typeface="Cambria Math" panose="02040503050406030204" pitchFamily="18" charset="0"/>
                            <a:sym typeface="Wingdings" panose="05000000000000000000" pitchFamily="2" charset="2"/>
                          </a:rPr>
                          <m:t>𝑠</m:t>
                        </m:r>
                      </m:e>
                    </m:rad>
                    <m:r>
                      <a:rPr lang="en-US" i="1">
                        <a:latin typeface="Cambria Math" panose="02040503050406030204" pitchFamily="18" charset="0"/>
                        <a:sym typeface="Wingdings" panose="05000000000000000000" pitchFamily="2" charset="2"/>
                      </a:rPr>
                      <m:t>=</m:t>
                    </m:r>
                    <m:r>
                      <a:rPr lang="en-US" b="0" i="0" smtClean="0">
                        <a:latin typeface="Cambria Math" panose="02040503050406030204" pitchFamily="18" charset="0"/>
                        <a:sym typeface="Wingdings" panose="05000000000000000000" pitchFamily="2" charset="2"/>
                      </a:rPr>
                      <m:t>319</m:t>
                    </m:r>
                  </m:oMath>
                </a14:m>
                <a:r>
                  <a:rPr lang="en-US" dirty="0"/>
                  <a:t> GeV, another reason why DPHEP efforts from H1 are so important </a:t>
                </a:r>
              </a:p>
              <a:p>
                <a:r>
                  <a:rPr lang="en-US" dirty="0"/>
                  <a:t>BUT still low enough in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 </m:t>
                    </m:r>
                  </m:oMath>
                </a14:m>
                <a:r>
                  <a:rPr lang="en-US" dirty="0"/>
                  <a:t>to see baryon junction signatures and the EIC is expected to provide up to 100x more integrated luminosity thanks to advances in accelerator science and will have the advantage of advancements in detector design as well for precise particle identification [6]</a:t>
                </a:r>
              </a:p>
              <a:p>
                <a:r>
                  <a:rPr lang="en-US" dirty="0"/>
                  <a:t>Allows high precision tests of many processes, and can also more accurately map out baryon asymmetries in DIS </a:t>
                </a:r>
              </a:p>
            </p:txBody>
          </p:sp>
        </mc:Choice>
        <mc:Fallback>
          <p:sp>
            <p:nvSpPr>
              <p:cNvPr id="3" name="Content Placeholder 2">
                <a:extLst>
                  <a:ext uri="{FF2B5EF4-FFF2-40B4-BE49-F238E27FC236}">
                    <a16:creationId xmlns:a16="http://schemas.microsoft.com/office/drawing/2014/main" id="{DC72BA54-91B3-666C-99A4-AC1DE119489F}"/>
                  </a:ext>
                </a:extLst>
              </p:cNvPr>
              <p:cNvSpPr>
                <a:spLocks noGrp="1" noRot="1" noChangeAspect="1" noMove="1" noResize="1" noEditPoints="1" noAdjustHandles="1" noChangeArrowheads="1" noChangeShapeType="1" noTextEdit="1"/>
              </p:cNvSpPr>
              <p:nvPr>
                <p:ph idx="1"/>
              </p:nvPr>
            </p:nvSpPr>
            <p:spPr>
              <a:xfrm>
                <a:off x="156109" y="2226469"/>
                <a:ext cx="4850969" cy="3500438"/>
              </a:xfrm>
              <a:blipFill>
                <a:blip r:embed="rId2"/>
                <a:stretch>
                  <a:fillRect l="-1006" t="-2962" r="-12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E7C784-D335-642F-F3B2-9188E7323FC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69</a:t>
            </a:fld>
            <a:endParaRPr lang="en-US">
              <a:solidFill>
                <a:prstClr val="black">
                  <a:tint val="75000"/>
                </a:prstClr>
              </a:solidFill>
              <a:latin typeface="Calibri" panose="020F0502020204030204"/>
            </a:endParaRPr>
          </a:p>
        </p:txBody>
      </p:sp>
      <p:pic>
        <p:nvPicPr>
          <p:cNvPr id="6" name="Picture 5" descr="Chart, histogram, scatter chart&#10;&#10;AI-generated content may be incorrect.">
            <a:extLst>
              <a:ext uri="{FF2B5EF4-FFF2-40B4-BE49-F238E27FC236}">
                <a16:creationId xmlns:a16="http://schemas.microsoft.com/office/drawing/2014/main" id="{58B4CAC9-ED41-D9B0-251D-E4EDC6F8239A}"/>
              </a:ext>
            </a:extLst>
          </p:cNvPr>
          <p:cNvPicPr>
            <a:picLocks noChangeAspect="1"/>
          </p:cNvPicPr>
          <p:nvPr/>
        </p:nvPicPr>
        <p:blipFill>
          <a:blip r:embed="rId3"/>
          <a:stretch>
            <a:fillRect/>
          </a:stretch>
        </p:blipFill>
        <p:spPr>
          <a:xfrm>
            <a:off x="5388919" y="857251"/>
            <a:ext cx="3755081" cy="4040855"/>
          </a:xfrm>
          <a:prstGeom prst="rect">
            <a:avLst/>
          </a:prstGeom>
        </p:spPr>
      </p:pic>
      <p:sp>
        <p:nvSpPr>
          <p:cNvPr id="7" name="TextBox 6">
            <a:extLst>
              <a:ext uri="{FF2B5EF4-FFF2-40B4-BE49-F238E27FC236}">
                <a16:creationId xmlns:a16="http://schemas.microsoft.com/office/drawing/2014/main" id="{41835AC7-F8A3-8A26-6847-22908C4FD587}"/>
              </a:ext>
            </a:extLst>
          </p:cNvPr>
          <p:cNvSpPr txBox="1"/>
          <p:nvPr/>
        </p:nvSpPr>
        <p:spPr>
          <a:xfrm>
            <a:off x="5545027" y="4917040"/>
            <a:ext cx="3497111" cy="300082"/>
          </a:xfrm>
          <a:prstGeom prst="rect">
            <a:avLst/>
          </a:prstGeom>
          <a:noFill/>
        </p:spPr>
        <p:txBody>
          <a:bodyPr wrap="none" rtlCol="0">
            <a:spAutoFit/>
          </a:bodyPr>
          <a:lstStyle/>
          <a:p>
            <a:pPr defTabSz="685800"/>
            <a:r>
              <a:rPr lang="en-US" sz="1350" dirty="0">
                <a:solidFill>
                  <a:prstClr val="black"/>
                </a:solidFill>
                <a:latin typeface="Calibri" panose="020F0502020204030204"/>
                <a:hlinkClick r:id="rId4"/>
              </a:rPr>
              <a:t>https://doi.org/10.1103/PhysRevD.109.054019</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75810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C7CFC-46E6-8B88-2B33-EFA264C23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3B8D5-EA96-7A3D-3D8B-F9920AD4378C}"/>
              </a:ext>
            </a:extLst>
          </p:cNvPr>
          <p:cNvSpPr>
            <a:spLocks noGrp="1"/>
          </p:cNvSpPr>
          <p:nvPr>
            <p:ph type="title"/>
          </p:nvPr>
        </p:nvSpPr>
        <p:spPr/>
        <p:txBody>
          <a:bodyPr/>
          <a:lstStyle/>
          <a:p>
            <a:r>
              <a:rPr lang="en-US" dirty="0"/>
              <a:t>Baryon Junction Motivation</a:t>
            </a:r>
          </a:p>
        </p:txBody>
      </p:sp>
      <p:sp>
        <p:nvSpPr>
          <p:cNvPr id="3" name="Slide Number Placeholder 2">
            <a:extLst>
              <a:ext uri="{FF2B5EF4-FFF2-40B4-BE49-F238E27FC236}">
                <a16:creationId xmlns:a16="http://schemas.microsoft.com/office/drawing/2014/main" id="{3D3EA0FB-7F70-7419-9FED-3A57378109A6}"/>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sp>
        <p:nvSpPr>
          <p:cNvPr id="6" name="Content Placeholder 6">
            <a:extLst>
              <a:ext uri="{FF2B5EF4-FFF2-40B4-BE49-F238E27FC236}">
                <a16:creationId xmlns:a16="http://schemas.microsoft.com/office/drawing/2014/main" id="{799CD4A2-4E28-5754-BFF4-229622713406}"/>
              </a:ext>
            </a:extLst>
          </p:cNvPr>
          <p:cNvSpPr txBox="1">
            <a:spLocks/>
          </p:cNvSpPr>
          <p:nvPr/>
        </p:nvSpPr>
        <p:spPr>
          <a:xfrm>
            <a:off x="428624" y="1900050"/>
            <a:ext cx="4450947" cy="44165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t>David Frenklakh and Dmitri Kharzeev gave us a quick calculation based on their gluon junction framework in this publication and estimate a baryon asymmetry in DIS of </a:t>
            </a:r>
            <a:r>
              <a:rPr lang="en-US" sz="1800" b="1" dirty="0">
                <a:highlight>
                  <a:srgbClr val="FFFF00"/>
                </a:highlight>
              </a:rPr>
              <a:t>0.03±0.02</a:t>
            </a:r>
            <a:r>
              <a:rPr lang="en-US" sz="1800" b="1" dirty="0"/>
              <a:t> within the accessible kinematic range at HERA</a:t>
            </a:r>
          </a:p>
          <a:p>
            <a:pPr lvl="1"/>
            <a:r>
              <a:rPr lang="en-US" sz="1800" dirty="0"/>
              <a:t>Based on a 3</a:t>
            </a:r>
            <a:r>
              <a:rPr lang="en-US" sz="1800" dirty="0">
                <a:sym typeface="Wingdings" panose="05000000000000000000" pitchFamily="2" charset="2"/>
              </a:rPr>
              <a:t>3 Forward scattering in </a:t>
            </a:r>
            <a:r>
              <a:rPr lang="en-US" sz="1800" dirty="0" err="1">
                <a:sym typeface="Wingdings" panose="05000000000000000000" pitchFamily="2" charset="2"/>
              </a:rPr>
              <a:t>Regge</a:t>
            </a:r>
            <a:r>
              <a:rPr lang="en-US" sz="1800" dirty="0">
                <a:sym typeface="Wingdings" panose="05000000000000000000" pitchFamily="2" charset="2"/>
              </a:rPr>
              <a:t> Theory framework</a:t>
            </a:r>
            <a:endParaRPr lang="en-US" sz="1800" dirty="0"/>
          </a:p>
          <a:p>
            <a:pPr lvl="1"/>
            <a:r>
              <a:rPr lang="en-US" sz="1800" dirty="0" err="1"/>
              <a:t>Regge</a:t>
            </a:r>
            <a:r>
              <a:rPr lang="en-US" sz="1800" dirty="0"/>
              <a:t> intercept for purely gluonic junction exchange cannot be calculated from first principles, but they estimated it from the Au-Au RHIC Beam Energy Scan data, hence the large uncertainty</a:t>
            </a:r>
          </a:p>
          <a:p>
            <a:r>
              <a:rPr lang="en-US" sz="1800" dirty="0"/>
              <a:t>Not a precise estimate but gives us a ballpark expectation</a:t>
            </a:r>
          </a:p>
        </p:txBody>
      </p:sp>
      <p:pic>
        <p:nvPicPr>
          <p:cNvPr id="4" name="Picture 3" descr="Diagram&#10;&#10;AI-generated content may be incorrect.">
            <a:extLst>
              <a:ext uri="{FF2B5EF4-FFF2-40B4-BE49-F238E27FC236}">
                <a16:creationId xmlns:a16="http://schemas.microsoft.com/office/drawing/2014/main" id="{1A2B06FD-4843-E2D7-3399-78A57317AE5F}"/>
              </a:ext>
            </a:extLst>
          </p:cNvPr>
          <p:cNvPicPr>
            <a:picLocks noChangeAspect="1"/>
          </p:cNvPicPr>
          <p:nvPr/>
        </p:nvPicPr>
        <p:blipFill>
          <a:blip r:embed="rId2"/>
          <a:stretch>
            <a:fillRect/>
          </a:stretch>
        </p:blipFill>
        <p:spPr>
          <a:xfrm>
            <a:off x="4805816" y="3859876"/>
            <a:ext cx="4106986" cy="1936865"/>
          </a:xfrm>
          <a:prstGeom prst="rect">
            <a:avLst/>
          </a:prstGeom>
        </p:spPr>
      </p:pic>
      <p:pic>
        <p:nvPicPr>
          <p:cNvPr id="5" name="Picture 4" descr="Graphical user interface, text&#10;&#10;AI-generated content may be incorrect.">
            <a:extLst>
              <a:ext uri="{FF2B5EF4-FFF2-40B4-BE49-F238E27FC236}">
                <a16:creationId xmlns:a16="http://schemas.microsoft.com/office/drawing/2014/main" id="{A12B1E01-DFD4-2749-A805-D12DF2AD5631}"/>
              </a:ext>
            </a:extLst>
          </p:cNvPr>
          <p:cNvPicPr>
            <a:picLocks noChangeAspect="1"/>
          </p:cNvPicPr>
          <p:nvPr/>
        </p:nvPicPr>
        <p:blipFill>
          <a:blip r:embed="rId3"/>
          <a:stretch>
            <a:fillRect/>
          </a:stretch>
        </p:blipFill>
        <p:spPr>
          <a:xfrm>
            <a:off x="5329698" y="2309877"/>
            <a:ext cx="3722134" cy="810348"/>
          </a:xfrm>
          <a:prstGeom prst="rect">
            <a:avLst/>
          </a:prstGeom>
        </p:spPr>
      </p:pic>
      <p:sp>
        <p:nvSpPr>
          <p:cNvPr id="7" name="TextBox 6">
            <a:extLst>
              <a:ext uri="{FF2B5EF4-FFF2-40B4-BE49-F238E27FC236}">
                <a16:creationId xmlns:a16="http://schemas.microsoft.com/office/drawing/2014/main" id="{A42D0F14-0EFD-3760-B5A0-FA9066993EC2}"/>
              </a:ext>
            </a:extLst>
          </p:cNvPr>
          <p:cNvSpPr txBox="1"/>
          <p:nvPr/>
        </p:nvSpPr>
        <p:spPr>
          <a:xfrm>
            <a:off x="5329698" y="3152001"/>
            <a:ext cx="3516686" cy="276999"/>
          </a:xfrm>
          <a:prstGeom prst="rect">
            <a:avLst/>
          </a:prstGeom>
          <a:noFill/>
        </p:spPr>
        <p:txBody>
          <a:bodyPr wrap="square" rtlCol="0">
            <a:spAutoFit/>
          </a:bodyPr>
          <a:lstStyle/>
          <a:p>
            <a:r>
              <a:rPr lang="en-US" sz="1200" dirty="0">
                <a:hlinkClick r:id="rId4" tooltip="Persistent link using digital object identifier"/>
              </a:rPr>
              <a:t>https://doi.org/10.1016/j.physletb.2024.138680</a:t>
            </a:r>
            <a:endParaRPr lang="en-US" sz="1200" dirty="0"/>
          </a:p>
        </p:txBody>
      </p:sp>
      <p:sp>
        <p:nvSpPr>
          <p:cNvPr id="8" name="Rectangle 7">
            <a:extLst>
              <a:ext uri="{FF2B5EF4-FFF2-40B4-BE49-F238E27FC236}">
                <a16:creationId xmlns:a16="http://schemas.microsoft.com/office/drawing/2014/main" id="{9D76FAA8-6967-0FB7-1069-C0AA6CAE73CB}"/>
              </a:ext>
            </a:extLst>
          </p:cNvPr>
          <p:cNvSpPr/>
          <p:nvPr/>
        </p:nvSpPr>
        <p:spPr>
          <a:xfrm>
            <a:off x="7496224" y="3747700"/>
            <a:ext cx="1416578" cy="20449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8EF14D-A60F-B3EF-D6B6-FF55767CFF83}"/>
              </a:ext>
            </a:extLst>
          </p:cNvPr>
          <p:cNvSpPr txBox="1"/>
          <p:nvPr/>
        </p:nvSpPr>
        <p:spPr>
          <a:xfrm>
            <a:off x="7611452" y="5823155"/>
            <a:ext cx="1186121" cy="461665"/>
          </a:xfrm>
          <a:prstGeom prst="rect">
            <a:avLst/>
          </a:prstGeom>
          <a:noFill/>
        </p:spPr>
        <p:txBody>
          <a:bodyPr wrap="square" rtlCol="0">
            <a:spAutoFit/>
          </a:bodyPr>
          <a:lstStyle/>
          <a:p>
            <a:pPr algn="ctr"/>
            <a:r>
              <a:rPr lang="en-US" sz="1200" dirty="0"/>
              <a:t>Purely gluonic exchange</a:t>
            </a:r>
          </a:p>
        </p:txBody>
      </p:sp>
    </p:spTree>
    <p:extLst>
      <p:ext uri="{BB962C8B-B14F-4D97-AF65-F5344CB8AC3E}">
        <p14:creationId xmlns:p14="http://schemas.microsoft.com/office/powerpoint/2010/main" val="831031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8F39-A6DB-66DC-17EA-BAF07A2FE40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5A50046-E9E6-76C9-B23E-D8031F634A79}"/>
              </a:ext>
            </a:extLst>
          </p:cNvPr>
          <p:cNvPicPr>
            <a:picLocks noChangeAspect="1"/>
          </p:cNvPicPr>
          <p:nvPr/>
        </p:nvPicPr>
        <p:blipFill>
          <a:blip r:embed="rId2"/>
          <a:stretch>
            <a:fillRect/>
          </a:stretch>
        </p:blipFill>
        <p:spPr>
          <a:xfrm>
            <a:off x="6069580" y="3793708"/>
            <a:ext cx="2746682" cy="2104649"/>
          </a:xfrm>
          <a:prstGeom prst="rect">
            <a:avLst/>
          </a:prstGeom>
        </p:spPr>
      </p:pic>
      <p:sp>
        <p:nvSpPr>
          <p:cNvPr id="2" name="Title 1">
            <a:extLst>
              <a:ext uri="{FF2B5EF4-FFF2-40B4-BE49-F238E27FC236}">
                <a16:creationId xmlns:a16="http://schemas.microsoft.com/office/drawing/2014/main" id="{BCBB78AA-E532-D803-B8E2-D45DD24FB8BA}"/>
              </a:ext>
            </a:extLst>
          </p:cNvPr>
          <p:cNvSpPr>
            <a:spLocks noGrp="1"/>
          </p:cNvSpPr>
          <p:nvPr>
            <p:ph type="title"/>
          </p:nvPr>
        </p:nvSpPr>
        <p:spPr/>
        <p:txBody>
          <a:bodyPr/>
          <a:lstStyle/>
          <a:p>
            <a:r>
              <a:rPr lang="en-US" dirty="0"/>
              <a:t>Further Research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DC76A54-E772-8D36-68F6-115C425C9942}"/>
                  </a:ext>
                </a:extLst>
              </p:cNvPr>
              <p:cNvSpPr>
                <a:spLocks noGrp="1"/>
              </p:cNvSpPr>
              <p:nvPr>
                <p:ph idx="1"/>
              </p:nvPr>
            </p:nvSpPr>
            <p:spPr>
              <a:xfrm>
                <a:off x="327738" y="2243137"/>
                <a:ext cx="4087974" cy="3263504"/>
              </a:xfrm>
            </p:spPr>
            <p:txBody>
              <a:bodyPr>
                <a:normAutofit lnSpcReduction="10000"/>
              </a:bodyPr>
              <a:lstStyle/>
              <a:p>
                <a:r>
                  <a:rPr lang="en-US" dirty="0"/>
                  <a:t>Strange Particle production – enhanced HERAII statistics and update on previous 2009 publication which had a DST5 bug present in the analysis</a:t>
                </a:r>
              </a:p>
              <a:p>
                <a:pPr lvl="1"/>
                <a:r>
                  <a:rPr lang="en-US" dirty="0"/>
                  <a:t>Plots on the right from H1 Collaboration Meeting December 9, 2012 from researchers working 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𝑠</m:t>
                        </m:r>
                      </m:sub>
                      <m:sup>
                        <m:r>
                          <a:rPr lang="en-US" i="1">
                            <a:latin typeface="Cambria Math" panose="02040503050406030204" pitchFamily="18" charset="0"/>
                          </a:rPr>
                          <m:t>0</m:t>
                        </m:r>
                      </m:sup>
                    </m:sSubSup>
                  </m:oMath>
                </a14:m>
                <a:r>
                  <a:rPr lang="en-US" dirty="0"/>
                  <a:t> production in DIS at HERA II</a:t>
                </a:r>
              </a:p>
              <a:p>
                <a:pPr lvl="1"/>
                <a:r>
                  <a:rPr lang="en-US" dirty="0"/>
                  <a:t>Bad description of FRUNZ – Fraction of </a:t>
                </a:r>
                <a:r>
                  <a:rPr lang="en-US" dirty="0" err="1"/>
                  <a:t>unized</a:t>
                </a:r>
                <a:r>
                  <a:rPr lang="en-US" dirty="0"/>
                  <a:t> z-hits on pion tracks in the CJC, skewed results by ~12% in the publication, has not been corrected</a:t>
                </a:r>
              </a:p>
            </p:txBody>
          </p:sp>
        </mc:Choice>
        <mc:Fallback>
          <p:sp>
            <p:nvSpPr>
              <p:cNvPr id="3" name="Content Placeholder 2">
                <a:extLst>
                  <a:ext uri="{FF2B5EF4-FFF2-40B4-BE49-F238E27FC236}">
                    <a16:creationId xmlns:a16="http://schemas.microsoft.com/office/drawing/2014/main" id="{BDC76A54-E772-8D36-68F6-115C425C9942}"/>
                  </a:ext>
                </a:extLst>
              </p:cNvPr>
              <p:cNvSpPr>
                <a:spLocks noGrp="1" noRot="1" noChangeAspect="1" noMove="1" noResize="1" noEditPoints="1" noAdjustHandles="1" noChangeArrowheads="1" noChangeShapeType="1" noTextEdit="1"/>
              </p:cNvSpPr>
              <p:nvPr>
                <p:ph idx="1"/>
              </p:nvPr>
            </p:nvSpPr>
            <p:spPr>
              <a:xfrm>
                <a:off x="327738" y="2243137"/>
                <a:ext cx="4087974" cy="3263504"/>
              </a:xfrm>
              <a:blipFill>
                <a:blip r:embed="rId3"/>
                <a:stretch>
                  <a:fillRect l="-1493" t="-2804" r="-1642" b="-22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A8EF016-00EE-3DA1-BE9B-7D3B3F11CA3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70</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FE9BBC86-9A1E-5F4B-04DF-05EEF5EB87F5}"/>
              </a:ext>
            </a:extLst>
          </p:cNvPr>
          <p:cNvPicPr>
            <a:picLocks noChangeAspect="1"/>
          </p:cNvPicPr>
          <p:nvPr/>
        </p:nvPicPr>
        <p:blipFill>
          <a:blip r:embed="rId4"/>
          <a:stretch>
            <a:fillRect/>
          </a:stretch>
        </p:blipFill>
        <p:spPr>
          <a:xfrm>
            <a:off x="5957423" y="1689058"/>
            <a:ext cx="2943458" cy="2104649"/>
          </a:xfrm>
          <a:prstGeom prst="rect">
            <a:avLst/>
          </a:prstGeom>
        </p:spPr>
      </p:pic>
      <p:pic>
        <p:nvPicPr>
          <p:cNvPr id="7" name="Picture 6">
            <a:extLst>
              <a:ext uri="{FF2B5EF4-FFF2-40B4-BE49-F238E27FC236}">
                <a16:creationId xmlns:a16="http://schemas.microsoft.com/office/drawing/2014/main" id="{7FA02D75-ED11-D4FA-E1AE-FD613F5D035F}"/>
              </a:ext>
            </a:extLst>
          </p:cNvPr>
          <p:cNvPicPr>
            <a:picLocks noChangeAspect="1"/>
          </p:cNvPicPr>
          <p:nvPr/>
        </p:nvPicPr>
        <p:blipFill>
          <a:blip r:embed="rId5"/>
          <a:stretch>
            <a:fillRect/>
          </a:stretch>
        </p:blipFill>
        <p:spPr>
          <a:xfrm>
            <a:off x="6228899" y="855544"/>
            <a:ext cx="2400508" cy="470957"/>
          </a:xfrm>
          <a:prstGeom prst="rect">
            <a:avLst/>
          </a:prstGeom>
        </p:spPr>
      </p:pic>
      <p:sp>
        <p:nvSpPr>
          <p:cNvPr id="8" name="TextBox 7">
            <a:extLst>
              <a:ext uri="{FF2B5EF4-FFF2-40B4-BE49-F238E27FC236}">
                <a16:creationId xmlns:a16="http://schemas.microsoft.com/office/drawing/2014/main" id="{8A6F898D-0B55-67F6-8B24-2E3DA25BFA0D}"/>
              </a:ext>
            </a:extLst>
          </p:cNvPr>
          <p:cNvSpPr txBox="1"/>
          <p:nvPr/>
        </p:nvSpPr>
        <p:spPr>
          <a:xfrm>
            <a:off x="6050182" y="1371218"/>
            <a:ext cx="3373694" cy="253916"/>
          </a:xfrm>
          <a:prstGeom prst="rect">
            <a:avLst/>
          </a:prstGeom>
          <a:noFill/>
        </p:spPr>
        <p:txBody>
          <a:bodyPr wrap="square" rtlCol="0">
            <a:spAutoFit/>
          </a:bodyPr>
          <a:lstStyle/>
          <a:p>
            <a:pPr defTabSz="685800"/>
            <a:r>
              <a:rPr lang="en-US" sz="1050" dirty="0">
                <a:solidFill>
                  <a:prstClr val="black"/>
                </a:solidFill>
                <a:latin typeface="Calibri" panose="020F0502020204030204"/>
                <a:hlinkClick r:id="rId6" tooltip="Persistent link using digital object identifier"/>
              </a:rPr>
              <a:t>https://doi.org/10.1016/j.physletb.2024.138680</a:t>
            </a:r>
            <a:endParaRPr lang="en-US" sz="1050" dirty="0">
              <a:solidFill>
                <a:prstClr val="black"/>
              </a:solidFill>
              <a:latin typeface="Calibri" panose="020F0502020204030204"/>
            </a:endParaRPr>
          </a:p>
        </p:txBody>
      </p:sp>
    </p:spTree>
    <p:extLst>
      <p:ext uri="{BB962C8B-B14F-4D97-AF65-F5344CB8AC3E}">
        <p14:creationId xmlns:p14="http://schemas.microsoft.com/office/powerpoint/2010/main" val="5843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40141-025B-F9FE-2C94-0B4C581F7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4740D-4A65-E873-5E4A-92688F6FDF52}"/>
              </a:ext>
            </a:extLst>
          </p:cNvPr>
          <p:cNvSpPr>
            <a:spLocks noGrp="1"/>
          </p:cNvSpPr>
          <p:nvPr>
            <p:ph type="title"/>
          </p:nvPr>
        </p:nvSpPr>
        <p:spPr/>
        <p:txBody>
          <a:bodyPr/>
          <a:lstStyle/>
          <a:p>
            <a:r>
              <a:rPr lang="en-US" dirty="0"/>
              <a:t>Further Research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F8C9732-BFE6-FC13-86E9-7D63CCD5004D}"/>
                  </a:ext>
                </a:extLst>
              </p:cNvPr>
              <p:cNvSpPr>
                <a:spLocks noGrp="1"/>
              </p:cNvSpPr>
              <p:nvPr>
                <p:ph idx="1"/>
              </p:nvPr>
            </p:nvSpPr>
            <p:spPr>
              <a:xfrm>
                <a:off x="327738" y="2243137"/>
                <a:ext cx="5038973" cy="3263504"/>
              </a:xfrm>
            </p:spPr>
            <p:txBody>
              <a:bodyPr>
                <a:normAutofit fontScale="85000" lnSpcReduction="20000"/>
              </a:bodyPr>
              <a:lstStyle/>
              <a:p>
                <a:pPr marL="342900" lvl="1" indent="0">
                  <a:buNone/>
                </a:pPr>
                <a:endParaRPr lang="en-US" dirty="0"/>
              </a:p>
              <a:p>
                <a:r>
                  <a:rPr lang="en-US" dirty="0">
                    <a:latin typeface="Calibri" panose="020F0502020204030204" pitchFamily="34" charset="0"/>
                    <a:ea typeface="Calibri" panose="020F0502020204030204" pitchFamily="34" charset="0"/>
                    <a:cs typeface="Calibri" panose="020F0502020204030204" pitchFamily="34" charset="0"/>
                  </a:rPr>
                  <a:t>Semi-Inclusive Deep Inelastic Scattering (SIDIS)</a:t>
                </a:r>
              </a:p>
              <a:p>
                <a:pPr lvl="1"/>
                <a:r>
                  <a:rPr lang="en-US" dirty="0">
                    <a:latin typeface="Calibri" panose="020F0502020204030204" pitchFamily="34" charset="0"/>
                    <a:ea typeface="Calibri" panose="020F0502020204030204" pitchFamily="34" charset="0"/>
                    <a:cs typeface="Calibri" panose="020F0502020204030204" pitchFamily="34" charset="0"/>
                  </a:rPr>
                  <a:t>Where some HFS particles are measured in DIS, can use strange particles</a:t>
                </a:r>
              </a:p>
              <a:p>
                <a:r>
                  <a:rPr lang="en-US" dirty="0">
                    <a:latin typeface="Calibri" panose="020F0502020204030204" pitchFamily="34" charset="0"/>
                    <a:ea typeface="Calibri" panose="020F0502020204030204" pitchFamily="34" charset="0"/>
                    <a:cs typeface="Calibri" panose="020F0502020204030204" pitchFamily="34" charset="0"/>
                  </a:rPr>
                  <a:t>Used to extract transverse momentum dependent </a:t>
                </a:r>
                <a:r>
                  <a:rPr lang="en-US" dirty="0" err="1">
                    <a:latin typeface="Calibri" panose="020F0502020204030204" pitchFamily="34" charset="0"/>
                    <a:ea typeface="Calibri" panose="020F0502020204030204" pitchFamily="34" charset="0"/>
                    <a:cs typeface="Calibri" panose="020F0502020204030204" pitchFamily="34" charset="0"/>
                  </a:rPr>
                  <a:t>parton</a:t>
                </a:r>
                <a:r>
                  <a:rPr lang="en-US" dirty="0">
                    <a:latin typeface="Calibri" panose="020F0502020204030204" pitchFamily="34" charset="0"/>
                    <a:ea typeface="Calibri" panose="020F0502020204030204" pitchFamily="34" charset="0"/>
                    <a:cs typeface="Calibri" panose="020F0502020204030204" pitchFamily="34" charset="0"/>
                  </a:rPr>
                  <a:t> distribution functions (TMD PDFs)</a:t>
                </a:r>
              </a:p>
              <a:p>
                <a:r>
                  <a:rPr lang="en-US" dirty="0">
                    <a:latin typeface="Calibri" panose="020F0502020204030204" pitchFamily="34" charset="0"/>
                    <a:ea typeface="Calibri" panose="020F0502020204030204" pitchFamily="34" charset="0"/>
                    <a:cs typeface="Calibri" panose="020F0502020204030204" pitchFamily="34" charset="0"/>
                  </a:rPr>
                  <a:t>Current measurements only use fixed target data, these usually require multi-dimensional binning with respect to kinematic variables, so need a lot of statistics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dirty="0"/>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𝑠</m:t>
                        </m:r>
                      </m:sub>
                      <m:sup>
                        <m:r>
                          <a:rPr lang="en-US" i="1">
                            <a:latin typeface="Cambria Math" panose="02040503050406030204" pitchFamily="18" charset="0"/>
                          </a:rPr>
                          <m:t>0</m:t>
                        </m:r>
                      </m:sup>
                    </m:sSubSup>
                  </m:oMath>
                </a14:m>
                <a:r>
                  <a:rPr lang="en-US" dirty="0"/>
                  <a:t> SIDIS </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t>H1 data can extend phase space of previous measurements and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𝑠</m:t>
                        </m:r>
                      </m:sub>
                      <m:sup>
                        <m:r>
                          <a:rPr lang="en-US" i="1">
                            <a:latin typeface="Cambria Math" panose="02040503050406030204" pitchFamily="18" charset="0"/>
                          </a:rPr>
                          <m:t>0</m:t>
                        </m:r>
                      </m:sup>
                    </m:sSubSup>
                  </m:oMath>
                </a14:m>
                <a:r>
                  <a:rPr lang="en-US" dirty="0"/>
                  <a:t> data can provide new constraints on strange sea quark TMDs </a:t>
                </a:r>
              </a:p>
            </p:txBody>
          </p:sp>
        </mc:Choice>
        <mc:Fallback>
          <p:sp>
            <p:nvSpPr>
              <p:cNvPr id="3" name="Content Placeholder 2">
                <a:extLst>
                  <a:ext uri="{FF2B5EF4-FFF2-40B4-BE49-F238E27FC236}">
                    <a16:creationId xmlns:a16="http://schemas.microsoft.com/office/drawing/2014/main" id="{1F8C9732-BFE6-FC13-86E9-7D63CCD5004D}"/>
                  </a:ext>
                </a:extLst>
              </p:cNvPr>
              <p:cNvSpPr>
                <a:spLocks noGrp="1" noRot="1" noChangeAspect="1" noMove="1" noResize="1" noEditPoints="1" noAdjustHandles="1" noChangeArrowheads="1" noChangeShapeType="1" noTextEdit="1"/>
              </p:cNvSpPr>
              <p:nvPr>
                <p:ph idx="1"/>
              </p:nvPr>
            </p:nvSpPr>
            <p:spPr>
              <a:xfrm>
                <a:off x="327738" y="2243137"/>
                <a:ext cx="5038973" cy="3263504"/>
              </a:xfrm>
              <a:blipFill>
                <a:blip r:embed="rId2"/>
                <a:stretch>
                  <a:fillRect l="-847" r="-133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BF6A33-5E6F-FBBD-C81B-1E402DCD238C}"/>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71</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8970C328-6669-C430-C702-06B3D108CCFC}"/>
              </a:ext>
            </a:extLst>
          </p:cNvPr>
          <p:cNvPicPr>
            <a:picLocks noChangeAspect="1"/>
          </p:cNvPicPr>
          <p:nvPr/>
        </p:nvPicPr>
        <p:blipFill>
          <a:blip r:embed="rId3"/>
          <a:stretch>
            <a:fillRect/>
          </a:stretch>
        </p:blipFill>
        <p:spPr>
          <a:xfrm>
            <a:off x="5922643" y="2346436"/>
            <a:ext cx="2726291" cy="182896"/>
          </a:xfrm>
          <a:prstGeom prst="rect">
            <a:avLst/>
          </a:prstGeom>
        </p:spPr>
      </p:pic>
      <p:pic>
        <p:nvPicPr>
          <p:cNvPr id="12" name="Picture 11">
            <a:extLst>
              <a:ext uri="{FF2B5EF4-FFF2-40B4-BE49-F238E27FC236}">
                <a16:creationId xmlns:a16="http://schemas.microsoft.com/office/drawing/2014/main" id="{CB3D02C6-8F09-CEEA-2075-14195D6516DD}"/>
              </a:ext>
            </a:extLst>
          </p:cNvPr>
          <p:cNvPicPr>
            <a:picLocks noChangeAspect="1"/>
          </p:cNvPicPr>
          <p:nvPr/>
        </p:nvPicPr>
        <p:blipFill>
          <a:blip r:embed="rId4"/>
          <a:stretch>
            <a:fillRect/>
          </a:stretch>
        </p:blipFill>
        <p:spPr>
          <a:xfrm>
            <a:off x="5615585" y="2621632"/>
            <a:ext cx="3200678" cy="2011854"/>
          </a:xfrm>
          <a:prstGeom prst="rect">
            <a:avLst/>
          </a:prstGeom>
        </p:spPr>
      </p:pic>
    </p:spTree>
    <p:extLst>
      <p:ext uri="{BB962C8B-B14F-4D97-AF65-F5344CB8AC3E}">
        <p14:creationId xmlns:p14="http://schemas.microsoft.com/office/powerpoint/2010/main" val="2051895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7E43D-7614-38DF-3973-CD277D3E15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678AAD-951F-4428-6C43-A95D59F269C2}"/>
              </a:ext>
            </a:extLst>
          </p:cNvPr>
          <p:cNvPicPr>
            <a:picLocks noChangeAspect="1"/>
          </p:cNvPicPr>
          <p:nvPr/>
        </p:nvPicPr>
        <p:blipFill>
          <a:blip r:embed="rId2"/>
          <a:stretch>
            <a:fillRect/>
          </a:stretch>
        </p:blipFill>
        <p:spPr>
          <a:xfrm>
            <a:off x="3316076" y="4147330"/>
            <a:ext cx="1990487" cy="1794242"/>
          </a:xfrm>
          <a:prstGeom prst="rect">
            <a:avLst/>
          </a:prstGeom>
        </p:spPr>
      </p:pic>
      <p:pic>
        <p:nvPicPr>
          <p:cNvPr id="9" name="Picture 8">
            <a:extLst>
              <a:ext uri="{FF2B5EF4-FFF2-40B4-BE49-F238E27FC236}">
                <a16:creationId xmlns:a16="http://schemas.microsoft.com/office/drawing/2014/main" id="{E91FAEEA-613C-B8D0-F93F-0CBE8653D9AC}"/>
              </a:ext>
            </a:extLst>
          </p:cNvPr>
          <p:cNvPicPr>
            <a:picLocks noChangeAspect="1"/>
          </p:cNvPicPr>
          <p:nvPr/>
        </p:nvPicPr>
        <p:blipFill>
          <a:blip r:embed="rId3"/>
          <a:stretch>
            <a:fillRect/>
          </a:stretch>
        </p:blipFill>
        <p:spPr>
          <a:xfrm>
            <a:off x="5200346" y="1044157"/>
            <a:ext cx="3714751" cy="3428801"/>
          </a:xfrm>
          <a:prstGeom prst="rect">
            <a:avLst/>
          </a:prstGeom>
        </p:spPr>
      </p:pic>
      <p:sp>
        <p:nvSpPr>
          <p:cNvPr id="2" name="Title 1">
            <a:extLst>
              <a:ext uri="{FF2B5EF4-FFF2-40B4-BE49-F238E27FC236}">
                <a16:creationId xmlns:a16="http://schemas.microsoft.com/office/drawing/2014/main" id="{C1993B18-823C-546E-B7C4-3A0D8A5156BC}"/>
              </a:ext>
            </a:extLst>
          </p:cNvPr>
          <p:cNvSpPr>
            <a:spLocks noGrp="1"/>
          </p:cNvSpPr>
          <p:nvPr>
            <p:ph type="title"/>
          </p:nvPr>
        </p:nvSpPr>
        <p:spPr>
          <a:xfrm>
            <a:off x="9395" y="875200"/>
            <a:ext cx="8891414" cy="512470"/>
          </a:xfrm>
        </p:spPr>
        <p:txBody>
          <a:bodyPr>
            <a:normAutofit fontScale="90000"/>
          </a:bodyPr>
          <a:lstStyle/>
          <a:p>
            <a:r>
              <a:rPr lang="en-US" dirty="0"/>
              <a:t>Further Research</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FC20EF2-EB45-9DBB-774E-CCE5AB94912F}"/>
                  </a:ext>
                </a:extLst>
              </p:cNvPr>
              <p:cNvSpPr txBox="1"/>
              <p:nvPr/>
            </p:nvSpPr>
            <p:spPr>
              <a:xfrm>
                <a:off x="228904" y="1477437"/>
                <a:ext cx="3507767" cy="4247317"/>
              </a:xfrm>
              <a:prstGeom prst="rect">
                <a:avLst/>
              </a:prstGeom>
              <a:noFill/>
            </p:spPr>
            <p:txBody>
              <a:bodyPr wrap="square" rtlCol="0">
                <a:spAutoFit/>
              </a:bodyPr>
              <a:lstStyle/>
              <a:p>
                <a:pPr marL="257175" indent="-257175" defTabSz="685800">
                  <a:buFont typeface="Arial" panose="020B0604020202020204" pitchFamily="34" charset="0"/>
                  <a:buChar char="•"/>
                </a:pPr>
                <a:r>
                  <a:rPr lang="en-US" dirty="0">
                    <a:solidFill>
                      <a:prstClr val="black"/>
                    </a:solidFill>
                    <a:latin typeface="Calibri" panose="020F0502020204030204"/>
                  </a:rPr>
                  <a:t>ALICE </a:t>
                </a:r>
                <a14:m>
                  <m:oMath xmlns:m="http://schemas.openxmlformats.org/officeDocument/2006/math">
                    <m:sSubSup>
                      <m:sSubSupPr>
                        <m:ctrlPr>
                          <a:rPr lang="el-GR" i="1">
                            <a:solidFill>
                              <a:prstClr val="black"/>
                            </a:solidFill>
                            <a:latin typeface="Cambria Math" panose="02040503050406030204" pitchFamily="18" charset="0"/>
                            <a:ea typeface="Cambria Math" panose="02040503050406030204" pitchFamily="18" charset="0"/>
                          </a:rPr>
                        </m:ctrlPr>
                      </m:sSubSupPr>
                      <m:e>
                        <m:r>
                          <m:rPr>
                            <m:sty m:val="p"/>
                          </m:rPr>
                          <a:rPr lang="el-GR" i="1">
                            <a:solidFill>
                              <a:prstClr val="black"/>
                            </a:solidFill>
                            <a:latin typeface="Cambria Math" panose="02040503050406030204" pitchFamily="18" charset="0"/>
                            <a:ea typeface="Cambria Math" panose="02040503050406030204" pitchFamily="18" charset="0"/>
                          </a:rPr>
                          <m:t>Λ</m:t>
                        </m:r>
                      </m:e>
                      <m:sub>
                        <m:r>
                          <a:rPr lang="en-US" i="1">
                            <a:solidFill>
                              <a:prstClr val="black"/>
                            </a:solidFill>
                            <a:latin typeface="Cambria Math" panose="02040503050406030204" pitchFamily="18" charset="0"/>
                            <a:ea typeface="Cambria Math" panose="02040503050406030204" pitchFamily="18" charset="0"/>
                          </a:rPr>
                          <m:t>𝑐</m:t>
                        </m:r>
                      </m:sub>
                      <m:sup>
                        <m:r>
                          <a:rPr lang="en-US" i="1">
                            <a:solidFill>
                              <a:prstClr val="black"/>
                            </a:solidFill>
                            <a:latin typeface="Cambria Math" panose="02040503050406030204" pitchFamily="18" charset="0"/>
                            <a:ea typeface="Cambria Math" panose="02040503050406030204" pitchFamily="18" charset="0"/>
                          </a:rPr>
                          <m:t>+</m:t>
                        </m:r>
                      </m:sup>
                    </m:sSubSup>
                    <m:r>
                      <a:rPr lang="en-US" i="1">
                        <a:solidFill>
                          <a:prstClr val="black"/>
                        </a:solidFill>
                        <a:latin typeface="Cambria Math" panose="02040503050406030204" pitchFamily="18" charset="0"/>
                        <a:ea typeface="Cambria Math" panose="02040503050406030204" pitchFamily="18" charset="0"/>
                      </a:rPr>
                      <m:t> </m:t>
                    </m:r>
                  </m:oMath>
                </a14:m>
                <a:r>
                  <a:rPr lang="en-US" dirty="0">
                    <a:solidFill>
                      <a:prstClr val="black"/>
                    </a:solidFill>
                    <a:latin typeface="Calibri" panose="020F0502020204030204"/>
                  </a:rPr>
                  <a:t>/</a:t>
                </a:r>
                <a14:m>
                  <m:oMath xmlns:m="http://schemas.openxmlformats.org/officeDocument/2006/math">
                    <m:sSup>
                      <m:sSupPr>
                        <m:ctrlPr>
                          <a:rPr lang="en-US" i="1">
                            <a:solidFill>
                              <a:prstClr val="black"/>
                            </a:solidFill>
                            <a:latin typeface="Cambria Math" panose="02040503050406030204" pitchFamily="18" charset="0"/>
                          </a:rPr>
                        </m:ctrlPr>
                      </m:sSupPr>
                      <m:e>
                        <m:r>
                          <a:rPr lang="en-US" i="1">
                            <a:solidFill>
                              <a:prstClr val="black"/>
                            </a:solidFill>
                            <a:latin typeface="Cambria Math" panose="02040503050406030204" pitchFamily="18" charset="0"/>
                          </a:rPr>
                          <m:t>𝐷</m:t>
                        </m:r>
                      </m:e>
                      <m:sup>
                        <m:r>
                          <a:rPr lang="en-US" i="1">
                            <a:solidFill>
                              <a:prstClr val="black"/>
                            </a:solidFill>
                            <a:latin typeface="Cambria Math" panose="02040503050406030204" pitchFamily="18" charset="0"/>
                          </a:rPr>
                          <m:t>0</m:t>
                        </m:r>
                      </m:sup>
                    </m:sSup>
                  </m:oMath>
                </a14:m>
                <a:r>
                  <a:rPr lang="en-US" dirty="0">
                    <a:solidFill>
                      <a:prstClr val="black"/>
                    </a:solidFill>
                    <a:latin typeface="Calibri" panose="020F0502020204030204"/>
                  </a:rPr>
                  <a:t> measurements with p-p and p-</a:t>
                </a:r>
                <a:r>
                  <a:rPr lang="en-US" dirty="0" err="1">
                    <a:solidFill>
                      <a:prstClr val="black"/>
                    </a:solidFill>
                    <a:latin typeface="Calibri" panose="020F0502020204030204"/>
                  </a:rPr>
                  <a:t>pB</a:t>
                </a:r>
                <a:r>
                  <a:rPr lang="en-US" dirty="0">
                    <a:solidFill>
                      <a:prstClr val="black"/>
                    </a:solidFill>
                    <a:latin typeface="Calibri" panose="020F0502020204030204"/>
                  </a:rPr>
                  <a:t> colliding systems show significant enhancement with respect to perturbative QCD and Monte Carlo models using fragmentation functions derived from e+/e- collisions</a:t>
                </a:r>
              </a:p>
              <a:p>
                <a:pPr marL="214313" indent="-214313" defTabSz="685800">
                  <a:buFont typeface="Arial" panose="020B0604020202020204" pitchFamily="34" charset="0"/>
                  <a:buChar char="•"/>
                </a:pPr>
                <a:r>
                  <a:rPr lang="en-US" dirty="0">
                    <a:solidFill>
                      <a:prstClr val="black"/>
                    </a:solidFill>
                    <a:latin typeface="Calibri" panose="020F0502020204030204"/>
                  </a:rPr>
                  <a:t>Interesting to see if enhancement also exists in DIS, questions universality of fragmentation functions</a:t>
                </a:r>
              </a:p>
              <a:p>
                <a:pPr marL="214313" indent="-214313" defTabSz="685800">
                  <a:buFont typeface="Arial" panose="020B0604020202020204" pitchFamily="34" charset="0"/>
                  <a:buChar char="•"/>
                </a:pPr>
                <a:r>
                  <a:rPr lang="en-US" dirty="0">
                    <a:solidFill>
                      <a:prstClr val="black"/>
                    </a:solidFill>
                    <a:latin typeface="Calibri" panose="020F0502020204030204"/>
                  </a:rPr>
                  <a:t>Only photoproduction of charmed particles has been investigated previously  </a:t>
                </a:r>
                <a:r>
                  <a:rPr lang="en-US" dirty="0">
                    <a:solidFill>
                      <a:prstClr val="black"/>
                    </a:solidFill>
                    <a:latin typeface="Calibri" panose="020F0502020204030204"/>
                    <a:sym typeface="Wingdings" panose="05000000000000000000" pitchFamily="2" charset="2"/>
                  </a:rPr>
                  <a:t></a:t>
                </a:r>
                <a:endParaRPr lang="en-US" dirty="0">
                  <a:solidFill>
                    <a:prstClr val="black"/>
                  </a:solidFill>
                  <a:latin typeface="Calibri" panose="020F0502020204030204"/>
                </a:endParaRPr>
              </a:p>
            </p:txBody>
          </p:sp>
        </mc:Choice>
        <mc:Fallback>
          <p:sp>
            <p:nvSpPr>
              <p:cNvPr id="16" name="TextBox 15">
                <a:extLst>
                  <a:ext uri="{FF2B5EF4-FFF2-40B4-BE49-F238E27FC236}">
                    <a16:creationId xmlns:a16="http://schemas.microsoft.com/office/drawing/2014/main" id="{6FC20EF2-EB45-9DBB-774E-CCE5AB94912F}"/>
                  </a:ext>
                </a:extLst>
              </p:cNvPr>
              <p:cNvSpPr txBox="1">
                <a:spLocks noRot="1" noChangeAspect="1" noMove="1" noResize="1" noEditPoints="1" noAdjustHandles="1" noChangeArrowheads="1" noChangeShapeType="1" noTextEdit="1"/>
              </p:cNvSpPr>
              <p:nvPr/>
            </p:nvSpPr>
            <p:spPr>
              <a:xfrm>
                <a:off x="228904" y="1477437"/>
                <a:ext cx="3507767" cy="4247317"/>
              </a:xfrm>
              <a:prstGeom prst="rect">
                <a:avLst/>
              </a:prstGeom>
              <a:blipFill>
                <a:blip r:embed="rId4"/>
                <a:stretch>
                  <a:fillRect l="-1217" t="-717" r="-1043" b="-129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78FA84CE-9988-A6D8-D710-AFC2D9FCB3BF}"/>
              </a:ext>
            </a:extLst>
          </p:cNvPr>
          <p:cNvPicPr>
            <a:picLocks noChangeAspect="1"/>
          </p:cNvPicPr>
          <p:nvPr/>
        </p:nvPicPr>
        <p:blipFill>
          <a:blip r:embed="rId5"/>
          <a:stretch>
            <a:fillRect/>
          </a:stretch>
        </p:blipFill>
        <p:spPr>
          <a:xfrm>
            <a:off x="5531545" y="1727950"/>
            <a:ext cx="3052352" cy="2610455"/>
          </a:xfrm>
          <a:prstGeom prst="rect">
            <a:avLst/>
          </a:prstGeom>
        </p:spPr>
      </p:pic>
      <p:pic>
        <p:nvPicPr>
          <p:cNvPr id="10" name="Picture 9">
            <a:extLst>
              <a:ext uri="{FF2B5EF4-FFF2-40B4-BE49-F238E27FC236}">
                <a16:creationId xmlns:a16="http://schemas.microsoft.com/office/drawing/2014/main" id="{41046F20-FB3D-2CB1-A8B4-282C44AE0C09}"/>
              </a:ext>
            </a:extLst>
          </p:cNvPr>
          <p:cNvPicPr>
            <a:picLocks noChangeAspect="1"/>
          </p:cNvPicPr>
          <p:nvPr/>
        </p:nvPicPr>
        <p:blipFill>
          <a:blip r:embed="rId6"/>
          <a:stretch>
            <a:fillRect/>
          </a:stretch>
        </p:blipFill>
        <p:spPr>
          <a:xfrm>
            <a:off x="6770238" y="4641915"/>
            <a:ext cx="1180110" cy="1239612"/>
          </a:xfrm>
          <a:prstGeom prst="rect">
            <a:avLst/>
          </a:prstGeom>
        </p:spPr>
      </p:pic>
      <p:sp>
        <p:nvSpPr>
          <p:cNvPr id="5" name="Slide Number Placeholder 4">
            <a:extLst>
              <a:ext uri="{FF2B5EF4-FFF2-40B4-BE49-F238E27FC236}">
                <a16:creationId xmlns:a16="http://schemas.microsoft.com/office/drawing/2014/main" id="{21C24A30-A2A7-DA41-D802-6259FAE3EF17}"/>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72</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1CE8544-C2F4-A908-E37A-6F7E4AF11609}"/>
              </a:ext>
            </a:extLst>
          </p:cNvPr>
          <p:cNvPicPr>
            <a:picLocks noChangeAspect="1"/>
          </p:cNvPicPr>
          <p:nvPr/>
        </p:nvPicPr>
        <p:blipFill>
          <a:blip r:embed="rId7"/>
          <a:stretch>
            <a:fillRect/>
          </a:stretch>
        </p:blipFill>
        <p:spPr>
          <a:xfrm>
            <a:off x="5435615" y="1161275"/>
            <a:ext cx="3244212" cy="452789"/>
          </a:xfrm>
          <a:prstGeom prst="rect">
            <a:avLst/>
          </a:prstGeom>
        </p:spPr>
      </p:pic>
    </p:spTree>
    <p:extLst>
      <p:ext uri="{BB962C8B-B14F-4D97-AF65-F5344CB8AC3E}">
        <p14:creationId xmlns:p14="http://schemas.microsoft.com/office/powerpoint/2010/main" val="3854354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E32B-BB34-474C-4481-38ECA3144C48}"/>
            </a:ext>
          </a:extLst>
        </p:cNvPr>
        <p:cNvGrpSpPr/>
        <p:nvPr/>
      </p:nvGrpSpPr>
      <p:grpSpPr>
        <a:xfrm>
          <a:off x="0" y="0"/>
          <a:ext cx="0" cy="0"/>
          <a:chOff x="0" y="0"/>
          <a:chExt cx="0" cy="0"/>
        </a:xfrm>
      </p:grpSpPr>
      <p:pic>
        <p:nvPicPr>
          <p:cNvPr id="12" name="Picture 11" descr="Chart, histogram&#10;&#10;AI-generated content may be incorrect.">
            <a:extLst>
              <a:ext uri="{FF2B5EF4-FFF2-40B4-BE49-F238E27FC236}">
                <a16:creationId xmlns:a16="http://schemas.microsoft.com/office/drawing/2014/main" id="{76BB2508-7C77-FDFF-C3B8-6A6287E77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102" y="3541445"/>
            <a:ext cx="4738898" cy="2356912"/>
          </a:xfrm>
          <a:prstGeom prst="rect">
            <a:avLst/>
          </a:prstGeom>
        </p:spPr>
      </p:pic>
      <p:sp>
        <p:nvSpPr>
          <p:cNvPr id="2" name="Title 1">
            <a:extLst>
              <a:ext uri="{FF2B5EF4-FFF2-40B4-BE49-F238E27FC236}">
                <a16:creationId xmlns:a16="http://schemas.microsoft.com/office/drawing/2014/main" id="{EF5AA397-DAB8-479F-19FE-B21AA6536082}"/>
              </a:ext>
            </a:extLst>
          </p:cNvPr>
          <p:cNvSpPr>
            <a:spLocks noGrp="1"/>
          </p:cNvSpPr>
          <p:nvPr>
            <p:ph type="title"/>
          </p:nvPr>
        </p:nvSpPr>
        <p:spPr>
          <a:xfrm>
            <a:off x="66367" y="857251"/>
            <a:ext cx="4338736" cy="994172"/>
          </a:xfrm>
        </p:spPr>
        <p:txBody>
          <a:bodyPr>
            <a:normAutofit/>
          </a:bodyPr>
          <a:lstStyle/>
          <a:p>
            <a:r>
              <a:rPr lang="en-US" sz="3000" dirty="0"/>
              <a:t>Rough Initial Charm Peaks</a:t>
            </a:r>
          </a:p>
        </p:txBody>
      </p:sp>
      <p:sp>
        <p:nvSpPr>
          <p:cNvPr id="4" name="Slide Number Placeholder 3">
            <a:extLst>
              <a:ext uri="{FF2B5EF4-FFF2-40B4-BE49-F238E27FC236}">
                <a16:creationId xmlns:a16="http://schemas.microsoft.com/office/drawing/2014/main" id="{6421B6AC-B641-FE92-ADA6-F9218E864C3E}"/>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73</a:t>
            </a:fld>
            <a:endParaRPr lang="en-US">
              <a:solidFill>
                <a:prstClr val="black">
                  <a:tint val="75000"/>
                </a:prstClr>
              </a:solidFill>
              <a:latin typeface="Calibri" panose="020F0502020204030204"/>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95C2630-5131-14C0-DADB-6430D327788A}"/>
                  </a:ext>
                </a:extLst>
              </p:cNvPr>
              <p:cNvSpPr txBox="1"/>
              <p:nvPr/>
            </p:nvSpPr>
            <p:spPr>
              <a:xfrm>
                <a:off x="354261" y="3601046"/>
                <a:ext cx="3762947" cy="1962076"/>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Using our sample of </a:t>
                </a:r>
                <a:r>
                  <a:rPr lang="el-GR" sz="1350" dirty="0">
                    <a:solidFill>
                      <a:prstClr val="black"/>
                    </a:solidFill>
                    <a:latin typeface="Calibri" panose="020F0502020204030204"/>
                  </a:rPr>
                  <a:t>Λ</a:t>
                </a:r>
                <a:r>
                  <a:rPr lang="en-US" sz="1350" dirty="0">
                    <a:solidFill>
                      <a:prstClr val="black"/>
                    </a:solidFill>
                    <a:latin typeface="Calibri" panose="020F0502020204030204"/>
                  </a:rPr>
                  <a:t> and </a:t>
                </a:r>
                <a14:m>
                  <m:oMath xmlns:m="http://schemas.openxmlformats.org/officeDocument/2006/math">
                    <m:sSubSup>
                      <m:sSubSupPr>
                        <m:ctrlPr>
                          <a:rPr lang="en-US" sz="1350" i="1">
                            <a:solidFill>
                              <a:prstClr val="black"/>
                            </a:solidFill>
                            <a:latin typeface="Cambria Math" panose="02040503050406030204" pitchFamily="18" charset="0"/>
                          </a:rPr>
                        </m:ctrlPr>
                      </m:sSubSupPr>
                      <m:e>
                        <m:r>
                          <a:rPr lang="en-US" sz="1350" i="1">
                            <a:solidFill>
                              <a:prstClr val="black"/>
                            </a:solidFill>
                            <a:latin typeface="Cambria Math" panose="02040503050406030204" pitchFamily="18" charset="0"/>
                          </a:rPr>
                          <m:t>𝐾</m:t>
                        </m:r>
                      </m:e>
                      <m:sub>
                        <m:r>
                          <a:rPr lang="en-US" sz="1350" i="1">
                            <a:solidFill>
                              <a:prstClr val="black"/>
                            </a:solidFill>
                            <a:latin typeface="Cambria Math" panose="02040503050406030204" pitchFamily="18" charset="0"/>
                          </a:rPr>
                          <m:t>𝑠</m:t>
                        </m:r>
                      </m:sub>
                      <m:sup>
                        <m:r>
                          <a:rPr lang="en-US" sz="1350" i="1">
                            <a:solidFill>
                              <a:prstClr val="black"/>
                            </a:solidFill>
                            <a:latin typeface="Cambria Math" panose="02040503050406030204" pitchFamily="18" charset="0"/>
                          </a:rPr>
                          <m:t>0</m:t>
                        </m:r>
                      </m:sup>
                    </m:sSubSup>
                  </m:oMath>
                </a14:m>
                <a:r>
                  <a:rPr lang="en-US" sz="1350" dirty="0">
                    <a:solidFill>
                      <a:prstClr val="black"/>
                    </a:solidFill>
                    <a:latin typeface="Calibri" panose="020F0502020204030204"/>
                  </a:rPr>
                  <a:t> combining with tracks of appropriate charge coming from DIS vertex (using analogous cuts as done for strange particle tracks)  </a:t>
                </a:r>
              </a:p>
              <a:p>
                <a:pPr marL="214313" indent="-214313" defTabSz="685800">
                  <a:buFont typeface="Arial" panose="020B0604020202020204" pitchFamily="34" charset="0"/>
                  <a:buChar char="•"/>
                </a:pPr>
                <a:r>
                  <a:rPr lang="en-US" sz="1350" dirty="0">
                    <a:solidFill>
                      <a:prstClr val="black"/>
                    </a:solidFill>
                    <a:latin typeface="Calibri" panose="020F0502020204030204"/>
                  </a:rPr>
                  <a:t>Using MLP class (Multi Layer Perceptron) in Root to model background, no assumptions of functional form for quick count estimate</a:t>
                </a:r>
              </a:p>
              <a:p>
                <a:pPr marL="214313" indent="-214313" defTabSz="685800">
                  <a:buFont typeface="Arial" panose="020B0604020202020204" pitchFamily="34" charset="0"/>
                  <a:buChar char="•"/>
                </a:pPr>
                <a:r>
                  <a:rPr lang="en-US" sz="1350" dirty="0">
                    <a:solidFill>
                      <a:prstClr val="black"/>
                    </a:solidFill>
                    <a:latin typeface="Calibri" panose="020F0502020204030204"/>
                  </a:rPr>
                  <a:t>Rough statistics as expected, but there is hope for a calculation!</a:t>
                </a:r>
              </a:p>
            </p:txBody>
          </p:sp>
        </mc:Choice>
        <mc:Fallback>
          <p:sp>
            <p:nvSpPr>
              <p:cNvPr id="3" name="TextBox 2">
                <a:extLst>
                  <a:ext uri="{FF2B5EF4-FFF2-40B4-BE49-F238E27FC236}">
                    <a16:creationId xmlns:a16="http://schemas.microsoft.com/office/drawing/2014/main" id="{B95C2630-5131-14C0-DADB-6430D327788A}"/>
                  </a:ext>
                </a:extLst>
              </p:cNvPr>
              <p:cNvSpPr txBox="1">
                <a:spLocks noRot="1" noChangeAspect="1" noMove="1" noResize="1" noEditPoints="1" noAdjustHandles="1" noChangeArrowheads="1" noChangeShapeType="1" noTextEdit="1"/>
              </p:cNvSpPr>
              <p:nvPr/>
            </p:nvSpPr>
            <p:spPr>
              <a:xfrm>
                <a:off x="354261" y="3601046"/>
                <a:ext cx="3762947" cy="1962076"/>
              </a:xfrm>
              <a:prstGeom prst="rect">
                <a:avLst/>
              </a:prstGeom>
              <a:blipFill>
                <a:blip r:embed="rId3"/>
                <a:stretch>
                  <a:fillRect l="-162" t="-311" r="-972" b="-217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CEB698A-2372-EC8D-0594-99DD1F436520}"/>
              </a:ext>
            </a:extLst>
          </p:cNvPr>
          <p:cNvPicPr>
            <a:picLocks noChangeAspect="1"/>
          </p:cNvPicPr>
          <p:nvPr/>
        </p:nvPicPr>
        <p:blipFill>
          <a:blip r:embed="rId4"/>
          <a:stretch>
            <a:fillRect/>
          </a:stretch>
        </p:blipFill>
        <p:spPr>
          <a:xfrm>
            <a:off x="528028" y="1740085"/>
            <a:ext cx="1179678" cy="1239119"/>
          </a:xfrm>
          <a:prstGeom prst="rect">
            <a:avLst/>
          </a:prstGeom>
        </p:spPr>
      </p:pic>
      <p:pic>
        <p:nvPicPr>
          <p:cNvPr id="13" name="Picture 12">
            <a:extLst>
              <a:ext uri="{FF2B5EF4-FFF2-40B4-BE49-F238E27FC236}">
                <a16:creationId xmlns:a16="http://schemas.microsoft.com/office/drawing/2014/main" id="{5AC71E86-6B12-67E2-D6DA-423ECF1AC514}"/>
              </a:ext>
            </a:extLst>
          </p:cNvPr>
          <p:cNvPicPr>
            <a:picLocks noChangeAspect="1"/>
          </p:cNvPicPr>
          <p:nvPr/>
        </p:nvPicPr>
        <p:blipFill>
          <a:blip r:embed="rId5"/>
          <a:stretch>
            <a:fillRect/>
          </a:stretch>
        </p:blipFill>
        <p:spPr>
          <a:xfrm>
            <a:off x="4338736" y="1244134"/>
            <a:ext cx="4738898" cy="2356912"/>
          </a:xfrm>
          <a:prstGeom prst="rect">
            <a:avLst/>
          </a:prstGeom>
        </p:spPr>
      </p:pic>
    </p:spTree>
    <p:extLst>
      <p:ext uri="{BB962C8B-B14F-4D97-AF65-F5344CB8AC3E}">
        <p14:creationId xmlns:p14="http://schemas.microsoft.com/office/powerpoint/2010/main" val="1897067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98FF7-4AD5-6FCE-52A9-E3D7B169232B}"/>
              </a:ext>
            </a:extLst>
          </p:cNvPr>
          <p:cNvSpPr>
            <a:spLocks noGrp="1"/>
          </p:cNvSpPr>
          <p:nvPr>
            <p:ph type="title"/>
          </p:nvPr>
        </p:nvSpPr>
        <p:spPr>
          <a:xfrm>
            <a:off x="331840" y="1131094"/>
            <a:ext cx="8657303" cy="994172"/>
          </a:xfrm>
        </p:spPr>
        <p:txBody>
          <a:bodyPr/>
          <a:lstStyle/>
          <a:p>
            <a:r>
              <a:rPr lang="en-US" dirty="0"/>
              <a:t>References not directly linked in the presentation</a:t>
            </a:r>
          </a:p>
        </p:txBody>
      </p:sp>
      <p:sp>
        <p:nvSpPr>
          <p:cNvPr id="3" name="Content Placeholder 2">
            <a:extLst>
              <a:ext uri="{FF2B5EF4-FFF2-40B4-BE49-F238E27FC236}">
                <a16:creationId xmlns:a16="http://schemas.microsoft.com/office/drawing/2014/main" id="{2FE0FCEE-23C8-CDB9-4C1B-D78C3AA4BA2B}"/>
              </a:ext>
            </a:extLst>
          </p:cNvPr>
          <p:cNvSpPr>
            <a:spLocks noGrp="1"/>
          </p:cNvSpPr>
          <p:nvPr>
            <p:ph idx="1"/>
          </p:nvPr>
        </p:nvSpPr>
        <p:spPr>
          <a:xfrm>
            <a:off x="628650" y="2226469"/>
            <a:ext cx="7886700" cy="3500438"/>
          </a:xfrm>
        </p:spPr>
        <p:txBody>
          <a:bodyPr>
            <a:normAutofit fontScale="62500" lnSpcReduction="20000"/>
          </a:bodyPr>
          <a:lstStyle/>
          <a:p>
            <a:pPr marL="0" indent="-342900">
              <a:buNone/>
            </a:pPr>
            <a:r>
              <a:rPr lang="en-US" dirty="0"/>
              <a:t>[1] X. </a:t>
            </a:r>
            <a:r>
              <a:rPr lang="en-US" dirty="0" err="1"/>
              <a:t>Artru</a:t>
            </a:r>
            <a:r>
              <a:rPr lang="en-US" dirty="0"/>
              <a:t>. String model with baryons: Topology; classical motion. </a:t>
            </a:r>
            <a:r>
              <a:rPr lang="en-US" i="1" dirty="0"/>
              <a:t>Nuclear Physics B.</a:t>
            </a:r>
            <a:r>
              <a:rPr lang="en-US" dirty="0"/>
              <a:t> </a:t>
            </a:r>
            <a:r>
              <a:rPr lang="en-US" b="1" dirty="0"/>
              <a:t>85 </a:t>
            </a:r>
            <a:r>
              <a:rPr lang="en-US" dirty="0"/>
              <a:t>(1975). </a:t>
            </a:r>
            <a:r>
              <a:rPr lang="en-US" dirty="0">
                <a:hlinkClick r:id="rId2" tooltip="Persistent link using digital object identifier"/>
              </a:rPr>
              <a:t>https://doi.org/10.1016/0550-3213(75)90019-X</a:t>
            </a:r>
            <a:endParaRPr lang="en-US" dirty="0"/>
          </a:p>
          <a:p>
            <a:pPr marL="0" indent="-342900">
              <a:buNone/>
            </a:pPr>
            <a:endParaRPr lang="en-US" dirty="0"/>
          </a:p>
          <a:p>
            <a:pPr marL="0" indent="-342900">
              <a:buNone/>
            </a:pPr>
            <a:r>
              <a:rPr lang="en-US" dirty="0"/>
              <a:t>[2] N. </a:t>
            </a:r>
            <a:r>
              <a:rPr lang="en-US" dirty="0" err="1"/>
              <a:t>Lewis,W</a:t>
            </a:r>
            <a:r>
              <a:rPr lang="en-US" dirty="0"/>
              <a:t>. </a:t>
            </a:r>
            <a:r>
              <a:rPr lang="en-US" dirty="0" err="1"/>
              <a:t>Lv</a:t>
            </a:r>
            <a:r>
              <a:rPr lang="en-US" dirty="0"/>
              <a:t>, M.A. Ross, </a:t>
            </a:r>
            <a:r>
              <a:rPr lang="en-US" i="1" dirty="0"/>
              <a:t>et al.</a:t>
            </a:r>
            <a:r>
              <a:rPr lang="en-US" dirty="0"/>
              <a:t> Search for baryon junctions in photonuclear processes and isobar collisions at RHIC. </a:t>
            </a:r>
            <a:r>
              <a:rPr lang="en-US" i="1" dirty="0"/>
              <a:t>Eur. Phys. J. C</a:t>
            </a:r>
            <a:r>
              <a:rPr lang="en-US" dirty="0"/>
              <a:t> </a:t>
            </a:r>
            <a:r>
              <a:rPr lang="en-US" b="1" dirty="0"/>
              <a:t>84</a:t>
            </a:r>
            <a:r>
              <a:rPr lang="en-US" dirty="0"/>
              <a:t>, 590 (2024). </a:t>
            </a:r>
            <a:r>
              <a:rPr lang="en-US" dirty="0">
                <a:hlinkClick r:id="rId3"/>
              </a:rPr>
              <a:t>https://doi.org/10.1140/epjc/s10052-024-12834-2</a:t>
            </a:r>
            <a:endParaRPr lang="en-US" dirty="0"/>
          </a:p>
          <a:p>
            <a:pPr marL="0" indent="-342900">
              <a:buNone/>
            </a:pPr>
            <a:endParaRPr lang="en-US" dirty="0"/>
          </a:p>
          <a:p>
            <a:pPr marL="0" indent="-342900">
              <a:buNone/>
            </a:pPr>
            <a:r>
              <a:rPr lang="en-US" dirty="0"/>
              <a:t>[3] N. Magdy, A. Deshpande, R. Lacey, </a:t>
            </a:r>
            <a:r>
              <a:rPr lang="en-US" i="1" dirty="0"/>
              <a:t>et al.</a:t>
            </a:r>
            <a:r>
              <a:rPr lang="en-US" dirty="0"/>
              <a:t> Search for baryon junctions in </a:t>
            </a:r>
            <a:r>
              <a:rPr lang="en-US" dirty="0" err="1"/>
              <a:t>e+A</a:t>
            </a:r>
            <a:r>
              <a:rPr lang="en-US" dirty="0"/>
              <a:t> collisions at the electron ion collider. </a:t>
            </a:r>
            <a:r>
              <a:rPr lang="en-US" i="1" dirty="0"/>
              <a:t>Eur. Phys. J. C.</a:t>
            </a:r>
            <a:r>
              <a:rPr lang="en-US" dirty="0"/>
              <a:t> </a:t>
            </a:r>
            <a:r>
              <a:rPr lang="en-US" b="1" dirty="0"/>
              <a:t>84 </a:t>
            </a:r>
            <a:r>
              <a:rPr lang="en-US" dirty="0"/>
              <a:t>(2024). </a:t>
            </a:r>
            <a:r>
              <a:rPr lang="en-US" dirty="0">
                <a:hlinkClick r:id="rId4"/>
              </a:rPr>
              <a:t>https://doi.org/10.1140/epjc/s10052-024-13702-9</a:t>
            </a:r>
            <a:endParaRPr lang="en-US" dirty="0"/>
          </a:p>
          <a:p>
            <a:pPr marL="0" indent="-342900">
              <a:buNone/>
            </a:pPr>
            <a:endParaRPr lang="en-US" dirty="0"/>
          </a:p>
          <a:p>
            <a:pPr marL="0" indent="-342900">
              <a:buNone/>
            </a:pPr>
            <a:r>
              <a:rPr lang="en-US" dirty="0"/>
              <a:t>[4] D. </a:t>
            </a:r>
            <a:r>
              <a:rPr lang="en-US" dirty="0" err="1"/>
              <a:t>Frenklakh</a:t>
            </a:r>
            <a:r>
              <a:rPr lang="en-US" dirty="0"/>
              <a:t>, D. </a:t>
            </a:r>
            <a:r>
              <a:rPr lang="en-US" dirty="0" err="1"/>
              <a:t>Kharzeev</a:t>
            </a:r>
            <a:r>
              <a:rPr lang="en-US" dirty="0"/>
              <a:t>, E. Dmitri, W. Li. Signatures of baryon junctions in semi-inclusive deep inelastic scattering. </a:t>
            </a:r>
            <a:r>
              <a:rPr lang="en-US" i="1" dirty="0"/>
              <a:t>Phys. Lett. B. </a:t>
            </a:r>
            <a:r>
              <a:rPr lang="en-US" b="1" dirty="0"/>
              <a:t>853</a:t>
            </a:r>
            <a:r>
              <a:rPr lang="en-US" dirty="0"/>
              <a:t> (2024). </a:t>
            </a:r>
            <a:r>
              <a:rPr lang="en-US" dirty="0">
                <a:hlinkClick r:id="rId5" tooltip="Persistent link using digital object identifier"/>
              </a:rPr>
              <a:t>https://doi.org/10.1016/j.physletb.2024.138680</a:t>
            </a:r>
            <a:endParaRPr lang="en-US" dirty="0"/>
          </a:p>
          <a:p>
            <a:pPr marL="0" indent="-342900">
              <a:buNone/>
            </a:pPr>
            <a:endParaRPr lang="en-US" i="1" dirty="0"/>
          </a:p>
          <a:p>
            <a:pPr marL="0" indent="-342900">
              <a:buNone/>
            </a:pPr>
            <a:r>
              <a:rPr lang="en-US" dirty="0"/>
              <a:t>[5] B. </a:t>
            </a:r>
            <a:r>
              <a:rPr lang="en-US" dirty="0" err="1"/>
              <a:t>Kopeliovich</a:t>
            </a:r>
            <a:r>
              <a:rPr lang="en-US" dirty="0"/>
              <a:t>, B. </a:t>
            </a:r>
            <a:r>
              <a:rPr lang="en-US" dirty="0" err="1"/>
              <a:t>Povh</a:t>
            </a:r>
            <a:r>
              <a:rPr lang="en-US" dirty="0"/>
              <a:t>. Baryon asymmetry of the proton sea at low-x. </a:t>
            </a:r>
            <a:r>
              <a:rPr lang="en-US" i="1" dirty="0"/>
              <a:t>Z Phys C - Particles and Fields.</a:t>
            </a:r>
            <a:r>
              <a:rPr lang="en-US" dirty="0"/>
              <a:t> </a:t>
            </a:r>
            <a:r>
              <a:rPr lang="en-US" b="1" dirty="0"/>
              <a:t>75 </a:t>
            </a:r>
            <a:r>
              <a:rPr lang="en-US" dirty="0"/>
              <a:t>(1997). </a:t>
            </a:r>
            <a:r>
              <a:rPr lang="en-US" dirty="0">
                <a:hlinkClick r:id="rId6"/>
              </a:rPr>
              <a:t>https://doi.org/10.1007/s002880050515</a:t>
            </a:r>
            <a:endParaRPr lang="en-US" dirty="0"/>
          </a:p>
          <a:p>
            <a:pPr marL="0" indent="-342900">
              <a:buNone/>
            </a:pPr>
            <a:endParaRPr lang="en-US" dirty="0"/>
          </a:p>
          <a:p>
            <a:pPr marL="0" indent="-342900">
              <a:buNone/>
            </a:pPr>
            <a:r>
              <a:rPr lang="en-US" dirty="0"/>
              <a:t>[6] F. Willeke, J. Beebe-Wang. "Electron Ion Collider Conceptual Design Report 2021." , Feb. 2021. </a:t>
            </a:r>
            <a:r>
              <a:rPr lang="en-US" dirty="0">
                <a:hlinkClick r:id="rId7"/>
              </a:rPr>
              <a:t>https://doi.org/10.2172/1765663</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62A0D86-2A97-3F93-34DE-EB6F0D11DC7A}"/>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37812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02D4-A021-FDAF-E9E5-9B7B6F729499}"/>
              </a:ext>
            </a:extLst>
          </p:cNvPr>
          <p:cNvSpPr>
            <a:spLocks noGrp="1"/>
          </p:cNvSpPr>
          <p:nvPr>
            <p:ph type="title"/>
          </p:nvPr>
        </p:nvSpPr>
        <p:spPr>
          <a:xfrm>
            <a:off x="628649" y="857251"/>
            <a:ext cx="7886700" cy="857378"/>
          </a:xfrm>
        </p:spPr>
        <p:txBody>
          <a:bodyPr/>
          <a:lstStyle/>
          <a:p>
            <a:pPr algn="ctr"/>
            <a:r>
              <a:rPr lang="en-US" dirty="0"/>
              <a:t>Armenteros </a:t>
            </a:r>
            <a:r>
              <a:rPr lang="en-US" dirty="0" err="1"/>
              <a:t>Podolanski</a:t>
            </a:r>
            <a:r>
              <a:rPr lang="en-US" dirty="0"/>
              <a:t> Plot</a:t>
            </a:r>
          </a:p>
        </p:txBody>
      </p:sp>
      <p:sp>
        <p:nvSpPr>
          <p:cNvPr id="4" name="Slide Number Placeholder 3">
            <a:extLst>
              <a:ext uri="{FF2B5EF4-FFF2-40B4-BE49-F238E27FC236}">
                <a16:creationId xmlns:a16="http://schemas.microsoft.com/office/drawing/2014/main" id="{5E7B10D3-8830-D60F-4A47-6AB9BFC6471D}"/>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75</a:t>
            </a:fld>
            <a:endParaRPr lang="en-US">
              <a:solidFill>
                <a:prstClr val="black">
                  <a:tint val="75000"/>
                </a:prstClr>
              </a:solidFill>
              <a:latin typeface="Calibri" panose="020F0502020204030204"/>
            </a:endParaRPr>
          </a:p>
        </p:txBody>
      </p:sp>
      <p:pic>
        <p:nvPicPr>
          <p:cNvPr id="6" name="Picture 5" descr="Graphical user interface&#10;&#10;AI-generated content may be incorrect.">
            <a:extLst>
              <a:ext uri="{FF2B5EF4-FFF2-40B4-BE49-F238E27FC236}">
                <a16:creationId xmlns:a16="http://schemas.microsoft.com/office/drawing/2014/main" id="{68D17D62-E652-E015-8BDF-FEAB3F9673C4}"/>
              </a:ext>
            </a:extLst>
          </p:cNvPr>
          <p:cNvPicPr>
            <a:picLocks noChangeAspect="1"/>
          </p:cNvPicPr>
          <p:nvPr/>
        </p:nvPicPr>
        <p:blipFill>
          <a:blip r:embed="rId2"/>
          <a:stretch>
            <a:fillRect/>
          </a:stretch>
        </p:blipFill>
        <p:spPr>
          <a:xfrm>
            <a:off x="1765440" y="1676336"/>
            <a:ext cx="5721211" cy="4012278"/>
          </a:xfrm>
          <a:prstGeom prst="rect">
            <a:avLst/>
          </a:prstGeom>
        </p:spPr>
      </p:pic>
      <p:sp>
        <p:nvSpPr>
          <p:cNvPr id="8" name="TextBox 7">
            <a:extLst>
              <a:ext uri="{FF2B5EF4-FFF2-40B4-BE49-F238E27FC236}">
                <a16:creationId xmlns:a16="http://schemas.microsoft.com/office/drawing/2014/main" id="{4E261EEF-AA35-EB61-7A30-DBC1A4CB104F}"/>
              </a:ext>
            </a:extLst>
          </p:cNvPr>
          <p:cNvSpPr txBox="1"/>
          <p:nvPr/>
        </p:nvSpPr>
        <p:spPr>
          <a:xfrm>
            <a:off x="3075038" y="5726906"/>
            <a:ext cx="3252020" cy="300082"/>
          </a:xfrm>
          <a:prstGeom prst="rect">
            <a:avLst/>
          </a:prstGeom>
          <a:noFill/>
        </p:spPr>
        <p:txBody>
          <a:bodyPr wrap="square">
            <a:spAutoFit/>
          </a:bodyPr>
          <a:lstStyle/>
          <a:p>
            <a:pPr defTabSz="685800"/>
            <a:r>
              <a:rPr lang="en-US" sz="1350" dirty="0">
                <a:solidFill>
                  <a:prstClr val="black"/>
                </a:solidFill>
                <a:latin typeface="Calibri" panose="020F0502020204030204"/>
                <a:hlinkClick r:id="rId3"/>
              </a:rPr>
              <a:t>https://cds.cern.ch/record/1323010/plots</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540399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68A7-05C5-7E53-57AE-9B81FC771E92}"/>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974F2A88-A385-43ED-6BA0-612CCE5DCD5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A274AED-EBD9-671F-ABB5-83085CF6D6D7}"/>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75614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E25-B321-E265-C5E8-B38660B6147D}"/>
              </a:ext>
            </a:extLst>
          </p:cNvPr>
          <p:cNvSpPr>
            <a:spLocks noGrp="1"/>
          </p:cNvSpPr>
          <p:nvPr>
            <p:ph type="title"/>
          </p:nvPr>
        </p:nvSpPr>
        <p:spPr/>
        <p:txBody>
          <a:bodyPr/>
          <a:lstStyle/>
          <a:p>
            <a:r>
              <a:rPr lang="en-US" dirty="0"/>
              <a:t>Diff Pt Bound </a:t>
            </a:r>
          </a:p>
        </p:txBody>
      </p:sp>
      <p:sp>
        <p:nvSpPr>
          <p:cNvPr id="3" name="Content Placeholder 2">
            <a:extLst>
              <a:ext uri="{FF2B5EF4-FFF2-40B4-BE49-F238E27FC236}">
                <a16:creationId xmlns:a16="http://schemas.microsoft.com/office/drawing/2014/main" id="{F71506C4-521C-1E0B-A9EE-FC1B6F73D241}"/>
              </a:ext>
            </a:extLst>
          </p:cNvPr>
          <p:cNvSpPr>
            <a:spLocks noGrp="1"/>
          </p:cNvSpPr>
          <p:nvPr>
            <p:ph idx="1"/>
          </p:nvPr>
        </p:nvSpPr>
        <p:spPr/>
        <p:txBody>
          <a:bodyPr/>
          <a:lstStyle/>
          <a:p>
            <a:pPr marL="0" indent="0">
              <a:buNone/>
            </a:pPr>
            <a:r>
              <a:rPr lang="en-US" dirty="0"/>
              <a:t>Requiring </a:t>
            </a:r>
            <a:r>
              <a:rPr lang="en-US" dirty="0" err="1"/>
              <a:t>pT</a:t>
            </a:r>
            <a:r>
              <a:rPr lang="en-US" dirty="0"/>
              <a:t>&gt;1.0 GeV</a:t>
            </a:r>
          </a:p>
        </p:txBody>
      </p:sp>
      <p:sp>
        <p:nvSpPr>
          <p:cNvPr id="4" name="Slide Number Placeholder 3">
            <a:extLst>
              <a:ext uri="{FF2B5EF4-FFF2-40B4-BE49-F238E27FC236}">
                <a16:creationId xmlns:a16="http://schemas.microsoft.com/office/drawing/2014/main" id="{E50A58E7-6930-48FE-4AEC-8ED22493EFC9}"/>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77</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D2024648-D800-5DE5-9F2A-90C762A5BA7B}"/>
              </a:ext>
            </a:extLst>
          </p:cNvPr>
          <p:cNvPicPr>
            <a:picLocks noChangeAspect="1"/>
          </p:cNvPicPr>
          <p:nvPr/>
        </p:nvPicPr>
        <p:blipFill>
          <a:blip r:embed="rId2"/>
          <a:stretch>
            <a:fillRect/>
          </a:stretch>
        </p:blipFill>
        <p:spPr>
          <a:xfrm>
            <a:off x="4553314" y="1019885"/>
            <a:ext cx="4590686" cy="4887892"/>
          </a:xfrm>
          <a:prstGeom prst="rect">
            <a:avLst/>
          </a:prstGeom>
        </p:spPr>
      </p:pic>
      <p:pic>
        <p:nvPicPr>
          <p:cNvPr id="7" name="Picture 6">
            <a:extLst>
              <a:ext uri="{FF2B5EF4-FFF2-40B4-BE49-F238E27FC236}">
                <a16:creationId xmlns:a16="http://schemas.microsoft.com/office/drawing/2014/main" id="{3B4E4E12-59CC-939D-15B4-810EB95DB6A9}"/>
              </a:ext>
            </a:extLst>
          </p:cNvPr>
          <p:cNvPicPr>
            <a:picLocks noChangeAspect="1"/>
          </p:cNvPicPr>
          <p:nvPr/>
        </p:nvPicPr>
        <p:blipFill>
          <a:blip r:embed="rId3"/>
          <a:stretch>
            <a:fillRect/>
          </a:stretch>
        </p:blipFill>
        <p:spPr>
          <a:xfrm>
            <a:off x="445995" y="3282914"/>
            <a:ext cx="3478670" cy="292172"/>
          </a:xfrm>
          <a:prstGeom prst="rect">
            <a:avLst/>
          </a:prstGeom>
        </p:spPr>
      </p:pic>
    </p:spTree>
    <p:extLst>
      <p:ext uri="{BB962C8B-B14F-4D97-AF65-F5344CB8AC3E}">
        <p14:creationId xmlns:p14="http://schemas.microsoft.com/office/powerpoint/2010/main" val="1725680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965A-44F6-AA59-85D0-B74EC0395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875AA-5CA0-CE06-12B9-F80E6097C449}"/>
              </a:ext>
            </a:extLst>
          </p:cNvPr>
          <p:cNvSpPr>
            <a:spLocks noGrp="1"/>
          </p:cNvSpPr>
          <p:nvPr>
            <p:ph type="title"/>
          </p:nvPr>
        </p:nvSpPr>
        <p:spPr/>
        <p:txBody>
          <a:bodyPr/>
          <a:lstStyle/>
          <a:p>
            <a:r>
              <a:rPr lang="en-US" dirty="0"/>
              <a:t>DIS Control Plots</a:t>
            </a:r>
          </a:p>
        </p:txBody>
      </p:sp>
      <p:sp>
        <p:nvSpPr>
          <p:cNvPr id="3" name="Content Placeholder 2">
            <a:extLst>
              <a:ext uri="{FF2B5EF4-FFF2-40B4-BE49-F238E27FC236}">
                <a16:creationId xmlns:a16="http://schemas.microsoft.com/office/drawing/2014/main" id="{069BB644-AA32-9938-8D54-9BAFE995C43E}"/>
              </a:ext>
            </a:extLst>
          </p:cNvPr>
          <p:cNvSpPr>
            <a:spLocks noGrp="1"/>
          </p:cNvSpPr>
          <p:nvPr>
            <p:ph idx="1"/>
          </p:nvPr>
        </p:nvSpPr>
        <p:spPr/>
        <p:txBody>
          <a:bodyPr/>
          <a:lstStyle/>
          <a:p>
            <a:r>
              <a:rPr lang="en-US" dirty="0"/>
              <a:t>Figures in the following slides taken from the draft of my thesis</a:t>
            </a:r>
          </a:p>
        </p:txBody>
      </p:sp>
      <p:sp>
        <p:nvSpPr>
          <p:cNvPr id="4" name="Slide Number Placeholder 3">
            <a:extLst>
              <a:ext uri="{FF2B5EF4-FFF2-40B4-BE49-F238E27FC236}">
                <a16:creationId xmlns:a16="http://schemas.microsoft.com/office/drawing/2014/main" id="{F186265F-A208-C158-69C6-45F0667BA6C0}"/>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69862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4CA25-1FDB-269E-AD5F-EDF00E793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C997D-A3A0-3B2E-454E-AA867BCEA377}"/>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7394428-C876-DBB6-46E2-3739E4AE9245}"/>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79</a:t>
            </a:fld>
            <a:endParaRPr lang="en-US">
              <a:solidFill>
                <a:prstClr val="black">
                  <a:tint val="75000"/>
                </a:prstClr>
              </a:solidFill>
              <a:latin typeface="Calibri" panose="020F0502020204030204"/>
            </a:endParaRPr>
          </a:p>
        </p:txBody>
      </p:sp>
      <p:sp>
        <p:nvSpPr>
          <p:cNvPr id="8" name="Content Placeholder 7">
            <a:extLst>
              <a:ext uri="{FF2B5EF4-FFF2-40B4-BE49-F238E27FC236}">
                <a16:creationId xmlns:a16="http://schemas.microsoft.com/office/drawing/2014/main" id="{FBC8EAC4-B97D-D759-980F-2D5898A73154}"/>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E9BEB1FB-905B-46C3-0C1C-6177312D9463}"/>
              </a:ext>
            </a:extLst>
          </p:cNvPr>
          <p:cNvPicPr>
            <a:picLocks noChangeAspect="1"/>
          </p:cNvPicPr>
          <p:nvPr/>
        </p:nvPicPr>
        <p:blipFill>
          <a:blip r:embed="rId2"/>
          <a:stretch>
            <a:fillRect/>
          </a:stretch>
        </p:blipFill>
        <p:spPr>
          <a:xfrm>
            <a:off x="1515174" y="1158396"/>
            <a:ext cx="6503411" cy="4466117"/>
          </a:xfrm>
          <a:prstGeom prst="rect">
            <a:avLst/>
          </a:prstGeom>
        </p:spPr>
      </p:pic>
    </p:spTree>
    <p:extLst>
      <p:ext uri="{BB962C8B-B14F-4D97-AF65-F5344CB8AC3E}">
        <p14:creationId xmlns:p14="http://schemas.microsoft.com/office/powerpoint/2010/main" val="2310887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AI-generated content may be incorrect.">
            <a:extLst>
              <a:ext uri="{FF2B5EF4-FFF2-40B4-BE49-F238E27FC236}">
                <a16:creationId xmlns:a16="http://schemas.microsoft.com/office/drawing/2014/main" id="{72B7D3AA-BB41-702E-5712-E6124C6FB33B}"/>
              </a:ext>
            </a:extLst>
          </p:cNvPr>
          <p:cNvPicPr>
            <a:picLocks noChangeAspect="1"/>
          </p:cNvPicPr>
          <p:nvPr/>
        </p:nvPicPr>
        <p:blipFill>
          <a:blip r:embed="rId2"/>
          <a:stretch>
            <a:fillRect/>
          </a:stretch>
        </p:blipFill>
        <p:spPr>
          <a:xfrm>
            <a:off x="5316333" y="1694792"/>
            <a:ext cx="3827668" cy="3827668"/>
          </a:xfrm>
          <a:prstGeom prst="rect">
            <a:avLst/>
          </a:prstGeom>
        </p:spPr>
      </p:pic>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p:txBody>
          <a:bodyPr/>
          <a:lstStyle/>
          <a:p>
            <a:r>
              <a:rPr lang="en-US" dirty="0"/>
              <a:t>HERA</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mc:AlternateContent xmlns:mc="http://schemas.openxmlformats.org/markup-compatibility/2006">
        <mc:Choice xmlns:a14="http://schemas.microsoft.com/office/drawing/2010/main" Requires="a14">
          <p:sp>
            <p:nvSpPr>
              <p:cNvPr id="6" name="Content Placeholder 6">
                <a:extLst>
                  <a:ext uri="{FF2B5EF4-FFF2-40B4-BE49-F238E27FC236}">
                    <a16:creationId xmlns:a16="http://schemas.microsoft.com/office/drawing/2014/main" id="{577F96E2-30D3-C5B4-C9DE-8C807FDB9230}"/>
                  </a:ext>
                </a:extLst>
              </p:cNvPr>
              <p:cNvSpPr txBox="1">
                <a:spLocks/>
              </p:cNvSpPr>
              <p:nvPr/>
            </p:nvSpPr>
            <p:spPr>
              <a:xfrm>
                <a:off x="428625" y="1900050"/>
                <a:ext cx="5149215" cy="49579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1800" dirty="0"/>
                  <a:t>The only high energy </a:t>
                </a:r>
                <a:r>
                  <a:rPr lang="en-US" sz="1800" i="1" dirty="0"/>
                  <a:t>ep </a:t>
                </a:r>
                <a:r>
                  <a:rPr lang="en-US" sz="1800" dirty="0"/>
                  <a:t>collider accelerator ever operated</a:t>
                </a:r>
                <a:endParaRPr lang="en-US" sz="1400" dirty="0"/>
              </a:p>
              <a:p>
                <a:pPr marL="342900" indent="-342900"/>
                <a:r>
                  <a:rPr lang="en-US" sz="1800" dirty="0"/>
                  <a:t>Ran from 1992-2007 at DESY in Hamburg, Germany with nominal electron/positron energy of 27.6 GeV and proton energy of 920GeV (</a:t>
                </a:r>
                <a14:m>
                  <m:oMath xmlns:m="http://schemas.openxmlformats.org/officeDocument/2006/math">
                    <m:rad>
                      <m:radPr>
                        <m:degHide m:val="on"/>
                        <m:ctrlPr>
                          <a:rPr lang="en-US" sz="1800" i="1" smtClean="0">
                            <a:latin typeface="Cambria Math" panose="02040503050406030204" pitchFamily="18" charset="0"/>
                          </a:rPr>
                        </m:ctrlPr>
                      </m:radPr>
                      <m:deg/>
                      <m:e>
                        <m:r>
                          <m:rPr>
                            <m:sty m:val="p"/>
                          </m:rPr>
                          <a:rPr lang="en-US" sz="1800" b="0" i="1" smtClean="0">
                            <a:latin typeface="Cambria Math" panose="02040503050406030204" pitchFamily="18" charset="0"/>
                          </a:rPr>
                          <m:t>s</m:t>
                        </m:r>
                      </m:e>
                    </m:rad>
                  </m:oMath>
                </a14:m>
                <a:r>
                  <a:rPr lang="en-US" sz="1800" dirty="0"/>
                  <a:t> = 319 GeV)</a:t>
                </a:r>
              </a:p>
              <a:p>
                <a:pPr marL="342900" indent="-342900"/>
                <a:r>
                  <a:rPr lang="en-US" sz="1800" dirty="0"/>
                  <a:t>Serviced four experiments</a:t>
                </a:r>
              </a:p>
              <a:p>
                <a:pPr marL="685800" lvl="1" indent="-342900"/>
                <a:r>
                  <a:rPr lang="en-US" sz="1600" dirty="0"/>
                  <a:t>Hermes:  Fixed target with electron beam</a:t>
                </a:r>
              </a:p>
              <a:p>
                <a:pPr marL="685800" lvl="1" indent="-342900"/>
                <a:r>
                  <a:rPr lang="en-US" sz="1600" dirty="0"/>
                  <a:t>HERA-B:  Fixed target with proton beam</a:t>
                </a:r>
              </a:p>
              <a:p>
                <a:pPr marL="685800" lvl="1" indent="-342900"/>
                <a:r>
                  <a:rPr lang="en-US" sz="1600" dirty="0"/>
                  <a:t>ZEUS:  General purpose hermetic detector</a:t>
                </a:r>
              </a:p>
              <a:p>
                <a:pPr marL="685800" lvl="1" indent="-342900"/>
                <a:r>
                  <a:rPr lang="en-US" sz="1600" dirty="0"/>
                  <a:t>H1:  General purpose hermetic detector</a:t>
                </a:r>
                <a:endParaRPr lang="en-US" dirty="0"/>
              </a:p>
              <a:p>
                <a:pPr marL="342900" indent="-342900"/>
                <a:r>
                  <a:rPr lang="en-US" sz="1800" b="1" dirty="0"/>
                  <a:t>Delivered ~1</a:t>
                </a:r>
                <a14:m>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𝒇𝒃</m:t>
                        </m:r>
                      </m:e>
                      <m:sup>
                        <m:r>
                          <a:rPr lang="en-US" sz="1800" b="1" i="1" smtClean="0">
                            <a:latin typeface="Cambria Math" panose="02040503050406030204" pitchFamily="18" charset="0"/>
                          </a:rPr>
                          <m:t>−</m:t>
                        </m:r>
                        <m:r>
                          <a:rPr lang="en-US" sz="1800" b="1" i="1" smtClean="0">
                            <a:latin typeface="Cambria Math" panose="02040503050406030204" pitchFamily="18" charset="0"/>
                          </a:rPr>
                          <m:t>𝟏</m:t>
                        </m:r>
                      </m:sup>
                    </m:sSup>
                  </m:oMath>
                </a14:m>
                <a:r>
                  <a:rPr lang="en-US" sz="1800" b="1" dirty="0"/>
                  <a:t> of total integrated luminosity to H1/ZEUS, perfect starting point to get a head start on what baryon junction signatures in EIC may look like</a:t>
                </a:r>
              </a:p>
            </p:txBody>
          </p:sp>
        </mc:Choice>
        <mc:Fallback>
          <p:sp>
            <p:nvSpPr>
              <p:cNvPr id="6" name="Content Placeholder 6">
                <a:extLst>
                  <a:ext uri="{FF2B5EF4-FFF2-40B4-BE49-F238E27FC236}">
                    <a16:creationId xmlns:a16="http://schemas.microsoft.com/office/drawing/2014/main" id="{577F96E2-30D3-C5B4-C9DE-8C807FDB9230}"/>
                  </a:ext>
                </a:extLst>
              </p:cNvPr>
              <p:cNvSpPr txBox="1">
                <a:spLocks noRot="1" noChangeAspect="1" noMove="1" noResize="1" noEditPoints="1" noAdjustHandles="1" noChangeArrowheads="1" noChangeShapeType="1" noTextEdit="1"/>
              </p:cNvSpPr>
              <p:nvPr/>
            </p:nvSpPr>
            <p:spPr>
              <a:xfrm>
                <a:off x="428625" y="1900050"/>
                <a:ext cx="5149215" cy="4957950"/>
              </a:xfrm>
              <a:prstGeom prst="rect">
                <a:avLst/>
              </a:prstGeom>
              <a:blipFill>
                <a:blip r:embed="rId3"/>
                <a:stretch>
                  <a:fillRect l="-710" t="-123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5576990-EC70-FF05-DB8F-3003ADA6AFD2}"/>
              </a:ext>
            </a:extLst>
          </p:cNvPr>
          <p:cNvSpPr txBox="1"/>
          <p:nvPr/>
        </p:nvSpPr>
        <p:spPr>
          <a:xfrm>
            <a:off x="5683044" y="5522460"/>
            <a:ext cx="3342671" cy="523220"/>
          </a:xfrm>
          <a:prstGeom prst="rect">
            <a:avLst/>
          </a:prstGeom>
          <a:noFill/>
        </p:spPr>
        <p:txBody>
          <a:bodyPr wrap="square" rtlCol="0">
            <a:spAutoFit/>
          </a:bodyPr>
          <a:lstStyle/>
          <a:p>
            <a:pPr algn="ctr"/>
            <a:r>
              <a:rPr lang="en-US" sz="1400" dirty="0"/>
              <a:t>Hadron-Electron Ring Accelerator (HERA) complex, figure from [1]</a:t>
            </a:r>
          </a:p>
        </p:txBody>
      </p:sp>
    </p:spTree>
    <p:extLst>
      <p:ext uri="{BB962C8B-B14F-4D97-AF65-F5344CB8AC3E}">
        <p14:creationId xmlns:p14="http://schemas.microsoft.com/office/powerpoint/2010/main" val="16895452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36C11-27D0-EC07-58CA-3302BFB0B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C3EDA-1914-EF30-AB77-B5ACC49E3D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4C6E51-A5EA-CCEF-02DD-768017ACF8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CC28499-848C-C505-65C9-5D6865F13E73}"/>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80</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2C81D4B5-DC0A-8C77-7FFE-61F65079464A}"/>
              </a:ext>
            </a:extLst>
          </p:cNvPr>
          <p:cNvPicPr>
            <a:picLocks noChangeAspect="1"/>
          </p:cNvPicPr>
          <p:nvPr/>
        </p:nvPicPr>
        <p:blipFill>
          <a:blip r:embed="rId2"/>
          <a:stretch>
            <a:fillRect/>
          </a:stretch>
        </p:blipFill>
        <p:spPr>
          <a:xfrm>
            <a:off x="1168611" y="1105095"/>
            <a:ext cx="6806778" cy="4452148"/>
          </a:xfrm>
          <a:prstGeom prst="rect">
            <a:avLst/>
          </a:prstGeom>
        </p:spPr>
      </p:pic>
    </p:spTree>
    <p:extLst>
      <p:ext uri="{BB962C8B-B14F-4D97-AF65-F5344CB8AC3E}">
        <p14:creationId xmlns:p14="http://schemas.microsoft.com/office/powerpoint/2010/main" val="30783435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257F3-F279-F460-23F9-E06C9EDC9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35D28-B01B-E78D-647A-030B07E883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AC79E3-96B3-0F4D-4DAC-5F4E4EDAF1E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FAD3B53-E287-98B8-64B3-37C06DA45D9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1E5FA9F8-9CF3-6A68-20CA-4B8356B6CACA}"/>
              </a:ext>
            </a:extLst>
          </p:cNvPr>
          <p:cNvPicPr>
            <a:picLocks noChangeAspect="1"/>
          </p:cNvPicPr>
          <p:nvPr/>
        </p:nvPicPr>
        <p:blipFill>
          <a:blip r:embed="rId2"/>
          <a:stretch>
            <a:fillRect/>
          </a:stretch>
        </p:blipFill>
        <p:spPr>
          <a:xfrm>
            <a:off x="1089548" y="1149023"/>
            <a:ext cx="6964904" cy="4340949"/>
          </a:xfrm>
          <a:prstGeom prst="rect">
            <a:avLst/>
          </a:prstGeom>
        </p:spPr>
      </p:pic>
    </p:spTree>
    <p:extLst>
      <p:ext uri="{BB962C8B-B14F-4D97-AF65-F5344CB8AC3E}">
        <p14:creationId xmlns:p14="http://schemas.microsoft.com/office/powerpoint/2010/main" val="1355365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0A82B-A7F1-FF85-7455-F99D3B474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AA69B-6833-6847-9F50-441BCEEB41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C3A375-B2BD-20F5-6BBF-AE4308C42E9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DE6B54-641D-EB7F-FB91-C861AB164B5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82</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479B10FF-1058-7402-20BC-11444D921D3D}"/>
              </a:ext>
            </a:extLst>
          </p:cNvPr>
          <p:cNvPicPr>
            <a:picLocks noChangeAspect="1"/>
          </p:cNvPicPr>
          <p:nvPr/>
        </p:nvPicPr>
        <p:blipFill>
          <a:blip r:embed="rId2"/>
          <a:stretch>
            <a:fillRect/>
          </a:stretch>
        </p:blipFill>
        <p:spPr>
          <a:xfrm>
            <a:off x="1167165" y="919525"/>
            <a:ext cx="6809671" cy="4704988"/>
          </a:xfrm>
          <a:prstGeom prst="rect">
            <a:avLst/>
          </a:prstGeom>
        </p:spPr>
      </p:pic>
    </p:spTree>
    <p:extLst>
      <p:ext uri="{BB962C8B-B14F-4D97-AF65-F5344CB8AC3E}">
        <p14:creationId xmlns:p14="http://schemas.microsoft.com/office/powerpoint/2010/main" val="6427766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8CC1E-015F-5380-E809-00B0C08E7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4DA325-B90F-3DC2-38A9-8C18C1C645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5FF09-58AC-229A-C194-421AA3501B8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625AC73-B4BA-E8A5-4BD3-D29D97D7673A}"/>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83</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48F64FC6-C2A3-45C4-DD16-B9E2C3238789}"/>
              </a:ext>
            </a:extLst>
          </p:cNvPr>
          <p:cNvPicPr>
            <a:picLocks noChangeAspect="1"/>
          </p:cNvPicPr>
          <p:nvPr/>
        </p:nvPicPr>
        <p:blipFill>
          <a:blip r:embed="rId2"/>
          <a:stretch>
            <a:fillRect/>
          </a:stretch>
        </p:blipFill>
        <p:spPr>
          <a:xfrm>
            <a:off x="1145279" y="910375"/>
            <a:ext cx="6853442" cy="4646867"/>
          </a:xfrm>
          <a:prstGeom prst="rect">
            <a:avLst/>
          </a:prstGeom>
        </p:spPr>
      </p:pic>
    </p:spTree>
    <p:extLst>
      <p:ext uri="{BB962C8B-B14F-4D97-AF65-F5344CB8AC3E}">
        <p14:creationId xmlns:p14="http://schemas.microsoft.com/office/powerpoint/2010/main" val="3456751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93388-7E03-87FB-F03D-45A84D4DC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98861-93BE-F890-8035-5A39841006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64FD35-0C89-8B9D-478D-FCA4B8C152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1B0BCA-63F9-7504-442B-EB4A6352D87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84</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6521A5A-61CA-0CA2-77B4-91AE5958FDBF}"/>
              </a:ext>
            </a:extLst>
          </p:cNvPr>
          <p:cNvPicPr>
            <a:picLocks noChangeAspect="1"/>
          </p:cNvPicPr>
          <p:nvPr/>
        </p:nvPicPr>
        <p:blipFill>
          <a:blip r:embed="rId2"/>
          <a:stretch>
            <a:fillRect/>
          </a:stretch>
        </p:blipFill>
        <p:spPr>
          <a:xfrm>
            <a:off x="1142874" y="1119550"/>
            <a:ext cx="6858253" cy="4437693"/>
          </a:xfrm>
          <a:prstGeom prst="rect">
            <a:avLst/>
          </a:prstGeom>
        </p:spPr>
      </p:pic>
    </p:spTree>
    <p:extLst>
      <p:ext uri="{BB962C8B-B14F-4D97-AF65-F5344CB8AC3E}">
        <p14:creationId xmlns:p14="http://schemas.microsoft.com/office/powerpoint/2010/main" val="18373678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0AF79-7C13-A3B4-71B8-8AF608B56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592C30-E266-E454-BC8A-2AD21890A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4EE1B4-0D1A-8AAE-841A-5E9BE54B11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E6DB7BC-B96D-64F9-89F4-ECADDE66812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85</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ECAA8937-EEE7-29D2-2569-755D030A55E8}"/>
              </a:ext>
            </a:extLst>
          </p:cNvPr>
          <p:cNvPicPr>
            <a:picLocks noChangeAspect="1"/>
          </p:cNvPicPr>
          <p:nvPr/>
        </p:nvPicPr>
        <p:blipFill>
          <a:blip r:embed="rId2"/>
          <a:stretch>
            <a:fillRect/>
          </a:stretch>
        </p:blipFill>
        <p:spPr>
          <a:xfrm>
            <a:off x="1138587" y="1107042"/>
            <a:ext cx="6866826" cy="4517471"/>
          </a:xfrm>
          <a:prstGeom prst="rect">
            <a:avLst/>
          </a:prstGeom>
        </p:spPr>
      </p:pic>
    </p:spTree>
    <p:extLst>
      <p:ext uri="{BB962C8B-B14F-4D97-AF65-F5344CB8AC3E}">
        <p14:creationId xmlns:p14="http://schemas.microsoft.com/office/powerpoint/2010/main" val="16262956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835D-B18E-74C9-D6C8-6264131DD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97001-6CE9-454D-6EF3-C4AD3393DF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FFFF0-6E97-479C-DA04-486CB547D68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B7E885-411F-EA58-228D-984029C0D7A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86</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3DB04E02-577C-6ADF-AD89-2EEABEF46512}"/>
              </a:ext>
            </a:extLst>
          </p:cNvPr>
          <p:cNvPicPr>
            <a:picLocks noChangeAspect="1"/>
          </p:cNvPicPr>
          <p:nvPr/>
        </p:nvPicPr>
        <p:blipFill>
          <a:blip r:embed="rId2"/>
          <a:stretch>
            <a:fillRect/>
          </a:stretch>
        </p:blipFill>
        <p:spPr>
          <a:xfrm>
            <a:off x="1159327" y="994917"/>
            <a:ext cx="6825347" cy="4629596"/>
          </a:xfrm>
          <a:prstGeom prst="rect">
            <a:avLst/>
          </a:prstGeom>
        </p:spPr>
      </p:pic>
    </p:spTree>
    <p:extLst>
      <p:ext uri="{BB962C8B-B14F-4D97-AF65-F5344CB8AC3E}">
        <p14:creationId xmlns:p14="http://schemas.microsoft.com/office/powerpoint/2010/main" val="2036863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F0DE9-3DF0-2F19-E937-64F8C0CE0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8E671-4DE2-F495-4965-7A1D2E8351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DA9B18-1BC3-8300-7872-C8A7B67A391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55116FD-5DD5-3780-BADD-C51AF5D6420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87</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14DA2079-12E4-47F8-112E-F64890E9F976}"/>
              </a:ext>
            </a:extLst>
          </p:cNvPr>
          <p:cNvPicPr>
            <a:picLocks noChangeAspect="1"/>
          </p:cNvPicPr>
          <p:nvPr/>
        </p:nvPicPr>
        <p:blipFill>
          <a:blip r:embed="rId2"/>
          <a:stretch>
            <a:fillRect/>
          </a:stretch>
        </p:blipFill>
        <p:spPr>
          <a:xfrm>
            <a:off x="1149198" y="1170016"/>
            <a:ext cx="6845605" cy="4517969"/>
          </a:xfrm>
          <a:prstGeom prst="rect">
            <a:avLst/>
          </a:prstGeom>
        </p:spPr>
      </p:pic>
    </p:spTree>
    <p:extLst>
      <p:ext uri="{BB962C8B-B14F-4D97-AF65-F5344CB8AC3E}">
        <p14:creationId xmlns:p14="http://schemas.microsoft.com/office/powerpoint/2010/main" val="3957461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AE22-B6F3-EC7C-9BB3-416476ABC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090C8-F241-C5BC-1D49-9F867BC982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2F320B-28A0-CABC-09F7-C69D5C95DA1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E642CBD-0697-6E9F-4CA1-F99B10B6BD8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88</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D29BE094-2CD6-99B3-160A-6E4CB19C8147}"/>
              </a:ext>
            </a:extLst>
          </p:cNvPr>
          <p:cNvPicPr>
            <a:picLocks noChangeAspect="1"/>
          </p:cNvPicPr>
          <p:nvPr/>
        </p:nvPicPr>
        <p:blipFill>
          <a:blip r:embed="rId2"/>
          <a:stretch>
            <a:fillRect/>
          </a:stretch>
        </p:blipFill>
        <p:spPr>
          <a:xfrm>
            <a:off x="1117154" y="1089157"/>
            <a:ext cx="6909692" cy="4679686"/>
          </a:xfrm>
          <a:prstGeom prst="rect">
            <a:avLst/>
          </a:prstGeom>
        </p:spPr>
      </p:pic>
    </p:spTree>
    <p:extLst>
      <p:ext uri="{BB962C8B-B14F-4D97-AF65-F5344CB8AC3E}">
        <p14:creationId xmlns:p14="http://schemas.microsoft.com/office/powerpoint/2010/main" val="33148517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F3507-C70C-C045-C33B-B956B29F6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BDB75-4B73-9F9B-AC84-B415D132F416}"/>
              </a:ext>
            </a:extLst>
          </p:cNvPr>
          <p:cNvSpPr>
            <a:spLocks noGrp="1"/>
          </p:cNvSpPr>
          <p:nvPr>
            <p:ph type="title"/>
          </p:nvPr>
        </p:nvSpPr>
        <p:spPr/>
        <p:txBody>
          <a:bodyPr/>
          <a:lstStyle/>
          <a:p>
            <a:r>
              <a:rPr lang="en-US" dirty="0" err="1"/>
              <a:t>Asym</a:t>
            </a:r>
            <a:r>
              <a:rPr lang="en-US" dirty="0"/>
              <a:t> Control Plots</a:t>
            </a:r>
          </a:p>
        </p:txBody>
      </p:sp>
      <p:sp>
        <p:nvSpPr>
          <p:cNvPr id="3" name="Content Placeholder 2">
            <a:extLst>
              <a:ext uri="{FF2B5EF4-FFF2-40B4-BE49-F238E27FC236}">
                <a16:creationId xmlns:a16="http://schemas.microsoft.com/office/drawing/2014/main" id="{F1BAA317-CFEA-0E03-DB59-90E2E625CEE9}"/>
              </a:ext>
            </a:extLst>
          </p:cNvPr>
          <p:cNvSpPr>
            <a:spLocks noGrp="1"/>
          </p:cNvSpPr>
          <p:nvPr>
            <p:ph idx="1"/>
          </p:nvPr>
        </p:nvSpPr>
        <p:spPr/>
        <p:txBody>
          <a:bodyPr/>
          <a:lstStyle/>
          <a:p>
            <a:r>
              <a:rPr lang="en-US" dirty="0"/>
              <a:t>Figures in the following slides taken from the draft of my thesis</a:t>
            </a:r>
          </a:p>
        </p:txBody>
      </p:sp>
      <p:sp>
        <p:nvSpPr>
          <p:cNvPr id="4" name="Slide Number Placeholder 3">
            <a:extLst>
              <a:ext uri="{FF2B5EF4-FFF2-40B4-BE49-F238E27FC236}">
                <a16:creationId xmlns:a16="http://schemas.microsoft.com/office/drawing/2014/main" id="{8B9C19EF-DEE6-A658-8F51-CADCC41C2C6D}"/>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89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7286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5B5C-49B3-8CC6-8CA3-36CC2DFC54FD}"/>
            </a:ext>
          </a:extLst>
        </p:cNvPr>
        <p:cNvGrpSpPr/>
        <p:nvPr/>
      </p:nvGrpSpPr>
      <p:grpSpPr>
        <a:xfrm>
          <a:off x="0" y="0"/>
          <a:ext cx="0" cy="0"/>
          <a:chOff x="0" y="0"/>
          <a:chExt cx="0" cy="0"/>
        </a:xfrm>
      </p:grpSpPr>
      <p:pic>
        <p:nvPicPr>
          <p:cNvPr id="4" name="Picture 3" descr="A picture containing sky, wire, line&#10;&#10;AI-generated content may be incorrect.">
            <a:extLst>
              <a:ext uri="{FF2B5EF4-FFF2-40B4-BE49-F238E27FC236}">
                <a16:creationId xmlns:a16="http://schemas.microsoft.com/office/drawing/2014/main" id="{2C8C8EE4-3C40-D220-31B3-3C2271E33E18}"/>
              </a:ext>
            </a:extLst>
          </p:cNvPr>
          <p:cNvPicPr>
            <a:picLocks noChangeAspect="1"/>
          </p:cNvPicPr>
          <p:nvPr/>
        </p:nvPicPr>
        <p:blipFill>
          <a:blip r:embed="rId2"/>
          <a:stretch>
            <a:fillRect/>
          </a:stretch>
        </p:blipFill>
        <p:spPr>
          <a:xfrm>
            <a:off x="5051125" y="939767"/>
            <a:ext cx="4092875" cy="3063875"/>
          </a:xfrm>
          <a:prstGeom prst="rect">
            <a:avLst/>
          </a:prstGeom>
        </p:spPr>
      </p:pic>
      <p:sp>
        <p:nvSpPr>
          <p:cNvPr id="2" name="Title 1">
            <a:extLst>
              <a:ext uri="{FF2B5EF4-FFF2-40B4-BE49-F238E27FC236}">
                <a16:creationId xmlns:a16="http://schemas.microsoft.com/office/drawing/2014/main" id="{D2ED7557-586E-5A95-60C8-1676623247B9}"/>
              </a:ext>
            </a:extLst>
          </p:cNvPr>
          <p:cNvSpPr>
            <a:spLocks noGrp="1"/>
          </p:cNvSpPr>
          <p:nvPr>
            <p:ph type="title"/>
          </p:nvPr>
        </p:nvSpPr>
        <p:spPr/>
        <p:txBody>
          <a:bodyPr/>
          <a:lstStyle/>
          <a:p>
            <a:r>
              <a:rPr lang="en-US" dirty="0"/>
              <a:t>Neutral Current Deep-Inelastic Scattering at HERA</a:t>
            </a:r>
          </a:p>
        </p:txBody>
      </p:sp>
      <p:sp>
        <p:nvSpPr>
          <p:cNvPr id="3" name="Slide Number Placeholder 2">
            <a:extLst>
              <a:ext uri="{FF2B5EF4-FFF2-40B4-BE49-F238E27FC236}">
                <a16:creationId xmlns:a16="http://schemas.microsoft.com/office/drawing/2014/main" id="{089C36A9-F6C7-9678-4430-84901F2604C4}"/>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mc:AlternateContent xmlns:mc="http://schemas.openxmlformats.org/markup-compatibility/2006">
        <mc:Choice xmlns:a14="http://schemas.microsoft.com/office/drawing/2010/main" Requires="a14">
          <p:sp>
            <p:nvSpPr>
              <p:cNvPr id="6" name="Content Placeholder 6">
                <a:extLst>
                  <a:ext uri="{FF2B5EF4-FFF2-40B4-BE49-F238E27FC236}">
                    <a16:creationId xmlns:a16="http://schemas.microsoft.com/office/drawing/2014/main" id="{9E045B78-8853-EAB4-59E8-108FEA8D0A54}"/>
                  </a:ext>
                </a:extLst>
              </p:cNvPr>
              <p:cNvSpPr txBox="1">
                <a:spLocks/>
              </p:cNvSpPr>
              <p:nvPr/>
            </p:nvSpPr>
            <p:spPr>
              <a:xfrm>
                <a:off x="428625" y="1900050"/>
                <a:ext cx="4546497" cy="49579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Kinematics of </a:t>
                </a:r>
                <a:r>
                  <a:rPr lang="en-US" sz="1600" i="1" dirty="0"/>
                  <a:t>ep</a:t>
                </a:r>
                <a:r>
                  <a:rPr lang="en-US" sz="1600" dirty="0"/>
                  <a:t> collisions can be completely described by four Lorentz scalars: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𝑦</m:t>
                    </m:r>
                    <m:r>
                      <a:rPr lang="en-US" sz="1600" i="1">
                        <a:latin typeface="Cambria Math" panose="02040503050406030204" pitchFamily="18" charset="0"/>
                      </a:rPr>
                      <m:t>,</m:t>
                    </m:r>
                    <m:r>
                      <a:rPr lang="en-US" sz="1600" i="1">
                        <a:latin typeface="Cambria Math" panose="02040503050406030204" pitchFamily="18" charset="0"/>
                      </a:rPr>
                      <m:t>𝑠</m:t>
                    </m:r>
                  </m:oMath>
                </a14:m>
                <a:endParaRPr lang="en-US" sz="1600" dirty="0"/>
              </a:p>
              <a:p>
                <a:pPr lvl="1"/>
                <a:r>
                  <a:rPr lang="en-US" sz="1600" dirty="0"/>
                  <a:t>All can be written in terms of highlighted four momentums on the right</a:t>
                </a:r>
              </a:p>
              <a:p>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oMath>
                </a14:m>
                <a:r>
                  <a:rPr lang="en-US" sz="1600" dirty="0"/>
                  <a:t>is the negative four momentum of the virtual photon squared (negative sign convention to keep quantity positive)</a:t>
                </a:r>
              </a:p>
              <a:p>
                <a14:m>
                  <m:oMath xmlns:m="http://schemas.openxmlformats.org/officeDocument/2006/math">
                    <m:r>
                      <a:rPr lang="en-US" sz="1600" i="1">
                        <a:latin typeface="Cambria Math" panose="02040503050406030204" pitchFamily="18" charset="0"/>
                      </a:rPr>
                      <m:t>𝑥</m:t>
                    </m:r>
                  </m:oMath>
                </a14:m>
                <a:r>
                  <a:rPr lang="en-US" sz="1600" i="1" dirty="0"/>
                  <a:t> </a:t>
                </a:r>
                <a:r>
                  <a:rPr lang="en-US" sz="1600" dirty="0"/>
                  <a:t>(also known as </a:t>
                </a:r>
                <a:r>
                  <a:rPr lang="en-US" sz="1600" dirty="0" err="1"/>
                  <a:t>Bjorken</a:t>
                </a:r>
                <a:r>
                  <a:rPr lang="en-US" sz="1600" dirty="0"/>
                  <a:t>- </a:t>
                </a:r>
                <a14:m>
                  <m:oMath xmlns:m="http://schemas.openxmlformats.org/officeDocument/2006/math">
                    <m:r>
                      <a:rPr lang="en-US" sz="1600" i="1">
                        <a:latin typeface="Cambria Math" panose="02040503050406030204" pitchFamily="18" charset="0"/>
                      </a:rPr>
                      <m:t>𝑥</m:t>
                    </m:r>
                  </m:oMath>
                </a14:m>
                <a:r>
                  <a:rPr lang="en-US" sz="1600" dirty="0"/>
                  <a:t>) is the fractional momentum of the struck quark with respect to the proton’s momentum</a:t>
                </a:r>
              </a:p>
              <a:p>
                <a14:m>
                  <m:oMath xmlns:m="http://schemas.openxmlformats.org/officeDocument/2006/math">
                    <m:r>
                      <a:rPr lang="en-US" sz="1600" b="1" i="1">
                        <a:latin typeface="Cambria Math" panose="02040503050406030204" pitchFamily="18" charset="0"/>
                      </a:rPr>
                      <m:t>𝒚</m:t>
                    </m:r>
                  </m:oMath>
                </a14:m>
                <a:r>
                  <a:rPr lang="en-US" sz="1600" b="1" i="1" dirty="0"/>
                  <a:t> </a:t>
                </a:r>
                <a:r>
                  <a:rPr lang="en-US" sz="1600" b="1" dirty="0"/>
                  <a:t>is the inelasticity (not to be confused with </a:t>
                </a:r>
                <a14:m>
                  <m:oMath xmlns:m="http://schemas.openxmlformats.org/officeDocument/2006/math">
                    <m:r>
                      <a:rPr lang="en-US" sz="1600" b="1" i="1">
                        <a:latin typeface="Cambria Math" panose="02040503050406030204" pitchFamily="18" charset="0"/>
                      </a:rPr>
                      <m:t>𝒚</m:t>
                    </m:r>
                  </m:oMath>
                </a14:m>
                <a:r>
                  <a:rPr lang="en-US" sz="1600" b="1" dirty="0"/>
                  <a:t> as rapidity which is standard in heavy ion physics)</a:t>
                </a:r>
                <a:r>
                  <a:rPr lang="en-US" sz="1600" dirty="0"/>
                  <a:t>, can be interpreted as the fractional energy lost by the electron in the scattering</a:t>
                </a:r>
              </a:p>
              <a:p>
                <a14:m>
                  <m:oMath xmlns:m="http://schemas.openxmlformats.org/officeDocument/2006/math">
                    <m:r>
                      <a:rPr lang="en-US" sz="1600" i="1">
                        <a:latin typeface="Cambria Math" panose="02040503050406030204" pitchFamily="18" charset="0"/>
                      </a:rPr>
                      <m:t>𝑠</m:t>
                    </m:r>
                  </m:oMath>
                </a14:m>
                <a:r>
                  <a:rPr lang="en-US" sz="1600" i="1" dirty="0"/>
                  <a:t> </a:t>
                </a:r>
                <a:r>
                  <a:rPr lang="en-US" sz="1600" dirty="0"/>
                  <a:t>is the center-of-mass energy of the colliding system squared</a:t>
                </a:r>
                <a:endParaRPr lang="en-US" sz="1600" i="1" dirty="0"/>
              </a:p>
              <a:p>
                <a14:m>
                  <m:oMath xmlns:m="http://schemas.openxmlformats.org/officeDocument/2006/math">
                    <m:r>
                      <a:rPr lang="en-US" sz="1600" i="1">
                        <a:latin typeface="Cambria Math" panose="02040503050406030204" pitchFamily="18" charset="0"/>
                      </a:rPr>
                      <m:t>𝑊</m:t>
                    </m:r>
                  </m:oMath>
                </a14:m>
                <a:r>
                  <a:rPr lang="en-US" sz="1600" dirty="0"/>
                  <a:t> is the invariant mass of the hadronic final state (HFS) denoted </a:t>
                </a:r>
                <a14:m>
                  <m:oMath xmlns:m="http://schemas.openxmlformats.org/officeDocument/2006/math">
                    <m:r>
                      <a:rPr lang="en-US" sz="1600" i="1">
                        <a:latin typeface="Cambria Math" panose="02040503050406030204" pitchFamily="18" charset="0"/>
                      </a:rPr>
                      <m:t>𝑋</m:t>
                    </m:r>
                  </m:oMath>
                </a14:m>
                <a:endParaRPr lang="en-US" sz="1600" dirty="0"/>
              </a:p>
            </p:txBody>
          </p:sp>
        </mc:Choice>
        <mc:Fallback>
          <p:sp>
            <p:nvSpPr>
              <p:cNvPr id="6" name="Content Placeholder 6">
                <a:extLst>
                  <a:ext uri="{FF2B5EF4-FFF2-40B4-BE49-F238E27FC236}">
                    <a16:creationId xmlns:a16="http://schemas.microsoft.com/office/drawing/2014/main" id="{9E045B78-8853-EAB4-59E8-108FEA8D0A54}"/>
                  </a:ext>
                </a:extLst>
              </p:cNvPr>
              <p:cNvSpPr txBox="1">
                <a:spLocks noRot="1" noChangeAspect="1" noMove="1" noResize="1" noEditPoints="1" noAdjustHandles="1" noChangeArrowheads="1" noChangeShapeType="1" noTextEdit="1"/>
              </p:cNvSpPr>
              <p:nvPr/>
            </p:nvSpPr>
            <p:spPr>
              <a:xfrm>
                <a:off x="428625" y="1900050"/>
                <a:ext cx="4546497" cy="4957950"/>
              </a:xfrm>
              <a:prstGeom prst="rect">
                <a:avLst/>
              </a:prstGeom>
              <a:blipFill>
                <a:blip r:embed="rId3"/>
                <a:stretch>
                  <a:fillRect l="-536" t="-861" r="-174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B9B52E8-D0C7-852C-B66A-D81F09ACD299}"/>
              </a:ext>
            </a:extLst>
          </p:cNvPr>
          <p:cNvPicPr>
            <a:picLocks noChangeAspect="1"/>
          </p:cNvPicPr>
          <p:nvPr/>
        </p:nvPicPr>
        <p:blipFill>
          <a:blip r:embed="rId4"/>
          <a:stretch>
            <a:fillRect/>
          </a:stretch>
        </p:blipFill>
        <p:spPr>
          <a:xfrm>
            <a:off x="5247770" y="4120561"/>
            <a:ext cx="1558695" cy="1268006"/>
          </a:xfrm>
          <a:prstGeom prst="rect">
            <a:avLst/>
          </a:prstGeom>
        </p:spPr>
      </p:pic>
      <p:pic>
        <p:nvPicPr>
          <p:cNvPr id="10" name="Picture 9" descr="Text, letter&#10;&#10;AI-generated content may be incorrect.">
            <a:extLst>
              <a:ext uri="{FF2B5EF4-FFF2-40B4-BE49-F238E27FC236}">
                <a16:creationId xmlns:a16="http://schemas.microsoft.com/office/drawing/2014/main" id="{F2010E3F-2617-B869-B020-53938473C167}"/>
              </a:ext>
            </a:extLst>
          </p:cNvPr>
          <p:cNvPicPr>
            <a:picLocks noChangeAspect="1"/>
          </p:cNvPicPr>
          <p:nvPr/>
        </p:nvPicPr>
        <p:blipFill>
          <a:blip r:embed="rId5"/>
          <a:stretch>
            <a:fillRect/>
          </a:stretch>
        </p:blipFill>
        <p:spPr>
          <a:xfrm>
            <a:off x="7079113" y="4120561"/>
            <a:ext cx="1813340" cy="1314672"/>
          </a:xfrm>
          <a:prstGeom prst="rect">
            <a:avLst/>
          </a:prstGeom>
        </p:spPr>
      </p:pic>
      <p:pic>
        <p:nvPicPr>
          <p:cNvPr id="11" name="Picture 10">
            <a:extLst>
              <a:ext uri="{FF2B5EF4-FFF2-40B4-BE49-F238E27FC236}">
                <a16:creationId xmlns:a16="http://schemas.microsoft.com/office/drawing/2014/main" id="{EC34006A-BE5F-B057-8AD8-C9D21E0E7D91}"/>
              </a:ext>
            </a:extLst>
          </p:cNvPr>
          <p:cNvPicPr>
            <a:picLocks noChangeAspect="1"/>
          </p:cNvPicPr>
          <p:nvPr/>
        </p:nvPicPr>
        <p:blipFill>
          <a:blip r:embed="rId6"/>
          <a:stretch>
            <a:fillRect/>
          </a:stretch>
        </p:blipFill>
        <p:spPr>
          <a:xfrm>
            <a:off x="6396062" y="5552152"/>
            <a:ext cx="899238" cy="320068"/>
          </a:xfrm>
          <a:prstGeom prst="rect">
            <a:avLst/>
          </a:prstGeom>
        </p:spPr>
      </p:pic>
      <p:pic>
        <p:nvPicPr>
          <p:cNvPr id="12" name="Picture 11">
            <a:extLst>
              <a:ext uri="{FF2B5EF4-FFF2-40B4-BE49-F238E27FC236}">
                <a16:creationId xmlns:a16="http://schemas.microsoft.com/office/drawing/2014/main" id="{3008111D-4FC4-3CD5-700A-EEFAC39531DF}"/>
              </a:ext>
            </a:extLst>
          </p:cNvPr>
          <p:cNvPicPr>
            <a:picLocks noChangeAspect="1"/>
          </p:cNvPicPr>
          <p:nvPr/>
        </p:nvPicPr>
        <p:blipFill>
          <a:blip r:embed="rId7"/>
          <a:stretch>
            <a:fillRect/>
          </a:stretch>
        </p:blipFill>
        <p:spPr>
          <a:xfrm>
            <a:off x="5497309" y="5988212"/>
            <a:ext cx="2696744" cy="320068"/>
          </a:xfrm>
          <a:prstGeom prst="rect">
            <a:avLst/>
          </a:prstGeom>
        </p:spPr>
      </p:pic>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5F34B35F-3EF1-9328-3349-E1846140C866}"/>
                  </a:ext>
                </a:extLst>
              </p14:cNvPr>
              <p14:cNvContentPartPr/>
              <p14:nvPr/>
            </p14:nvContentPartPr>
            <p14:xfrm>
              <a:off x="6115452" y="2261276"/>
              <a:ext cx="206640" cy="10080"/>
            </p14:xfrm>
          </p:contentPart>
        </mc:Choice>
        <mc:Fallback xmlns="">
          <p:pic>
            <p:nvPicPr>
              <p:cNvPr id="14" name="Ink 13">
                <a:extLst>
                  <a:ext uri="{FF2B5EF4-FFF2-40B4-BE49-F238E27FC236}">
                    <a16:creationId xmlns:a16="http://schemas.microsoft.com/office/drawing/2014/main" id="{5F34B35F-3EF1-9328-3349-E1846140C866}"/>
                  </a:ext>
                </a:extLst>
              </p:cNvPr>
              <p:cNvPicPr/>
              <p:nvPr/>
            </p:nvPicPr>
            <p:blipFill>
              <a:blip r:embed="rId9"/>
              <a:stretch>
                <a:fillRect/>
              </a:stretch>
            </p:blipFill>
            <p:spPr>
              <a:xfrm>
                <a:off x="6079812" y="2189276"/>
                <a:ext cx="2782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5333ECED-D6B1-5A29-0063-7F4F0467D1D0}"/>
                  </a:ext>
                </a:extLst>
              </p14:cNvPr>
              <p14:cNvContentPartPr/>
              <p14:nvPr/>
            </p14:nvContentPartPr>
            <p14:xfrm>
              <a:off x="6085932" y="3224636"/>
              <a:ext cx="285120" cy="20880"/>
            </p14:xfrm>
          </p:contentPart>
        </mc:Choice>
        <mc:Fallback xmlns="">
          <p:pic>
            <p:nvPicPr>
              <p:cNvPr id="16" name="Ink 15">
                <a:extLst>
                  <a:ext uri="{FF2B5EF4-FFF2-40B4-BE49-F238E27FC236}">
                    <a16:creationId xmlns:a16="http://schemas.microsoft.com/office/drawing/2014/main" id="{5333ECED-D6B1-5A29-0063-7F4F0467D1D0}"/>
                  </a:ext>
                </a:extLst>
              </p:cNvPr>
              <p:cNvPicPr/>
              <p:nvPr/>
            </p:nvPicPr>
            <p:blipFill>
              <a:blip r:embed="rId11"/>
              <a:stretch>
                <a:fillRect/>
              </a:stretch>
            </p:blipFill>
            <p:spPr>
              <a:xfrm>
                <a:off x="6049932" y="3152996"/>
                <a:ext cx="35676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58AFC62B-40A5-6E58-5669-63286899B9B1}"/>
                  </a:ext>
                </a:extLst>
              </p14:cNvPr>
              <p14:cNvContentPartPr/>
              <p14:nvPr/>
            </p14:nvContentPartPr>
            <p14:xfrm>
              <a:off x="7580652" y="1720556"/>
              <a:ext cx="235080" cy="360"/>
            </p14:xfrm>
          </p:contentPart>
        </mc:Choice>
        <mc:Fallback xmlns="">
          <p:pic>
            <p:nvPicPr>
              <p:cNvPr id="17" name="Ink 16">
                <a:extLst>
                  <a:ext uri="{FF2B5EF4-FFF2-40B4-BE49-F238E27FC236}">
                    <a16:creationId xmlns:a16="http://schemas.microsoft.com/office/drawing/2014/main" id="{58AFC62B-40A5-6E58-5669-63286899B9B1}"/>
                  </a:ext>
                </a:extLst>
              </p:cNvPr>
              <p:cNvPicPr/>
              <p:nvPr/>
            </p:nvPicPr>
            <p:blipFill>
              <a:blip r:embed="rId13"/>
              <a:stretch>
                <a:fillRect/>
              </a:stretch>
            </p:blipFill>
            <p:spPr>
              <a:xfrm>
                <a:off x="7545012" y="1648556"/>
                <a:ext cx="306720" cy="144000"/>
              </a:xfrm>
              <a:prstGeom prst="rect">
                <a:avLst/>
              </a:prstGeom>
            </p:spPr>
          </p:pic>
        </mc:Fallback>
      </mc:AlternateContent>
      <p:sp>
        <p:nvSpPr>
          <p:cNvPr id="5" name="Rectangle 4">
            <a:extLst>
              <a:ext uri="{FF2B5EF4-FFF2-40B4-BE49-F238E27FC236}">
                <a16:creationId xmlns:a16="http://schemas.microsoft.com/office/drawing/2014/main" id="{3AC4550F-B445-A404-1AFB-332413128952}"/>
              </a:ext>
            </a:extLst>
          </p:cNvPr>
          <p:cNvSpPr/>
          <p:nvPr/>
        </p:nvSpPr>
        <p:spPr>
          <a:xfrm>
            <a:off x="6322092" y="5552152"/>
            <a:ext cx="1105075" cy="3660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858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809EB-B723-4E76-87BD-8EBFEE29F8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073B1F-3805-A085-4FDC-5155B4DFC90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A9BAEC8-28CA-B0C7-7FE7-1EAD8E6C9B2F}"/>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90</a:t>
            </a:fld>
            <a:endParaRPr lang="en-US">
              <a:solidFill>
                <a:prstClr val="black">
                  <a:tint val="75000"/>
                </a:prstClr>
              </a:solidFill>
              <a:latin typeface="Calibri" panose="020F0502020204030204"/>
            </a:endParaRPr>
          </a:p>
        </p:txBody>
      </p:sp>
      <p:pic>
        <p:nvPicPr>
          <p:cNvPr id="6" name="Picture 5" descr="Graphical user interface, chart&#10;&#10;AI-generated content may be incorrect.">
            <a:extLst>
              <a:ext uri="{FF2B5EF4-FFF2-40B4-BE49-F238E27FC236}">
                <a16:creationId xmlns:a16="http://schemas.microsoft.com/office/drawing/2014/main" id="{11B07C45-DD3D-5359-32AF-76C0E58A1582}"/>
              </a:ext>
            </a:extLst>
          </p:cNvPr>
          <p:cNvPicPr>
            <a:picLocks noChangeAspect="1"/>
          </p:cNvPicPr>
          <p:nvPr/>
        </p:nvPicPr>
        <p:blipFill>
          <a:blip r:embed="rId2"/>
          <a:stretch>
            <a:fillRect/>
          </a:stretch>
        </p:blipFill>
        <p:spPr>
          <a:xfrm>
            <a:off x="2180065" y="937044"/>
            <a:ext cx="4783870" cy="4983912"/>
          </a:xfrm>
          <a:prstGeom prst="rect">
            <a:avLst/>
          </a:prstGeom>
        </p:spPr>
      </p:pic>
    </p:spTree>
    <p:extLst>
      <p:ext uri="{BB962C8B-B14F-4D97-AF65-F5344CB8AC3E}">
        <p14:creationId xmlns:p14="http://schemas.microsoft.com/office/powerpoint/2010/main" val="1292283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6CA7-926A-288F-C22D-2E6A2C0C5A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1F6EBB-6663-034D-6375-454F5FAB0E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D2DFCA2-EF6C-8395-2AA4-B932E92716F2}"/>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50064A89-A5D6-4BC2-2B7D-2102E5C62313}"/>
              </a:ext>
            </a:extLst>
          </p:cNvPr>
          <p:cNvPicPr>
            <a:picLocks noChangeAspect="1"/>
          </p:cNvPicPr>
          <p:nvPr/>
        </p:nvPicPr>
        <p:blipFill>
          <a:blip r:embed="rId2"/>
          <a:stretch>
            <a:fillRect/>
          </a:stretch>
        </p:blipFill>
        <p:spPr>
          <a:xfrm>
            <a:off x="2294375" y="965622"/>
            <a:ext cx="4555250" cy="4926757"/>
          </a:xfrm>
          <a:prstGeom prst="rect">
            <a:avLst/>
          </a:prstGeom>
        </p:spPr>
      </p:pic>
    </p:spTree>
    <p:extLst>
      <p:ext uri="{BB962C8B-B14F-4D97-AF65-F5344CB8AC3E}">
        <p14:creationId xmlns:p14="http://schemas.microsoft.com/office/powerpoint/2010/main" val="4172234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3CCB-5D4D-95F8-C45A-ACBDA4C6E2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5C947F-0140-4B6D-F436-0B237D2AD3C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DFCD655-83B3-56FF-38B9-CF52E44BF4C1}"/>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92</a:t>
            </a:fld>
            <a:endParaRPr lang="en-US">
              <a:solidFill>
                <a:prstClr val="black">
                  <a:tint val="75000"/>
                </a:prstClr>
              </a:solidFill>
              <a:latin typeface="Calibri" panose="020F0502020204030204"/>
            </a:endParaRPr>
          </a:p>
        </p:txBody>
      </p:sp>
      <p:pic>
        <p:nvPicPr>
          <p:cNvPr id="6" name="Picture 5" descr="Graphical user interface, chart, application&#10;&#10;AI-generated content may be incorrect.">
            <a:extLst>
              <a:ext uri="{FF2B5EF4-FFF2-40B4-BE49-F238E27FC236}">
                <a16:creationId xmlns:a16="http://schemas.microsoft.com/office/drawing/2014/main" id="{AE87AD58-693F-048A-7517-28295E1FB566}"/>
              </a:ext>
            </a:extLst>
          </p:cNvPr>
          <p:cNvPicPr>
            <a:picLocks noChangeAspect="1"/>
          </p:cNvPicPr>
          <p:nvPr/>
        </p:nvPicPr>
        <p:blipFill>
          <a:blip r:embed="rId2"/>
          <a:stretch>
            <a:fillRect/>
          </a:stretch>
        </p:blipFill>
        <p:spPr>
          <a:xfrm>
            <a:off x="2228647" y="934186"/>
            <a:ext cx="4686707" cy="4989628"/>
          </a:xfrm>
          <a:prstGeom prst="rect">
            <a:avLst/>
          </a:prstGeom>
        </p:spPr>
      </p:pic>
    </p:spTree>
    <p:extLst>
      <p:ext uri="{BB962C8B-B14F-4D97-AF65-F5344CB8AC3E}">
        <p14:creationId xmlns:p14="http://schemas.microsoft.com/office/powerpoint/2010/main" val="2014852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ADCD-3479-5BDA-25EC-3D06532C67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771A1D-429E-9AD1-4777-E4A63F298E6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6175081-6F7E-6590-CF1C-81E52A79A834}"/>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93</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74EAAE60-E85E-3FC5-4DD4-91F63146695B}"/>
              </a:ext>
            </a:extLst>
          </p:cNvPr>
          <p:cNvPicPr>
            <a:picLocks noChangeAspect="1"/>
          </p:cNvPicPr>
          <p:nvPr/>
        </p:nvPicPr>
        <p:blipFill>
          <a:blip r:embed="rId2"/>
          <a:stretch>
            <a:fillRect/>
          </a:stretch>
        </p:blipFill>
        <p:spPr>
          <a:xfrm>
            <a:off x="2185781" y="962764"/>
            <a:ext cx="4772438" cy="4932473"/>
          </a:xfrm>
          <a:prstGeom prst="rect">
            <a:avLst/>
          </a:prstGeom>
        </p:spPr>
      </p:pic>
    </p:spTree>
    <p:extLst>
      <p:ext uri="{BB962C8B-B14F-4D97-AF65-F5344CB8AC3E}">
        <p14:creationId xmlns:p14="http://schemas.microsoft.com/office/powerpoint/2010/main" val="29814151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58B4-77D0-B223-5BE7-5562F57A3F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62D3B2-5C6A-FB82-0409-6F2DAEE9079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7535C67-4E8A-9BAC-1205-23DC7EAB2BB3}"/>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94</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D01E9CE0-FC1A-B224-E68E-9D65B0A8CE18}"/>
              </a:ext>
            </a:extLst>
          </p:cNvPr>
          <p:cNvPicPr>
            <a:picLocks noChangeAspect="1"/>
          </p:cNvPicPr>
          <p:nvPr/>
        </p:nvPicPr>
        <p:blipFill>
          <a:blip r:embed="rId2"/>
          <a:stretch>
            <a:fillRect/>
          </a:stretch>
        </p:blipFill>
        <p:spPr>
          <a:xfrm>
            <a:off x="2277229" y="985626"/>
            <a:ext cx="4589543" cy="4886749"/>
          </a:xfrm>
          <a:prstGeom prst="rect">
            <a:avLst/>
          </a:prstGeom>
        </p:spPr>
      </p:pic>
    </p:spTree>
    <p:extLst>
      <p:ext uri="{BB962C8B-B14F-4D97-AF65-F5344CB8AC3E}">
        <p14:creationId xmlns:p14="http://schemas.microsoft.com/office/powerpoint/2010/main" val="1151902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6788-1C1E-8B4D-826E-9909E65254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34D203-0F73-B909-5BB6-2D064BB72C9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F82B165-5AB9-FF1E-AD8B-8A697EDC2F6B}"/>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95</a:t>
            </a:fld>
            <a:endParaRPr lang="en-US">
              <a:solidFill>
                <a:prstClr val="black">
                  <a:tint val="75000"/>
                </a:prstClr>
              </a:solidFill>
              <a:latin typeface="Calibri" panose="020F0502020204030204"/>
            </a:endParaRPr>
          </a:p>
        </p:txBody>
      </p:sp>
      <p:pic>
        <p:nvPicPr>
          <p:cNvPr id="6" name="Picture 5" descr="Graphical user interface, chart, histogram&#10;&#10;AI-generated content may be incorrect.">
            <a:extLst>
              <a:ext uri="{FF2B5EF4-FFF2-40B4-BE49-F238E27FC236}">
                <a16:creationId xmlns:a16="http://schemas.microsoft.com/office/drawing/2014/main" id="{8EE1BF6A-421A-9942-FEBD-3086360A0437}"/>
              </a:ext>
            </a:extLst>
          </p:cNvPr>
          <p:cNvPicPr>
            <a:picLocks noChangeAspect="1"/>
          </p:cNvPicPr>
          <p:nvPr/>
        </p:nvPicPr>
        <p:blipFill>
          <a:blip r:embed="rId2"/>
          <a:stretch>
            <a:fillRect/>
          </a:stretch>
        </p:blipFill>
        <p:spPr>
          <a:xfrm>
            <a:off x="2205785" y="939902"/>
            <a:ext cx="4732430" cy="4978196"/>
          </a:xfrm>
          <a:prstGeom prst="rect">
            <a:avLst/>
          </a:prstGeom>
        </p:spPr>
      </p:pic>
    </p:spTree>
    <p:extLst>
      <p:ext uri="{BB962C8B-B14F-4D97-AF65-F5344CB8AC3E}">
        <p14:creationId xmlns:p14="http://schemas.microsoft.com/office/powerpoint/2010/main" val="42310296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ED13-64C5-E09E-0641-599523D4B6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3D7D67-798C-1C49-CE68-8BD0711B23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F1A9A7A-2394-A0CA-AE0B-4803628E3649}"/>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96</a:t>
            </a:fld>
            <a:endParaRPr lang="en-US">
              <a:solidFill>
                <a:prstClr val="black">
                  <a:tint val="75000"/>
                </a:prstClr>
              </a:solidFill>
              <a:latin typeface="Calibri" panose="020F0502020204030204"/>
            </a:endParaRPr>
          </a:p>
        </p:txBody>
      </p:sp>
      <p:pic>
        <p:nvPicPr>
          <p:cNvPr id="6" name="Picture 5" descr="Chart, line chart&#10;&#10;AI-generated content may be incorrect.">
            <a:extLst>
              <a:ext uri="{FF2B5EF4-FFF2-40B4-BE49-F238E27FC236}">
                <a16:creationId xmlns:a16="http://schemas.microsoft.com/office/drawing/2014/main" id="{ED53F654-CBE8-06B0-8441-A2A3B9F3C7DF}"/>
              </a:ext>
            </a:extLst>
          </p:cNvPr>
          <p:cNvPicPr>
            <a:picLocks noChangeAspect="1"/>
          </p:cNvPicPr>
          <p:nvPr/>
        </p:nvPicPr>
        <p:blipFill>
          <a:blip r:embed="rId2"/>
          <a:stretch>
            <a:fillRect/>
          </a:stretch>
        </p:blipFill>
        <p:spPr>
          <a:xfrm>
            <a:off x="2222932" y="908467"/>
            <a:ext cx="4698137" cy="5041067"/>
          </a:xfrm>
          <a:prstGeom prst="rect">
            <a:avLst/>
          </a:prstGeom>
        </p:spPr>
      </p:pic>
    </p:spTree>
    <p:extLst>
      <p:ext uri="{BB962C8B-B14F-4D97-AF65-F5344CB8AC3E}">
        <p14:creationId xmlns:p14="http://schemas.microsoft.com/office/powerpoint/2010/main" val="37438431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7042-A85D-0C06-D212-ECD9A62A2B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89F58A-3661-EAFC-4690-75361CEA288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95734AD-7969-4608-6258-BCA151123BA8}"/>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97</a:t>
            </a:fld>
            <a:endParaRPr lang="en-US">
              <a:solidFill>
                <a:prstClr val="black">
                  <a:tint val="75000"/>
                </a:prstClr>
              </a:solidFill>
              <a:latin typeface="Calibri" panose="020F0502020204030204"/>
            </a:endParaRPr>
          </a:p>
        </p:txBody>
      </p:sp>
      <p:pic>
        <p:nvPicPr>
          <p:cNvPr id="6" name="Picture 5" descr="Graphical user interface, application&#10;&#10;AI-generated content may be incorrect.">
            <a:extLst>
              <a:ext uri="{FF2B5EF4-FFF2-40B4-BE49-F238E27FC236}">
                <a16:creationId xmlns:a16="http://schemas.microsoft.com/office/drawing/2014/main" id="{2C3D01F0-A581-8CF9-6220-9A4FEBE738C9}"/>
              </a:ext>
            </a:extLst>
          </p:cNvPr>
          <p:cNvPicPr>
            <a:picLocks noChangeAspect="1"/>
          </p:cNvPicPr>
          <p:nvPr/>
        </p:nvPicPr>
        <p:blipFill>
          <a:blip r:embed="rId2"/>
          <a:stretch>
            <a:fillRect/>
          </a:stretch>
        </p:blipFill>
        <p:spPr>
          <a:xfrm>
            <a:off x="2280086" y="922756"/>
            <a:ext cx="4583828" cy="5012489"/>
          </a:xfrm>
          <a:prstGeom prst="rect">
            <a:avLst/>
          </a:prstGeom>
        </p:spPr>
      </p:pic>
    </p:spTree>
    <p:extLst>
      <p:ext uri="{BB962C8B-B14F-4D97-AF65-F5344CB8AC3E}">
        <p14:creationId xmlns:p14="http://schemas.microsoft.com/office/powerpoint/2010/main" val="19422968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95B0-A67E-05DF-6891-FE15773FA7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DB5380-1B3A-85F1-5028-66DEE5301D8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A6C46EB-1134-890C-D8E4-472FF9871E16}"/>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98</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57FE8594-D913-6175-38EE-301BC6624F86}"/>
              </a:ext>
            </a:extLst>
          </p:cNvPr>
          <p:cNvPicPr>
            <a:picLocks noChangeAspect="1"/>
          </p:cNvPicPr>
          <p:nvPr/>
        </p:nvPicPr>
        <p:blipFill>
          <a:blip r:embed="rId2"/>
          <a:stretch>
            <a:fillRect/>
          </a:stretch>
        </p:blipFill>
        <p:spPr>
          <a:xfrm>
            <a:off x="2251509" y="937044"/>
            <a:ext cx="4640982" cy="4983912"/>
          </a:xfrm>
          <a:prstGeom prst="rect">
            <a:avLst/>
          </a:prstGeom>
        </p:spPr>
      </p:pic>
    </p:spTree>
    <p:extLst>
      <p:ext uri="{BB962C8B-B14F-4D97-AF65-F5344CB8AC3E}">
        <p14:creationId xmlns:p14="http://schemas.microsoft.com/office/powerpoint/2010/main" val="458220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8BDB-59E8-A6D1-0238-6E3A463630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BBFCC0-7F5D-A23F-4859-C18D8970686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B35F3FE-3D4B-7DF5-D99C-1B5794793BBB}"/>
              </a:ext>
            </a:extLst>
          </p:cNvPr>
          <p:cNvSpPr>
            <a:spLocks noGrp="1"/>
          </p:cNvSpPr>
          <p:nvPr>
            <p:ph type="sldNum" sz="quarter" idx="12"/>
          </p:nvPr>
        </p:nvSpPr>
        <p:spPr/>
        <p:txBody>
          <a:bodyPr/>
          <a:lstStyle/>
          <a:p>
            <a:pPr defTabSz="685800"/>
            <a:fld id="{650758C0-7DB0-48D9-A39F-51F674C488E9}" type="slidenum">
              <a:rPr lang="en-US">
                <a:solidFill>
                  <a:prstClr val="black">
                    <a:tint val="75000"/>
                  </a:prstClr>
                </a:solidFill>
                <a:latin typeface="Calibri" panose="020F0502020204030204"/>
              </a:rPr>
              <a:pPr defTabSz="685800"/>
              <a:t>99</a:t>
            </a:fld>
            <a:endParaRPr lang="en-US">
              <a:solidFill>
                <a:prstClr val="black">
                  <a:tint val="75000"/>
                </a:prstClr>
              </a:solidFill>
              <a:latin typeface="Calibri" panose="020F0502020204030204"/>
            </a:endParaRPr>
          </a:p>
        </p:txBody>
      </p:sp>
      <p:pic>
        <p:nvPicPr>
          <p:cNvPr id="6" name="Picture 5" descr="Histogram&#10;&#10;AI-generated content may be incorrect.">
            <a:extLst>
              <a:ext uri="{FF2B5EF4-FFF2-40B4-BE49-F238E27FC236}">
                <a16:creationId xmlns:a16="http://schemas.microsoft.com/office/drawing/2014/main" id="{5764EE13-64AE-3B74-A1BE-06C734726098}"/>
              </a:ext>
            </a:extLst>
          </p:cNvPr>
          <p:cNvPicPr>
            <a:picLocks noChangeAspect="1"/>
          </p:cNvPicPr>
          <p:nvPr/>
        </p:nvPicPr>
        <p:blipFill>
          <a:blip r:embed="rId2"/>
          <a:stretch>
            <a:fillRect/>
          </a:stretch>
        </p:blipFill>
        <p:spPr>
          <a:xfrm>
            <a:off x="2197212" y="957049"/>
            <a:ext cx="4749577" cy="4943903"/>
          </a:xfrm>
          <a:prstGeom prst="rect">
            <a:avLst/>
          </a:prstGeom>
        </p:spPr>
      </p:pic>
    </p:spTree>
    <p:extLst>
      <p:ext uri="{BB962C8B-B14F-4D97-AF65-F5344CB8AC3E}">
        <p14:creationId xmlns:p14="http://schemas.microsoft.com/office/powerpoint/2010/main" val="3882800611"/>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E4CCE311-C5E8-0F49-AD5B-BE6277FAA602}" vid="{933EF4DC-2C21-EF46-BEC4-23998816C7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bnl-ppt-template-standard</Template>
  <TotalTime>8776</TotalTime>
  <Words>6744</Words>
  <Application>Microsoft Office PowerPoint</Application>
  <PresentationFormat>On-screen Show (4:3)</PresentationFormat>
  <Paragraphs>659</Paragraphs>
  <Slides>148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148</vt:i4>
      </vt:variant>
    </vt:vector>
  </HeadingPairs>
  <TitlesOfParts>
    <vt:vector size="155" baseType="lpstr">
      <vt:lpstr>Arial</vt:lpstr>
      <vt:lpstr>Calibri</vt:lpstr>
      <vt:lpstr>Calibri Light</vt:lpstr>
      <vt:lpstr>Cambria Math</vt:lpstr>
      <vt:lpstr>Wingdings</vt:lpstr>
      <vt:lpstr>BNL</vt:lpstr>
      <vt:lpstr>Office Theme</vt:lpstr>
      <vt:lpstr>Measuring Baryon Production at HERA and Its Potential on Baryon Junction</vt:lpstr>
      <vt:lpstr>Talk Outline</vt:lpstr>
      <vt:lpstr>Baryon Junction Motivation</vt:lpstr>
      <vt:lpstr>Baryon Junction Motivation</vt:lpstr>
      <vt:lpstr>Baryon Junction Motivation</vt:lpstr>
      <vt:lpstr>Baryon Junction Motivation</vt:lpstr>
      <vt:lpstr>Baryon Junction Motivation</vt:lpstr>
      <vt:lpstr>HERA</vt:lpstr>
      <vt:lpstr>Neutral Current Deep-Inelastic Scattering at HERA</vt:lpstr>
      <vt:lpstr>Baryon Junction Search at HERA</vt:lpstr>
      <vt:lpstr>Existing Measurements</vt:lpstr>
      <vt:lpstr>HERA Running Summary</vt:lpstr>
      <vt:lpstr>H1 Experiment and DPHEP</vt:lpstr>
      <vt:lpstr>H1 Analysis in Progress – Our Team</vt:lpstr>
      <vt:lpstr>H1 Analysis in Progress</vt:lpstr>
      <vt:lpstr>H1 Experiment at HERA</vt:lpstr>
      <vt:lpstr>H1 Experiment at HERA</vt:lpstr>
      <vt:lpstr>DIS Event Selections</vt:lpstr>
      <vt:lpstr>Λ Particle Selections</vt:lpstr>
      <vt:lpstr>HERA II 2005-2007 e^+p/ e^-p Λ + "Λ"  ̅ Cut Evolution</vt:lpstr>
      <vt:lpstr>Peak Extractions</vt:lpstr>
      <vt:lpstr>Cross Section Definitions</vt:lpstr>
      <vt:lpstr>Total Asymmetry Results</vt:lpstr>
      <vt:lpstr>Asymmetry Distributions</vt:lpstr>
      <vt:lpstr>Asymmetry Distributions Comparison</vt:lpstr>
      <vt:lpstr>Conclusion</vt:lpstr>
      <vt:lpstr>Acknowledgements</vt:lpstr>
      <vt:lpstr>References</vt:lpstr>
      <vt:lpstr>Backup Slides</vt:lpstr>
      <vt:lpstr>Neutral Current Deep-Inelastic Scattering at HERA</vt:lpstr>
      <vt:lpstr>PowerPoint Presentation</vt:lpstr>
      <vt:lpstr>Other Measurements</vt:lpstr>
      <vt:lpstr>PowerPoint Presentation</vt:lpstr>
      <vt:lpstr>H1 Experiment at HERA</vt:lpstr>
      <vt:lpstr>Event Reconstruction</vt:lpstr>
      <vt:lpstr>Thesis Slides Following</vt:lpstr>
      <vt:lpstr>  Measuring baryon production at HERA, and its potential on baryon junction  Low Q^2 Baryon Asymmetry and Strangeness Production in NC DIS at HERA   MA Thesis Defense – December 11, 2025</vt:lpstr>
      <vt:lpstr>Overview</vt:lpstr>
      <vt:lpstr>Motivation</vt:lpstr>
      <vt:lpstr>Motivation</vt:lpstr>
      <vt:lpstr>Motivation</vt:lpstr>
      <vt:lpstr>HERA</vt:lpstr>
      <vt:lpstr>Previous Measurement</vt:lpstr>
      <vt:lpstr>Neutral Current Deep-Inelastic ep Scattering at HERA</vt:lpstr>
      <vt:lpstr>Neutral Current Deep-Inelastic ep Scattering at HERA</vt:lpstr>
      <vt:lpstr>H1 Detector</vt:lpstr>
      <vt:lpstr>HERAII Running Years Used</vt:lpstr>
      <vt:lpstr>Event Reconstruction</vt:lpstr>
      <vt:lpstr>2005-2007 HERA II e^+p/ e^-p Data/MC Reconstructed Event Selections (using IΣ reconstruction)</vt:lpstr>
      <vt:lpstr>HERA II 2005-2007 e^+p/ e^-p  Looping over μODS particle candidates</vt:lpstr>
      <vt:lpstr>HERA II 2005-2007 e^+p/ e^-p Λ + "Λ"  ̅ Cut Evolution</vt:lpstr>
      <vt:lpstr>HERA II 2005-2007 e^+p/ e^-p Λ + "Λ"  ̅ Cut Evolution</vt:lpstr>
      <vt:lpstr>Monte Carlo Generators</vt:lpstr>
      <vt:lpstr>Peak Extractions in RooFit</vt:lpstr>
      <vt:lpstr>Λ Peak Extraction in Data</vt:lpstr>
      <vt:lpstr>"Λ"  ̅ Peak Extraction in Data</vt:lpstr>
      <vt:lpstr>Cross Section Definitions</vt:lpstr>
      <vt:lpstr>Detector Efficiencies</vt:lpstr>
      <vt:lpstr>Detector Efficiencies</vt:lpstr>
      <vt:lpstr>Uncertainties</vt:lpstr>
      <vt:lpstr>Uncertainties</vt:lpstr>
      <vt:lpstr>Systematic Uncertainty Variations</vt:lpstr>
      <vt:lpstr>MC Nuclear Interaction Estimations</vt:lpstr>
      <vt:lpstr>Total Asymmetry Results for 2005-2006 HERAII DST7</vt:lpstr>
      <vt:lpstr>Asymmetry Distributions</vt:lpstr>
      <vt:lpstr>Uncertainty Contributions in Distributions</vt:lpstr>
      <vt:lpstr>Guassian Smoothing of Systematic Uncertainty Distributions</vt:lpstr>
      <vt:lpstr>Conclusion</vt:lpstr>
      <vt:lpstr>EIC Outlook</vt:lpstr>
      <vt:lpstr>Further Research</vt:lpstr>
      <vt:lpstr>Further Research</vt:lpstr>
      <vt:lpstr>Further Research</vt:lpstr>
      <vt:lpstr>Rough Initial Charm Peaks</vt:lpstr>
      <vt:lpstr>References not directly linked in the presentation</vt:lpstr>
      <vt:lpstr>Armenteros Podolanski Plot</vt:lpstr>
      <vt:lpstr>Backup</vt:lpstr>
      <vt:lpstr>Diff Pt Bound </vt:lpstr>
      <vt:lpstr>DIS Control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Asym Control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 Section Control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Tustin, Gage</dc:creator>
  <cp:keywords/>
  <dc:description/>
  <cp:lastModifiedBy>Tustin, Gage</cp:lastModifiedBy>
  <cp:revision>28</cp:revision>
  <dcterms:created xsi:type="dcterms:W3CDTF">2026-05-04T12:31:39Z</dcterms:created>
  <dcterms:modified xsi:type="dcterms:W3CDTF">2026-05-10T23:53:39Z</dcterms:modified>
  <cp:category/>
</cp:coreProperties>
</file>