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1165" r:id="rId3"/>
    <p:sldId id="511" r:id="rId4"/>
    <p:sldId id="512" r:id="rId5"/>
    <p:sldId id="513" r:id="rId6"/>
    <p:sldId id="1182" r:id="rId7"/>
    <p:sldId id="1272" r:id="rId8"/>
    <p:sldId id="1181" r:id="rId9"/>
    <p:sldId id="1183" r:id="rId10"/>
    <p:sldId id="1184" r:id="rId11"/>
    <p:sldId id="1273" r:id="rId12"/>
    <p:sldId id="1185" r:id="rId13"/>
    <p:sldId id="1266" r:id="rId14"/>
    <p:sldId id="1188" r:id="rId15"/>
    <p:sldId id="1271" r:id="rId16"/>
    <p:sldId id="1274" r:id="rId17"/>
    <p:sldId id="1270" r:id="rId18"/>
    <p:sldId id="1189" r:id="rId19"/>
    <p:sldId id="1190" r:id="rId20"/>
    <p:sldId id="1191" r:id="rId21"/>
    <p:sldId id="1170" r:id="rId22"/>
    <p:sldId id="1186" r:id="rId23"/>
    <p:sldId id="1187" r:id="rId24"/>
    <p:sldId id="515" r:id="rId25"/>
    <p:sldId id="516" r:id="rId26"/>
    <p:sldId id="1268" r:id="rId27"/>
    <p:sldId id="1269" r:id="rId28"/>
    <p:sldId id="12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4F9"/>
    <a:srgbClr val="66FF33"/>
    <a:srgbClr val="BCDD00"/>
    <a:srgbClr val="86DD00"/>
    <a:srgbClr val="FF6600"/>
    <a:srgbClr val="FF3300"/>
    <a:srgbClr val="FF5050"/>
    <a:srgbClr val="E7AF33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93"/>
    <p:restoredTop sz="94643"/>
  </p:normalViewPr>
  <p:slideViewPr>
    <p:cSldViewPr snapToGrid="0">
      <p:cViewPr>
        <p:scale>
          <a:sx n="97" d="100"/>
          <a:sy n="97" d="100"/>
        </p:scale>
        <p:origin x="176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4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E81AF721-F5B9-6AEA-C72F-136BA707F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710B0903-C903-D74D-24CD-9153AFBD3C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F7AE0416-A606-AA0D-343D-56C7293F45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2249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9B4F0F35-D3AA-5058-CE50-568D96E9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63F9ECB4-6631-A3DD-45B3-D59E1FC905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A8E66296-2051-64C9-0633-81C7D737AF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570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7A646CDA-E119-6ED5-7423-CBBFBF911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0912DAD9-B2AF-F57A-C0C3-F48577ADB2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F49BFB5E-6002-78F5-D762-556DF02396E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7651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FE3D6F28-7693-982B-EB85-42B950DBE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C8A9EC10-1C16-53B0-AF27-E230E216D9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21DC5AD6-DB84-BEDD-1979-34A079AAA8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95616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F52355A8-21A6-5304-31CA-D5BCC5CBC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8CB08ED5-F4AB-53F8-56BC-68370B3229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13EC52B6-782E-EF6B-EB4C-D078C524D3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41364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415CBF09-F3AD-73ED-9587-B4F97DDB7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6F96103D-0AF8-4EF9-CC92-33AD00F8BB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F915D3CA-DF43-F9EC-3DCF-C1C18BA9DD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5924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0899A577-CEAA-4098-A5C9-16118551D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6A80EE3E-5CCB-8279-68F6-447955D7AD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76FB20BE-E72C-C43A-4D18-05D9F6103A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76905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D5C29160-1553-9D8E-2791-19E374D4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070F62A4-EF64-0C97-C71A-F81FB48CB7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5F7D95B7-0EFB-3410-D2E1-F93D94CA0EA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5263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AFACC-4629-45B5-A7BD-69AA29EE2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D56036-8673-3137-249A-09C9644E86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58E6BB-487D-2310-15BF-691AC63CE7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50E54-E04A-3A86-6236-2098B0A3EA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4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B8F13-DF04-4B42-1AB2-2B10C98C2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0C134D-9ECB-E911-B01E-21C2961DB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C5A7F-29DD-7D42-4CDB-3464BC59FB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551C2-DA47-B073-5467-A700A2B7BD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6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If you ask those here who have been around for a decade or more, they will nod in agreement when you say, HERA should have been turned into an EIC.</a:t>
            </a:r>
          </a:p>
          <a:p>
            <a:pPr>
              <a:defRPr/>
            </a:pPr>
            <a:r>
              <a:rPr lang="en-US" dirty="0"/>
              <a:t>Carl Sagan: If you want to build an apple pie from scratch, you first have to invent the universe.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797F7-ED8F-374D-8DB9-3AE505FA610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270F-B757-56D9-F906-1E2731DDF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9D552-5B7C-27F5-07BB-4FC3276931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F29EEA-45B1-D052-0369-857D6CFC3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8CA42-9408-A6DD-AC07-7B07DF05A1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290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01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EF970297-EC79-EE70-2054-84D00AB66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7CA51D25-FB70-D6C6-AADE-4F3EC23CD8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1C29F6CA-D63A-DDAE-1FCE-99903AE8C5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2001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483EBA46-87FC-F842-46AF-9CD520D8B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76CCB8F6-18C6-D6B6-89FE-ADBF58E344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BE8A6162-B6EF-8E27-D28E-D30F4C64C7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73024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1D91B8C2-EB92-5003-D579-0C86A4BC9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9423049D-26E4-8823-F09D-7FAB239E0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B49CA6EC-E481-13EB-56F6-AB45ECE1AC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4982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D334A952-E6F5-3635-7B39-63FFDFBF1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4D0B467C-EE41-3614-B15B-F94C5A0D01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8E0FDDA8-FFB5-59C1-ABF2-A296E269591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146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66B7F915-03E9-48FC-DBDA-94D28A110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E9C8B30F-4188-3BEA-D86A-01381EE22E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92E0B4DC-FCD2-7EAB-8CCE-B048FB6BFC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2626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7493216C-7772-1B34-9B63-CC2467BD5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244657C3-A044-2D37-633F-D0B8FFEAB0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FF172EB7-A479-1DEE-7913-184A672A6D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8118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1083C17E-D86D-548D-B852-A5DA9F337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B784797F-4A6B-3FBE-2387-A0083874BE3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A32D93FC-264D-D46B-4500-4AE8F44289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46693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1EE9DF88-F107-9D90-76DC-9048D234C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04A39E29-9469-AEA9-5B6E-67CEA6207F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EADF858D-F9D4-E0BB-DAFE-9CE838B705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485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4F7B1846-34EB-30AC-FACC-268ECEA50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5E641F9F-D380-5C0D-4395-0A385E2FD2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4533D683-4DE6-100C-DCD0-CEC6D7F549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2934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>
          <a:extLst>
            <a:ext uri="{FF2B5EF4-FFF2-40B4-BE49-F238E27FC236}">
              <a16:creationId xmlns:a16="http://schemas.microsoft.com/office/drawing/2014/main" id="{C3CE4A56-FF21-0BFA-417B-F4260B02D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>
            <a:extLst>
              <a:ext uri="{FF2B5EF4-FFF2-40B4-BE49-F238E27FC236}">
                <a16:creationId xmlns:a16="http://schemas.microsoft.com/office/drawing/2014/main" id="{34FECC89-9562-3173-DD3D-DB9B054546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>
            <a:extLst>
              <a:ext uri="{FF2B5EF4-FFF2-40B4-BE49-F238E27FC236}">
                <a16:creationId xmlns:a16="http://schemas.microsoft.com/office/drawing/2014/main" id="{AA8D9332-CE44-5EEF-2B33-8BE53E0AA3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668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mailto:georg.hoffstaetter@cornell.edu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mailto:georg.hoffstaetter@cornell.edu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  <p:pic>
        <p:nvPicPr>
          <p:cNvPr id="6" name="Graphic 10">
            <a:extLst>
              <a:ext uri="{FF2B5EF4-FFF2-40B4-BE49-F238E27FC236}">
                <a16:creationId xmlns:a16="http://schemas.microsoft.com/office/drawing/2014/main" id="{8F003A72-F22C-4745-9D63-369E894B0EF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882" y="592594"/>
            <a:ext cx="2570723" cy="67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F5EE-A896-4750-6450-6CC074D93AD5}"/>
              </a:ext>
            </a:extLst>
          </p:cNvPr>
          <p:cNvSpPr txBox="1"/>
          <p:nvPr userDrawn="1"/>
        </p:nvSpPr>
        <p:spPr>
          <a:xfrm>
            <a:off x="2480446" y="6617563"/>
            <a:ext cx="981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georg.hoffstaetter@cornell.edu</a:t>
            </a:r>
            <a:r>
              <a:rPr lang="en-US" sz="1200" dirty="0"/>
              <a:t>		                       RHIC / AGS Users Meeting		              05/11/2026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25F09-6CD2-BFDC-B03E-3DDE82363EC8}"/>
              </a:ext>
            </a:extLst>
          </p:cNvPr>
          <p:cNvSpPr txBox="1"/>
          <p:nvPr userDrawn="1"/>
        </p:nvSpPr>
        <p:spPr>
          <a:xfrm>
            <a:off x="2480446" y="6623913"/>
            <a:ext cx="9812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2"/>
              </a:rPr>
              <a:t>georg.hoffstaetter@cornell.edu</a:t>
            </a:r>
            <a:r>
              <a:rPr lang="en-US" sz="1200" dirty="0"/>
              <a:t>		                       RHIC / AGS Users Meeting		              05/11/2026</a:t>
            </a:r>
          </a:p>
        </p:txBody>
      </p:sp>
    </p:spTree>
    <p:extLst>
      <p:ext uri="{BB962C8B-B14F-4D97-AF65-F5344CB8AC3E}">
        <p14:creationId xmlns:p14="http://schemas.microsoft.com/office/powerpoint/2010/main" val="3092671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634C7-1168-0B49-9F3E-3529335180C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3280" y="6448455"/>
            <a:ext cx="1762298" cy="457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F78930-37AC-D95E-2861-581D4438D6FC}"/>
              </a:ext>
            </a:extLst>
          </p:cNvPr>
          <p:cNvCxnSpPr/>
          <p:nvPr userDrawn="1"/>
        </p:nvCxnSpPr>
        <p:spPr>
          <a:xfrm flipH="1">
            <a:off x="0" y="6858000"/>
            <a:ext cx="12192000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A9C62C-77E0-A77E-30EE-01E021FFDD41}"/>
              </a:ext>
            </a:extLst>
          </p:cNvPr>
          <p:cNvCxnSpPr>
            <a:cxnSpLocks/>
          </p:cNvCxnSpPr>
          <p:nvPr userDrawn="1"/>
        </p:nvCxnSpPr>
        <p:spPr>
          <a:xfrm flipV="1">
            <a:off x="12192000" y="0"/>
            <a:ext cx="0" cy="685800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oleObject" Target="../embeddings/oleObject1.bin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10" Type="http://schemas.openxmlformats.org/officeDocument/2006/relationships/image" Target="../media/image33.gif"/><Relationship Id="rId4" Type="http://schemas.openxmlformats.org/officeDocument/2006/relationships/image" Target="../media/image12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12.pn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jp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0.png"/><Relationship Id="rId5" Type="http://schemas.openxmlformats.org/officeDocument/2006/relationships/image" Target="../media/image15.png"/><Relationship Id="rId10" Type="http://schemas.openxmlformats.org/officeDocument/2006/relationships/image" Target="../media/image38.png"/><Relationship Id="rId4" Type="http://schemas.openxmlformats.org/officeDocument/2006/relationships/image" Target="../media/image12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1299" y="2351801"/>
            <a:ext cx="11390701" cy="1220739"/>
          </a:xfrm>
        </p:spPr>
        <p:txBody>
          <a:bodyPr>
            <a:noAutofit/>
          </a:bodyPr>
          <a:lstStyle/>
          <a:p>
            <a:r>
              <a:rPr lang="en-US" sz="4000" b="0" dirty="0">
                <a:latin typeface="Helvetica" pitchFamily="2" charset="0"/>
              </a:rPr>
              <a:t>The EIC-</a:t>
            </a:r>
            <a:r>
              <a:rPr lang="en-US" sz="4000" b="0" dirty="0" err="1">
                <a:latin typeface="Helvetica" pitchFamily="2" charset="0"/>
              </a:rPr>
              <a:t>BeamAI</a:t>
            </a:r>
            <a:r>
              <a:rPr lang="en-US" sz="4000" b="0" dirty="0">
                <a:latin typeface="Helvetica" pitchFamily="2" charset="0"/>
              </a:rPr>
              <a:t> Collaboration: Preparing Machine Learning for the Electron-Ion Collider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019" y="6549656"/>
            <a:ext cx="11989981" cy="308344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Georg.Hoffstaetter@Cornell.edu</a:t>
            </a:r>
            <a:r>
              <a:rPr lang="en-US" dirty="0"/>
              <a:t>	                          						                                05/11/2026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F9E4598-6315-2048-86F5-03575B6161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228403"/>
            <a:ext cx="11254740" cy="1799864"/>
          </a:xfrm>
        </p:spPr>
        <p:txBody>
          <a:bodyPr/>
          <a:lstStyle/>
          <a:p>
            <a:r>
              <a:rPr lang="en-US" sz="2000" dirty="0"/>
              <a:t>Georg Hoffstaetter de Torquat</a:t>
            </a:r>
          </a:p>
          <a:p>
            <a:r>
              <a:rPr lang="en-US" sz="2000" dirty="0"/>
              <a:t>For the EIC-</a:t>
            </a:r>
            <a:r>
              <a:rPr lang="en-US" sz="2000" dirty="0" err="1"/>
              <a:t>BeamAI</a:t>
            </a:r>
            <a:r>
              <a:rPr lang="en-US" sz="2000" dirty="0"/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BEBFBFF1-06C6-DE85-623D-D1811EA5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29B57057-2EC2-3A2C-52A0-D0B479EC4289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E8147BFC-0E43-EAF6-F6BE-4CE650DEE27D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A34AE87C-6393-4256-B6E9-C7B580786676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D2A26BE6-B4F4-C1BD-3D26-A29F0477133A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0E6DF92F-3B72-5C2B-0D00-643E2BB1A11F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9D2CAA67-7C3F-43CB-20F8-A4FD0C05C52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Digital Twin for NSRL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F76B05-2617-D1E2-EFC7-CF72046B892B}"/>
              </a:ext>
            </a:extLst>
          </p:cNvPr>
          <p:cNvSpPr txBox="1"/>
          <p:nvPr/>
        </p:nvSpPr>
        <p:spPr>
          <a:xfrm>
            <a:off x="571500" y="1198373"/>
            <a:ext cx="11048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Goal: </a:t>
            </a:r>
            <a:r>
              <a:rPr lang="en-US" sz="2000" dirty="0"/>
              <a:t>Operational digital twin framework with </a:t>
            </a:r>
            <a:r>
              <a:rPr lang="en-US" sz="2000" b="1" dirty="0"/>
              <a:t>bidirectional interaction</a:t>
            </a:r>
            <a:r>
              <a:rPr lang="en-US" sz="2000" dirty="0"/>
              <a:t> between the physical and virtual machines.</a:t>
            </a:r>
          </a:p>
          <a:p>
            <a:endParaRPr lang="en-US" sz="2000" dirty="0"/>
          </a:p>
          <a:p>
            <a:r>
              <a:rPr lang="en-US" sz="2000" b="1" dirty="0"/>
              <a:t>Outcome: </a:t>
            </a:r>
            <a:r>
              <a:rPr lang="en-US" sz="2000" dirty="0"/>
              <a:t>Enable non-interruptive, model-based routine tuning for NSRL operations.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F52C5B-AE6F-BD08-06DA-9BEAD615479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611" b="9066"/>
          <a:stretch>
            <a:fillRect/>
          </a:stretch>
        </p:blipFill>
        <p:spPr>
          <a:xfrm>
            <a:off x="6580272" y="2501969"/>
            <a:ext cx="5448343" cy="338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C9CD1B-5130-4232-55E0-C8A67B59F9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0800" y="2501969"/>
            <a:ext cx="6117243" cy="3383279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F42C2AB-85DF-6557-1253-E877C893B9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88014" y="5987979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81522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58021988-E95F-E8F7-8D55-0CFB12C6F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F3FF9632-0490-E8D9-0270-F8504C05D47A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29B57057-2EC2-3A2C-52A0-D0B479EC428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219BDDFB-9D52-2145-D5DE-25F9A2AF2EA1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A34AE87C-6393-4256-B6E9-C7B580786676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8DDFCDFA-582B-2035-02D1-33A8B61F3D34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95692357-8FEC-8718-13A8-825E104228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Digital Twin for NSRL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78BBF-AFCB-2B6B-1D64-C192AB9794EB}"/>
              </a:ext>
            </a:extLst>
          </p:cNvPr>
          <p:cNvSpPr txBox="1"/>
          <p:nvPr/>
        </p:nvSpPr>
        <p:spPr>
          <a:xfrm>
            <a:off x="571500" y="1198373"/>
            <a:ext cx="11048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Goal: </a:t>
            </a:r>
            <a:r>
              <a:rPr lang="en-US" sz="2000" dirty="0"/>
              <a:t>Operational digital twin framework with </a:t>
            </a:r>
            <a:r>
              <a:rPr lang="en-US" sz="2000" b="1" dirty="0"/>
              <a:t>bidirectional interaction</a:t>
            </a:r>
            <a:r>
              <a:rPr lang="en-US" sz="2000" dirty="0"/>
              <a:t> between the physical and virtual machines.</a:t>
            </a:r>
          </a:p>
          <a:p>
            <a:endParaRPr lang="en-US" sz="2000" dirty="0"/>
          </a:p>
          <a:p>
            <a:r>
              <a:rPr lang="en-US" sz="2000" b="1" dirty="0"/>
              <a:t>Outcome: </a:t>
            </a:r>
            <a:r>
              <a:rPr lang="en-US" sz="2000" dirty="0"/>
              <a:t>Enable non-interruptive, model-based routine tuning for NSRL operations.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FAFBA-1DFF-066B-15AA-B7B3B919713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611" b="9066"/>
          <a:stretch>
            <a:fillRect/>
          </a:stretch>
        </p:blipFill>
        <p:spPr>
          <a:xfrm>
            <a:off x="6580272" y="2501969"/>
            <a:ext cx="5448343" cy="33832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A3748D-0679-26BC-A595-80F64AB524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20800" y="2501969"/>
            <a:ext cx="6117243" cy="3383279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12482EF-2108-DAEE-4129-C925EC70872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88014" y="5987979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0011E-DB91-1487-29BD-1ECDFD5AC93A}"/>
              </a:ext>
            </a:extLst>
          </p:cNvPr>
          <p:cNvSpPr txBox="1"/>
          <p:nvPr/>
        </p:nvSpPr>
        <p:spPr>
          <a:xfrm>
            <a:off x="6560872" y="5997431"/>
            <a:ext cx="2014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Weijian (Lucy) Lin</a:t>
            </a:r>
          </a:p>
          <a:p>
            <a:r>
              <a:rPr lang="en-US" dirty="0"/>
              <a:t>BNL postdoc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F34B3E-372D-B1F4-DC6D-5DFF036B242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275946" y="5779885"/>
            <a:ext cx="1207759" cy="108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78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6B69874D-08F9-E3CC-F32C-2A03F970D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054D35D0-CC56-F500-9FC9-A6091ACE2334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29B57057-2EC2-3A2C-52A0-D0B479EC428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13ECBA6E-4BE4-3173-FB2C-0DC99803BFF2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A34AE87C-6393-4256-B6E9-C7B580786676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3AAD8682-D476-0B3C-320B-9FE251854C5D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A4D148B1-F84E-0115-43AB-6091A7C1AF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UQ to improve the Booster Model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8BB8C-1F0D-592A-0474-6A8A3F70EC2C}"/>
              </a:ext>
            </a:extLst>
          </p:cNvPr>
          <p:cNvSpPr txBox="1"/>
          <p:nvPr/>
        </p:nvSpPr>
        <p:spPr>
          <a:xfrm>
            <a:off x="571499" y="1287254"/>
            <a:ext cx="7199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Use Bayesian Uncertainty Quantification (UQ) to characterize and reduce model-data mismatches, assisting Digital Twin development.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F261A-4B88-5BB3-B421-782E38FBD9F8}"/>
              </a:ext>
            </a:extLst>
          </p:cNvPr>
          <p:cNvSpPr txBox="1"/>
          <p:nvPr/>
        </p:nvSpPr>
        <p:spPr>
          <a:xfrm>
            <a:off x="571499" y="2612817"/>
            <a:ext cx="7199068" cy="364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b="1" dirty="0"/>
              <a:t>Approach</a:t>
            </a:r>
            <a:endParaRPr lang="en-US" sz="1000" b="1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altLang="zh-CN" sz="2000" dirty="0"/>
              <a:t>Bayesian UQ analyzes orbit response discrepancies.</a:t>
            </a:r>
            <a:endParaRPr lang="en-US" altLang="zh-CN" sz="10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Neural network surrogate model accelerates UQ process.</a:t>
            </a:r>
          </a:p>
          <a:p>
            <a:pPr>
              <a:spcAft>
                <a:spcPts val="800"/>
              </a:spcAft>
            </a:pP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b="1" dirty="0"/>
              <a:t>Outcome</a:t>
            </a:r>
            <a:endParaRPr lang="en-US" sz="1000" b="1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UQ analysis investigates quadrupole field errors as possible sources of errors.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Incorporating UQ results improves agreement between simulation and measurement.</a:t>
            </a:r>
          </a:p>
        </p:txBody>
      </p:sp>
      <p:pic>
        <p:nvPicPr>
          <p:cNvPr id="9" name="Google Shape;357;p20">
            <a:extLst>
              <a:ext uri="{FF2B5EF4-FFF2-40B4-BE49-F238E27FC236}">
                <a16:creationId xmlns:a16="http://schemas.microsoft.com/office/drawing/2014/main" id="{02BFB152-8CA4-F59B-B557-85F11B8FF3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2167" y="3703920"/>
            <a:ext cx="4034394" cy="270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55;p20">
            <a:extLst>
              <a:ext uri="{FF2B5EF4-FFF2-40B4-BE49-F238E27FC236}">
                <a16:creationId xmlns:a16="http://schemas.microsoft.com/office/drawing/2014/main" id="{47FB1D57-1DDE-C8B8-2575-5CBC1994381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b="7218"/>
          <a:stretch>
            <a:fillRect/>
          </a:stretch>
        </p:blipFill>
        <p:spPr>
          <a:xfrm>
            <a:off x="7587842" y="1158278"/>
            <a:ext cx="4032658" cy="24150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717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B9F1AA4E-86E4-D16E-5D82-3F33B37DF3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3EF5FCCE-2326-7AA3-256A-5C40AEF938BE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054D35D0-CC56-F500-9FC9-A6091ACE233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89098747-7B5C-1EB2-A1AB-C81AD43D9F78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13ECBA6E-4BE4-3173-FB2C-0DC99803BFF2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7E6C9393-C58A-B84B-404B-ED1DD103E65B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9FE28937-EE45-0A50-53FE-6A46C5AADC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Bunch splitting and merging at BNL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F169E5-3A2A-4C0D-7C6D-07672FCBD041}"/>
              </a:ext>
            </a:extLst>
          </p:cNvPr>
          <p:cNvSpPr txBox="1"/>
          <p:nvPr/>
        </p:nvSpPr>
        <p:spPr>
          <a:xfrm>
            <a:off x="2138368" y="978877"/>
            <a:ext cx="82867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500" dirty="0"/>
              <a:t>Splitting in the Booster and merging after AGS accelerator reduces space charge and emittance growth </a:t>
            </a:r>
            <a:r>
              <a:rPr lang="en-US" sz="1500" dirty="0">
                <a:sym typeface="Wingdings" pitchFamily="2" charset="2"/>
              </a:rPr>
              <a:t> more polarization</a:t>
            </a:r>
            <a:endParaRPr lang="en-US" sz="15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881BAF-B555-75DE-4258-F586EDFBB7C6}"/>
              </a:ext>
            </a:extLst>
          </p:cNvPr>
          <p:cNvSpPr/>
          <p:nvPr/>
        </p:nvSpPr>
        <p:spPr>
          <a:xfrm>
            <a:off x="6281743" y="3854058"/>
            <a:ext cx="465518" cy="12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7F83E-00CA-04A8-8AF4-81CBEB1A2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20" y="1494430"/>
            <a:ext cx="6554449" cy="26955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D48991-16BA-55BB-E8DE-137584A2A068}"/>
              </a:ext>
            </a:extLst>
          </p:cNvPr>
          <p:cNvSpPr txBox="1"/>
          <p:nvPr/>
        </p:nvSpPr>
        <p:spPr>
          <a:xfrm>
            <a:off x="2084933" y="4160253"/>
            <a:ext cx="8286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500" dirty="0"/>
              <a:t>Three RF amplitudes (h=3, 6, 12) in the AGS during bucket manipulation and merging.</a:t>
            </a:r>
          </a:p>
          <a:p>
            <a:pPr>
              <a:spcBef>
                <a:spcPts val="1200"/>
              </a:spcBef>
            </a:pPr>
            <a:r>
              <a:rPr lang="en-US" sz="1500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1500" dirty="0"/>
              <a:t>We have set up </a:t>
            </a:r>
            <a:r>
              <a:rPr lang="en-US" sz="1500" dirty="0">
                <a:solidFill>
                  <a:srgbClr val="FF0000"/>
                </a:solidFill>
              </a:rPr>
              <a:t>Reinforcement Learning </a:t>
            </a:r>
            <a:r>
              <a:rPr lang="en-US" sz="1500" dirty="0"/>
              <a:t>for the merging section.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63D4F0-3CCD-601B-AB6B-F2FE250F1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524" y="4996123"/>
            <a:ext cx="1500003" cy="9625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AFB6F5-0E57-1DFC-008A-7D360B976C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780" y="4994361"/>
            <a:ext cx="1500003" cy="9625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701FF-D2EC-C3FE-7B72-6A14A7AB9C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896" y="4994361"/>
            <a:ext cx="1500003" cy="9625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BC932A-90EA-1418-CD65-0378A1731E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2852" y="4994361"/>
            <a:ext cx="1479728" cy="949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D8DC7F-CF99-3250-2AD7-DB75D9A091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960" y="4994361"/>
            <a:ext cx="1479728" cy="94949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1F0C323-7D7E-6737-6361-4F39EAFF46B9}"/>
              </a:ext>
            </a:extLst>
          </p:cNvPr>
          <p:cNvSpPr/>
          <p:nvPr/>
        </p:nvSpPr>
        <p:spPr>
          <a:xfrm>
            <a:off x="2113121" y="5581294"/>
            <a:ext cx="270164" cy="153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E77E02-962F-DA3E-D916-E8A15C777D84}"/>
              </a:ext>
            </a:extLst>
          </p:cNvPr>
          <p:cNvSpPr/>
          <p:nvPr/>
        </p:nvSpPr>
        <p:spPr>
          <a:xfrm>
            <a:off x="3003401" y="5581294"/>
            <a:ext cx="270164" cy="153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98BDE59-F942-BF7A-46CE-E59021BE3546}"/>
              </a:ext>
            </a:extLst>
          </p:cNvPr>
          <p:cNvSpPr/>
          <p:nvPr/>
        </p:nvSpPr>
        <p:spPr>
          <a:xfrm>
            <a:off x="3988729" y="5670053"/>
            <a:ext cx="270164" cy="153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3E7371-64E5-2673-6162-BE99D188C6C2}"/>
              </a:ext>
            </a:extLst>
          </p:cNvPr>
          <p:cNvSpPr/>
          <p:nvPr/>
        </p:nvSpPr>
        <p:spPr>
          <a:xfrm>
            <a:off x="4629625" y="5670053"/>
            <a:ext cx="270164" cy="1538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D7EBA9F-1D87-D858-1112-F48868BEDD49}"/>
              </a:ext>
            </a:extLst>
          </p:cNvPr>
          <p:cNvSpPr/>
          <p:nvPr/>
        </p:nvSpPr>
        <p:spPr>
          <a:xfrm>
            <a:off x="6349547" y="5516165"/>
            <a:ext cx="162393" cy="2308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1A07165-6FE8-252E-D8F6-9E1F32A3E8D9}"/>
              </a:ext>
            </a:extLst>
          </p:cNvPr>
          <p:cNvSpPr/>
          <p:nvPr/>
        </p:nvSpPr>
        <p:spPr>
          <a:xfrm>
            <a:off x="5908674" y="5516165"/>
            <a:ext cx="162393" cy="2308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220EA8C-5D67-25C9-93ED-08EC6C324544}"/>
              </a:ext>
            </a:extLst>
          </p:cNvPr>
          <p:cNvSpPr/>
          <p:nvPr/>
        </p:nvSpPr>
        <p:spPr>
          <a:xfrm>
            <a:off x="8120931" y="5595974"/>
            <a:ext cx="162393" cy="2308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D71AA0-D0F7-3288-0EA7-F32DAD8FE327}"/>
              </a:ext>
            </a:extLst>
          </p:cNvPr>
          <p:cNvSpPr/>
          <p:nvPr/>
        </p:nvSpPr>
        <p:spPr>
          <a:xfrm>
            <a:off x="7813698" y="5599149"/>
            <a:ext cx="162393" cy="23083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062699CA-7B9C-1602-8DA5-ACBA79C7FEE6}"/>
              </a:ext>
            </a:extLst>
          </p:cNvPr>
          <p:cNvSpPr/>
          <p:nvPr/>
        </p:nvSpPr>
        <p:spPr>
          <a:xfrm>
            <a:off x="7852789" y="5588650"/>
            <a:ext cx="395467" cy="161212"/>
          </a:xfrm>
          <a:custGeom>
            <a:avLst/>
            <a:gdLst>
              <a:gd name="connsiteX0" fmla="*/ 106542 w 402499"/>
              <a:gd name="connsiteY0" fmla="*/ 113643 h 145911"/>
              <a:gd name="connsiteX1" fmla="*/ 170042 w 402499"/>
              <a:gd name="connsiteY1" fmla="*/ 15218 h 145911"/>
              <a:gd name="connsiteX2" fmla="*/ 230367 w 402499"/>
              <a:gd name="connsiteY2" fmla="*/ 24743 h 145911"/>
              <a:gd name="connsiteX3" fmla="*/ 284342 w 402499"/>
              <a:gd name="connsiteY3" fmla="*/ 145393 h 145911"/>
              <a:gd name="connsiteX4" fmla="*/ 382767 w 402499"/>
              <a:gd name="connsiteY4" fmla="*/ 66018 h 145911"/>
              <a:gd name="connsiteX5" fmla="*/ 370067 w 402499"/>
              <a:gd name="connsiteY5" fmla="*/ 8868 h 145911"/>
              <a:gd name="connsiteX6" fmla="*/ 55742 w 402499"/>
              <a:gd name="connsiteY6" fmla="*/ 5693 h 145911"/>
              <a:gd name="connsiteX7" fmla="*/ 1767 w 402499"/>
              <a:gd name="connsiteY7" fmla="*/ 62843 h 145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2499" h="145911">
                <a:moveTo>
                  <a:pt x="106542" y="113643"/>
                </a:moveTo>
                <a:cubicBezTo>
                  <a:pt x="127973" y="71839"/>
                  <a:pt x="149405" y="30035"/>
                  <a:pt x="170042" y="15218"/>
                </a:cubicBezTo>
                <a:cubicBezTo>
                  <a:pt x="190679" y="401"/>
                  <a:pt x="211317" y="3047"/>
                  <a:pt x="230367" y="24743"/>
                </a:cubicBezTo>
                <a:cubicBezTo>
                  <a:pt x="249417" y="46439"/>
                  <a:pt x="258942" y="138514"/>
                  <a:pt x="284342" y="145393"/>
                </a:cubicBezTo>
                <a:cubicBezTo>
                  <a:pt x="309742" y="152272"/>
                  <a:pt x="368480" y="88772"/>
                  <a:pt x="382767" y="66018"/>
                </a:cubicBezTo>
                <a:cubicBezTo>
                  <a:pt x="397055" y="43264"/>
                  <a:pt x="424571" y="18922"/>
                  <a:pt x="370067" y="8868"/>
                </a:cubicBezTo>
                <a:cubicBezTo>
                  <a:pt x="315563" y="-1186"/>
                  <a:pt x="117125" y="-3303"/>
                  <a:pt x="55742" y="5693"/>
                </a:cubicBezTo>
                <a:cubicBezTo>
                  <a:pt x="-5641" y="14689"/>
                  <a:pt x="-1937" y="38766"/>
                  <a:pt x="1767" y="62843"/>
                </a:cubicBezTo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214AA9-C1C0-1D75-385A-D45D680330AA}"/>
              </a:ext>
            </a:extLst>
          </p:cNvPr>
          <p:cNvSpPr/>
          <p:nvPr/>
        </p:nvSpPr>
        <p:spPr>
          <a:xfrm>
            <a:off x="9688719" y="5384231"/>
            <a:ext cx="245495" cy="34895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1D3354-D1C5-36C7-D2BB-C2ED7DC9BD41}"/>
              </a:ext>
            </a:extLst>
          </p:cNvPr>
          <p:cNvSpPr txBox="1"/>
          <p:nvPr/>
        </p:nvSpPr>
        <p:spPr>
          <a:xfrm>
            <a:off x="1729233" y="5981866"/>
            <a:ext cx="1816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Accelerating RF h=6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01AC19-51B3-03C9-6A70-C6BA0EEF7878}"/>
              </a:ext>
            </a:extLst>
          </p:cNvPr>
          <p:cNvSpPr txBox="1"/>
          <p:nvPr/>
        </p:nvSpPr>
        <p:spPr>
          <a:xfrm>
            <a:off x="3627104" y="5986766"/>
            <a:ext cx="1816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Attracting RF h=3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F60F0-262E-C88A-1BBC-BC6CDC5BA3C3}"/>
              </a:ext>
            </a:extLst>
          </p:cNvPr>
          <p:cNvSpPr txBox="1"/>
          <p:nvPr/>
        </p:nvSpPr>
        <p:spPr>
          <a:xfrm>
            <a:off x="5323388" y="5981866"/>
            <a:ext cx="19135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Close bucketing h=12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892241-EA6C-E574-BC89-FEE8837B8ED8}"/>
              </a:ext>
            </a:extLst>
          </p:cNvPr>
          <p:cNvSpPr txBox="1"/>
          <p:nvPr/>
        </p:nvSpPr>
        <p:spPr>
          <a:xfrm>
            <a:off x="7351532" y="5987153"/>
            <a:ext cx="14797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Combining h=6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F4CB9A-EBFF-8FA7-F2C4-1183BA898FB8}"/>
              </a:ext>
            </a:extLst>
          </p:cNvPr>
          <p:cNvSpPr txBox="1"/>
          <p:nvPr/>
        </p:nvSpPr>
        <p:spPr>
          <a:xfrm>
            <a:off x="8933240" y="5976742"/>
            <a:ext cx="19135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Final bucketing h=6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6A52A2-5EED-0DED-1A7D-91DA0C26E445}"/>
              </a:ext>
            </a:extLst>
          </p:cNvPr>
          <p:cNvSpPr/>
          <p:nvPr/>
        </p:nvSpPr>
        <p:spPr>
          <a:xfrm>
            <a:off x="5323388" y="4848638"/>
            <a:ext cx="5344613" cy="1445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6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F647CDFA-2EB8-3138-4E8D-EB9EB0E542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1EA1C061-9711-DF45-14AA-5E28AC0DF5D5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054D35D0-CC56-F500-9FC9-A6091ACE233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0226CB7A-F5A9-E249-BA56-3A4CABD0AA8D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13ECBA6E-4BE4-3173-FB2C-0DC99803BFF2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C4B018F2-F4A4-5B8F-AF63-BDD1A9AF8105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6FD62893-2FD5-62BC-8329-60CCE53203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LLM optimized RL for Bunch Merging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82854C-19BB-8E3F-A47F-6EF176CB1817}"/>
              </a:ext>
            </a:extLst>
          </p:cNvPr>
          <p:cNvSpPr txBox="1"/>
          <p:nvPr/>
        </p:nvSpPr>
        <p:spPr>
          <a:xfrm>
            <a:off x="569367" y="1372718"/>
            <a:ext cx="678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Obtain a good merged bunch profile – low emittance growth, no loss, centered and stable.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823523-9610-3DB5-5FFD-D09AE6694192}"/>
              </a:ext>
            </a:extLst>
          </p:cNvPr>
          <p:cNvCxnSpPr/>
          <p:nvPr/>
        </p:nvCxnSpPr>
        <p:spPr>
          <a:xfrm>
            <a:off x="8922619" y="2926080"/>
            <a:ext cx="87589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48A3CE4-64EF-1A31-C6A2-A8B46BDAB0D9}"/>
              </a:ext>
            </a:extLst>
          </p:cNvPr>
          <p:cNvCxnSpPr>
            <a:cxnSpLocks/>
          </p:cNvCxnSpPr>
          <p:nvPr/>
        </p:nvCxnSpPr>
        <p:spPr>
          <a:xfrm flipH="1">
            <a:off x="9971771" y="2729670"/>
            <a:ext cx="42351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347A97-A282-4960-3A31-1B265506F7F7}"/>
              </a:ext>
            </a:extLst>
          </p:cNvPr>
          <p:cNvCxnSpPr>
            <a:cxnSpLocks/>
          </p:cNvCxnSpPr>
          <p:nvPr/>
        </p:nvCxnSpPr>
        <p:spPr>
          <a:xfrm>
            <a:off x="8800164" y="1931385"/>
            <a:ext cx="42351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55D6437-0E29-72AC-1378-0EA96566E005}"/>
              </a:ext>
            </a:extLst>
          </p:cNvPr>
          <p:cNvSpPr txBox="1"/>
          <p:nvPr/>
        </p:nvSpPr>
        <p:spPr>
          <a:xfrm>
            <a:off x="569367" y="2665497"/>
            <a:ext cx="6784848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dirty="0"/>
              <a:t>RL Optimization</a:t>
            </a:r>
            <a:endParaRPr lang="en-US" sz="1000" b="1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RL agent trained to minimize emittance growth.</a:t>
            </a:r>
            <a:endParaRPr lang="en-US" sz="4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Begins from poor merge conditions; finds good RF settings after one step.</a:t>
            </a:r>
            <a:endParaRPr lang="en-US" sz="4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Comparable performance to operational settings.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LLM-based policy teacher for RL agent in development, leads to faster convergence and better performance.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C3EDA9-FA44-06E2-6CE0-7118CC72CB81}"/>
              </a:ext>
            </a:extLst>
          </p:cNvPr>
          <p:cNvGrpSpPr/>
          <p:nvPr/>
        </p:nvGrpSpPr>
        <p:grpSpPr>
          <a:xfrm>
            <a:off x="8038164" y="1016769"/>
            <a:ext cx="2925398" cy="1553701"/>
            <a:chOff x="7573773" y="1070953"/>
            <a:chExt cx="3140505" cy="1611914"/>
          </a:xfrm>
        </p:grpSpPr>
        <p:pic>
          <p:nvPicPr>
            <p:cNvPr id="13" name="Google Shape;308;p18">
              <a:extLst>
                <a:ext uri="{FF2B5EF4-FFF2-40B4-BE49-F238E27FC236}">
                  <a16:creationId xmlns:a16="http://schemas.microsoft.com/office/drawing/2014/main" id="{29C7C51F-67D9-AEE1-9B8C-EDC91961F62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73773" y="1070953"/>
              <a:ext cx="3140505" cy="1611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12;p18">
              <a:extLst>
                <a:ext uri="{FF2B5EF4-FFF2-40B4-BE49-F238E27FC236}">
                  <a16:creationId xmlns:a16="http://schemas.microsoft.com/office/drawing/2014/main" id="{BB2BA94E-A910-694F-A4A5-122BAE81E856}"/>
                </a:ext>
              </a:extLst>
            </p:cNvPr>
            <p:cNvSpPr/>
            <p:nvPr/>
          </p:nvSpPr>
          <p:spPr>
            <a:xfrm>
              <a:off x="7607932" y="1099605"/>
              <a:ext cx="1216552" cy="681267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Initial bad merge</a:t>
              </a:r>
              <a:endParaRPr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14E301-CA3F-15BD-4D8C-0587BC40D7A2}"/>
              </a:ext>
            </a:extLst>
          </p:cNvPr>
          <p:cNvGrpSpPr/>
          <p:nvPr/>
        </p:nvGrpSpPr>
        <p:grpSpPr>
          <a:xfrm>
            <a:off x="8038164" y="2709276"/>
            <a:ext cx="2925398" cy="1679770"/>
            <a:chOff x="7585345" y="2905701"/>
            <a:chExt cx="3153482" cy="1619389"/>
          </a:xfrm>
        </p:grpSpPr>
        <p:pic>
          <p:nvPicPr>
            <p:cNvPr id="16" name="Google Shape;309;p18">
              <a:extLst>
                <a:ext uri="{FF2B5EF4-FFF2-40B4-BE49-F238E27FC236}">
                  <a16:creationId xmlns:a16="http://schemas.microsoft.com/office/drawing/2014/main" id="{9BB4217B-7AD7-9783-8204-23D30503B3D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85345" y="2905701"/>
              <a:ext cx="3153482" cy="1619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11;p18">
              <a:extLst>
                <a:ext uri="{FF2B5EF4-FFF2-40B4-BE49-F238E27FC236}">
                  <a16:creationId xmlns:a16="http://schemas.microsoft.com/office/drawing/2014/main" id="{7204CECF-E062-E290-89D7-88C8234BA546}"/>
                </a:ext>
              </a:extLst>
            </p:cNvPr>
            <p:cNvSpPr/>
            <p:nvPr/>
          </p:nvSpPr>
          <p:spPr>
            <a:xfrm>
              <a:off x="7611158" y="2935464"/>
              <a:ext cx="1245628" cy="760261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RL optimized merge</a:t>
              </a:r>
              <a:endParaRPr sz="16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8262FB9-058B-7BAA-7C2B-4D16A47F7F7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41566" y="4527852"/>
            <a:ext cx="3538094" cy="22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4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2BC66FDA-F82B-FE45-9D6B-7F1F53905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B41B6F86-DD98-44C7-1EC6-780260CEB973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1EA1C061-9711-DF45-14AA-5E28AC0DF5D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67146D26-84CA-4244-3023-7599E996C232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0226CB7A-F5A9-E249-BA56-3A4CABD0AA8D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94ED5756-5BE4-D8A5-D02D-E177BB6D4BE2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C625C9B7-5A21-AC16-EE95-FF284DF20F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Badger: GUI for BO in the control room</a:t>
            </a:r>
            <a:endParaRPr dirty="0"/>
          </a:p>
        </p:txBody>
      </p:sp>
      <p:pic>
        <p:nvPicPr>
          <p:cNvPr id="2" name="Picture 1" descr="Graphical user interface&#10;&#10;AI-generated content may be incorrect.">
            <a:extLst>
              <a:ext uri="{FF2B5EF4-FFF2-40B4-BE49-F238E27FC236}">
                <a16:creationId xmlns:a16="http://schemas.microsoft.com/office/drawing/2014/main" id="{43BD5073-8B8B-D080-D575-86801691A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09" y="949881"/>
            <a:ext cx="8990879" cy="5206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C37C27-CD3F-4A7B-F980-47BC0450A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5562" y="6215850"/>
            <a:ext cx="1976437" cy="6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79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42B7A6C8-AE55-FF59-3E54-09DC91DEF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52550015-E7CB-530E-3074-69BABF4EB5DF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58BB3EB8-2D04-242F-5EDF-B4F3D1C9B603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BD273E5A-B20C-3398-03C5-7416093BF16C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477B1648-6831-D2C2-F0FA-D03696885AE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DFD2DA6E-FBEA-9D7E-54B8-CA2DC2DA3813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7CBCA229-775B-1214-F3A9-9ED68FF5DA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Automated AGS injection by BO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11845-9251-A89C-DD65-6636427A05FC}"/>
              </a:ext>
            </a:extLst>
          </p:cNvPr>
          <p:cNvSpPr txBox="1"/>
          <p:nvPr/>
        </p:nvSpPr>
        <p:spPr>
          <a:xfrm>
            <a:off x="1014416" y="689810"/>
            <a:ext cx="9922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ea typeface="Times New Roman" panose="02020603050405020304" pitchFamily="18" charset="0"/>
              </a:rPr>
              <a:t>A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lgorithm efficiently found settings that were different, but at least as good as the previously optimized ones, automatically maintain the AGS injection at optimal performance without human intervention.</a:t>
            </a:r>
            <a:endParaRPr lang="en-US" sz="2000" dirty="0"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7D72E-A7B7-84FD-5B2D-2CAC306DB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r="6241"/>
          <a:stretch>
            <a:fillRect/>
          </a:stretch>
        </p:blipFill>
        <p:spPr>
          <a:xfrm>
            <a:off x="443077" y="2136130"/>
            <a:ext cx="5032133" cy="3863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FB91C-61B8-C7B3-6C08-5309F0717F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r="5294"/>
          <a:stretch>
            <a:fillRect/>
          </a:stretch>
        </p:blipFill>
        <p:spPr>
          <a:xfrm>
            <a:off x="6485921" y="2136130"/>
            <a:ext cx="5134579" cy="386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64B6ED-B049-61B9-BB19-B10A81CDA038}"/>
              </a:ext>
            </a:extLst>
          </p:cNvPr>
          <p:cNvSpPr txBox="1"/>
          <p:nvPr/>
        </p:nvSpPr>
        <p:spPr>
          <a:xfrm>
            <a:off x="682808" y="5913663"/>
            <a:ext cx="1126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ym typeface="Wingdings" pitchFamily="2" charset="2"/>
              </a:rPr>
              <a:t> Optimization of current 			while 			observing the brightness.</a:t>
            </a:r>
          </a:p>
        </p:txBody>
      </p:sp>
    </p:spTree>
    <p:extLst>
      <p:ext uri="{BB962C8B-B14F-4D97-AF65-F5344CB8AC3E}">
        <p14:creationId xmlns:p14="http://schemas.microsoft.com/office/powerpoint/2010/main" val="240237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9A5F206A-FAAA-6A81-3D6F-5D24E8DF3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58BB3EB8-2D04-242F-5EDF-B4F3D1C9B603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1EA1C061-9711-DF45-14AA-5E28AC0DF5D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477B1648-6831-D2C2-F0FA-D03696885AE4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0226CB7A-F5A9-E249-BA56-3A4CABD0AA8D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ACFB0EF3-BBDC-10C9-9A45-7D9474391546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AC9B90F2-C12D-D051-C80A-8FBFE1659D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Automated AGS injection by BO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C43D2-EDAF-2D47-7FDB-BB5B21F080CC}"/>
              </a:ext>
            </a:extLst>
          </p:cNvPr>
          <p:cNvSpPr txBox="1"/>
          <p:nvPr/>
        </p:nvSpPr>
        <p:spPr>
          <a:xfrm>
            <a:off x="1014416" y="689810"/>
            <a:ext cx="99223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ea typeface="Times New Roman" panose="02020603050405020304" pitchFamily="18" charset="0"/>
              </a:rPr>
              <a:t>A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lgorithm efficiently found settings that were different, but at least as good as the previously optimized ones, automatically maintain the AGS injection at optimal performance without human intervention.</a:t>
            </a:r>
            <a:endParaRPr lang="en-US" sz="2000" dirty="0">
              <a:sym typeface="Wingdings" pitchFamily="2" charset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513336-3D2F-3B84-447D-08D18C40F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" r="6241"/>
          <a:stretch>
            <a:fillRect/>
          </a:stretch>
        </p:blipFill>
        <p:spPr>
          <a:xfrm>
            <a:off x="443077" y="2136130"/>
            <a:ext cx="5032133" cy="3863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4B732A-6A56-69B4-181A-189C536388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" r="5294"/>
          <a:stretch>
            <a:fillRect/>
          </a:stretch>
        </p:blipFill>
        <p:spPr>
          <a:xfrm>
            <a:off x="6485921" y="2136130"/>
            <a:ext cx="5134579" cy="38632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72279E-8318-4F06-AC5F-5D9EF8E91278}"/>
              </a:ext>
            </a:extLst>
          </p:cNvPr>
          <p:cNvSpPr txBox="1"/>
          <p:nvPr/>
        </p:nvSpPr>
        <p:spPr>
          <a:xfrm>
            <a:off x="682808" y="5913663"/>
            <a:ext cx="1126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ym typeface="Wingdings" pitchFamily="2" charset="2"/>
              </a:rPr>
              <a:t> Optimization of current 			while 			observing the brightness.</a:t>
            </a:r>
          </a:p>
        </p:txBody>
      </p:sp>
      <p:pic>
        <p:nvPicPr>
          <p:cNvPr id="10" name="Picture 9" descr="A person with a bun&#10;&#10;Description automatically generated">
            <a:extLst>
              <a:ext uri="{FF2B5EF4-FFF2-40B4-BE49-F238E27FC236}">
                <a16:creationId xmlns:a16="http://schemas.microsoft.com/office/drawing/2014/main" id="{D2E8C343-D0CC-1CD2-C314-EDE6930724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161" y="5471988"/>
            <a:ext cx="895927" cy="13351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DE32C79-4B91-30AF-FA62-0D075CB128CC}"/>
              </a:ext>
            </a:extLst>
          </p:cNvPr>
          <p:cNvSpPr txBox="1"/>
          <p:nvPr/>
        </p:nvSpPr>
        <p:spPr>
          <a:xfrm>
            <a:off x="6563224" y="6497313"/>
            <a:ext cx="285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Eiad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Hamwi, BNL postdoc</a:t>
            </a:r>
          </a:p>
        </p:txBody>
      </p:sp>
    </p:spTree>
    <p:extLst>
      <p:ext uri="{BB962C8B-B14F-4D97-AF65-F5344CB8AC3E}">
        <p14:creationId xmlns:p14="http://schemas.microsoft.com/office/powerpoint/2010/main" val="1108072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D3EA34C2-3E27-4EEB-FBD4-91D9F872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DDA61CA5-3D64-D4A5-B40A-4ED62C1D8531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1EA1C061-9711-DF45-14AA-5E28AC0DF5D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0C59C064-F95B-48E6-243D-1C338F125AF3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0226CB7A-F5A9-E249-BA56-3A4CABD0AA8D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506057F3-467A-65E5-D5A7-FEC1059579EF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FFD9A23D-A3B0-9540-0CEC-05186F9A91F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ML-improved AGS IPM </a:t>
            </a:r>
            <a:endParaRPr dirty="0"/>
          </a:p>
        </p:txBody>
      </p:sp>
      <p:grpSp>
        <p:nvGrpSpPr>
          <p:cNvPr id="28" name="Google Shape;336;p19">
            <a:extLst>
              <a:ext uri="{FF2B5EF4-FFF2-40B4-BE49-F238E27FC236}">
                <a16:creationId xmlns:a16="http://schemas.microsoft.com/office/drawing/2014/main" id="{ED52EFC4-E07D-17E8-7B0A-D4610C828E1D}"/>
              </a:ext>
            </a:extLst>
          </p:cNvPr>
          <p:cNvGrpSpPr/>
          <p:nvPr/>
        </p:nvGrpSpPr>
        <p:grpSpPr>
          <a:xfrm>
            <a:off x="7721466" y="3190003"/>
            <a:ext cx="3847074" cy="3534222"/>
            <a:chOff x="8102929" y="3129396"/>
            <a:chExt cx="3847074" cy="3534222"/>
          </a:xfrm>
        </p:grpSpPr>
        <p:grpSp>
          <p:nvGrpSpPr>
            <p:cNvPr id="29" name="Google Shape;337;p19">
              <a:extLst>
                <a:ext uri="{FF2B5EF4-FFF2-40B4-BE49-F238E27FC236}">
                  <a16:creationId xmlns:a16="http://schemas.microsoft.com/office/drawing/2014/main" id="{FDA733B0-A89D-6E9F-4B13-654E4E7B4115}"/>
                </a:ext>
              </a:extLst>
            </p:cNvPr>
            <p:cNvGrpSpPr/>
            <p:nvPr/>
          </p:nvGrpSpPr>
          <p:grpSpPr>
            <a:xfrm>
              <a:off x="8102929" y="3551657"/>
              <a:ext cx="3776024" cy="3111961"/>
              <a:chOff x="8250064" y="3562978"/>
              <a:chExt cx="3776024" cy="3111961"/>
            </a:xfrm>
          </p:grpSpPr>
          <p:sp>
            <p:nvSpPr>
              <p:cNvPr id="31" name="Google Shape;338;p19">
                <a:extLst>
                  <a:ext uri="{FF2B5EF4-FFF2-40B4-BE49-F238E27FC236}">
                    <a16:creationId xmlns:a16="http://schemas.microsoft.com/office/drawing/2014/main" id="{6FDC2575-13EF-1A87-8ABB-83FF792FBF86}"/>
                  </a:ext>
                </a:extLst>
              </p:cNvPr>
              <p:cNvSpPr txBox="1"/>
              <p:nvPr/>
            </p:nvSpPr>
            <p:spPr>
              <a:xfrm rot="-5400000">
                <a:off x="7868498" y="4357047"/>
                <a:ext cx="104013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Anomalous</a:t>
                </a:r>
                <a:endParaRPr/>
              </a:p>
            </p:txBody>
          </p:sp>
          <p:sp>
            <p:nvSpPr>
              <p:cNvPr id="32" name="Google Shape;339;p19">
                <a:extLst>
                  <a:ext uri="{FF2B5EF4-FFF2-40B4-BE49-F238E27FC236}">
                    <a16:creationId xmlns:a16="http://schemas.microsoft.com/office/drawing/2014/main" id="{5A632E0B-28DD-E8CC-A8E1-770B0EB66F1C}"/>
                  </a:ext>
                </a:extLst>
              </p:cNvPr>
              <p:cNvSpPr txBox="1"/>
              <p:nvPr/>
            </p:nvSpPr>
            <p:spPr>
              <a:xfrm rot="-5400000">
                <a:off x="8054856" y="5878845"/>
                <a:ext cx="74529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accent4"/>
                    </a:solidFill>
                    <a:latin typeface="Arial"/>
                    <a:ea typeface="Arial"/>
                    <a:cs typeface="Arial"/>
                    <a:sym typeface="Arial"/>
                  </a:rPr>
                  <a:t>Normal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  <p:grpSp>
            <p:nvGrpSpPr>
              <p:cNvPr id="33" name="Google Shape;340;p19">
                <a:extLst>
                  <a:ext uri="{FF2B5EF4-FFF2-40B4-BE49-F238E27FC236}">
                    <a16:creationId xmlns:a16="http://schemas.microsoft.com/office/drawing/2014/main" id="{B55061CA-7157-5BEF-E089-493091928A10}"/>
                  </a:ext>
                </a:extLst>
              </p:cNvPr>
              <p:cNvGrpSpPr/>
              <p:nvPr/>
            </p:nvGrpSpPr>
            <p:grpSpPr>
              <a:xfrm>
                <a:off x="8614935" y="3562978"/>
                <a:ext cx="3411152" cy="3111961"/>
                <a:chOff x="8614935" y="3562978"/>
                <a:chExt cx="3411152" cy="3111961"/>
              </a:xfrm>
            </p:grpSpPr>
            <p:sp>
              <p:nvSpPr>
                <p:cNvPr id="34" name="Google Shape;341;p19">
                  <a:extLst>
                    <a:ext uri="{FF2B5EF4-FFF2-40B4-BE49-F238E27FC236}">
                      <a16:creationId xmlns:a16="http://schemas.microsoft.com/office/drawing/2014/main" id="{731308FC-1E5E-1DBC-8613-F3D2590EA7E1}"/>
                    </a:ext>
                  </a:extLst>
                </p:cNvPr>
                <p:cNvSpPr/>
                <p:nvPr/>
              </p:nvSpPr>
              <p:spPr>
                <a:xfrm>
                  <a:off x="8635310" y="3562979"/>
                  <a:ext cx="202695" cy="2005666"/>
                </a:xfrm>
                <a:prstGeom prst="leftBracket">
                  <a:avLst>
                    <a:gd name="adj" fmla="val 8333"/>
                  </a:avLst>
                </a:prstGeom>
                <a:noFill/>
                <a:ln w="28575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42;p19">
                  <a:extLst>
                    <a:ext uri="{FF2B5EF4-FFF2-40B4-BE49-F238E27FC236}">
                      <a16:creationId xmlns:a16="http://schemas.microsoft.com/office/drawing/2014/main" id="{01EBCC98-4409-AD93-4373-0EA767F97746}"/>
                    </a:ext>
                  </a:extLst>
                </p:cNvPr>
                <p:cNvSpPr/>
                <p:nvPr/>
              </p:nvSpPr>
              <p:spPr>
                <a:xfrm>
                  <a:off x="8614935" y="5637003"/>
                  <a:ext cx="202695" cy="1001550"/>
                </a:xfrm>
                <a:prstGeom prst="leftBracket">
                  <a:avLst>
                    <a:gd name="adj" fmla="val 8333"/>
                  </a:avLst>
                </a:prstGeom>
                <a:noFill/>
                <a:ln w="28575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7" name="Google Shape;343;p19">
                  <a:extLst>
                    <a:ext uri="{FF2B5EF4-FFF2-40B4-BE49-F238E27FC236}">
                      <a16:creationId xmlns:a16="http://schemas.microsoft.com/office/drawing/2014/main" id="{480D6FE5-5BFE-CB09-DCA4-FC014C36084C}"/>
                    </a:ext>
                  </a:extLst>
                </p:cNvPr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l="10569" t="11110" r="6951" b="8889"/>
                <a:stretch/>
              </p:blipFill>
              <p:spPr>
                <a:xfrm>
                  <a:off x="8817630" y="3562978"/>
                  <a:ext cx="3208457" cy="31119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0" name="Google Shape;344;p19">
              <a:extLst>
                <a:ext uri="{FF2B5EF4-FFF2-40B4-BE49-F238E27FC236}">
                  <a16:creationId xmlns:a16="http://schemas.microsoft.com/office/drawing/2014/main" id="{4855DE26-5606-AFCF-1DBA-99E390E94767}"/>
                </a:ext>
              </a:extLst>
            </p:cNvPr>
            <p:cNvSpPr txBox="1"/>
            <p:nvPr/>
          </p:nvSpPr>
          <p:spPr>
            <a:xfrm>
              <a:off x="8218153" y="3129396"/>
              <a:ext cx="3731850" cy="353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Classifier predictions on archive data</a:t>
              </a:r>
              <a:endParaRPr sz="130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BD3AE89-CBCC-1C5C-4D42-253D5A4332DB}"/>
              </a:ext>
            </a:extLst>
          </p:cNvPr>
          <p:cNvSpPr txBox="1"/>
          <p:nvPr/>
        </p:nvSpPr>
        <p:spPr>
          <a:xfrm>
            <a:off x="595751" y="1509677"/>
            <a:ext cx="6786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Improve emittance reconstruction accuracy and robustness of AGS Ion Profile Monitor.</a:t>
            </a:r>
          </a:p>
        </p:txBody>
      </p:sp>
      <p:grpSp>
        <p:nvGrpSpPr>
          <p:cNvPr id="42" name="Google Shape;327;p19">
            <a:extLst>
              <a:ext uri="{FF2B5EF4-FFF2-40B4-BE49-F238E27FC236}">
                <a16:creationId xmlns:a16="http://schemas.microsoft.com/office/drawing/2014/main" id="{647B6F42-7381-3727-6C53-DA4742FAA290}"/>
              </a:ext>
            </a:extLst>
          </p:cNvPr>
          <p:cNvGrpSpPr/>
          <p:nvPr/>
        </p:nvGrpSpPr>
        <p:grpSpPr>
          <a:xfrm>
            <a:off x="7998465" y="1027317"/>
            <a:ext cx="3408300" cy="2304177"/>
            <a:chOff x="263369" y="4559382"/>
            <a:chExt cx="3408300" cy="2304177"/>
          </a:xfrm>
        </p:grpSpPr>
        <p:pic>
          <p:nvPicPr>
            <p:cNvPr id="43" name="Google Shape;328;p19" descr="A graph with a gradient colored curve&#10;&#10;Description automatically generated with medium confidence">
              <a:extLst>
                <a:ext uri="{FF2B5EF4-FFF2-40B4-BE49-F238E27FC236}">
                  <a16:creationId xmlns:a16="http://schemas.microsoft.com/office/drawing/2014/main" id="{203F006D-FB8F-F350-9CF0-2815EF01C05B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1570" t="15331" r="16666" b="12478"/>
            <a:stretch/>
          </p:blipFill>
          <p:spPr>
            <a:xfrm>
              <a:off x="552719" y="4728733"/>
              <a:ext cx="2829600" cy="2134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Google Shape;329;p19">
              <a:extLst>
                <a:ext uri="{FF2B5EF4-FFF2-40B4-BE49-F238E27FC236}">
                  <a16:creationId xmlns:a16="http://schemas.microsoft.com/office/drawing/2014/main" id="{25B39ECD-7404-9AB1-88EE-4E411914EA96}"/>
                </a:ext>
              </a:extLst>
            </p:cNvPr>
            <p:cNvSpPr txBox="1"/>
            <p:nvPr/>
          </p:nvSpPr>
          <p:spPr>
            <a:xfrm>
              <a:off x="263369" y="4559382"/>
              <a:ext cx="3408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Simulated scan with surface fitting</a:t>
              </a:r>
              <a:endParaRPr sz="1200" dirty="0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58DFAC2-6B0D-97C3-085C-B382987A775B}"/>
              </a:ext>
            </a:extLst>
          </p:cNvPr>
          <p:cNvSpPr txBox="1"/>
          <p:nvPr/>
        </p:nvSpPr>
        <p:spPr>
          <a:xfrm>
            <a:off x="601416" y="2781164"/>
            <a:ext cx="678131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/>
              <a:t>Approach</a:t>
            </a:r>
            <a:endParaRPr lang="en-US" sz="1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Gaussian process based surrogate model for fast IPM profile inference.</a:t>
            </a:r>
            <a:endParaRPr lang="en-US" sz="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Unsupervised anomaly classifier to detect atypical IPM profiles.</a:t>
            </a:r>
          </a:p>
          <a:p>
            <a:pPr>
              <a:spcAft>
                <a:spcPts val="600"/>
              </a:spcAft>
            </a:pPr>
            <a:endParaRPr lang="en-US" sz="400" dirty="0"/>
          </a:p>
          <a:p>
            <a:pPr>
              <a:spcAft>
                <a:spcPts val="600"/>
              </a:spcAft>
            </a:pPr>
            <a:r>
              <a:rPr lang="en-US" sz="2000" b="1" dirty="0"/>
              <a:t>Outcome</a:t>
            </a:r>
            <a:endParaRPr lang="en-US" sz="10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Improved accuracy in reconstructed bunch size and automated detection of anomalous IPM signals.</a:t>
            </a:r>
          </a:p>
        </p:txBody>
      </p:sp>
    </p:spTree>
    <p:extLst>
      <p:ext uri="{BB962C8B-B14F-4D97-AF65-F5344CB8AC3E}">
        <p14:creationId xmlns:p14="http://schemas.microsoft.com/office/powerpoint/2010/main" val="909718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C42B22AF-01AE-1C06-4F5B-CBEF045EB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8F082AE0-FD33-FD31-4EEC-9B3D06F40F15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DDA61CA5-3D64-D4A5-B40A-4ED62C1D853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6AED74D6-37E3-152D-245F-B377D17B5671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0C59C064-F95B-48E6-243D-1C338F125AF3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7D1DFADB-0D97-3555-993C-C36CD230B1F2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A1B182B7-22EA-81A5-2683-5C51DA3DBF9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Fast Beam Propagation in Latent Space </a:t>
            </a:r>
            <a:endParaRPr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2F77229A-635F-4326-B64B-7D4A27592802}"/>
              </a:ext>
            </a:extLst>
          </p:cNvPr>
          <p:cNvSpPr/>
          <p:nvPr/>
        </p:nvSpPr>
        <p:spPr>
          <a:xfrm>
            <a:off x="609600" y="1036320"/>
            <a:ext cx="10972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i="1" dirty="0">
                <a:solidFill>
                  <a:srgbClr val="77777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Compress beam distributions into a learned latent space, then predict dynamics there.</a:t>
            </a:r>
            <a:endParaRPr lang="en-US" sz="1733" dirty="0"/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6F4B7FD5-A53F-6663-0496-EBC390B9D406}"/>
              </a:ext>
            </a:extLst>
          </p:cNvPr>
          <p:cNvSpPr/>
          <p:nvPr/>
        </p:nvSpPr>
        <p:spPr>
          <a:xfrm>
            <a:off x="573746" y="2487734"/>
            <a:ext cx="1419492" cy="1815652"/>
          </a:xfrm>
          <a:prstGeom prst="roundRect">
            <a:avLst>
              <a:gd name="adj" fmla="val 6667"/>
            </a:avLst>
          </a:prstGeom>
          <a:solidFill>
            <a:srgbClr val="FFF3E0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B34CE036-BC0E-3E40-C325-842339B7F19C}"/>
              </a:ext>
            </a:extLst>
          </p:cNvPr>
          <p:cNvSpPr/>
          <p:nvPr/>
        </p:nvSpPr>
        <p:spPr>
          <a:xfrm>
            <a:off x="369091" y="2659289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E651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Input</a:t>
            </a:r>
          </a:p>
          <a:p>
            <a:pPr algn="ctr"/>
            <a:r>
              <a:rPr lang="en-US" sz="1733" b="1" dirty="0">
                <a:solidFill>
                  <a:srgbClr val="E651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</a:t>
            </a:r>
            <a:endParaRPr lang="en-US" sz="1733" dirty="0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921C2EDA-4451-405D-D0F2-30955F924AAE}"/>
              </a:ext>
            </a:extLst>
          </p:cNvPr>
          <p:cNvSpPr/>
          <p:nvPr/>
        </p:nvSpPr>
        <p:spPr>
          <a:xfrm>
            <a:off x="211209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6" name="Shape 9">
            <a:extLst>
              <a:ext uri="{FF2B5EF4-FFF2-40B4-BE49-F238E27FC236}">
                <a16:creationId xmlns:a16="http://schemas.microsoft.com/office/drawing/2014/main" id="{26B497CF-B78F-19BD-775D-EADDF12E6A84}"/>
              </a:ext>
            </a:extLst>
          </p:cNvPr>
          <p:cNvSpPr/>
          <p:nvPr/>
        </p:nvSpPr>
        <p:spPr>
          <a:xfrm>
            <a:off x="2599772" y="2345045"/>
            <a:ext cx="1341120" cy="2194560"/>
          </a:xfrm>
          <a:prstGeom prst="roundRect">
            <a:avLst>
              <a:gd name="adj" fmla="val 7273"/>
            </a:avLst>
          </a:prstGeom>
          <a:solidFill>
            <a:srgbClr val="E3F2FD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Text 10">
            <a:extLst>
              <a:ext uri="{FF2B5EF4-FFF2-40B4-BE49-F238E27FC236}">
                <a16:creationId xmlns:a16="http://schemas.microsoft.com/office/drawing/2014/main" id="{2C1F0553-9A06-8C2A-2F82-5D5247AC471D}"/>
              </a:ext>
            </a:extLst>
          </p:cNvPr>
          <p:cNvSpPr/>
          <p:nvPr/>
        </p:nvSpPr>
        <p:spPr>
          <a:xfrm>
            <a:off x="2599772" y="2345045"/>
            <a:ext cx="134112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Encoder</a:t>
            </a:r>
            <a:endParaRPr lang="en-US" sz="1733" dirty="0"/>
          </a:p>
          <a:p>
            <a:pPr algn="ctr"/>
            <a:r>
              <a:rPr lang="en-US" sz="1333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(VAE)</a:t>
            </a:r>
            <a:endParaRPr lang="en-US" sz="1733" dirty="0"/>
          </a:p>
        </p:txBody>
      </p:sp>
      <p:sp>
        <p:nvSpPr>
          <p:cNvPr id="8" name="Shape 11">
            <a:extLst>
              <a:ext uri="{FF2B5EF4-FFF2-40B4-BE49-F238E27FC236}">
                <a16:creationId xmlns:a16="http://schemas.microsoft.com/office/drawing/2014/main" id="{49A3AE3F-1721-A81B-BA34-5A5E6CB75BFF}"/>
              </a:ext>
            </a:extLst>
          </p:cNvPr>
          <p:cNvSpPr/>
          <p:nvPr/>
        </p:nvSpPr>
        <p:spPr>
          <a:xfrm>
            <a:off x="400185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9" name="Shape 12">
            <a:extLst>
              <a:ext uri="{FF2B5EF4-FFF2-40B4-BE49-F238E27FC236}">
                <a16:creationId xmlns:a16="http://schemas.microsoft.com/office/drawing/2014/main" id="{2DB5BB91-8763-F6CF-7146-1BBAF8DD0890}"/>
              </a:ext>
            </a:extLst>
          </p:cNvPr>
          <p:cNvSpPr/>
          <p:nvPr/>
        </p:nvSpPr>
        <p:spPr>
          <a:xfrm>
            <a:off x="4489532" y="2096022"/>
            <a:ext cx="3413760" cy="2839233"/>
          </a:xfrm>
          <a:prstGeom prst="roundRect">
            <a:avLst>
              <a:gd name="adj" fmla="val 3846"/>
            </a:avLst>
          </a:prstGeom>
          <a:solidFill>
            <a:srgbClr val="FFEBEE"/>
          </a:solidFill>
          <a:ln w="1905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0" name="Text 13">
            <a:extLst>
              <a:ext uri="{FF2B5EF4-FFF2-40B4-BE49-F238E27FC236}">
                <a16:creationId xmlns:a16="http://schemas.microsoft.com/office/drawing/2014/main" id="{9C81EC73-086E-35EB-990E-9A8744A5AADC}"/>
              </a:ext>
            </a:extLst>
          </p:cNvPr>
          <p:cNvSpPr/>
          <p:nvPr/>
        </p:nvSpPr>
        <p:spPr>
          <a:xfrm>
            <a:off x="4489532" y="2577257"/>
            <a:ext cx="3413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67" b="1" dirty="0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Dynamics Model</a:t>
            </a:r>
            <a:endParaRPr lang="en-US" sz="1867" dirty="0"/>
          </a:p>
        </p:txBody>
      </p:sp>
      <p:sp>
        <p:nvSpPr>
          <p:cNvPr id="11" name="Shape 14">
            <a:extLst>
              <a:ext uri="{FF2B5EF4-FFF2-40B4-BE49-F238E27FC236}">
                <a16:creationId xmlns:a16="http://schemas.microsoft.com/office/drawing/2014/main" id="{57827C34-B291-8CD7-1AFB-D3990591E86A}"/>
              </a:ext>
            </a:extLst>
          </p:cNvPr>
          <p:cNvSpPr/>
          <p:nvPr/>
        </p:nvSpPr>
        <p:spPr>
          <a:xfrm>
            <a:off x="4672412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0DC83856-E42A-D5E5-2384-77F9CECC9FE2}"/>
              </a:ext>
            </a:extLst>
          </p:cNvPr>
          <p:cNvSpPr/>
          <p:nvPr/>
        </p:nvSpPr>
        <p:spPr>
          <a:xfrm>
            <a:off x="4672412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z₀</a:t>
            </a:r>
            <a:endParaRPr lang="en-US" sz="1467" dirty="0"/>
          </a:p>
        </p:txBody>
      </p:sp>
      <p:sp>
        <p:nvSpPr>
          <p:cNvPr id="13" name="Shape 16">
            <a:extLst>
              <a:ext uri="{FF2B5EF4-FFF2-40B4-BE49-F238E27FC236}">
                <a16:creationId xmlns:a16="http://schemas.microsoft.com/office/drawing/2014/main" id="{075BFFAE-8FA3-995A-9B01-F2A23EEDE2DD}"/>
              </a:ext>
            </a:extLst>
          </p:cNvPr>
          <p:cNvSpPr/>
          <p:nvPr/>
        </p:nvSpPr>
        <p:spPr>
          <a:xfrm>
            <a:off x="5147900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Shape 17">
            <a:extLst>
              <a:ext uri="{FF2B5EF4-FFF2-40B4-BE49-F238E27FC236}">
                <a16:creationId xmlns:a16="http://schemas.microsoft.com/office/drawing/2014/main" id="{D8ED1940-FD64-9FBC-8F24-0350272F26A0}"/>
              </a:ext>
            </a:extLst>
          </p:cNvPr>
          <p:cNvSpPr/>
          <p:nvPr/>
        </p:nvSpPr>
        <p:spPr>
          <a:xfrm>
            <a:off x="5318588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Text 18">
            <a:extLst>
              <a:ext uri="{FF2B5EF4-FFF2-40B4-BE49-F238E27FC236}">
                <a16:creationId xmlns:a16="http://schemas.microsoft.com/office/drawing/2014/main" id="{04312EEB-139A-7273-28C5-A2C313D54B10}"/>
              </a:ext>
            </a:extLst>
          </p:cNvPr>
          <p:cNvSpPr/>
          <p:nvPr/>
        </p:nvSpPr>
        <p:spPr>
          <a:xfrm>
            <a:off x="5318588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z₁</a:t>
            </a:r>
            <a:endParaRPr lang="en-US" sz="1467" dirty="0"/>
          </a:p>
        </p:txBody>
      </p:sp>
      <p:sp>
        <p:nvSpPr>
          <p:cNvPr id="16" name="Shape 19">
            <a:extLst>
              <a:ext uri="{FF2B5EF4-FFF2-40B4-BE49-F238E27FC236}">
                <a16:creationId xmlns:a16="http://schemas.microsoft.com/office/drawing/2014/main" id="{52C99FFF-5529-B642-DCB9-03C33A8D8CF7}"/>
              </a:ext>
            </a:extLst>
          </p:cNvPr>
          <p:cNvSpPr/>
          <p:nvPr/>
        </p:nvSpPr>
        <p:spPr>
          <a:xfrm>
            <a:off x="5794076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Shape 20">
            <a:extLst>
              <a:ext uri="{FF2B5EF4-FFF2-40B4-BE49-F238E27FC236}">
                <a16:creationId xmlns:a16="http://schemas.microsoft.com/office/drawing/2014/main" id="{6FE82A3A-304A-19F6-EFF0-511D7485A9A7}"/>
              </a:ext>
            </a:extLst>
          </p:cNvPr>
          <p:cNvSpPr/>
          <p:nvPr/>
        </p:nvSpPr>
        <p:spPr>
          <a:xfrm>
            <a:off x="5964764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Text 21">
            <a:extLst>
              <a:ext uri="{FF2B5EF4-FFF2-40B4-BE49-F238E27FC236}">
                <a16:creationId xmlns:a16="http://schemas.microsoft.com/office/drawing/2014/main" id="{9A6098AD-BA39-E1B8-2D8D-3DA1A7BDE59A}"/>
              </a:ext>
            </a:extLst>
          </p:cNvPr>
          <p:cNvSpPr/>
          <p:nvPr/>
        </p:nvSpPr>
        <p:spPr>
          <a:xfrm>
            <a:off x="5964764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z₂</a:t>
            </a:r>
            <a:endParaRPr lang="en-US" sz="1467" dirty="0"/>
          </a:p>
        </p:txBody>
      </p:sp>
      <p:sp>
        <p:nvSpPr>
          <p:cNvPr id="19" name="Shape 22">
            <a:extLst>
              <a:ext uri="{FF2B5EF4-FFF2-40B4-BE49-F238E27FC236}">
                <a16:creationId xmlns:a16="http://schemas.microsoft.com/office/drawing/2014/main" id="{A5B25D84-0CD1-0297-2A55-2F83588F37AB}"/>
              </a:ext>
            </a:extLst>
          </p:cNvPr>
          <p:cNvSpPr/>
          <p:nvPr/>
        </p:nvSpPr>
        <p:spPr>
          <a:xfrm>
            <a:off x="6440252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0" name="Text 23">
            <a:extLst>
              <a:ext uri="{FF2B5EF4-FFF2-40B4-BE49-F238E27FC236}">
                <a16:creationId xmlns:a16="http://schemas.microsoft.com/office/drawing/2014/main" id="{2A7AAF6A-01F0-54EC-54FC-E5797D75051F}"/>
              </a:ext>
            </a:extLst>
          </p:cNvPr>
          <p:cNvSpPr/>
          <p:nvPr/>
        </p:nvSpPr>
        <p:spPr>
          <a:xfrm>
            <a:off x="6610940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…</a:t>
            </a:r>
            <a:endParaRPr lang="en-US" sz="1467" dirty="0"/>
          </a:p>
        </p:txBody>
      </p:sp>
      <p:sp>
        <p:nvSpPr>
          <p:cNvPr id="21" name="Shape 24">
            <a:extLst>
              <a:ext uri="{FF2B5EF4-FFF2-40B4-BE49-F238E27FC236}">
                <a16:creationId xmlns:a16="http://schemas.microsoft.com/office/drawing/2014/main" id="{B5A575CB-C3A4-9B47-F115-CB713995C120}"/>
              </a:ext>
            </a:extLst>
          </p:cNvPr>
          <p:cNvSpPr/>
          <p:nvPr/>
        </p:nvSpPr>
        <p:spPr>
          <a:xfrm>
            <a:off x="7086428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" name="Shape 25">
            <a:extLst>
              <a:ext uri="{FF2B5EF4-FFF2-40B4-BE49-F238E27FC236}">
                <a16:creationId xmlns:a16="http://schemas.microsoft.com/office/drawing/2014/main" id="{542CC854-95C3-FDC5-7D7E-606D7998FFF2}"/>
              </a:ext>
            </a:extLst>
          </p:cNvPr>
          <p:cNvSpPr/>
          <p:nvPr/>
        </p:nvSpPr>
        <p:spPr>
          <a:xfrm>
            <a:off x="7257116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" name="Text 26">
            <a:extLst>
              <a:ext uri="{FF2B5EF4-FFF2-40B4-BE49-F238E27FC236}">
                <a16:creationId xmlns:a16="http://schemas.microsoft.com/office/drawing/2014/main" id="{B64C1666-E1FF-47B2-7DE5-C297E6F1D226}"/>
              </a:ext>
            </a:extLst>
          </p:cNvPr>
          <p:cNvSpPr/>
          <p:nvPr/>
        </p:nvSpPr>
        <p:spPr>
          <a:xfrm>
            <a:off x="7257116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zₙ</a:t>
            </a:r>
            <a:endParaRPr lang="en-US" sz="1467" dirty="0"/>
          </a:p>
        </p:txBody>
      </p:sp>
      <p:sp>
        <p:nvSpPr>
          <p:cNvPr id="24" name="Shape 27">
            <a:extLst>
              <a:ext uri="{FF2B5EF4-FFF2-40B4-BE49-F238E27FC236}">
                <a16:creationId xmlns:a16="http://schemas.microsoft.com/office/drawing/2014/main" id="{D734D75F-A1AB-788E-1B3F-424DD75F6A62}"/>
              </a:ext>
            </a:extLst>
          </p:cNvPr>
          <p:cNvSpPr/>
          <p:nvPr/>
        </p:nvSpPr>
        <p:spPr>
          <a:xfrm>
            <a:off x="4635836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25" name="Text 28">
            <a:extLst>
              <a:ext uri="{FF2B5EF4-FFF2-40B4-BE49-F238E27FC236}">
                <a16:creationId xmlns:a16="http://schemas.microsoft.com/office/drawing/2014/main" id="{8EB1F1DE-C758-BF6E-B74F-0F63D6E6B4E8}"/>
              </a:ext>
            </a:extLst>
          </p:cNvPr>
          <p:cNvSpPr/>
          <p:nvPr/>
        </p:nvSpPr>
        <p:spPr>
          <a:xfrm>
            <a:off x="4635836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e₁</a:t>
            </a:r>
            <a:endParaRPr lang="en-US" sz="1200" dirty="0"/>
          </a:p>
        </p:txBody>
      </p:sp>
      <p:sp>
        <p:nvSpPr>
          <p:cNvPr id="26" name="Shape 30">
            <a:extLst>
              <a:ext uri="{FF2B5EF4-FFF2-40B4-BE49-F238E27FC236}">
                <a16:creationId xmlns:a16="http://schemas.microsoft.com/office/drawing/2014/main" id="{CB8A10A2-E73B-D9D3-5B54-737296EFD1BF}"/>
              </a:ext>
            </a:extLst>
          </p:cNvPr>
          <p:cNvSpPr/>
          <p:nvPr/>
        </p:nvSpPr>
        <p:spPr>
          <a:xfrm>
            <a:off x="5282012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27" name="Text 31">
            <a:extLst>
              <a:ext uri="{FF2B5EF4-FFF2-40B4-BE49-F238E27FC236}">
                <a16:creationId xmlns:a16="http://schemas.microsoft.com/office/drawing/2014/main" id="{6C5264BA-507A-914F-D095-C7B4C20A76DC}"/>
              </a:ext>
            </a:extLst>
          </p:cNvPr>
          <p:cNvSpPr/>
          <p:nvPr/>
        </p:nvSpPr>
        <p:spPr>
          <a:xfrm>
            <a:off x="5282012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e₂</a:t>
            </a:r>
            <a:endParaRPr lang="en-US" sz="1200" dirty="0"/>
          </a:p>
        </p:txBody>
      </p:sp>
      <p:sp>
        <p:nvSpPr>
          <p:cNvPr id="46" name="Shape 33">
            <a:extLst>
              <a:ext uri="{FF2B5EF4-FFF2-40B4-BE49-F238E27FC236}">
                <a16:creationId xmlns:a16="http://schemas.microsoft.com/office/drawing/2014/main" id="{16E5AAA2-8679-233A-CAF0-633F77AF21CE}"/>
              </a:ext>
            </a:extLst>
          </p:cNvPr>
          <p:cNvSpPr/>
          <p:nvPr/>
        </p:nvSpPr>
        <p:spPr>
          <a:xfrm>
            <a:off x="5928188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47" name="Text 34">
            <a:extLst>
              <a:ext uri="{FF2B5EF4-FFF2-40B4-BE49-F238E27FC236}">
                <a16:creationId xmlns:a16="http://schemas.microsoft.com/office/drawing/2014/main" id="{C1AF5F8D-0368-CCB7-B9ED-6F46B057B182}"/>
              </a:ext>
            </a:extLst>
          </p:cNvPr>
          <p:cNvSpPr/>
          <p:nvPr/>
        </p:nvSpPr>
        <p:spPr>
          <a:xfrm>
            <a:off x="5928188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e₃</a:t>
            </a:r>
            <a:endParaRPr lang="en-US" sz="1200" dirty="0"/>
          </a:p>
        </p:txBody>
      </p:sp>
      <p:sp>
        <p:nvSpPr>
          <p:cNvPr id="48" name="Shape 36">
            <a:extLst>
              <a:ext uri="{FF2B5EF4-FFF2-40B4-BE49-F238E27FC236}">
                <a16:creationId xmlns:a16="http://schemas.microsoft.com/office/drawing/2014/main" id="{B55F6F6E-7666-54AC-1B92-152257AA5FFD}"/>
              </a:ext>
            </a:extLst>
          </p:cNvPr>
          <p:cNvSpPr/>
          <p:nvPr/>
        </p:nvSpPr>
        <p:spPr>
          <a:xfrm>
            <a:off x="7220540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49" name="Text 37">
            <a:extLst>
              <a:ext uri="{FF2B5EF4-FFF2-40B4-BE49-F238E27FC236}">
                <a16:creationId xmlns:a16="http://schemas.microsoft.com/office/drawing/2014/main" id="{BBA79C57-5083-51DB-D60E-E9D4B8D7DDA9}"/>
              </a:ext>
            </a:extLst>
          </p:cNvPr>
          <p:cNvSpPr/>
          <p:nvPr/>
        </p:nvSpPr>
        <p:spPr>
          <a:xfrm>
            <a:off x="7220540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eₙ</a:t>
            </a:r>
            <a:endParaRPr lang="en-US" sz="1200" dirty="0"/>
          </a:p>
        </p:txBody>
      </p:sp>
      <p:sp>
        <p:nvSpPr>
          <p:cNvPr id="50" name="Text 40">
            <a:extLst>
              <a:ext uri="{FF2B5EF4-FFF2-40B4-BE49-F238E27FC236}">
                <a16:creationId xmlns:a16="http://schemas.microsoft.com/office/drawing/2014/main" id="{540BF6C8-64E0-46B3-305A-495074ED5DC8}"/>
              </a:ext>
            </a:extLst>
          </p:cNvPr>
          <p:cNvSpPr/>
          <p:nvPr/>
        </p:nvSpPr>
        <p:spPr>
          <a:xfrm>
            <a:off x="4489532" y="4353664"/>
            <a:ext cx="3413760" cy="243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dirty="0">
                <a:solidFill>
                  <a:srgbClr val="77777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low-dimensional latent space</a:t>
            </a:r>
            <a:endParaRPr lang="en-US" sz="1200" dirty="0"/>
          </a:p>
        </p:txBody>
      </p:sp>
      <p:sp>
        <p:nvSpPr>
          <p:cNvPr id="51" name="Shape 41">
            <a:extLst>
              <a:ext uri="{FF2B5EF4-FFF2-40B4-BE49-F238E27FC236}">
                <a16:creationId xmlns:a16="http://schemas.microsoft.com/office/drawing/2014/main" id="{399293F4-F484-62B4-2365-C7C235F96CB3}"/>
              </a:ext>
            </a:extLst>
          </p:cNvPr>
          <p:cNvSpPr/>
          <p:nvPr/>
        </p:nvSpPr>
        <p:spPr>
          <a:xfrm>
            <a:off x="796425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2" name="Shape 42">
            <a:extLst>
              <a:ext uri="{FF2B5EF4-FFF2-40B4-BE49-F238E27FC236}">
                <a16:creationId xmlns:a16="http://schemas.microsoft.com/office/drawing/2014/main" id="{4A757233-113C-D73A-BBE6-3C565AA22633}"/>
              </a:ext>
            </a:extLst>
          </p:cNvPr>
          <p:cNvSpPr/>
          <p:nvPr/>
        </p:nvSpPr>
        <p:spPr>
          <a:xfrm>
            <a:off x="8451932" y="2345045"/>
            <a:ext cx="1341120" cy="2194560"/>
          </a:xfrm>
          <a:prstGeom prst="roundRect">
            <a:avLst>
              <a:gd name="adj" fmla="val 7273"/>
            </a:avLst>
          </a:prstGeom>
          <a:solidFill>
            <a:srgbClr val="E8F5E9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53" name="Text 43">
            <a:extLst>
              <a:ext uri="{FF2B5EF4-FFF2-40B4-BE49-F238E27FC236}">
                <a16:creationId xmlns:a16="http://schemas.microsoft.com/office/drawing/2014/main" id="{5C6DFFA8-DA8D-8B8E-C272-DD1E40DDF04F}"/>
              </a:ext>
            </a:extLst>
          </p:cNvPr>
          <p:cNvSpPr/>
          <p:nvPr/>
        </p:nvSpPr>
        <p:spPr>
          <a:xfrm>
            <a:off x="8451932" y="2345045"/>
            <a:ext cx="134112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Decoder</a:t>
            </a:r>
            <a:endParaRPr lang="en-US" sz="1733" dirty="0"/>
          </a:p>
          <a:p>
            <a:pPr algn="ctr"/>
            <a:r>
              <a:rPr lang="en-US" sz="1333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(VAE)</a:t>
            </a:r>
            <a:endParaRPr lang="en-US" sz="1733" dirty="0"/>
          </a:p>
        </p:txBody>
      </p:sp>
      <p:sp>
        <p:nvSpPr>
          <p:cNvPr id="54" name="Shape 44">
            <a:extLst>
              <a:ext uri="{FF2B5EF4-FFF2-40B4-BE49-F238E27FC236}">
                <a16:creationId xmlns:a16="http://schemas.microsoft.com/office/drawing/2014/main" id="{604F02BB-578B-EAE1-E05A-C52589234DC6}"/>
              </a:ext>
            </a:extLst>
          </p:cNvPr>
          <p:cNvSpPr/>
          <p:nvPr/>
        </p:nvSpPr>
        <p:spPr>
          <a:xfrm>
            <a:off x="985401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Shape 45">
            <a:extLst>
              <a:ext uri="{FF2B5EF4-FFF2-40B4-BE49-F238E27FC236}">
                <a16:creationId xmlns:a16="http://schemas.microsoft.com/office/drawing/2014/main" id="{9BB3FCB1-7E79-E37E-F89B-6BD60DC4CA45}"/>
              </a:ext>
            </a:extLst>
          </p:cNvPr>
          <p:cNvSpPr/>
          <p:nvPr/>
        </p:nvSpPr>
        <p:spPr>
          <a:xfrm>
            <a:off x="10341693" y="2494918"/>
            <a:ext cx="1419492" cy="1815652"/>
          </a:xfrm>
          <a:prstGeom prst="roundRect">
            <a:avLst>
              <a:gd name="adj" fmla="val 6667"/>
            </a:avLst>
          </a:prstGeom>
          <a:solidFill>
            <a:srgbClr val="E8F5E9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56" name="Text 46">
            <a:extLst>
              <a:ext uri="{FF2B5EF4-FFF2-40B4-BE49-F238E27FC236}">
                <a16:creationId xmlns:a16="http://schemas.microsoft.com/office/drawing/2014/main" id="{FAFEA390-E2EA-C6CF-5B57-F97329035AE7}"/>
              </a:ext>
            </a:extLst>
          </p:cNvPr>
          <p:cNvSpPr/>
          <p:nvPr/>
        </p:nvSpPr>
        <p:spPr>
          <a:xfrm>
            <a:off x="10137037" y="2567849"/>
            <a:ext cx="1828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Predicted</a:t>
            </a:r>
            <a:endParaRPr lang="en-US" sz="1733" dirty="0"/>
          </a:p>
          <a:p>
            <a:pPr algn="ctr"/>
            <a:r>
              <a:rPr lang="en-US" sz="1733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</a:t>
            </a:r>
            <a:endParaRPr lang="en-US" sz="1733" dirty="0"/>
          </a:p>
        </p:txBody>
      </p:sp>
      <p:sp>
        <p:nvSpPr>
          <p:cNvPr id="57" name="Text 51">
            <a:extLst>
              <a:ext uri="{FF2B5EF4-FFF2-40B4-BE49-F238E27FC236}">
                <a16:creationId xmlns:a16="http://schemas.microsoft.com/office/drawing/2014/main" id="{12BDF2CF-A274-D57D-846B-DC99E1624E54}"/>
              </a:ext>
            </a:extLst>
          </p:cNvPr>
          <p:cNvSpPr/>
          <p:nvPr/>
        </p:nvSpPr>
        <p:spPr>
          <a:xfrm>
            <a:off x="573745" y="5361216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67" b="1" dirty="0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Fast: </a:t>
            </a:r>
            <a:r>
              <a:rPr lang="en-US" sz="16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dynamics in low-dimensional latent space, not full beam.   </a:t>
            </a:r>
          </a:p>
          <a:p>
            <a:pPr>
              <a:lnSpc>
                <a:spcPct val="150000"/>
              </a:lnSpc>
            </a:pPr>
            <a:r>
              <a:rPr lang="en-US" sz="1667" b="1" dirty="0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Application: </a:t>
            </a:r>
            <a:r>
              <a:rPr lang="en-US" sz="16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collective effect (space charge, etc.) dominated regimes where tracking is computationally expensive.</a:t>
            </a:r>
          </a:p>
        </p:txBody>
      </p:sp>
      <p:sp>
        <p:nvSpPr>
          <p:cNvPr id="58" name="Shape 29">
            <a:extLst>
              <a:ext uri="{FF2B5EF4-FFF2-40B4-BE49-F238E27FC236}">
                <a16:creationId xmlns:a16="http://schemas.microsoft.com/office/drawing/2014/main" id="{0354063D-D87E-FBFA-1F6F-65A734D6D793}"/>
              </a:ext>
            </a:extLst>
          </p:cNvPr>
          <p:cNvSpPr/>
          <p:nvPr/>
        </p:nvSpPr>
        <p:spPr>
          <a:xfrm flipV="1">
            <a:off x="4892107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Shape 29">
            <a:extLst>
              <a:ext uri="{FF2B5EF4-FFF2-40B4-BE49-F238E27FC236}">
                <a16:creationId xmlns:a16="http://schemas.microsoft.com/office/drawing/2014/main" id="{49054617-3BB2-DC04-264E-A1B64155EAEA}"/>
              </a:ext>
            </a:extLst>
          </p:cNvPr>
          <p:cNvSpPr/>
          <p:nvPr/>
        </p:nvSpPr>
        <p:spPr>
          <a:xfrm flipV="1">
            <a:off x="5545535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60" name="Shape 29">
            <a:extLst>
              <a:ext uri="{FF2B5EF4-FFF2-40B4-BE49-F238E27FC236}">
                <a16:creationId xmlns:a16="http://schemas.microsoft.com/office/drawing/2014/main" id="{0D88CD3A-1184-C7A8-BAC9-9067D0305BD4}"/>
              </a:ext>
            </a:extLst>
          </p:cNvPr>
          <p:cNvSpPr/>
          <p:nvPr/>
        </p:nvSpPr>
        <p:spPr>
          <a:xfrm flipV="1">
            <a:off x="6194977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61" name="Shape 29">
            <a:extLst>
              <a:ext uri="{FF2B5EF4-FFF2-40B4-BE49-F238E27FC236}">
                <a16:creationId xmlns:a16="http://schemas.microsoft.com/office/drawing/2014/main" id="{267C83EB-0309-7191-5944-181C4ABA4B86}"/>
              </a:ext>
            </a:extLst>
          </p:cNvPr>
          <p:cNvSpPr/>
          <p:nvPr/>
        </p:nvSpPr>
        <p:spPr>
          <a:xfrm flipV="1">
            <a:off x="7485895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35BE14FA-DAF8-7C5B-67BC-E811B35CA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1" y="3170153"/>
            <a:ext cx="960000" cy="960000"/>
          </a:xfrm>
          <a:prstGeom prst="rect">
            <a:avLst/>
          </a:prstGeom>
        </p:spPr>
      </p:pic>
      <p:pic>
        <p:nvPicPr>
          <p:cNvPr id="63" name="图片 65">
            <a:extLst>
              <a:ext uri="{FF2B5EF4-FFF2-40B4-BE49-F238E27FC236}">
                <a16:creationId xmlns:a16="http://schemas.microsoft.com/office/drawing/2014/main" id="{118A7C6C-8829-9924-5BFD-15B7E8ED7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488" y="3170153"/>
            <a:ext cx="957899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25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0" descr="ppt_BG_Title_BNL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52277"/>
            <a:ext cx="11988799" cy="660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5" descr="Screen Shot 2019-07-21 at 4.04.5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02" y="149048"/>
            <a:ext cx="7966075" cy="560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5192714" y="6751639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  <a:p>
            <a:endParaRPr lang="en-US"/>
          </a:p>
        </p:txBody>
      </p:sp>
      <p:grpSp>
        <p:nvGrpSpPr>
          <p:cNvPr id="20484" name="Group 13"/>
          <p:cNvGrpSpPr>
            <a:grpSpLocks noChangeAspect="1"/>
          </p:cNvGrpSpPr>
          <p:nvPr/>
        </p:nvGrpSpPr>
        <p:grpSpPr bwMode="auto">
          <a:xfrm>
            <a:off x="632353" y="6080126"/>
            <a:ext cx="3508376" cy="777875"/>
            <a:chOff x="-22" y="-2"/>
            <a:chExt cx="3733822" cy="826982"/>
          </a:xfrm>
        </p:grpSpPr>
        <p:pic>
          <p:nvPicPr>
            <p:cNvPr id="20490" name="Picture 2" descr="New 36in Head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15" descr="CUCLASSE 3line Wh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5" name="Picture 16" descr="Screen Shot 2015-07-28 at 9.44.5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16" y="6611938"/>
            <a:ext cx="4326966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7" descr="Screen Shot 2015-07-28 at 9.36.11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679" y="6080126"/>
            <a:ext cx="3109912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itle 3"/>
          <p:cNvSpPr txBox="1">
            <a:spLocks/>
          </p:cNvSpPr>
          <p:nvPr/>
        </p:nvSpPr>
        <p:spPr bwMode="auto">
          <a:xfrm>
            <a:off x="697171" y="123031"/>
            <a:ext cx="8224136" cy="76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2400" b="1" dirty="0">
                <a:solidFill>
                  <a:srgbClr val="CB0307"/>
                </a:solidFill>
                <a:latin typeface="Arial" charset="0"/>
                <a:cs typeface="Arial" charset="0"/>
              </a:rPr>
              <a:t>Goal of the EIC-</a:t>
            </a:r>
            <a:r>
              <a:rPr lang="en-US" sz="2400" b="1" dirty="0" err="1">
                <a:solidFill>
                  <a:srgbClr val="CB0307"/>
                </a:solidFill>
                <a:latin typeface="Arial" charset="0"/>
                <a:cs typeface="Arial" charset="0"/>
              </a:rPr>
              <a:t>BeamAI</a:t>
            </a:r>
            <a:r>
              <a:rPr lang="en-US" sz="2400" b="1" dirty="0">
                <a:solidFill>
                  <a:srgbClr val="CB0307"/>
                </a:solidFill>
                <a:latin typeface="Arial" charset="0"/>
                <a:cs typeface="Arial" charset="0"/>
              </a:rPr>
              <a:t> collaboration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2400" b="1" dirty="0">
                <a:solidFill>
                  <a:srgbClr val="CB0307"/>
                </a:solidFill>
                <a:latin typeface="Arial" charset="0"/>
                <a:cs typeface="Arial" charset="0"/>
              </a:rPr>
              <a:t>Improve EIC accelerator performance  by ML/AI</a:t>
            </a:r>
          </a:p>
        </p:txBody>
      </p:sp>
      <p:sp>
        <p:nvSpPr>
          <p:cNvPr id="5" name="Rectangle 4"/>
          <p:cNvSpPr/>
          <p:nvPr/>
        </p:nvSpPr>
        <p:spPr>
          <a:xfrm>
            <a:off x="826201" y="3088429"/>
            <a:ext cx="7966075" cy="2769310"/>
          </a:xfrm>
          <a:prstGeom prst="rect">
            <a:avLst/>
          </a:prstGeom>
          <a:gradFill flip="none" rotWithShape="1">
            <a:gsLst>
              <a:gs pos="58000">
                <a:srgbClr val="2D55A6"/>
              </a:gs>
              <a:gs pos="100000">
                <a:srgbClr val="FFFFFF"/>
              </a:gs>
            </a:gsLst>
            <a:lin ang="2640000" scaled="0"/>
            <a:tileRect/>
          </a:gradFill>
          <a:ln w="50800">
            <a:solidFill>
              <a:srgbClr val="A00E1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dirty="0"/>
              <a:t>Probably the most complex accelerator ever built:</a:t>
            </a:r>
          </a:p>
          <a:p>
            <a:pPr algn="ctr">
              <a:defRPr/>
            </a:pPr>
            <a:endParaRPr lang="en-US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Polarized protons and electrons.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Beam cooling (Rf, e, and photon based)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Superconducting RF acceleration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Superconducting magnets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/>
              <a:t>Too complex to be operated with traditional operator control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4BAE3667-2D65-69F2-1DE0-F5E3F6D9F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8CFCD4C3-E078-D5EA-CE49-AEEF2CE5DE88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8F082AE0-FD33-FD31-4EEC-9B3D06F40F1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7F4D9044-C00F-C01B-5AAE-88455647A175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6AED74D6-37E3-152D-245F-B377D17B567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90FC04ED-0A01-8E84-EE34-462581176A9F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7B121459-59DF-B001-C5FB-A780F2CB0E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Fast Beam Propagation in Latent Space </a:t>
            </a:r>
            <a:endParaRPr dirty="0"/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87112E78-E410-EEA6-B5D8-04449FA925A6}"/>
              </a:ext>
            </a:extLst>
          </p:cNvPr>
          <p:cNvSpPr/>
          <p:nvPr/>
        </p:nvSpPr>
        <p:spPr>
          <a:xfrm>
            <a:off x="609600" y="1036320"/>
            <a:ext cx="1097280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i="1" dirty="0">
                <a:solidFill>
                  <a:srgbClr val="77777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Compress beam distributions into a learned latent space, then predict dynamics there.</a:t>
            </a:r>
            <a:endParaRPr lang="en-US" sz="1733" dirty="0"/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EC0182D9-5C69-EB15-5C77-88AEAEE50AAC}"/>
              </a:ext>
            </a:extLst>
          </p:cNvPr>
          <p:cNvSpPr/>
          <p:nvPr/>
        </p:nvSpPr>
        <p:spPr>
          <a:xfrm>
            <a:off x="573746" y="2487734"/>
            <a:ext cx="1419492" cy="1815652"/>
          </a:xfrm>
          <a:prstGeom prst="roundRect">
            <a:avLst>
              <a:gd name="adj" fmla="val 6667"/>
            </a:avLst>
          </a:prstGeom>
          <a:solidFill>
            <a:srgbClr val="FFF3E0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D4FCB567-6071-12EF-16DB-D7957C98FDB5}"/>
              </a:ext>
            </a:extLst>
          </p:cNvPr>
          <p:cNvSpPr/>
          <p:nvPr/>
        </p:nvSpPr>
        <p:spPr>
          <a:xfrm>
            <a:off x="369091" y="2659289"/>
            <a:ext cx="1828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E651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Input</a:t>
            </a:r>
          </a:p>
          <a:p>
            <a:pPr algn="ctr"/>
            <a:r>
              <a:rPr lang="en-US" sz="1733" b="1" dirty="0">
                <a:solidFill>
                  <a:srgbClr val="E651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</a:t>
            </a:r>
            <a:endParaRPr lang="en-US" sz="1733" dirty="0"/>
          </a:p>
        </p:txBody>
      </p:sp>
      <p:sp>
        <p:nvSpPr>
          <p:cNvPr id="5" name="Shape 8">
            <a:extLst>
              <a:ext uri="{FF2B5EF4-FFF2-40B4-BE49-F238E27FC236}">
                <a16:creationId xmlns:a16="http://schemas.microsoft.com/office/drawing/2014/main" id="{C43E41D6-B379-5A87-387C-5446D6AFD2F4}"/>
              </a:ext>
            </a:extLst>
          </p:cNvPr>
          <p:cNvSpPr/>
          <p:nvPr/>
        </p:nvSpPr>
        <p:spPr>
          <a:xfrm>
            <a:off x="211209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6" name="Shape 9">
            <a:extLst>
              <a:ext uri="{FF2B5EF4-FFF2-40B4-BE49-F238E27FC236}">
                <a16:creationId xmlns:a16="http://schemas.microsoft.com/office/drawing/2014/main" id="{E8823C63-3083-9BA7-9CA1-E29205726B97}"/>
              </a:ext>
            </a:extLst>
          </p:cNvPr>
          <p:cNvSpPr/>
          <p:nvPr/>
        </p:nvSpPr>
        <p:spPr>
          <a:xfrm>
            <a:off x="2599772" y="2345045"/>
            <a:ext cx="1341120" cy="2194560"/>
          </a:xfrm>
          <a:prstGeom prst="roundRect">
            <a:avLst>
              <a:gd name="adj" fmla="val 7273"/>
            </a:avLst>
          </a:prstGeom>
          <a:solidFill>
            <a:srgbClr val="E3F2FD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Text 10">
            <a:extLst>
              <a:ext uri="{FF2B5EF4-FFF2-40B4-BE49-F238E27FC236}">
                <a16:creationId xmlns:a16="http://schemas.microsoft.com/office/drawing/2014/main" id="{DB9B4486-9A79-C404-8B6A-1A1FC54AFBE7}"/>
              </a:ext>
            </a:extLst>
          </p:cNvPr>
          <p:cNvSpPr/>
          <p:nvPr/>
        </p:nvSpPr>
        <p:spPr>
          <a:xfrm>
            <a:off x="2599772" y="2345045"/>
            <a:ext cx="134112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Encoder</a:t>
            </a:r>
            <a:endParaRPr lang="en-US" sz="1733" dirty="0"/>
          </a:p>
          <a:p>
            <a:pPr algn="ctr"/>
            <a:r>
              <a:rPr lang="en-US" sz="1333" dirty="0">
                <a:solidFill>
                  <a:srgbClr val="1565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(VAE)</a:t>
            </a:r>
            <a:endParaRPr lang="en-US" sz="1733" dirty="0"/>
          </a:p>
        </p:txBody>
      </p:sp>
      <p:sp>
        <p:nvSpPr>
          <p:cNvPr id="8" name="Shape 11">
            <a:extLst>
              <a:ext uri="{FF2B5EF4-FFF2-40B4-BE49-F238E27FC236}">
                <a16:creationId xmlns:a16="http://schemas.microsoft.com/office/drawing/2014/main" id="{1F9C0FCC-7C37-742C-8A7F-164FA2180960}"/>
              </a:ext>
            </a:extLst>
          </p:cNvPr>
          <p:cNvSpPr/>
          <p:nvPr/>
        </p:nvSpPr>
        <p:spPr>
          <a:xfrm>
            <a:off x="400185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9" name="Shape 12">
            <a:extLst>
              <a:ext uri="{FF2B5EF4-FFF2-40B4-BE49-F238E27FC236}">
                <a16:creationId xmlns:a16="http://schemas.microsoft.com/office/drawing/2014/main" id="{B3EAB1CD-495A-7F4A-7093-B130979F43E8}"/>
              </a:ext>
            </a:extLst>
          </p:cNvPr>
          <p:cNvSpPr/>
          <p:nvPr/>
        </p:nvSpPr>
        <p:spPr>
          <a:xfrm>
            <a:off x="4489532" y="2096022"/>
            <a:ext cx="3413760" cy="2839233"/>
          </a:xfrm>
          <a:prstGeom prst="roundRect">
            <a:avLst>
              <a:gd name="adj" fmla="val 3846"/>
            </a:avLst>
          </a:prstGeom>
          <a:solidFill>
            <a:srgbClr val="FFEBEE"/>
          </a:solidFill>
          <a:ln w="1905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0" name="Text 13">
            <a:extLst>
              <a:ext uri="{FF2B5EF4-FFF2-40B4-BE49-F238E27FC236}">
                <a16:creationId xmlns:a16="http://schemas.microsoft.com/office/drawing/2014/main" id="{4D25D3FE-3150-E408-DF53-8314FCD1C365}"/>
              </a:ext>
            </a:extLst>
          </p:cNvPr>
          <p:cNvSpPr/>
          <p:nvPr/>
        </p:nvSpPr>
        <p:spPr>
          <a:xfrm>
            <a:off x="4489532" y="2577257"/>
            <a:ext cx="341376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867" b="1" dirty="0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Dynamics Model</a:t>
            </a:r>
            <a:endParaRPr lang="en-US" sz="1867" dirty="0"/>
          </a:p>
        </p:txBody>
      </p:sp>
      <p:sp>
        <p:nvSpPr>
          <p:cNvPr id="11" name="Shape 14">
            <a:extLst>
              <a:ext uri="{FF2B5EF4-FFF2-40B4-BE49-F238E27FC236}">
                <a16:creationId xmlns:a16="http://schemas.microsoft.com/office/drawing/2014/main" id="{B458CF11-2177-44AB-E711-AB161FD01095}"/>
              </a:ext>
            </a:extLst>
          </p:cNvPr>
          <p:cNvSpPr/>
          <p:nvPr/>
        </p:nvSpPr>
        <p:spPr>
          <a:xfrm>
            <a:off x="4672412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3DDDC04B-95B7-23DD-8197-4BAF5AA2E97D}"/>
              </a:ext>
            </a:extLst>
          </p:cNvPr>
          <p:cNvSpPr/>
          <p:nvPr/>
        </p:nvSpPr>
        <p:spPr>
          <a:xfrm>
            <a:off x="4672412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z₀</a:t>
            </a:r>
            <a:endParaRPr lang="en-US" sz="1467" dirty="0"/>
          </a:p>
        </p:txBody>
      </p:sp>
      <p:sp>
        <p:nvSpPr>
          <p:cNvPr id="13" name="Shape 16">
            <a:extLst>
              <a:ext uri="{FF2B5EF4-FFF2-40B4-BE49-F238E27FC236}">
                <a16:creationId xmlns:a16="http://schemas.microsoft.com/office/drawing/2014/main" id="{BCC3A710-8319-1E74-4EA4-04E4EFF303A8}"/>
              </a:ext>
            </a:extLst>
          </p:cNvPr>
          <p:cNvSpPr/>
          <p:nvPr/>
        </p:nvSpPr>
        <p:spPr>
          <a:xfrm>
            <a:off x="5147900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" name="Shape 17">
            <a:extLst>
              <a:ext uri="{FF2B5EF4-FFF2-40B4-BE49-F238E27FC236}">
                <a16:creationId xmlns:a16="http://schemas.microsoft.com/office/drawing/2014/main" id="{E7EE7AA7-268E-A08E-AD16-6156607A42B8}"/>
              </a:ext>
            </a:extLst>
          </p:cNvPr>
          <p:cNvSpPr/>
          <p:nvPr/>
        </p:nvSpPr>
        <p:spPr>
          <a:xfrm>
            <a:off x="5318588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5" name="Text 18">
            <a:extLst>
              <a:ext uri="{FF2B5EF4-FFF2-40B4-BE49-F238E27FC236}">
                <a16:creationId xmlns:a16="http://schemas.microsoft.com/office/drawing/2014/main" id="{E901722D-115A-B356-EC6D-AC5A09278653}"/>
              </a:ext>
            </a:extLst>
          </p:cNvPr>
          <p:cNvSpPr/>
          <p:nvPr/>
        </p:nvSpPr>
        <p:spPr>
          <a:xfrm>
            <a:off x="5318588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z₁</a:t>
            </a:r>
            <a:endParaRPr lang="en-US" sz="1467" dirty="0"/>
          </a:p>
        </p:txBody>
      </p:sp>
      <p:sp>
        <p:nvSpPr>
          <p:cNvPr id="16" name="Shape 19">
            <a:extLst>
              <a:ext uri="{FF2B5EF4-FFF2-40B4-BE49-F238E27FC236}">
                <a16:creationId xmlns:a16="http://schemas.microsoft.com/office/drawing/2014/main" id="{0F756AD4-FCE8-542C-09A8-7A2E6464D1BC}"/>
              </a:ext>
            </a:extLst>
          </p:cNvPr>
          <p:cNvSpPr/>
          <p:nvPr/>
        </p:nvSpPr>
        <p:spPr>
          <a:xfrm>
            <a:off x="5794076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Shape 20">
            <a:extLst>
              <a:ext uri="{FF2B5EF4-FFF2-40B4-BE49-F238E27FC236}">
                <a16:creationId xmlns:a16="http://schemas.microsoft.com/office/drawing/2014/main" id="{AD9270BB-5460-BFD4-48CC-1A4450D5819E}"/>
              </a:ext>
            </a:extLst>
          </p:cNvPr>
          <p:cNvSpPr/>
          <p:nvPr/>
        </p:nvSpPr>
        <p:spPr>
          <a:xfrm>
            <a:off x="5964764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Text 21">
            <a:extLst>
              <a:ext uri="{FF2B5EF4-FFF2-40B4-BE49-F238E27FC236}">
                <a16:creationId xmlns:a16="http://schemas.microsoft.com/office/drawing/2014/main" id="{39593BFF-201C-B544-8C8D-9B987BE01227}"/>
              </a:ext>
            </a:extLst>
          </p:cNvPr>
          <p:cNvSpPr/>
          <p:nvPr/>
        </p:nvSpPr>
        <p:spPr>
          <a:xfrm>
            <a:off x="5964764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z₂</a:t>
            </a:r>
            <a:endParaRPr lang="en-US" sz="1467" dirty="0"/>
          </a:p>
        </p:txBody>
      </p:sp>
      <p:sp>
        <p:nvSpPr>
          <p:cNvPr id="19" name="Shape 22">
            <a:extLst>
              <a:ext uri="{FF2B5EF4-FFF2-40B4-BE49-F238E27FC236}">
                <a16:creationId xmlns:a16="http://schemas.microsoft.com/office/drawing/2014/main" id="{570E9B7E-C032-300A-9CF1-70299A38EA1F}"/>
              </a:ext>
            </a:extLst>
          </p:cNvPr>
          <p:cNvSpPr/>
          <p:nvPr/>
        </p:nvSpPr>
        <p:spPr>
          <a:xfrm>
            <a:off x="6440252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0" name="Text 23">
            <a:extLst>
              <a:ext uri="{FF2B5EF4-FFF2-40B4-BE49-F238E27FC236}">
                <a16:creationId xmlns:a16="http://schemas.microsoft.com/office/drawing/2014/main" id="{A6EBD5C3-82EA-F67F-83A9-8B9817DE18A6}"/>
              </a:ext>
            </a:extLst>
          </p:cNvPr>
          <p:cNvSpPr/>
          <p:nvPr/>
        </p:nvSpPr>
        <p:spPr>
          <a:xfrm>
            <a:off x="6610940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…</a:t>
            </a:r>
            <a:endParaRPr lang="en-US" sz="1467" dirty="0"/>
          </a:p>
        </p:txBody>
      </p:sp>
      <p:sp>
        <p:nvSpPr>
          <p:cNvPr id="21" name="Shape 24">
            <a:extLst>
              <a:ext uri="{FF2B5EF4-FFF2-40B4-BE49-F238E27FC236}">
                <a16:creationId xmlns:a16="http://schemas.microsoft.com/office/drawing/2014/main" id="{8E18E428-BA07-BAEA-0514-84F7411E1EAB}"/>
              </a:ext>
            </a:extLst>
          </p:cNvPr>
          <p:cNvSpPr/>
          <p:nvPr/>
        </p:nvSpPr>
        <p:spPr>
          <a:xfrm>
            <a:off x="7086428" y="3381929"/>
            <a:ext cx="158496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" name="Shape 25">
            <a:extLst>
              <a:ext uri="{FF2B5EF4-FFF2-40B4-BE49-F238E27FC236}">
                <a16:creationId xmlns:a16="http://schemas.microsoft.com/office/drawing/2014/main" id="{CF258C6B-7C41-EC56-4809-7610CB5EA9C4}"/>
              </a:ext>
            </a:extLst>
          </p:cNvPr>
          <p:cNvSpPr/>
          <p:nvPr/>
        </p:nvSpPr>
        <p:spPr>
          <a:xfrm>
            <a:off x="7257116" y="3186857"/>
            <a:ext cx="463296" cy="390144"/>
          </a:xfrm>
          <a:prstGeom prst="roundRect">
            <a:avLst>
              <a:gd name="adj" fmla="val 15625"/>
            </a:avLst>
          </a:prstGeom>
          <a:solidFill>
            <a:srgbClr val="FFFFFF"/>
          </a:solidFill>
          <a:ln w="12700">
            <a:solidFill>
              <a:srgbClr val="B8001F"/>
            </a:solidFill>
            <a:prstDash val="solid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" name="Text 26">
            <a:extLst>
              <a:ext uri="{FF2B5EF4-FFF2-40B4-BE49-F238E27FC236}">
                <a16:creationId xmlns:a16="http://schemas.microsoft.com/office/drawing/2014/main" id="{624AD59E-4068-8ED5-8AC1-077606F9C222}"/>
              </a:ext>
            </a:extLst>
          </p:cNvPr>
          <p:cNvSpPr/>
          <p:nvPr/>
        </p:nvSpPr>
        <p:spPr>
          <a:xfrm>
            <a:off x="7257116" y="3186857"/>
            <a:ext cx="463296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467" b="1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zₙ</a:t>
            </a:r>
            <a:endParaRPr lang="en-US" sz="1467" dirty="0"/>
          </a:p>
        </p:txBody>
      </p:sp>
      <p:sp>
        <p:nvSpPr>
          <p:cNvPr id="24" name="Shape 27">
            <a:extLst>
              <a:ext uri="{FF2B5EF4-FFF2-40B4-BE49-F238E27FC236}">
                <a16:creationId xmlns:a16="http://schemas.microsoft.com/office/drawing/2014/main" id="{2D88BA4B-DA31-56D5-C595-7FF64449CE06}"/>
              </a:ext>
            </a:extLst>
          </p:cNvPr>
          <p:cNvSpPr/>
          <p:nvPr/>
        </p:nvSpPr>
        <p:spPr>
          <a:xfrm>
            <a:off x="4635836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25" name="Text 28">
            <a:extLst>
              <a:ext uri="{FF2B5EF4-FFF2-40B4-BE49-F238E27FC236}">
                <a16:creationId xmlns:a16="http://schemas.microsoft.com/office/drawing/2014/main" id="{D8F1762D-7F0F-1327-33BC-C13EEF1DE6F1}"/>
              </a:ext>
            </a:extLst>
          </p:cNvPr>
          <p:cNvSpPr/>
          <p:nvPr/>
        </p:nvSpPr>
        <p:spPr>
          <a:xfrm>
            <a:off x="4635836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e₁</a:t>
            </a:r>
            <a:endParaRPr lang="en-US" sz="1200" dirty="0"/>
          </a:p>
        </p:txBody>
      </p:sp>
      <p:sp>
        <p:nvSpPr>
          <p:cNvPr id="26" name="Shape 30">
            <a:extLst>
              <a:ext uri="{FF2B5EF4-FFF2-40B4-BE49-F238E27FC236}">
                <a16:creationId xmlns:a16="http://schemas.microsoft.com/office/drawing/2014/main" id="{D33FF197-71BE-E7A1-410E-0DF0AFB536B2}"/>
              </a:ext>
            </a:extLst>
          </p:cNvPr>
          <p:cNvSpPr/>
          <p:nvPr/>
        </p:nvSpPr>
        <p:spPr>
          <a:xfrm>
            <a:off x="5282012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27" name="Text 31">
            <a:extLst>
              <a:ext uri="{FF2B5EF4-FFF2-40B4-BE49-F238E27FC236}">
                <a16:creationId xmlns:a16="http://schemas.microsoft.com/office/drawing/2014/main" id="{622762F3-2C0E-0633-D3C5-F7D65124518F}"/>
              </a:ext>
            </a:extLst>
          </p:cNvPr>
          <p:cNvSpPr/>
          <p:nvPr/>
        </p:nvSpPr>
        <p:spPr>
          <a:xfrm>
            <a:off x="5282012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e₂</a:t>
            </a:r>
            <a:endParaRPr lang="en-US" sz="1200" dirty="0"/>
          </a:p>
        </p:txBody>
      </p:sp>
      <p:sp>
        <p:nvSpPr>
          <p:cNvPr id="46" name="Shape 33">
            <a:extLst>
              <a:ext uri="{FF2B5EF4-FFF2-40B4-BE49-F238E27FC236}">
                <a16:creationId xmlns:a16="http://schemas.microsoft.com/office/drawing/2014/main" id="{9ABD3588-3B92-53DB-9BDE-CF33E7B7463C}"/>
              </a:ext>
            </a:extLst>
          </p:cNvPr>
          <p:cNvSpPr/>
          <p:nvPr/>
        </p:nvSpPr>
        <p:spPr>
          <a:xfrm>
            <a:off x="5928188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47" name="Text 34">
            <a:extLst>
              <a:ext uri="{FF2B5EF4-FFF2-40B4-BE49-F238E27FC236}">
                <a16:creationId xmlns:a16="http://schemas.microsoft.com/office/drawing/2014/main" id="{70ED936D-7A5E-D7DB-726D-88CC57DED965}"/>
              </a:ext>
            </a:extLst>
          </p:cNvPr>
          <p:cNvSpPr/>
          <p:nvPr/>
        </p:nvSpPr>
        <p:spPr>
          <a:xfrm>
            <a:off x="5928188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e₃</a:t>
            </a:r>
            <a:endParaRPr lang="en-US" sz="1200" dirty="0"/>
          </a:p>
        </p:txBody>
      </p:sp>
      <p:sp>
        <p:nvSpPr>
          <p:cNvPr id="48" name="Shape 36">
            <a:extLst>
              <a:ext uri="{FF2B5EF4-FFF2-40B4-BE49-F238E27FC236}">
                <a16:creationId xmlns:a16="http://schemas.microsoft.com/office/drawing/2014/main" id="{4BF54862-B9EC-BA06-2AE8-3725832CF29E}"/>
              </a:ext>
            </a:extLst>
          </p:cNvPr>
          <p:cNvSpPr/>
          <p:nvPr/>
        </p:nvSpPr>
        <p:spPr>
          <a:xfrm>
            <a:off x="7220540" y="3723305"/>
            <a:ext cx="536448" cy="292608"/>
          </a:xfrm>
          <a:prstGeom prst="roundRect">
            <a:avLst>
              <a:gd name="adj" fmla="val 16667"/>
            </a:avLst>
          </a:prstGeom>
          <a:solidFill>
            <a:srgbClr val="FFF8E1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49" name="Text 37">
            <a:extLst>
              <a:ext uri="{FF2B5EF4-FFF2-40B4-BE49-F238E27FC236}">
                <a16:creationId xmlns:a16="http://schemas.microsoft.com/office/drawing/2014/main" id="{3EE50D7A-6003-4B10-3944-81C18028D28E}"/>
              </a:ext>
            </a:extLst>
          </p:cNvPr>
          <p:cNvSpPr/>
          <p:nvPr/>
        </p:nvSpPr>
        <p:spPr>
          <a:xfrm>
            <a:off x="7220540" y="3723305"/>
            <a:ext cx="536448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>
                <a:solidFill>
                  <a:srgbClr val="F57F1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eₙ</a:t>
            </a:r>
            <a:endParaRPr lang="en-US" sz="1200" dirty="0"/>
          </a:p>
        </p:txBody>
      </p:sp>
      <p:sp>
        <p:nvSpPr>
          <p:cNvPr id="50" name="Text 40">
            <a:extLst>
              <a:ext uri="{FF2B5EF4-FFF2-40B4-BE49-F238E27FC236}">
                <a16:creationId xmlns:a16="http://schemas.microsoft.com/office/drawing/2014/main" id="{2B5E9149-FED7-6315-BD55-E92A8EA99D2B}"/>
              </a:ext>
            </a:extLst>
          </p:cNvPr>
          <p:cNvSpPr/>
          <p:nvPr/>
        </p:nvSpPr>
        <p:spPr>
          <a:xfrm>
            <a:off x="4489532" y="4353664"/>
            <a:ext cx="3413760" cy="243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dirty="0">
                <a:solidFill>
                  <a:srgbClr val="777777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low-dimensional latent space</a:t>
            </a:r>
            <a:endParaRPr lang="en-US" sz="1200" dirty="0"/>
          </a:p>
        </p:txBody>
      </p:sp>
      <p:sp>
        <p:nvSpPr>
          <p:cNvPr id="51" name="Shape 41">
            <a:extLst>
              <a:ext uri="{FF2B5EF4-FFF2-40B4-BE49-F238E27FC236}">
                <a16:creationId xmlns:a16="http://schemas.microsoft.com/office/drawing/2014/main" id="{3AA7D67D-7541-A125-94DA-3F3D64F20329}"/>
              </a:ext>
            </a:extLst>
          </p:cNvPr>
          <p:cNvSpPr/>
          <p:nvPr/>
        </p:nvSpPr>
        <p:spPr>
          <a:xfrm>
            <a:off x="796425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2" name="Shape 42">
            <a:extLst>
              <a:ext uri="{FF2B5EF4-FFF2-40B4-BE49-F238E27FC236}">
                <a16:creationId xmlns:a16="http://schemas.microsoft.com/office/drawing/2014/main" id="{729060BD-5A20-2498-74C3-486D0EBCD537}"/>
              </a:ext>
            </a:extLst>
          </p:cNvPr>
          <p:cNvSpPr/>
          <p:nvPr/>
        </p:nvSpPr>
        <p:spPr>
          <a:xfrm>
            <a:off x="8451932" y="2345045"/>
            <a:ext cx="1341120" cy="2194560"/>
          </a:xfrm>
          <a:prstGeom prst="roundRect">
            <a:avLst>
              <a:gd name="adj" fmla="val 7273"/>
            </a:avLst>
          </a:prstGeom>
          <a:solidFill>
            <a:srgbClr val="E8F5E9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53" name="Text 43">
            <a:extLst>
              <a:ext uri="{FF2B5EF4-FFF2-40B4-BE49-F238E27FC236}">
                <a16:creationId xmlns:a16="http://schemas.microsoft.com/office/drawing/2014/main" id="{E7128A43-7FDC-04E1-DFC6-0284DC307C92}"/>
              </a:ext>
            </a:extLst>
          </p:cNvPr>
          <p:cNvSpPr/>
          <p:nvPr/>
        </p:nvSpPr>
        <p:spPr>
          <a:xfrm>
            <a:off x="8451932" y="2345045"/>
            <a:ext cx="1341120" cy="21945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Decoder</a:t>
            </a:r>
            <a:endParaRPr lang="en-US" sz="1733" dirty="0"/>
          </a:p>
          <a:p>
            <a:pPr algn="ctr"/>
            <a:r>
              <a:rPr lang="en-US" sz="1333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(VAE)</a:t>
            </a:r>
            <a:endParaRPr lang="en-US" sz="1733" dirty="0"/>
          </a:p>
        </p:txBody>
      </p:sp>
      <p:sp>
        <p:nvSpPr>
          <p:cNvPr id="54" name="Shape 44">
            <a:extLst>
              <a:ext uri="{FF2B5EF4-FFF2-40B4-BE49-F238E27FC236}">
                <a16:creationId xmlns:a16="http://schemas.microsoft.com/office/drawing/2014/main" id="{3BE26848-329F-D02E-6FE8-C950020C81E0}"/>
              </a:ext>
            </a:extLst>
          </p:cNvPr>
          <p:cNvSpPr/>
          <p:nvPr/>
        </p:nvSpPr>
        <p:spPr>
          <a:xfrm>
            <a:off x="9854012" y="3442325"/>
            <a:ext cx="426720" cy="0"/>
          </a:xfrm>
          <a:prstGeom prst="line">
            <a:avLst/>
          </a:prstGeom>
          <a:noFill/>
          <a:ln w="25400">
            <a:solidFill>
              <a:srgbClr val="999999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Shape 45">
            <a:extLst>
              <a:ext uri="{FF2B5EF4-FFF2-40B4-BE49-F238E27FC236}">
                <a16:creationId xmlns:a16="http://schemas.microsoft.com/office/drawing/2014/main" id="{BAFD8B34-6001-670B-5673-6D2F1304B91A}"/>
              </a:ext>
            </a:extLst>
          </p:cNvPr>
          <p:cNvSpPr/>
          <p:nvPr/>
        </p:nvSpPr>
        <p:spPr>
          <a:xfrm>
            <a:off x="10341693" y="2494918"/>
            <a:ext cx="1419492" cy="1815652"/>
          </a:xfrm>
          <a:prstGeom prst="roundRect">
            <a:avLst>
              <a:gd name="adj" fmla="val 6667"/>
            </a:avLst>
          </a:prstGeom>
          <a:solidFill>
            <a:srgbClr val="E8F5E9"/>
          </a:solidFill>
          <a:ln/>
        </p:spPr>
        <p:txBody>
          <a:bodyPr/>
          <a:lstStyle/>
          <a:p>
            <a:endParaRPr lang="zh-CN" altLang="en-US" sz="2400"/>
          </a:p>
        </p:txBody>
      </p:sp>
      <p:sp>
        <p:nvSpPr>
          <p:cNvPr id="56" name="Text 46">
            <a:extLst>
              <a:ext uri="{FF2B5EF4-FFF2-40B4-BE49-F238E27FC236}">
                <a16:creationId xmlns:a16="http://schemas.microsoft.com/office/drawing/2014/main" id="{69448165-595A-1AC1-FAE3-3B7E139E5E2A}"/>
              </a:ext>
            </a:extLst>
          </p:cNvPr>
          <p:cNvSpPr/>
          <p:nvPr/>
        </p:nvSpPr>
        <p:spPr>
          <a:xfrm>
            <a:off x="10137037" y="2567849"/>
            <a:ext cx="1828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733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Predicted</a:t>
            </a:r>
            <a:endParaRPr lang="en-US" sz="1733" dirty="0"/>
          </a:p>
          <a:p>
            <a:pPr algn="ctr"/>
            <a:r>
              <a:rPr lang="en-US" sz="1733" b="1" dirty="0">
                <a:solidFill>
                  <a:srgbClr val="2E7D32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beam</a:t>
            </a:r>
            <a:endParaRPr lang="en-US" sz="1733" dirty="0"/>
          </a:p>
        </p:txBody>
      </p:sp>
      <p:sp>
        <p:nvSpPr>
          <p:cNvPr id="57" name="Text 51">
            <a:extLst>
              <a:ext uri="{FF2B5EF4-FFF2-40B4-BE49-F238E27FC236}">
                <a16:creationId xmlns:a16="http://schemas.microsoft.com/office/drawing/2014/main" id="{ABFCC83B-7F84-9AE9-7CBD-7109DFB3EE21}"/>
              </a:ext>
            </a:extLst>
          </p:cNvPr>
          <p:cNvSpPr/>
          <p:nvPr/>
        </p:nvSpPr>
        <p:spPr>
          <a:xfrm>
            <a:off x="573745" y="5361216"/>
            <a:ext cx="1097280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50000"/>
              </a:lnSpc>
            </a:pPr>
            <a:r>
              <a:rPr lang="en-US" sz="1667" b="1" dirty="0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Fast: </a:t>
            </a:r>
            <a:r>
              <a:rPr lang="en-US" sz="16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dynamics in low-dimensional latent space, not full beam.   </a:t>
            </a:r>
          </a:p>
          <a:p>
            <a:pPr>
              <a:lnSpc>
                <a:spcPct val="150000"/>
              </a:lnSpc>
            </a:pPr>
            <a:r>
              <a:rPr lang="en-US" sz="1667" b="1" dirty="0">
                <a:solidFill>
                  <a:srgbClr val="B8001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Application: </a:t>
            </a:r>
            <a:r>
              <a:rPr lang="en-US" sz="1667" dirty="0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collective effect (space charge, etc.) dominated regimes where tracking is computationally expensive.</a:t>
            </a:r>
          </a:p>
        </p:txBody>
      </p:sp>
      <p:sp>
        <p:nvSpPr>
          <p:cNvPr id="58" name="Shape 29">
            <a:extLst>
              <a:ext uri="{FF2B5EF4-FFF2-40B4-BE49-F238E27FC236}">
                <a16:creationId xmlns:a16="http://schemas.microsoft.com/office/drawing/2014/main" id="{037ED9CD-770F-CB32-2C69-C9C1207CE225}"/>
              </a:ext>
            </a:extLst>
          </p:cNvPr>
          <p:cNvSpPr/>
          <p:nvPr/>
        </p:nvSpPr>
        <p:spPr>
          <a:xfrm flipV="1">
            <a:off x="4892107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Shape 29">
            <a:extLst>
              <a:ext uri="{FF2B5EF4-FFF2-40B4-BE49-F238E27FC236}">
                <a16:creationId xmlns:a16="http://schemas.microsoft.com/office/drawing/2014/main" id="{5C83431D-7186-D66F-8583-5D6562B407BE}"/>
              </a:ext>
            </a:extLst>
          </p:cNvPr>
          <p:cNvSpPr/>
          <p:nvPr/>
        </p:nvSpPr>
        <p:spPr>
          <a:xfrm flipV="1">
            <a:off x="5545535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60" name="Shape 29">
            <a:extLst>
              <a:ext uri="{FF2B5EF4-FFF2-40B4-BE49-F238E27FC236}">
                <a16:creationId xmlns:a16="http://schemas.microsoft.com/office/drawing/2014/main" id="{9C8C7181-018C-3343-B756-EA9DBB9B2687}"/>
              </a:ext>
            </a:extLst>
          </p:cNvPr>
          <p:cNvSpPr/>
          <p:nvPr/>
        </p:nvSpPr>
        <p:spPr>
          <a:xfrm flipV="1">
            <a:off x="6194977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61" name="Shape 29">
            <a:extLst>
              <a:ext uri="{FF2B5EF4-FFF2-40B4-BE49-F238E27FC236}">
                <a16:creationId xmlns:a16="http://schemas.microsoft.com/office/drawing/2014/main" id="{DFD2364D-96DE-1086-4B12-35E3DA9D799E}"/>
              </a:ext>
            </a:extLst>
          </p:cNvPr>
          <p:cNvSpPr/>
          <p:nvPr/>
        </p:nvSpPr>
        <p:spPr>
          <a:xfrm flipV="1">
            <a:off x="7485895" y="3577001"/>
            <a:ext cx="0" cy="146304"/>
          </a:xfrm>
          <a:prstGeom prst="line">
            <a:avLst/>
          </a:prstGeom>
          <a:noFill/>
          <a:ln w="12700">
            <a:solidFill>
              <a:srgbClr val="CCCCCC"/>
            </a:solidFill>
            <a:prstDash val="solid"/>
            <a:tailEnd type="triangle"/>
          </a:ln>
        </p:spPr>
        <p:txBody>
          <a:bodyPr/>
          <a:lstStyle/>
          <a:p>
            <a:endParaRPr lang="zh-CN" altLang="en-US" sz="2400"/>
          </a:p>
        </p:txBody>
      </p:sp>
      <p:pic>
        <p:nvPicPr>
          <p:cNvPr id="62" name="图片 61">
            <a:extLst>
              <a:ext uri="{FF2B5EF4-FFF2-40B4-BE49-F238E27FC236}">
                <a16:creationId xmlns:a16="http://schemas.microsoft.com/office/drawing/2014/main" id="{73C096EF-FBF4-6017-CF19-38BF6C6B7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91" y="3170153"/>
            <a:ext cx="960000" cy="960000"/>
          </a:xfrm>
          <a:prstGeom prst="rect">
            <a:avLst/>
          </a:prstGeom>
        </p:spPr>
      </p:pic>
      <p:pic>
        <p:nvPicPr>
          <p:cNvPr id="63" name="图片 65">
            <a:extLst>
              <a:ext uri="{FF2B5EF4-FFF2-40B4-BE49-F238E27FC236}">
                <a16:creationId xmlns:a16="http://schemas.microsoft.com/office/drawing/2014/main" id="{EA9714E1-647F-740F-D52C-91087F63F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488" y="3170153"/>
            <a:ext cx="957899" cy="960000"/>
          </a:xfrm>
          <a:prstGeom prst="rect">
            <a:avLst/>
          </a:prstGeom>
        </p:spPr>
      </p:pic>
      <p:pic>
        <p:nvPicPr>
          <p:cNvPr id="64" name="Picture 63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EB34567F-7303-E8CC-C0CD-FB4B123538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6117" y="5063184"/>
            <a:ext cx="1103219" cy="1335106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82689B-1F03-3BB3-05E3-766B1CA90723}"/>
              </a:ext>
            </a:extLst>
          </p:cNvPr>
          <p:cNvSpPr txBox="1"/>
          <p:nvPr/>
        </p:nvSpPr>
        <p:spPr>
          <a:xfrm>
            <a:off x="9838481" y="6338656"/>
            <a:ext cx="254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 </a:t>
            </a:r>
            <a:r>
              <a:rPr lang="en-US" dirty="0" err="1"/>
              <a:t>Ningdong</a:t>
            </a:r>
            <a:r>
              <a:rPr lang="en-US" dirty="0"/>
              <a:t> Wang</a:t>
            </a:r>
          </a:p>
        </p:txBody>
      </p:sp>
    </p:spTree>
    <p:extLst>
      <p:ext uri="{BB962C8B-B14F-4D97-AF65-F5344CB8AC3E}">
        <p14:creationId xmlns:p14="http://schemas.microsoft.com/office/powerpoint/2010/main" val="1709503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7C47A-0A6C-9A04-56AD-920BE0205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AA8830DE-9194-4048-1CDF-7D4416CCFC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A4235691-4574-682D-E691-AB24C69D3F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7C00B0E1-28A9-01EE-24A0-D3AA810876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EA54458C-50C5-0549-8F36-11887E45D23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D3D4AF87-5A6C-DA21-C749-1ADA28BA1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21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945428-DFB9-2A66-2437-AA2147FAE7F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SciBmad</a:t>
            </a:r>
            <a:r>
              <a:rPr lang="en-US" sz="3600" dirty="0">
                <a:solidFill>
                  <a:schemeClr val="bg1"/>
                </a:solidFill>
              </a:rPr>
              <a:t> – ML oriented beam modeling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077AE-C6EF-6572-6F16-7F29FE5B0988}"/>
              </a:ext>
            </a:extLst>
          </p:cNvPr>
          <p:cNvSpPr txBox="1"/>
          <p:nvPr/>
        </p:nvSpPr>
        <p:spPr>
          <a:xfrm>
            <a:off x="228599" y="893362"/>
            <a:ext cx="6924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New accelerator modeling library </a:t>
            </a:r>
            <a:r>
              <a:rPr lang="en-US" sz="2000" b="1" i="1" dirty="0" err="1"/>
              <a:t>SciBmad</a:t>
            </a:r>
            <a:endParaRPr lang="en-US" sz="2000" b="1" i="1" dirty="0"/>
          </a:p>
          <a:p>
            <a:r>
              <a:rPr lang="en-US" sz="2000" dirty="0"/>
              <a:t>for nonlinear dynamics </a:t>
            </a:r>
            <a:r>
              <a:rPr lang="en-US" sz="2000" b="1" dirty="0"/>
              <a:t>simulation, analysis + optimization</a:t>
            </a:r>
            <a:r>
              <a:rPr lang="en-US" sz="20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B0A0D3-0DD2-9E06-7B92-EA7410BAF1C9}"/>
              </a:ext>
            </a:extLst>
          </p:cNvPr>
          <p:cNvSpPr txBox="1"/>
          <p:nvPr/>
        </p:nvSpPr>
        <p:spPr>
          <a:xfrm>
            <a:off x="6562867" y="1004768"/>
            <a:ext cx="54590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Fully forward, backward, and Taylor differentiable.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Fully GPU and CPU parallelized.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Spin dynamics optimized “BAGELS”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B2343B-855E-65E6-E18E-3A5A9AE22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257" y="2350805"/>
            <a:ext cx="4879778" cy="2850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15B5D3-CAB0-0249-81C4-6A3AFACF992C}"/>
              </a:ext>
            </a:extLst>
          </p:cNvPr>
          <p:cNvSpPr txBox="1"/>
          <p:nvPr/>
        </p:nvSpPr>
        <p:spPr>
          <a:xfrm>
            <a:off x="6716952" y="5287259"/>
            <a:ext cx="487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Phys. Rev. Accel. Beams </a:t>
            </a:r>
            <a:r>
              <a:rPr lang="en-US" b="1" dirty="0"/>
              <a:t>28</a:t>
            </a:r>
            <a:r>
              <a:rPr lang="en-US" dirty="0"/>
              <a:t>, 031002, </a:t>
            </a:r>
            <a:r>
              <a:rPr lang="en-US" b="1" i="1" dirty="0"/>
              <a:t>Editor’s Suggestion</a:t>
            </a:r>
            <a:r>
              <a:rPr lang="en-US" dirty="0"/>
              <a:t> </a:t>
            </a:r>
          </a:p>
        </p:txBody>
      </p:sp>
      <p:pic>
        <p:nvPicPr>
          <p:cNvPr id="7" name="Picture 6" descr="A collage of images of circles and rings&#10;&#10;AI-generated content may be incorrect.">
            <a:extLst>
              <a:ext uri="{FF2B5EF4-FFF2-40B4-BE49-F238E27FC236}">
                <a16:creationId xmlns:a16="http://schemas.microsoft.com/office/drawing/2014/main" id="{C03C7533-B405-6A4C-BA36-F0E59094C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548" y="1906337"/>
            <a:ext cx="3586656" cy="1660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447CD4-8CC8-4BFB-9C91-91D1315E277B}"/>
              </a:ext>
            </a:extLst>
          </p:cNvPr>
          <p:cNvSpPr txBox="1"/>
          <p:nvPr/>
        </p:nvSpPr>
        <p:spPr>
          <a:xfrm>
            <a:off x="2626018" y="3424524"/>
            <a:ext cx="426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“Single resonance normal form”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AB157D-0AE5-B326-D89F-AAFC251FE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019" y="3850809"/>
            <a:ext cx="3735050" cy="26947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E587711-9C25-6D1B-1941-5E846C3CFA87}"/>
              </a:ext>
            </a:extLst>
          </p:cNvPr>
          <p:cNvSpPr txBox="1"/>
          <p:nvPr/>
        </p:nvSpPr>
        <p:spPr>
          <a:xfrm>
            <a:off x="2526003" y="6457890"/>
            <a:ext cx="356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Dynamic aperture for the EIC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FF4196B-6A5C-C4BA-9297-DC8AFDA5BF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04" y="2042668"/>
            <a:ext cx="2153355" cy="1302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1D5FC-E3C4-28CE-5DE3-CDADFB82DB3B}"/>
              </a:ext>
            </a:extLst>
          </p:cNvPr>
          <p:cNvSpPr txBox="1"/>
          <p:nvPr/>
        </p:nvSpPr>
        <p:spPr>
          <a:xfrm>
            <a:off x="563855" y="4348797"/>
            <a:ext cx="208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Optimization by</a:t>
            </a:r>
          </a:p>
          <a:p>
            <a:r>
              <a:rPr lang="en-US" sz="2000" dirty="0"/>
              <a:t>GPU lattice</a:t>
            </a:r>
          </a:p>
          <a:p>
            <a:r>
              <a:rPr lang="en-US" sz="2000" dirty="0"/>
              <a:t>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388024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FD995-95A3-DB12-28D7-56DF501D0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98EAFB5C-693F-9B4D-D996-1F672D6D7A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AA8830DE-9194-4048-1CDF-7D4416CCFC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2C9857D-A793-189F-4DF1-90FD7FACF5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7C00B0E1-28A9-01EE-24A0-D3AA810876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39B2731A-0276-E152-6225-BEA7D29A5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22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A97B7C-D533-92D4-0478-45A8BBAA49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SciBmad</a:t>
            </a:r>
            <a:r>
              <a:rPr lang="en-US" sz="3600" dirty="0">
                <a:solidFill>
                  <a:schemeClr val="bg1"/>
                </a:solidFill>
              </a:rPr>
              <a:t> – ML oriented beam modeling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BAD112-17DF-A9B2-0912-895AAB5FF5C7}"/>
              </a:ext>
            </a:extLst>
          </p:cNvPr>
          <p:cNvSpPr txBox="1"/>
          <p:nvPr/>
        </p:nvSpPr>
        <p:spPr>
          <a:xfrm>
            <a:off x="228599" y="893362"/>
            <a:ext cx="6924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New accelerator modeling library </a:t>
            </a:r>
            <a:r>
              <a:rPr lang="en-US" sz="2000" b="1" i="1" dirty="0" err="1"/>
              <a:t>SciBmad</a:t>
            </a:r>
            <a:endParaRPr lang="en-US" sz="2000" b="1" i="1" dirty="0"/>
          </a:p>
          <a:p>
            <a:r>
              <a:rPr lang="en-US" sz="2000" dirty="0"/>
              <a:t>for nonlinear dynamics </a:t>
            </a:r>
            <a:r>
              <a:rPr lang="en-US" sz="2000" b="1" dirty="0"/>
              <a:t>simulation, analysis + optimization</a:t>
            </a:r>
            <a:r>
              <a:rPr lang="en-US" sz="20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DCAE8-1FEC-5F5D-3AD2-29ED7DEDF3A6}"/>
              </a:ext>
            </a:extLst>
          </p:cNvPr>
          <p:cNvSpPr txBox="1"/>
          <p:nvPr/>
        </p:nvSpPr>
        <p:spPr>
          <a:xfrm>
            <a:off x="6562867" y="1004768"/>
            <a:ext cx="54590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Fully forward, backward, and Taylor differentiable.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Fully GPU and CPU parallelized.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Spin dynamics optimized “BAGELS”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BC1A85-ACF5-39C0-C93E-4C0150095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257" y="2350805"/>
            <a:ext cx="4879778" cy="2850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A48E3B-7604-893F-158C-6D8DC7D5FC3F}"/>
              </a:ext>
            </a:extLst>
          </p:cNvPr>
          <p:cNvSpPr txBox="1"/>
          <p:nvPr/>
        </p:nvSpPr>
        <p:spPr>
          <a:xfrm>
            <a:off x="6716952" y="5085227"/>
            <a:ext cx="487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Phys. Rev. Accel. Beams </a:t>
            </a:r>
            <a:r>
              <a:rPr lang="en-US" b="1" dirty="0"/>
              <a:t>28</a:t>
            </a:r>
            <a:r>
              <a:rPr lang="en-US" dirty="0"/>
              <a:t>, 031002, </a:t>
            </a:r>
            <a:r>
              <a:rPr lang="en-US" b="1" i="1" dirty="0"/>
              <a:t>Editor’s Suggestion</a:t>
            </a:r>
            <a:r>
              <a:rPr lang="en-US" dirty="0"/>
              <a:t> </a:t>
            </a:r>
          </a:p>
        </p:txBody>
      </p:sp>
      <p:pic>
        <p:nvPicPr>
          <p:cNvPr id="7" name="Picture 6" descr="A collage of images of circles and rings&#10;&#10;AI-generated content may be incorrect.">
            <a:extLst>
              <a:ext uri="{FF2B5EF4-FFF2-40B4-BE49-F238E27FC236}">
                <a16:creationId xmlns:a16="http://schemas.microsoft.com/office/drawing/2014/main" id="{5F0EF837-B964-61C0-D859-8A21C9EB9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548" y="1906337"/>
            <a:ext cx="3586656" cy="1660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207436-C707-21DB-9ED8-6EEDF33AE467}"/>
              </a:ext>
            </a:extLst>
          </p:cNvPr>
          <p:cNvSpPr txBox="1"/>
          <p:nvPr/>
        </p:nvSpPr>
        <p:spPr>
          <a:xfrm>
            <a:off x="2626018" y="3424524"/>
            <a:ext cx="426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“Single resonance normal form”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F0DE02-FFB3-48B0-5849-A33990A4B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019" y="3850809"/>
            <a:ext cx="3735050" cy="2694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226219-B306-DB16-CD4E-D503989BA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350155" y="5351747"/>
            <a:ext cx="1234874" cy="1441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E644A6-A8F9-456F-CB02-AE1206CF09A0}"/>
              </a:ext>
            </a:extLst>
          </p:cNvPr>
          <p:cNvSpPr txBox="1"/>
          <p:nvPr/>
        </p:nvSpPr>
        <p:spPr>
          <a:xfrm>
            <a:off x="7645556" y="6024948"/>
            <a:ext cx="2104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Matt Signorelli</a:t>
            </a:r>
          </a:p>
          <a:p>
            <a:r>
              <a:rPr lang="en-US" dirty="0"/>
              <a:t>EIC Postdoc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B5390-6A5C-865E-0F59-1C24C8B76956}"/>
              </a:ext>
            </a:extLst>
          </p:cNvPr>
          <p:cNvSpPr txBox="1"/>
          <p:nvPr/>
        </p:nvSpPr>
        <p:spPr>
          <a:xfrm>
            <a:off x="2526003" y="6457890"/>
            <a:ext cx="356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Dynamic aperture for the EIC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2E64D70-BCCD-5825-575B-07AC83E724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304" y="2042668"/>
            <a:ext cx="2153355" cy="1302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A39304D-8F7E-82D3-43DE-7122E60360A1}"/>
              </a:ext>
            </a:extLst>
          </p:cNvPr>
          <p:cNvSpPr txBox="1"/>
          <p:nvPr/>
        </p:nvSpPr>
        <p:spPr>
          <a:xfrm>
            <a:off x="563855" y="4348797"/>
            <a:ext cx="208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Optimization by</a:t>
            </a:r>
          </a:p>
          <a:p>
            <a:r>
              <a:rPr lang="en-US" sz="2000" dirty="0"/>
              <a:t>GPU lattice</a:t>
            </a:r>
          </a:p>
          <a:p>
            <a:r>
              <a:rPr lang="en-US" sz="2000" dirty="0"/>
              <a:t>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281022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F42C9-BF0A-F67D-591F-0178A4F76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CA37BD7C-599C-0227-98CA-A5F2FDD5B3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AA8830DE-9194-4048-1CDF-7D4416CCFC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56E728DF-81A2-AE33-EDAD-DFD8753CF8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7C00B0E1-28A9-01EE-24A0-D3AA810876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AD7CE839-68DB-E9CD-5BB2-AF8FD7B7B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23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A7164-D5EF-A15A-EA23-90C2368FFA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SciBmad</a:t>
            </a:r>
            <a:r>
              <a:rPr lang="en-US" sz="3600" dirty="0">
                <a:solidFill>
                  <a:schemeClr val="bg1"/>
                </a:solidFill>
              </a:rPr>
              <a:t> – ML oriented beam modeling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B0425D-6941-0168-2916-BDF6AA1A0FFF}"/>
              </a:ext>
            </a:extLst>
          </p:cNvPr>
          <p:cNvSpPr txBox="1"/>
          <p:nvPr/>
        </p:nvSpPr>
        <p:spPr>
          <a:xfrm>
            <a:off x="228599" y="893362"/>
            <a:ext cx="6924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New accelerator modeling library </a:t>
            </a:r>
            <a:r>
              <a:rPr lang="en-US" sz="2000" b="1" i="1" dirty="0" err="1"/>
              <a:t>SciBmad</a:t>
            </a:r>
            <a:endParaRPr lang="en-US" sz="2000" b="1" i="1" dirty="0"/>
          </a:p>
          <a:p>
            <a:r>
              <a:rPr lang="en-US" sz="2000" dirty="0"/>
              <a:t>for nonlinear dynamics </a:t>
            </a:r>
            <a:r>
              <a:rPr lang="en-US" sz="2000" b="1" dirty="0"/>
              <a:t>simulation, analysis + optimization</a:t>
            </a:r>
            <a:r>
              <a:rPr lang="en-US" sz="2000" dirty="0"/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868D07-CE99-4BC9-EF03-76B824CD8024}"/>
              </a:ext>
            </a:extLst>
          </p:cNvPr>
          <p:cNvSpPr txBox="1"/>
          <p:nvPr/>
        </p:nvSpPr>
        <p:spPr>
          <a:xfrm>
            <a:off x="6562867" y="1004768"/>
            <a:ext cx="54590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Fully forward, backward, and Taylor differentiable.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Fully GPU and CPU parallelized.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Spin dynamics optimized “BAGELS”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10E422-77F2-4C3A-14BA-0B2A2D4D9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257" y="2350805"/>
            <a:ext cx="4879778" cy="2850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D00E7A-DA29-AB44-5D79-9829708B5AA7}"/>
              </a:ext>
            </a:extLst>
          </p:cNvPr>
          <p:cNvSpPr txBox="1"/>
          <p:nvPr/>
        </p:nvSpPr>
        <p:spPr>
          <a:xfrm>
            <a:off x="6716952" y="5085232"/>
            <a:ext cx="487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Phys. Rev. Accel. Beams </a:t>
            </a:r>
            <a:r>
              <a:rPr lang="en-US" b="1" dirty="0"/>
              <a:t>28</a:t>
            </a:r>
            <a:r>
              <a:rPr lang="en-US" dirty="0"/>
              <a:t>, 031002, </a:t>
            </a:r>
            <a:r>
              <a:rPr lang="en-US" b="1" i="1" dirty="0"/>
              <a:t>Editor’s Suggestion</a:t>
            </a:r>
            <a:r>
              <a:rPr lang="en-US" dirty="0"/>
              <a:t> </a:t>
            </a:r>
          </a:p>
        </p:txBody>
      </p:sp>
      <p:pic>
        <p:nvPicPr>
          <p:cNvPr id="7" name="Picture 6" descr="A collage of images of circles and rings&#10;&#10;AI-generated content may be incorrect.">
            <a:extLst>
              <a:ext uri="{FF2B5EF4-FFF2-40B4-BE49-F238E27FC236}">
                <a16:creationId xmlns:a16="http://schemas.microsoft.com/office/drawing/2014/main" id="{C15EB354-7701-FD6F-ADEA-EC6D52F37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4548" y="1906337"/>
            <a:ext cx="3586656" cy="16606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602AFE-2FB9-EC39-F50A-12DE6AD2A5C6}"/>
              </a:ext>
            </a:extLst>
          </p:cNvPr>
          <p:cNvSpPr txBox="1"/>
          <p:nvPr/>
        </p:nvSpPr>
        <p:spPr>
          <a:xfrm>
            <a:off x="2626018" y="3424524"/>
            <a:ext cx="4268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“Single resonance normal form”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EBE73-980F-223C-687E-67EFBF4873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019" y="3850809"/>
            <a:ext cx="3735050" cy="26947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BC29D1-8BF2-24CA-4AD8-E5FCB6A1C4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350155" y="5351752"/>
            <a:ext cx="1234874" cy="1441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BF49A7-9DC8-62BE-AD09-80561B14BF7F}"/>
              </a:ext>
            </a:extLst>
          </p:cNvPr>
          <p:cNvSpPr txBox="1"/>
          <p:nvPr/>
        </p:nvSpPr>
        <p:spPr>
          <a:xfrm>
            <a:off x="7645556" y="6024953"/>
            <a:ext cx="21049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Matt Signorelli</a:t>
            </a:r>
          </a:p>
          <a:p>
            <a:r>
              <a:rPr lang="en-US" dirty="0"/>
              <a:t>EIC Postdoc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FD84F0-0FDD-2D34-D6F5-6EBB7E121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48069" y="5672601"/>
            <a:ext cx="1599545" cy="9818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0353696-21CA-A547-60A1-D42FEF0D8EB8}"/>
              </a:ext>
            </a:extLst>
          </p:cNvPr>
          <p:cNvSpPr txBox="1"/>
          <p:nvPr/>
        </p:nvSpPr>
        <p:spPr>
          <a:xfrm>
            <a:off x="10790934" y="5995766"/>
            <a:ext cx="1553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Arrow,</a:t>
            </a:r>
          </a:p>
          <a:p>
            <a:r>
              <a:rPr lang="en-US" dirty="0"/>
              <a:t>Matt’s puppy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3B801B-1C5C-2C63-35B9-B1617CEB28A3}"/>
              </a:ext>
            </a:extLst>
          </p:cNvPr>
          <p:cNvSpPr txBox="1"/>
          <p:nvPr/>
        </p:nvSpPr>
        <p:spPr>
          <a:xfrm>
            <a:off x="2526003" y="6457890"/>
            <a:ext cx="356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Dynamic aperture for the EIC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322C15-4BC2-FA65-52C0-FEF70C8E06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304" y="2042668"/>
            <a:ext cx="2153355" cy="130270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0C5A688-74DA-F6D5-127E-98061939F948}"/>
              </a:ext>
            </a:extLst>
          </p:cNvPr>
          <p:cNvSpPr txBox="1"/>
          <p:nvPr/>
        </p:nvSpPr>
        <p:spPr>
          <a:xfrm>
            <a:off x="563855" y="4348797"/>
            <a:ext cx="2086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Optimization by</a:t>
            </a:r>
          </a:p>
          <a:p>
            <a:r>
              <a:rPr lang="en-US" sz="2000" dirty="0"/>
              <a:t>GPU lattice</a:t>
            </a:r>
          </a:p>
          <a:p>
            <a:r>
              <a:rPr lang="en-US" sz="2000" dirty="0"/>
              <a:t>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110177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EE0C9-13E1-26DF-9E91-128942F9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7785CF59-06D3-254D-222D-02732FB5F21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81DFADF9-734C-D08D-A20B-2049294626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DB603AAB-3C17-7714-6655-D472BA319D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F7E29AA2-1E2B-60CF-6157-E374EFFFC3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E8F05815-B4BF-770E-1E5F-A510C11AF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24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838450-5082-D78B-EBBB-3678AA1C13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AI integration in EIC operations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DE7BAAE-61C0-B6E4-7987-8248FB20EFD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966" y="614278"/>
            <a:ext cx="11156068" cy="604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3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9F5E0-92C6-FCCA-3AFA-2DC6ECEFB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13F3DE82-BF7D-6CE2-5821-46017220F8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7785CF59-06D3-254D-222D-02732FB5F2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58C46841-830F-307C-C63F-0D21E3135D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289495" imgH="1533739" progId="MSPhotoEd.3">
                  <p:embed/>
                </p:oleObj>
              </mc:Choice>
              <mc:Fallback>
                <p:oleObj name="Photo Editor Photo" r:id="rId3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DB603AAB-3C17-7714-6655-D472BA319D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C95C8A0C-D9F2-538F-E18C-90C037DBC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25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79AF04-1782-814A-BCA3-D8A42008F19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NP AI-ready Accelerator Dada (NARAD)</a:t>
            </a:r>
          </a:p>
        </p:txBody>
      </p:sp>
      <p:pic>
        <p:nvPicPr>
          <p:cNvPr id="3" name="Google Shape;145;g3bcd7ed20d8_0_3">
            <a:extLst>
              <a:ext uri="{FF2B5EF4-FFF2-40B4-BE49-F238E27FC236}">
                <a16:creationId xmlns:a16="http://schemas.microsoft.com/office/drawing/2014/main" id="{E516EA55-BF0C-F2B6-5254-FA578D11677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864" y="1041530"/>
            <a:ext cx="11942135" cy="57869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C12B7D-E043-70FE-9493-1BE4348D398D}"/>
              </a:ext>
            </a:extLst>
          </p:cNvPr>
          <p:cNvSpPr/>
          <p:nvPr/>
        </p:nvSpPr>
        <p:spPr>
          <a:xfrm>
            <a:off x="584791" y="1217102"/>
            <a:ext cx="4561367" cy="68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CAF962-C6E0-E65B-8359-1F46D3A6D01D}"/>
              </a:ext>
            </a:extLst>
          </p:cNvPr>
          <p:cNvSpPr/>
          <p:nvPr/>
        </p:nvSpPr>
        <p:spPr>
          <a:xfrm>
            <a:off x="6096000" y="1290813"/>
            <a:ext cx="1190625" cy="39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9B6D45-58EA-6591-E5EE-980408D90CB0}"/>
              </a:ext>
            </a:extLst>
          </p:cNvPr>
          <p:cNvSpPr/>
          <p:nvPr/>
        </p:nvSpPr>
        <p:spPr>
          <a:xfrm>
            <a:off x="8963025" y="1416471"/>
            <a:ext cx="1190625" cy="39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33AA0D-1384-847C-DC00-D19ACC245412}"/>
              </a:ext>
            </a:extLst>
          </p:cNvPr>
          <p:cNvSpPr/>
          <p:nvPr/>
        </p:nvSpPr>
        <p:spPr>
          <a:xfrm>
            <a:off x="890588" y="2575031"/>
            <a:ext cx="752476" cy="39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50C366-CAC2-EB7A-9123-FB6FB493F34A}"/>
              </a:ext>
            </a:extLst>
          </p:cNvPr>
          <p:cNvSpPr/>
          <p:nvPr/>
        </p:nvSpPr>
        <p:spPr>
          <a:xfrm>
            <a:off x="452439" y="4758888"/>
            <a:ext cx="1190625" cy="39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8B0BA3-400E-F59A-0C49-2332054EEBB7}"/>
              </a:ext>
            </a:extLst>
          </p:cNvPr>
          <p:cNvSpPr/>
          <p:nvPr/>
        </p:nvSpPr>
        <p:spPr>
          <a:xfrm>
            <a:off x="5362575" y="6433327"/>
            <a:ext cx="1409700" cy="395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A96294-CC8A-F703-2DA3-0914053F3239}"/>
              </a:ext>
            </a:extLst>
          </p:cNvPr>
          <p:cNvSpPr txBox="1"/>
          <p:nvPr/>
        </p:nvSpPr>
        <p:spPr>
          <a:xfrm>
            <a:off x="1935956" y="2304512"/>
            <a:ext cx="13930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NP facilities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FAA56F-7076-22F7-4067-F2F6869CE7F0}"/>
              </a:ext>
            </a:extLst>
          </p:cNvPr>
          <p:cNvSpPr txBox="1"/>
          <p:nvPr/>
        </p:nvSpPr>
        <p:spPr>
          <a:xfrm>
            <a:off x="6097024" y="6459114"/>
            <a:ext cx="163251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PNNL/JLAE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10ACDC-DF28-16A8-3151-E7F02BF43834}"/>
              </a:ext>
            </a:extLst>
          </p:cNvPr>
          <p:cNvSpPr/>
          <p:nvPr/>
        </p:nvSpPr>
        <p:spPr>
          <a:xfrm>
            <a:off x="4129088" y="6433327"/>
            <a:ext cx="1233486" cy="267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8A1294-E09F-A642-ADD9-EDD01001A1B4}"/>
              </a:ext>
            </a:extLst>
          </p:cNvPr>
          <p:cNvSpPr txBox="1"/>
          <p:nvPr/>
        </p:nvSpPr>
        <p:spPr>
          <a:xfrm>
            <a:off x="3253896" y="1492253"/>
            <a:ext cx="9931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/>
              <a:t>Cornell</a:t>
            </a:r>
            <a:endParaRPr lang="en-US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0293AD-3ACD-4F16-F142-C4C4664E01F9}"/>
              </a:ext>
            </a:extLst>
          </p:cNvPr>
          <p:cNvCxnSpPr>
            <a:cxnSpLocks/>
          </p:cNvCxnSpPr>
          <p:nvPr/>
        </p:nvCxnSpPr>
        <p:spPr>
          <a:xfrm>
            <a:off x="3750469" y="1861585"/>
            <a:ext cx="107156" cy="1753159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BA5AB8C-296A-E550-C2A0-41D976580BFC}"/>
              </a:ext>
            </a:extLst>
          </p:cNvPr>
          <p:cNvSpPr txBox="1"/>
          <p:nvPr/>
        </p:nvSpPr>
        <p:spPr>
          <a:xfrm>
            <a:off x="9336880" y="2019825"/>
            <a:ext cx="300751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American Science Cloud (</a:t>
            </a:r>
            <a:r>
              <a:rPr lang="en-US" sz="1800" b="1" dirty="0" err="1"/>
              <a:t>AmSC</a:t>
            </a:r>
            <a:r>
              <a:rPr lang="en-US" b="1" dirty="0"/>
              <a:t>) integration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4FFDCE-F2EE-DB46-0E42-23304D8B6735}"/>
              </a:ext>
            </a:extLst>
          </p:cNvPr>
          <p:cNvSpPr txBox="1"/>
          <p:nvPr/>
        </p:nvSpPr>
        <p:spPr>
          <a:xfrm>
            <a:off x="9408319" y="2629394"/>
            <a:ext cx="262890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dirty="0" err="1"/>
              <a:t>JLab</a:t>
            </a:r>
            <a:r>
              <a:rPr lang="en-US" sz="1800" dirty="0"/>
              <a:t>/PNNL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C9AEEA9-A3B3-89B4-9B4A-B2EDB62BBA5D}"/>
              </a:ext>
            </a:extLst>
          </p:cNvPr>
          <p:cNvSpPr/>
          <p:nvPr/>
        </p:nvSpPr>
        <p:spPr>
          <a:xfrm>
            <a:off x="9408319" y="4731457"/>
            <a:ext cx="2628902" cy="1054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B21E54-68E2-032C-4BC0-CB57748F0077}"/>
              </a:ext>
            </a:extLst>
          </p:cNvPr>
          <p:cNvSpPr txBox="1"/>
          <p:nvPr/>
        </p:nvSpPr>
        <p:spPr>
          <a:xfrm>
            <a:off x="185735" y="848401"/>
            <a:ext cx="558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NP-focused, but facility independent</a:t>
            </a:r>
          </a:p>
        </p:txBody>
      </p:sp>
    </p:spTree>
    <p:extLst>
      <p:ext uri="{BB962C8B-B14F-4D97-AF65-F5344CB8AC3E}">
        <p14:creationId xmlns:p14="http://schemas.microsoft.com/office/powerpoint/2010/main" val="14456728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54DF70C8-DB00-842B-5138-CAAA00011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F6F1D589-7339-8F72-9064-F8E6B060FD84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917E042C-72C8-4BAA-6E2A-025D3272238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83BF225E-1D7B-3F5C-E167-CFC15B94F959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45E8EF36-6609-79E8-033F-CD6A212650B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5F887489-BD4F-8E4D-6E71-F915C4343729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314EBF68-D290-F292-D8C4-6E418AAF0A6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Participants</a:t>
            </a:r>
            <a:endParaRPr dirty="0"/>
          </a:p>
        </p:txBody>
      </p:sp>
      <p:pic>
        <p:nvPicPr>
          <p:cNvPr id="3" name="Picture 2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511CBF46-932B-4868-2703-E3DE1FF59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216" y="1046096"/>
            <a:ext cx="2025242" cy="508087"/>
          </a:xfrm>
          <a:prstGeom prst="rect">
            <a:avLst/>
          </a:prstGeom>
        </p:spPr>
      </p:pic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6435725-127B-A04D-102F-48A0CC4C58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216" y="1884626"/>
            <a:ext cx="2025242" cy="525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3282D-FAFE-4242-A3D2-E15B838A7A7B}"/>
              </a:ext>
            </a:extLst>
          </p:cNvPr>
          <p:cNvSpPr txBox="1"/>
          <p:nvPr/>
        </p:nvSpPr>
        <p:spPr>
          <a:xfrm>
            <a:off x="4373712" y="1084302"/>
            <a:ext cx="723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Kevin Brown, Yuan Gao, Eiad Hamwi, Levente Hajdu, Christopher Kelly, Trevor Olsen, Vincent Schoefer, Nathan Urban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28953-6AA2-140C-3A52-44E40D5356C7}"/>
              </a:ext>
            </a:extLst>
          </p:cNvPr>
          <p:cNvSpPr txBox="1"/>
          <p:nvPr/>
        </p:nvSpPr>
        <p:spPr>
          <a:xfrm>
            <a:off x="4373712" y="1884626"/>
            <a:ext cx="713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Georg Hoffstaetter de Torquat, David Sagan</a:t>
            </a:r>
          </a:p>
        </p:txBody>
      </p:sp>
      <p:pic>
        <p:nvPicPr>
          <p:cNvPr id="7" name="Picture 2" descr="SLAC National Accelerator Laboratory logo">
            <a:extLst>
              <a:ext uri="{FF2B5EF4-FFF2-40B4-BE49-F238E27FC236}">
                <a16:creationId xmlns:a16="http://schemas.microsoft.com/office/drawing/2014/main" id="{6DD79D74-8834-AA0B-3C48-5640C7D97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073" y="5665214"/>
            <a:ext cx="2156978" cy="3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D22CA0-34BE-D55C-8059-25DB631E3B48}"/>
              </a:ext>
            </a:extLst>
          </p:cNvPr>
          <p:cNvSpPr txBox="1"/>
          <p:nvPr/>
        </p:nvSpPr>
        <p:spPr>
          <a:xfrm>
            <a:off x="4373708" y="5587767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Auralee Edelen, Ryan Roussel</a:t>
            </a:r>
          </a:p>
        </p:txBody>
      </p:sp>
      <p:pic>
        <p:nvPicPr>
          <p:cNvPr id="9" name="Picture 8" descr="Communications Dept. Resources | Jefferson Lab">
            <a:extLst>
              <a:ext uri="{FF2B5EF4-FFF2-40B4-BE49-F238E27FC236}">
                <a16:creationId xmlns:a16="http://schemas.microsoft.com/office/drawing/2014/main" id="{21D64DE7-D3E5-4477-4385-74F66AD69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55" y="3246250"/>
            <a:ext cx="2698814" cy="5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835C8C-B249-7554-D2EC-1F69A35DB63A}"/>
              </a:ext>
            </a:extLst>
          </p:cNvPr>
          <p:cNvSpPr txBox="1"/>
          <p:nvPr/>
        </p:nvSpPr>
        <p:spPr>
          <a:xfrm>
            <a:off x="4373710" y="3355010"/>
            <a:ext cx="678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Armen Kasparian, Kishansingh Rajput, Todd Satogata</a:t>
            </a:r>
          </a:p>
        </p:txBody>
      </p:sp>
      <p:pic>
        <p:nvPicPr>
          <p:cNvPr id="11" name="Picture 10" descr="Rensselaer Polytechnic Institute Logo [RPI] png">
            <a:extLst>
              <a:ext uri="{FF2B5EF4-FFF2-40B4-BE49-F238E27FC236}">
                <a16:creationId xmlns:a16="http://schemas.microsoft.com/office/drawing/2014/main" id="{BB853F4E-6F55-B688-6B21-79BE1B2F3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5" b="24094"/>
          <a:stretch/>
        </p:blipFill>
        <p:spPr bwMode="auto">
          <a:xfrm>
            <a:off x="1282783" y="4645634"/>
            <a:ext cx="2204417" cy="7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877A3F-93EB-83EA-420F-EE8571559321}"/>
              </a:ext>
            </a:extLst>
          </p:cNvPr>
          <p:cNvSpPr txBox="1"/>
          <p:nvPr/>
        </p:nvSpPr>
        <p:spPr>
          <a:xfrm>
            <a:off x="4373709" y="4825394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Yinan Wang, Yue Zhao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AF593E-FEE9-B4EC-FA7F-0FECE30B9A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2783" y="4063021"/>
            <a:ext cx="2374391" cy="461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A70BFC-0C92-8FDE-566C-EEF5EF0F8177}"/>
              </a:ext>
            </a:extLst>
          </p:cNvPr>
          <p:cNvSpPr txBox="1"/>
          <p:nvPr/>
        </p:nvSpPr>
        <p:spPr>
          <a:xfrm>
            <a:off x="4373710" y="4063021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Christopher Hall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F238874-414B-35E1-A8AA-CC51DE3BAD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0696" y="2583753"/>
            <a:ext cx="2178563" cy="4652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E47C19-7E6C-DF69-7ECC-3EA708FBC663}"/>
              </a:ext>
            </a:extLst>
          </p:cNvPr>
          <p:cNvSpPr txBox="1"/>
          <p:nvPr/>
        </p:nvSpPr>
        <p:spPr>
          <a:xfrm>
            <a:off x="4373707" y="2595304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Tia Miceli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EF112F-61E5-EE59-8DF0-114D6B4B9EEF}"/>
              </a:ext>
            </a:extLst>
          </p:cNvPr>
          <p:cNvSpPr txBox="1"/>
          <p:nvPr/>
        </p:nvSpPr>
        <p:spPr>
          <a:xfrm>
            <a:off x="2517087" y="6228558"/>
            <a:ext cx="82296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D2E34"/>
                </a:solidFill>
                <a:effectLst/>
              </a:rPr>
              <a:t>Work supported by Brookhaven Science Associates, LLC under Contract No. DE-SC0012704 and No. DE-SC0024287 with the U.S. Department of Energy and by NASA (Contract No. T570X).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173AF9-9143-AAC6-BB2F-7014948CB10F}"/>
              </a:ext>
            </a:extLst>
          </p:cNvPr>
          <p:cNvSpPr txBox="1"/>
          <p:nvPr/>
        </p:nvSpPr>
        <p:spPr>
          <a:xfrm>
            <a:off x="8398455" y="5563913"/>
            <a:ext cx="3813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Unfunded collaborators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AB4C75D-8A21-C89E-930B-CDE8934B9EF0}"/>
              </a:ext>
            </a:extLst>
          </p:cNvPr>
          <p:cNvSpPr/>
          <p:nvPr/>
        </p:nvSpPr>
        <p:spPr>
          <a:xfrm>
            <a:off x="8320483" y="5430320"/>
            <a:ext cx="3756837" cy="72885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52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19FD6F5B-2C97-D95E-1354-C2B8BA80A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1C64C522-3ECF-0C08-BD46-AF8286A256D3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F6F1D589-7339-8F72-9064-F8E6B060FD8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787385B5-3A06-8D24-5C51-CF52E88279CE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83BF225E-1D7B-3F5C-E167-CFC15B94F95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D2C4C380-7D5C-B946-EE99-976FBAE45B1B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0BB60007-523A-6827-6C25-932C34B63C5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Publications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79ED3-3B0D-173B-F6DF-D33966658EC0}"/>
              </a:ext>
            </a:extLst>
          </p:cNvPr>
          <p:cNvSpPr txBox="1"/>
          <p:nvPr/>
        </p:nvSpPr>
        <p:spPr>
          <a:xfrm>
            <a:off x="542925" y="888931"/>
            <a:ext cx="11430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[1] Y. Gao et al., “Applying </a:t>
            </a:r>
            <a:r>
              <a:rPr lang="en-GB" sz="1200" dirty="0"/>
              <a:t>Bayesian Optimization to Achieve Optimum Cooling at the Low Energy RHIC Electron Cooling System”, Physical Review Accelerators and Beams 25, 014601 (2022).</a:t>
            </a:r>
          </a:p>
          <a:p>
            <a:endParaRPr lang="en-GB" sz="7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1200" dirty="0"/>
              <a:t>W. Lin et al., “Simulation Studies and Machine Learning Applications at the Coherent electron Cooling experiment at RHIC”, in </a:t>
            </a:r>
            <a:r>
              <a:rPr lang="en-US" sz="1200" i="1" dirty="0"/>
              <a:t>Proc. IPAC'22</a:t>
            </a:r>
            <a:r>
              <a:rPr lang="en-US" sz="1200" dirty="0"/>
              <a:t>, Bangkok, Thailand, Jun. 2022, pp. 2387-2390.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[3] W. Lin et al., “Machine learning applications for orbit and optics correction at the Alternating Gradient Synchrotron”, in </a:t>
            </a:r>
            <a:r>
              <a:rPr lang="en-US" sz="1200" i="1" dirty="0"/>
              <a:t>Proc. IPAC'23</a:t>
            </a:r>
            <a:r>
              <a:rPr lang="en-US" sz="1200" dirty="0"/>
              <a:t>, Venice, Italy, May 2023, pp. 4460-4463.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US" sz="1200" dirty="0"/>
              <a:t>W. Lin et al., “AGS Booster model calibration and digital-twin development”, in </a:t>
            </a:r>
            <a:r>
              <a:rPr lang="en-US" sz="1200" i="1" dirty="0"/>
              <a:t>Proc. IPAC’24</a:t>
            </a:r>
            <a:r>
              <a:rPr lang="en-US" sz="1200" dirty="0"/>
              <a:t>, Nashville, TN, May 2024, pp. 3449-3452.</a:t>
            </a:r>
          </a:p>
          <a:p>
            <a:pPr>
              <a:lnSpc>
                <a:spcPct val="100000"/>
              </a:lnSpc>
            </a:pPr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R. Roussel et al., “</a:t>
            </a:r>
            <a:r>
              <a:rPr lang="en-US" sz="1200" dirty="0"/>
              <a:t>Bayesian Optimization Algorithms for Accelerator Physics”,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GB" sz="1200" dirty="0"/>
              <a:t>Physical Review Accelerators and Beams 27, </a:t>
            </a:r>
            <a:r>
              <a:rPr lang="en-US" sz="1200" dirty="0"/>
              <a:t>084801 (2024).</a:t>
            </a:r>
          </a:p>
          <a:p>
            <a:pPr>
              <a:lnSpc>
                <a:spcPct val="100000"/>
              </a:lnSpc>
            </a:pPr>
            <a:endParaRPr lang="en-US" sz="7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[6] </a:t>
            </a:r>
            <a:r>
              <a:rPr lang="en-US" sz="1200" dirty="0"/>
              <a:t>T. Balasooriya et al., “Reinforcement Learning for Charged Particle Beam Control to Minimize Injection Mismatch in Particle Accelerators”, </a:t>
            </a:r>
            <a:r>
              <a:rPr lang="en-US" sz="1200" i="1" dirty="0"/>
              <a:t>ICASSP 2025 - 2025 IEEE International Conference on Acoustics, Speech and Signal Processing (ICASSP)</a:t>
            </a:r>
            <a:r>
              <a:rPr lang="en-US" sz="1200" dirty="0"/>
              <a:t>, Hyderabad, India, 2025, pp. 1-5.</a:t>
            </a:r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[7] W. Lin, “Maintaining optimal beam brightness and luminosity using machine learning”, in </a:t>
            </a:r>
            <a:r>
              <a:rPr lang="en-US" sz="1200" i="1" dirty="0"/>
              <a:t>Proc. HIAT2025</a:t>
            </a:r>
            <a:r>
              <a:rPr lang="en-US" sz="1200" dirty="0"/>
              <a:t>,  East Lansing, MI, Jun. 2025, pp. 79-84. </a:t>
            </a:r>
            <a:endParaRPr lang="en-US" sz="700" dirty="0"/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[8] W. Lin et al., “Improve beam brightness with Bayesian optimization at the AGS Booster injection at BNL”, in </a:t>
            </a:r>
            <a:r>
              <a:rPr lang="en-US" sz="1200" i="1" dirty="0"/>
              <a:t>Proc. NAPAC’25</a:t>
            </a:r>
            <a:r>
              <a:rPr lang="en-US" sz="1200" dirty="0"/>
              <a:t>, Sacramento, CA, Aug. 2025, pp. 157-159.</a:t>
            </a:r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[9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E. Hamwi et al., “Application of Bayesian optimization to BtA injection at BNL”,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NAPAC’25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Sacramento, CA, Aug. 2025, pp. 58-60.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[10] W. Lin et al., “Machine learning assisted Bayesian calibration of accelerator digital twin from orbit response data”,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NAPAC’25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Sacramento, CA, Aug. 2025, pp. 177-180.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[11] Y. Gao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“Exploring Reinforcement Learning for Optimal Bunch Merge in the AGS”,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Scientific Data Summit 2025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pp. 13-16 (2025).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[12] T. Miceli et al., “Twinac: initiation of a community-driven accelerator digital twin framework”,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ICALEPCS’25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Chicago, IL, USA, Sep. 2025, pp. 72-79.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[13] L. Hajdu et al., “Image processing with ML for automated tuning of the NASA Space Radiation Laboratory beam line”,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ICALEPCS2025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Chicago, Sep. 2025, pp. 1008-1011.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[14] W. Lin et al., “Digital twin development for the NASA space radiation laboratory”, submitted to Physical Review Accelerators and Beams, Nov. 2025.</a:t>
            </a:r>
          </a:p>
        </p:txBody>
      </p:sp>
    </p:spTree>
    <p:extLst>
      <p:ext uri="{BB962C8B-B14F-4D97-AF65-F5344CB8AC3E}">
        <p14:creationId xmlns:p14="http://schemas.microsoft.com/office/powerpoint/2010/main" val="1712165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E4B90F53-341C-4BBB-2CC9-5C196BA4C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917E042C-72C8-4BAA-6E2A-025D32722389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8CFCD4C3-E078-D5EA-CE49-AEEF2CE5DE88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45E8EF36-6609-79E8-033F-CD6A212650B4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7F4D9044-C00F-C01B-5AAE-88455647A17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C5987FC6-ACA6-99D7-F2FD-CCE5E81587D5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28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8CA45F5D-B832-FC55-A46F-BE2705A21D0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Summary</a:t>
            </a:r>
            <a:endParaRPr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90C43C-0193-40E1-E01E-94B7CCE07915}"/>
              </a:ext>
            </a:extLst>
          </p:cNvPr>
          <p:cNvSpPr txBox="1"/>
          <p:nvPr/>
        </p:nvSpPr>
        <p:spPr>
          <a:xfrm>
            <a:off x="435935" y="771968"/>
            <a:ext cx="1175606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00" dirty="0"/>
          </a:p>
          <a:p>
            <a:pPr>
              <a:spcAft>
                <a:spcPts val="600"/>
              </a:spcAft>
            </a:pPr>
            <a:r>
              <a:rPr lang="en-US" sz="2000" b="1" dirty="0"/>
              <a:t>The EIC-</a:t>
            </a:r>
            <a:r>
              <a:rPr lang="en-US" sz="2000" b="1" dirty="0" err="1"/>
              <a:t>BeamAI</a:t>
            </a:r>
            <a:r>
              <a:rPr lang="en-US" sz="2000" b="1" dirty="0"/>
              <a:t> collaboration has the goal to utilize AI/ML for EIC design and operation.</a:t>
            </a:r>
          </a:p>
          <a:p>
            <a:pPr>
              <a:spcAft>
                <a:spcPts val="600"/>
              </a:spcAft>
            </a:pPr>
            <a:endParaRPr lang="en-US" sz="2000" b="1" dirty="0"/>
          </a:p>
          <a:p>
            <a:pPr>
              <a:spcAft>
                <a:spcPts val="600"/>
              </a:spcAft>
            </a:pPr>
            <a:r>
              <a:rPr lang="en-US" sz="2000" b="1" dirty="0"/>
              <a:t>The collaboration was formed around DOE-NP funded proposals</a:t>
            </a:r>
            <a:endParaRPr lang="en-US" sz="5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Bayesian Optimization for increased proton polarization from the AGS</a:t>
            </a:r>
            <a:endParaRPr lang="en-US" sz="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Using ML for brighter &amp; more polarized beams in the EIC’s hadron injectors.</a:t>
            </a:r>
            <a:endParaRPr lang="en-US" sz="4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NARAD to develop cross-facility AI-ready workflow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Utilize MOAT goal by connecting to US-wide AI/ML accelerator work</a:t>
            </a:r>
            <a:endParaRPr lang="en-US" sz="400" dirty="0"/>
          </a:p>
          <a:p>
            <a:pPr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Key Outcomes</a:t>
            </a:r>
            <a:endParaRPr lang="en-US" sz="5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Automated beam-tuning routines</a:t>
            </a:r>
            <a:endParaRPr 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Operational bidirectional Digital Twins with differentiable accelerator models</a:t>
            </a:r>
            <a:endParaRPr 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Streamlined and automated model calibration</a:t>
            </a:r>
            <a:endParaRPr 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Robust anomaly detection and diagnostics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Workforce development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0371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5B748-F301-87C6-B2E5-ED45BBBB0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4CBD0D1C-96DF-7BB9-1E3B-E7C1C052C3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CCF21017-2F7E-DD74-6E41-4D403F8415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960C74BD-AD88-0062-E75C-4011656259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0A19F516-464B-6A2B-96D3-56FD012C9F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3AF6C89B-9D60-E12B-B53B-9012A686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3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7ABB44-5073-4917-FB67-9ADDCB8012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AI/ML funded projects for the EIC</a:t>
            </a:r>
          </a:p>
        </p:txBody>
      </p:sp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79DC9D1C-6E98-D6E6-818D-8AB7D373ACFD}"/>
              </a:ext>
            </a:extLst>
          </p:cNvPr>
          <p:cNvSpPr txBox="1">
            <a:spLocks/>
          </p:cNvSpPr>
          <p:nvPr/>
        </p:nvSpPr>
        <p:spPr>
          <a:xfrm>
            <a:off x="699091" y="888931"/>
            <a:ext cx="11049000" cy="596906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dirty="0"/>
              <a:t>AI / ML is not part of the EIC construction project</a:t>
            </a:r>
          </a:p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dirty="0"/>
              <a:t>(partly because AI for accelerator operations is so now.)</a:t>
            </a:r>
          </a:p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/>
          </a:p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dirty="0"/>
              <a:t>Subsequent (off-project) funding:</a:t>
            </a:r>
          </a:p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/>
          </a:p>
          <a:p>
            <a:pPr marL="457200" indent="-443865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Higher RHIC polarization by Physics-informed Bayesian Learning</a:t>
            </a:r>
            <a:endParaRPr lang="en-US" sz="2000" dirty="0"/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sz="2000" dirty="0"/>
              <a:t>BNL, Cornell, JLAB, SLAC, RPI (DOE-NP funding 2023 – 2025)</a:t>
            </a:r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Toward higher brightness and polarization of hadron beams: Digital-Twin-based autonomous control of BNL’s hadron accelerator chain</a:t>
            </a:r>
            <a:endParaRPr lang="en-US" sz="2000" dirty="0"/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sz="2000" dirty="0"/>
              <a:t>BNL, Cornell, JLAB, SLAC, FNAL, RPI (DOE-NP funding 2025 – 2027)</a:t>
            </a:r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Developing AI-Ready Data Framework for DOE NP Particle Accelerators</a:t>
            </a:r>
            <a:endParaRPr lang="en-US" sz="2000" dirty="0"/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sz="2000" dirty="0"/>
              <a:t>Now called </a:t>
            </a:r>
            <a:r>
              <a:rPr lang="en-US" sz="2000" b="1" dirty="0"/>
              <a:t>NARAD = </a:t>
            </a:r>
            <a:r>
              <a:rPr lang="en-US" sz="2000" u="sng" dirty="0"/>
              <a:t>N</a:t>
            </a:r>
            <a:r>
              <a:rPr lang="en-US" sz="2000" dirty="0"/>
              <a:t>P </a:t>
            </a:r>
            <a:r>
              <a:rPr lang="en-US" sz="2000" u="sng" dirty="0"/>
              <a:t>A</a:t>
            </a:r>
            <a:r>
              <a:rPr lang="en-US" sz="2000" dirty="0"/>
              <a:t>I-</a:t>
            </a:r>
            <a:r>
              <a:rPr lang="en-US" sz="2000" u="sng" dirty="0"/>
              <a:t>R</a:t>
            </a:r>
            <a:r>
              <a:rPr lang="en-US" sz="2000" dirty="0"/>
              <a:t>eady </a:t>
            </a:r>
            <a:r>
              <a:rPr lang="en-US" sz="2000" u="sng" dirty="0"/>
              <a:t>A</a:t>
            </a:r>
            <a:r>
              <a:rPr lang="en-US" sz="2000" dirty="0"/>
              <a:t>ccelerator </a:t>
            </a:r>
            <a:r>
              <a:rPr lang="en-US" sz="2000" u="sng" dirty="0"/>
              <a:t>D</a:t>
            </a:r>
            <a:r>
              <a:rPr lang="en-US" sz="2000" dirty="0"/>
              <a:t>ata</a:t>
            </a:r>
            <a:endParaRPr lang="en-US" sz="2000" b="1" dirty="0"/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sz="2000" dirty="0"/>
              <a:t>JLAB (lead), BNL, Cornell, LBNL, PNNL (ASCR/NP funding 2025-2027)</a:t>
            </a:r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1" dirty="0"/>
              <a:t>National collaboration: Multi Organization Accelerator Team (MOAT)</a:t>
            </a:r>
            <a:endParaRPr lang="en-US" sz="2000" dirty="0"/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r>
              <a:rPr lang="en-US" sz="2000" dirty="0"/>
              <a:t>To prepare for AI/ML in accelerators funding through the US Genesis mission.</a:t>
            </a:r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-US" sz="2200" dirty="0"/>
          </a:p>
          <a:p>
            <a:pPr marL="468631" lvl="1" indent="0">
              <a:lnSpc>
                <a:spcPct val="100000"/>
              </a:lnSpc>
              <a:buClr>
                <a:schemeClr val="dk1"/>
              </a:buClr>
              <a:buSzPct val="100000"/>
              <a:buNone/>
            </a:pPr>
            <a:endParaRPr lang="en-US" sz="2200" dirty="0"/>
          </a:p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419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255F7-BB57-5276-C63B-88FD9EC22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BE951AA0-0947-45C5-DA83-246D581A82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4CBD0D1C-96DF-7BB9-1E3B-E7C1C052C3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69147D5A-3816-10B7-AAEC-562D70273B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960C74BD-AD88-0062-E75C-4011656259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A5F131A6-2CE4-F4B3-D83F-EEADE8D58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4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497210-4985-A88F-7779-41BFA8D240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What is the EIC-</a:t>
            </a:r>
            <a:r>
              <a:rPr lang="en-US" sz="3600" dirty="0" err="1">
                <a:solidFill>
                  <a:schemeClr val="bg1"/>
                </a:solidFill>
              </a:rPr>
              <a:t>BeamAI</a:t>
            </a:r>
            <a:r>
              <a:rPr lang="en-US" sz="3600" dirty="0">
                <a:solidFill>
                  <a:schemeClr val="bg1"/>
                </a:solidFill>
              </a:rPr>
              <a:t> collaboration</a:t>
            </a:r>
          </a:p>
        </p:txBody>
      </p:sp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941E69B9-029D-7162-C257-01AA82CD9F99}"/>
              </a:ext>
            </a:extLst>
          </p:cNvPr>
          <p:cNvSpPr txBox="1">
            <a:spLocks/>
          </p:cNvSpPr>
          <p:nvPr/>
        </p:nvSpPr>
        <p:spPr>
          <a:xfrm>
            <a:off x="478466" y="988828"/>
            <a:ext cx="11713534" cy="548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2000" dirty="0"/>
              <a:t>Grown out of the DOE-NP funded AI/ML projects for the EIC, we have …</a:t>
            </a:r>
          </a:p>
          <a:p>
            <a:pPr marL="457200" indent="-443865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dirty="0"/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Worked on the funded projects</a:t>
            </a:r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Contributed to workforce development for AI/ML in the EIC.</a:t>
            </a:r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dirty="0"/>
          </a:p>
          <a:p>
            <a:pPr marL="457200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Connected to related work from other collaborations</a:t>
            </a:r>
          </a:p>
          <a:p>
            <a:pPr marL="914400" lvl="1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AI/ML optimization of electron gun commissioning</a:t>
            </a:r>
          </a:p>
          <a:p>
            <a:pPr marL="914400" lvl="1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Osprey for LLM aided accelerator operations</a:t>
            </a:r>
          </a:p>
          <a:p>
            <a:pPr marL="914400" lvl="1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dirty="0"/>
              <a:t>Topics of the Multi Office Accelerator Team (MOAT) – US collaboration for AI in accelerators</a:t>
            </a:r>
          </a:p>
          <a:p>
            <a:pPr marL="914400" lvl="1" indent="-443865">
              <a:lnSpc>
                <a:spcPct val="100000"/>
              </a:lnSpc>
              <a:buClr>
                <a:schemeClr val="dk1"/>
              </a:buClr>
              <a:buSzPct val="100000"/>
              <a:buFont typeface="Arial"/>
              <a:buChar char="•"/>
            </a:pPr>
            <a:endParaRPr lang="en-US" sz="2000" dirty="0"/>
          </a:p>
          <a:p>
            <a:pPr marL="13335" indent="0">
              <a:lnSpc>
                <a:spcPct val="100000"/>
              </a:lnSpc>
              <a:buClr>
                <a:schemeClr val="dk1"/>
              </a:buClr>
              <a:buSzPct val="100000"/>
            </a:pPr>
            <a:r>
              <a:rPr lang="en-US" sz="2000" dirty="0"/>
              <a:t>Zoom meetings are open to all (Tuesdays 11am, Friday 3pm EST)</a:t>
            </a:r>
          </a:p>
          <a:p>
            <a:pPr marL="13335" indent="0">
              <a:lnSpc>
                <a:spcPct val="100000"/>
              </a:lnSpc>
              <a:buClr>
                <a:schemeClr val="dk1"/>
              </a:buClr>
              <a:buSzPct val="100000"/>
            </a:pPr>
            <a:endParaRPr lang="en-US" sz="2000" dirty="0"/>
          </a:p>
          <a:p>
            <a:pPr marL="356235" indent="-342900">
              <a:lnSpc>
                <a:spcPct val="100000"/>
              </a:lnSpc>
              <a:buClr>
                <a:schemeClr val="dk1"/>
              </a:buClr>
              <a:buSzPct val="100000"/>
              <a:buFont typeface="Wingdings" pitchFamily="2" charset="2"/>
              <a:buChar char="è"/>
            </a:pPr>
            <a:r>
              <a:rPr lang="en-US" sz="2000" b="1" dirty="0">
                <a:solidFill>
                  <a:srgbClr val="FF0000"/>
                </a:solidFill>
                <a:sym typeface="Wingdings" pitchFamily="2" charset="2"/>
              </a:rPr>
              <a:t>We are requested to expand to the International EIC accelerator collaboration</a:t>
            </a:r>
            <a:endParaRPr lang="en-US" sz="2200" dirty="0">
              <a:solidFill>
                <a:srgbClr val="FF0000"/>
              </a:solidFill>
            </a:endParaRPr>
          </a:p>
          <a:p>
            <a:pPr marL="13335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3724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ECFDF-0345-5AA8-3DB7-64DADF2D5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A433E46A-F731-657A-C7F0-22E5E921B82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4CBD0D1C-96DF-7BB9-1E3B-E7C1C052C3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EA705DCB-9596-04AD-B4D1-075472C728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866899"/>
              </p:ext>
            </p:extLst>
          </p:nvPr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289495" imgH="1533739" progId="MSPhotoEd.3">
                  <p:embed/>
                </p:oleObj>
              </mc:Choice>
              <mc:Fallback>
                <p:oleObj name="Photo Editor Photo" r:id="rId2" imgW="14289495" imgH="1533739" progId="MSPhotoEd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960C74BD-AD88-0062-E75C-4011656259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7">
            <a:extLst>
              <a:ext uri="{FF2B5EF4-FFF2-40B4-BE49-F238E27FC236}">
                <a16:creationId xmlns:a16="http://schemas.microsoft.com/office/drawing/2014/main" id="{068F1ACB-8C0C-97AA-9EB5-0DFA0CE49E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880" y="-52636"/>
            <a:ext cx="381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2pPr>
            <a:lvl3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3pPr>
            <a:lvl4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4pPr>
            <a:lvl5pPr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kumimoji="1" sz="2400">
                <a:solidFill>
                  <a:srgbClr val="0000FF"/>
                </a:solidFill>
                <a:latin typeface="Arial Narrow" charset="0"/>
                <a:ea typeface="ＭＳ Ｐゴシック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  <a:defRPr/>
            </a:pPr>
            <a:fld id="{78A9EF5F-7F31-4649-BDE8-CA02D8A27557}" type="slidenum">
              <a:rPr kumimoji="0" lang="en-US" sz="1800" b="1" smtClean="0">
                <a:solidFill>
                  <a:schemeClr val="bg1"/>
                </a:solidFill>
                <a:latin typeface="Times New Roman" charset="0"/>
              </a:rPr>
              <a:pPr>
                <a:spcBef>
                  <a:spcPct val="0"/>
                </a:spcBef>
                <a:buClrTx/>
                <a:buFontTx/>
                <a:buNone/>
                <a:defRPr/>
              </a:pPr>
              <a:t>5</a:t>
            </a:fld>
            <a:endParaRPr kumimoji="0" lang="en-US" sz="1800" b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A37C0C-808C-C8D7-B13E-2DA59956CB4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US Genesis mission</a:t>
            </a:r>
          </a:p>
        </p:txBody>
      </p:sp>
      <p:sp>
        <p:nvSpPr>
          <p:cNvPr id="3" name="Google Shape;104;p4">
            <a:extLst>
              <a:ext uri="{FF2B5EF4-FFF2-40B4-BE49-F238E27FC236}">
                <a16:creationId xmlns:a16="http://schemas.microsoft.com/office/drawing/2014/main" id="{3B212DEE-8949-851F-AC81-6388F54065B3}"/>
              </a:ext>
            </a:extLst>
          </p:cNvPr>
          <p:cNvSpPr txBox="1">
            <a:spLocks/>
          </p:cNvSpPr>
          <p:nvPr/>
        </p:nvSpPr>
        <p:spPr>
          <a:xfrm>
            <a:off x="571500" y="1986508"/>
            <a:ext cx="11538984" cy="51913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2800"/>
            </a:pPr>
            <a:r>
              <a:rPr lang="en-US" sz="6200" dirty="0"/>
              <a:t>MOAT (9 DOE labs and universities) prepares the particle accelerator community for the Genesis Mission. It aims to build national accelerator physics knowledge into a national AI infrastructure that can be used across all platforms to inform on accelerator design and operation.</a:t>
            </a:r>
          </a:p>
          <a:p>
            <a:pPr marL="0" indent="0">
              <a:buClr>
                <a:schemeClr val="dk1"/>
              </a:buClr>
              <a:buSzPts val="2800"/>
            </a:pPr>
            <a:endParaRPr lang="en-US" sz="6200" dirty="0"/>
          </a:p>
          <a:p>
            <a:pPr marL="0" indent="0">
              <a:buClr>
                <a:schemeClr val="dk1"/>
              </a:buClr>
              <a:buSzPts val="2800"/>
            </a:pPr>
            <a:r>
              <a:rPr lang="en-US" sz="6200" dirty="0"/>
              <a:t>Several of the </a:t>
            </a:r>
            <a:r>
              <a:rPr lang="en-US" sz="6200" b="1" dirty="0">
                <a:solidFill>
                  <a:srgbClr val="0E24F9"/>
                </a:solidFill>
              </a:rPr>
              <a:t>MAOT-related proposal</a:t>
            </a:r>
            <a:r>
              <a:rPr lang="en-US" sz="6200" dirty="0">
                <a:solidFill>
                  <a:srgbClr val="0E24F9"/>
                </a:solidFill>
              </a:rPr>
              <a:t>s </a:t>
            </a:r>
            <a:r>
              <a:rPr lang="en-US" sz="6200" dirty="0"/>
              <a:t>are applicable to or focused </a:t>
            </a:r>
            <a:r>
              <a:rPr lang="en-US" sz="6200" b="1" dirty="0">
                <a:solidFill>
                  <a:srgbClr val="0E24F9"/>
                </a:solidFill>
              </a:rPr>
              <a:t>on the EIC</a:t>
            </a:r>
            <a:r>
              <a:rPr lang="en-US" sz="6200" dirty="0"/>
              <a:t>, e.g., </a:t>
            </a:r>
          </a:p>
          <a:p>
            <a:pPr marL="457200" indent="-457200">
              <a:buClr>
                <a:schemeClr val="dk1"/>
              </a:buClr>
              <a:buSzPts val="2800"/>
              <a:buFontTx/>
              <a:buChar char="-"/>
            </a:pPr>
            <a:r>
              <a:rPr lang="en-US" sz="6200" dirty="0"/>
              <a:t>AI-Driven, Self-Learning Digital Twins for Robust Operation of Particle Accelerators </a:t>
            </a:r>
            <a:r>
              <a:rPr lang="en-US" sz="6200" i="1" dirty="0"/>
              <a:t>(focused on EIC pre-accelerators)</a:t>
            </a:r>
          </a:p>
          <a:p>
            <a:pPr marL="457200" indent="-457200">
              <a:buClr>
                <a:schemeClr val="dk1"/>
              </a:buClr>
              <a:buSzPts val="2800"/>
              <a:buFontTx/>
              <a:buChar char="-"/>
            </a:pPr>
            <a:r>
              <a:rPr lang="en-US" sz="6200" dirty="0"/>
              <a:t>AI-reform of legacy codes in Accelerator modeling and operations </a:t>
            </a:r>
            <a:r>
              <a:rPr lang="en-US" sz="6200" i="1" dirty="0"/>
              <a:t>(focused on Bmad and </a:t>
            </a:r>
            <a:r>
              <a:rPr lang="en-US" sz="6200" i="1" dirty="0" err="1"/>
              <a:t>SciBmad</a:t>
            </a:r>
            <a:r>
              <a:rPr lang="en-US" sz="6200" i="1" dirty="0"/>
              <a:t> that models EIC)</a:t>
            </a:r>
          </a:p>
          <a:p>
            <a:pPr marL="457200" indent="-457200">
              <a:buClr>
                <a:schemeClr val="dk1"/>
              </a:buClr>
              <a:buSzPts val="2800"/>
              <a:buFontTx/>
              <a:buChar char="-"/>
            </a:pPr>
            <a:r>
              <a:rPr lang="en-US" sz="6200" dirty="0"/>
              <a:t>AI-driven Accelerator Operations Prototyping with Cornell’s Electron Test Beams </a:t>
            </a:r>
            <a:r>
              <a:rPr lang="en-US" sz="6200" i="1" dirty="0"/>
              <a:t>(with implementation at EIC pre-accel.)</a:t>
            </a:r>
          </a:p>
          <a:p>
            <a:pPr marL="457200" indent="-457200">
              <a:buClr>
                <a:schemeClr val="dk1"/>
              </a:buClr>
              <a:buSzPts val="2800"/>
              <a:buFontTx/>
              <a:buChar char="-"/>
            </a:pPr>
            <a:r>
              <a:rPr lang="en-US" sz="6200" dirty="0"/>
              <a:t>Robust Diagnostic Comprehension for Facilitation of Large Scale Digital Twins </a:t>
            </a:r>
            <a:r>
              <a:rPr lang="en-US" sz="6200" i="1" dirty="0"/>
              <a:t>(with examples form BNL, e.g., IPMs)</a:t>
            </a:r>
          </a:p>
          <a:p>
            <a:pPr marL="457200" indent="-457200">
              <a:buClr>
                <a:schemeClr val="dk1"/>
              </a:buClr>
              <a:buSzPts val="2800"/>
              <a:buFontTx/>
              <a:buChar char="-"/>
            </a:pPr>
            <a:r>
              <a:rPr lang="en-US" sz="6200" dirty="0"/>
              <a:t>Robust and Safe Deep Agent for Optimization and Control of Particle Accelerators </a:t>
            </a:r>
            <a:r>
              <a:rPr lang="en-US" sz="6200" i="1" dirty="0"/>
              <a:t>(Collaboration with BNL)</a:t>
            </a:r>
          </a:p>
          <a:p>
            <a:pPr marL="457200" indent="-457200">
              <a:buClr>
                <a:schemeClr val="dk1"/>
              </a:buClr>
              <a:buSzPts val="2800"/>
              <a:buFontTx/>
              <a:buChar char="-"/>
            </a:pPr>
            <a:r>
              <a:rPr lang="en-US" sz="6200" dirty="0"/>
              <a:t>And more …</a:t>
            </a:r>
          </a:p>
          <a:p>
            <a:pPr marL="0" indent="0">
              <a:buClr>
                <a:schemeClr val="dk1"/>
              </a:buClr>
              <a:buSzPts val="2800"/>
            </a:pPr>
            <a:endParaRPr lang="en-US" sz="6200" dirty="0"/>
          </a:p>
          <a:p>
            <a:pPr marL="0" indent="0">
              <a:buClr>
                <a:schemeClr val="dk1"/>
              </a:buClr>
              <a:buSzPts val="2800"/>
            </a:pPr>
            <a:r>
              <a:rPr lang="en-US" sz="6200" dirty="0"/>
              <a:t>The EIC-</a:t>
            </a:r>
            <a:r>
              <a:rPr lang="en-US" sz="6200" dirty="0" err="1"/>
              <a:t>BeamAI</a:t>
            </a:r>
            <a:r>
              <a:rPr lang="en-US" sz="6200" dirty="0"/>
              <a:t> collaborations aim as part of the Genesis Mission is to build infrastructure that will benefit EIC.</a:t>
            </a:r>
          </a:p>
          <a:p>
            <a:pPr marL="0" indent="0">
              <a:buClr>
                <a:schemeClr val="dk1"/>
              </a:buClr>
              <a:buSzPts val="2800"/>
            </a:pPr>
            <a:endParaRPr lang="en-US" sz="6200" dirty="0"/>
          </a:p>
          <a:p>
            <a:pPr marL="0" indent="0">
              <a:buClr>
                <a:schemeClr val="dk1"/>
              </a:buClr>
              <a:buSzPts val="2800"/>
            </a:pPr>
            <a:r>
              <a:rPr lang="en-US" sz="6200" b="1" i="1" dirty="0">
                <a:solidFill>
                  <a:srgbClr val="FF0000"/>
                </a:solidFill>
              </a:rPr>
              <a:t>The EIC will be one of the first large-scale collider-based programs in which AI/ML is integrated from the start.</a:t>
            </a:r>
          </a:p>
          <a:p>
            <a:pPr marL="457200" indent="-279400">
              <a:buClr>
                <a:schemeClr val="dk1"/>
              </a:buClr>
              <a:buSzPts val="2800"/>
              <a:buFont typeface="Arial"/>
              <a:buNone/>
            </a:pPr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40F416-E6EF-F49C-82B0-2F072C910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8929415" y="49470"/>
            <a:ext cx="3209420" cy="167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97392-DBE6-4F7D-F88B-3FFC69C7472C}"/>
              </a:ext>
            </a:extLst>
          </p:cNvPr>
          <p:cNvSpPr txBox="1"/>
          <p:nvPr/>
        </p:nvSpPr>
        <p:spPr>
          <a:xfrm>
            <a:off x="571500" y="855785"/>
            <a:ext cx="84110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</a:pPr>
            <a:r>
              <a:rPr lang="en-US" sz="1800" b="1" i="1" dirty="0"/>
              <a:t>Genesis Mission is a national initiative to build the world's most powerful scientific platform to accelerate discovery science, strengthen national security, and drive energy innovation.</a:t>
            </a:r>
          </a:p>
        </p:txBody>
      </p:sp>
    </p:spTree>
    <p:extLst>
      <p:ext uri="{BB962C8B-B14F-4D97-AF65-F5344CB8AC3E}">
        <p14:creationId xmlns:p14="http://schemas.microsoft.com/office/powerpoint/2010/main" val="409183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B4D12BB1-7B88-8FBB-3803-0C43DA0D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AA7AD802-14C1-55F6-7D74-3FA2B9B09B01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46746409-2817-3F82-FEEC-DADE68FE788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C8685834-113C-891B-45D8-2CFE40DF7749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7CFA10AF-4AA5-9C67-DA73-6931199411C4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172FB134-D578-3850-7CA3-0BD274860D57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188B210F-F0F5-7206-5D7D-0C61B6CAB2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Development at existing EIC systems</a:t>
            </a:r>
            <a:endParaRPr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9EBB36F-4A27-0494-E2F0-0027D9035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100378"/>
              </p:ext>
            </p:extLst>
          </p:nvPr>
        </p:nvGraphicFramePr>
        <p:xfrm>
          <a:off x="571500" y="3827241"/>
          <a:ext cx="433426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4755">
                  <a:extLst>
                    <a:ext uri="{9D8B030D-6E8A-4147-A177-3AD203B41FA5}">
                      <a16:colId xmlns:a16="http://schemas.microsoft.com/office/drawing/2014/main" val="3426616496"/>
                    </a:ext>
                  </a:extLst>
                </a:gridCol>
                <a:gridCol w="1268027">
                  <a:extLst>
                    <a:ext uri="{9D8B030D-6E8A-4147-A177-3AD203B41FA5}">
                      <a16:colId xmlns:a16="http://schemas.microsoft.com/office/drawing/2014/main" val="1489275549"/>
                    </a:ext>
                  </a:extLst>
                </a:gridCol>
                <a:gridCol w="1621487">
                  <a:extLst>
                    <a:ext uri="{9D8B030D-6E8A-4147-A177-3AD203B41FA5}">
                      <a16:colId xmlns:a16="http://schemas.microsoft.com/office/drawing/2014/main" val="2779191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Pol. 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7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Linac (H</a:t>
                      </a:r>
                      <a:r>
                        <a:rPr lang="en-US" baseline="30000" dirty="0"/>
                        <a:t>-</a:t>
                      </a:r>
                      <a:r>
                        <a:rPr lang="en-US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8801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04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7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14595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AFF9C62-E34D-C275-D6BF-233F9F6526B0}"/>
              </a:ext>
            </a:extLst>
          </p:cNvPr>
          <p:cNvSpPr txBox="1"/>
          <p:nvPr/>
        </p:nvSpPr>
        <p:spPr>
          <a:xfrm>
            <a:off x="833688" y="3444784"/>
            <a:ext cx="380988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Typical Top Energies [Total, GeV/N]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644D2B-0B17-97CA-1E32-25725BEA7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586865"/>
              </p:ext>
            </p:extLst>
          </p:nvPr>
        </p:nvGraphicFramePr>
        <p:xfrm>
          <a:off x="734541" y="1731325"/>
          <a:ext cx="408486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17">
                  <a:extLst>
                    <a:ext uri="{9D8B030D-6E8A-4147-A177-3AD203B41FA5}">
                      <a16:colId xmlns:a16="http://schemas.microsoft.com/office/drawing/2014/main" val="3426616496"/>
                    </a:ext>
                  </a:extLst>
                </a:gridCol>
                <a:gridCol w="2571946">
                  <a:extLst>
                    <a:ext uri="{9D8B030D-6E8A-4147-A177-3AD203B41FA5}">
                      <a16:colId xmlns:a16="http://schemas.microsoft.com/office/drawing/2014/main" val="14892755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Circumference [m]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70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Booster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047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807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573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RHIC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3833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14595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D5F14F3-BA5F-668E-C702-C69040CBA7B2}"/>
              </a:ext>
            </a:extLst>
          </p:cNvPr>
          <p:cNvSpPr txBox="1"/>
          <p:nvPr/>
        </p:nvSpPr>
        <p:spPr>
          <a:xfrm>
            <a:off x="1735795" y="1357988"/>
            <a:ext cx="2005677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Accelerator Rings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0153D3-05E2-4C4A-193A-5C2F42A26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900" y="1558276"/>
            <a:ext cx="6508426" cy="4156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F15BC5-639E-3F5A-70F1-313AEC69E908}"/>
              </a:ext>
            </a:extLst>
          </p:cNvPr>
          <p:cNvSpPr txBox="1"/>
          <p:nvPr/>
        </p:nvSpPr>
        <p:spPr>
          <a:xfrm>
            <a:off x="8320087" y="2267449"/>
            <a:ext cx="11224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RH.IC / EIC</a:t>
            </a:r>
          </a:p>
        </p:txBody>
      </p:sp>
    </p:spTree>
    <p:extLst>
      <p:ext uri="{BB962C8B-B14F-4D97-AF65-F5344CB8AC3E}">
        <p14:creationId xmlns:p14="http://schemas.microsoft.com/office/powerpoint/2010/main" val="140859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58872711-2F2D-4D97-9B55-233B42126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E7B98620-5179-EBEE-45EA-441A496F9DAC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AA7AD802-14C1-55F6-7D74-3FA2B9B09B0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F2B12049-8702-0C5D-FF8E-07A3484452CC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C8685834-113C-891B-45D8-2CFE40DF774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B1613033-8F9C-519A-1F86-D076B35BA851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B80A5A7D-8D07-745F-3BAB-D177877B572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Improving polarized collider performance</a:t>
            </a:r>
            <a:endParaRPr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0278B29-C26C-7A0E-8FC0-343080DC193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522860" y="2186205"/>
            <a:ext cx="3456432" cy="27488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26696-F165-E641-39A3-00D7F6B6E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914" y="1237972"/>
            <a:ext cx="3704429" cy="266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A5C7F6-4150-1978-1384-5028157A6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9820" y="3927384"/>
            <a:ext cx="3629611" cy="27557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CBB37F-9155-CBAE-3DCA-3F27C0BEC46C}"/>
                  </a:ext>
                </a:extLst>
              </p:cNvPr>
              <p:cNvSpPr txBox="1"/>
              <p:nvPr/>
            </p:nvSpPr>
            <p:spPr>
              <a:xfrm>
                <a:off x="416859" y="914400"/>
                <a:ext cx="23757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Collider luminosity,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CBB37F-9155-CBAE-3DCA-3F27C0BEC4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59" y="914400"/>
                <a:ext cx="2375779" cy="369332"/>
              </a:xfrm>
              <a:prstGeom prst="rect">
                <a:avLst/>
              </a:prstGeom>
              <a:blipFill>
                <a:blip r:embed="rId8"/>
                <a:stretch>
                  <a:fillRect l="-2128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49100B-80CB-56E9-96C0-401F706528B5}"/>
                  </a:ext>
                </a:extLst>
              </p:cNvPr>
              <p:cNvSpPr txBox="1"/>
              <p:nvPr/>
            </p:nvSpPr>
            <p:spPr>
              <a:xfrm>
                <a:off x="783369" y="1357641"/>
                <a:ext cx="786113" cy="5557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249100B-80CB-56E9-96C0-401F70652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369" y="1357641"/>
                <a:ext cx="786113" cy="555793"/>
              </a:xfrm>
              <a:prstGeom prst="rect">
                <a:avLst/>
              </a:prstGeom>
              <a:blipFill>
                <a:blip r:embed="rId9"/>
                <a:stretch>
                  <a:fillRect l="-4762" r="-158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89626D-59B1-4F9A-05A3-7486B58B0A50}"/>
                  </a:ext>
                </a:extLst>
              </p:cNvPr>
              <p:cNvSpPr txBox="1"/>
              <p:nvPr/>
            </p:nvSpPr>
            <p:spPr>
              <a:xfrm>
                <a:off x="1815353" y="1357641"/>
                <a:ext cx="22172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 = intensity/ bunch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tran</a:t>
                </a:r>
                <a:r>
                  <a:rPr lang="en-US" dirty="0"/>
                  <a:t>. emittance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989626D-59B1-4F9A-05A3-7486B58B0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353" y="1357641"/>
                <a:ext cx="2217274" cy="646331"/>
              </a:xfrm>
              <a:prstGeom prst="rect">
                <a:avLst/>
              </a:prstGeom>
              <a:blipFill>
                <a:blip r:embed="rId10"/>
                <a:stretch>
                  <a:fillRect l="-2857" t="-5882" r="-1143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57B289DB-B497-1A79-D102-4E20D7560A8D}"/>
              </a:ext>
            </a:extLst>
          </p:cNvPr>
          <p:cNvSpPr txBox="1"/>
          <p:nvPr/>
        </p:nvSpPr>
        <p:spPr>
          <a:xfrm>
            <a:off x="491596" y="2369211"/>
            <a:ext cx="3704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Polarized collider figure of merit (for polarization P):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E72282-0796-A0A9-D9A4-8C0EF256FC5D}"/>
              </a:ext>
            </a:extLst>
          </p:cNvPr>
          <p:cNvGrpSpPr/>
          <p:nvPr/>
        </p:nvGrpSpPr>
        <p:grpSpPr>
          <a:xfrm>
            <a:off x="449731" y="3132326"/>
            <a:ext cx="1834768" cy="954107"/>
            <a:chOff x="1200731" y="3079405"/>
            <a:chExt cx="1834768" cy="9541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2D4AD63-2397-C610-C792-BDDCD71E94D6}"/>
                    </a:ext>
                  </a:extLst>
                </p:cNvPr>
                <p:cNvSpPr txBox="1"/>
                <p:nvPr/>
              </p:nvSpPr>
              <p:spPr>
                <a:xfrm>
                  <a:off x="2207621" y="3079405"/>
                  <a:ext cx="827878" cy="95410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8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sz="2800" b="0" dirty="0"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  <m:r>
                          <a:rPr lang="en-US" sz="2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2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p>
                            <m:r>
                              <a:rPr lang="en-US" sz="2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87674C8-650F-F542-939A-3C3C8349A5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7621" y="3079405"/>
                  <a:ext cx="827878" cy="954107"/>
                </a:xfrm>
                <a:prstGeom prst="rect">
                  <a:avLst/>
                </a:prstGeom>
                <a:blipFill>
                  <a:blip r:embed="rId11"/>
                  <a:stretch>
                    <a:fillRect l="-3030" r="-3030"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C35FE6-F013-EEF7-DAE6-DA0F9AD38EF9}"/>
                </a:ext>
              </a:extLst>
            </p:cNvPr>
            <p:cNvSpPr txBox="1"/>
            <p:nvPr/>
          </p:nvSpPr>
          <p:spPr>
            <a:xfrm>
              <a:off x="1200731" y="3366347"/>
              <a:ext cx="909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FoM</a:t>
              </a:r>
              <a:r>
                <a:rPr lang="en-US" dirty="0"/>
                <a:t> =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D68551F-8BB6-01D3-A6BA-3C6096885D02}"/>
              </a:ext>
            </a:extLst>
          </p:cNvPr>
          <p:cNvSpPr txBox="1"/>
          <p:nvPr/>
        </p:nvSpPr>
        <p:spPr>
          <a:xfrm>
            <a:off x="416859" y="4112811"/>
            <a:ext cx="37044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both emittance and polarization degrade with intensity figure of merit decreases rapidly</a:t>
            </a:r>
          </a:p>
          <a:p>
            <a:endParaRPr lang="en-US" dirty="0"/>
          </a:p>
          <a:p>
            <a:r>
              <a:rPr lang="en-US" dirty="0" err="1"/>
              <a:t>FoM</a:t>
            </a:r>
            <a:r>
              <a:rPr lang="en-US" dirty="0"/>
              <a:t> dependence on intensity closer to linear in N than quadratic.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DD7E7A-6221-1776-5841-CFAC8CC28840}"/>
              </a:ext>
            </a:extLst>
          </p:cNvPr>
          <p:cNvSpPr txBox="1"/>
          <p:nvPr/>
        </p:nvSpPr>
        <p:spPr>
          <a:xfrm>
            <a:off x="6821880" y="1124797"/>
            <a:ext cx="139012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Pol vs Intensity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64073D-C590-64D9-54F3-2505892EDBB7}"/>
              </a:ext>
            </a:extLst>
          </p:cNvPr>
          <p:cNvSpPr txBox="1"/>
          <p:nvPr/>
        </p:nvSpPr>
        <p:spPr>
          <a:xfrm>
            <a:off x="6284873" y="3819740"/>
            <a:ext cx="19271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Emittance vs Intensity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6B993D-F524-02BB-4502-39EE8456A472}"/>
              </a:ext>
            </a:extLst>
          </p:cNvPr>
          <p:cNvSpPr txBox="1"/>
          <p:nvPr/>
        </p:nvSpPr>
        <p:spPr>
          <a:xfrm>
            <a:off x="4557523" y="905845"/>
            <a:ext cx="173637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AGS extraction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3CCB98D-A4DE-D2DA-4401-06F202846E19}"/>
              </a:ext>
            </a:extLst>
          </p:cNvPr>
          <p:cNvCxnSpPr>
            <a:cxnSpLocks/>
          </p:cNvCxnSpPr>
          <p:nvPr/>
        </p:nvCxnSpPr>
        <p:spPr>
          <a:xfrm>
            <a:off x="7664824" y="2359953"/>
            <a:ext cx="848948" cy="45132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D51B59-0499-295A-25FD-F2A644CB80D5}"/>
              </a:ext>
            </a:extLst>
          </p:cNvPr>
          <p:cNvCxnSpPr>
            <a:cxnSpLocks/>
          </p:cNvCxnSpPr>
          <p:nvPr/>
        </p:nvCxnSpPr>
        <p:spPr>
          <a:xfrm flipV="1">
            <a:off x="7723551" y="4398032"/>
            <a:ext cx="799309" cy="283416"/>
          </a:xfrm>
          <a:prstGeom prst="straightConnector1">
            <a:avLst/>
          </a:prstGeom>
          <a:ln w="1047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9AB642-B3A8-AD49-6132-79D7B626661E}"/>
              </a:ext>
            </a:extLst>
          </p:cNvPr>
          <p:cNvSpPr txBox="1"/>
          <p:nvPr/>
        </p:nvSpPr>
        <p:spPr>
          <a:xfrm>
            <a:off x="9421644" y="1878428"/>
            <a:ext cx="249299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Polarized beam collider FOM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200999-59D2-449C-C604-FE4B672DB012}"/>
              </a:ext>
            </a:extLst>
          </p:cNvPr>
          <p:cNvSpPr txBox="1"/>
          <p:nvPr/>
        </p:nvSpPr>
        <p:spPr>
          <a:xfrm>
            <a:off x="2403478" y="3234602"/>
            <a:ext cx="14911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transverse spin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D30EC-B23E-B977-5951-5ECAFAA50684}"/>
              </a:ext>
            </a:extLst>
          </p:cNvPr>
          <p:cNvSpPr txBox="1"/>
          <p:nvPr/>
        </p:nvSpPr>
        <p:spPr>
          <a:xfrm>
            <a:off x="2384457" y="3657531"/>
            <a:ext cx="1579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longitudinal spin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CB4C7C73-4BFA-CA65-41A4-3A9BD963F12D}"/>
              </a:ext>
            </a:extLst>
          </p:cNvPr>
          <p:cNvSpPr/>
          <p:nvPr/>
        </p:nvSpPr>
        <p:spPr>
          <a:xfrm>
            <a:off x="1337642" y="3274943"/>
            <a:ext cx="118979" cy="690254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4AD215-6968-A6A1-AB06-62D282536F53}"/>
              </a:ext>
            </a:extLst>
          </p:cNvPr>
          <p:cNvSpPr txBox="1"/>
          <p:nvPr/>
        </p:nvSpPr>
        <p:spPr>
          <a:xfrm>
            <a:off x="9157448" y="4912061"/>
            <a:ext cx="261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Impact of intensity increase on </a:t>
            </a:r>
            <a:r>
              <a:rPr lang="en-US" sz="1200" dirty="0" err="1"/>
              <a:t>FoM</a:t>
            </a:r>
            <a:r>
              <a:rPr lang="en-US" sz="1200" dirty="0"/>
              <a:t> given emittance and polarization dependence at AGS extraction</a:t>
            </a:r>
          </a:p>
        </p:txBody>
      </p:sp>
    </p:spTree>
    <p:extLst>
      <p:ext uri="{BB962C8B-B14F-4D97-AF65-F5344CB8AC3E}">
        <p14:creationId xmlns:p14="http://schemas.microsoft.com/office/powerpoint/2010/main" val="3038644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567AFBDB-7326-F300-5373-7DE34316A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46746409-2817-3F82-FEEC-DADE68FE7885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EF358C54-9F58-7C49-DB9A-AE0B38AC9178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7CFA10AF-4AA5-9C67-DA73-6931199411C4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606ED737-53CA-8843-2771-CFD407AC1EFC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A25BD362-5FF7-9D7E-2FA4-CEDF2CA86B36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2A0E71ED-FB7F-6081-79DD-F133EA79F1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Preparation of AI for the EIC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F227EC-D39C-06A6-20BB-3F994089F878}"/>
              </a:ext>
            </a:extLst>
          </p:cNvPr>
          <p:cNvSpPr txBox="1"/>
          <p:nvPr/>
        </p:nvSpPr>
        <p:spPr>
          <a:xfrm>
            <a:off x="568961" y="1211644"/>
            <a:ext cx="11286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Goal: </a:t>
            </a:r>
            <a:r>
              <a:rPr lang="en-US" sz="2000" dirty="0"/>
              <a:t>Improve beam quality (brightness and polarization ) and operational efficiency for the EIC.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C671-E255-3945-A11E-D924C07FDD16}"/>
              </a:ext>
            </a:extLst>
          </p:cNvPr>
          <p:cNvSpPr txBox="1"/>
          <p:nvPr/>
        </p:nvSpPr>
        <p:spPr>
          <a:xfrm>
            <a:off x="568961" y="2198944"/>
            <a:ext cx="552703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b="1" dirty="0"/>
              <a:t>Focus areas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Automated beam tuning</a:t>
            </a:r>
            <a:endParaRPr lang="en-US" sz="10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Operational Digital Twins</a:t>
            </a:r>
            <a:endParaRPr lang="en-US" sz="10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Data-driven model calibration</a:t>
            </a:r>
            <a:endParaRPr lang="en-US" sz="10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Fast adaptive control</a:t>
            </a:r>
          </a:p>
          <a:p>
            <a:pPr>
              <a:spcAft>
                <a:spcPts val="800"/>
              </a:spcAft>
            </a:pP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/>
              <a:t>Case studies: </a:t>
            </a:r>
            <a:r>
              <a:rPr lang="en-US" sz="2000" b="1" dirty="0">
                <a:solidFill>
                  <a:srgbClr val="0E24F9"/>
                </a:solidFill>
              </a:rPr>
              <a:t>BNL hadron injector complex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C8C0E-D729-119D-7076-8DDCE73DB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663" y="1541593"/>
            <a:ext cx="5296520" cy="514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98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>
          <a:extLst>
            <a:ext uri="{FF2B5EF4-FFF2-40B4-BE49-F238E27FC236}">
              <a16:creationId xmlns:a16="http://schemas.microsoft.com/office/drawing/2014/main" id="{BA8A163B-C7A6-B78F-DC31-5AD0BF44C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oogle Shape;36;p2">
            <a:extLst>
              <a:ext uri="{FF2B5EF4-FFF2-40B4-BE49-F238E27FC236}">
                <a16:creationId xmlns:a16="http://schemas.microsoft.com/office/drawing/2014/main" id="{E8147BFC-0E43-EAF6-F6BE-4CE650DEE27D}"/>
              </a:ext>
            </a:extLst>
          </p:cNvPr>
          <p:cNvGraphicFramePr/>
          <p:nvPr/>
        </p:nvGraphicFramePr>
        <p:xfrm>
          <a:off x="3962400" y="-21821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6" name="Google Shape;36;p2">
                        <a:extLst>
                          <a:ext uri="{FF2B5EF4-FFF2-40B4-BE49-F238E27FC236}">
                            <a16:creationId xmlns:a16="http://schemas.microsoft.com/office/drawing/2014/main" id="{AA7AD802-14C1-55F6-7D74-3FA2B9B09B0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3962400" y="-21821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Google Shape;38;p2">
            <a:extLst>
              <a:ext uri="{FF2B5EF4-FFF2-40B4-BE49-F238E27FC236}">
                <a16:creationId xmlns:a16="http://schemas.microsoft.com/office/drawing/2014/main" id="{D2A26BE6-B4F4-C1BD-3D26-A29F0477133A}"/>
              </a:ext>
            </a:extLst>
          </p:cNvPr>
          <p:cNvGraphicFramePr/>
          <p:nvPr/>
        </p:nvGraphicFramePr>
        <p:xfrm>
          <a:off x="228599" y="-19490"/>
          <a:ext cx="8229600" cy="877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8229600" imgH="877606" progId="MSPhotoEd.3">
                  <p:embed/>
                </p:oleObj>
              </mc:Choice>
              <mc:Fallback>
                <p:oleObj r:id="rId3" imgW="8229600" imgH="877606" progId="MSPhotoEd.3">
                  <p:embed/>
                  <p:pic>
                    <p:nvPicPr>
                      <p:cNvPr id="38" name="Google Shape;38;p2">
                        <a:extLst>
                          <a:ext uri="{FF2B5EF4-FFF2-40B4-BE49-F238E27FC236}">
                            <a16:creationId xmlns:a16="http://schemas.microsoft.com/office/drawing/2014/main" id="{C8685834-113C-891B-45D8-2CFE40DF7749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228599" y="-19490"/>
                        <a:ext cx="8229600" cy="8776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Google Shape;39;p2">
            <a:extLst>
              <a:ext uri="{FF2B5EF4-FFF2-40B4-BE49-F238E27FC236}">
                <a16:creationId xmlns:a16="http://schemas.microsoft.com/office/drawing/2014/main" id="{D83917E6-AC7A-4E07-B9CB-248B39EDE7EC}"/>
              </a:ext>
            </a:extLst>
          </p:cNvPr>
          <p:cNvSpPr txBox="1"/>
          <p:nvPr/>
        </p:nvSpPr>
        <p:spPr>
          <a:xfrm>
            <a:off x="-55880" y="-52636"/>
            <a:ext cx="3811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None/>
            </a:pPr>
            <a:fld id="{00000000-1234-1234-1234-123412341234}" type="slidenum">
              <a:rPr lang="en-US" sz="18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8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" name="Google Shape;40;p2">
            <a:extLst>
              <a:ext uri="{FF2B5EF4-FFF2-40B4-BE49-F238E27FC236}">
                <a16:creationId xmlns:a16="http://schemas.microsoft.com/office/drawing/2014/main" id="{6A292B73-0072-4C41-3D5A-28F1FA96F4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79800" y="0"/>
            <a:ext cx="8712200" cy="855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</a:rPr>
              <a:t>Booster injection optimization with BO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BAF56B-7B69-6C94-5DC1-898B5B39A722}"/>
              </a:ext>
            </a:extLst>
          </p:cNvPr>
          <p:cNvSpPr txBox="1"/>
          <p:nvPr/>
        </p:nvSpPr>
        <p:spPr>
          <a:xfrm>
            <a:off x="524452" y="1086394"/>
            <a:ext cx="563645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b="1" dirty="0"/>
              <a:t>LtB Injection Optimization</a:t>
            </a:r>
            <a:endParaRPr lang="en-US" sz="1000" b="1" dirty="0"/>
          </a:p>
          <a:p>
            <a:pPr>
              <a:spcAft>
                <a:spcPts val="800"/>
              </a:spcAft>
            </a:pPr>
            <a:endParaRPr lang="en-US" sz="400" b="1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 maximizes Booster beam intensity using LtB optics.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Beam size decrease in both planes during LtB optimization.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4C7BF6-BDB8-ECF9-C84A-076F59DE7091}"/>
              </a:ext>
            </a:extLst>
          </p:cNvPr>
          <p:cNvSpPr txBox="1"/>
          <p:nvPr/>
        </p:nvSpPr>
        <p:spPr>
          <a:xfrm>
            <a:off x="6363022" y="1108084"/>
            <a:ext cx="5537200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2000" b="1" dirty="0"/>
              <a:t>BtA Injection Optimization</a:t>
            </a:r>
            <a:endParaRPr lang="en-US" sz="1000" b="1" dirty="0"/>
          </a:p>
          <a:p>
            <a:pPr>
              <a:spcAft>
                <a:spcPts val="800"/>
              </a:spcAft>
            </a:pPr>
            <a:endParaRPr lang="en-US" sz="400" b="1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BO maximizes beam transmission efficiency using using BtA optics.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20% improvement from operational settings. </a:t>
            </a:r>
          </a:p>
        </p:txBody>
      </p:sp>
      <p:pic>
        <p:nvPicPr>
          <p:cNvPr id="9" name="Google Shape;191;p12">
            <a:extLst>
              <a:ext uri="{FF2B5EF4-FFF2-40B4-BE49-F238E27FC236}">
                <a16:creationId xmlns:a16="http://schemas.microsoft.com/office/drawing/2014/main" id="{B4AABC10-A644-FE82-63C9-F6CD0B3D51B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/>
          <a:stretch/>
        </p:blipFill>
        <p:spPr>
          <a:xfrm>
            <a:off x="3648344" y="3743450"/>
            <a:ext cx="3484684" cy="226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4DAAE187-2BE5-5B64-CB0F-1A44E5E191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04" y="3753599"/>
            <a:ext cx="3323040" cy="2265351"/>
          </a:xfrm>
          <a:prstGeom prst="rect">
            <a:avLst/>
          </a:prstGeom>
        </p:spPr>
      </p:pic>
      <p:pic>
        <p:nvPicPr>
          <p:cNvPr id="13" name="Picture 12" descr="A picture containing text, antenna&#10;&#10;AI-generated content may be incorrect.">
            <a:extLst>
              <a:ext uri="{FF2B5EF4-FFF2-40B4-BE49-F238E27FC236}">
                <a16:creationId xmlns:a16="http://schemas.microsoft.com/office/drawing/2014/main" id="{5502ACD3-A192-92F5-8D5C-4160EE687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0420" y="3457784"/>
            <a:ext cx="3610546" cy="2573127"/>
          </a:xfrm>
          <a:prstGeom prst="rect">
            <a:avLst/>
          </a:prstGeom>
        </p:spPr>
      </p:pic>
      <p:pic>
        <p:nvPicPr>
          <p:cNvPr id="14" name="Picture 13" descr="A picture containing logo&#10;&#10;AI-generated content may be incorrect.">
            <a:extLst>
              <a:ext uri="{FF2B5EF4-FFF2-40B4-BE49-F238E27FC236}">
                <a16:creationId xmlns:a16="http://schemas.microsoft.com/office/drawing/2014/main" id="{11ADFA31-466E-553E-527B-BA5DEDE913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959" y="5749916"/>
            <a:ext cx="1722499" cy="108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9504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CBB" id="{5D53F0F4-4192-F242-806B-C7051139D4FB}" vid="{59AA1060-E595-B046-8BFE-67FA7F7791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9968</TotalTime>
  <Words>2517</Words>
  <Application>Microsoft Macintosh PowerPoint</Application>
  <PresentationFormat>Widescreen</PresentationFormat>
  <Paragraphs>402</Paragraphs>
  <Slides>28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Cambria Math</vt:lpstr>
      <vt:lpstr>Helvetica</vt:lpstr>
      <vt:lpstr>Times New Roman</vt:lpstr>
      <vt:lpstr>Wingdings</vt:lpstr>
      <vt:lpstr>BNL</vt:lpstr>
      <vt:lpstr>Photo Editor Photo</vt:lpstr>
      <vt:lpstr>MSPhotoEd.3</vt:lpstr>
      <vt:lpstr>The EIC-BeamAI Collaboration: Preparing Machine Learning for the Electron-Ion Collider</vt:lpstr>
      <vt:lpstr>PowerPoint Presentation</vt:lpstr>
      <vt:lpstr>AI/ML funded projects for the EIC</vt:lpstr>
      <vt:lpstr>What is the EIC-BeamAI collaboration</vt:lpstr>
      <vt:lpstr>The US Genesis mission</vt:lpstr>
      <vt:lpstr>Development at existing EIC systems</vt:lpstr>
      <vt:lpstr>Improving polarized collider performance</vt:lpstr>
      <vt:lpstr>Preparation of AI for the EIC</vt:lpstr>
      <vt:lpstr>Booster injection optimization with BO</vt:lpstr>
      <vt:lpstr>Digital Twin for NSRL</vt:lpstr>
      <vt:lpstr>Digital Twin for NSRL</vt:lpstr>
      <vt:lpstr>UQ to improve the Booster Model</vt:lpstr>
      <vt:lpstr>Bunch splitting and merging at BNL</vt:lpstr>
      <vt:lpstr>LLM optimized RL for Bunch Merging</vt:lpstr>
      <vt:lpstr>Badger: GUI for BO in the control room</vt:lpstr>
      <vt:lpstr>Automated AGS injection by BO</vt:lpstr>
      <vt:lpstr>Automated AGS injection by BO</vt:lpstr>
      <vt:lpstr>ML-improved AGS IPM </vt:lpstr>
      <vt:lpstr>Fast Beam Propagation in Latent Space </vt:lpstr>
      <vt:lpstr>Fast Beam Propagation in Latent Space </vt:lpstr>
      <vt:lpstr>SciBmad – ML oriented beam modeling</vt:lpstr>
      <vt:lpstr>SciBmad – ML oriented beam modeling</vt:lpstr>
      <vt:lpstr>SciBmad – ML oriented beam modeling</vt:lpstr>
      <vt:lpstr>AI integration in EIC operations</vt:lpstr>
      <vt:lpstr>NP AI-ready Accelerator Dada (NARAD)</vt:lpstr>
      <vt:lpstr>Participants</vt:lpstr>
      <vt:lpstr>Publications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Machine Learning Techniques to Improve Cooling Performance at RHIC </dc:title>
  <dc:subject/>
  <dc:creator>Lucy Lin</dc:creator>
  <cp:keywords/>
  <dc:description/>
  <cp:lastModifiedBy>Georg Heinz Hoffstaetter de Torquat</cp:lastModifiedBy>
  <cp:revision>21</cp:revision>
  <dcterms:created xsi:type="dcterms:W3CDTF">2022-05-14T22:24:32Z</dcterms:created>
  <dcterms:modified xsi:type="dcterms:W3CDTF">2026-05-11T02:28:12Z</dcterms:modified>
  <cp:category/>
</cp:coreProperties>
</file>