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308" r:id="rId3"/>
    <p:sldId id="309" r:id="rId4"/>
    <p:sldId id="310" r:id="rId5"/>
    <p:sldId id="311" r:id="rId6"/>
    <p:sldId id="312" r:id="rId7"/>
    <p:sldId id="315" r:id="rId8"/>
    <p:sldId id="313" r:id="rId9"/>
    <p:sldId id="314" r:id="rId10"/>
    <p:sldId id="316" r:id="rId11"/>
    <p:sldId id="318" r:id="rId12"/>
    <p:sldId id="319" r:id="rId13"/>
    <p:sldId id="320" r:id="rId14"/>
    <p:sldId id="323" r:id="rId15"/>
    <p:sldId id="317" r:id="rId16"/>
    <p:sldId id="32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1"/>
    <p:restoredTop sz="67597"/>
  </p:normalViewPr>
  <p:slideViewPr>
    <p:cSldViewPr snapToGrid="0" snapToObjects="1">
      <p:cViewPr varScale="1">
        <p:scale>
          <a:sx n="59" d="100"/>
          <a:sy n="59" d="100"/>
        </p:scale>
        <p:origin x="216" y="632"/>
      </p:cViewPr>
      <p:guideLst/>
    </p:cSldViewPr>
  </p:slideViewPr>
  <p:notesTextViewPr>
    <p:cViewPr>
      <p:scale>
        <a:sx n="100" d="100"/>
        <a:sy n="100" d="100"/>
      </p:scale>
      <p:origin x="0" y="-27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5/11/26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morning. 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to the organizers for inviting me to this workshop.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I'm Seungjun Lee, from the AI department at BNL Computing and Data Sciences. 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I'll share our work — AI surrogate modeling for QGP hydrodynamics.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work is supported under a BNL LDRD project, with collaborators at BNL, listed 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55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7E778-8BAC-8140-EF20-ADD00F95A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D0CBD4-0550-B5ED-7265-E795D2023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DBD637-98AD-FF67-B611-6A8822808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experimental setup. </a:t>
            </a:r>
          </a:p>
          <a:p>
            <a:r>
              <a:rPr lang="en-US" dirty="0"/>
              <a:t>Both datasets use IP-</a:t>
            </a:r>
            <a:r>
              <a:rPr lang="en-US" dirty="0" err="1"/>
              <a:t>Glasma</a:t>
            </a:r>
            <a:r>
              <a:rPr lang="en-US" dirty="0"/>
              <a:t> for initial state and MUSIC for propagation for Au-Au collisions.</a:t>
            </a:r>
          </a:p>
          <a:p>
            <a:r>
              <a:rPr lang="en-US" dirty="0"/>
              <a:t>The 2+1D dataset has 100 by 100, 60 timesteps, 3+1D is 28 has 128 by 128, 40 timesteps.</a:t>
            </a:r>
          </a:p>
          <a:p>
            <a:r>
              <a:rPr lang="en-US" dirty="0"/>
              <a:t>For 2+1D, we additionally test on out-of-distribution </a:t>
            </a:r>
            <a:r>
              <a:rPr lang="en-US" dirty="0" err="1"/>
              <a:t>testsets</a:t>
            </a:r>
            <a:r>
              <a:rPr lang="en-US" dirty="0"/>
              <a:t> – OOD sharp include more spiky initial states than the training, and OOD-Smooth use less spiky initial states than the training. </a:t>
            </a:r>
          </a:p>
          <a:p>
            <a:endParaRPr lang="en-US" dirty="0"/>
          </a:p>
          <a:p>
            <a:r>
              <a:rPr lang="en-US" dirty="0"/>
              <a:t>We’ll report mean relative error for main evaluation metrics.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45C37-F451-24B7-6228-0FAE41550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04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14641-5A05-43A2-FF07-187DFFF64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4D8B5A-2AAA-3586-2B2E-465DCE17F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13A1A-1B94-A23E-614E-10D002F27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 is the full 3+1D temperature evolution.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 FNO shows some boundary artifacts over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TC-QGP without GSM only using time-conditioning, partially improves the result, but the boundary remains blurry.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 TC-QGP preserves the compact fireball and closely matches the ground truth while successfully preserving the sharp evolving boundary throughout the evolution.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121CE-07BB-7B22-B623-947A8061F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26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A7E95-341C-3CD7-5A22-E200F7DEF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085C43-C093-3160-D687-19B450D056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9682E6-1782-CAC5-EC3B-96E7916EC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show mid-rapidity slices for 3+1D – energy density on the left and temperature on the right.</a:t>
            </a:r>
          </a:p>
          <a:p>
            <a:r>
              <a:rPr lang="en-US" dirty="0"/>
              <a:t>TC-QGP preserves large-scale structure and the fine-details much better than the standard FNO baseline.</a:t>
            </a:r>
          </a:p>
          <a:p>
            <a:r>
              <a:rPr lang="en-US" dirty="0"/>
              <a:t>The power spectral density plots at the bottom-right quantify how well the spatial structures are preserved across different frequency scales. (which is a common evaluation metric in the PDE community.)</a:t>
            </a:r>
          </a:p>
          <a:p>
            <a:r>
              <a:rPr lang="en-US" dirty="0"/>
              <a:t>Low k corresponds to large-scale structures, while high k represents fine-grained structures. </a:t>
            </a:r>
          </a:p>
          <a:p>
            <a:r>
              <a:rPr lang="en-US" dirty="0"/>
              <a:t>We can see that TC-QGP maintains the high-frequency spectrum much more accurately throughout the evolution.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C7C69-364B-B84D-7419-9BA6C9D89C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44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965B4-FA93-87AE-F9BA-E24C455B0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01599C-3521-65C5-EEF0-C62F4B251A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21B4EF8F-3F2B-F5F3-5FC6-BCEBC344CD8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These are the transverse and longitudinal velocity fields.</a:t>
                </a:r>
                <a:br>
                  <a:rPr lang="en-US" dirty="0"/>
                </a:br>
                <a:r>
                  <a:rPr lang="en-US" dirty="0"/>
                  <a:t>The longitudinal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only exists in full 3+1D evolution and is more challenging to model</a:t>
                </a:r>
                <a:r>
                  <a:rPr lang="en-US" baseline="0" dirty="0"/>
                  <a:t>, because it contains rapidity-dependent structure.</a:t>
                </a:r>
                <a:br>
                  <a:rPr lang="en-US" dirty="0"/>
                </a:br>
                <a:r>
                  <a:rPr lang="en-US" dirty="0"/>
                  <a:t>TC-QGP captures both the rapidity-dependent structure and the spectral behavior much more accurately than standard FNO.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21B4EF8F-3F2B-F5F3-5FC6-BCEBC344CD8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These are the transverse and longitudinal velocity fields.</a:t>
                </a:r>
                <a:br>
                  <a:rPr lang="en-US" dirty="0"/>
                </a:br>
                <a:r>
                  <a:rPr lang="en-US" dirty="0"/>
                  <a:t>The longitudinal component </a:t>
                </a:r>
                <a:r>
                  <a:rPr lang="ar-A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𝑢_𝑧</a:t>
                </a:r>
                <a:r>
                  <a:rPr lang="en-US" dirty="0"/>
                  <a:t>only exists in full 3+1D evolution and is substantially more challenging to model.</a:t>
                </a:r>
                <a:br>
                  <a:rPr lang="en-US" dirty="0"/>
                </a:br>
                <a:r>
                  <a:rPr lang="en-US" dirty="0"/>
                  <a:t>TC-QGP captures both the rapidity-dependent structure and the spectral behavior much more accurately than standard FNO.</a:t>
                </a:r>
                <a:endParaRPr lang="en-US" b="1" dirty="0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A6FCA-6725-6DB8-9F54-553132C4DD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39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A1C42-C2F6-F8BA-0773-271AB4310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BAFD8A-32F8-BF46-3433-8BB87022A8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2864F6-760E-56D7-D45A-7291351A6F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to the 2+1D results, for </a:t>
            </a:r>
            <a:r>
              <a:rPr lang="en-US" b="0" dirty="0"/>
              <a:t>temperature field. </a:t>
            </a:r>
          </a:p>
          <a:p>
            <a:endParaRPr lang="en-US" b="0" dirty="0"/>
          </a:p>
          <a:p>
            <a:r>
              <a:rPr lang="en-US" b="0" dirty="0"/>
              <a:t>Three columns — in-distribution on the left, OOD-Sharp in the middle, OOD-Smooth on the right. The top row is early evolution at </a:t>
            </a:r>
            <a:r>
              <a:rPr lang="el-GR" b="0" dirty="0"/>
              <a:t>τ ≈ 0.8 </a:t>
            </a:r>
            <a:r>
              <a:rPr lang="en-US" b="0" dirty="0" err="1"/>
              <a:t>fm</a:t>
            </a:r>
            <a:r>
              <a:rPr lang="en-US" b="0" dirty="0"/>
              <a:t>/c, the bottom row is late evolution at </a:t>
            </a:r>
            <a:r>
              <a:rPr lang="el-GR" b="0" dirty="0"/>
              <a:t>τ ≈ 9.6 </a:t>
            </a:r>
            <a:r>
              <a:rPr lang="en-US" b="0" dirty="0" err="1"/>
              <a:t>fm</a:t>
            </a:r>
            <a:r>
              <a:rPr lang="en-US" b="0" dirty="0"/>
              <a:t>/c.</a:t>
            </a:r>
          </a:p>
          <a:p>
            <a:endParaRPr lang="en-US" b="0" dirty="0"/>
          </a:p>
          <a:p>
            <a:r>
              <a:rPr lang="en-US" b="0" dirty="0"/>
              <a:t>For in-distribution, both FNO and TC-QGP reconstruct the ground truth well. </a:t>
            </a:r>
          </a:p>
          <a:p>
            <a:r>
              <a:rPr lang="en-US" dirty="0"/>
              <a:t>For both OOD settings, FNO loses fine detail and accumulates error over time, while TC-QGP stays much closer to the ground truth.</a:t>
            </a:r>
          </a:p>
          <a:p>
            <a:r>
              <a:rPr lang="en-US" b="0" dirty="0"/>
              <a:t>At the late times under distribution shift, TC-QGP is clearly better than FNO, but it's not perfect either. </a:t>
            </a:r>
          </a:p>
          <a:p>
            <a:r>
              <a:rPr lang="en-US" b="0" dirty="0"/>
              <a:t>Distribution shift is a fundamentally hard problem in machine learning, and improving generalization further would be one of our future works.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8AED0-6654-1359-3695-692AD83BC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42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87117-2103-4224-FC0B-0750A6A50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BE0327-00C5-5A3E-3F06-5FB855411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C14C9D-563B-1FBB-C1C0-C2009E4AE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the numbers. </a:t>
            </a:r>
          </a:p>
          <a:p>
            <a:r>
              <a:rPr lang="en-US" dirty="0"/>
              <a:t>TC-QGP consistently outperforms the standard FNO baseline in both 2+1D and 3+1D settings.</a:t>
            </a:r>
          </a:p>
          <a:p>
            <a:r>
              <a:rPr lang="en-US" dirty="0"/>
              <a:t>In 2+1D, our model is more accurate while using lower computational cost.</a:t>
            </a:r>
          </a:p>
          <a:p>
            <a:r>
              <a:rPr lang="en-US" dirty="0"/>
              <a:t>In 3+1D, the overall error is reduced from about 23 percent to 5 percent.</a:t>
            </a:r>
          </a:p>
          <a:p>
            <a:r>
              <a:rPr lang="en-US" dirty="0"/>
              <a:t>And compared to the traditional solver, inference is extremely fast</a:t>
            </a:r>
            <a:r>
              <a:rPr lang="ko-KR" altLang="en-US" dirty="0"/>
              <a:t> </a:t>
            </a:r>
            <a:r>
              <a:rPr lang="en-US" altLang="ko-KR" dirty="0"/>
              <a:t>while remaining accurate. </a:t>
            </a:r>
            <a:r>
              <a:rPr lang="en-US" dirty="0"/>
              <a:t>This can open the door to million-event Monte Carlo studies.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97497-659D-5B6A-C9A4-A2E7831F92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94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DC575-296F-8F8A-75FE-7478E47B8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A41507-30B0-2BA3-5BB3-45B2F7580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95FDB5-A6CD-4B92-B0BE-DC119F64E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wrap up.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proposed the first surrogate modeling for 3+1D QGP hydrodynamics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-challenges: dissipative dynamics, evolving sharp boundaries, and the scale to 3+1D.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-where standard FNO architectures aren't naturally designed to handle these challenges.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model enables fast and accurate surrogate modeling of QGP hydrodynamic evolution — opening the door to large-scale event-by-event parameter inference studies.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point is that by understanding both the underlying physics of the problem and the limitations of standard ML architectures, we were able to design a model specifically tailored to the underlying physics.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insights from this community would be helpful not just for QGP, but for many other problems where ML and physics can be co-designed. I would be very glad to collaborate with you on these directions. 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36736-5382-EFDD-E2B1-946125587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8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12785-00E7-153B-D4EC-D070FD8DA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E53AA1-80EA-A65A-45A8-F0D9D578D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ED84E4-26D9-A146-AF69-5C6E1B3C7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start with the standard heavy-ion collision simulation pipeline. </a:t>
            </a:r>
          </a:p>
          <a:p>
            <a:r>
              <a:rPr lang="en-US" dirty="0"/>
              <a:t>Since most of you are familiar with this pipeline, I will skip the physics details.</a:t>
            </a:r>
            <a:br>
              <a:rPr lang="en-US" dirty="0"/>
            </a:br>
            <a:r>
              <a:rPr lang="en-US" dirty="0"/>
              <a:t>The key point for this talk is the red-boxed stage: the QGP hydrodynamic evolution. </a:t>
            </a:r>
          </a:p>
          <a:p>
            <a:r>
              <a:rPr lang="en-US" dirty="0"/>
              <a:t>For parameter inference and uncertainty quantification from final-state observables, we need a large number of event-by-event simulations. </a:t>
            </a:r>
          </a:p>
          <a:p>
            <a:r>
              <a:rPr lang="en-US" dirty="0"/>
              <a:t>However, solving the hydrodynamic evolution is the computational bottleneck — </a:t>
            </a:r>
            <a:r>
              <a:rPr lang="en-US" b="0" dirty="0"/>
              <a:t>about 10 minutes per event in 2+1D, and </a:t>
            </a:r>
            <a:r>
              <a:rPr lang="en-US" altLang="ko-KR" b="0" dirty="0"/>
              <a:t>2</a:t>
            </a:r>
            <a:r>
              <a:rPr lang="en-US" b="0" dirty="0"/>
              <a:t>0 hours in 3+1D on a single CPU. </a:t>
            </a:r>
          </a:p>
          <a:p>
            <a:r>
              <a:rPr lang="en-US" dirty="0"/>
              <a:t>So, our goal is to build a fast and accurate AI surrogate model that can emulate this hydrodynamic stage.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CDD8E-8FD1-F37E-A9D4-4A2B983630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59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0F306-87B8-820E-27C6-F66DEF7B7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040738-9C7A-3B09-86C4-F27155B09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938CA4-E7B0-9A7C-CB02-C7A5FB287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the QGP surrogate problem can be formulated as learning a mapping from an initial state to hydrodynamic evolution over proper time, we use neural operators, which are well suited for PDE-governed dynamics.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particular, Fourier neural operators, or FNOs, which is standard neural operator, efficiently capture global structures in Fourier space.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They learn operators on continuous function spaces rather than on a fixed grid which make them resolution-invariant. </a:t>
            </a:r>
          </a:p>
          <a:p>
            <a:r>
              <a:rPr lang="en-US" dirty="0"/>
              <a:t>So, FNO provides a strong baseline for common PDE surrogate modeling, but it is not specifically designed for QGP.</a:t>
            </a:r>
          </a:p>
          <a:p>
            <a:endParaRPr lang="en-US" dirty="0"/>
          </a:p>
          <a:p>
            <a:r>
              <a:rPr lang="en-US" dirty="0"/>
              <a:t>By the way, QGP evolution involves dissipative dynamics over proper time, evolving spatial support with sharp moving boundaries, and long temporal rollouts. And in practice, scaling these models to 3+1D evolution introduces significant memory and computational challenges.</a:t>
            </a:r>
          </a:p>
          <a:p>
            <a:r>
              <a:rPr lang="en-US" dirty="0"/>
              <a:t>These challenges motivate our model, a modification of FNO designed for QGP.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47EB5-0CFA-8DC2-F59B-D46CB775F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0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EAB4C-1E66-F41C-9D8D-AB936B30E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3C8DE7-27BD-BE6D-FD93-F1BCE8A51F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1659AF-E10A-A848-3322-76B47F6CB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introducing our model, I would like to briefly mention related work in this area. </a:t>
            </a:r>
          </a:p>
          <a:p>
            <a:r>
              <a:rPr lang="en-US" dirty="0"/>
              <a:t>Earlier work explored ML surrogates for 2+1D hydrodynamics using stacked U-Nets.</a:t>
            </a:r>
          </a:p>
          <a:p>
            <a:r>
              <a:rPr lang="en-US" dirty="0"/>
              <a:t>More recently, Stewart and Putschke demonstrated that standard FNOs can effectively predict 2+1D QGP evolution. </a:t>
            </a:r>
          </a:p>
          <a:p>
            <a:endParaRPr lang="en-US" dirty="0"/>
          </a:p>
          <a:p>
            <a:r>
              <a:rPr lang="en-US" dirty="0"/>
              <a:t>Our work extends this approach by introducing time-conditioning and gated spatial masking modules to address the challenges that I discussed earlier.</a:t>
            </a:r>
          </a:p>
          <a:p>
            <a:r>
              <a:rPr lang="en-US" dirty="0"/>
              <a:t>We also predict all hydrodynamic fields, including temperature and pressure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and velocity fields</a:t>
            </a:r>
            <a:r>
              <a:rPr lang="en-US" dirty="0"/>
              <a:t>, while scaling the framework to full 3+1D evolution.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3EBCA-39DC-1E5F-4AD7-DD1364C10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30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A68AC-5DBF-1725-6AD0-6DE050DB8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6C90A9-6E97-9230-0197-92545503B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0F4C36-787C-CCA2-61F7-635BF744A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walk through the method. </a:t>
            </a:r>
          </a:p>
          <a:p>
            <a:r>
              <a:rPr lang="en-US" dirty="0"/>
              <a:t>This figure is overview of our pipeline. </a:t>
            </a:r>
          </a:p>
          <a:p>
            <a:r>
              <a:rPr lang="en-US" dirty="0"/>
              <a:t>We encode the initial state once with Factorized FNO, then decode all timesteps through a time-conditioned decoder. And masking modules are applied after the decoder. </a:t>
            </a:r>
          </a:p>
          <a:p>
            <a:r>
              <a:rPr lang="en-US" baseline="0" dirty="0"/>
              <a:t>Let me explain each part in the next few slides.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98A9C-7867-7A72-71A6-76CFC7444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8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C13FD-1273-1352-E5AE-833AD0C56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2C2B34-7810-A0E7-12C5-19026714E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B4F3F-9E28-58CD-9A2E-97E44FD7D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problem formulation. </a:t>
            </a:r>
          </a:p>
          <a:p>
            <a:r>
              <a:rPr lang="en-US" dirty="0"/>
              <a:t>Given an initial state at tau0, the solver propagates the system forward to produce a sequence up to </a:t>
            </a:r>
            <a:r>
              <a:rPr lang="en-US" dirty="0" err="1"/>
              <a:t>tau_T</a:t>
            </a:r>
            <a:r>
              <a:rPr lang="en-US" dirty="0"/>
              <a:t>.</a:t>
            </a:r>
          </a:p>
          <a:p>
            <a:r>
              <a:rPr lang="en-US" dirty="0"/>
              <a:t>We learn a surrogate model G that approximates the mapping from tau0 to tau1totaumax.</a:t>
            </a:r>
            <a:endParaRPr lang="en-US" baseline="0" dirty="0"/>
          </a:p>
          <a:p>
            <a:r>
              <a:rPr lang="en-US" baseline="0" dirty="0"/>
              <a:t>For 2+1D and 3+1D fields have the following shapes.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0CB05-EE64-5379-A4D3-74089DB32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12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16378-E3DF-5DFF-E74F-2C16B8E34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581E7F-736C-52C4-0CFE-B8DD66428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AB9E9E-5689-B509-90F3-0D2AC0E1A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architecture has three modules.</a:t>
            </a:r>
          </a:p>
          <a:p>
            <a:r>
              <a:rPr lang="en-US" dirty="0"/>
              <a:t>First, a Factorized Neural operator encoder: a tucker-tensorized FNO that maps the initial state to a reduced latent space. The factorization separates the spectral computation across spatial dimensions enables scaling to 3+1D. </a:t>
            </a:r>
          </a:p>
          <a:p>
            <a:r>
              <a:rPr lang="en-US" dirty="0"/>
              <a:t>Second, an Adaptive time-conditioned decoder. We embed each proper time and use it to modulate the latent features through Adaptive modulation - channel-wise scale and shift driven by tau. This captures the dissipative dynamics.</a:t>
            </a:r>
          </a:p>
          <a:p>
            <a:r>
              <a:rPr lang="en-US" dirty="0"/>
              <a:t>Third, a Gated spatial masking module. We apply a parameterized soft spatial gate at each timestep – approximately zero outside, one inside the fireball – to capture the evolving sharp boundary. </a:t>
            </a:r>
          </a:p>
          <a:p>
            <a:r>
              <a:rPr lang="en-US" dirty="0"/>
              <a:t>The encoder runs once per event; the decoder runs T times in a single forward pass.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DFD95-9BD0-37F5-DE52-B3C4E0529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62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9C2A7-EAE1-52DE-3715-4FD190C10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4A5AC0-BA84-26D3-2AAF-6A1166FB8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9282F-6DDD-FC53-EF06-6DD210D0F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training objective.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train the model with a spatiotemporal loss which consists of relative L2 loss on the fields and relative L2 loss on their spatial gradients, averaged over all timesteps.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gradient term help sharpen the fireball boundary.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Lambda is set to one-half.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F8551-4432-493D-732A-EE6DDB796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59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526EE-BD05-4DD2-48D4-7453003D2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0322F5-3C9E-C116-9A27-DAA914B752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CF0B60-FD71-D43A-9226-CE0CF7517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advantages tie with specific architectural choices.</a:t>
            </a:r>
          </a:p>
          <a:p>
            <a:r>
              <a:rPr lang="en-US" dirty="0"/>
              <a:t>First – encoding with factorized FNO to separate the computation at each dimension enables it to scale to 3+1D.</a:t>
            </a:r>
          </a:p>
          <a:p>
            <a:r>
              <a:rPr lang="en-US" dirty="0"/>
              <a:t>Second – decoding with time-conditioned adaptive modulation to capture dissipative dynamics and predict all timesteps in a single forward pass.</a:t>
            </a:r>
          </a:p>
          <a:p>
            <a:r>
              <a:rPr lang="en-US" dirty="0"/>
              <a:t>Third – applying the gated spatial masking module to learn the evolving support and moving sharp boundaries. </a:t>
            </a:r>
          </a:p>
          <a:p>
            <a:endParaRPr lang="en-US" dirty="0"/>
          </a:p>
          <a:p>
            <a:r>
              <a:rPr lang="en-US" dirty="0"/>
              <a:t>Next, I’ll show the results to present that our proposed model significantly improves standard FNO in the accuracy and cost.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799D1-2BC3-1FB0-AC29-C0E56249C4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99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4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3.mp4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5.mp4"/><Relationship Id="rId7" Type="http://schemas.openxmlformats.org/officeDocument/2006/relationships/image" Target="../media/image3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6.png"/><Relationship Id="rId4" Type="http://schemas.openxmlformats.org/officeDocument/2006/relationships/video" Target="../media/media5.mp4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110006"/>
            <a:ext cx="10334625" cy="1947460"/>
          </a:xfrm>
        </p:spPr>
        <p:txBody>
          <a:bodyPr>
            <a:noAutofit/>
          </a:bodyPr>
          <a:lstStyle/>
          <a:p>
            <a:r>
              <a:rPr lang="en-US" sz="3200" dirty="0"/>
              <a:t>AI Surrogate Modeling for Fast Simulation of the </a:t>
            </a:r>
            <a:br>
              <a:rPr lang="en-US" sz="3200" dirty="0"/>
            </a:br>
            <a:r>
              <a:rPr lang="en-US" sz="3200" dirty="0"/>
              <a:t>Hydrodynamic Evolution of the Quark-Gluon Plasma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RHIC/AGS Annual User’s Meeting</a:t>
            </a:r>
            <a:r>
              <a:rPr lang="en-US" dirty="0">
                <a:solidFill>
                  <a:srgbClr val="FFFFFF"/>
                </a:solidFill>
                <a:ea typeface="Calibri" pitchFamily="34" charset="-122"/>
                <a:cs typeface="Calibri" pitchFamily="34" charset="-120"/>
              </a:rPr>
              <a:t> · AI/ML Workshop</a:t>
            </a:r>
          </a:p>
          <a:p>
            <a:r>
              <a:rPr lang="en-US" dirty="0"/>
              <a:t>05/11/2026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978935"/>
            <a:ext cx="10804518" cy="1794294"/>
          </a:xfrm>
        </p:spPr>
        <p:txBody>
          <a:bodyPr/>
          <a:lstStyle/>
          <a:p>
            <a:r>
              <a:rPr lang="en-US" dirty="0"/>
              <a:t>Computing and Data Sciences, BNL</a:t>
            </a:r>
          </a:p>
          <a:p>
            <a:r>
              <a:rPr lang="en-US" dirty="0"/>
              <a:t>Seungjun Lee</a:t>
            </a:r>
          </a:p>
          <a:p>
            <a:r>
              <a:rPr lang="en-US" sz="2000" i="1" dirty="0">
                <a:solidFill>
                  <a:srgbClr val="8FB3D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 collaboration with Y. Go, B. Schenke, C. Shen, Y. Ren, J. Huang, M. Chamizo-</a:t>
            </a:r>
            <a:r>
              <a:rPr lang="en-US" sz="2000" i="1" dirty="0" err="1">
                <a:solidFill>
                  <a:srgbClr val="8FB3D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Llatas</a:t>
            </a:r>
            <a:endParaRPr lang="en-US" sz="2000" i="1" dirty="0">
              <a:solidFill>
                <a:srgbClr val="8FB3D6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r>
              <a:rPr lang="en-US" sz="2000" i="1" dirty="0">
                <a:solidFill>
                  <a:srgbClr val="8FB3D6"/>
                </a:solidFill>
                <a:latin typeface="Calibri" pitchFamily="34" charset="0"/>
                <a:cs typeface="Calibri" pitchFamily="34" charset="-120"/>
              </a:rPr>
              <a:t>This work is funded under BNL LDRD 26-46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2FE2F-8E44-FED1-48B9-A2F72F454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A1EB279-5DCB-53BE-565B-205E4747EC0A}"/>
              </a:ext>
            </a:extLst>
          </p:cNvPr>
          <p:cNvSpPr txBox="1"/>
          <p:nvPr/>
        </p:nvSpPr>
        <p:spPr>
          <a:xfrm>
            <a:off x="329916" y="3362881"/>
            <a:ext cx="11670699" cy="2011599"/>
          </a:xfrm>
          <a:prstGeom prst="rect">
            <a:avLst/>
          </a:prstGeom>
          <a:noFill/>
          <a:ln w="317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68458F45-31D1-5477-E5B6-5B56A2A2FB94}"/>
              </a:ext>
            </a:extLst>
          </p:cNvPr>
          <p:cNvSpPr/>
          <p:nvPr/>
        </p:nvSpPr>
        <p:spPr>
          <a:xfrm>
            <a:off x="472440" y="135466"/>
            <a:ext cx="112471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B3D5C"/>
                </a:solidFill>
                <a:latin typeface="Aptos Display" pitchFamily="34" charset="0"/>
              </a:rPr>
              <a:t>Experimental Setups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6">
                <a:extLst>
                  <a:ext uri="{FF2B5EF4-FFF2-40B4-BE49-F238E27FC236}">
                    <a16:creationId xmlns:a16="http://schemas.microsoft.com/office/drawing/2014/main" id="{DE3B2E98-DBF8-A054-3BFB-4927EA8657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730" y="847048"/>
                <a:ext cx="5769678" cy="2373305"/>
              </a:xfrm>
              <a:prstGeom prst="rect">
                <a:avLst/>
              </a:prstGeom>
              <a:ln w="31750">
                <a:solidFill>
                  <a:srgbClr val="00B0F0"/>
                </a:solidFill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000" b="1" dirty="0">
                    <a:solidFill>
                      <a:srgbClr val="00B0F0"/>
                    </a:solidFill>
                  </a:rPr>
                  <a:t>2+1D Dataset</a:t>
                </a:r>
                <a:endParaRPr lang="en-US" sz="2000" dirty="0">
                  <a:solidFill>
                    <a:srgbClr val="00B0F0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600" dirty="0"/>
                  <a:t>IP-Glasma+MUSIC for </a:t>
                </a:r>
                <a:r>
                  <a:rPr lang="en-US" sz="1600" dirty="0" err="1"/>
                  <a:t>Au+Au</a:t>
                </a:r>
                <a:r>
                  <a:rPr lang="en-US" sz="1600" dirty="0"/>
                  <a:t> collision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=200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1600" dirty="0"/>
              </a:p>
              <a:p>
                <a:pPr>
                  <a:lnSpc>
                    <a:spcPct val="100000"/>
                  </a:lnSpc>
                </a:pPr>
                <a:r>
                  <a:rPr lang="en-US" sz="1600" dirty="0"/>
                  <a:t>612 events: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100 × 100</m:t>
                    </m:r>
                  </m:oMath>
                </a14:m>
                <a:r>
                  <a:rPr lang="en-US" sz="1600" b="1" dirty="0"/>
                  <a:t> </a:t>
                </a:r>
                <a:r>
                  <a:rPr lang="en-US" sz="1600" dirty="0"/>
                  <a:t>grid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× 60</m:t>
                    </m:r>
                  </m:oMath>
                </a14:m>
                <a:r>
                  <a:rPr lang="en-US" sz="1600" b="1" dirty="0"/>
                  <a:t> </a:t>
                </a:r>
                <a:r>
                  <a:rPr lang="en-US" sz="1600" dirty="0"/>
                  <a:t>timesteps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0.4, 10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𝑓𝑚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=0.16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𝑓𝑚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1600" dirty="0"/>
              </a:p>
              <a:p>
                <a:pPr>
                  <a:lnSpc>
                    <a:spcPct val="100000"/>
                  </a:lnSpc>
                </a:pPr>
                <a:r>
                  <a:rPr lang="en-US" sz="1600" dirty="0"/>
                  <a:t>5 fields: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1600" b="0" dirty="0"/>
              </a:p>
              <a:p>
                <a:pPr>
                  <a:lnSpc>
                    <a:spcPct val="100000"/>
                  </a:lnSpc>
                </a:pPr>
                <a:r>
                  <a:rPr lang="en-US" sz="1600" dirty="0"/>
                  <a:t>Splits: </a:t>
                </a:r>
                <a:r>
                  <a:rPr lang="en-US" sz="1600" dirty="0">
                    <a:solidFill>
                      <a:srgbClr val="7030A0"/>
                    </a:solidFill>
                  </a:rPr>
                  <a:t>552 (train) / 60 (test) / 20 OOD-Sharp, 20 Smooth</a:t>
                </a:r>
                <a:endParaRPr lang="en-US" sz="2000" dirty="0"/>
              </a:p>
            </p:txBody>
          </p:sp>
        </mc:Choice>
        <mc:Fallback xmlns="">
          <p:sp>
            <p:nvSpPr>
              <p:cNvPr id="2" name="Content Placeholder 6">
                <a:extLst>
                  <a:ext uri="{FF2B5EF4-FFF2-40B4-BE49-F238E27FC236}">
                    <a16:creationId xmlns:a16="http://schemas.microsoft.com/office/drawing/2014/main" id="{DE3B2E98-DBF8-A054-3BFB-4927EA865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30" y="847048"/>
                <a:ext cx="5769678" cy="2373305"/>
              </a:xfrm>
              <a:prstGeom prst="rect">
                <a:avLst/>
              </a:prstGeom>
              <a:blipFill>
                <a:blip r:embed="rId3"/>
                <a:stretch>
                  <a:fillRect l="-219" t="-1053"/>
                </a:stretch>
              </a:blipFill>
              <a:ln w="3175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6">
                <a:extLst>
                  <a:ext uri="{FF2B5EF4-FFF2-40B4-BE49-F238E27FC236}">
                    <a16:creationId xmlns:a16="http://schemas.microsoft.com/office/drawing/2014/main" id="{C3E593E2-536F-4258-67E6-BB115CE3DD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43972" y="847048"/>
                <a:ext cx="5773271" cy="2373305"/>
              </a:xfrm>
              <a:prstGeom prst="rect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3+1D Dataset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600" dirty="0"/>
                  <a:t>IP-Glasma+MUSIC for </a:t>
                </a:r>
                <a:r>
                  <a:rPr lang="en-US" sz="1600" dirty="0" err="1"/>
                  <a:t>Au+Au</a:t>
                </a:r>
                <a:r>
                  <a:rPr lang="en-US" sz="1600" dirty="0"/>
                  <a:t> collision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600" i="1">
                        <a:latin typeface="Cambria Math" panose="02040503050406030204" pitchFamily="18" charset="0"/>
                      </a:rPr>
                      <m:t>=200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1600" dirty="0"/>
              </a:p>
              <a:p>
                <a:pPr>
                  <a:lnSpc>
                    <a:spcPct val="100000"/>
                  </a:lnSpc>
                </a:pPr>
                <a:r>
                  <a:rPr lang="en-US" sz="1600" dirty="0"/>
                  <a:t>250 events: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28 ×128 × 128</m:t>
                    </m:r>
                  </m:oMath>
                </a14:m>
                <a:r>
                  <a:rPr lang="en-US" sz="1600" dirty="0"/>
                  <a:t> grid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× 40</m:t>
                    </m:r>
                  </m:oMath>
                </a14:m>
                <a:r>
                  <a:rPr lang="en-US" sz="1600" dirty="0"/>
                  <a:t> timesteps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0.4, 8.4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𝑓𝑚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=0.2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𝑓𝑚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1600" dirty="0"/>
              </a:p>
              <a:p>
                <a:pPr>
                  <a:lnSpc>
                    <a:spcPct val="100000"/>
                  </a:lnSpc>
                </a:pPr>
                <a:r>
                  <a:rPr lang="en-US" sz="1600" dirty="0"/>
                  <a:t>6 fields: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sz="1600" b="0" dirty="0"/>
              </a:p>
              <a:p>
                <a:pPr>
                  <a:lnSpc>
                    <a:spcPct val="100000"/>
                  </a:lnSpc>
                </a:pPr>
                <a:r>
                  <a:rPr lang="en-US" sz="1600" dirty="0"/>
                  <a:t>Splits: 225 (train) / 25 (test)</a:t>
                </a:r>
              </a:p>
            </p:txBody>
          </p:sp>
        </mc:Choice>
        <mc:Fallback xmlns="">
          <p:sp>
            <p:nvSpPr>
              <p:cNvPr id="3" name="Content Placeholder 6">
                <a:extLst>
                  <a:ext uri="{FF2B5EF4-FFF2-40B4-BE49-F238E27FC236}">
                    <a16:creationId xmlns:a16="http://schemas.microsoft.com/office/drawing/2014/main" id="{C3E593E2-536F-4258-67E6-BB115CE3D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972" y="847048"/>
                <a:ext cx="5773271" cy="2373305"/>
              </a:xfrm>
              <a:prstGeom prst="rect">
                <a:avLst/>
              </a:prstGeom>
              <a:blipFill>
                <a:blip r:embed="rId4"/>
                <a:stretch>
                  <a:fillRect l="-218" t="-1053"/>
                </a:stretch>
              </a:blipFill>
              <a:ln w="317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6">
                <a:extLst>
                  <a:ext uri="{FF2B5EF4-FFF2-40B4-BE49-F238E27FC236}">
                    <a16:creationId xmlns:a16="http://schemas.microsoft.com/office/drawing/2014/main" id="{AB7597C3-F11F-A47C-B7B9-6375D5DA0C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4815" y="5517009"/>
                <a:ext cx="11625799" cy="1298462"/>
              </a:xfrm>
              <a:prstGeom prst="rect">
                <a:avLst/>
              </a:prstGeom>
              <a:ln w="31750">
                <a:solidFill>
                  <a:schemeClr val="accent4"/>
                </a:solidFill>
              </a:ln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000" b="1" dirty="0">
                    <a:solidFill>
                      <a:schemeClr val="accent4"/>
                    </a:solidFill>
                  </a:rPr>
                  <a:t>Evaluation Metric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600" dirty="0"/>
                  <a:t>Mean Relative Error: averaged over test events and timesteps, with the spatial sum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𝑟𝑒𝑙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Content Placeholder 6">
                <a:extLst>
                  <a:ext uri="{FF2B5EF4-FFF2-40B4-BE49-F238E27FC236}">
                    <a16:creationId xmlns:a16="http://schemas.microsoft.com/office/drawing/2014/main" id="{AB7597C3-F11F-A47C-B7B9-6375D5DA0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15" y="5517009"/>
                <a:ext cx="11625799" cy="1298462"/>
              </a:xfrm>
              <a:prstGeom prst="rect">
                <a:avLst/>
              </a:prstGeom>
              <a:blipFill>
                <a:blip r:embed="rId5"/>
                <a:stretch>
                  <a:fillRect l="-435" t="-3774" b="-42453"/>
                </a:stretch>
              </a:blipFill>
              <a:ln w="3175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6">
                <a:extLst>
                  <a:ext uri="{FF2B5EF4-FFF2-40B4-BE49-F238E27FC236}">
                    <a16:creationId xmlns:a16="http://schemas.microsoft.com/office/drawing/2014/main" id="{0D2C655D-28FE-E700-EADE-D081E13F40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4816" y="3924893"/>
                <a:ext cx="4166188" cy="133411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000" b="1" dirty="0">
                    <a:solidFill>
                      <a:schemeClr val="tx2"/>
                    </a:solidFill>
                  </a:rPr>
                  <a:t>In-distribution (ID)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600" dirty="0"/>
                  <a:t>60 events from the same hotspot-scale distribution as the training set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~0.2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𝑓𝑚</m:t>
                    </m:r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4" name="Content Placeholder 6">
                <a:extLst>
                  <a:ext uri="{FF2B5EF4-FFF2-40B4-BE49-F238E27FC236}">
                    <a16:creationId xmlns:a16="http://schemas.microsoft.com/office/drawing/2014/main" id="{0D2C655D-28FE-E700-EADE-D081E13F4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16" y="3924893"/>
                <a:ext cx="4166188" cy="1334110"/>
              </a:xfrm>
              <a:prstGeom prst="rect">
                <a:avLst/>
              </a:prstGeom>
              <a:blipFill>
                <a:blip r:embed="rId6"/>
                <a:stretch>
                  <a:fillRect l="-608" t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AD20E79-D5C4-6271-59FF-DB149BF2AA15}"/>
              </a:ext>
            </a:extLst>
          </p:cNvPr>
          <p:cNvSpPr txBox="1">
            <a:spLocks/>
          </p:cNvSpPr>
          <p:nvPr/>
        </p:nvSpPr>
        <p:spPr>
          <a:xfrm>
            <a:off x="329916" y="3446262"/>
            <a:ext cx="5769678" cy="469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7030A0"/>
                </a:solidFill>
              </a:rPr>
              <a:t>Out-of-distribution (OOD) Evaluation (2+1D)</a:t>
            </a:r>
            <a:endParaRPr lang="en-US" sz="2000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97720666-CE66-5441-E22E-B939A9530E71}"/>
              </a:ext>
            </a:extLst>
          </p:cNvPr>
          <p:cNvSpPr txBox="1">
            <a:spLocks/>
          </p:cNvSpPr>
          <p:nvPr/>
        </p:nvSpPr>
        <p:spPr>
          <a:xfrm>
            <a:off x="4242934" y="3924894"/>
            <a:ext cx="4166189" cy="13341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/>
              <a:t>OOD-Sharp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20 events with a finer hotspot scale, yielding initial conditions with sharper than the training distribution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DB780BF-2683-4DE9-56E0-D7633F96DF20}"/>
              </a:ext>
            </a:extLst>
          </p:cNvPr>
          <p:cNvSpPr txBox="1">
            <a:spLocks/>
          </p:cNvSpPr>
          <p:nvPr/>
        </p:nvSpPr>
        <p:spPr>
          <a:xfrm>
            <a:off x="8074074" y="3924892"/>
            <a:ext cx="3926541" cy="13341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/>
              <a:t>OOD-Smooth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20 events with a coarser hotspot scale, yielding initial conditions with smoother than the training distribution</a:t>
            </a:r>
          </a:p>
        </p:txBody>
      </p:sp>
    </p:spTree>
    <p:extLst>
      <p:ext uri="{BB962C8B-B14F-4D97-AF65-F5344CB8AC3E}">
        <p14:creationId xmlns:p14="http://schemas.microsoft.com/office/powerpoint/2010/main" val="2016756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E81AE-9077-1C70-4FEF-2228D1C85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3">
            <a:extLst>
              <a:ext uri="{FF2B5EF4-FFF2-40B4-BE49-F238E27FC236}">
                <a16:creationId xmlns:a16="http://schemas.microsoft.com/office/drawing/2014/main" id="{EDCAA6B4-85C7-C5FD-D045-54DD6F2C8C09}"/>
              </a:ext>
            </a:extLst>
          </p:cNvPr>
          <p:cNvSpPr/>
          <p:nvPr/>
        </p:nvSpPr>
        <p:spPr>
          <a:xfrm>
            <a:off x="472440" y="135466"/>
            <a:ext cx="1171956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B3D5C"/>
                </a:solidFill>
                <a:latin typeface="Aptos Display" pitchFamily="34" charset="0"/>
              </a:rPr>
              <a:t>Results – 3+1D Full Evolution (including ablation)</a:t>
            </a:r>
          </a:p>
        </p:txBody>
      </p:sp>
      <p:pic>
        <p:nvPicPr>
          <p:cNvPr id="5" name="comparison_4way_ch0_tight">
            <a:hlinkClick r:id="" action="ppaction://media"/>
            <a:extLst>
              <a:ext uri="{FF2B5EF4-FFF2-40B4-BE49-F238E27FC236}">
                <a16:creationId xmlns:a16="http://schemas.microsoft.com/office/drawing/2014/main" id="{DFDF1C28-D22D-5F01-2199-9F245C0D22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971" y="1920593"/>
            <a:ext cx="11906029" cy="3016814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29D69A9-1CA4-B609-E3D8-2630ABFA0EE1}"/>
              </a:ext>
            </a:extLst>
          </p:cNvPr>
          <p:cNvSpPr txBox="1">
            <a:spLocks/>
          </p:cNvSpPr>
          <p:nvPr/>
        </p:nvSpPr>
        <p:spPr>
          <a:xfrm>
            <a:off x="322730" y="871762"/>
            <a:ext cx="5769678" cy="609601"/>
          </a:xfrm>
          <a:prstGeom prst="rect">
            <a:avLst/>
          </a:prstGeom>
          <a:ln w="31750"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/>
              <a:t>Temperature Field</a:t>
            </a:r>
          </a:p>
        </p:txBody>
      </p:sp>
    </p:spTree>
    <p:extLst>
      <p:ext uri="{BB962C8B-B14F-4D97-AF65-F5344CB8AC3E}">
        <p14:creationId xmlns:p14="http://schemas.microsoft.com/office/powerpoint/2010/main" val="392927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638E1-E59E-8AF1-5590-6BF6CDD0E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3">
            <a:extLst>
              <a:ext uri="{FF2B5EF4-FFF2-40B4-BE49-F238E27FC236}">
                <a16:creationId xmlns:a16="http://schemas.microsoft.com/office/drawing/2014/main" id="{7500D2EF-D843-8FAF-1386-7B48534DB8C4}"/>
              </a:ext>
            </a:extLst>
          </p:cNvPr>
          <p:cNvSpPr/>
          <p:nvPr/>
        </p:nvSpPr>
        <p:spPr>
          <a:xfrm>
            <a:off x="472440" y="135466"/>
            <a:ext cx="1171956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B3D5C"/>
                </a:solidFill>
                <a:latin typeface="Aptos Display" pitchFamily="34" charset="0"/>
              </a:rPr>
              <a:t>Results – 3+1D Energy Density, Temperature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6">
                <a:extLst>
                  <a:ext uri="{FF2B5EF4-FFF2-40B4-BE49-F238E27FC236}">
                    <a16:creationId xmlns:a16="http://schemas.microsoft.com/office/drawing/2014/main" id="{689E2EFD-75EC-D0F3-C2E6-7B35A46E0D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730" y="871762"/>
                <a:ext cx="5769678" cy="609601"/>
              </a:xfrm>
              <a:prstGeom prst="rect">
                <a:avLst/>
              </a:prstGeom>
              <a:ln w="31750">
                <a:noFill/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b="1" dirty="0"/>
                  <a:t>At mid-rapidity plane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4" name="Content Placeholder 6">
                <a:extLst>
                  <a:ext uri="{FF2B5EF4-FFF2-40B4-BE49-F238E27FC236}">
                    <a16:creationId xmlns:a16="http://schemas.microsoft.com/office/drawing/2014/main" id="{689E2EFD-75EC-D0F3-C2E6-7B35A46E0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30" y="871762"/>
                <a:ext cx="5769678" cy="609601"/>
              </a:xfrm>
              <a:prstGeom prst="rect">
                <a:avLst/>
              </a:prstGeom>
              <a:blipFill>
                <a:blip r:embed="rId7"/>
                <a:stretch>
                  <a:fillRect l="-1978" t="-10204" b="-12245"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qgp_ch1_evolution">
            <a:hlinkClick r:id="" action="ppaction://media"/>
            <a:extLst>
              <a:ext uri="{FF2B5EF4-FFF2-40B4-BE49-F238E27FC236}">
                <a16:creationId xmlns:a16="http://schemas.microsoft.com/office/drawing/2014/main" id="{B8E1EF3E-D7CC-0636-52B3-00D7B38C3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2630" y="1558630"/>
            <a:ext cx="5859780" cy="3906519"/>
          </a:xfrm>
          <a:prstGeom prst="rect">
            <a:avLst/>
          </a:prstGeom>
        </p:spPr>
      </p:pic>
      <p:pic>
        <p:nvPicPr>
          <p:cNvPr id="6" name="qgp_ch0_evolution">
            <a:hlinkClick r:id="" action="ppaction://media"/>
            <a:extLst>
              <a:ext uri="{FF2B5EF4-FFF2-40B4-BE49-F238E27FC236}">
                <a16:creationId xmlns:a16="http://schemas.microsoft.com/office/drawing/2014/main" id="{E0F93D79-8445-F829-6819-70AE4931FF5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32218" y="1558630"/>
            <a:ext cx="5859782" cy="3906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DE378A-B5D8-E718-0653-B71F24140BA9}"/>
              </a:ext>
            </a:extLst>
          </p:cNvPr>
          <p:cNvSpPr txBox="1"/>
          <p:nvPr/>
        </p:nvSpPr>
        <p:spPr>
          <a:xfrm>
            <a:off x="2230213" y="5465149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Energy Density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FE6FA-4643-B37E-9A88-EC626E1BED73}"/>
              </a:ext>
            </a:extLst>
          </p:cNvPr>
          <p:cNvSpPr txBox="1"/>
          <p:nvPr/>
        </p:nvSpPr>
        <p:spPr>
          <a:xfrm>
            <a:off x="8479426" y="5465149"/>
            <a:ext cx="156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187010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1F51D-575F-083F-97F1-91556DD32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3">
                <a:extLst>
                  <a:ext uri="{FF2B5EF4-FFF2-40B4-BE49-F238E27FC236}">
                    <a16:creationId xmlns:a16="http://schemas.microsoft.com/office/drawing/2014/main" id="{805762E4-2694-DAEA-CB77-9F242BA7A462}"/>
                  </a:ext>
                </a:extLst>
              </p:cNvPr>
              <p:cNvSpPr/>
              <p:nvPr/>
            </p:nvSpPr>
            <p:spPr>
              <a:xfrm>
                <a:off x="472440" y="135466"/>
                <a:ext cx="11719560" cy="6096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lang="en-US" sz="4400" b="1" dirty="0">
                    <a:solidFill>
                      <a:srgbClr val="0B3D5C"/>
                    </a:solidFill>
                    <a:latin typeface="Aptos Display" pitchFamily="34" charset="0"/>
                  </a:rPr>
                  <a:t>Results – 3+1D Velocity Fields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B3D5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B3D5C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B3D5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sz="4400" b="1" dirty="0">
                    <a:solidFill>
                      <a:srgbClr val="0B3D5C"/>
                    </a:solidFill>
                    <a:latin typeface="Aptos Display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B3D5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B3D5C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B3D5C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endParaRPr lang="en-US" sz="4400" b="1" dirty="0">
                  <a:solidFill>
                    <a:srgbClr val="0B3D5C"/>
                  </a:solidFill>
                  <a:latin typeface="Aptos Display" pitchFamily="34" charset="0"/>
                </a:endParaRPr>
              </a:p>
            </p:txBody>
          </p:sp>
        </mc:Choice>
        <mc:Fallback xmlns="">
          <p:sp>
            <p:nvSpPr>
              <p:cNvPr id="7" name="Text 3">
                <a:extLst>
                  <a:ext uri="{FF2B5EF4-FFF2-40B4-BE49-F238E27FC236}">
                    <a16:creationId xmlns:a16="http://schemas.microsoft.com/office/drawing/2014/main" id="{805762E4-2694-DAEA-CB77-9F242BA7A4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" y="135466"/>
                <a:ext cx="11719560" cy="609600"/>
              </a:xfrm>
              <a:prstGeom prst="rect">
                <a:avLst/>
              </a:prstGeom>
              <a:blipFill>
                <a:blip r:embed="rId7"/>
                <a:stretch>
                  <a:fillRect l="-2922" t="-32653" b="-591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CF33E3-365E-A97F-2FD1-602D9A0AAB1F}"/>
                  </a:ext>
                </a:extLst>
              </p:cNvPr>
              <p:cNvSpPr txBox="1"/>
              <p:nvPr/>
            </p:nvSpPr>
            <p:spPr>
              <a:xfrm>
                <a:off x="564801" y="5478446"/>
                <a:ext cx="5375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ko-KR" altLang="en-US" sz="2000" b="1" dirty="0"/>
                  <a:t> </a:t>
                </a:r>
                <a:r>
                  <a:rPr lang="en-US" altLang="ko-KR" sz="2000" b="1" dirty="0"/>
                  <a:t>on the </a:t>
                </a:r>
                <a14:m>
                  <m:oMath xmlns:m="http://schemas.openxmlformats.org/officeDocument/2006/math"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altLang="ko-KR" sz="2000" b="1" dirty="0"/>
                  <a:t> plane at mid-rapidity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CF33E3-365E-A97F-2FD1-602D9A0AA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01" y="5478446"/>
                <a:ext cx="5375639" cy="400110"/>
              </a:xfrm>
              <a:prstGeom prst="rect">
                <a:avLst/>
              </a:prstGeom>
              <a:blipFill>
                <a:blip r:embed="rId8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qgp_ch3_evolution">
            <a:hlinkClick r:id="" action="ppaction://media"/>
            <a:extLst>
              <a:ext uri="{FF2B5EF4-FFF2-40B4-BE49-F238E27FC236}">
                <a16:creationId xmlns:a16="http://schemas.microsoft.com/office/drawing/2014/main" id="{F2AFA584-6AF3-A473-78BA-5541559405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730" y="1558628"/>
            <a:ext cx="5859782" cy="3906521"/>
          </a:xfrm>
          <a:prstGeom prst="rect">
            <a:avLst/>
          </a:prstGeom>
        </p:spPr>
      </p:pic>
      <p:pic>
        <p:nvPicPr>
          <p:cNvPr id="3" name="qgp_ch5_evolution">
            <a:hlinkClick r:id="" action="ppaction://media"/>
            <a:extLst>
              <a:ext uri="{FF2B5EF4-FFF2-40B4-BE49-F238E27FC236}">
                <a16:creationId xmlns:a16="http://schemas.microsoft.com/office/drawing/2014/main" id="{5A69AC27-548F-7C92-7C15-CFD80B9DD5F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32217" y="1558628"/>
            <a:ext cx="5859782" cy="39065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9AE0BB-2E0D-F9C6-EE4E-C426AD043985}"/>
                  </a:ext>
                </a:extLst>
              </p:cNvPr>
              <p:cNvSpPr txBox="1"/>
              <p:nvPr/>
            </p:nvSpPr>
            <p:spPr>
              <a:xfrm>
                <a:off x="7320390" y="5465149"/>
                <a:ext cx="38834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ko-KR" altLang="en-US" sz="2000" b="1" dirty="0"/>
                  <a:t> </a:t>
                </a:r>
                <a:r>
                  <a:rPr lang="en-US" altLang="ko-KR" sz="2000" b="1" dirty="0"/>
                  <a:t>on the </a:t>
                </a:r>
                <a14:m>
                  <m:oMath xmlns:m="http://schemas.openxmlformats.org/officeDocument/2006/math"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ko-KR" sz="2000" b="1" dirty="0"/>
                  <a:t> plane at mid-</a:t>
                </a:r>
                <a14:m>
                  <m:oMath xmlns:m="http://schemas.openxmlformats.org/officeDocument/2006/math"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9AE0BB-2E0D-F9C6-EE4E-C426AD043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390" y="5465149"/>
                <a:ext cx="3883435" cy="400110"/>
              </a:xfrm>
              <a:prstGeom prst="rect">
                <a:avLst/>
              </a:prstGeom>
              <a:blipFill>
                <a:blip r:embed="rId11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6DFD4EFB-C1DD-BB60-099E-45454AB68114}"/>
              </a:ext>
            </a:extLst>
          </p:cNvPr>
          <p:cNvSpPr txBox="1">
            <a:spLocks/>
          </p:cNvSpPr>
          <p:nvPr/>
        </p:nvSpPr>
        <p:spPr>
          <a:xfrm>
            <a:off x="322730" y="871762"/>
            <a:ext cx="5769678" cy="609601"/>
          </a:xfrm>
          <a:prstGeom prst="rect">
            <a:avLst/>
          </a:prstGeom>
          <a:ln w="31750"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/>
              <a:t>Velocity Fields</a:t>
            </a:r>
          </a:p>
        </p:txBody>
      </p:sp>
    </p:spTree>
    <p:extLst>
      <p:ext uri="{BB962C8B-B14F-4D97-AF65-F5344CB8AC3E}">
        <p14:creationId xmlns:p14="http://schemas.microsoft.com/office/powerpoint/2010/main" val="141586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7CE9B-B59B-F15E-5C63-04973D600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3">
            <a:extLst>
              <a:ext uri="{FF2B5EF4-FFF2-40B4-BE49-F238E27FC236}">
                <a16:creationId xmlns:a16="http://schemas.microsoft.com/office/drawing/2014/main" id="{310D7384-24A3-8711-F1A7-7712BE6BCA49}"/>
              </a:ext>
            </a:extLst>
          </p:cNvPr>
          <p:cNvSpPr/>
          <p:nvPr/>
        </p:nvSpPr>
        <p:spPr>
          <a:xfrm>
            <a:off x="472440" y="135466"/>
            <a:ext cx="1171956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B3D5C"/>
                </a:solidFill>
                <a:latin typeface="Aptos Display" pitchFamily="34" charset="0"/>
              </a:rPr>
              <a:t>Results – 2+1D</a:t>
            </a:r>
            <a:r>
              <a:rPr lang="ko-KR" altLang="en-US" sz="4400" b="1" dirty="0">
                <a:solidFill>
                  <a:srgbClr val="0B3D5C"/>
                </a:solidFill>
                <a:latin typeface="Aptos Display" pitchFamily="34" charset="0"/>
              </a:rPr>
              <a:t> </a:t>
            </a:r>
            <a:r>
              <a:rPr lang="en-US" altLang="ko-KR" sz="4400" b="1" dirty="0">
                <a:solidFill>
                  <a:srgbClr val="0B3D5C"/>
                </a:solidFill>
                <a:latin typeface="Aptos Display" pitchFamily="34" charset="0"/>
              </a:rPr>
              <a:t>Generalization: (0.8, 9.6 </a:t>
            </a:r>
            <a:r>
              <a:rPr lang="en-US" altLang="ko-KR" sz="4400" b="1" dirty="0" err="1">
                <a:solidFill>
                  <a:srgbClr val="0B3D5C"/>
                </a:solidFill>
                <a:latin typeface="Aptos Display" pitchFamily="34" charset="0"/>
              </a:rPr>
              <a:t>fm</a:t>
            </a:r>
            <a:r>
              <a:rPr lang="en-US" altLang="ko-KR" sz="4400" b="1" dirty="0">
                <a:solidFill>
                  <a:srgbClr val="0B3D5C"/>
                </a:solidFill>
                <a:latin typeface="Aptos Display" pitchFamily="34" charset="0"/>
              </a:rPr>
              <a:t>/c)</a:t>
            </a:r>
            <a:endParaRPr lang="en-US" sz="4400" b="1" dirty="0">
              <a:solidFill>
                <a:srgbClr val="0B3D5C"/>
              </a:solidFill>
              <a:latin typeface="Aptos Display" pitchFamily="34" charset="0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BFA91BE-F581-22B6-C650-DB6E38D3E42C}"/>
              </a:ext>
            </a:extLst>
          </p:cNvPr>
          <p:cNvSpPr txBox="1">
            <a:spLocks/>
          </p:cNvSpPr>
          <p:nvPr/>
        </p:nvSpPr>
        <p:spPr>
          <a:xfrm>
            <a:off x="374816" y="845820"/>
            <a:ext cx="4166188" cy="38862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chemeClr val="tx2"/>
                </a:solidFill>
              </a:rPr>
              <a:t>In-distribution (ID)</a:t>
            </a: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19397515-2C22-B865-1CA1-045C7F8F3928}"/>
              </a:ext>
            </a:extLst>
          </p:cNvPr>
          <p:cNvSpPr txBox="1">
            <a:spLocks/>
          </p:cNvSpPr>
          <p:nvPr/>
        </p:nvSpPr>
        <p:spPr>
          <a:xfrm>
            <a:off x="4242934" y="845820"/>
            <a:ext cx="4166189" cy="38862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/>
              <a:t>OOD-Sharp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1C2A3DBD-CD4D-62A8-9788-8F16D5D5F92E}"/>
              </a:ext>
            </a:extLst>
          </p:cNvPr>
          <p:cNvSpPr txBox="1">
            <a:spLocks/>
          </p:cNvSpPr>
          <p:nvPr/>
        </p:nvSpPr>
        <p:spPr>
          <a:xfrm>
            <a:off x="8074074" y="845818"/>
            <a:ext cx="3926541" cy="38862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/>
              <a:t>OOD-Smooth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8A2B3D-8549-4592-848F-2CF9DDAC0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16" y="1387823"/>
            <a:ext cx="3868118" cy="24184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25C7D7-7836-5381-E9E9-38DE7D2BA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16" y="3992678"/>
            <a:ext cx="3868118" cy="24184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1DBF40-3186-336F-5D36-63D6D1C95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124" y="1387823"/>
            <a:ext cx="3868118" cy="24184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79DB0E-11C8-1ABC-AD29-998944E7F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124" y="3992678"/>
            <a:ext cx="3868118" cy="24184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E6A2AC-C31A-9B9B-02E4-6798013D5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3884" y="1387823"/>
            <a:ext cx="3868117" cy="24184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3054AF-28D8-EA8F-CD07-04CBC09DB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3884" y="3992678"/>
            <a:ext cx="3868117" cy="241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17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FA8F6-5FA5-344E-8173-C3B4B4A03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3">
            <a:extLst>
              <a:ext uri="{FF2B5EF4-FFF2-40B4-BE49-F238E27FC236}">
                <a16:creationId xmlns:a16="http://schemas.microsoft.com/office/drawing/2014/main" id="{3B02F230-AD05-B1AF-6339-D0A84F5B29B9}"/>
              </a:ext>
            </a:extLst>
          </p:cNvPr>
          <p:cNvSpPr/>
          <p:nvPr/>
        </p:nvSpPr>
        <p:spPr>
          <a:xfrm>
            <a:off x="472440" y="135466"/>
            <a:ext cx="112471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B3D5C"/>
                </a:solidFill>
                <a:latin typeface="Aptos Display" pitchFamily="34" charset="0"/>
              </a:rPr>
              <a:t>Results – Quantitative Results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6CAB6A13-8440-C8CC-AF80-D6035FC2FE3B}"/>
              </a:ext>
            </a:extLst>
          </p:cNvPr>
          <p:cNvSpPr txBox="1">
            <a:spLocks/>
          </p:cNvSpPr>
          <p:nvPr/>
        </p:nvSpPr>
        <p:spPr>
          <a:xfrm>
            <a:off x="322730" y="955040"/>
            <a:ext cx="5769678" cy="5636039"/>
          </a:xfrm>
          <a:prstGeom prst="rect">
            <a:avLst/>
          </a:prstGeom>
          <a:ln w="31750">
            <a:solidFill>
              <a:srgbClr val="00B0F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B0F0"/>
                </a:solidFill>
              </a:rPr>
              <a:t>2+1D Dataset</a:t>
            </a:r>
          </a:p>
          <a:p>
            <a:pPr>
              <a:lnSpc>
                <a:spcPct val="100000"/>
              </a:lnSpc>
            </a:pPr>
            <a:r>
              <a:rPr lang="en-US" altLang="ko-KR" sz="1700" b="1" dirty="0"/>
              <a:t>Accuracy</a:t>
            </a:r>
            <a:r>
              <a:rPr lang="ko-KR" altLang="en-US" sz="1700" b="1" dirty="0"/>
              <a:t> </a:t>
            </a:r>
            <a:r>
              <a:rPr lang="en-US" altLang="ko-KR" sz="1700" b="1" dirty="0"/>
              <a:t>–</a:t>
            </a:r>
            <a:r>
              <a:rPr lang="ko-KR" altLang="en-US" sz="1700" b="1" dirty="0"/>
              <a:t> </a:t>
            </a:r>
            <a:r>
              <a:rPr lang="en-US" altLang="ko-KR" sz="1700" b="1" dirty="0"/>
              <a:t>Mean</a:t>
            </a:r>
            <a:r>
              <a:rPr lang="ko-KR" altLang="en-US" sz="1700" b="1" dirty="0"/>
              <a:t> </a:t>
            </a:r>
            <a:r>
              <a:rPr lang="en-US" altLang="ko-KR" sz="1700" b="1" dirty="0"/>
              <a:t>Relative</a:t>
            </a:r>
            <a:r>
              <a:rPr lang="ko-KR" altLang="en-US" sz="1700" b="1" dirty="0"/>
              <a:t> </a:t>
            </a:r>
            <a:r>
              <a:rPr lang="en-US" altLang="ko-KR" sz="1700" b="1" dirty="0"/>
              <a:t>Error</a:t>
            </a:r>
            <a:r>
              <a:rPr lang="ko-KR" altLang="en-US" sz="1700" b="1" dirty="0"/>
              <a:t> </a:t>
            </a:r>
            <a:r>
              <a:rPr lang="en-US" altLang="ko-KR" sz="1700" b="1" dirty="0"/>
              <a:t>(%)</a:t>
            </a:r>
          </a:p>
          <a:p>
            <a:pPr>
              <a:lnSpc>
                <a:spcPct val="100000"/>
              </a:lnSpc>
            </a:pPr>
            <a:endParaRPr lang="en-US" altLang="ko-KR" sz="1700" b="1" dirty="0"/>
          </a:p>
          <a:p>
            <a:pPr>
              <a:lnSpc>
                <a:spcPct val="100000"/>
              </a:lnSpc>
            </a:pPr>
            <a:endParaRPr lang="en-US" altLang="ko-KR" sz="1700" b="1" dirty="0"/>
          </a:p>
          <a:p>
            <a:pPr>
              <a:lnSpc>
                <a:spcPct val="100000"/>
              </a:lnSpc>
            </a:pPr>
            <a:endParaRPr lang="en-US" altLang="ko-KR" sz="1700" b="1" dirty="0"/>
          </a:p>
          <a:p>
            <a:pPr>
              <a:lnSpc>
                <a:spcPct val="100000"/>
              </a:lnSpc>
            </a:pPr>
            <a:endParaRPr lang="en-US" altLang="ko-KR" sz="1700" b="1" dirty="0"/>
          </a:p>
          <a:p>
            <a:pPr>
              <a:lnSpc>
                <a:spcPct val="100000"/>
              </a:lnSpc>
            </a:pPr>
            <a:endParaRPr lang="en-US" altLang="ko-KR" sz="1100" b="1" dirty="0"/>
          </a:p>
          <a:p>
            <a:pPr>
              <a:lnSpc>
                <a:spcPct val="100000"/>
              </a:lnSpc>
            </a:pPr>
            <a:r>
              <a:rPr lang="en-US" altLang="ko-KR" sz="1700" b="1" dirty="0"/>
              <a:t>Cost (single A100, batch 1)</a:t>
            </a:r>
          </a:p>
          <a:p>
            <a:pPr>
              <a:lnSpc>
                <a:spcPct val="100000"/>
              </a:lnSpc>
            </a:pPr>
            <a:endParaRPr lang="en-US" altLang="ko-KR" sz="1700" b="1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A2B1B4E0-5FF8-191A-B427-763270A8E7EF}"/>
              </a:ext>
            </a:extLst>
          </p:cNvPr>
          <p:cNvSpPr txBox="1">
            <a:spLocks/>
          </p:cNvSpPr>
          <p:nvPr/>
        </p:nvSpPr>
        <p:spPr>
          <a:xfrm>
            <a:off x="6243972" y="955040"/>
            <a:ext cx="5773271" cy="5636039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0000"/>
                </a:solidFill>
              </a:rPr>
              <a:t>3+1D Dataset</a:t>
            </a:r>
          </a:p>
          <a:p>
            <a:pPr>
              <a:lnSpc>
                <a:spcPct val="100000"/>
              </a:lnSpc>
            </a:pPr>
            <a:r>
              <a:rPr lang="en-US" altLang="ko-KR" sz="1600" b="1" dirty="0"/>
              <a:t>Accuracy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–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Mean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Relative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Error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(%)</a:t>
            </a:r>
          </a:p>
          <a:p>
            <a:pPr>
              <a:lnSpc>
                <a:spcPct val="100000"/>
              </a:lnSpc>
            </a:pPr>
            <a:endParaRPr lang="en-US" altLang="ko-KR" sz="1600" b="1" dirty="0"/>
          </a:p>
          <a:p>
            <a:pPr>
              <a:lnSpc>
                <a:spcPct val="100000"/>
              </a:lnSpc>
            </a:pPr>
            <a:endParaRPr lang="en-US" altLang="ko-KR" sz="1200" b="1" dirty="0"/>
          </a:p>
          <a:p>
            <a:pPr>
              <a:lnSpc>
                <a:spcPct val="100000"/>
              </a:lnSpc>
            </a:pPr>
            <a:endParaRPr lang="en-US" altLang="ko-KR" sz="1200" b="1" dirty="0"/>
          </a:p>
          <a:p>
            <a:pPr>
              <a:lnSpc>
                <a:spcPct val="100000"/>
              </a:lnSpc>
            </a:pPr>
            <a:endParaRPr lang="en-US" altLang="ko-KR" sz="1600" b="1" dirty="0"/>
          </a:p>
          <a:p>
            <a:pPr>
              <a:lnSpc>
                <a:spcPct val="100000"/>
              </a:lnSpc>
            </a:pPr>
            <a:endParaRPr lang="en-US" altLang="ko-KR" sz="1600" b="1" dirty="0"/>
          </a:p>
          <a:p>
            <a:pPr>
              <a:lnSpc>
                <a:spcPct val="100000"/>
              </a:lnSpc>
            </a:pPr>
            <a:endParaRPr lang="en-US" altLang="ko-KR" sz="1600" b="1" dirty="0"/>
          </a:p>
          <a:p>
            <a:pPr>
              <a:lnSpc>
                <a:spcPct val="100000"/>
              </a:lnSpc>
            </a:pPr>
            <a:endParaRPr lang="en-US" altLang="ko-KR" sz="1050" b="1" dirty="0"/>
          </a:p>
          <a:p>
            <a:pPr>
              <a:lnSpc>
                <a:spcPct val="100000"/>
              </a:lnSpc>
            </a:pPr>
            <a:r>
              <a:rPr lang="en-US" altLang="ko-KR" sz="1600" b="1" dirty="0"/>
              <a:t>Cost (single A100, batch 1)</a:t>
            </a: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graphicFrame>
        <p:nvGraphicFramePr>
          <p:cNvPr id="17" name="Table 0">
            <a:extLst>
              <a:ext uri="{FF2B5EF4-FFF2-40B4-BE49-F238E27FC236}">
                <a16:creationId xmlns:a16="http://schemas.microsoft.com/office/drawing/2014/main" id="{83B37138-9FC5-8F44-DB99-4509E4DF4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230271"/>
              </p:ext>
            </p:extLst>
          </p:nvPr>
        </p:nvGraphicFramePr>
        <p:xfrm>
          <a:off x="784409" y="1879899"/>
          <a:ext cx="4846320" cy="1219200"/>
        </p:xfrm>
        <a:graphic>
          <a:graphicData uri="http://schemas.openxmlformats.org/drawingml/2006/table">
            <a:tbl>
              <a:tblPr/>
              <a:tblGrid>
                <a:gridCol w="161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60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FNO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00B0F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TC-QGP</a:t>
                      </a:r>
                      <a:endParaRPr lang="en-US" sz="1400" dirty="0">
                        <a:solidFill>
                          <a:srgbClr val="00B0F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ID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1.10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00B0F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0.86</a:t>
                      </a:r>
                      <a:endParaRPr lang="en-US" sz="1400" dirty="0">
                        <a:solidFill>
                          <a:srgbClr val="00B0F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OOD-Sharp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9.55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00B0F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9.23</a:t>
                      </a:r>
                      <a:endParaRPr lang="en-US" sz="1400" dirty="0">
                        <a:solidFill>
                          <a:srgbClr val="00B0F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OOD-Smooth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8.20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00B0F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8.01</a:t>
                      </a:r>
                      <a:endParaRPr lang="en-US" sz="1400" dirty="0">
                        <a:solidFill>
                          <a:srgbClr val="00B0F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 8">
            <a:extLst>
              <a:ext uri="{FF2B5EF4-FFF2-40B4-BE49-F238E27FC236}">
                <a16:creationId xmlns:a16="http://schemas.microsoft.com/office/drawing/2014/main" id="{78F55CD3-1527-DFE6-0721-D54545F9A55D}"/>
              </a:ext>
            </a:extLst>
          </p:cNvPr>
          <p:cNvSpPr/>
          <p:nvPr/>
        </p:nvSpPr>
        <p:spPr>
          <a:xfrm>
            <a:off x="472440" y="3221282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i="1" dirty="0">
                <a:solidFill>
                  <a:srgbClr val="2E75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  </a:t>
            </a:r>
            <a:r>
              <a:rPr lang="en-US" sz="1200" b="1" i="1" dirty="0">
                <a:solidFill>
                  <a:srgbClr val="26262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Outperforms FNO across ID and OOD settings</a:t>
            </a:r>
            <a:endParaRPr lang="en-US" sz="1200" dirty="0"/>
          </a:p>
        </p:txBody>
      </p:sp>
      <p:graphicFrame>
        <p:nvGraphicFramePr>
          <p:cNvPr id="19" name="Table 1">
            <a:extLst>
              <a:ext uri="{FF2B5EF4-FFF2-40B4-BE49-F238E27FC236}">
                <a16:creationId xmlns:a16="http://schemas.microsoft.com/office/drawing/2014/main" id="{9005DC07-6144-E045-C6CF-834D8E786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658239"/>
              </p:ext>
            </p:extLst>
          </p:nvPr>
        </p:nvGraphicFramePr>
        <p:xfrm>
          <a:off x="784407" y="4078906"/>
          <a:ext cx="4846320" cy="1219200"/>
        </p:xfrm>
        <a:graphic>
          <a:graphicData uri="http://schemas.openxmlformats.org/drawingml/2006/table">
            <a:tbl>
              <a:tblPr/>
              <a:tblGrid>
                <a:gridCol w="1641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7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60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FNO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00B0F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TC-QGP</a:t>
                      </a:r>
                      <a:endParaRPr lang="en-US" sz="1400" dirty="0">
                        <a:solidFill>
                          <a:srgbClr val="00B0F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Parameters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151 M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00B0F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21.4 M</a:t>
                      </a:r>
                      <a:endParaRPr lang="en-US" sz="1400" dirty="0">
                        <a:solidFill>
                          <a:srgbClr val="00B0F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GPU Memory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1,193 MB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00B0F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127 MB</a:t>
                      </a:r>
                      <a:endParaRPr lang="en-US" sz="1400" dirty="0">
                        <a:solidFill>
                          <a:srgbClr val="00B0F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Inference Time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34.4 ms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0" dirty="0">
                          <a:solidFill>
                            <a:srgbClr val="00B0F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29.7 ms</a:t>
                      </a:r>
                      <a:endParaRPr lang="en-US" sz="1400" b="0" dirty="0">
                        <a:solidFill>
                          <a:srgbClr val="00B0F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Text 10">
            <a:extLst>
              <a:ext uri="{FF2B5EF4-FFF2-40B4-BE49-F238E27FC236}">
                <a16:creationId xmlns:a16="http://schemas.microsoft.com/office/drawing/2014/main" id="{30E37B0B-1E65-2A1F-3B5A-04141759D007}"/>
              </a:ext>
            </a:extLst>
          </p:cNvPr>
          <p:cNvSpPr/>
          <p:nvPr/>
        </p:nvSpPr>
        <p:spPr>
          <a:xfrm>
            <a:off x="472440" y="5431880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i="1" dirty="0">
                <a:solidFill>
                  <a:srgbClr val="2E75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  </a:t>
            </a:r>
            <a:r>
              <a:rPr lang="en-US" sz="1200" b="1" i="1" dirty="0">
                <a:solidFill>
                  <a:srgbClr val="26262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~7× fewer parameters, ~9× less memory </a:t>
            </a:r>
            <a:r>
              <a:rPr lang="en-US" sz="1200" i="1" dirty="0">
                <a:solidFill>
                  <a:srgbClr val="26262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 comparable wall time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Shape 11">
                <a:extLst>
                  <a:ext uri="{FF2B5EF4-FFF2-40B4-BE49-F238E27FC236}">
                    <a16:creationId xmlns:a16="http://schemas.microsoft.com/office/drawing/2014/main" id="{639EE47B-43D5-F774-0F72-7839C25E2228}"/>
                  </a:ext>
                </a:extLst>
              </p:cNvPr>
              <p:cNvSpPr/>
              <p:nvPr/>
            </p:nvSpPr>
            <p:spPr>
              <a:xfrm>
                <a:off x="548639" y="5806440"/>
                <a:ext cx="5257349" cy="594360"/>
              </a:xfrm>
              <a:prstGeom prst="rect">
                <a:avLst/>
              </a:prstGeom>
              <a:solidFill>
                <a:srgbClr val="EAF3FB"/>
              </a:solidFill>
              <a:ln w="12700">
                <a:solidFill>
                  <a:srgbClr val="EAF3FB"/>
                </a:solidFill>
                <a:prstDash val="solid"/>
              </a:ln>
            </p:spPr>
            <p:txBody>
              <a:bodyPr/>
              <a:lstStyle/>
              <a:p>
                <a:pPr>
                  <a:lnSpc>
                    <a:spcPct val="200000"/>
                  </a:lnSpc>
                </a:pPr>
                <a:r>
                  <a:rPr lang="en-US" sz="1400" b="1" dirty="0"/>
                  <a:t>vs MUSIC: </a:t>
                </a:r>
                <a:r>
                  <a:rPr lang="en-US" sz="1400" b="1" dirty="0">
                    <a:solidFill>
                      <a:srgbClr val="00B0F0"/>
                    </a:solidFill>
                  </a:rPr>
                  <a:t>~10 mins </a:t>
                </a:r>
                <a:r>
                  <a:rPr lang="en-US" sz="1400" b="1" dirty="0"/>
                  <a:t>per event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b="1" dirty="0"/>
                  <a:t> TC-QGP: </a:t>
                </a:r>
                <a:r>
                  <a:rPr lang="en-US" sz="1400" b="1" dirty="0">
                    <a:solidFill>
                      <a:srgbClr val="00B0F0"/>
                    </a:solidFill>
                  </a:rPr>
                  <a:t>~0.03 s</a:t>
                </a:r>
                <a:r>
                  <a:rPr lang="en-US" sz="1400" b="1" dirty="0"/>
                  <a:t> per event</a:t>
                </a:r>
              </a:p>
            </p:txBody>
          </p:sp>
        </mc:Choice>
        <mc:Fallback xmlns="">
          <p:sp>
            <p:nvSpPr>
              <p:cNvPr id="23" name="Shape 11">
                <a:extLst>
                  <a:ext uri="{FF2B5EF4-FFF2-40B4-BE49-F238E27FC236}">
                    <a16:creationId xmlns:a16="http://schemas.microsoft.com/office/drawing/2014/main" id="{639EE47B-43D5-F774-0F72-7839C25E2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39" y="5806440"/>
                <a:ext cx="5257349" cy="594360"/>
              </a:xfrm>
              <a:prstGeom prst="rect">
                <a:avLst/>
              </a:prstGeom>
              <a:blipFill>
                <a:blip r:embed="rId3"/>
                <a:stretch>
                  <a:fillRect l="-240"/>
                </a:stretch>
              </a:blipFill>
              <a:ln w="12700">
                <a:solidFill>
                  <a:srgbClr val="EAF3FB"/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4FFB663F-2433-E875-3D85-59A5B43B1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036332"/>
              </p:ext>
            </p:extLst>
          </p:nvPr>
        </p:nvGraphicFramePr>
        <p:xfrm>
          <a:off x="6570287" y="1821162"/>
          <a:ext cx="5120640" cy="2194560"/>
        </p:xfrm>
        <a:graphic>
          <a:graphicData uri="http://schemas.openxmlformats.org/drawingml/2006/table">
            <a:tbl>
              <a:tblPr/>
              <a:tblGrid>
                <a:gridCol w="128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FNO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TC-QGP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↓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ε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17.44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4.08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4.3×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13.89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1.66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8.4×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20.32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4.54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4.5×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u</a:t>
                      </a:r>
                      <a:r>
                        <a:rPr lang="en-US" sz="1200" baseline="-400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x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28.10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8.52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3.3×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u</a:t>
                      </a:r>
                      <a:r>
                        <a:rPr lang="en-US" sz="1200" baseline="-400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y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27.73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7.80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3.6×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u</a:t>
                      </a:r>
                      <a:r>
                        <a:rPr lang="en-US" sz="1200" baseline="-400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z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31.44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5.44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5.8×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All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23.15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5.34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4.3×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id="{4CDE89DB-BBFB-29D0-36D6-E4FEB5310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885279"/>
              </p:ext>
            </p:extLst>
          </p:nvPr>
        </p:nvGraphicFramePr>
        <p:xfrm>
          <a:off x="6522721" y="4559535"/>
          <a:ext cx="5120640" cy="1097280"/>
        </p:xfrm>
        <a:graphic>
          <a:graphicData uri="http://schemas.openxmlformats.org/drawingml/2006/table">
            <a:tbl>
              <a:tblPr/>
              <a:tblGrid>
                <a:gridCol w="1706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FNO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TC-QGP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Parameters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382.4 M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356.6 M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GPU Memory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16,585 MB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4,459 MB</a:t>
                      </a:r>
                      <a:endParaRPr lang="en-US" sz="12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Inference Time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108.8 ms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230.4 ms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hape 18">
                <a:extLst>
                  <a:ext uri="{FF2B5EF4-FFF2-40B4-BE49-F238E27FC236}">
                    <a16:creationId xmlns:a16="http://schemas.microsoft.com/office/drawing/2014/main" id="{B4ECF51A-2640-44B1-4BAE-4D957B4150F7}"/>
                  </a:ext>
                </a:extLst>
              </p:cNvPr>
              <p:cNvSpPr/>
              <p:nvPr/>
            </p:nvSpPr>
            <p:spPr>
              <a:xfrm>
                <a:off x="6478847" y="5806440"/>
                <a:ext cx="5303520" cy="594360"/>
              </a:xfrm>
              <a:prstGeom prst="rect">
                <a:avLst/>
              </a:prstGeom>
              <a:solidFill>
                <a:srgbClr val="FBE9E9"/>
              </a:solidFill>
              <a:ln w="12700">
                <a:solidFill>
                  <a:srgbClr val="FBE9E9"/>
                </a:solidFill>
                <a:prstDash val="solid"/>
              </a:ln>
            </p:spPr>
            <p:txBody>
              <a:bodyPr/>
              <a:lstStyle/>
              <a:p>
                <a:pPr>
                  <a:lnSpc>
                    <a:spcPct val="200000"/>
                  </a:lnSpc>
                </a:pPr>
                <a:r>
                  <a:rPr lang="en-US" sz="1400" b="1" dirty="0"/>
                  <a:t>vs MUSIC: 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~</a:t>
                </a:r>
                <a:r>
                  <a:rPr lang="en-US" altLang="ko-KR" sz="1400" b="1" dirty="0">
                    <a:solidFill>
                      <a:srgbClr val="FF0000"/>
                    </a:solidFill>
                  </a:rPr>
                  <a:t>20 hours </a:t>
                </a:r>
                <a:r>
                  <a:rPr lang="en-US" sz="1400" b="1" dirty="0"/>
                  <a:t>per event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b="1" dirty="0"/>
                  <a:t> TC-QGP: 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~0.2 s </a:t>
                </a:r>
                <a:r>
                  <a:rPr lang="en-US" sz="1400" b="1" dirty="0"/>
                  <a:t>per event</a:t>
                </a:r>
              </a:p>
            </p:txBody>
          </p:sp>
        </mc:Choice>
        <mc:Fallback xmlns="">
          <p:sp>
            <p:nvSpPr>
              <p:cNvPr id="26" name="Shape 18">
                <a:extLst>
                  <a:ext uri="{FF2B5EF4-FFF2-40B4-BE49-F238E27FC236}">
                    <a16:creationId xmlns:a16="http://schemas.microsoft.com/office/drawing/2014/main" id="{B4ECF51A-2640-44B1-4BAE-4D957B4150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847" y="5806440"/>
                <a:ext cx="5303520" cy="594360"/>
              </a:xfrm>
              <a:prstGeom prst="rect">
                <a:avLst/>
              </a:prstGeom>
              <a:blipFill>
                <a:blip r:embed="rId4"/>
                <a:stretch>
                  <a:fillRect l="-238"/>
                </a:stretch>
              </a:blipFill>
              <a:ln w="12700">
                <a:solidFill>
                  <a:srgbClr val="FBE9E9"/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3515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4C746-1041-5A6B-5D46-6D119F29E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3">
            <a:extLst>
              <a:ext uri="{FF2B5EF4-FFF2-40B4-BE49-F238E27FC236}">
                <a16:creationId xmlns:a16="http://schemas.microsoft.com/office/drawing/2014/main" id="{308957F0-FC66-2C1B-0AA9-131836832D63}"/>
              </a:ext>
            </a:extLst>
          </p:cNvPr>
          <p:cNvSpPr/>
          <p:nvPr/>
        </p:nvSpPr>
        <p:spPr>
          <a:xfrm>
            <a:off x="472440" y="135466"/>
            <a:ext cx="112471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B3D5C"/>
                </a:solidFill>
                <a:latin typeface="Aptos Display" pitchFamily="34" charset="0"/>
              </a:rPr>
              <a:t>Conclusion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6">
                <a:extLst>
                  <a:ext uri="{FF2B5EF4-FFF2-40B4-BE49-F238E27FC236}">
                    <a16:creationId xmlns:a16="http://schemas.microsoft.com/office/drawing/2014/main" id="{8B52380D-8F45-7EAF-F3FB-05F576A759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730" y="847048"/>
                <a:ext cx="11869270" cy="6010952"/>
              </a:xfrm>
              <a:prstGeom prst="rect">
                <a:avLst/>
              </a:prstGeom>
              <a:ln w="31750">
                <a:noFill/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2600" b="1" dirty="0"/>
                  <a:t>First surrogate modeling for 3+1D hydrodynamics of the QGP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b="1" dirty="0"/>
                  <a:t>Challenges: </a:t>
                </a:r>
                <a:r>
                  <a:rPr lang="en-US" dirty="0"/>
                  <a:t>dissipative dynamics, evolving boundaries, and 3+1D scale.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Standard FNO architectures aren’t naturally designed to handle these.</a:t>
                </a:r>
              </a:p>
              <a:p>
                <a:pPr marL="457200" lvl="1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sz="2600" dirty="0"/>
                  <a:t>Our model enables </a:t>
                </a:r>
                <a:r>
                  <a:rPr lang="en-US" sz="2600" b="1" dirty="0"/>
                  <a:t>fast (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2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  <m:r>
                      <a:rPr lang="en-US" sz="2600" b="1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600" b="1" dirty="0"/>
                  <a:t> speedup) </a:t>
                </a:r>
                <a:r>
                  <a:rPr lang="en-US" sz="2600" dirty="0"/>
                  <a:t>and </a:t>
                </a:r>
                <a:r>
                  <a:rPr lang="en-US" sz="2600" b="1" dirty="0"/>
                  <a:t>accurate (within a few percent) </a:t>
                </a:r>
                <a:r>
                  <a:rPr lang="en-US" sz="2600" dirty="0"/>
                  <a:t>surrogate modeling of QGP hydrodynamic evolution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Opening the door to </a:t>
                </a:r>
                <a:r>
                  <a:rPr lang="en-US" b="1" dirty="0"/>
                  <a:t>large-scale event-by-event parameter inference studies. </a:t>
                </a:r>
              </a:p>
              <a:p>
                <a:pPr lvl="1">
                  <a:lnSpc>
                    <a:spcPct val="100000"/>
                  </a:lnSpc>
                </a:pPr>
                <a:endParaRPr lang="en-US" b="1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Understanding both the underlying </a:t>
                </a:r>
                <a:r>
                  <a:rPr lang="en-US" b="1" dirty="0"/>
                  <a:t>physics </a:t>
                </a:r>
                <a:r>
                  <a:rPr lang="en-US" dirty="0"/>
                  <a:t>and the </a:t>
                </a:r>
                <a:r>
                  <a:rPr lang="en-US" b="1" dirty="0"/>
                  <a:t>limitations of standard ML architectures </a:t>
                </a:r>
                <a:r>
                  <a:rPr lang="en-US" dirty="0"/>
                  <a:t>allowed us to design a specialized model.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To address </a:t>
                </a:r>
                <a:r>
                  <a:rPr lang="en-US" b="1" dirty="0"/>
                  <a:t>distribution shift</a:t>
                </a:r>
                <a:r>
                  <a:rPr lang="en-US" dirty="0"/>
                  <a:t>, we need </a:t>
                </a:r>
                <a:r>
                  <a:rPr lang="en-US" b="1" dirty="0"/>
                  <a:t>deeper understanding </a:t>
                </a:r>
                <a:r>
                  <a:rPr lang="en-US" dirty="0"/>
                  <a:t>of the underlying physics.</a:t>
                </a:r>
              </a:p>
            </p:txBody>
          </p:sp>
        </mc:Choice>
        <mc:Fallback>
          <p:sp>
            <p:nvSpPr>
              <p:cNvPr id="2" name="Content Placeholder 6">
                <a:extLst>
                  <a:ext uri="{FF2B5EF4-FFF2-40B4-BE49-F238E27FC236}">
                    <a16:creationId xmlns:a16="http://schemas.microsoft.com/office/drawing/2014/main" id="{8B52380D-8F45-7EAF-F3FB-05F576A75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30" y="847048"/>
                <a:ext cx="11869270" cy="6010952"/>
              </a:xfrm>
              <a:prstGeom prst="rect">
                <a:avLst/>
              </a:prstGeom>
              <a:blipFill>
                <a:blip r:embed="rId3"/>
                <a:stretch>
                  <a:fillRect l="-962" t="-844" r="-855"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5280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29E22-7E99-7FF1-82B1-7A1AB82EF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44F89CD8-184D-0197-A8C2-EF18F8162F39}"/>
              </a:ext>
            </a:extLst>
          </p:cNvPr>
          <p:cNvSpPr txBox="1">
            <a:spLocks/>
          </p:cNvSpPr>
          <p:nvPr/>
        </p:nvSpPr>
        <p:spPr>
          <a:xfrm>
            <a:off x="322729" y="5536625"/>
            <a:ext cx="11869271" cy="12336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Many simulated events are required for parameter inference and uncertainty quantification.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The hydrodynamic evolution of the QGP is a computational bottleneck, motivating fast and accurate </a:t>
            </a:r>
            <a:r>
              <a:rPr lang="en-US" sz="2000" b="1" dirty="0">
                <a:solidFill>
                  <a:srgbClr val="FF0000"/>
                </a:solidFill>
              </a:rPr>
              <a:t>AI surrogate models </a:t>
            </a:r>
            <a:r>
              <a:rPr lang="en-US" sz="2000" dirty="0"/>
              <a:t>that can replace or accelerate the hydrodynamic stage. </a:t>
            </a: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00774292-B846-05C7-BA5D-9487FA07DBCB}"/>
              </a:ext>
            </a:extLst>
          </p:cNvPr>
          <p:cNvSpPr/>
          <p:nvPr/>
        </p:nvSpPr>
        <p:spPr>
          <a:xfrm>
            <a:off x="472440" y="135466"/>
            <a:ext cx="112471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B3D5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Heavy</a:t>
            </a:r>
            <a:r>
              <a:rPr lang="ko-KR" altLang="en-US" sz="4400" b="1" dirty="0">
                <a:solidFill>
                  <a:srgbClr val="0B3D5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altLang="ko-KR" sz="4400" b="1" dirty="0">
                <a:solidFill>
                  <a:srgbClr val="0B3D5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Ion Collision S</a:t>
            </a:r>
            <a:r>
              <a:rPr lang="en-US" sz="4400" b="1" dirty="0">
                <a:solidFill>
                  <a:srgbClr val="0B3D5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imulations</a:t>
            </a:r>
            <a:endParaRPr lang="en-US" sz="4400" dirty="0"/>
          </a:p>
        </p:txBody>
      </p:sp>
      <p:pic>
        <p:nvPicPr>
          <p:cNvPr id="12" name="2026-03-23_16-42-26.png" descr="2026-03-23_16-42-26.png">
            <a:extLst>
              <a:ext uri="{FF2B5EF4-FFF2-40B4-BE49-F238E27FC236}">
                <a16:creationId xmlns:a16="http://schemas.microsoft.com/office/drawing/2014/main" id="{13889073-0A23-2A3D-9DF9-AF1F00E34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35" y="1221071"/>
            <a:ext cx="7648536" cy="4012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Rectangle Rectangle" descr="Rectangle Rectangle">
            <a:extLst>
              <a:ext uri="{FF2B5EF4-FFF2-40B4-BE49-F238E27FC236}">
                <a16:creationId xmlns:a16="http://schemas.microsoft.com/office/drawing/2014/main" id="{AF5E8E82-DDE3-62E4-4BA8-0C097BBC438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811046" y="1926924"/>
            <a:ext cx="1328073" cy="281628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E1B53F1-74B6-03EF-FF61-12308C5E9A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900169"/>
              </p:ext>
            </p:extLst>
          </p:nvPr>
        </p:nvGraphicFramePr>
        <p:xfrm>
          <a:off x="7995470" y="2964224"/>
          <a:ext cx="419652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1163">
                  <a:extLst>
                    <a:ext uri="{9D8B030D-6E8A-4147-A177-3AD203B41FA5}">
                      <a16:colId xmlns:a16="http://schemas.microsoft.com/office/drawing/2014/main" val="3614978251"/>
                    </a:ext>
                  </a:extLst>
                </a:gridCol>
                <a:gridCol w="1366523">
                  <a:extLst>
                    <a:ext uri="{9D8B030D-6E8A-4147-A177-3AD203B41FA5}">
                      <a16:colId xmlns:a16="http://schemas.microsoft.com/office/drawing/2014/main" val="1752987608"/>
                    </a:ext>
                  </a:extLst>
                </a:gridCol>
                <a:gridCol w="1398843">
                  <a:extLst>
                    <a:ext uri="{9D8B030D-6E8A-4147-A177-3AD203B41FA5}">
                      <a16:colId xmlns:a16="http://schemas.microsoft.com/office/drawing/2014/main" val="3342925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b="1" dirty="0"/>
                        <a:t>2+1D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3+1D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421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Time/event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~10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~</a:t>
                      </a:r>
                      <a:r>
                        <a:rPr lang="en-US" altLang="ko-KR" b="1" dirty="0"/>
                        <a:t>2</a:t>
                      </a:r>
                      <a:r>
                        <a:rPr lang="en-US" b="1" dirty="0"/>
                        <a:t>0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70911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A165937-9632-9BB6-EB42-F1E48DA55E9E}"/>
              </a:ext>
            </a:extLst>
          </p:cNvPr>
          <p:cNvSpPr txBox="1"/>
          <p:nvPr/>
        </p:nvSpPr>
        <p:spPr>
          <a:xfrm>
            <a:off x="7944735" y="2467514"/>
            <a:ext cx="4346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Traditional Solver (</a:t>
            </a:r>
            <a:r>
              <a:rPr lang="en-US" b="1" dirty="0" err="1"/>
              <a:t>IP-Glasma+MUSIC</a:t>
            </a:r>
            <a:r>
              <a:rPr lang="en-US" b="1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9F342-40F1-C1FB-B0AB-121017353ADD}"/>
              </a:ext>
            </a:extLst>
          </p:cNvPr>
          <p:cNvSpPr txBox="1"/>
          <p:nvPr/>
        </p:nvSpPr>
        <p:spPr>
          <a:xfrm>
            <a:off x="7576052" y="938825"/>
            <a:ext cx="46159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100" dirty="0"/>
              <a:t>M. </a:t>
            </a:r>
            <a:r>
              <a:rPr lang="en-US" sz="1100" dirty="0" err="1"/>
              <a:t>Arslandok</a:t>
            </a:r>
            <a:r>
              <a:rPr lang="en-US" sz="1100" dirty="0"/>
              <a:t>, et. al., Hot QCD White Paper, arxiv:2303.17254, 2023.</a:t>
            </a:r>
          </a:p>
        </p:txBody>
      </p:sp>
    </p:spTree>
    <p:extLst>
      <p:ext uri="{BB962C8B-B14F-4D97-AF65-F5344CB8AC3E}">
        <p14:creationId xmlns:p14="http://schemas.microsoft.com/office/powerpoint/2010/main" val="994607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F9015-9265-CA24-5AAE-D807C2C6E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6">
                <a:extLst>
                  <a:ext uri="{FF2B5EF4-FFF2-40B4-BE49-F238E27FC236}">
                    <a16:creationId xmlns:a16="http://schemas.microsoft.com/office/drawing/2014/main" id="{8B8DF28A-FEFE-EAAD-3593-7947C8811E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730" y="3321055"/>
                <a:ext cx="5769678" cy="3329758"/>
              </a:xfrm>
              <a:prstGeom prst="rect">
                <a:avLst/>
              </a:prstGeom>
              <a:ln w="31750">
                <a:solidFill>
                  <a:srgbClr val="00B0F0"/>
                </a:solidFill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b="1" dirty="0">
                    <a:solidFill>
                      <a:srgbClr val="0070C0"/>
                    </a:solidFill>
                  </a:rPr>
                  <a:t>Why Neural Operators?</a:t>
                </a:r>
              </a:p>
              <a:p>
                <a:r>
                  <a:rPr lang="en-US" sz="2000" dirty="0"/>
                  <a:t>Learns </a:t>
                </a:r>
                <a:r>
                  <a:rPr lang="en-US" sz="2000" b="1" dirty="0"/>
                  <a:t>mapping</a:t>
                </a:r>
                <a:r>
                  <a:rPr lang="en-US" sz="2000" dirty="0"/>
                  <a:t> between function spaces.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2000" b="1" dirty="0"/>
                  <a:t>Fourier neural operator (FNO): </a:t>
                </a:r>
                <a:r>
                  <a:rPr lang="en-US" sz="2000" dirty="0"/>
                  <a:t>efficiently captures global structures in Fourier space.</a:t>
                </a:r>
              </a:p>
              <a:p>
                <a:r>
                  <a:rPr lang="en-US" sz="2000" b="1" dirty="0"/>
                  <a:t>Resolution-invariant: </a:t>
                </a:r>
                <a:r>
                  <a:rPr lang="en-US" sz="2000" dirty="0"/>
                  <a:t>learns operators on continuous function spaces, not limited to a fixed grid.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Strong baseline for PDE surrogate modeling but </a:t>
                </a:r>
                <a:r>
                  <a:rPr lang="en-US" sz="2000" b="1" dirty="0"/>
                  <a:t>not specific for QGP.</a:t>
                </a:r>
              </a:p>
              <a:p>
                <a:pPr algn="just"/>
                <a:endParaRPr lang="en-US" sz="2000" dirty="0"/>
              </a:p>
            </p:txBody>
          </p:sp>
        </mc:Choice>
        <mc:Fallback xmlns="">
          <p:sp>
            <p:nvSpPr>
              <p:cNvPr id="4" name="Content Placeholder 6">
                <a:extLst>
                  <a:ext uri="{FF2B5EF4-FFF2-40B4-BE49-F238E27FC236}">
                    <a16:creationId xmlns:a16="http://schemas.microsoft.com/office/drawing/2014/main" id="{8B8DF28A-FEFE-EAAD-3593-7947C8811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30" y="3321055"/>
                <a:ext cx="5769678" cy="3329758"/>
              </a:xfrm>
              <a:prstGeom prst="rect">
                <a:avLst/>
              </a:prstGeom>
              <a:blipFill>
                <a:blip r:embed="rId3"/>
                <a:stretch>
                  <a:fillRect l="-875" t="-1504"/>
                </a:stretch>
              </a:blipFill>
              <a:ln w="3175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3">
            <a:extLst>
              <a:ext uri="{FF2B5EF4-FFF2-40B4-BE49-F238E27FC236}">
                <a16:creationId xmlns:a16="http://schemas.microsoft.com/office/drawing/2014/main" id="{DA3DA9DD-6DDA-59AE-5FFD-1B6F93251330}"/>
              </a:ext>
            </a:extLst>
          </p:cNvPr>
          <p:cNvSpPr/>
          <p:nvPr/>
        </p:nvSpPr>
        <p:spPr>
          <a:xfrm>
            <a:off x="472440" y="135466"/>
            <a:ext cx="112471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B3D5C"/>
                </a:solidFill>
                <a:latin typeface="Aptos Display" pitchFamily="34" charset="0"/>
              </a:rPr>
              <a:t>Neural Operators for QGP: Promise and Limits</a:t>
            </a:r>
            <a:endParaRPr lang="en-US" sz="44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E6C2CB0-B8FC-F914-D12E-613E9AF0E673}"/>
              </a:ext>
            </a:extLst>
          </p:cNvPr>
          <p:cNvGrpSpPr/>
          <p:nvPr/>
        </p:nvGrpSpPr>
        <p:grpSpPr>
          <a:xfrm>
            <a:off x="1922393" y="923361"/>
            <a:ext cx="8347214" cy="2132817"/>
            <a:chOff x="3238167" y="874133"/>
            <a:chExt cx="5571829" cy="142367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E976B8D-C2C7-042C-41B4-0A589B0E84A7}"/>
                </a:ext>
              </a:extLst>
            </p:cNvPr>
            <p:cNvGrpSpPr/>
            <p:nvPr/>
          </p:nvGrpSpPr>
          <p:grpSpPr>
            <a:xfrm>
              <a:off x="3238167" y="874133"/>
              <a:ext cx="5571829" cy="1184659"/>
              <a:chOff x="4085319" y="879640"/>
              <a:chExt cx="5571829" cy="118465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C62C434-0334-32A4-3327-21DD2642A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85319" y="1460670"/>
                <a:ext cx="603629" cy="60362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CCE6B23F-59BE-3A27-D330-F60621BF54A4}"/>
                      </a:ext>
                    </a:extLst>
                  </p:cNvPr>
                  <p:cNvSpPr txBox="1"/>
                  <p:nvPr/>
                </p:nvSpPr>
                <p:spPr>
                  <a:xfrm>
                    <a:off x="4694251" y="879640"/>
                    <a:ext cx="597240" cy="2465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𝝉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CCE6B23F-59BE-3A27-D330-F60621BF54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94251" y="879640"/>
                    <a:ext cx="597240" cy="2465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2B86A33-2285-1087-0D2C-840CEBCC67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10095" t="3768" r="56536" b="51324"/>
              <a:stretch>
                <a:fillRect/>
              </a:stretch>
            </p:blipFill>
            <p:spPr>
              <a:xfrm>
                <a:off x="4541380" y="1149573"/>
                <a:ext cx="856664" cy="768597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E668035-7444-9454-823A-5A9717CFCD1C}"/>
                  </a:ext>
                </a:extLst>
              </p:cNvPr>
              <p:cNvSpPr txBox="1"/>
              <p:nvPr/>
            </p:nvSpPr>
            <p:spPr>
              <a:xfrm>
                <a:off x="7003778" y="1250618"/>
                <a:ext cx="397190" cy="390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…</a:t>
                </a: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0F95A29-6853-D9F1-19C0-01EBEA60C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10095" t="53263" r="56536" b="1828"/>
              <a:stretch>
                <a:fillRect/>
              </a:stretch>
            </p:blipFill>
            <p:spPr>
              <a:xfrm>
                <a:off x="7448164" y="1144297"/>
                <a:ext cx="856664" cy="768597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9CDEAF0-00F3-F4B8-2773-9384F03A1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6512" t="3768" r="10119" b="51324"/>
              <a:stretch>
                <a:fillRect/>
              </a:stretch>
            </p:blipFill>
            <p:spPr>
              <a:xfrm>
                <a:off x="6096000" y="1149574"/>
                <a:ext cx="856664" cy="768596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58DB64EC-0436-72B4-1FE9-6D9387BF8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6512" t="53263" r="10119" b="1828"/>
              <a:stretch>
                <a:fillRect/>
              </a:stretch>
            </p:blipFill>
            <p:spPr>
              <a:xfrm>
                <a:off x="8800484" y="1144297"/>
                <a:ext cx="856664" cy="76859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251ABE36-E139-030D-427E-FFD6F9B17F5E}"/>
                      </a:ext>
                    </a:extLst>
                  </p:cNvPr>
                  <p:cNvSpPr txBox="1"/>
                  <p:nvPr/>
                </p:nvSpPr>
                <p:spPr>
                  <a:xfrm>
                    <a:off x="6365093" y="879961"/>
                    <a:ext cx="317967" cy="2465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251ABE36-E139-030D-427E-FFD6F9B17F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65093" y="879961"/>
                    <a:ext cx="317967" cy="2465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94F30E02-D463-F86E-BF6F-2E2D7CC86E43}"/>
                      </a:ext>
                    </a:extLst>
                  </p:cNvPr>
                  <p:cNvSpPr txBox="1"/>
                  <p:nvPr/>
                </p:nvSpPr>
                <p:spPr>
                  <a:xfrm>
                    <a:off x="7717259" y="879960"/>
                    <a:ext cx="297636" cy="2465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94F30E02-D463-F86E-BF6F-2E2D7CC86E4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17259" y="879960"/>
                    <a:ext cx="297636" cy="2465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2C71757E-0B31-5763-CB78-80E70ED139A2}"/>
                      </a:ext>
                    </a:extLst>
                  </p:cNvPr>
                  <p:cNvSpPr txBox="1"/>
                  <p:nvPr/>
                </p:nvSpPr>
                <p:spPr>
                  <a:xfrm>
                    <a:off x="9069578" y="879641"/>
                    <a:ext cx="321176" cy="2465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2C71757E-0B31-5763-CB78-80E70ED139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69578" y="879641"/>
                    <a:ext cx="321176" cy="2465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Right Arrow 37">
                <a:extLst>
                  <a:ext uri="{FF2B5EF4-FFF2-40B4-BE49-F238E27FC236}">
                    <a16:creationId xmlns:a16="http://schemas.microsoft.com/office/drawing/2014/main" id="{2CC592B1-FBA0-EDDC-7361-32DA47512EBF}"/>
                  </a:ext>
                </a:extLst>
              </p:cNvPr>
              <p:cNvSpPr/>
              <p:nvPr/>
            </p:nvSpPr>
            <p:spPr>
              <a:xfrm>
                <a:off x="5660473" y="1425962"/>
                <a:ext cx="222723" cy="190190"/>
              </a:xfrm>
              <a:prstGeom prst="rightArrow">
                <a:avLst>
                  <a:gd name="adj1" fmla="val 50000"/>
                  <a:gd name="adj2" fmla="val 6266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0A52FFF-D082-935C-3D17-B31FBDEC8B5E}"/>
                  </a:ext>
                </a:extLst>
              </p:cNvPr>
              <p:cNvSpPr txBox="1"/>
              <p:nvPr/>
            </p:nvSpPr>
            <p:spPr>
              <a:xfrm>
                <a:off x="8347574" y="1250618"/>
                <a:ext cx="397190" cy="390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…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FBFC6CF-D4AB-DC3B-6B16-DD23A3ECE260}"/>
                </a:ext>
              </a:extLst>
            </p:cNvPr>
            <p:cNvSpPr txBox="1"/>
            <p:nvPr/>
          </p:nvSpPr>
          <p:spPr>
            <a:xfrm>
              <a:off x="3384526" y="2051273"/>
              <a:ext cx="1441527" cy="246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Input: Initial state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D538C79-DF4B-A2CC-3228-C0F45DA0A1A1}"/>
                </a:ext>
              </a:extLst>
            </p:cNvPr>
            <p:cNvSpPr txBox="1"/>
            <p:nvPr/>
          </p:nvSpPr>
          <p:spPr>
            <a:xfrm>
              <a:off x="5750279" y="2051273"/>
              <a:ext cx="2631385" cy="246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Output: hydrodynamic evolutions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ontent Placeholder 6">
                <a:extLst>
                  <a:ext uri="{FF2B5EF4-FFF2-40B4-BE49-F238E27FC236}">
                    <a16:creationId xmlns:a16="http://schemas.microsoft.com/office/drawing/2014/main" id="{40E26984-F0D9-C78B-CD97-183F0513FA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48449" y="3321055"/>
                <a:ext cx="5773271" cy="3329758"/>
              </a:xfrm>
              <a:prstGeom prst="rect">
                <a:avLst/>
              </a:prstGeom>
              <a:ln w="31750">
                <a:solidFill>
                  <a:srgbClr val="FF0000"/>
                </a:solidFill>
              </a:ln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Challenges of Standard FNO for QGP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b="1" dirty="0"/>
                  <a:t>Dissipative dynamics over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sz="2000" b="1" dirty="0"/>
                  <a:t>: </a:t>
                </a:r>
                <a:r>
                  <a:rPr lang="en-US" sz="2000" dirty="0"/>
                  <a:t>the system exhibits strong dissipation over time.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b="1" dirty="0"/>
                  <a:t>Evolving spatial support with sharp boundary: </a:t>
                </a:r>
                <a:r>
                  <a:rPr lang="en-US" sz="2000" dirty="0"/>
                  <a:t>the hot plasma region shrinks as it evolves, and a sharp boundary separates the fireball from the outside.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b="1" dirty="0"/>
                  <a:t>Long multi-step temporal rollout: </a:t>
                </a:r>
                <a:r>
                  <a:rPr lang="en-US" sz="2000" dirty="0"/>
                  <a:t>full event evolution requires accurate and stable predictions over many timesteps. </a:t>
                </a:r>
              </a:p>
            </p:txBody>
          </p:sp>
        </mc:Choice>
        <mc:Fallback xmlns="">
          <p:sp>
            <p:nvSpPr>
              <p:cNvPr id="44" name="Content Placeholder 6">
                <a:extLst>
                  <a:ext uri="{FF2B5EF4-FFF2-40B4-BE49-F238E27FC236}">
                    <a16:creationId xmlns:a16="http://schemas.microsoft.com/office/drawing/2014/main" id="{40E26984-F0D9-C78B-CD97-183F0513F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49" y="3321055"/>
                <a:ext cx="5773271" cy="3329758"/>
              </a:xfrm>
              <a:prstGeom prst="rect">
                <a:avLst/>
              </a:prstGeom>
              <a:blipFill>
                <a:blip r:embed="rId10"/>
                <a:stretch>
                  <a:fillRect l="-655" t="-1504"/>
                </a:stretch>
              </a:blipFill>
              <a:ln w="317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717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CC1BC-1C2C-1DA1-76E9-649EF985C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F78B14D-D4B8-C8FD-6609-59AB0DA98832}"/>
              </a:ext>
            </a:extLst>
          </p:cNvPr>
          <p:cNvSpPr txBox="1">
            <a:spLocks/>
          </p:cNvSpPr>
          <p:nvPr/>
        </p:nvSpPr>
        <p:spPr>
          <a:xfrm>
            <a:off x="322730" y="923360"/>
            <a:ext cx="11869270" cy="59679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2000" dirty="0"/>
              <a:t>Earlier ML surrogate work: stacked U-Net acceleration for 2+1D hydrodynamics (PRR 2021).</a:t>
            </a:r>
          </a:p>
          <a:p>
            <a:pPr lvl="1" algn="just">
              <a:lnSpc>
                <a:spcPct val="100000"/>
              </a:lnSpc>
            </a:pPr>
            <a:r>
              <a:rPr lang="en-US" sz="1600" dirty="0"/>
              <a:t>H. Huang, et. al., Physical </a:t>
            </a:r>
            <a:r>
              <a:rPr lang="en-US" sz="1600" dirty="0" err="1"/>
              <a:t>Reivew</a:t>
            </a:r>
            <a:r>
              <a:rPr lang="en-US" sz="1600" dirty="0"/>
              <a:t> Research 3, 023256, 2021.</a:t>
            </a:r>
          </a:p>
          <a:p>
            <a:pPr algn="just">
              <a:lnSpc>
                <a:spcPct val="100000"/>
              </a:lnSpc>
            </a:pPr>
            <a:r>
              <a:rPr lang="en-US" sz="2000" dirty="0"/>
              <a:t>Stewart &amp; </a:t>
            </a:r>
            <a:r>
              <a:rPr lang="en-US" sz="2000" dirty="0" err="1"/>
              <a:t>Putschke</a:t>
            </a:r>
            <a:r>
              <a:rPr lang="en-US" sz="2000" dirty="0"/>
              <a:t> (PRC 2026) demonstrated FNOs for fast prediction of 2+1D QGP evolution.</a:t>
            </a:r>
          </a:p>
          <a:p>
            <a:pPr lvl="1" algn="just">
              <a:lnSpc>
                <a:spcPct val="100000"/>
              </a:lnSpc>
            </a:pPr>
            <a:r>
              <a:rPr lang="en-US" sz="1600" dirty="0"/>
              <a:t>Predicted energy density and velocity fields, as well as flow and jet-quenching observables.</a:t>
            </a:r>
          </a:p>
          <a:p>
            <a:pPr lvl="1" algn="just">
              <a:lnSpc>
                <a:spcPct val="100000"/>
              </a:lnSpc>
            </a:pPr>
            <a:r>
              <a:rPr lang="en-US" sz="1600" dirty="0"/>
              <a:t>D. Stewart, and J. Putschke, Physical Review C 113, 014904, 2026.</a:t>
            </a:r>
          </a:p>
          <a:p>
            <a:pPr lvl="1" algn="just">
              <a:lnSpc>
                <a:spcPct val="100000"/>
              </a:lnSpc>
              <a:buFontTx/>
              <a:buChar char="-"/>
            </a:pPr>
            <a:endParaRPr lang="en-US" sz="1600" dirty="0"/>
          </a:p>
          <a:p>
            <a:pPr lvl="1" algn="just">
              <a:lnSpc>
                <a:spcPct val="100000"/>
              </a:lnSpc>
              <a:buFontTx/>
              <a:buChar char="-"/>
            </a:pPr>
            <a:endParaRPr lang="en-US" sz="1600" dirty="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8A54D255-1263-2452-CB4C-1C646333DE65}"/>
              </a:ext>
            </a:extLst>
          </p:cNvPr>
          <p:cNvSpPr/>
          <p:nvPr/>
        </p:nvSpPr>
        <p:spPr>
          <a:xfrm>
            <a:off x="472440" y="135466"/>
            <a:ext cx="112471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B3D5C"/>
                </a:solidFill>
                <a:latin typeface="Aptos Display" pitchFamily="34" charset="0"/>
              </a:rPr>
              <a:t>Previous Works</a:t>
            </a:r>
            <a:endParaRPr lang="en-US" sz="4400" dirty="0"/>
          </a:p>
        </p:txBody>
      </p:sp>
      <p:pic>
        <p:nvPicPr>
          <p:cNvPr id="6" name="2026-03-31_18-15-48.png" descr="2026-03-31_18-15-48.png">
            <a:extLst>
              <a:ext uri="{FF2B5EF4-FFF2-40B4-BE49-F238E27FC236}">
                <a16:creationId xmlns:a16="http://schemas.microsoft.com/office/drawing/2014/main" id="{68673244-C816-1426-9C5C-422F6F8C9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309" y="2702703"/>
            <a:ext cx="3647326" cy="21793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">
            <a:extLst>
              <a:ext uri="{FF2B5EF4-FFF2-40B4-BE49-F238E27FC236}">
                <a16:creationId xmlns:a16="http://schemas.microsoft.com/office/drawing/2014/main" id="{AB0CD894-C305-2CE6-22CD-6D50175BC278}"/>
              </a:ext>
            </a:extLst>
          </p:cNvPr>
          <p:cNvGrpSpPr/>
          <p:nvPr/>
        </p:nvGrpSpPr>
        <p:grpSpPr>
          <a:xfrm>
            <a:off x="463227" y="2918171"/>
            <a:ext cx="5068473" cy="3633921"/>
            <a:chOff x="-471921" y="0"/>
            <a:chExt cx="11248180" cy="8279759"/>
          </a:xfrm>
        </p:grpSpPr>
        <p:pic>
          <p:nvPicPr>
            <p:cNvPr id="9" name="2026-03-31_18-13-49.png" descr="2026-03-31_18-13-49.png">
              <a:extLst>
                <a:ext uri="{FF2B5EF4-FFF2-40B4-BE49-F238E27FC236}">
                  <a16:creationId xmlns:a16="http://schemas.microsoft.com/office/drawing/2014/main" id="{7B2490AD-E269-399C-9738-6FE44081C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71921" y="0"/>
              <a:ext cx="10544974" cy="8279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Energy Density">
              <a:extLst>
                <a:ext uri="{FF2B5EF4-FFF2-40B4-BE49-F238E27FC236}">
                  <a16:creationId xmlns:a16="http://schemas.microsoft.com/office/drawing/2014/main" id="{3D8F02A7-0A44-5B9E-A8AB-21ACECA0880D}"/>
                </a:ext>
              </a:extLst>
            </p:cNvPr>
            <p:cNvSpPr txBox="1"/>
            <p:nvPr/>
          </p:nvSpPr>
          <p:spPr>
            <a:xfrm rot="16200000">
              <a:off x="7982788" y="3119353"/>
              <a:ext cx="4583741" cy="1003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600"/>
              </a:lvl1pPr>
            </a:lstStyle>
            <a:p>
              <a:r>
                <a:rPr sz="2000" b="1" dirty="0"/>
                <a:t>Energy Density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8A803D-9F09-9EC7-13A1-75125753D785}"/>
                  </a:ext>
                </a:extLst>
              </p:cNvPr>
              <p:cNvSpPr txBox="1"/>
              <p:nvPr/>
            </p:nvSpPr>
            <p:spPr>
              <a:xfrm>
                <a:off x="5584610" y="4871259"/>
                <a:ext cx="6557773" cy="1741246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dirty="0"/>
                  <a:t>Our work extends this approach by: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introducing </a:t>
                </a:r>
                <a:r>
                  <a:rPr lang="en-US" b="1" dirty="0"/>
                  <a:t>time-conditioning </a:t>
                </a:r>
                <a:r>
                  <a:rPr lang="en-US" dirty="0"/>
                  <a:t>and </a:t>
                </a:r>
                <a:r>
                  <a:rPr lang="en-US" b="1" dirty="0"/>
                  <a:t>gated spatial masking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predicting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/>
                  <a:t>all hydrodynamic </a:t>
                </a:r>
                <a:r>
                  <a:rPr lang="en-US" b="1" dirty="0">
                    <a:solidFill>
                      <a:schemeClr val="tx1"/>
                    </a:solidFill>
                  </a:rPr>
                  <a:t>fields (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)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scaling to </a:t>
                </a:r>
                <a:r>
                  <a:rPr lang="en-US" b="1" dirty="0">
                    <a:solidFill>
                      <a:srgbClr val="FF0000"/>
                    </a:solidFill>
                  </a:rPr>
                  <a:t>full</a:t>
                </a:r>
                <a:r>
                  <a:rPr lang="en-US" b="1" dirty="0"/>
                  <a:t> </a:t>
                </a:r>
                <a:r>
                  <a:rPr lang="en-US" b="1" dirty="0">
                    <a:solidFill>
                      <a:srgbClr val="FF0000"/>
                    </a:solidFill>
                  </a:rPr>
                  <a:t>3+1D evolution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8A803D-9F09-9EC7-13A1-75125753D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610" y="4871259"/>
                <a:ext cx="6557773" cy="1741246"/>
              </a:xfrm>
              <a:prstGeom prst="rect">
                <a:avLst/>
              </a:prstGeom>
              <a:blipFill>
                <a:blip r:embed="rId5"/>
                <a:stretch>
                  <a:fillRect l="-772" b="-4348"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150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BF36F-A56D-EB02-FECD-0A30C2700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3">
            <a:extLst>
              <a:ext uri="{FF2B5EF4-FFF2-40B4-BE49-F238E27FC236}">
                <a16:creationId xmlns:a16="http://schemas.microsoft.com/office/drawing/2014/main" id="{056002FD-1D16-709B-6F7C-776C70D92CB6}"/>
              </a:ext>
            </a:extLst>
          </p:cNvPr>
          <p:cNvSpPr/>
          <p:nvPr/>
        </p:nvSpPr>
        <p:spPr>
          <a:xfrm>
            <a:off x="472440" y="135466"/>
            <a:ext cx="112471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B3D5C"/>
                </a:solidFill>
                <a:latin typeface="Aptos Display" pitchFamily="34" charset="0"/>
              </a:rPr>
              <a:t>Methods - Overview</a:t>
            </a:r>
            <a:endParaRPr lang="en-US" sz="4400" dirty="0"/>
          </a:p>
        </p:txBody>
      </p:sp>
      <p:pic>
        <p:nvPicPr>
          <p:cNvPr id="253" name="Picture 252">
            <a:extLst>
              <a:ext uri="{FF2B5EF4-FFF2-40B4-BE49-F238E27FC236}">
                <a16:creationId xmlns:a16="http://schemas.microsoft.com/office/drawing/2014/main" id="{80DBF169-3C6B-6015-FA65-D5EB25DF0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04" y="871757"/>
            <a:ext cx="11664696" cy="526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38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F421E-B12D-FFAB-AE2A-3F386E3AC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3">
            <a:extLst>
              <a:ext uri="{FF2B5EF4-FFF2-40B4-BE49-F238E27FC236}">
                <a16:creationId xmlns:a16="http://schemas.microsoft.com/office/drawing/2014/main" id="{6B7C1FEB-60E0-8CEC-F39E-6A941E9681C3}"/>
              </a:ext>
            </a:extLst>
          </p:cNvPr>
          <p:cNvSpPr/>
          <p:nvPr/>
        </p:nvSpPr>
        <p:spPr>
          <a:xfrm>
            <a:off x="472440" y="135466"/>
            <a:ext cx="112471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B3D5C"/>
                </a:solidFill>
                <a:latin typeface="Aptos Display" pitchFamily="34" charset="0"/>
              </a:rPr>
              <a:t>Methods – Problem Formulation</a:t>
            </a:r>
            <a:endParaRPr lang="en-US" sz="4400" dirty="0"/>
          </a:p>
        </p:txBody>
      </p:sp>
      <p:pic>
        <p:nvPicPr>
          <p:cNvPr id="253" name="Picture 252">
            <a:extLst>
              <a:ext uri="{FF2B5EF4-FFF2-40B4-BE49-F238E27FC236}">
                <a16:creationId xmlns:a16="http://schemas.microsoft.com/office/drawing/2014/main" id="{9412B837-A9CD-AE9A-33BA-F7F5D7B77C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7491" b="47711"/>
          <a:stretch>
            <a:fillRect/>
          </a:stretch>
        </p:blipFill>
        <p:spPr>
          <a:xfrm>
            <a:off x="336805" y="871757"/>
            <a:ext cx="2624109" cy="2749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6">
                <a:extLst>
                  <a:ext uri="{FF2B5EF4-FFF2-40B4-BE49-F238E27FC236}">
                    <a16:creationId xmlns:a16="http://schemas.microsoft.com/office/drawing/2014/main" id="{9341EACF-8142-2413-5422-0FCDB396B6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729" y="3621024"/>
                <a:ext cx="11869271" cy="3236975"/>
              </a:xfrm>
              <a:prstGeom prst="rect">
                <a:avLst/>
              </a:prstGeom>
              <a:ln w="31750">
                <a:noFill/>
              </a:ln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800" b="1" dirty="0">
                    <a:solidFill>
                      <a:schemeClr val="accent4"/>
                    </a:solidFill>
                  </a:rPr>
                  <a:t>Problem Formulation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en-US" sz="1800" dirty="0"/>
                  <a:t>Given an initial state at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/>
                  <a:t> specifying the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en-US" sz="1800" b="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800" b="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800" b="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800" b="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800" dirty="0"/>
                  <a:t>, the MUSIC solver propagates the system forward across </a:t>
                </a:r>
                <a14:m>
                  <m:oMath xmlns:m="http://schemas.openxmlformats.org/officeDocument/2006/math">
                    <m:r>
                      <a:rPr lang="en-US" sz="1800" b="0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800" dirty="0"/>
                  <a:t>, producing a sequence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800" b="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1800" dirty="0"/>
                  <a:t>.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en-US" sz="1800" dirty="0"/>
                  <a:t>Our goal is to learn a surrogate operator to approximate the mapping,</a:t>
                </a:r>
              </a:p>
              <a:p>
                <a:pPr algn="just">
                  <a:lnSpc>
                    <a:spcPct val="100000"/>
                  </a:lnSpc>
                </a:pPr>
                <a:endParaRPr lang="en-US" sz="1800" dirty="0"/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>
                          <a:latin typeface="Cambria Math" panose="02040503050406030204" pitchFamily="18" charset="0"/>
                        </a:rPr>
                        <m:t>𝒢</m:t>
                      </m:r>
                      <m:r>
                        <a:rPr lang="en-US" sz="1800" b="0" i="1">
                          <a:latin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lit/>
                        </m:rPr>
                        <a:rPr lang="en-US" sz="1800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>
                          <a:latin typeface="Cambria Math" panose="02040503050406030204" pitchFamily="18" charset="0"/>
                        </a:rPr>
                        <m:t>↦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b="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800" b="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algn="just">
                  <a:lnSpc>
                    <a:spcPct val="100000"/>
                  </a:lnSpc>
                </a:pPr>
                <a:r>
                  <a:rPr lang="en-US" sz="1800" dirty="0"/>
                  <a:t>For 2+1D,</a:t>
                </a:r>
                <a:r>
                  <a:rPr lang="ko-KR" alt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ko-KR" sz="1800" b="0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altLang="ko-KR" sz="1800" b="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ko-KR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800" b="0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ko-KR" sz="1800" b="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altLang="ko-KR" sz="1800" b="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ko-KR" sz="1800" b="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altLang="ko-KR" sz="1800" b="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ko-KR" sz="1800" b="0" i="1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p>
                    <m:r>
                      <a:rPr lang="en-US" altLang="ko-KR" sz="1800" b="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800" b="0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ko-KR" sz="1800" b="0" i="1">
                            <a:latin typeface="Cambria Math" panose="02040503050406030204" pitchFamily="18" charset="0"/>
                          </a:rPr>
                          <m:t>5×100×100</m:t>
                        </m:r>
                      </m:sup>
                    </m:sSup>
                  </m:oMath>
                </a14:m>
                <a:r>
                  <a:rPr lang="en-US" sz="1800" dirty="0"/>
                  <a:t> with 60 timesteps, for 3+1D,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1800" b="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p>
                    <m:r>
                      <a:rPr lang="en-US" sz="1800" b="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6×28×128×128</m:t>
                        </m:r>
                      </m:sup>
                    </m:sSup>
                  </m:oMath>
                </a14:m>
                <a:r>
                  <a:rPr lang="en-US" sz="1800" i="1" dirty="0"/>
                  <a:t> </a:t>
                </a:r>
                <a:r>
                  <a:rPr lang="en-US" sz="1800" dirty="0"/>
                  <a:t>with 40 timesteps.</a:t>
                </a:r>
              </a:p>
            </p:txBody>
          </p:sp>
        </mc:Choice>
        <mc:Fallback xmlns="">
          <p:sp>
            <p:nvSpPr>
              <p:cNvPr id="2" name="Content Placeholder 6">
                <a:extLst>
                  <a:ext uri="{FF2B5EF4-FFF2-40B4-BE49-F238E27FC236}">
                    <a16:creationId xmlns:a16="http://schemas.microsoft.com/office/drawing/2014/main" id="{9341EACF-8142-2413-5422-0FCDB396B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29" y="3621024"/>
                <a:ext cx="11869271" cy="3236975"/>
              </a:xfrm>
              <a:prstGeom prst="rect">
                <a:avLst/>
              </a:prstGeom>
              <a:blipFill>
                <a:blip r:embed="rId4"/>
                <a:stretch>
                  <a:fillRect l="-321" t="-784" r="-321"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292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3E1E7-BDAA-C0E7-C179-D3D69CA99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3">
            <a:extLst>
              <a:ext uri="{FF2B5EF4-FFF2-40B4-BE49-F238E27FC236}">
                <a16:creationId xmlns:a16="http://schemas.microsoft.com/office/drawing/2014/main" id="{FF9375BD-A618-4918-09FF-2B11AAF1CEBB}"/>
              </a:ext>
            </a:extLst>
          </p:cNvPr>
          <p:cNvSpPr/>
          <p:nvPr/>
        </p:nvSpPr>
        <p:spPr>
          <a:xfrm>
            <a:off x="472440" y="135466"/>
            <a:ext cx="112471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B3D5C"/>
                </a:solidFill>
                <a:latin typeface="Aptos Display" pitchFamily="34" charset="0"/>
              </a:rPr>
              <a:t>Methods – Surrogate Pipeline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6">
                <a:extLst>
                  <a:ext uri="{FF2B5EF4-FFF2-40B4-BE49-F238E27FC236}">
                    <a16:creationId xmlns:a16="http://schemas.microsoft.com/office/drawing/2014/main" id="{6C663E6A-2021-9361-7CE6-F716224DED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729" y="3621024"/>
                <a:ext cx="11869271" cy="323697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800" b="1" dirty="0">
                    <a:solidFill>
                      <a:srgbClr val="0070C0"/>
                    </a:solidFill>
                  </a:rPr>
                  <a:t>TC-QGP Surrogate Pipeline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en-US" sz="1800" b="1" dirty="0"/>
                  <a:t>Factorized Neural Operator Encoder: </a:t>
                </a:r>
                <a:r>
                  <a:rPr lang="en-US" sz="1800" dirty="0"/>
                  <a:t>using Tucker tensorized FNO to map initial state to reduced latent space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𝑇𝐹𝑁𝑂</m:t>
                      </m:r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sSub>
                            <m:sSub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 algn="just">
                  <a:lnSpc>
                    <a:spcPct val="100000"/>
                  </a:lnSpc>
                </a:pPr>
                <a:r>
                  <a:rPr lang="en-US" sz="1800" b="1" dirty="0"/>
                  <a:t>Adaptive Time-Conditioned Decoding: </a:t>
                </a:r>
                <a:r>
                  <a:rPr lang="en-US" sz="1800" dirty="0"/>
                  <a:t>to capture dissipative dynamics, when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𝑒𝑚𝑏</m:t>
                        </m:r>
                      </m:sub>
                    </m:sSub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lvl="1" algn="just">
                  <a:lnSpc>
                    <a:spcPct val="100000"/>
                  </a:lnSpc>
                </a:pPr>
                <a:r>
                  <a:rPr lang="en-US" sz="1400" b="1" dirty="0"/>
                  <a:t>Time Embedding: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𝑀𝐿𝑃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sup>
                    </m:sSup>
                  </m:oMath>
                </a14:m>
                <a:endParaRPr lang="en-US" sz="1400" b="0" dirty="0"/>
              </a:p>
              <a:p>
                <a:pPr lvl="1" algn="just">
                  <a:lnSpc>
                    <a:spcPct val="100000"/>
                  </a:lnSpc>
                </a:pPr>
                <a:r>
                  <a:rPr lang="en-US" sz="1400" b="1" dirty="0"/>
                  <a:t>Adaptive modulation: 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𝐴𝑑𝑎𝐺𝑁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𝐺𝑁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⨀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1400" dirty="0"/>
              </a:p>
              <a:p>
                <a:pPr algn="just">
                  <a:lnSpc>
                    <a:spcPct val="100000"/>
                  </a:lnSpc>
                </a:pPr>
                <a:r>
                  <a:rPr lang="en-US" sz="1800" b="1" dirty="0"/>
                  <a:t>Gated Spatial Masking: </a:t>
                </a:r>
                <a:r>
                  <a:rPr lang="en-US" sz="1800" dirty="0"/>
                  <a:t>to capture evolving field support with time-evolving sharp boundaries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𝐺𝑆𝑀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⨀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𝐶𝑜𝑛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𝑅𝑒𝐿𝑈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𝐶𝑜𝑛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Content Placeholder 6">
                <a:extLst>
                  <a:ext uri="{FF2B5EF4-FFF2-40B4-BE49-F238E27FC236}">
                    <a16:creationId xmlns:a16="http://schemas.microsoft.com/office/drawing/2014/main" id="{6C663E6A-2021-9361-7CE6-F716224DE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29" y="3621024"/>
                <a:ext cx="11869271" cy="3236976"/>
              </a:xfrm>
              <a:prstGeom prst="rect">
                <a:avLst/>
              </a:prstGeom>
              <a:blipFill>
                <a:blip r:embed="rId3"/>
                <a:stretch>
                  <a:fillRect l="-321" t="-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6F362DC-930E-73AC-8374-99D9BF31D4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497" b="47740"/>
          <a:stretch>
            <a:fillRect/>
          </a:stretch>
        </p:blipFill>
        <p:spPr>
          <a:xfrm>
            <a:off x="336804" y="871757"/>
            <a:ext cx="8807196" cy="274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05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4ABFA-8074-19E3-150D-16517FAFA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3">
            <a:extLst>
              <a:ext uri="{FF2B5EF4-FFF2-40B4-BE49-F238E27FC236}">
                <a16:creationId xmlns:a16="http://schemas.microsoft.com/office/drawing/2014/main" id="{B23A40FA-8E04-5F29-598D-4682890E43B4}"/>
              </a:ext>
            </a:extLst>
          </p:cNvPr>
          <p:cNvSpPr/>
          <p:nvPr/>
        </p:nvSpPr>
        <p:spPr>
          <a:xfrm>
            <a:off x="472440" y="135466"/>
            <a:ext cx="112471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B3D5C"/>
                </a:solidFill>
                <a:latin typeface="Aptos Display" pitchFamily="34" charset="0"/>
              </a:rPr>
              <a:t>Methods – Training Objective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6">
                <a:extLst>
                  <a:ext uri="{FF2B5EF4-FFF2-40B4-BE49-F238E27FC236}">
                    <a16:creationId xmlns:a16="http://schemas.microsoft.com/office/drawing/2014/main" id="{1D2E743A-658F-8206-918B-159E3B4268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729" y="3621024"/>
                <a:ext cx="11869271" cy="323697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800" b="1" dirty="0">
                    <a:solidFill>
                      <a:srgbClr val="92D050"/>
                    </a:solidFill>
                  </a:rPr>
                  <a:t>Training Objective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en-US" sz="1800" dirty="0"/>
                  <a:t>We train with a composite spatiotemporal loss that penalizes both pointwise field errors and spatial gradient discrepancies, averaged over all output timesteps:</a:t>
                </a:r>
              </a:p>
              <a:p>
                <a:pPr algn="just">
                  <a:lnSpc>
                    <a:spcPct val="100000"/>
                  </a:lnSpc>
                </a:pPr>
                <a:endParaRPr lang="en-US" sz="1800" dirty="0"/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ℒ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b>
                              </m:sSub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ℒ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b>
                              </m:sSub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800" b="0" dirty="0"/>
              </a:p>
              <a:p>
                <a:pPr algn="just">
                  <a:lnSpc>
                    <a:spcPct val="100000"/>
                  </a:lnSpc>
                </a:pPr>
                <a:r>
                  <a:rPr lang="en-US" sz="1800" dirty="0"/>
                  <a:t>The first term penalizes pointwise field errors, while the second term penalizes discrepancies in the spatial gradients of the predicted fields. </a:t>
                </a:r>
                <a:endParaRPr lang="en-US" sz="1800" b="0" dirty="0"/>
              </a:p>
            </p:txBody>
          </p:sp>
        </mc:Choice>
        <mc:Fallback xmlns="">
          <p:sp>
            <p:nvSpPr>
              <p:cNvPr id="2" name="Content Placeholder 6">
                <a:extLst>
                  <a:ext uri="{FF2B5EF4-FFF2-40B4-BE49-F238E27FC236}">
                    <a16:creationId xmlns:a16="http://schemas.microsoft.com/office/drawing/2014/main" id="{1D2E743A-658F-8206-918B-159E3B426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29" y="3621024"/>
                <a:ext cx="11869271" cy="3236975"/>
              </a:xfrm>
              <a:prstGeom prst="rect">
                <a:avLst/>
              </a:prstGeom>
              <a:blipFill>
                <a:blip r:embed="rId3"/>
                <a:stretch>
                  <a:fillRect l="-321" t="-784" r="-321" b="-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69C6BF2-7E74-1104-1011-172A51E745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7740"/>
          <a:stretch>
            <a:fillRect/>
          </a:stretch>
        </p:blipFill>
        <p:spPr>
          <a:xfrm>
            <a:off x="336804" y="871757"/>
            <a:ext cx="11664696" cy="274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85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23F19-6A8A-C09E-9DF8-C6C6F84A8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3">
            <a:extLst>
              <a:ext uri="{FF2B5EF4-FFF2-40B4-BE49-F238E27FC236}">
                <a16:creationId xmlns:a16="http://schemas.microsoft.com/office/drawing/2014/main" id="{2FBF94D3-4EBB-3159-9FA1-62387A59B283}"/>
              </a:ext>
            </a:extLst>
          </p:cNvPr>
          <p:cNvSpPr/>
          <p:nvPr/>
        </p:nvSpPr>
        <p:spPr>
          <a:xfrm>
            <a:off x="472440" y="135466"/>
            <a:ext cx="112471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B3D5C"/>
                </a:solidFill>
                <a:latin typeface="Aptos Display" pitchFamily="34" charset="0"/>
              </a:rPr>
              <a:t>Methods – Key Advantages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8E013B-AC84-92BD-9A41-E55C3EE3E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04" y="871757"/>
            <a:ext cx="11664696" cy="526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2761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EA740E63-8231-234F-9059-7F6E415520C6}" vid="{315AC291-A142-F24B-B412-7E021522D5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11634</TotalTime>
  <Words>2683</Words>
  <Application>Microsoft Macintosh PowerPoint</Application>
  <PresentationFormat>Widescreen</PresentationFormat>
  <Paragraphs>306</Paragraphs>
  <Slides>16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 Display</vt:lpstr>
      <vt:lpstr>Arial</vt:lpstr>
      <vt:lpstr>Calibri</vt:lpstr>
      <vt:lpstr>Cambria Math</vt:lpstr>
      <vt:lpstr>BNL</vt:lpstr>
      <vt:lpstr>AI Surrogate Modeling for Fast Simulation of the  Hydrodynamic Evolution of the Quark-Gluon Plasma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Lee, Seungjun</dc:creator>
  <cp:keywords/>
  <dc:description/>
  <cp:lastModifiedBy>Lee, Seungjun</cp:lastModifiedBy>
  <cp:revision>3638</cp:revision>
  <dcterms:created xsi:type="dcterms:W3CDTF">2024-09-02T20:59:03Z</dcterms:created>
  <dcterms:modified xsi:type="dcterms:W3CDTF">2026-05-11T14:01:20Z</dcterms:modified>
  <cp:category/>
</cp:coreProperties>
</file>