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0" r:id="rId2"/>
  </p:sldMasterIdLst>
  <p:notesMasterIdLst>
    <p:notesMasterId r:id="rId27"/>
  </p:notesMasterIdLst>
  <p:sldIdLst>
    <p:sldId id="292" r:id="rId3"/>
    <p:sldId id="464" r:id="rId4"/>
    <p:sldId id="465" r:id="rId5"/>
    <p:sldId id="467" r:id="rId6"/>
    <p:sldId id="469" r:id="rId7"/>
    <p:sldId id="474" r:id="rId8"/>
    <p:sldId id="471" r:id="rId9"/>
    <p:sldId id="478" r:id="rId10"/>
    <p:sldId id="479" r:id="rId11"/>
    <p:sldId id="480" r:id="rId12"/>
    <p:sldId id="486" r:id="rId13"/>
    <p:sldId id="487" r:id="rId14"/>
    <p:sldId id="484" r:id="rId15"/>
    <p:sldId id="485" r:id="rId16"/>
    <p:sldId id="294" r:id="rId17"/>
    <p:sldId id="481" r:id="rId18"/>
    <p:sldId id="466" r:id="rId19"/>
    <p:sldId id="468" r:id="rId20"/>
    <p:sldId id="264" r:id="rId21"/>
    <p:sldId id="473" r:id="rId22"/>
    <p:sldId id="472" r:id="rId23"/>
    <p:sldId id="462" r:id="rId24"/>
    <p:sldId id="483" r:id="rId25"/>
    <p:sldId id="482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FF40FF"/>
    <a:srgbClr val="7270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33"/>
    <p:restoredTop sz="94768"/>
  </p:normalViewPr>
  <p:slideViewPr>
    <p:cSldViewPr snapToGrid="0" snapToObjects="1">
      <p:cViewPr>
        <p:scale>
          <a:sx n="114" d="100"/>
          <a:sy n="114" d="100"/>
        </p:scale>
        <p:origin x="100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1B81C5-DB9A-1647-BD58-16E1A56F931E}" type="datetimeFigureOut">
              <a:rPr lang="en-US" smtClean="0"/>
              <a:t>5/8/26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73D6C9-3CA4-C941-B973-FFBAD2572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415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14515-1139-214A-9D9B-4670719C30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53A9D2-952C-6240-A6DC-F6F26B2A38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8705D8-A1BA-FF4B-BF12-4841A5AF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2B008-1437-8E46-BA44-514DF78248C2}" type="datetime1">
              <a:rPr lang="en-US" smtClean="0"/>
              <a:t>5/10/26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C0BC09-B8A5-9541-9A03-E5ED85473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 Silva, Physics and Detector opportunities in fixed-target EIC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0FCB61-C7B9-CF4F-A138-93CC378B6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7709B-0DA8-684A-9E86-4224689FF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880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A9C86-DE6D-2040-BDE5-427299EF2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49BCC0-2538-594B-A2D7-A18FCAD42B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30B27C-4889-5A43-B4C6-BAE83E55E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0562D-4C71-AF41-A2E8-316058830C59}" type="datetime1">
              <a:rPr lang="en-US" smtClean="0"/>
              <a:t>5/10/26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7AEC64-D869-674F-850C-F25A73BF4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 Silva, Physics and Detector opportunities in fixed-target EIC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47CDF8-C0FD-2A43-8F50-4CEFCAED7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7709B-0DA8-684A-9E86-4224689FF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397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F0C244-818F-7F40-87E2-96E79BB6AF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E10242-7FF1-2641-B638-1C0FC29538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7F7FE9-3656-4145-82A2-83CB06F65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91999-C94A-2F44-87BF-7BF3BB2BEC6B}" type="datetime1">
              <a:rPr lang="en-US" smtClean="0"/>
              <a:t>5/10/26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2F7F60-4541-6C47-B067-12093FD71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 Silva, Physics and Detector opportunities in fixed-target EIC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323121-C3B4-B84E-9402-3F45025F8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7709B-0DA8-684A-9E86-4224689FF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14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52F86-036E-21E6-D25B-D4CEE63A21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107647-5415-1F7D-8887-C4A0A6DB1B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045B4D-3D53-6E7A-F3BE-FD6F30406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8B9E5-BB64-5247-88A5-CCFEE64FA486}" type="datetime1">
              <a:rPr lang="en-US" smtClean="0"/>
              <a:t>5/10/26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1489E1-C216-A427-D79C-A9307AB4C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 Silva, Physics and Detector opportunities in fixed-target EIC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3E9CC6-3A0F-B37E-AEB3-A730C5019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8738-5F71-424B-9F6B-45EEE0A4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1349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214F5-476A-9CC5-E5D4-6B6354ECF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0461C7-CB2B-03B2-F013-A9533005DB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43C21-CD50-3F1A-28D9-1BB4AB5C6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EF92A-20C5-F14B-BB8E-B9E73A6B0FE6}" type="datetime1">
              <a:rPr lang="en-US" smtClean="0"/>
              <a:t>5/10/26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F21F3C-2D85-D44D-F7F9-E3380D83B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 Silva, Physics and Detector opportunities in fixed-target EIC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02DB24-A4F2-DA2F-C94F-F544EA0B1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8738-5F71-424B-9F6B-45EEE0A4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3184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E1A9A-73AE-B0A5-D083-DD83F13B6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517B4D-7C1A-588C-D561-39058C06C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C0E939-F9F9-8D9B-79CE-4D857B007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FF459-B585-3E47-BC11-45BDCAEC1167}" type="datetime1">
              <a:rPr lang="en-US" smtClean="0"/>
              <a:t>5/10/26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CF5748-BA91-A72C-266A-1CA42B3F1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 Silva, Physics and Detector opportunities in fixed-target EIC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53DDD9-53BF-CF4E-B5CD-C621E9CDE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8738-5F71-424B-9F6B-45EEE0A4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2236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94044-FAC6-D3DD-B0C4-9879C1A01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70F645-27DE-E317-38E1-B7566EBFE0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84F83-2BD9-578B-20D3-755ADDB545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8E5362-637B-4625-6959-30DA8B053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935AE-0912-2E44-BA68-9CE0681406C9}" type="datetime1">
              <a:rPr lang="en-US" smtClean="0"/>
              <a:t>5/10/26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F06435-5BA8-F9E2-34F8-BB394DB0C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 Silva, Physics and Detector opportunities in fixed-target EIC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914E1D-9CD3-F065-3FC8-A79759ACA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8738-5F71-424B-9F6B-45EEE0A4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1696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F664F-EFA8-45B9-C013-840DCB352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796D61-4C41-9F45-F277-1520CDE000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913244-46C5-A3C3-AB37-E3AA127BDD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C1300A-15B3-3C9F-8546-6F020A07FF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52D844-ECC3-5CB4-5012-D40170F944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C05A29F-3E7B-C9B4-B64D-3960BF1D9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3BE49-2037-A44C-93C0-E8F89EF01FFB}" type="datetime1">
              <a:rPr lang="en-US" smtClean="0"/>
              <a:t>5/10/26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19D48B-57B6-5722-F946-CC291FBC8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 Silva, Physics and Detector opportunities in fixed-target EIC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25F462-5ED9-E25B-0B75-C25F8ACB8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8738-5F71-424B-9F6B-45EEE0A4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1874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771B7-3A7B-62BB-0F6A-2936F5C11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3BA027-80EC-F7EB-4D8B-1C49F8EF1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143BC-CB8B-4443-BDB0-EFB8BE77180C}" type="datetime1">
              <a:rPr lang="en-US" smtClean="0"/>
              <a:t>5/10/26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E7A76C-BEA9-8495-50BF-212527B87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 Silva, Physics and Detector opportunities in fixed-target EIC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FAB45B-B3A1-909B-36C1-73F20610C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8738-5F71-424B-9F6B-45EEE0A4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9950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2D9EFD-9E30-CA87-55AB-8738D04D5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0B6E1-070A-9E4A-969D-540E49E6DDF2}" type="datetime1">
              <a:rPr lang="en-US" smtClean="0"/>
              <a:t>5/10/26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03055E-3A59-033A-CDCC-15F93D4AC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 Silva, Physics and Detector opportunities in fixed-target EIC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7ED166-BE11-064E-256C-257C31D1F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8738-5F71-424B-9F6B-45EEE0A4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0548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9E4AA-0C1A-DBDE-2B0B-39D38578F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12F13D-B227-ED6B-96BB-8BE9E501EB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071368-6DBE-49D8-E3FC-9734D24BC0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3015B4-DA11-96DC-5DE7-1DF15433F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4BAEA-C03A-A44D-9C0E-8E9C531B3A61}" type="datetime1">
              <a:rPr lang="en-US" smtClean="0"/>
              <a:t>5/10/26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D0E5F6-AC32-81E5-0ACA-80133CFE2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 Silva, Physics and Detector opportunities in fixed-target EIC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363353-D8CE-E402-CD3A-6876C0AC8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8738-5F71-424B-9F6B-45EEE0A4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42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487F0-D826-184E-BA90-3A0C3A7D4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F8AA78-CDD3-664F-A19A-06BB6B7E82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D5B248-1CD2-B345-AC70-4F91BF024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9869A-BF38-3F4A-A7D6-D81AB6D0EB45}" type="datetime1">
              <a:rPr lang="en-US" smtClean="0"/>
              <a:t>5/10/26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E4F6CC-E157-0D43-8B54-8061D4EC9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 Silva, Physics and Detector opportunities in fixed-target EIC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4DE928-F1A7-5348-8E62-EA99E6C7C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7709B-0DA8-684A-9E86-4224689FF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4137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AEC6F-147E-ECF6-543E-827CE8252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269BA6-F482-B9DB-149B-819AE465CF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BF1D21-6244-C269-9316-85E8667A05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3D756-93C7-203B-9535-6F5A03F11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16613-509E-8645-8DC6-B64E85216369}" type="datetime1">
              <a:rPr lang="en-US" smtClean="0"/>
              <a:t>5/10/26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EE6807-A11E-BCE8-5B91-2F542EDC9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 Silva, Physics and Detector opportunities in fixed-target EIC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26487A-356B-7CD5-D24F-11989B16D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8738-5F71-424B-9F6B-45EEE0A4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2066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026F1-7EF7-4797-ED90-B03B0D2DF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C15937-3F26-E4A5-83F3-BADF94F0E8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69961B-53AC-D3DA-B372-B11777B5F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91411-D045-AC4E-AF27-73E90F503EA4}" type="datetime1">
              <a:rPr lang="en-US" smtClean="0"/>
              <a:t>5/10/26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177F4B-EDFF-89BA-1206-D5C8F6924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 Silva, Physics and Detector opportunities in fixed-target EIC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09E880-4E8F-0692-8290-9F00D31DE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8738-5F71-424B-9F6B-45EEE0A4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6043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8DF1E8-99A4-9765-CD35-05E1E88F1E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DDAF38-9A31-41A6-8D97-1DE5E156E2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F2516E-38A6-DFA8-6A42-8E37DB248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CB7B2-A876-174B-B5D2-1B10C65EA1E5}" type="datetime1">
              <a:rPr lang="en-US" smtClean="0"/>
              <a:t>5/10/26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D311A4-BD20-DFB6-8CB6-CA63D57D5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 Silva, Physics and Detector opportunities in fixed-target EIC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951884-BAF2-7824-E17A-D67D60E03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8738-5F71-424B-9F6B-45EEE0A4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688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B1005-3F83-C143-9D36-8ECE59E28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81F756-5FFE-1648-9E6B-3F53CD6EF1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ECA1ED-82B2-D443-B6C0-B15D3ACBD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1C683-1D56-D242-826D-4CFD0738731B}" type="datetime1">
              <a:rPr lang="en-US" smtClean="0"/>
              <a:t>5/10/26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402B10-7803-F64E-8CE2-E37B980F1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 Silva, Physics and Detector opportunities in fixed-target EIC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19EF1E-3C2D-4345-9C04-7F6FBCE9A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7709B-0DA8-684A-9E86-4224689FF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479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02AE3-7356-6146-9535-1BBF824C7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BFB13D-0CD3-824D-8B1A-84C7F963D6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43D8DF-5040-0540-A71C-BBA45B53BA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BB526C-385D-434F-ABE0-D77BA08DA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C61B4-A4C0-254C-8821-6402A086DC1A}" type="datetime1">
              <a:rPr lang="en-US" smtClean="0"/>
              <a:t>5/10/26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BD8DCE-0B82-E34C-B5F2-E77F214E4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 Silva, Physics and Detector opportunities in fixed-target EIC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E5921C-1E69-2A46-947B-2E8542496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7709B-0DA8-684A-9E86-4224689FF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165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5574F-D99B-3349-B142-3235C904D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407997-45E8-CC48-B52F-EB590A9144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55593F-9B8A-AC42-B982-33A5C41352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DB7A57-3AA6-D943-9983-6651FB12D5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959681-8ACF-6A46-9DAB-0AFB6C3341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9862FC-2EB5-0348-A327-082777B85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3DB3E-8DCF-8C4C-9900-AD6A676510CB}" type="datetime1">
              <a:rPr lang="en-US" smtClean="0"/>
              <a:t>5/10/26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7A30C5-5DC5-154D-AB0C-B58ABED10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 Silva, Physics and Detector opportunities in fixed-target EIC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4A777A-D88A-634A-B147-5D9BA0485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7709B-0DA8-684A-9E86-4224689FF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284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DAAAF-5B42-D344-B7BA-5D4A25A66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76E7F0-86DE-8C40-8076-960713B50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A20CB-5199-6742-9E3D-985D064C40A5}" type="datetime1">
              <a:rPr lang="en-US" smtClean="0"/>
              <a:t>5/10/26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875DCB-A91A-9842-81D3-537D4DF7A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 Silva, Physics and Detector opportunities in fixed-target EIC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07A75E-E80F-0943-9915-AE435F382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7709B-0DA8-684A-9E86-4224689FF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904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7A0DB5-45EE-1741-9BC4-D695015E3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20DE8-31BD-9C49-89C1-B3304C392016}" type="datetime1">
              <a:rPr lang="en-US" smtClean="0"/>
              <a:t>5/10/26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AC4648-0479-A64F-A5E1-5DC4C064C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 Silva, Physics and Detector opportunities in fixed-target EIC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63FED7-D205-4042-8BB5-BC0259D5E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7709B-0DA8-684A-9E86-4224689FF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546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D2363-564F-0542-94F6-AE66C25E4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F406F3-1942-6146-8855-5FF9F9BCD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4C78EE-F7E1-B04C-991F-5D69EF97B1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51DFA0-53FC-FF40-B317-4D74A8205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E32C0-9C9E-634B-A15F-E327F996FA13}" type="datetime1">
              <a:rPr lang="en-US" smtClean="0"/>
              <a:t>5/10/26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ECDBF8-A6E8-A241-AD70-5429D4555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 Silva, Physics and Detector opportunities in fixed-target EIC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6E9CF1-48B1-5446-86F5-F1C1C0F77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7709B-0DA8-684A-9E86-4224689FF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201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7883B-EA72-944E-A7DC-E04DC34F7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CF70DE-526E-024A-9197-68D6D7A9F6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8D6183-6AD0-6C4F-902D-9447E7958A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9ADD28-EBE1-EE4B-AD34-DD385FB4E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63EA4-9C81-4749-9823-9EA97B16194A}" type="datetime1">
              <a:rPr lang="en-US" smtClean="0"/>
              <a:t>5/10/26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003FAC-B6A9-9444-9583-4C5791537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 Silva, Physics and Detector opportunities in fixed-target EIC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233A9E-0C23-6749-8D3D-E983B432E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7709B-0DA8-684A-9E86-4224689FF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418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D7E01C-84AF-3A46-9AC3-FEA5A4B30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1AC44E-CF2C-514F-8E3A-16BAACEAD4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451D3E-BBFD-DF42-AD70-B7C180E10B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817B66-9398-C64E-81DE-8F2FFB14D98C}" type="datetime1">
              <a:rPr lang="en-US" smtClean="0"/>
              <a:t>5/10/26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73FF52-0DE8-4F46-AC8A-6AB4B3F12F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da Silva, Physics and Detector opportunities in fixed-target EIC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6065DC-7C89-1748-AD38-08186F975E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27709B-0DA8-684A-9E86-4224689FF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830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F12239-F57B-BAFD-80EE-674302EE1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5E6879-9043-8F40-422C-E7BCA867F4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098FC2-9E10-386F-F81E-9F93A32F34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54C8D-68DD-B944-B256-D15EBD0F965C}" type="datetime1">
              <a:rPr lang="en-US" smtClean="0"/>
              <a:t>5/10/26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E65254-4E85-CA82-CC83-7869CACF1E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da Silva, Physics and Detector opportunities in fixed-target EIC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4BC23C-91DB-9046-F98F-4D23471E00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D18738-5F71-424B-9F6B-45EEE0A4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575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hyperlink" Target="https://www.dropbox.com/scl/fi/fb3c456m92ot0s5m32m07/Accelerator_and_beam_conditions_critical_for_EIC_simulations.pdf?rlkey=r4k2xqkmw7t4uxffsa5g5lxup&amp;dl=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6F671-F845-A36D-58BF-77CDA9E6D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1508"/>
            <a:ext cx="10515600" cy="338554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1A63A0"/>
                </a:solidFill>
                <a:highlight>
                  <a:srgbClr val="FFFFFF"/>
                </a:highlight>
                <a:latin typeface="Roboto" panose="02000000000000000000" pitchFamily="2" charset="0"/>
              </a:rPr>
              <a:t>Physics and Detector Opportunities for a Fixed-target Program in EIC</a:t>
            </a:r>
            <a:br>
              <a:rPr lang="en-US" b="1" i="0" u="none" strike="noStrike" dirty="0">
                <a:solidFill>
                  <a:srgbClr val="000000"/>
                </a:solidFill>
                <a:effectLst/>
                <a:latin typeface="Times" pitchFamily="2" charset="0"/>
              </a:rPr>
            </a:br>
            <a:r>
              <a:rPr lang="en-US" sz="3200" dirty="0">
                <a:solidFill>
                  <a:srgbClr val="000000"/>
                </a:solidFill>
                <a:latin typeface="Times" pitchFamily="2" charset="0"/>
              </a:rPr>
              <a:t>Cesar Luiz da Silva</a:t>
            </a:r>
            <a:br>
              <a:rPr lang="en-US" sz="3200" dirty="0">
                <a:solidFill>
                  <a:srgbClr val="000000"/>
                </a:solidFill>
                <a:latin typeface="Times" pitchFamily="2" charset="0"/>
              </a:rPr>
            </a:br>
            <a:r>
              <a:rPr lang="en-US" sz="3200" dirty="0">
                <a:solidFill>
                  <a:srgbClr val="000000"/>
                </a:solidFill>
                <a:latin typeface="Times" pitchFamily="2" charset="0"/>
              </a:rPr>
              <a:t>Los Alamos National Lab</a:t>
            </a:r>
            <a:br>
              <a:rPr lang="en-US" sz="3200" dirty="0">
                <a:solidFill>
                  <a:srgbClr val="000000"/>
                </a:solidFill>
                <a:latin typeface="Times" pitchFamily="2" charset="0"/>
              </a:rPr>
            </a:br>
            <a:br>
              <a:rPr lang="en-US" sz="3200" dirty="0">
                <a:solidFill>
                  <a:srgbClr val="000000"/>
                </a:solidFill>
                <a:latin typeface="Times" pitchFamily="2" charset="0"/>
              </a:rPr>
            </a:br>
            <a:br>
              <a:rPr lang="en-US" sz="3200" dirty="0">
                <a:solidFill>
                  <a:srgbClr val="000000"/>
                </a:solidFill>
                <a:latin typeface="Times" pitchFamily="2" charset="0"/>
              </a:rPr>
            </a:br>
            <a:r>
              <a:rPr lang="en-US" sz="2400" dirty="0">
                <a:solidFill>
                  <a:srgbClr val="000000"/>
                </a:solidFill>
                <a:latin typeface="Times" pitchFamily="2" charset="0"/>
              </a:rPr>
              <a:t>RHIC &amp; AGS Users Group Meeting 2026</a:t>
            </a:r>
            <a:endParaRPr lang="en-US" dirty="0">
              <a:latin typeface="Times" pitchFamily="2" charset="0"/>
            </a:endParaRPr>
          </a:p>
        </p:txBody>
      </p:sp>
      <p:pic>
        <p:nvPicPr>
          <p:cNvPr id="4" name="Picture 2" descr="LANL introduces sleek new look and logo">
            <a:extLst>
              <a:ext uri="{FF2B5EF4-FFF2-40B4-BE49-F238E27FC236}">
                <a16:creationId xmlns:a16="http://schemas.microsoft.com/office/drawing/2014/main" id="{30FBF366-B45E-8EFF-6062-4DFEDE5ACE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61" y="4636148"/>
            <a:ext cx="3959055" cy="1583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SC Logos | U.S. DOE Office of Science (SC)">
            <a:extLst>
              <a:ext uri="{FF2B5EF4-FFF2-40B4-BE49-F238E27FC236}">
                <a16:creationId xmlns:a16="http://schemas.microsoft.com/office/drawing/2014/main" id="{7535428C-2D4A-1C31-696A-FDB23E72D4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984" y="4759441"/>
            <a:ext cx="4088860" cy="1323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8C5A09-06B3-27B6-B7C5-E1BAB2C64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7709B-0DA8-684A-9E86-4224689FF5A6}" type="slidenum">
              <a:rPr lang="en-US" smtClean="0"/>
              <a:t>1</a:t>
            </a:fld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EE4891-BBEF-EA56-0F4F-1816BFD57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2D286-E815-5246-B100-0D292B433348}" type="datetime1">
              <a:rPr lang="en-US" smtClean="0"/>
              <a:t>5/10/26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779F52-4322-D839-1559-2035B8AD7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 Silva, Physics and Detector opportunities in fixed-target EIC</a:t>
            </a:r>
          </a:p>
        </p:txBody>
      </p:sp>
    </p:spTree>
    <p:extLst>
      <p:ext uri="{BB962C8B-B14F-4D97-AF65-F5344CB8AC3E}">
        <p14:creationId xmlns:p14="http://schemas.microsoft.com/office/powerpoint/2010/main" val="3071681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E92E85-2B92-CAB7-9A94-FA0A2389E5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8C157E-631E-6681-5F43-435282BCB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428A3-BF00-7440-A5DB-23BAC4E1D215}" type="datetime1">
              <a:rPr lang="en-US" smtClean="0"/>
              <a:t>5/10/26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132A8-772D-C3D2-C2B8-B6AD8ECE3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 Silva, Physics and Detector opportunities in fixed-target EIC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74B32E-5B48-A699-80C0-EFE2A8E29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7709B-0DA8-684A-9E86-4224689FF5A6}" type="slidenum">
              <a:rPr lang="en-US" smtClean="0"/>
              <a:t>10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753D322-C619-6546-7BC6-982DB40AC20F}"/>
              </a:ext>
            </a:extLst>
          </p:cNvPr>
          <p:cNvGrpSpPr/>
          <p:nvPr/>
        </p:nvGrpSpPr>
        <p:grpSpPr>
          <a:xfrm>
            <a:off x="0" y="1110135"/>
            <a:ext cx="7829082" cy="3678724"/>
            <a:chOff x="272358" y="712206"/>
            <a:chExt cx="8553589" cy="408219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128A131-BDD2-D6D5-6783-13FE0F5DA7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2358" y="712206"/>
              <a:ext cx="8472704" cy="408219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79277FF-7853-B343-4F86-9FF2238FEED4}"/>
                </a:ext>
              </a:extLst>
            </p:cNvPr>
            <p:cNvSpPr txBox="1"/>
            <p:nvPr/>
          </p:nvSpPr>
          <p:spPr>
            <a:xfrm>
              <a:off x="5992501" y="2778049"/>
              <a:ext cx="2833446" cy="4098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freeze-out temperature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A3E9F7E9-E86C-FBA1-FA38-157125DF8313}"/>
              </a:ext>
            </a:extLst>
          </p:cNvPr>
          <p:cNvSpPr txBox="1"/>
          <p:nvPr/>
        </p:nvSpPr>
        <p:spPr>
          <a:xfrm>
            <a:off x="838200" y="25408"/>
            <a:ext cx="106816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What is the peak temperature in these collisions? </a:t>
            </a:r>
          </a:p>
          <a:p>
            <a:pPr algn="ctr"/>
            <a:r>
              <a:rPr lang="en-US" sz="3600" b="1" dirty="0"/>
              <a:t>Do they form QGP?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FA4333-B23A-8FF9-97F2-85EC904C8DAC}"/>
              </a:ext>
            </a:extLst>
          </p:cNvPr>
          <p:cNvSpPr txBox="1"/>
          <p:nvPr/>
        </p:nvSpPr>
        <p:spPr>
          <a:xfrm>
            <a:off x="7992324" y="2441665"/>
            <a:ext cx="4038600" cy="15696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/>
              <a:t>Quarkonia</a:t>
            </a:r>
            <a:r>
              <a:rPr lang="en-US" sz="2400" dirty="0"/>
              <a:t> states work as fuses which blowup if the local peak temperature is larger than its binding energy.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768DF8B5-E329-975A-DF0E-F5EDF3940FE8}"/>
              </a:ext>
            </a:extLst>
          </p:cNvPr>
          <p:cNvSpPr/>
          <p:nvPr/>
        </p:nvSpPr>
        <p:spPr>
          <a:xfrm>
            <a:off x="2670799" y="2397061"/>
            <a:ext cx="2564836" cy="2029086"/>
          </a:xfrm>
          <a:custGeom>
            <a:avLst/>
            <a:gdLst>
              <a:gd name="csX0" fmla="*/ 0 w 2564836"/>
              <a:gd name="csY0" fmla="*/ 338188 h 2029086"/>
              <a:gd name="csX1" fmla="*/ 338188 w 2564836"/>
              <a:gd name="csY1" fmla="*/ 0 h 2029086"/>
              <a:gd name="csX2" fmla="*/ 1005444 w 2564836"/>
              <a:gd name="csY2" fmla="*/ 0 h 2029086"/>
              <a:gd name="csX3" fmla="*/ 1616046 w 2564836"/>
              <a:gd name="csY3" fmla="*/ 0 h 2029086"/>
              <a:gd name="csX4" fmla="*/ 2226648 w 2564836"/>
              <a:gd name="csY4" fmla="*/ 0 h 2029086"/>
              <a:gd name="csX5" fmla="*/ 2564836 w 2564836"/>
              <a:gd name="csY5" fmla="*/ 338188 h 2029086"/>
              <a:gd name="csX6" fmla="*/ 2564836 w 2564836"/>
              <a:gd name="csY6" fmla="*/ 987489 h 2029086"/>
              <a:gd name="csX7" fmla="*/ 2564836 w 2564836"/>
              <a:gd name="csY7" fmla="*/ 1690898 h 2029086"/>
              <a:gd name="csX8" fmla="*/ 2226648 w 2564836"/>
              <a:gd name="csY8" fmla="*/ 2029086 h 2029086"/>
              <a:gd name="csX9" fmla="*/ 1634931 w 2564836"/>
              <a:gd name="csY9" fmla="*/ 2029086 h 2029086"/>
              <a:gd name="csX10" fmla="*/ 1005444 w 2564836"/>
              <a:gd name="csY10" fmla="*/ 2029086 h 2029086"/>
              <a:gd name="csX11" fmla="*/ 338188 w 2564836"/>
              <a:gd name="csY11" fmla="*/ 2029086 h 2029086"/>
              <a:gd name="csX12" fmla="*/ 0 w 2564836"/>
              <a:gd name="csY12" fmla="*/ 1690898 h 2029086"/>
              <a:gd name="csX13" fmla="*/ 0 w 2564836"/>
              <a:gd name="csY13" fmla="*/ 1014543 h 2029086"/>
              <a:gd name="csX14" fmla="*/ 0 w 2564836"/>
              <a:gd name="csY14" fmla="*/ 338188 h 202908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2564836" h="2029086" extrusionOk="0">
                <a:moveTo>
                  <a:pt x="0" y="338188"/>
                </a:moveTo>
                <a:cubicBezTo>
                  <a:pt x="-3938" y="148983"/>
                  <a:pt x="143312" y="3040"/>
                  <a:pt x="338188" y="0"/>
                </a:cubicBezTo>
                <a:cubicBezTo>
                  <a:pt x="641079" y="3148"/>
                  <a:pt x="755742" y="-3371"/>
                  <a:pt x="1005444" y="0"/>
                </a:cubicBezTo>
                <a:cubicBezTo>
                  <a:pt x="1255146" y="3371"/>
                  <a:pt x="1366573" y="-11440"/>
                  <a:pt x="1616046" y="0"/>
                </a:cubicBezTo>
                <a:cubicBezTo>
                  <a:pt x="1865519" y="11440"/>
                  <a:pt x="1986627" y="-9408"/>
                  <a:pt x="2226648" y="0"/>
                </a:cubicBezTo>
                <a:cubicBezTo>
                  <a:pt x="2403582" y="-31702"/>
                  <a:pt x="2570579" y="130162"/>
                  <a:pt x="2564836" y="338188"/>
                </a:cubicBezTo>
                <a:cubicBezTo>
                  <a:pt x="2584068" y="590009"/>
                  <a:pt x="2574731" y="789988"/>
                  <a:pt x="2564836" y="987489"/>
                </a:cubicBezTo>
                <a:cubicBezTo>
                  <a:pt x="2554941" y="1184990"/>
                  <a:pt x="2529972" y="1477253"/>
                  <a:pt x="2564836" y="1690898"/>
                </a:cubicBezTo>
                <a:cubicBezTo>
                  <a:pt x="2551392" y="1899914"/>
                  <a:pt x="2387205" y="1998676"/>
                  <a:pt x="2226648" y="2029086"/>
                </a:cubicBezTo>
                <a:cubicBezTo>
                  <a:pt x="2006631" y="2038507"/>
                  <a:pt x="1920174" y="2058379"/>
                  <a:pt x="1634931" y="2029086"/>
                </a:cubicBezTo>
                <a:cubicBezTo>
                  <a:pt x="1349688" y="1999793"/>
                  <a:pt x="1158980" y="2027773"/>
                  <a:pt x="1005444" y="2029086"/>
                </a:cubicBezTo>
                <a:cubicBezTo>
                  <a:pt x="851908" y="2030399"/>
                  <a:pt x="552841" y="2042154"/>
                  <a:pt x="338188" y="2029086"/>
                </a:cubicBezTo>
                <a:cubicBezTo>
                  <a:pt x="165756" y="2046657"/>
                  <a:pt x="17647" y="1862223"/>
                  <a:pt x="0" y="1690898"/>
                </a:cubicBezTo>
                <a:cubicBezTo>
                  <a:pt x="-28594" y="1478234"/>
                  <a:pt x="-3687" y="1245976"/>
                  <a:pt x="0" y="1014543"/>
                </a:cubicBezTo>
                <a:cubicBezTo>
                  <a:pt x="3687" y="783111"/>
                  <a:pt x="27811" y="564248"/>
                  <a:pt x="0" y="338188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0B22A2B-570C-1339-9836-E9843FB984FB}"/>
                  </a:ext>
                </a:extLst>
              </p:cNvPr>
              <p:cNvSpPr txBox="1"/>
              <p:nvPr/>
            </p:nvSpPr>
            <p:spPr>
              <a:xfrm>
                <a:off x="-37017" y="4930176"/>
                <a:ext cx="12266034" cy="11564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𝝌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</m:oMath>
                </a14:m>
                <a:r>
                  <a:rPr lang="en-US" sz="2000" b="1" dirty="0">
                    <a:solidFill>
                      <a:srgbClr val="0432FF"/>
                    </a:solidFill>
                  </a:rPr>
                  <a:t> breaking measured by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𝝌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sub>
                        </m:sSub>
                      </m:num>
                      <m:den>
                        <m:r>
                          <a:rPr lang="en-US" sz="2000" b="1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𝑱</m:t>
                        </m:r>
                        <m:r>
                          <a:rPr lang="en-US" sz="2000" b="1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000" b="1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𝝍</m:t>
                        </m:r>
                      </m:den>
                    </m:f>
                  </m:oMath>
                </a14:m>
                <a:r>
                  <a:rPr lang="en-US" sz="2000" b="1" dirty="0">
                    <a:solidFill>
                      <a:srgbClr val="0432FF"/>
                    </a:solidFill>
                  </a:rPr>
                  <a:t> yield ratio is the real smoking gun for QGP signature at low-energy collisions</a:t>
                </a:r>
                <a:endParaRPr lang="en-US" sz="2000" b="1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sz="2000" dirty="0"/>
                  <a:t> measurement requires the identification of a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sz="2000" dirty="0"/>
                  <a:t> and a soft photon in ECAL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Low signal/background: requires high statistics that a fixed target can provide</a:t>
                </a: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0B22A2B-570C-1339-9836-E9843FB984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7017" y="4930176"/>
                <a:ext cx="12266034" cy="1156407"/>
              </a:xfrm>
              <a:prstGeom prst="rect">
                <a:avLst/>
              </a:prstGeom>
              <a:blipFill>
                <a:blip r:embed="rId3"/>
                <a:stretch>
                  <a:fillRect l="-414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00546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C155B9-1D09-8BF6-B2A2-996CC01E9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9869A-BF38-3F4A-A7D6-D81AB6D0EB45}" type="datetime1">
              <a:rPr lang="en-US" smtClean="0"/>
              <a:t>5/11/26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B42C9F-F212-25E9-2951-8703F0947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 Silva, Physics and Detector opportunities in fixed-target EIC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B51E06-34C2-8597-FD49-7A8AE2492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7709B-0DA8-684A-9E86-4224689FF5A6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7B8C13-DBD5-6246-760C-2339B5C3FC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1589" y="1643559"/>
            <a:ext cx="5728011" cy="305537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6C3FF68-5D58-5304-4EE7-6C58AC911433}"/>
                  </a:ext>
                </a:extLst>
              </p:cNvPr>
              <p:cNvSpPr txBox="1"/>
              <p:nvPr/>
            </p:nvSpPr>
            <p:spPr>
              <a:xfrm>
                <a:off x="7069873" y="1231247"/>
                <a:ext cx="4553426" cy="5395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p</a:t>
                </a:r>
                <a:r>
                  <a:rPr lang="en-US" sz="2400" dirty="0" err="1"/>
                  <a:t>Pb</a:t>
                </a:r>
                <a:r>
                  <a:rPr lang="en-US" sz="2400" dirty="0"/>
                  <a:t> collisions @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𝑁𝑁</m:t>
                            </m:r>
                          </m:sub>
                        </m:sSub>
                      </m:e>
                    </m:ra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8.16 TeV </a:t>
                </a: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6C3FF68-5D58-5304-4EE7-6C58AC9114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9873" y="1231247"/>
                <a:ext cx="4553426" cy="539571"/>
              </a:xfrm>
              <a:prstGeom prst="rect">
                <a:avLst/>
              </a:prstGeom>
              <a:blipFill>
                <a:blip r:embed="rId3"/>
                <a:stretch>
                  <a:fillRect l="-1944" b="-20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32097F0-4E00-C8D9-7B91-397D68F57F17}"/>
                  </a:ext>
                </a:extLst>
              </p:cNvPr>
              <p:cNvSpPr txBox="1"/>
              <p:nvPr/>
            </p:nvSpPr>
            <p:spPr>
              <a:xfrm>
                <a:off x="838200" y="25408"/>
                <a:ext cx="1068164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𝝌</m:t>
                        </m:r>
                      </m:e>
                      <m:sub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sub>
                    </m:sSub>
                  </m:oMath>
                </a14:m>
                <a:r>
                  <a:rPr lang="en-US" sz="3600" b="1" dirty="0"/>
                  <a:t> measurements in heavy ions</a:t>
                </a: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32097F0-4E00-C8D9-7B91-397D68F57F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5408"/>
                <a:ext cx="10681643" cy="646331"/>
              </a:xfrm>
              <a:prstGeom prst="rect">
                <a:avLst/>
              </a:prstGeom>
              <a:blipFill>
                <a:blip r:embed="rId4"/>
                <a:stretch>
                  <a:fillRect t="-13462" b="-36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877968A-6B67-A0CD-025B-9946A5B5AFB4}"/>
                  </a:ext>
                </a:extLst>
              </p:cNvPr>
              <p:cNvSpPr txBox="1"/>
              <p:nvPr/>
            </p:nvSpPr>
            <p:spPr>
              <a:xfrm>
                <a:off x="959005" y="4984000"/>
                <a:ext cx="9654823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sz="2400" dirty="0"/>
                  <a:t> is NOT dissociated in </a:t>
                </a:r>
                <a:r>
                  <a:rPr lang="en-US" sz="2400" dirty="0" err="1"/>
                  <a:t>pPb</a:t>
                </a:r>
                <a:r>
                  <a:rPr lang="en-US" sz="2400" dirty="0"/>
                  <a:t> collisions at LHC -&gt; not affected by CNM effects</a:t>
                </a:r>
              </a:p>
              <a:p>
                <a:endParaRPr lang="en-US" sz="2400" dirty="0"/>
              </a:p>
              <a:p>
                <a:r>
                  <a:rPr lang="en-US" sz="2400" dirty="0" err="1"/>
                  <a:t>Quarkonia</a:t>
                </a:r>
                <a:r>
                  <a:rPr lang="en-US" sz="2400" dirty="0"/>
                  <a:t> state ratios are insensitive to CNM effects.  </a:t>
                </a: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877968A-6B67-A0CD-025B-9946A5B5AF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005" y="4984000"/>
                <a:ext cx="9654823" cy="1200329"/>
              </a:xfrm>
              <a:prstGeom prst="rect">
                <a:avLst/>
              </a:prstGeom>
              <a:blipFill>
                <a:blip r:embed="rId5"/>
                <a:stretch>
                  <a:fillRect l="-920" t="-3158" r="-131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BE24D784-4149-2EFE-2DB5-3E1542213B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" y="1231247"/>
            <a:ext cx="6311589" cy="3793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198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A851F6-9C7D-1DA6-8248-C317DE7AE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9869A-BF38-3F4A-A7D6-D81AB6D0EB45}" type="datetime1">
              <a:rPr lang="en-US" smtClean="0"/>
              <a:t>5/11/26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EDEE83-DCB8-ED80-A80D-DDB744F87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 Silva, Physics and Detector opportunities in fixed-target EIC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634238-62AF-62E7-4E39-98A833B6C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7709B-0DA8-684A-9E86-4224689FF5A6}" type="slidenum">
              <a:rPr lang="en-US" smtClean="0"/>
              <a:t>12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742121-9391-44EE-6B09-0672374A3AD2}"/>
              </a:ext>
            </a:extLst>
          </p:cNvPr>
          <p:cNvSpPr txBox="1"/>
          <p:nvPr/>
        </p:nvSpPr>
        <p:spPr>
          <a:xfrm>
            <a:off x="838200" y="25408"/>
            <a:ext cx="10681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Probing </a:t>
            </a:r>
            <a:r>
              <a:rPr lang="en-US" sz="3600" b="1" dirty="0" err="1"/>
              <a:t>nPDFs</a:t>
            </a:r>
            <a:endParaRPr lang="en-US" sz="36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69D586F-AE52-3CE8-26ED-3CB5F32E4A3A}"/>
                  </a:ext>
                </a:extLst>
              </p:cNvPr>
              <p:cNvSpPr txBox="1"/>
              <p:nvPr/>
            </p:nvSpPr>
            <p:spPr>
              <a:xfrm>
                <a:off x="88755" y="4923653"/>
                <a:ext cx="12111136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sz="2000" dirty="0"/>
                  <a:t> measurements indicates a complex pattern of CNM effects along different x-regions</a:t>
                </a:r>
              </a:p>
              <a:p>
                <a:endParaRPr lang="en-US" sz="2000" dirty="0"/>
              </a:p>
              <a:p>
                <a:r>
                  <a:rPr lang="en-US" sz="2000" dirty="0"/>
                  <a:t>High-statistics heavy flavor, Drell-Yan, direct photon measurements are essential to disentangle initial-state effects.</a:t>
                </a: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69D586F-AE52-3CE8-26ED-3CB5F32E4A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55" y="4923653"/>
                <a:ext cx="12111136" cy="1015663"/>
              </a:xfrm>
              <a:prstGeom prst="rect">
                <a:avLst/>
              </a:prstGeom>
              <a:blipFill>
                <a:blip r:embed="rId2"/>
                <a:stretch>
                  <a:fillRect l="-629" t="-3704" b="-9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1A689F95-C435-E033-4F17-3B37BBCF505D}"/>
              </a:ext>
            </a:extLst>
          </p:cNvPr>
          <p:cNvGrpSpPr/>
          <p:nvPr/>
        </p:nvGrpSpPr>
        <p:grpSpPr>
          <a:xfrm>
            <a:off x="635620" y="504474"/>
            <a:ext cx="4984595" cy="4531828"/>
            <a:chOff x="635620" y="671739"/>
            <a:chExt cx="5092700" cy="46990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BF70E94-D6D4-A8AE-DA1F-855A5BB477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5620" y="862239"/>
              <a:ext cx="5092700" cy="45085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6B2D71C-6D26-979E-0D66-6FB38AB53F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54870" y="671739"/>
              <a:ext cx="1854200" cy="381000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2907197-6425-23B8-8268-0E34DBC870C8}"/>
                </a:ext>
              </a:extLst>
            </p:cNvPr>
            <p:cNvSpPr/>
            <p:nvPr/>
          </p:nvSpPr>
          <p:spPr>
            <a:xfrm>
              <a:off x="2877015" y="4516244"/>
              <a:ext cx="1232055" cy="2899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2AB85E5-9FA2-FE62-5923-847B4CB748E9}"/>
              </a:ext>
            </a:extLst>
          </p:cNvPr>
          <p:cNvGrpSpPr/>
          <p:nvPr/>
        </p:nvGrpSpPr>
        <p:grpSpPr>
          <a:xfrm>
            <a:off x="6144323" y="694974"/>
            <a:ext cx="4750418" cy="4228679"/>
            <a:chOff x="6144323" y="862239"/>
            <a:chExt cx="5092700" cy="45085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3793BC1-F669-4C73-AFA5-B33A8FC24E1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44323" y="862239"/>
              <a:ext cx="5092700" cy="4508500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EF6D327-5AD8-11C7-6BF7-5D00E349FDF6}"/>
                </a:ext>
              </a:extLst>
            </p:cNvPr>
            <p:cNvSpPr/>
            <p:nvPr/>
          </p:nvSpPr>
          <p:spPr>
            <a:xfrm>
              <a:off x="7300332" y="3357926"/>
              <a:ext cx="1232055" cy="2899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0167B36-5164-4335-1208-97657D866BC5}"/>
                  </a:ext>
                </a:extLst>
              </p:cNvPr>
              <p:cNvSpPr txBox="1"/>
              <p:nvPr/>
            </p:nvSpPr>
            <p:spPr>
              <a:xfrm>
                <a:off x="3843764" y="3582549"/>
                <a:ext cx="1506566" cy="3134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𝑁𝑁</m:t>
                            </m:r>
                          </m:sub>
                        </m:sSub>
                      </m:e>
                    </m:ra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=38.8</m:t>
                    </m:r>
                  </m:oMath>
                </a14:m>
                <a:r>
                  <a:rPr lang="en-US" sz="1400" dirty="0"/>
                  <a:t> GeV</a:t>
                </a: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0167B36-5164-4335-1208-97657D866B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3764" y="3582549"/>
                <a:ext cx="1506566" cy="313419"/>
              </a:xfrm>
              <a:prstGeom prst="rect">
                <a:avLst/>
              </a:prstGeom>
              <a:blipFill>
                <a:blip r:embed="rId6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F6B7D82-F626-D80F-EA46-4A61A505D9C7}"/>
                  </a:ext>
                </a:extLst>
              </p:cNvPr>
              <p:cNvSpPr txBox="1"/>
              <p:nvPr/>
            </p:nvSpPr>
            <p:spPr>
              <a:xfrm>
                <a:off x="3840047" y="3801855"/>
                <a:ext cx="1506566" cy="3134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𝑁𝑁</m:t>
                            </m:r>
                          </m:sub>
                        </m:sSub>
                      </m:e>
                    </m:ra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=19.4</m:t>
                    </m:r>
                  </m:oMath>
                </a14:m>
                <a:r>
                  <a:rPr lang="en-US" sz="1400" dirty="0"/>
                  <a:t> GeV</a:t>
                </a: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F6B7D82-F626-D80F-EA46-4A61A505D9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0047" y="3801855"/>
                <a:ext cx="1506566" cy="313419"/>
              </a:xfrm>
              <a:prstGeom prst="rect">
                <a:avLst/>
              </a:prstGeom>
              <a:blipFill>
                <a:blip r:embed="rId7"/>
                <a:stretch>
                  <a:fillRect t="-4000" r="-84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3C16BFA-2CFF-171B-0BDB-1E28402439A4}"/>
                  </a:ext>
                </a:extLst>
              </p:cNvPr>
              <p:cNvSpPr txBox="1"/>
              <p:nvPr/>
            </p:nvSpPr>
            <p:spPr>
              <a:xfrm>
                <a:off x="3780575" y="3998859"/>
                <a:ext cx="1506566" cy="3134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𝑁𝑁</m:t>
                            </m:r>
                          </m:sub>
                        </m:sSub>
                      </m:e>
                    </m:ra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=19.4</m:t>
                    </m:r>
                  </m:oMath>
                </a14:m>
                <a:r>
                  <a:rPr lang="en-US" sz="1400" dirty="0"/>
                  <a:t> GeV</a:t>
                </a: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3C16BFA-2CFF-171B-0BDB-1E28402439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0575" y="3998859"/>
                <a:ext cx="1506566" cy="313419"/>
              </a:xfrm>
              <a:prstGeom prst="rect">
                <a:avLst/>
              </a:prstGeom>
              <a:blipFill>
                <a:blip r:embed="rId8"/>
                <a:stretch>
                  <a:fillRect t="-3846" b="-1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918C861-B5D8-0849-8FFF-D1F9DFB9C90F}"/>
                  </a:ext>
                </a:extLst>
              </p:cNvPr>
              <p:cNvSpPr txBox="1"/>
              <p:nvPr/>
            </p:nvSpPr>
            <p:spPr>
              <a:xfrm>
                <a:off x="8189026" y="3459219"/>
                <a:ext cx="1506566" cy="3134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𝑁𝑁</m:t>
                            </m:r>
                          </m:sub>
                        </m:sSub>
                      </m:e>
                    </m:ra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=38.8</m:t>
                    </m:r>
                  </m:oMath>
                </a14:m>
                <a:r>
                  <a:rPr lang="en-US" sz="1400" dirty="0"/>
                  <a:t> GeV</a:t>
                </a: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918C861-B5D8-0849-8FFF-D1F9DFB9C9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9026" y="3459219"/>
                <a:ext cx="1506566" cy="313419"/>
              </a:xfrm>
              <a:prstGeom prst="rect">
                <a:avLst/>
              </a:prstGeom>
              <a:blipFill>
                <a:blip r:embed="rId9"/>
                <a:stretch>
                  <a:fillRect t="-3846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9BC74CC-64FC-72E9-55A0-3E4455FEC302}"/>
                  </a:ext>
                </a:extLst>
              </p:cNvPr>
              <p:cNvSpPr txBox="1"/>
              <p:nvPr/>
            </p:nvSpPr>
            <p:spPr>
              <a:xfrm>
                <a:off x="8185309" y="3678525"/>
                <a:ext cx="1506566" cy="3134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𝑁𝑁</m:t>
                            </m:r>
                          </m:sub>
                        </m:sSub>
                      </m:e>
                    </m:ra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=19.4</m:t>
                    </m:r>
                  </m:oMath>
                </a14:m>
                <a:r>
                  <a:rPr lang="en-US" sz="1400" dirty="0"/>
                  <a:t> GeV</a:t>
                </a:r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9BC74CC-64FC-72E9-55A0-3E4455FEC3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5309" y="3678525"/>
                <a:ext cx="1506566" cy="313419"/>
              </a:xfrm>
              <a:prstGeom prst="rect">
                <a:avLst/>
              </a:prstGeom>
              <a:blipFill>
                <a:blip r:embed="rId10"/>
                <a:stretch>
                  <a:fillRect t="-3846" b="-1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2753358-49F2-9A68-7232-8A1E7B431FE8}"/>
                  </a:ext>
                </a:extLst>
              </p:cNvPr>
              <p:cNvSpPr txBox="1"/>
              <p:nvPr/>
            </p:nvSpPr>
            <p:spPr>
              <a:xfrm>
                <a:off x="8125837" y="3875529"/>
                <a:ext cx="1506566" cy="3134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𝑁𝑁</m:t>
                            </m:r>
                          </m:sub>
                        </m:sSub>
                      </m:e>
                    </m:ra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=19.4</m:t>
                    </m:r>
                  </m:oMath>
                </a14:m>
                <a:r>
                  <a:rPr lang="en-US" sz="1400" dirty="0"/>
                  <a:t> GeV</a:t>
                </a:r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2753358-49F2-9A68-7232-8A1E7B431F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5837" y="3875529"/>
                <a:ext cx="1506566" cy="313419"/>
              </a:xfrm>
              <a:prstGeom prst="rect">
                <a:avLst/>
              </a:prstGeom>
              <a:blipFill>
                <a:blip r:embed="rId11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7CAD9D01-5916-5831-818D-E204852854E9}"/>
              </a:ext>
            </a:extLst>
          </p:cNvPr>
          <p:cNvSpPr txBox="1"/>
          <p:nvPr/>
        </p:nvSpPr>
        <p:spPr>
          <a:xfrm>
            <a:off x="6866924" y="5884805"/>
            <a:ext cx="4774949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More on CNM effects in the next talk by Ramona</a:t>
            </a:r>
          </a:p>
        </p:txBody>
      </p:sp>
    </p:spTree>
    <p:extLst>
      <p:ext uri="{BB962C8B-B14F-4D97-AF65-F5344CB8AC3E}">
        <p14:creationId xmlns:p14="http://schemas.microsoft.com/office/powerpoint/2010/main" val="1756358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19930-5658-67BE-2045-B30FD0152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024" y="2338891"/>
            <a:ext cx="10515600" cy="1325563"/>
          </a:xfrm>
        </p:spPr>
        <p:txBody>
          <a:bodyPr/>
          <a:lstStyle/>
          <a:p>
            <a:r>
              <a:rPr lang="en-US" b="1" dirty="0"/>
              <a:t>EXPERIMENTAL APPROACHES 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6C5DFA-4C92-685A-C88C-EBBE6D30C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9869A-BF38-3F4A-A7D6-D81AB6D0EB45}" type="datetime1">
              <a:rPr lang="en-US" smtClean="0"/>
              <a:t>5/10/26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70BE1E-1A75-9CE6-A33A-3D4AFBDA7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 Silva, Physics and Detector opportunities in fixed-target EIC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291755-4321-1A7E-F465-930F389C2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7709B-0DA8-684A-9E86-4224689FF5A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3681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1EDA24-4DD1-8F32-DD4C-2905A35D3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9869A-BF38-3F4A-A7D6-D81AB6D0EB45}" type="datetime1">
              <a:rPr lang="en-US" smtClean="0"/>
              <a:t>5/10/26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607F3B-42B1-B69A-A501-312D073B1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 Silva, Physics and Detector opportunities in fixed-target EIC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DCE4B2-01A8-4532-34AD-4DBCEA061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7709B-0DA8-684A-9E86-4224689FF5A6}" type="slidenum">
              <a:rPr lang="en-US" smtClean="0"/>
              <a:t>14</a:t>
            </a:fld>
            <a:endParaRPr lang="en-US"/>
          </a:p>
        </p:txBody>
      </p:sp>
      <p:pic>
        <p:nvPicPr>
          <p:cNvPr id="7" name="Picture 4" descr="3 Questions: Richard Milner on the messier side of physics | MIT News |  Massachusetts Institute of Technology">
            <a:extLst>
              <a:ext uri="{FF2B5EF4-FFF2-40B4-BE49-F238E27FC236}">
                <a16:creationId xmlns:a16="http://schemas.microsoft.com/office/drawing/2014/main" id="{BD1F8EB1-2A10-F405-EF56-91A9A857C3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6871"/>
            <a:ext cx="6005018" cy="3376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8DCBC6C-070B-5CAF-C02B-6314F8367D58}"/>
              </a:ext>
            </a:extLst>
          </p:cNvPr>
          <p:cNvSpPr txBox="1"/>
          <p:nvPr/>
        </p:nvSpPr>
        <p:spPr>
          <a:xfrm>
            <a:off x="838200" y="3967269"/>
            <a:ext cx="48557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Polarized gas target cell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Dedicated to spin physics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81FD01-AA74-3445-429F-F25ED5DE0423}"/>
              </a:ext>
            </a:extLst>
          </p:cNvPr>
          <p:cNvSpPr txBox="1"/>
          <p:nvPr/>
        </p:nvSpPr>
        <p:spPr>
          <a:xfrm>
            <a:off x="838200" y="25408"/>
            <a:ext cx="10681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Fixed Target Experiments at HERA</a:t>
            </a:r>
          </a:p>
        </p:txBody>
      </p:sp>
      <p:pic>
        <p:nvPicPr>
          <p:cNvPr id="6146" name="Picture 2" descr="2: The HERA-B detector machine | Download Scientific Diagram">
            <a:extLst>
              <a:ext uri="{FF2B5EF4-FFF2-40B4-BE49-F238E27FC236}">
                <a16:creationId xmlns:a16="http://schemas.microsoft.com/office/drawing/2014/main" id="{B94A99C8-807E-77A3-CEBD-2D49DEE32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904" y="960753"/>
            <a:ext cx="5369469" cy="3152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4ECD2D-49E7-9355-A5FC-D92F6B1EC4F9}"/>
              </a:ext>
            </a:extLst>
          </p:cNvPr>
          <p:cNvSpPr txBox="1"/>
          <p:nvPr/>
        </p:nvSpPr>
        <p:spPr>
          <a:xfrm>
            <a:off x="6096000" y="4180362"/>
            <a:ext cx="51332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Wire target at the proton beam halo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Dedicated to flavor physics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C625E0-0CFD-8EB1-EA6C-8DCB182FE5B7}"/>
              </a:ext>
            </a:extLst>
          </p:cNvPr>
          <p:cNvSpPr txBox="1"/>
          <p:nvPr/>
        </p:nvSpPr>
        <p:spPr>
          <a:xfrm>
            <a:off x="9915649" y="528627"/>
            <a:ext cx="13136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HERA-B</a:t>
            </a:r>
          </a:p>
        </p:txBody>
      </p:sp>
    </p:spTree>
    <p:extLst>
      <p:ext uri="{BB962C8B-B14F-4D97-AF65-F5344CB8AC3E}">
        <p14:creationId xmlns:p14="http://schemas.microsoft.com/office/powerpoint/2010/main" val="6511299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BADDA15-5AE0-AB48-6DA6-9011192724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82" y="136525"/>
            <a:ext cx="11965148" cy="6133712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7D975A-2960-31B4-23C5-C8C9EB995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8738-5F71-424B-9F6B-45EEE0A40F08}" type="slidenum">
              <a:rPr lang="en-US" smtClean="0"/>
              <a:t>15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A64B5F9-4B47-DF0D-F4C4-DFDB83CA9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8D842-5567-1B41-9E7A-943AD185D5B9}" type="datetime1">
              <a:rPr lang="en-US" smtClean="0"/>
              <a:t>5/10/26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2749657-3863-1BAB-02F7-508F0C076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 Silva, Flow Measurements at LHCb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4A172B2-D8E1-B5C8-F9CA-A9B8FE2AC26A}"/>
              </a:ext>
            </a:extLst>
          </p:cNvPr>
          <p:cNvGrpSpPr/>
          <p:nvPr/>
        </p:nvGrpSpPr>
        <p:grpSpPr>
          <a:xfrm>
            <a:off x="5931882" y="1383324"/>
            <a:ext cx="6140848" cy="3716214"/>
            <a:chOff x="5931882" y="1383324"/>
            <a:chExt cx="6140848" cy="371621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90D5CF0-62A7-0BA5-7532-42E08159C039}"/>
                </a:ext>
              </a:extLst>
            </p:cNvPr>
            <p:cNvSpPr/>
            <p:nvPr/>
          </p:nvSpPr>
          <p:spPr>
            <a:xfrm>
              <a:off x="11605846" y="4736123"/>
              <a:ext cx="466884" cy="3634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B5C1CD9-D7AD-B6AF-1B2F-2339761C037D}"/>
                </a:ext>
              </a:extLst>
            </p:cNvPr>
            <p:cNvSpPr txBox="1"/>
            <p:nvPr/>
          </p:nvSpPr>
          <p:spPr>
            <a:xfrm>
              <a:off x="5931882" y="1383324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</a:rPr>
                <a:t>2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7115C04-3096-1500-F41D-F5A4738AF0B8}"/>
              </a:ext>
            </a:extLst>
          </p:cNvPr>
          <p:cNvSpPr txBox="1"/>
          <p:nvPr/>
        </p:nvSpPr>
        <p:spPr>
          <a:xfrm>
            <a:off x="107582" y="5900449"/>
            <a:ext cx="39079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Phys. Rev. Accel. Beams </a:t>
            </a:r>
            <a:r>
              <a:rPr lang="en-US" b="1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27</a:t>
            </a:r>
            <a:r>
              <a:rPr lang="en-US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, 111001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70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BB5E52-5536-C9B2-3F3E-11D67396E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9869A-BF38-3F4A-A7D6-D81AB6D0EB45}" type="datetime1">
              <a:rPr lang="en-US" smtClean="0"/>
              <a:t>5/10/26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007DE9-6D67-CF7A-959A-8FAD94F64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 Silva, Physics and Detector opportunities in fixed-target EIC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7F92DC-E95E-0EAA-98CA-1DD8431A2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7709B-0DA8-684A-9E86-4224689FF5A6}" type="slidenum">
              <a:rPr lang="en-US" smtClean="0"/>
              <a:t>16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D640574-239C-5BEC-DF8D-F7BBEAB04178}"/>
              </a:ext>
            </a:extLst>
          </p:cNvPr>
          <p:cNvGrpSpPr/>
          <p:nvPr/>
        </p:nvGrpSpPr>
        <p:grpSpPr>
          <a:xfrm>
            <a:off x="4724558" y="1172649"/>
            <a:ext cx="7287773" cy="5252931"/>
            <a:chOff x="2321310" y="801493"/>
            <a:chExt cx="6352790" cy="519925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3ACE1DC-D93C-B6AA-4EDF-F57D02B11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17900" y="857250"/>
              <a:ext cx="5156200" cy="51435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5367D48-3FC1-E81A-278D-6BC09C67FA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21310" y="801493"/>
              <a:ext cx="1244600" cy="51435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8C3EA35-CFA8-9C33-6AF2-30EE675FAA1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90690" y="1298653"/>
              <a:ext cx="889000" cy="64770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F27FC418-C066-4252-ED0D-74EA44CDC9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669" y="2248972"/>
            <a:ext cx="4544889" cy="343637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DCBCC43-D1A0-4F4A-EBF9-7E29C846F2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364619"/>
            <a:ext cx="4544889" cy="54885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68CEAA1-DDBC-D496-86BF-018F79ECDB2E}"/>
              </a:ext>
            </a:extLst>
          </p:cNvPr>
          <p:cNvSpPr txBox="1"/>
          <p:nvPr/>
        </p:nvSpPr>
        <p:spPr>
          <a:xfrm>
            <a:off x="838200" y="25408"/>
            <a:ext cx="10681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The LHCb fixed target program</a:t>
            </a:r>
          </a:p>
        </p:txBody>
      </p:sp>
    </p:spTree>
    <p:extLst>
      <p:ext uri="{BB962C8B-B14F-4D97-AF65-F5344CB8AC3E}">
        <p14:creationId xmlns:p14="http://schemas.microsoft.com/office/powerpoint/2010/main" val="40700430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AC75E5-6266-E1F1-20DD-23B6C4233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32FEB-2AB6-5941-986F-F272024A7AD0}" type="datetime1">
              <a:rPr lang="en-US" smtClean="0"/>
              <a:t>5/10/26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FDBA49-2425-1B54-31DF-B8B0C2D9E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 Silva, Physics and Detector opportunities in fixed-target EIC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AF8048-CE62-FEB9-FEFC-4BD62E9CE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7709B-0DA8-684A-9E86-4224689FF5A6}" type="slidenum">
              <a:rPr lang="en-US" smtClean="0"/>
              <a:t>17</a:t>
            </a:fld>
            <a:endParaRPr lang="en-US"/>
          </a:p>
        </p:txBody>
      </p:sp>
      <p:pic>
        <p:nvPicPr>
          <p:cNvPr id="8" name="Content Placeholder 18">
            <a:extLst>
              <a:ext uri="{FF2B5EF4-FFF2-40B4-BE49-F238E27FC236}">
                <a16:creationId xmlns:a16="http://schemas.microsoft.com/office/drawing/2014/main" id="{D5BECBD0-D320-CC3B-4468-69BF16B474E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3321" b="4987"/>
          <a:stretch>
            <a:fillRect/>
          </a:stretch>
        </p:blipFill>
        <p:spPr>
          <a:xfrm>
            <a:off x="2569645" y="665562"/>
            <a:ext cx="7529776" cy="3786426"/>
          </a:xfrm>
          <a:prstGeom prst="rect">
            <a:avLst/>
          </a:prstGeom>
        </p:spPr>
      </p:pic>
      <p:sp>
        <p:nvSpPr>
          <p:cNvPr id="9" name="Title 5">
            <a:extLst>
              <a:ext uri="{FF2B5EF4-FFF2-40B4-BE49-F238E27FC236}">
                <a16:creationId xmlns:a16="http://schemas.microsoft.com/office/drawing/2014/main" id="{51C2B9CF-8189-7FE3-22AD-9612C9D5C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766" y="136525"/>
            <a:ext cx="11499234" cy="480349"/>
          </a:xfrm>
        </p:spPr>
        <p:txBody>
          <a:bodyPr>
            <a:normAutofit fontScale="90000"/>
          </a:bodyPr>
          <a:lstStyle/>
          <a:p>
            <a:r>
              <a:rPr lang="en-US" dirty="0"/>
              <a:t>How to integrate a fixed Target into </a:t>
            </a:r>
            <a:r>
              <a:rPr lang="en-US" dirty="0" err="1"/>
              <a:t>ePIC</a:t>
            </a:r>
            <a:endParaRPr lang="en-US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A32D9CC-C414-38C5-A7A3-FC004BD44D5E}"/>
              </a:ext>
            </a:extLst>
          </p:cNvPr>
          <p:cNvCxnSpPr>
            <a:cxnSpLocks/>
          </p:cNvCxnSpPr>
          <p:nvPr/>
        </p:nvCxnSpPr>
        <p:spPr>
          <a:xfrm rot="248553" flipV="1">
            <a:off x="2572419" y="1572944"/>
            <a:ext cx="1655930" cy="136714"/>
          </a:xfrm>
          <a:prstGeom prst="straightConnector1">
            <a:avLst/>
          </a:prstGeom>
          <a:ln w="38100">
            <a:solidFill>
              <a:srgbClr val="FF9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D261EE1-36EE-FE96-5B43-DBCC94A5FE95}"/>
              </a:ext>
            </a:extLst>
          </p:cNvPr>
          <p:cNvCxnSpPr>
            <a:cxnSpLocks/>
          </p:cNvCxnSpPr>
          <p:nvPr/>
        </p:nvCxnSpPr>
        <p:spPr>
          <a:xfrm flipH="1">
            <a:off x="8444026" y="1606616"/>
            <a:ext cx="1884972" cy="0"/>
          </a:xfrm>
          <a:prstGeom prst="straightConnector1">
            <a:avLst/>
          </a:prstGeom>
          <a:ln w="38100">
            <a:solidFill>
              <a:srgbClr val="FF85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E16C257-3D3E-4DBC-8E21-EB6C83BA0534}"/>
              </a:ext>
            </a:extLst>
          </p:cNvPr>
          <p:cNvSpPr txBox="1"/>
          <p:nvPr/>
        </p:nvSpPr>
        <p:spPr>
          <a:xfrm>
            <a:off x="8552211" y="1099263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/>
              <a:t>electron beam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A19311F-78DA-5D81-C0EF-7A3B517B37B6}"/>
              </a:ext>
            </a:extLst>
          </p:cNvPr>
          <p:cNvSpPr txBox="1"/>
          <p:nvPr/>
        </p:nvSpPr>
        <p:spPr>
          <a:xfrm rot="21582379">
            <a:off x="2784767" y="1584625"/>
            <a:ext cx="1231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p/A beam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4FFCE27-D2E0-BAB1-CD6C-39B078F70C2A}"/>
              </a:ext>
            </a:extLst>
          </p:cNvPr>
          <p:cNvCxnSpPr>
            <a:cxnSpLocks/>
          </p:cNvCxnSpPr>
          <p:nvPr/>
        </p:nvCxnSpPr>
        <p:spPr>
          <a:xfrm>
            <a:off x="4393048" y="4391607"/>
            <a:ext cx="3867509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FF62E6E-DA7F-B12E-DB78-DDD1F2E23D43}"/>
              </a:ext>
            </a:extLst>
          </p:cNvPr>
          <p:cNvSpPr txBox="1"/>
          <p:nvPr/>
        </p:nvSpPr>
        <p:spPr>
          <a:xfrm>
            <a:off x="5932862" y="4091283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9.5 m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E82A0C1-0217-15B4-A65E-6701BBC0A81A}"/>
              </a:ext>
            </a:extLst>
          </p:cNvPr>
          <p:cNvCxnSpPr>
            <a:cxnSpLocks/>
          </p:cNvCxnSpPr>
          <p:nvPr/>
        </p:nvCxnSpPr>
        <p:spPr>
          <a:xfrm>
            <a:off x="8286230" y="2482292"/>
            <a:ext cx="265981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5046D62-FCA8-DFDF-9456-C430CC5CD658}"/>
              </a:ext>
            </a:extLst>
          </p:cNvPr>
          <p:cNvCxnSpPr>
            <a:cxnSpLocks/>
          </p:cNvCxnSpPr>
          <p:nvPr/>
        </p:nvCxnSpPr>
        <p:spPr>
          <a:xfrm>
            <a:off x="4260057" y="2469790"/>
            <a:ext cx="240821" cy="12501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3124C6B-8E3D-2A76-6A75-ADD53E889F2F}"/>
              </a:ext>
            </a:extLst>
          </p:cNvPr>
          <p:cNvCxnSpPr>
            <a:cxnSpLocks/>
          </p:cNvCxnSpPr>
          <p:nvPr/>
        </p:nvCxnSpPr>
        <p:spPr>
          <a:xfrm flipH="1" flipV="1">
            <a:off x="8401071" y="2512104"/>
            <a:ext cx="85910" cy="46926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07E88950-0447-D960-7576-7EB26F5794DC}"/>
              </a:ext>
            </a:extLst>
          </p:cNvPr>
          <p:cNvSpPr txBox="1"/>
          <p:nvPr/>
        </p:nvSpPr>
        <p:spPr>
          <a:xfrm>
            <a:off x="8260557" y="2928884"/>
            <a:ext cx="6719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50 cm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EF0FDFE-CEA6-15DD-25FB-CBD9D15BF559}"/>
              </a:ext>
            </a:extLst>
          </p:cNvPr>
          <p:cNvCxnSpPr>
            <a:cxnSpLocks/>
          </p:cNvCxnSpPr>
          <p:nvPr/>
        </p:nvCxnSpPr>
        <p:spPr>
          <a:xfrm flipV="1">
            <a:off x="4293653" y="2536901"/>
            <a:ext cx="99395" cy="44947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AA567EC8-AAA2-1517-A8B8-BAB7E8375B6F}"/>
              </a:ext>
            </a:extLst>
          </p:cNvPr>
          <p:cNvSpPr txBox="1"/>
          <p:nvPr/>
        </p:nvSpPr>
        <p:spPr>
          <a:xfrm>
            <a:off x="3895134" y="2928884"/>
            <a:ext cx="6719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50 cm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E4EA3C8-2552-B005-6CD5-070E72386380}"/>
              </a:ext>
            </a:extLst>
          </p:cNvPr>
          <p:cNvSpPr txBox="1"/>
          <p:nvPr/>
        </p:nvSpPr>
        <p:spPr>
          <a:xfrm>
            <a:off x="802304" y="4501256"/>
            <a:ext cx="11049000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/>
              <a:t>Fixed targets can be integrated </a:t>
            </a:r>
            <a:r>
              <a:rPr lang="en-US" sz="1700" dirty="0">
                <a:solidFill>
                  <a:srgbClr val="FF0000"/>
                </a:solidFill>
              </a:rPr>
              <a:t>at flanges </a:t>
            </a:r>
            <a:r>
              <a:rPr lang="en-US" sz="1700" dirty="0"/>
              <a:t>at indicated locations</a:t>
            </a:r>
          </a:p>
          <a:p>
            <a:r>
              <a:rPr lang="en-US" sz="1700" dirty="0"/>
              <a:t>there is space to integrate foils and maybe a HERMES like storage cell for a gas target, but there is no space for a polarized target.</a:t>
            </a:r>
          </a:p>
          <a:p>
            <a:r>
              <a:rPr lang="en-US" sz="1700" dirty="0"/>
              <a:t>Electrons: </a:t>
            </a:r>
            <a:r>
              <a:rPr lang="en-US" sz="1700" dirty="0">
                <a:sym typeface="Wingdings" pitchFamily="2" charset="2"/>
              </a:rPr>
              <a:t>E</a:t>
            </a:r>
            <a:r>
              <a:rPr lang="en-US" sz="1700" baseline="-25000" dirty="0">
                <a:sym typeface="Wingdings" pitchFamily="2" charset="2"/>
              </a:rPr>
              <a:t>B</a:t>
            </a:r>
            <a:r>
              <a:rPr lang="en-US" sz="1700" dirty="0">
                <a:sym typeface="Wingdings" pitchFamily="2" charset="2"/>
              </a:rPr>
              <a:t>: 3 to 18 GeV with being polarized 5 to 18 GeV</a:t>
            </a:r>
          </a:p>
          <a:p>
            <a:r>
              <a:rPr lang="en-US" sz="1700" dirty="0">
                <a:sym typeface="Wingdings" pitchFamily="2" charset="2"/>
              </a:rPr>
              <a:t>Hadron beams like RHIC  E</a:t>
            </a:r>
            <a:r>
              <a:rPr lang="en-US" sz="1700" baseline="-25000" dirty="0">
                <a:sym typeface="Wingdings" pitchFamily="2" charset="2"/>
              </a:rPr>
              <a:t>B</a:t>
            </a:r>
            <a:r>
              <a:rPr lang="en-US" sz="1700" dirty="0">
                <a:sym typeface="Wingdings" pitchFamily="2" charset="2"/>
              </a:rPr>
              <a:t>: 26 GeV to 275 GeV for polarized protons </a:t>
            </a:r>
          </a:p>
          <a:p>
            <a:r>
              <a:rPr lang="en-US" sz="1700" dirty="0">
                <a:sym typeface="Wingdings" pitchFamily="2" charset="2"/>
              </a:rPr>
              <a:t>                                          E</a:t>
            </a:r>
            <a:r>
              <a:rPr lang="en-US" sz="1700" baseline="-25000" dirty="0">
                <a:sym typeface="Wingdings" pitchFamily="2" charset="2"/>
              </a:rPr>
              <a:t>B</a:t>
            </a:r>
            <a:r>
              <a:rPr lang="en-US" sz="1700" dirty="0">
                <a:sym typeface="Wingdings" pitchFamily="2" charset="2"/>
              </a:rPr>
              <a:t>:</a:t>
            </a:r>
            <a:r>
              <a:rPr lang="en-US" sz="1700" baseline="-25000" dirty="0">
                <a:sym typeface="Wingdings" pitchFamily="2" charset="2"/>
              </a:rPr>
              <a:t> </a:t>
            </a:r>
            <a:r>
              <a:rPr lang="en-US" sz="1700" dirty="0">
                <a:sym typeface="Wingdings" pitchFamily="2" charset="2"/>
              </a:rPr>
              <a:t>10 GeV to 110 GeV for Au and scaled respectively with ~A/Z, </a:t>
            </a:r>
          </a:p>
          <a:p>
            <a:r>
              <a:rPr lang="en-US" sz="1700" dirty="0">
                <a:sym typeface="Wingdings" pitchFamily="2" charset="2"/>
              </a:rPr>
              <a:t>                                             can also run the beam energies below injection as for STAR beam energy scan-II</a:t>
            </a:r>
            <a:endParaRPr lang="en-US" sz="1700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076EC6C-20D5-0440-F823-24F6385A1532}"/>
              </a:ext>
            </a:extLst>
          </p:cNvPr>
          <p:cNvSpPr/>
          <p:nvPr/>
        </p:nvSpPr>
        <p:spPr>
          <a:xfrm flipH="1">
            <a:off x="8273431" y="2087882"/>
            <a:ext cx="200158" cy="35603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6F3A4D4-0EBD-1AC1-63E0-D1D22957E8BE}"/>
              </a:ext>
            </a:extLst>
          </p:cNvPr>
          <p:cNvSpPr/>
          <p:nvPr/>
        </p:nvSpPr>
        <p:spPr>
          <a:xfrm flipH="1">
            <a:off x="7487743" y="2098067"/>
            <a:ext cx="200158" cy="35603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B796579-05F5-CAD9-315B-DF85C0A9A04B}"/>
              </a:ext>
            </a:extLst>
          </p:cNvPr>
          <p:cNvSpPr/>
          <p:nvPr/>
        </p:nvSpPr>
        <p:spPr>
          <a:xfrm>
            <a:off x="6986986" y="2120567"/>
            <a:ext cx="99395" cy="356030"/>
          </a:xfrm>
          <a:prstGeom prst="ellipse">
            <a:avLst/>
          </a:prstGeom>
          <a:noFill/>
          <a:ln w="38100">
            <a:solidFill>
              <a:srgbClr val="FF9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7A330F0-26BB-2853-863F-AD3DA0B5A57B}"/>
              </a:ext>
            </a:extLst>
          </p:cNvPr>
          <p:cNvSpPr/>
          <p:nvPr/>
        </p:nvSpPr>
        <p:spPr>
          <a:xfrm flipH="1">
            <a:off x="4345242" y="2086594"/>
            <a:ext cx="200158" cy="35603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6AC1FC1A-CEAB-EB44-BF26-1CD1473FA8D8}"/>
              </a:ext>
            </a:extLst>
          </p:cNvPr>
          <p:cNvSpPr/>
          <p:nvPr/>
        </p:nvSpPr>
        <p:spPr>
          <a:xfrm>
            <a:off x="5269138" y="2086594"/>
            <a:ext cx="152400" cy="35603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75969B0-DF29-EA6F-351B-986A85FC3793}"/>
              </a:ext>
            </a:extLst>
          </p:cNvPr>
          <p:cNvGrpSpPr/>
          <p:nvPr/>
        </p:nvGrpSpPr>
        <p:grpSpPr>
          <a:xfrm>
            <a:off x="237285" y="639525"/>
            <a:ext cx="4155763" cy="846622"/>
            <a:chOff x="237285" y="639525"/>
            <a:chExt cx="4155763" cy="846622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C795E90-09D1-CD44-2B2D-82BFFE2479BF}"/>
                </a:ext>
              </a:extLst>
            </p:cNvPr>
            <p:cNvSpPr txBox="1"/>
            <p:nvPr/>
          </p:nvSpPr>
          <p:spPr>
            <a:xfrm>
              <a:off x="237285" y="639525"/>
              <a:ext cx="177139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E.C. </a:t>
              </a:r>
              <a:r>
                <a:rPr lang="en-US" dirty="0" err="1"/>
                <a:t>Aschenauer</a:t>
              </a:r>
              <a:r>
                <a:rPr lang="en-US" dirty="0"/>
                <a:t>  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D6B274D-A6BF-263F-EFB3-519620D90941}"/>
                </a:ext>
              </a:extLst>
            </p:cNvPr>
            <p:cNvSpPr txBox="1"/>
            <p:nvPr/>
          </p:nvSpPr>
          <p:spPr>
            <a:xfrm>
              <a:off x="237285" y="901372"/>
              <a:ext cx="4155763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i="0" u="none" strike="noStrike" dirty="0">
                  <a:effectLst/>
                </a:rPr>
                <a:t>Exploring a fixed Target Program at the EIC</a:t>
              </a:r>
            </a:p>
            <a:p>
              <a:r>
                <a:rPr lang="en-US" sz="1600" dirty="0"/>
                <a:t>September 30</a:t>
              </a:r>
              <a:r>
                <a:rPr lang="en-US" sz="1600" baseline="30000" dirty="0"/>
                <a:t>th</a:t>
              </a:r>
              <a:r>
                <a:rPr lang="en-US" sz="1600" dirty="0"/>
                <a:t> – 31</a:t>
              </a:r>
              <a:r>
                <a:rPr lang="en-US" sz="1600" baseline="30000" dirty="0"/>
                <a:t>st</a:t>
              </a:r>
              <a:r>
                <a:rPr lang="en-US" sz="1600" dirty="0"/>
                <a:t>, 2025</a:t>
              </a:r>
            </a:p>
          </p:txBody>
        </p:sp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CE938C0F-A317-4874-C499-B26EF0C48E54}"/>
                </a:ext>
              </a:extLst>
            </p:cNvPr>
            <p:cNvSpPr/>
            <p:nvPr/>
          </p:nvSpPr>
          <p:spPr>
            <a:xfrm>
              <a:off x="237285" y="665562"/>
              <a:ext cx="3779655" cy="82058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73F45454-531F-D183-3D7C-84580DF7959C}"/>
              </a:ext>
            </a:extLst>
          </p:cNvPr>
          <p:cNvSpPr txBox="1"/>
          <p:nvPr/>
        </p:nvSpPr>
        <p:spPr>
          <a:xfrm>
            <a:off x="8401071" y="5214258"/>
            <a:ext cx="3507883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Tracking far from FXT points (Cesar)</a:t>
            </a:r>
          </a:p>
        </p:txBody>
      </p:sp>
    </p:spTree>
    <p:extLst>
      <p:ext uri="{BB962C8B-B14F-4D97-AF65-F5344CB8AC3E}">
        <p14:creationId xmlns:p14="http://schemas.microsoft.com/office/powerpoint/2010/main" val="1370853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22F65D-AABE-BD4D-6C53-CE5D0B3CB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A41DC-FF12-C84E-8C5B-767938918375}" type="datetime1">
              <a:rPr lang="en-US" smtClean="0"/>
              <a:t>5/10/26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1125FA-7744-600C-AEFA-C3735A915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 Silva, Physics and Detector opportunities in fixed-target EIC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E4B1F9-1EC6-307A-1FCB-1EF49C375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7709B-0DA8-684A-9E86-4224689FF5A6}" type="slidenum">
              <a:rPr lang="en-US" smtClean="0"/>
              <a:t>18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0A7857A-7419-97CE-4385-1CEDB0972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579" y="0"/>
            <a:ext cx="11499925" cy="606175"/>
          </a:xfrm>
        </p:spPr>
        <p:txBody>
          <a:bodyPr>
            <a:normAutofit fontScale="90000"/>
          </a:bodyPr>
          <a:lstStyle/>
          <a:p>
            <a:r>
              <a:rPr lang="en-US" dirty="0"/>
              <a:t>What you need to consider for a EIC FXT program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030A0E51-3BB2-F724-710D-246F21F6F9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606175"/>
            <a:ext cx="11499925" cy="4865858"/>
          </a:xfrm>
        </p:spPr>
        <p:txBody>
          <a:bodyPr>
            <a:normAutofit/>
          </a:bodyPr>
          <a:lstStyle/>
          <a:p>
            <a:pPr>
              <a:buClr>
                <a:schemeClr val="bg2"/>
              </a:buClr>
              <a:buFont typeface="Wingdings" pitchFamily="2" charset="2"/>
              <a:buChar char="§"/>
            </a:pPr>
            <a:r>
              <a:rPr lang="en-US" sz="1800" dirty="0"/>
              <a:t>EIC is running with a crossing angle IP-6: 25 </a:t>
            </a:r>
            <a:r>
              <a:rPr lang="en-US" sz="1800" dirty="0" err="1"/>
              <a:t>mrad</a:t>
            </a:r>
            <a:endParaRPr lang="en-US" sz="1800" dirty="0"/>
          </a:p>
          <a:p>
            <a:pPr marL="0" indent="0">
              <a:buClr>
                <a:schemeClr val="bg2"/>
              </a:buClr>
              <a:buNone/>
            </a:pPr>
            <a:r>
              <a:rPr lang="en-US" sz="1800" dirty="0"/>
              <a:t>    future IP-8: 35 </a:t>
            </a:r>
            <a:r>
              <a:rPr lang="en-US" sz="1800" dirty="0" err="1"/>
              <a:t>mrad</a:t>
            </a:r>
            <a:endParaRPr lang="en-US" sz="1800" dirty="0"/>
          </a:p>
          <a:p>
            <a:pPr marL="0" indent="0">
              <a:buClr>
                <a:schemeClr val="bg2"/>
              </a:buClr>
              <a:buNone/>
            </a:pPr>
            <a:r>
              <a:rPr lang="en-US" sz="1800" dirty="0"/>
              <a:t>   </a:t>
            </a:r>
            <a:r>
              <a:rPr lang="en-US" sz="1800" dirty="0">
                <a:sym typeface="Wingdings" pitchFamily="2" charset="2"/>
              </a:rPr>
              <a:t> impacts kinematic: see </a:t>
            </a:r>
            <a:r>
              <a:rPr lang="en-US" sz="1800" dirty="0">
                <a:sym typeface="Wingdings" pitchFamily="2" charset="2"/>
                <a:hlinkClick r:id="rId2"/>
              </a:rPr>
              <a:t>here</a:t>
            </a:r>
            <a:r>
              <a:rPr lang="en-US" sz="1800" dirty="0">
                <a:sym typeface="Wingdings" pitchFamily="2" charset="2"/>
              </a:rPr>
              <a:t> for details</a:t>
            </a:r>
          </a:p>
          <a:p>
            <a:pPr>
              <a:buClr>
                <a:schemeClr val="bg2"/>
              </a:buClr>
              <a:buFont typeface="Wingdings" pitchFamily="2" charset="2"/>
              <a:buChar char="§"/>
            </a:pPr>
            <a:r>
              <a:rPr lang="en-US" sz="1800" dirty="0" err="1">
                <a:sym typeface="Wingdings" pitchFamily="2" charset="2"/>
              </a:rPr>
              <a:t>ePIC</a:t>
            </a:r>
            <a:r>
              <a:rPr lang="en-US" sz="1800" dirty="0">
                <a:sym typeface="Wingdings" pitchFamily="2" charset="2"/>
              </a:rPr>
              <a:t> is aligned with the electron beam - axis</a:t>
            </a:r>
            <a:endParaRPr lang="en-US" sz="1800" dirty="0"/>
          </a:p>
          <a:p>
            <a:pPr>
              <a:buClr>
                <a:schemeClr val="bg2"/>
              </a:buClr>
              <a:buFont typeface="Wingdings" pitchFamily="2" charset="2"/>
              <a:buChar char="§"/>
            </a:pPr>
            <a:r>
              <a:rPr lang="en-US" sz="1800" dirty="0"/>
              <a:t>Beam pipe is complex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ACB8A77-CB5E-BCB5-0869-09FF47A53B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3280" y="606174"/>
            <a:ext cx="4536141" cy="2803143"/>
          </a:xfrm>
          <a:prstGeom prst="rect">
            <a:avLst/>
          </a:prstGeom>
        </p:spPr>
      </p:pic>
      <p:pic>
        <p:nvPicPr>
          <p:cNvPr id="10" name="Picture 9" descr="A long grey pipe with a yellow stripe&#10;&#10;AI-generated content may be incorrect.">
            <a:extLst>
              <a:ext uri="{FF2B5EF4-FFF2-40B4-BE49-F238E27FC236}">
                <a16:creationId xmlns:a16="http://schemas.microsoft.com/office/drawing/2014/main" id="{36E26DBB-6027-E8BD-61D8-736CBD588F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181" y="2386012"/>
            <a:ext cx="2120900" cy="4152900"/>
          </a:xfrm>
          <a:prstGeom prst="rect">
            <a:avLst/>
          </a:prstGeom>
        </p:spPr>
      </p:pic>
      <p:pic>
        <p:nvPicPr>
          <p:cNvPr id="11" name="Picture 10" descr="A drawing of a metal object&#10;&#10;AI-generated content may be incorrect.">
            <a:extLst>
              <a:ext uri="{FF2B5EF4-FFF2-40B4-BE49-F238E27FC236}">
                <a16:creationId xmlns:a16="http://schemas.microsoft.com/office/drawing/2014/main" id="{5914EB61-E868-8A7C-C6C4-809C73FDB25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8534" t="5895" r="11021" b="4437"/>
          <a:stretch>
            <a:fillRect/>
          </a:stretch>
        </p:blipFill>
        <p:spPr>
          <a:xfrm>
            <a:off x="3124000" y="2408663"/>
            <a:ext cx="3749442" cy="3564382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1174FCC-FA31-1073-6831-7F7E1D4A012E}"/>
              </a:ext>
            </a:extLst>
          </p:cNvPr>
          <p:cNvCxnSpPr>
            <a:cxnSpLocks/>
          </p:cNvCxnSpPr>
          <p:nvPr/>
        </p:nvCxnSpPr>
        <p:spPr>
          <a:xfrm flipH="1">
            <a:off x="1966583" y="2637741"/>
            <a:ext cx="39221" cy="1127026"/>
          </a:xfrm>
          <a:prstGeom prst="straightConnector1">
            <a:avLst/>
          </a:prstGeom>
          <a:ln w="38100">
            <a:solidFill>
              <a:srgbClr val="FF9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01F6E92-A0A0-1A1F-30E1-2F8A84CA97FD}"/>
              </a:ext>
            </a:extLst>
          </p:cNvPr>
          <p:cNvSpPr txBox="1"/>
          <p:nvPr/>
        </p:nvSpPr>
        <p:spPr>
          <a:xfrm rot="5611978">
            <a:off x="1664297" y="3088612"/>
            <a:ext cx="1231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p/A beam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BF0B0D1-51DF-064B-3BAD-A01F31A0B6BB}"/>
              </a:ext>
            </a:extLst>
          </p:cNvPr>
          <p:cNvCxnSpPr>
            <a:cxnSpLocks/>
          </p:cNvCxnSpPr>
          <p:nvPr/>
        </p:nvCxnSpPr>
        <p:spPr>
          <a:xfrm flipH="1" flipV="1">
            <a:off x="2057663" y="4302946"/>
            <a:ext cx="284005" cy="1403262"/>
          </a:xfrm>
          <a:prstGeom prst="straightConnector1">
            <a:avLst/>
          </a:prstGeom>
          <a:ln w="38100">
            <a:solidFill>
              <a:srgbClr val="FF85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C9DE7B17-C373-3C09-1268-F86C3C6E93DC}"/>
              </a:ext>
            </a:extLst>
          </p:cNvPr>
          <p:cNvSpPr txBox="1"/>
          <p:nvPr/>
        </p:nvSpPr>
        <p:spPr>
          <a:xfrm rot="4737856">
            <a:off x="1731407" y="4811534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/>
              <a:t>electron beam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942BEB9-CC15-5EA8-3872-9F525372781F}"/>
              </a:ext>
            </a:extLst>
          </p:cNvPr>
          <p:cNvCxnSpPr>
            <a:cxnSpLocks/>
          </p:cNvCxnSpPr>
          <p:nvPr/>
        </p:nvCxnSpPr>
        <p:spPr>
          <a:xfrm>
            <a:off x="4366145" y="2637741"/>
            <a:ext cx="1387884" cy="2725995"/>
          </a:xfrm>
          <a:prstGeom prst="straightConnector1">
            <a:avLst/>
          </a:prstGeom>
          <a:ln w="38100">
            <a:solidFill>
              <a:srgbClr val="FF9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7AA35C5-B970-5E6A-30A3-6AF3B2B598AC}"/>
              </a:ext>
            </a:extLst>
          </p:cNvPr>
          <p:cNvCxnSpPr>
            <a:cxnSpLocks/>
          </p:cNvCxnSpPr>
          <p:nvPr/>
        </p:nvCxnSpPr>
        <p:spPr>
          <a:xfrm flipH="1" flipV="1">
            <a:off x="3748290" y="2647451"/>
            <a:ext cx="2573172" cy="2112814"/>
          </a:xfrm>
          <a:prstGeom prst="straightConnector1">
            <a:avLst/>
          </a:prstGeom>
          <a:ln w="38100">
            <a:solidFill>
              <a:srgbClr val="FF85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147FA7B-B5EA-3F28-6A2F-7669D3EAC04D}"/>
              </a:ext>
            </a:extLst>
          </p:cNvPr>
          <p:cNvGrpSpPr/>
          <p:nvPr/>
        </p:nvGrpSpPr>
        <p:grpSpPr>
          <a:xfrm>
            <a:off x="7661126" y="4336954"/>
            <a:ext cx="4155763" cy="846622"/>
            <a:chOff x="237285" y="639525"/>
            <a:chExt cx="4155763" cy="84662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754B424-553B-8ECD-EA96-0BC85AE470E4}"/>
                </a:ext>
              </a:extLst>
            </p:cNvPr>
            <p:cNvSpPr txBox="1"/>
            <p:nvPr/>
          </p:nvSpPr>
          <p:spPr>
            <a:xfrm>
              <a:off x="237285" y="639525"/>
              <a:ext cx="177139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E.C. </a:t>
              </a:r>
              <a:r>
                <a:rPr lang="en-US" dirty="0" err="1"/>
                <a:t>Aschenauer</a:t>
              </a:r>
              <a:r>
                <a:rPr lang="en-US" dirty="0"/>
                <a:t> 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6880650-18C3-636B-E2B7-037A1609D041}"/>
                </a:ext>
              </a:extLst>
            </p:cNvPr>
            <p:cNvSpPr txBox="1"/>
            <p:nvPr/>
          </p:nvSpPr>
          <p:spPr>
            <a:xfrm>
              <a:off x="237285" y="901372"/>
              <a:ext cx="4155763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i="0" u="none" strike="noStrike" dirty="0">
                  <a:effectLst/>
                </a:rPr>
                <a:t>Exploring a fixed Target Program at the EIC</a:t>
              </a:r>
            </a:p>
            <a:p>
              <a:r>
                <a:rPr lang="en-US" sz="1600" dirty="0"/>
                <a:t>September 30</a:t>
              </a:r>
              <a:r>
                <a:rPr lang="en-US" sz="1600" baseline="30000" dirty="0"/>
                <a:t>th</a:t>
              </a:r>
              <a:r>
                <a:rPr lang="en-US" sz="1600" dirty="0"/>
                <a:t> – 31</a:t>
              </a:r>
              <a:r>
                <a:rPr lang="en-US" sz="1600" baseline="30000" dirty="0"/>
                <a:t>st</a:t>
              </a:r>
              <a:r>
                <a:rPr lang="en-US" sz="1600" dirty="0"/>
                <a:t>, 2025</a:t>
              </a:r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11A22AA2-95E6-283D-DD7B-72121F086252}"/>
                </a:ext>
              </a:extLst>
            </p:cNvPr>
            <p:cNvSpPr/>
            <p:nvPr/>
          </p:nvSpPr>
          <p:spPr>
            <a:xfrm>
              <a:off x="237285" y="665562"/>
              <a:ext cx="3779655" cy="82058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197067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C91B58-6603-1B1F-AE39-F21F8B55B4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0D68F9E1-0163-C979-24A0-D06578ED4E3A}"/>
              </a:ext>
            </a:extLst>
          </p:cNvPr>
          <p:cNvSpPr txBox="1"/>
          <p:nvPr/>
        </p:nvSpPr>
        <p:spPr>
          <a:xfrm>
            <a:off x="4001685" y="-13021"/>
            <a:ext cx="34605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Detector 2 Concept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7AB628CD-5650-F547-57EA-948607713913}"/>
                  </a:ext>
                </a:extLst>
              </p:cNvPr>
              <p:cNvSpPr txBox="1"/>
              <p:nvPr/>
            </p:nvSpPr>
            <p:spPr>
              <a:xfrm>
                <a:off x="3313136" y="494674"/>
                <a:ext cx="55164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dirty="0"/>
                  <a:t>2.0&lt;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|&lt;4.5</m:t>
                    </m:r>
                  </m:oMath>
                </a14:m>
                <a:r>
                  <a:rPr lang="en-US" dirty="0"/>
                  <a:t> (limited by beam pipe magnetic shielding)</a:t>
                </a:r>
                <a:endParaRPr lang="en-US" b="0" dirty="0"/>
              </a:p>
            </p:txBody>
          </p:sp>
        </mc:Choice>
        <mc:Fallback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7AB628CD-5650-F547-57EA-9486077139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3136" y="494674"/>
                <a:ext cx="5516493" cy="369332"/>
              </a:xfrm>
              <a:prstGeom prst="rect">
                <a:avLst/>
              </a:prstGeom>
              <a:blipFill>
                <a:blip r:embed="rId2"/>
                <a:stretch>
                  <a:fillRect l="-917" t="-6452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8" name="TextBox 117">
            <a:extLst>
              <a:ext uri="{FF2B5EF4-FFF2-40B4-BE49-F238E27FC236}">
                <a16:creationId xmlns:a16="http://schemas.microsoft.com/office/drawing/2014/main" id="{22A9E16D-AE38-8260-2D06-6454F02F4347}"/>
              </a:ext>
            </a:extLst>
          </p:cNvPr>
          <p:cNvSpPr txBox="1"/>
          <p:nvPr/>
        </p:nvSpPr>
        <p:spPr>
          <a:xfrm>
            <a:off x="439609" y="4559036"/>
            <a:ext cx="114090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Compact detector to complement EPIC physics capabilities, some overlap with EPIC acceptance for measurement cross-checks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432FF"/>
                </a:solidFill>
              </a:rPr>
              <a:t>Operation in collider and fixed target mode like in LHCb/SMOG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TDC resolution&lt; 5ns in all detectors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synchrotron radiation  suppression and real time 4D GNN tracking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~ $80M, 3% of the total EIC cost (machine + detector), potential foreign funding</a:t>
            </a:r>
          </a:p>
        </p:txBody>
      </p: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0EE1C89A-1BC7-76BF-0A55-86B19E45F8FD}"/>
              </a:ext>
            </a:extLst>
          </p:cNvPr>
          <p:cNvGrpSpPr/>
          <p:nvPr/>
        </p:nvGrpSpPr>
        <p:grpSpPr>
          <a:xfrm>
            <a:off x="472433" y="794961"/>
            <a:ext cx="11377059" cy="3654754"/>
            <a:chOff x="472433" y="935637"/>
            <a:chExt cx="11377059" cy="3654754"/>
          </a:xfrm>
        </p:grpSpPr>
        <p:sp>
          <p:nvSpPr>
            <p:cNvPr id="142" name="Rounded Rectangle 141">
              <a:extLst>
                <a:ext uri="{FF2B5EF4-FFF2-40B4-BE49-F238E27FC236}">
                  <a16:creationId xmlns:a16="http://schemas.microsoft.com/office/drawing/2014/main" id="{E96580A5-38BD-F180-F25B-137C1437527A}"/>
                </a:ext>
              </a:extLst>
            </p:cNvPr>
            <p:cNvSpPr/>
            <p:nvPr/>
          </p:nvSpPr>
          <p:spPr>
            <a:xfrm>
              <a:off x="6014836" y="2695738"/>
              <a:ext cx="365627" cy="161942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2944DCF-11DC-7590-7F86-3F5F92B72666}"/>
                </a:ext>
              </a:extLst>
            </p:cNvPr>
            <p:cNvCxnSpPr/>
            <p:nvPr/>
          </p:nvCxnSpPr>
          <p:spPr>
            <a:xfrm>
              <a:off x="472433" y="2729348"/>
              <a:ext cx="11377059" cy="80760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3E01158-2716-CDD5-250C-3BC226AB8E6E}"/>
                </a:ext>
              </a:extLst>
            </p:cNvPr>
            <p:cNvCxnSpPr>
              <a:cxnSpLocks/>
            </p:cNvCxnSpPr>
            <p:nvPr/>
          </p:nvCxnSpPr>
          <p:spPr>
            <a:xfrm>
              <a:off x="6048129" y="2885456"/>
              <a:ext cx="279004" cy="0"/>
            </a:xfrm>
            <a:prstGeom prst="line">
              <a:avLst/>
            </a:prstGeom>
            <a:ln w="6350"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" name="Straight Connector 1">
              <a:extLst>
                <a:ext uri="{FF2B5EF4-FFF2-40B4-BE49-F238E27FC236}">
                  <a16:creationId xmlns:a16="http://schemas.microsoft.com/office/drawing/2014/main" id="{1F1529CE-0871-32FC-A355-13688240B9C1}"/>
                </a:ext>
              </a:extLst>
            </p:cNvPr>
            <p:cNvCxnSpPr>
              <a:cxnSpLocks/>
            </p:cNvCxnSpPr>
            <p:nvPr/>
          </p:nvCxnSpPr>
          <p:spPr>
            <a:xfrm>
              <a:off x="6048129" y="2911203"/>
              <a:ext cx="279004" cy="0"/>
            </a:xfrm>
            <a:prstGeom prst="line">
              <a:avLst/>
            </a:prstGeom>
            <a:ln w="6350"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35569DD-4BF6-DCE6-3696-E6B0B24DDE1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233055" y="1116337"/>
              <a:ext cx="9506667" cy="3162164"/>
            </a:xfrm>
            <a:prstGeom prst="line">
              <a:avLst/>
            </a:prstGeom>
            <a:ln w="3175"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0CD54835-FD62-EECF-6F5F-1A75A40D49D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33055" y="1267627"/>
              <a:ext cx="9506667" cy="3107003"/>
            </a:xfrm>
            <a:prstGeom prst="line">
              <a:avLst/>
            </a:prstGeom>
            <a:ln w="3175"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B9960AF3-1B62-CA17-13A8-18C890F70561}"/>
                </a:ext>
              </a:extLst>
            </p:cNvPr>
            <p:cNvSpPr txBox="1"/>
            <p:nvPr/>
          </p:nvSpPr>
          <p:spPr>
            <a:xfrm>
              <a:off x="1790852" y="4221059"/>
              <a:ext cx="1184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Muon Det.</a:t>
              </a: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A029F465-42CA-73EB-6B26-6AC38DC280B4}"/>
                </a:ext>
              </a:extLst>
            </p:cNvPr>
            <p:cNvSpPr txBox="1"/>
            <p:nvPr/>
          </p:nvSpPr>
          <p:spPr>
            <a:xfrm>
              <a:off x="9338119" y="4165254"/>
              <a:ext cx="1184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Muon Det.</a:t>
              </a:r>
            </a:p>
          </p:txBody>
        </p:sp>
        <p:sp>
          <p:nvSpPr>
            <p:cNvPr id="65" name="Rounded Rectangle 64">
              <a:extLst>
                <a:ext uri="{FF2B5EF4-FFF2-40B4-BE49-F238E27FC236}">
                  <a16:creationId xmlns:a16="http://schemas.microsoft.com/office/drawing/2014/main" id="{C397507A-96B9-DC4A-E503-3B7AEB209F83}"/>
                </a:ext>
              </a:extLst>
            </p:cNvPr>
            <p:cNvSpPr/>
            <p:nvPr/>
          </p:nvSpPr>
          <p:spPr>
            <a:xfrm>
              <a:off x="9414148" y="1705143"/>
              <a:ext cx="223744" cy="212192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543BA83-6768-8FFA-A840-5BC923243FFC}"/>
                </a:ext>
              </a:extLst>
            </p:cNvPr>
            <p:cNvCxnSpPr/>
            <p:nvPr/>
          </p:nvCxnSpPr>
          <p:spPr>
            <a:xfrm>
              <a:off x="6580193" y="2609602"/>
              <a:ext cx="0" cy="328568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3BC5A25-F401-2885-99D2-9BBC020ADFC0}"/>
                </a:ext>
              </a:extLst>
            </p:cNvPr>
            <p:cNvCxnSpPr/>
            <p:nvPr/>
          </p:nvCxnSpPr>
          <p:spPr>
            <a:xfrm>
              <a:off x="6465093" y="2664933"/>
              <a:ext cx="0" cy="204015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911D1D43-32CF-E6F5-0399-72FD28A1530E}"/>
                </a:ext>
              </a:extLst>
            </p:cNvPr>
            <p:cNvCxnSpPr>
              <a:cxnSpLocks/>
            </p:cNvCxnSpPr>
            <p:nvPr/>
          </p:nvCxnSpPr>
          <p:spPr>
            <a:xfrm>
              <a:off x="8475629" y="1969290"/>
              <a:ext cx="0" cy="166074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61" name="Trapezoid 60">
              <a:extLst>
                <a:ext uri="{FF2B5EF4-FFF2-40B4-BE49-F238E27FC236}">
                  <a16:creationId xmlns:a16="http://schemas.microsoft.com/office/drawing/2014/main" id="{24A3DBD4-8D7F-1E24-2884-2525218A4161}"/>
                </a:ext>
              </a:extLst>
            </p:cNvPr>
            <p:cNvSpPr/>
            <p:nvPr/>
          </p:nvSpPr>
          <p:spPr>
            <a:xfrm rot="16200000" flipH="1">
              <a:off x="7879370" y="2427977"/>
              <a:ext cx="2033651" cy="683127"/>
            </a:xfrm>
            <a:prstGeom prst="trapezoid">
              <a:avLst/>
            </a:prstGeom>
            <a:noFill/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0215C551-57C8-DC0E-593D-F49031EFB6D5}"/>
                </a:ext>
              </a:extLst>
            </p:cNvPr>
            <p:cNvCxnSpPr>
              <a:cxnSpLocks/>
            </p:cNvCxnSpPr>
            <p:nvPr/>
          </p:nvCxnSpPr>
          <p:spPr>
            <a:xfrm>
              <a:off x="9338119" y="1648649"/>
              <a:ext cx="0" cy="2210445"/>
            </a:xfrm>
            <a:prstGeom prst="line">
              <a:avLst/>
            </a:prstGeom>
            <a:ln w="28575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5" name="Rounded Rectangle 74">
              <a:extLst>
                <a:ext uri="{FF2B5EF4-FFF2-40B4-BE49-F238E27FC236}">
                  <a16:creationId xmlns:a16="http://schemas.microsoft.com/office/drawing/2014/main" id="{9255531D-6044-EFFD-0822-53B08E9F271B}"/>
                </a:ext>
              </a:extLst>
            </p:cNvPr>
            <p:cNvSpPr/>
            <p:nvPr/>
          </p:nvSpPr>
          <p:spPr>
            <a:xfrm>
              <a:off x="10301535" y="2417306"/>
              <a:ext cx="903767" cy="764485"/>
            </a:xfrm>
            <a:prstGeom prst="roundRect">
              <a:avLst/>
            </a:prstGeom>
            <a:solidFill>
              <a:schemeClr val="bg2">
                <a:lumMod val="90000"/>
                <a:alpha val="1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69" name="Group 168">
              <a:extLst>
                <a:ext uri="{FF2B5EF4-FFF2-40B4-BE49-F238E27FC236}">
                  <a16:creationId xmlns:a16="http://schemas.microsoft.com/office/drawing/2014/main" id="{B4E14301-1326-481D-3CC3-5D71B92BF191}"/>
                </a:ext>
              </a:extLst>
            </p:cNvPr>
            <p:cNvGrpSpPr/>
            <p:nvPr/>
          </p:nvGrpSpPr>
          <p:grpSpPr>
            <a:xfrm>
              <a:off x="9666040" y="1381544"/>
              <a:ext cx="589873" cy="2788709"/>
              <a:chOff x="9684146" y="1381544"/>
              <a:chExt cx="589873" cy="2788709"/>
            </a:xfrm>
          </p:grpSpPr>
          <p:sp>
            <p:nvSpPr>
              <p:cNvPr id="84" name="Rounded Rectangle 83">
                <a:extLst>
                  <a:ext uri="{FF2B5EF4-FFF2-40B4-BE49-F238E27FC236}">
                    <a16:creationId xmlns:a16="http://schemas.microsoft.com/office/drawing/2014/main" id="{07F8689E-9FDC-3184-5C0C-542FCA8E6F9E}"/>
                  </a:ext>
                </a:extLst>
              </p:cNvPr>
              <p:cNvSpPr/>
              <p:nvPr/>
            </p:nvSpPr>
            <p:spPr>
              <a:xfrm flipH="1">
                <a:off x="9684146" y="1503969"/>
                <a:ext cx="382386" cy="2554836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1EB6DC41-4D63-5198-9457-8561DECFB4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103594" y="1503969"/>
                <a:ext cx="0" cy="2576215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B7F4F286-274F-6EAC-01F1-63EF359011C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162174" y="1453014"/>
                <a:ext cx="0" cy="2674636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AC58A13E-F7E1-52A0-DB1E-9622D9B1B7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24484" y="1453014"/>
                <a:ext cx="0" cy="2664045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8B834609-874B-4D0F-74A5-9514CE3A1C0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74019" y="1381544"/>
                <a:ext cx="0" cy="2788709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500D27EF-217F-71A0-0828-38AE24F1B463}"/>
                </a:ext>
              </a:extLst>
            </p:cNvPr>
            <p:cNvSpPr txBox="1"/>
            <p:nvPr/>
          </p:nvSpPr>
          <p:spPr>
            <a:xfrm rot="16200000">
              <a:off x="8450013" y="3058757"/>
              <a:ext cx="7360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RICH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4AE263EC-AFE1-D705-A628-348F69D73B56}"/>
                </a:ext>
              </a:extLst>
            </p:cNvPr>
            <p:cNvSpPr txBox="1"/>
            <p:nvPr/>
          </p:nvSpPr>
          <p:spPr>
            <a:xfrm rot="16200000">
              <a:off x="8166175" y="1495467"/>
              <a:ext cx="616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TOF</a:t>
              </a: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C6873125-C043-CFED-354C-6A1E57958CAF}"/>
                </a:ext>
              </a:extLst>
            </p:cNvPr>
            <p:cNvSpPr txBox="1"/>
            <p:nvPr/>
          </p:nvSpPr>
          <p:spPr>
            <a:xfrm rot="16200000">
              <a:off x="9155754" y="3271338"/>
              <a:ext cx="71846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ECAL</a:t>
              </a: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00F37B1B-3E32-8980-12E7-E7557DB6E9D3}"/>
                </a:ext>
              </a:extLst>
            </p:cNvPr>
            <p:cNvSpPr txBox="1"/>
            <p:nvPr/>
          </p:nvSpPr>
          <p:spPr>
            <a:xfrm>
              <a:off x="10300339" y="3127863"/>
              <a:ext cx="87876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Machine</a:t>
              </a:r>
            </a:p>
            <a:p>
              <a:pPr algn="ctr"/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quadrupole</a:t>
              </a:r>
            </a:p>
            <a:p>
              <a:pPr algn="ctr"/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Magnet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6699D1A-66F0-D41B-B1C4-38D822BC09D1}"/>
                </a:ext>
              </a:extLst>
            </p:cNvPr>
            <p:cNvSpPr txBox="1"/>
            <p:nvPr/>
          </p:nvSpPr>
          <p:spPr>
            <a:xfrm>
              <a:off x="3743663" y="4236131"/>
              <a:ext cx="52290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4.5m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343731BC-16F7-E2AA-1187-06BC22B02207}"/>
                </a:ext>
              </a:extLst>
            </p:cNvPr>
            <p:cNvCxnSpPr/>
            <p:nvPr/>
          </p:nvCxnSpPr>
          <p:spPr>
            <a:xfrm>
              <a:off x="2047464" y="4278501"/>
              <a:ext cx="4225915" cy="0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440D0CE7-0A97-EF92-78A3-144F8CE8CCD8}"/>
                </a:ext>
              </a:extLst>
            </p:cNvPr>
            <p:cNvCxnSpPr>
              <a:cxnSpLocks/>
            </p:cNvCxnSpPr>
            <p:nvPr/>
          </p:nvCxnSpPr>
          <p:spPr>
            <a:xfrm>
              <a:off x="3926981" y="2008006"/>
              <a:ext cx="0" cy="1509764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F609CF1A-BE63-CAA1-405F-5AE7F82B8E95}"/>
                </a:ext>
              </a:extLst>
            </p:cNvPr>
            <p:cNvCxnSpPr>
              <a:cxnSpLocks/>
            </p:cNvCxnSpPr>
            <p:nvPr/>
          </p:nvCxnSpPr>
          <p:spPr>
            <a:xfrm>
              <a:off x="3080220" y="1682125"/>
              <a:ext cx="0" cy="2210445"/>
            </a:xfrm>
            <a:prstGeom prst="line">
              <a:avLst/>
            </a:prstGeom>
            <a:ln w="28575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E966EFA5-86ED-8A61-3C36-B7603E66EFB7}"/>
                </a:ext>
              </a:extLst>
            </p:cNvPr>
            <p:cNvSpPr txBox="1"/>
            <p:nvPr/>
          </p:nvSpPr>
          <p:spPr>
            <a:xfrm rot="16200000">
              <a:off x="3157112" y="2998551"/>
              <a:ext cx="7360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RICH</a:t>
              </a: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1AC3FC17-2423-54CE-5E37-C3FD3E7891A3}"/>
                </a:ext>
              </a:extLst>
            </p:cNvPr>
            <p:cNvSpPr txBox="1"/>
            <p:nvPr/>
          </p:nvSpPr>
          <p:spPr>
            <a:xfrm rot="16200000">
              <a:off x="3648139" y="1515030"/>
              <a:ext cx="6165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TOF</a:t>
              </a: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51655517-E6F7-51E3-8F3F-B949023FBEB1}"/>
                </a:ext>
              </a:extLst>
            </p:cNvPr>
            <p:cNvSpPr txBox="1"/>
            <p:nvPr/>
          </p:nvSpPr>
          <p:spPr>
            <a:xfrm>
              <a:off x="1212151" y="3070239"/>
              <a:ext cx="87876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Machine</a:t>
              </a:r>
            </a:p>
            <a:p>
              <a:pPr algn="ctr"/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quadrupole</a:t>
              </a:r>
            </a:p>
            <a:p>
              <a:pPr algn="ctr"/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Magnet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3" name="TextBox 112">
                  <a:extLst>
                    <a:ext uri="{FF2B5EF4-FFF2-40B4-BE49-F238E27FC236}">
                      <a16:creationId xmlns:a16="http://schemas.microsoft.com/office/drawing/2014/main" id="{21418EB6-7D76-7D93-7246-C73F0BDF92CC}"/>
                    </a:ext>
                  </a:extLst>
                </p:cNvPr>
                <p:cNvSpPr txBox="1"/>
                <p:nvPr/>
              </p:nvSpPr>
              <p:spPr>
                <a:xfrm rot="1203368">
                  <a:off x="1272452" y="935637"/>
                  <a:ext cx="78931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=2</m:t>
                        </m:r>
                      </m:oMath>
                    </m:oMathPara>
                  </a14:m>
                  <a:endParaRPr lang="en-US" b="0" dirty="0"/>
                </a:p>
              </p:txBody>
            </p:sp>
          </mc:Choice>
          <mc:Fallback>
            <p:sp>
              <p:nvSpPr>
                <p:cNvPr id="113" name="TextBox 112">
                  <a:extLst>
                    <a:ext uri="{FF2B5EF4-FFF2-40B4-BE49-F238E27FC236}">
                      <a16:creationId xmlns:a16="http://schemas.microsoft.com/office/drawing/2014/main" id="{21418EB6-7D76-7D93-7246-C73F0BDF92C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203368">
                  <a:off x="1272452" y="935637"/>
                  <a:ext cx="789319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680BC279-0D38-8103-71E6-30E87A56492C}"/>
                </a:ext>
              </a:extLst>
            </p:cNvPr>
            <p:cNvCxnSpPr/>
            <p:nvPr/>
          </p:nvCxnSpPr>
          <p:spPr>
            <a:xfrm flipH="1">
              <a:off x="5933055" y="2670852"/>
              <a:ext cx="0" cy="204015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371A5F2-4B40-4AF5-6755-FA5D142E3ACC}"/>
                </a:ext>
              </a:extLst>
            </p:cNvPr>
            <p:cNvSpPr txBox="1"/>
            <p:nvPr/>
          </p:nvSpPr>
          <p:spPr>
            <a:xfrm rot="16200000">
              <a:off x="441549" y="1686395"/>
              <a:ext cx="990600" cy="30777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GB" sz="1400" dirty="0"/>
                <a:t>1.24m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3051CBBE-025E-CDF5-E0EB-3ECD9E730F3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78608" y="1316134"/>
              <a:ext cx="12130" cy="1416802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4DE867C-35B8-BA88-C216-506B76CE203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78608" y="1316134"/>
              <a:ext cx="1019298" cy="28849"/>
            </a:xfrm>
            <a:prstGeom prst="line">
              <a:avLst/>
            </a:prstGeom>
            <a:ln w="6350"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3D701DAC-0462-E136-3896-72D2CD7F72CA}"/>
                </a:ext>
              </a:extLst>
            </p:cNvPr>
            <p:cNvSpPr txBox="1"/>
            <p:nvPr/>
          </p:nvSpPr>
          <p:spPr>
            <a:xfrm rot="20402810">
              <a:off x="4150351" y="3139498"/>
              <a:ext cx="18973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&lt; 1T.m dipole magnet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78E9F45D-EF5B-4D90-CD19-966E25A68230}"/>
                </a:ext>
              </a:extLst>
            </p:cNvPr>
            <p:cNvSpPr txBox="1"/>
            <p:nvPr/>
          </p:nvSpPr>
          <p:spPr>
            <a:xfrm rot="1223324">
              <a:off x="6643888" y="3166210"/>
              <a:ext cx="155559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&lt; 1T.m dipole magnet</a:t>
              </a:r>
            </a:p>
          </p:txBody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AE25CE2F-9FA0-F89C-64BE-FA3EB1E1F202}"/>
                </a:ext>
              </a:extLst>
            </p:cNvPr>
            <p:cNvCxnSpPr/>
            <p:nvPr/>
          </p:nvCxnSpPr>
          <p:spPr>
            <a:xfrm flipH="1">
              <a:off x="6044478" y="2693223"/>
              <a:ext cx="0" cy="16860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4E618462-5913-BC6C-AC00-23E66AC9E8B4}"/>
                </a:ext>
              </a:extLst>
            </p:cNvPr>
            <p:cNvCxnSpPr/>
            <p:nvPr/>
          </p:nvCxnSpPr>
          <p:spPr>
            <a:xfrm flipH="1">
              <a:off x="6146078" y="2691728"/>
              <a:ext cx="0" cy="16860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73AD7F96-B80A-88E2-8087-8ACEDDD42BE9}"/>
                </a:ext>
              </a:extLst>
            </p:cNvPr>
            <p:cNvCxnSpPr/>
            <p:nvPr/>
          </p:nvCxnSpPr>
          <p:spPr>
            <a:xfrm flipH="1">
              <a:off x="6254329" y="2691728"/>
              <a:ext cx="0" cy="16860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3291E438-0A41-1BFD-807A-56F79A4DFD4C}"/>
                </a:ext>
              </a:extLst>
            </p:cNvPr>
            <p:cNvCxnSpPr>
              <a:cxnSpLocks/>
            </p:cNvCxnSpPr>
            <p:nvPr/>
          </p:nvCxnSpPr>
          <p:spPr>
            <a:xfrm>
              <a:off x="6048129" y="2645906"/>
              <a:ext cx="279004" cy="0"/>
            </a:xfrm>
            <a:prstGeom prst="line">
              <a:avLst/>
            </a:prstGeom>
            <a:ln w="6350"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D7A922E3-FBAD-5CDD-3FBF-FF488A38C185}"/>
                </a:ext>
              </a:extLst>
            </p:cNvPr>
            <p:cNvCxnSpPr>
              <a:cxnSpLocks/>
            </p:cNvCxnSpPr>
            <p:nvPr/>
          </p:nvCxnSpPr>
          <p:spPr>
            <a:xfrm>
              <a:off x="6048129" y="2671653"/>
              <a:ext cx="279004" cy="0"/>
            </a:xfrm>
            <a:prstGeom prst="line">
              <a:avLst/>
            </a:prstGeom>
            <a:ln w="6350"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44D6A142-D3ED-8545-490A-174E5E4E741D}"/>
                </a:ext>
              </a:extLst>
            </p:cNvPr>
            <p:cNvCxnSpPr/>
            <p:nvPr/>
          </p:nvCxnSpPr>
          <p:spPr>
            <a:xfrm flipH="1">
              <a:off x="6365454" y="2693223"/>
              <a:ext cx="0" cy="16860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id="{5AF05C52-DF03-D1E5-7171-DC6678FC86CF}"/>
                </a:ext>
              </a:extLst>
            </p:cNvPr>
            <p:cNvGrpSpPr/>
            <p:nvPr/>
          </p:nvGrpSpPr>
          <p:grpSpPr>
            <a:xfrm>
              <a:off x="5562664" y="1997406"/>
              <a:ext cx="1487523" cy="786927"/>
              <a:chOff x="5615649" y="2634274"/>
              <a:chExt cx="1487523" cy="786927"/>
            </a:xfrm>
          </p:grpSpPr>
          <p:sp>
            <p:nvSpPr>
              <p:cNvPr id="121" name="Trapezoid 120">
                <a:extLst>
                  <a:ext uri="{FF2B5EF4-FFF2-40B4-BE49-F238E27FC236}">
                    <a16:creationId xmlns:a16="http://schemas.microsoft.com/office/drawing/2014/main" id="{57BBB314-714D-5790-17B8-39077D8DF122}"/>
                  </a:ext>
                </a:extLst>
              </p:cNvPr>
              <p:cNvSpPr/>
              <p:nvPr/>
            </p:nvSpPr>
            <p:spPr>
              <a:xfrm rot="10800000">
                <a:off x="6326163" y="3218834"/>
                <a:ext cx="106407" cy="111380"/>
              </a:xfrm>
              <a:prstGeom prst="trapezoid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803A76E7-E528-F941-D22A-C65AF5E04F6D}"/>
                  </a:ext>
                </a:extLst>
              </p:cNvPr>
              <p:cNvCxnSpPr>
                <a:stCxn id="121" idx="0"/>
              </p:cNvCxnSpPr>
              <p:nvPr/>
            </p:nvCxnSpPr>
            <p:spPr>
              <a:xfrm flipH="1">
                <a:off x="6342018" y="3330214"/>
                <a:ext cx="37348" cy="90987"/>
              </a:xfrm>
              <a:prstGeom prst="line">
                <a:avLst/>
              </a:prstGeom>
              <a:ln w="3175"/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A4ED8C0E-6824-1177-06DC-49E40EBE4B1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371789" y="3326298"/>
                <a:ext cx="12626" cy="90987"/>
              </a:xfrm>
              <a:prstGeom prst="line">
                <a:avLst/>
              </a:prstGeom>
              <a:ln w="3175"/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2C375964-AA94-326A-BAB1-F82E0597978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78348" y="3324716"/>
                <a:ext cx="23937" cy="83719"/>
              </a:xfrm>
              <a:prstGeom prst="line">
                <a:avLst/>
              </a:prstGeom>
              <a:ln w="3175"/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3E55A75E-64F7-4994-C3BA-7AAC78716352}"/>
                  </a:ext>
                </a:extLst>
              </p:cNvPr>
              <p:cNvSpPr txBox="1"/>
              <p:nvPr/>
            </p:nvSpPr>
            <p:spPr>
              <a:xfrm>
                <a:off x="5615649" y="2634274"/>
                <a:ext cx="148752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FF0000"/>
                    </a:solidFill>
                  </a:rPr>
                  <a:t>gas (polarized?)</a:t>
                </a:r>
              </a:p>
              <a:p>
                <a:pPr algn="ctr"/>
                <a:r>
                  <a:rPr lang="en-US" sz="1600" dirty="0">
                    <a:solidFill>
                      <a:srgbClr val="FF0000"/>
                    </a:solidFill>
                  </a:rPr>
                  <a:t>injector</a:t>
                </a:r>
              </a:p>
            </p:txBody>
          </p:sp>
        </p:grp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C78B3DC8-66E1-6F80-DFB3-1DEF7ABA5E92}"/>
                </a:ext>
              </a:extLst>
            </p:cNvPr>
            <p:cNvCxnSpPr>
              <a:cxnSpLocks/>
            </p:cNvCxnSpPr>
            <p:nvPr/>
          </p:nvCxnSpPr>
          <p:spPr>
            <a:xfrm>
              <a:off x="8312668" y="2026204"/>
              <a:ext cx="0" cy="1540395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07970D04-6DD5-0540-17D9-E6587EB643D9}"/>
                </a:ext>
              </a:extLst>
            </p:cNvPr>
            <p:cNvSpPr txBox="1"/>
            <p:nvPr/>
          </p:nvSpPr>
          <p:spPr>
            <a:xfrm>
              <a:off x="5824257" y="2947691"/>
              <a:ext cx="89319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chemeClr val="bg2">
                      <a:lumMod val="50000"/>
                    </a:schemeClr>
                  </a:solidFill>
                </a:rPr>
                <a:t>Mid-rapidity</a:t>
              </a:r>
            </a:p>
            <a:p>
              <a:r>
                <a:rPr lang="en-US" sz="1100" dirty="0">
                  <a:solidFill>
                    <a:schemeClr val="bg2">
                      <a:lumMod val="50000"/>
                    </a:schemeClr>
                  </a:solidFill>
                </a:rPr>
                <a:t>activity det.</a:t>
              </a: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CDE89360-31A6-514C-B958-040B22D873D0}"/>
                </a:ext>
              </a:extLst>
            </p:cNvPr>
            <p:cNvCxnSpPr>
              <a:cxnSpLocks/>
            </p:cNvCxnSpPr>
            <p:nvPr/>
          </p:nvCxnSpPr>
          <p:spPr>
            <a:xfrm>
              <a:off x="4096776" y="2020394"/>
              <a:ext cx="0" cy="1500332"/>
            </a:xfrm>
            <a:prstGeom prst="line">
              <a:avLst/>
            </a:prstGeom>
            <a:ln w="28575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4FBFF60-1A20-1CC3-CA2D-03DF36B61F3A}"/>
                </a:ext>
              </a:extLst>
            </p:cNvPr>
            <p:cNvCxnSpPr>
              <a:cxnSpLocks/>
            </p:cNvCxnSpPr>
            <p:nvPr/>
          </p:nvCxnSpPr>
          <p:spPr>
            <a:xfrm>
              <a:off x="5795333" y="2630003"/>
              <a:ext cx="0" cy="280396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B82F205-D0B6-5219-4829-176A89C649AF}"/>
                </a:ext>
              </a:extLst>
            </p:cNvPr>
            <p:cNvCxnSpPr>
              <a:cxnSpLocks/>
            </p:cNvCxnSpPr>
            <p:nvPr/>
          </p:nvCxnSpPr>
          <p:spPr>
            <a:xfrm>
              <a:off x="4266563" y="2092077"/>
              <a:ext cx="0" cy="1350836"/>
            </a:xfrm>
            <a:prstGeom prst="line">
              <a:avLst/>
            </a:prstGeom>
            <a:ln w="28575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34" name="Trapezoid 133">
              <a:extLst>
                <a:ext uri="{FF2B5EF4-FFF2-40B4-BE49-F238E27FC236}">
                  <a16:creationId xmlns:a16="http://schemas.microsoft.com/office/drawing/2014/main" id="{1DC91BAF-E1F1-7146-A1C0-FAECB3A635FD}"/>
                </a:ext>
              </a:extLst>
            </p:cNvPr>
            <p:cNvSpPr/>
            <p:nvPr/>
          </p:nvSpPr>
          <p:spPr>
            <a:xfrm rot="16200000" flipH="1">
              <a:off x="6745679" y="2107463"/>
              <a:ext cx="1267481" cy="1344658"/>
            </a:xfrm>
            <a:prstGeom prst="trapezoid">
              <a:avLst>
                <a:gd name="adj" fmla="val 40007"/>
              </a:avLst>
            </a:prstGeom>
            <a:noFill/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3767CE48-639F-DA05-676B-A547B063295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55376" y="2105513"/>
              <a:ext cx="0" cy="1350836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6F752953-96B1-3663-796E-9643043348B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60712" y="2355188"/>
              <a:ext cx="0" cy="827170"/>
            </a:xfrm>
            <a:prstGeom prst="line">
              <a:avLst/>
            </a:prstGeom>
            <a:ln w="28575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79B79E0-B8EB-2B61-2910-1DEB26C78A01}"/>
                </a:ext>
              </a:extLst>
            </p:cNvPr>
            <p:cNvSpPr txBox="1"/>
            <p:nvPr/>
          </p:nvSpPr>
          <p:spPr>
            <a:xfrm>
              <a:off x="5638339" y="3359589"/>
              <a:ext cx="131839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Inner detector 1-5cm radius from beam</a:t>
              </a:r>
            </a:p>
          </p:txBody>
        </p:sp>
        <p:sp>
          <p:nvSpPr>
            <p:cNvPr id="4" name="Trapezoid 3">
              <a:extLst>
                <a:ext uri="{FF2B5EF4-FFF2-40B4-BE49-F238E27FC236}">
                  <a16:creationId xmlns:a16="http://schemas.microsoft.com/office/drawing/2014/main" id="{3C5E6C03-6AEC-4365-83E0-D792C5E054F9}"/>
                </a:ext>
              </a:extLst>
            </p:cNvPr>
            <p:cNvSpPr/>
            <p:nvPr/>
          </p:nvSpPr>
          <p:spPr>
            <a:xfrm rot="5400000">
              <a:off x="4409294" y="2088960"/>
              <a:ext cx="1267481" cy="1344658"/>
            </a:xfrm>
            <a:prstGeom prst="trapezoid">
              <a:avLst>
                <a:gd name="adj" fmla="val 40007"/>
              </a:avLst>
            </a:prstGeom>
            <a:noFill/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rapezoid 8">
              <a:extLst>
                <a:ext uri="{FF2B5EF4-FFF2-40B4-BE49-F238E27FC236}">
                  <a16:creationId xmlns:a16="http://schemas.microsoft.com/office/drawing/2014/main" id="{5E4593B6-61A9-E9DB-BB89-F4D62ADC6A8D}"/>
                </a:ext>
              </a:extLst>
            </p:cNvPr>
            <p:cNvSpPr/>
            <p:nvPr/>
          </p:nvSpPr>
          <p:spPr>
            <a:xfrm rot="5400000">
              <a:off x="2490629" y="2427819"/>
              <a:ext cx="2033651" cy="683127"/>
            </a:xfrm>
            <a:prstGeom prst="trapezoid">
              <a:avLst/>
            </a:prstGeom>
            <a:noFill/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ounded Rectangle 45">
              <a:extLst>
                <a:ext uri="{FF2B5EF4-FFF2-40B4-BE49-F238E27FC236}">
                  <a16:creationId xmlns:a16="http://schemas.microsoft.com/office/drawing/2014/main" id="{D61461B8-28B4-37D3-83F9-1FE67A4E7AAF}"/>
                </a:ext>
              </a:extLst>
            </p:cNvPr>
            <p:cNvSpPr/>
            <p:nvPr/>
          </p:nvSpPr>
          <p:spPr>
            <a:xfrm>
              <a:off x="1199652" y="2342776"/>
              <a:ext cx="903767" cy="764485"/>
            </a:xfrm>
            <a:prstGeom prst="roundRect">
              <a:avLst/>
            </a:prstGeom>
            <a:solidFill>
              <a:schemeClr val="bg2">
                <a:lumMod val="90000"/>
                <a:alpha val="1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E787C2ED-717F-E7CA-3F9B-0AE7703E8BC6}"/>
                </a:ext>
              </a:extLst>
            </p:cNvPr>
            <p:cNvGrpSpPr/>
            <p:nvPr/>
          </p:nvGrpSpPr>
          <p:grpSpPr>
            <a:xfrm>
              <a:off x="4842563" y="1018930"/>
              <a:ext cx="2996440" cy="658666"/>
              <a:chOff x="4803136" y="1589017"/>
              <a:chExt cx="2996440" cy="658666"/>
            </a:xfrm>
          </p:grpSpPr>
          <p:grpSp>
            <p:nvGrpSpPr>
              <p:cNvPr id="170" name="Group 169">
                <a:extLst>
                  <a:ext uri="{FF2B5EF4-FFF2-40B4-BE49-F238E27FC236}">
                    <a16:creationId xmlns:a16="http://schemas.microsoft.com/office/drawing/2014/main" id="{B8AD3AEA-114F-0785-B070-96A984FE4A14}"/>
                  </a:ext>
                </a:extLst>
              </p:cNvPr>
              <p:cNvGrpSpPr/>
              <p:nvPr/>
            </p:nvGrpSpPr>
            <p:grpSpPr>
              <a:xfrm>
                <a:off x="4803136" y="1589017"/>
                <a:ext cx="2690982" cy="463355"/>
                <a:chOff x="4951908" y="1733728"/>
                <a:chExt cx="1550092" cy="164487"/>
              </a:xfrm>
            </p:grpSpPr>
            <p:cxnSp>
              <p:nvCxnSpPr>
                <p:cNvPr id="159" name="Straight Connector 158">
                  <a:extLst>
                    <a:ext uri="{FF2B5EF4-FFF2-40B4-BE49-F238E27FC236}">
                      <a16:creationId xmlns:a16="http://schemas.microsoft.com/office/drawing/2014/main" id="{D369FB33-1709-9DD1-3DAA-22A59D61C792}"/>
                    </a:ext>
                  </a:extLst>
                </p:cNvPr>
                <p:cNvCxnSpPr/>
                <p:nvPr/>
              </p:nvCxnSpPr>
              <p:spPr>
                <a:xfrm>
                  <a:off x="5041605" y="1753435"/>
                  <a:ext cx="1438373" cy="0"/>
                </a:xfrm>
                <a:prstGeom prst="line">
                  <a:avLst/>
                </a:prstGeom>
                <a:ln w="9525">
                  <a:prstDash val="sysDot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Straight Connector 159">
                  <a:extLst>
                    <a:ext uri="{FF2B5EF4-FFF2-40B4-BE49-F238E27FC236}">
                      <a16:creationId xmlns:a16="http://schemas.microsoft.com/office/drawing/2014/main" id="{D1542DEB-E188-C4ED-F50E-FDC38809E97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041605" y="1760530"/>
                  <a:ext cx="688635" cy="137685"/>
                </a:xfrm>
                <a:prstGeom prst="line">
                  <a:avLst/>
                </a:prstGeom>
                <a:ln w="9525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Straight Connector 161">
                  <a:extLst>
                    <a:ext uri="{FF2B5EF4-FFF2-40B4-BE49-F238E27FC236}">
                      <a16:creationId xmlns:a16="http://schemas.microsoft.com/office/drawing/2014/main" id="{442196C0-50D8-227F-6F30-83DAB60C4BE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03576" y="1764379"/>
                  <a:ext cx="776402" cy="132724"/>
                </a:xfrm>
                <a:prstGeom prst="line">
                  <a:avLst/>
                </a:prstGeom>
                <a:ln w="9525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65" name="Arc 164">
                  <a:extLst>
                    <a:ext uri="{FF2B5EF4-FFF2-40B4-BE49-F238E27FC236}">
                      <a16:creationId xmlns:a16="http://schemas.microsoft.com/office/drawing/2014/main" id="{E6254264-402A-5580-BAB1-8C010F2DCC54}"/>
                    </a:ext>
                  </a:extLst>
                </p:cNvPr>
                <p:cNvSpPr/>
                <p:nvPr/>
              </p:nvSpPr>
              <p:spPr>
                <a:xfrm rot="13902382">
                  <a:off x="5352087" y="1740988"/>
                  <a:ext cx="134066" cy="123097"/>
                </a:xfrm>
                <a:prstGeom prst="arc">
                  <a:avLst/>
                </a:prstGeom>
                <a:ln w="635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6" name="Arc 165">
                  <a:extLst>
                    <a:ext uri="{FF2B5EF4-FFF2-40B4-BE49-F238E27FC236}">
                      <a16:creationId xmlns:a16="http://schemas.microsoft.com/office/drawing/2014/main" id="{37750D06-953C-A805-A578-23CB19FE4868}"/>
                    </a:ext>
                  </a:extLst>
                </p:cNvPr>
                <p:cNvSpPr/>
                <p:nvPr/>
              </p:nvSpPr>
              <p:spPr>
                <a:xfrm rot="2572779">
                  <a:off x="5957614" y="1734839"/>
                  <a:ext cx="134066" cy="123097"/>
                </a:xfrm>
                <a:prstGeom prst="arc">
                  <a:avLst/>
                </a:prstGeom>
                <a:ln w="635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7" name="TextBox 166">
                  <a:extLst>
                    <a:ext uri="{FF2B5EF4-FFF2-40B4-BE49-F238E27FC236}">
                      <a16:creationId xmlns:a16="http://schemas.microsoft.com/office/drawing/2014/main" id="{22CEFB0E-EAE0-9F7F-E4CC-185132C0003A}"/>
                    </a:ext>
                  </a:extLst>
                </p:cNvPr>
                <p:cNvSpPr txBox="1"/>
                <p:nvPr/>
              </p:nvSpPr>
              <p:spPr>
                <a:xfrm>
                  <a:off x="4951908" y="1744938"/>
                  <a:ext cx="432069" cy="10925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/>
                    <a:t>25mrad</a:t>
                  </a:r>
                </a:p>
              </p:txBody>
            </p:sp>
            <p:sp>
              <p:nvSpPr>
                <p:cNvPr id="168" name="TextBox 167">
                  <a:extLst>
                    <a:ext uri="{FF2B5EF4-FFF2-40B4-BE49-F238E27FC236}">
                      <a16:creationId xmlns:a16="http://schemas.microsoft.com/office/drawing/2014/main" id="{DFAB3149-87C1-F398-74F6-A278A52CA659}"/>
                    </a:ext>
                  </a:extLst>
                </p:cNvPr>
                <p:cNvSpPr txBox="1"/>
                <p:nvPr/>
              </p:nvSpPr>
              <p:spPr>
                <a:xfrm>
                  <a:off x="6069931" y="1733728"/>
                  <a:ext cx="432069" cy="10925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/>
                    <a:t>25mrad</a:t>
                  </a:r>
                </a:p>
              </p:txBody>
            </p:sp>
          </p:grp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3C2EE1CD-71D9-FE7B-92A8-FFA1D57CAE77}"/>
                  </a:ext>
                </a:extLst>
              </p:cNvPr>
              <p:cNvSpPr txBox="1"/>
              <p:nvPr/>
            </p:nvSpPr>
            <p:spPr>
              <a:xfrm rot="20553750">
                <a:off x="4974817" y="1820744"/>
                <a:ext cx="12312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dirty="0"/>
                  <a:t>p/A beam</a:t>
                </a:r>
              </a:p>
            </p:txBody>
          </p:sp>
          <p:cxnSp>
            <p:nvCxnSpPr>
              <p:cNvPr id="48" name="Straight Arrow Connector 47">
                <a:extLst>
                  <a:ext uri="{FF2B5EF4-FFF2-40B4-BE49-F238E27FC236}">
                    <a16:creationId xmlns:a16="http://schemas.microsoft.com/office/drawing/2014/main" id="{01AFC80D-4EE5-F582-2DCE-BD9C2C0829C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949291" y="1682099"/>
                <a:ext cx="1199336" cy="394605"/>
              </a:xfrm>
              <a:prstGeom prst="straightConnector1">
                <a:avLst/>
              </a:prstGeom>
              <a:ln w="38100">
                <a:solidFill>
                  <a:srgbClr val="FF93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>
                <a:extLst>
                  <a:ext uri="{FF2B5EF4-FFF2-40B4-BE49-F238E27FC236}">
                    <a16:creationId xmlns:a16="http://schemas.microsoft.com/office/drawing/2014/main" id="{87095348-B380-7FDD-CB10-2895B07DC39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108319" y="1705547"/>
                <a:ext cx="1293569" cy="335486"/>
              </a:xfrm>
              <a:prstGeom prst="straightConnector1">
                <a:avLst/>
              </a:prstGeom>
              <a:ln w="38100">
                <a:solidFill>
                  <a:srgbClr val="FF85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683E6A55-2C1C-5E28-B799-A1FED4E89DD9}"/>
                  </a:ext>
                </a:extLst>
              </p:cNvPr>
              <p:cNvSpPr txBox="1"/>
              <p:nvPr/>
            </p:nvSpPr>
            <p:spPr>
              <a:xfrm rot="1019286">
                <a:off x="6152971" y="1878351"/>
                <a:ext cx="16466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dirty="0"/>
                  <a:t>electron beam</a:t>
                </a:r>
              </a:p>
            </p:txBody>
          </p:sp>
        </p:grp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60A42C81-1B5B-01DB-A197-3D426A09782F}"/>
                </a:ext>
              </a:extLst>
            </p:cNvPr>
            <p:cNvSpPr txBox="1"/>
            <p:nvPr/>
          </p:nvSpPr>
          <p:spPr>
            <a:xfrm>
              <a:off x="3723084" y="3644085"/>
              <a:ext cx="14978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432FF"/>
                  </a:solidFill>
                </a:rPr>
                <a:t>small-x </a:t>
              </a:r>
              <a:r>
                <a:rPr lang="en-US" b="1" dirty="0" err="1">
                  <a:solidFill>
                    <a:srgbClr val="0432FF"/>
                  </a:solidFill>
                </a:rPr>
                <a:t>e+p</a:t>
              </a:r>
              <a:r>
                <a:rPr lang="en-US" b="1" dirty="0">
                  <a:solidFill>
                    <a:srgbClr val="0432FF"/>
                  </a:solidFill>
                </a:rPr>
                <a:t>/A</a:t>
              </a:r>
            </a:p>
            <a:p>
              <a:r>
                <a:rPr lang="en-US" dirty="0">
                  <a:solidFill>
                    <a:srgbClr val="FF0000"/>
                  </a:solidFill>
                </a:rPr>
                <a:t>large-x FXT</a:t>
              </a: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6C8F1071-3274-14EA-DA00-B82BB68E14B5}"/>
                </a:ext>
              </a:extLst>
            </p:cNvPr>
            <p:cNvSpPr txBox="1"/>
            <p:nvPr/>
          </p:nvSpPr>
          <p:spPr>
            <a:xfrm>
              <a:off x="7070394" y="3710852"/>
              <a:ext cx="146379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432FF"/>
                  </a:solidFill>
                </a:rPr>
                <a:t>large-x </a:t>
              </a:r>
              <a:r>
                <a:rPr lang="en-US" b="1" dirty="0" err="1">
                  <a:solidFill>
                    <a:srgbClr val="0432FF"/>
                  </a:solidFill>
                </a:rPr>
                <a:t>e+p</a:t>
              </a:r>
              <a:r>
                <a:rPr lang="en-US" b="1" dirty="0">
                  <a:solidFill>
                    <a:srgbClr val="0432FF"/>
                  </a:solidFill>
                </a:rPr>
                <a:t>/A</a:t>
              </a:r>
            </a:p>
            <a:p>
              <a:r>
                <a:rPr lang="en-US" dirty="0">
                  <a:solidFill>
                    <a:srgbClr val="FF0000"/>
                  </a:solidFill>
                </a:rPr>
                <a:t>small-x FXT</a:t>
              </a:r>
            </a:p>
          </p:txBody>
        </p: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96E0BBD4-160B-B657-89FE-4C877DC12C76}"/>
                </a:ext>
              </a:extLst>
            </p:cNvPr>
            <p:cNvCxnSpPr>
              <a:cxnSpLocks/>
            </p:cNvCxnSpPr>
            <p:nvPr/>
          </p:nvCxnSpPr>
          <p:spPr>
            <a:xfrm>
              <a:off x="4370706" y="2706972"/>
              <a:ext cx="1344658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D1D89D87-C338-476C-186F-887C454800AA}"/>
                </a:ext>
              </a:extLst>
            </p:cNvPr>
            <p:cNvCxnSpPr>
              <a:cxnSpLocks/>
            </p:cNvCxnSpPr>
            <p:nvPr/>
          </p:nvCxnSpPr>
          <p:spPr>
            <a:xfrm>
              <a:off x="4387309" y="2805054"/>
              <a:ext cx="1344658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FF96FB94-4DD1-32D0-5F09-F98FE6F910E7}"/>
                </a:ext>
              </a:extLst>
            </p:cNvPr>
            <p:cNvCxnSpPr>
              <a:cxnSpLocks/>
            </p:cNvCxnSpPr>
            <p:nvPr/>
          </p:nvCxnSpPr>
          <p:spPr>
            <a:xfrm>
              <a:off x="6690488" y="2725990"/>
              <a:ext cx="1344658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9CC472FD-99AF-F18E-9864-F837A6EBB428}"/>
                </a:ext>
              </a:extLst>
            </p:cNvPr>
            <p:cNvCxnSpPr>
              <a:cxnSpLocks/>
            </p:cNvCxnSpPr>
            <p:nvPr/>
          </p:nvCxnSpPr>
          <p:spPr>
            <a:xfrm>
              <a:off x="6707091" y="2824072"/>
              <a:ext cx="1344658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17C32EC9-1F90-2FC0-055F-529666190DEC}"/>
                </a:ext>
              </a:extLst>
            </p:cNvPr>
            <p:cNvSpPr txBox="1"/>
            <p:nvPr/>
          </p:nvSpPr>
          <p:spPr>
            <a:xfrm>
              <a:off x="4720483" y="2497665"/>
              <a:ext cx="105403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rgbClr val="0432FF"/>
                  </a:solidFill>
                </a:rPr>
                <a:t>Mag shielding</a:t>
              </a:r>
            </a:p>
          </p:txBody>
        </p: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3FF6A2C7-74CB-21F7-C96B-8EC507BBCED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88844" y="2329644"/>
              <a:ext cx="0" cy="827170"/>
            </a:xfrm>
            <a:prstGeom prst="line">
              <a:avLst/>
            </a:prstGeom>
            <a:ln w="28575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171" name="Group 170">
              <a:extLst>
                <a:ext uri="{FF2B5EF4-FFF2-40B4-BE49-F238E27FC236}">
                  <a16:creationId xmlns:a16="http://schemas.microsoft.com/office/drawing/2014/main" id="{328F3C44-2327-1093-E6C6-6590701B7829}"/>
                </a:ext>
              </a:extLst>
            </p:cNvPr>
            <p:cNvGrpSpPr/>
            <p:nvPr/>
          </p:nvGrpSpPr>
          <p:grpSpPr>
            <a:xfrm flipH="1">
              <a:off x="2184750" y="1356705"/>
              <a:ext cx="589873" cy="2788709"/>
              <a:chOff x="9684146" y="1381544"/>
              <a:chExt cx="589873" cy="2788709"/>
            </a:xfrm>
          </p:grpSpPr>
          <p:sp>
            <p:nvSpPr>
              <p:cNvPr id="172" name="Rounded Rectangle 171">
                <a:extLst>
                  <a:ext uri="{FF2B5EF4-FFF2-40B4-BE49-F238E27FC236}">
                    <a16:creationId xmlns:a16="http://schemas.microsoft.com/office/drawing/2014/main" id="{F6DADFD3-E761-2FB4-311C-28FC8E15DA49}"/>
                  </a:ext>
                </a:extLst>
              </p:cNvPr>
              <p:cNvSpPr/>
              <p:nvPr/>
            </p:nvSpPr>
            <p:spPr>
              <a:xfrm flipH="1">
                <a:off x="9684146" y="1503969"/>
                <a:ext cx="382386" cy="2554836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75E2DB5C-44BD-1A7F-2AB8-E5EBAD74E75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103594" y="1503969"/>
                <a:ext cx="0" cy="2576215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52A16188-9381-FA77-0454-99225C43E26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162174" y="1453014"/>
                <a:ext cx="0" cy="2674636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>
                <a:extLst>
                  <a:ext uri="{FF2B5EF4-FFF2-40B4-BE49-F238E27FC236}">
                    <a16:creationId xmlns:a16="http://schemas.microsoft.com/office/drawing/2014/main" id="{A2BBF59D-F4C4-8C4A-A5F7-1F52DFD4F96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24484" y="1453014"/>
                <a:ext cx="0" cy="2664045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>
                <a:extLst>
                  <a:ext uri="{FF2B5EF4-FFF2-40B4-BE49-F238E27FC236}">
                    <a16:creationId xmlns:a16="http://schemas.microsoft.com/office/drawing/2014/main" id="{FFE12923-5327-7A3F-E5D2-843C59336C6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74019" y="1381544"/>
                <a:ext cx="0" cy="2788709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77" name="Rounded Rectangle 176">
              <a:extLst>
                <a:ext uri="{FF2B5EF4-FFF2-40B4-BE49-F238E27FC236}">
                  <a16:creationId xmlns:a16="http://schemas.microsoft.com/office/drawing/2014/main" id="{758C40FF-E562-3225-28EE-21F7C83B8684}"/>
                </a:ext>
              </a:extLst>
            </p:cNvPr>
            <p:cNvSpPr/>
            <p:nvPr/>
          </p:nvSpPr>
          <p:spPr>
            <a:xfrm>
              <a:off x="2802296" y="1677928"/>
              <a:ext cx="223744" cy="212192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TextBox 177">
              <a:extLst>
                <a:ext uri="{FF2B5EF4-FFF2-40B4-BE49-F238E27FC236}">
                  <a16:creationId xmlns:a16="http://schemas.microsoft.com/office/drawing/2014/main" id="{6923E0E2-BF97-F270-8C58-73845F1A6E56}"/>
                </a:ext>
              </a:extLst>
            </p:cNvPr>
            <p:cNvSpPr txBox="1"/>
            <p:nvPr/>
          </p:nvSpPr>
          <p:spPr>
            <a:xfrm rot="16200000">
              <a:off x="2543902" y="3244123"/>
              <a:ext cx="71846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ECAL</a:t>
              </a:r>
            </a:p>
          </p:txBody>
        </p:sp>
      </p:grpSp>
      <p:sp>
        <p:nvSpPr>
          <p:cNvPr id="181" name="TextBox 180">
            <a:extLst>
              <a:ext uri="{FF2B5EF4-FFF2-40B4-BE49-F238E27FC236}">
                <a16:creationId xmlns:a16="http://schemas.microsoft.com/office/drawing/2014/main" id="{55908F0C-5741-4CD6-E150-ECEFA6629A2C}"/>
              </a:ext>
            </a:extLst>
          </p:cNvPr>
          <p:cNvSpPr txBox="1"/>
          <p:nvPr/>
        </p:nvSpPr>
        <p:spPr>
          <a:xfrm rot="16200000">
            <a:off x="9257095" y="3139854"/>
            <a:ext cx="12409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Hadron absorber</a:t>
            </a: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2876A13B-BFC1-0129-65A0-E4BCD7302A13}"/>
              </a:ext>
            </a:extLst>
          </p:cNvPr>
          <p:cNvSpPr txBox="1"/>
          <p:nvPr/>
        </p:nvSpPr>
        <p:spPr>
          <a:xfrm rot="16200000">
            <a:off x="1922182" y="3166580"/>
            <a:ext cx="12409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Hadron absorber</a:t>
            </a:r>
          </a:p>
        </p:txBody>
      </p:sp>
    </p:spTree>
    <p:extLst>
      <p:ext uri="{BB962C8B-B14F-4D97-AF65-F5344CB8AC3E}">
        <p14:creationId xmlns:p14="http://schemas.microsoft.com/office/powerpoint/2010/main" val="364779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021DA2-9560-15E4-1691-B47849CBA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46BCE-53EC-744D-9031-65A8B9B1612A}" type="datetime1">
              <a:rPr lang="en-US" smtClean="0"/>
              <a:t>5/10/26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E22D3B-2B6D-A18D-DDF1-AF3EBFCAF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 Silva, Physics and Detector opportunities in fixed-target EIC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B8C826-9514-3A00-4FC5-E229C31F8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7709B-0DA8-684A-9E86-4224689FF5A6}" type="slidenum">
              <a:rPr lang="en-US" smtClean="0"/>
              <a:t>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9FF481-1C76-E0E4-B809-E3BEEDFE1D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740" y="1503021"/>
            <a:ext cx="4787900" cy="4152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0C4B284-8DF3-B1E8-4430-18908BCE6A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5312" y="1503021"/>
            <a:ext cx="4876800" cy="41529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5F841CA-E4A0-F4CD-0227-D970E33C72AE}"/>
              </a:ext>
            </a:extLst>
          </p:cNvPr>
          <p:cNvSpPr txBox="1"/>
          <p:nvPr/>
        </p:nvSpPr>
        <p:spPr>
          <a:xfrm>
            <a:off x="2100341" y="670912"/>
            <a:ext cx="85499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Physics Opportunities with a Fixed-Target Program at the EIC. arXiv:2603.00265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0AAD6B-62F0-72A8-8A53-65FACC04FA64}"/>
              </a:ext>
            </a:extLst>
          </p:cNvPr>
          <p:cNvSpPr txBox="1"/>
          <p:nvPr/>
        </p:nvSpPr>
        <p:spPr>
          <a:xfrm>
            <a:off x="3382224" y="40810"/>
            <a:ext cx="46290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Collision Energy Range.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C6BB82A-3316-C9A9-BFE9-0CBF8CCED8D7}"/>
              </a:ext>
            </a:extLst>
          </p:cNvPr>
          <p:cNvSpPr txBox="1"/>
          <p:nvPr/>
        </p:nvSpPr>
        <p:spPr>
          <a:xfrm>
            <a:off x="2465408" y="1133689"/>
            <a:ext cx="55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p+A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E331A38-4D4F-4A26-8357-3F8299CA633D}"/>
              </a:ext>
            </a:extLst>
          </p:cNvPr>
          <p:cNvSpPr txBox="1"/>
          <p:nvPr/>
        </p:nvSpPr>
        <p:spPr>
          <a:xfrm>
            <a:off x="8928904" y="1202079"/>
            <a:ext cx="566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A+A</a:t>
            </a:r>
          </a:p>
        </p:txBody>
      </p:sp>
    </p:spTree>
    <p:extLst>
      <p:ext uri="{BB962C8B-B14F-4D97-AF65-F5344CB8AC3E}">
        <p14:creationId xmlns:p14="http://schemas.microsoft.com/office/powerpoint/2010/main" val="32585071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A09D13-8D05-330A-FAF4-33A302F2CB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29D1DA6F-1119-8FC1-C972-62F902D8F8C7}"/>
              </a:ext>
            </a:extLst>
          </p:cNvPr>
          <p:cNvSpPr txBox="1"/>
          <p:nvPr/>
        </p:nvSpPr>
        <p:spPr>
          <a:xfrm>
            <a:off x="4001685" y="-13021"/>
            <a:ext cx="34605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Detector 2 Concept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F6680389-8555-A994-8686-F498FD755314}"/>
                  </a:ext>
                </a:extLst>
              </p:cNvPr>
              <p:cNvSpPr txBox="1"/>
              <p:nvPr/>
            </p:nvSpPr>
            <p:spPr>
              <a:xfrm>
                <a:off x="3313136" y="494674"/>
                <a:ext cx="55164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dirty="0"/>
                  <a:t>2.0&lt;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|&lt;4.5</m:t>
                    </m:r>
                  </m:oMath>
                </a14:m>
                <a:r>
                  <a:rPr lang="en-US" dirty="0"/>
                  <a:t> (limited by beam pipe magnetic shielding)</a:t>
                </a:r>
                <a:endParaRPr lang="en-US" b="0" dirty="0"/>
              </a:p>
            </p:txBody>
          </p:sp>
        </mc:Choice>
        <mc:Fallback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F6680389-8555-A994-8686-F498FD7553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3136" y="494674"/>
                <a:ext cx="5516493" cy="369332"/>
              </a:xfrm>
              <a:prstGeom prst="rect">
                <a:avLst/>
              </a:prstGeom>
              <a:blipFill>
                <a:blip r:embed="rId2"/>
                <a:stretch>
                  <a:fillRect l="-917" t="-6452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0" name="Group 179">
            <a:extLst>
              <a:ext uri="{FF2B5EF4-FFF2-40B4-BE49-F238E27FC236}">
                <a16:creationId xmlns:a16="http://schemas.microsoft.com/office/drawing/2014/main" id="{DB526A37-2D0A-AD49-417D-CA8E3FF2B14A}"/>
              </a:ext>
            </a:extLst>
          </p:cNvPr>
          <p:cNvGrpSpPr/>
          <p:nvPr/>
        </p:nvGrpSpPr>
        <p:grpSpPr>
          <a:xfrm>
            <a:off x="472433" y="794961"/>
            <a:ext cx="11377059" cy="3654754"/>
            <a:chOff x="472433" y="935637"/>
            <a:chExt cx="11377059" cy="3654754"/>
          </a:xfrm>
        </p:grpSpPr>
        <p:sp>
          <p:nvSpPr>
            <p:cNvPr id="142" name="Rounded Rectangle 141">
              <a:extLst>
                <a:ext uri="{FF2B5EF4-FFF2-40B4-BE49-F238E27FC236}">
                  <a16:creationId xmlns:a16="http://schemas.microsoft.com/office/drawing/2014/main" id="{798AD7DA-949C-3538-032B-780887DE5DFC}"/>
                </a:ext>
              </a:extLst>
            </p:cNvPr>
            <p:cNvSpPr/>
            <p:nvPr/>
          </p:nvSpPr>
          <p:spPr>
            <a:xfrm>
              <a:off x="6014836" y="2695738"/>
              <a:ext cx="365627" cy="161942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7B7C73F-EAA1-BB6A-E6FA-EF0741BEDE42}"/>
                </a:ext>
              </a:extLst>
            </p:cNvPr>
            <p:cNvCxnSpPr/>
            <p:nvPr/>
          </p:nvCxnSpPr>
          <p:spPr>
            <a:xfrm>
              <a:off x="472433" y="2729348"/>
              <a:ext cx="11377059" cy="80760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9D632E27-3259-0BED-6674-3F7A6944EC19}"/>
                </a:ext>
              </a:extLst>
            </p:cNvPr>
            <p:cNvCxnSpPr>
              <a:cxnSpLocks/>
            </p:cNvCxnSpPr>
            <p:nvPr/>
          </p:nvCxnSpPr>
          <p:spPr>
            <a:xfrm>
              <a:off x="6048129" y="2885456"/>
              <a:ext cx="279004" cy="0"/>
            </a:xfrm>
            <a:prstGeom prst="line">
              <a:avLst/>
            </a:prstGeom>
            <a:ln w="6350"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" name="Straight Connector 1">
              <a:extLst>
                <a:ext uri="{FF2B5EF4-FFF2-40B4-BE49-F238E27FC236}">
                  <a16:creationId xmlns:a16="http://schemas.microsoft.com/office/drawing/2014/main" id="{7D1C6546-B28F-FE09-BDEE-012BD101EC2E}"/>
                </a:ext>
              </a:extLst>
            </p:cNvPr>
            <p:cNvCxnSpPr>
              <a:cxnSpLocks/>
            </p:cNvCxnSpPr>
            <p:nvPr/>
          </p:nvCxnSpPr>
          <p:spPr>
            <a:xfrm>
              <a:off x="6048129" y="2911203"/>
              <a:ext cx="279004" cy="0"/>
            </a:xfrm>
            <a:prstGeom prst="line">
              <a:avLst/>
            </a:prstGeom>
            <a:ln w="6350"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41F9DDF-C3A0-3591-977E-8C99D62A1E1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233055" y="1116337"/>
              <a:ext cx="9506667" cy="3162164"/>
            </a:xfrm>
            <a:prstGeom prst="line">
              <a:avLst/>
            </a:prstGeom>
            <a:ln w="3175"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0F86F7D4-D19E-088A-7DED-45DBB57CD37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33055" y="1267627"/>
              <a:ext cx="9506667" cy="3107003"/>
            </a:xfrm>
            <a:prstGeom prst="line">
              <a:avLst/>
            </a:prstGeom>
            <a:ln w="3175"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2592CF71-2515-40A5-3AAF-492C7C80A706}"/>
                </a:ext>
              </a:extLst>
            </p:cNvPr>
            <p:cNvSpPr txBox="1"/>
            <p:nvPr/>
          </p:nvSpPr>
          <p:spPr>
            <a:xfrm>
              <a:off x="1790852" y="4221059"/>
              <a:ext cx="1184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Muon Det.</a:t>
              </a: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BB398A1C-CA45-2223-BFF4-B83B318D8A63}"/>
                </a:ext>
              </a:extLst>
            </p:cNvPr>
            <p:cNvSpPr txBox="1"/>
            <p:nvPr/>
          </p:nvSpPr>
          <p:spPr>
            <a:xfrm>
              <a:off x="9338119" y="4165254"/>
              <a:ext cx="1184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Muon Det.</a:t>
              </a:r>
            </a:p>
          </p:txBody>
        </p:sp>
        <p:sp>
          <p:nvSpPr>
            <p:cNvPr id="65" name="Rounded Rectangle 64">
              <a:extLst>
                <a:ext uri="{FF2B5EF4-FFF2-40B4-BE49-F238E27FC236}">
                  <a16:creationId xmlns:a16="http://schemas.microsoft.com/office/drawing/2014/main" id="{686006AE-85D4-4D1F-4D8F-AE4E7C815609}"/>
                </a:ext>
              </a:extLst>
            </p:cNvPr>
            <p:cNvSpPr/>
            <p:nvPr/>
          </p:nvSpPr>
          <p:spPr>
            <a:xfrm>
              <a:off x="9414148" y="1705143"/>
              <a:ext cx="223744" cy="212192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20A0B19-81A5-7B0D-7634-BE2E0F8BD6DB}"/>
                </a:ext>
              </a:extLst>
            </p:cNvPr>
            <p:cNvCxnSpPr/>
            <p:nvPr/>
          </p:nvCxnSpPr>
          <p:spPr>
            <a:xfrm>
              <a:off x="6580193" y="2609602"/>
              <a:ext cx="0" cy="328568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0B15A9A-7968-C6DF-1EA0-20AFD6CD2E06}"/>
                </a:ext>
              </a:extLst>
            </p:cNvPr>
            <p:cNvCxnSpPr/>
            <p:nvPr/>
          </p:nvCxnSpPr>
          <p:spPr>
            <a:xfrm>
              <a:off x="6465093" y="2664933"/>
              <a:ext cx="0" cy="204015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3B486937-F58F-1EFA-3E8B-AAEE8D498072}"/>
                </a:ext>
              </a:extLst>
            </p:cNvPr>
            <p:cNvCxnSpPr>
              <a:cxnSpLocks/>
            </p:cNvCxnSpPr>
            <p:nvPr/>
          </p:nvCxnSpPr>
          <p:spPr>
            <a:xfrm>
              <a:off x="8475629" y="1969290"/>
              <a:ext cx="0" cy="166074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61" name="Trapezoid 60">
              <a:extLst>
                <a:ext uri="{FF2B5EF4-FFF2-40B4-BE49-F238E27FC236}">
                  <a16:creationId xmlns:a16="http://schemas.microsoft.com/office/drawing/2014/main" id="{23F554F6-5B13-02B3-B9A6-35D1E9248EA4}"/>
                </a:ext>
              </a:extLst>
            </p:cNvPr>
            <p:cNvSpPr/>
            <p:nvPr/>
          </p:nvSpPr>
          <p:spPr>
            <a:xfrm rot="16200000" flipH="1">
              <a:off x="7879370" y="2427977"/>
              <a:ext cx="2033651" cy="683127"/>
            </a:xfrm>
            <a:prstGeom prst="trapezoid">
              <a:avLst/>
            </a:prstGeom>
            <a:noFill/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B70AA840-072C-27F9-458F-7DD34B114AB2}"/>
                </a:ext>
              </a:extLst>
            </p:cNvPr>
            <p:cNvCxnSpPr>
              <a:cxnSpLocks/>
            </p:cNvCxnSpPr>
            <p:nvPr/>
          </p:nvCxnSpPr>
          <p:spPr>
            <a:xfrm>
              <a:off x="9338119" y="1648649"/>
              <a:ext cx="0" cy="2210445"/>
            </a:xfrm>
            <a:prstGeom prst="line">
              <a:avLst/>
            </a:prstGeom>
            <a:ln w="28575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5" name="Rounded Rectangle 74">
              <a:extLst>
                <a:ext uri="{FF2B5EF4-FFF2-40B4-BE49-F238E27FC236}">
                  <a16:creationId xmlns:a16="http://schemas.microsoft.com/office/drawing/2014/main" id="{E4C2C7EC-86E5-AA90-A898-5BA13FD418F6}"/>
                </a:ext>
              </a:extLst>
            </p:cNvPr>
            <p:cNvSpPr/>
            <p:nvPr/>
          </p:nvSpPr>
          <p:spPr>
            <a:xfrm>
              <a:off x="10301535" y="2417306"/>
              <a:ext cx="903767" cy="764485"/>
            </a:xfrm>
            <a:prstGeom prst="roundRect">
              <a:avLst/>
            </a:prstGeom>
            <a:solidFill>
              <a:schemeClr val="bg2">
                <a:lumMod val="90000"/>
                <a:alpha val="1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69" name="Group 168">
              <a:extLst>
                <a:ext uri="{FF2B5EF4-FFF2-40B4-BE49-F238E27FC236}">
                  <a16:creationId xmlns:a16="http://schemas.microsoft.com/office/drawing/2014/main" id="{50502E6B-22A8-949D-89D4-006267464135}"/>
                </a:ext>
              </a:extLst>
            </p:cNvPr>
            <p:cNvGrpSpPr/>
            <p:nvPr/>
          </p:nvGrpSpPr>
          <p:grpSpPr>
            <a:xfrm>
              <a:off x="9666040" y="1381544"/>
              <a:ext cx="589873" cy="2788709"/>
              <a:chOff x="9684146" y="1381544"/>
              <a:chExt cx="589873" cy="2788709"/>
            </a:xfrm>
          </p:grpSpPr>
          <p:sp>
            <p:nvSpPr>
              <p:cNvPr id="84" name="Rounded Rectangle 83">
                <a:extLst>
                  <a:ext uri="{FF2B5EF4-FFF2-40B4-BE49-F238E27FC236}">
                    <a16:creationId xmlns:a16="http://schemas.microsoft.com/office/drawing/2014/main" id="{A1562AF6-C224-EC21-69B2-B776D4F9E1AB}"/>
                  </a:ext>
                </a:extLst>
              </p:cNvPr>
              <p:cNvSpPr/>
              <p:nvPr/>
            </p:nvSpPr>
            <p:spPr>
              <a:xfrm flipH="1">
                <a:off x="9684146" y="1503969"/>
                <a:ext cx="382386" cy="2554836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ED0C7F6A-1731-9206-4DA4-B322406BCBE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103594" y="1503969"/>
                <a:ext cx="0" cy="2576215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91315D12-E791-680B-7B5E-8C512A66128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162174" y="1453014"/>
                <a:ext cx="0" cy="2674636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B6DA6492-4E0E-1B2B-593A-54758DC29DD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24484" y="1453014"/>
                <a:ext cx="0" cy="2664045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7084ACB0-7169-0789-515E-183C2C266AF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74019" y="1381544"/>
                <a:ext cx="0" cy="2788709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879A06F9-4123-0F38-DCF2-2E7F906AFF7B}"/>
                </a:ext>
              </a:extLst>
            </p:cNvPr>
            <p:cNvSpPr txBox="1"/>
            <p:nvPr/>
          </p:nvSpPr>
          <p:spPr>
            <a:xfrm rot="16200000">
              <a:off x="8450013" y="3058757"/>
              <a:ext cx="7360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RICH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D50769FC-9A6A-EA11-8C9F-4C3363B7F818}"/>
                </a:ext>
              </a:extLst>
            </p:cNvPr>
            <p:cNvSpPr txBox="1"/>
            <p:nvPr/>
          </p:nvSpPr>
          <p:spPr>
            <a:xfrm rot="16200000">
              <a:off x="8166175" y="1495467"/>
              <a:ext cx="616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TOF</a:t>
              </a: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F3585B26-10B0-B247-B123-2318C7BE441E}"/>
                </a:ext>
              </a:extLst>
            </p:cNvPr>
            <p:cNvSpPr txBox="1"/>
            <p:nvPr/>
          </p:nvSpPr>
          <p:spPr>
            <a:xfrm rot="16200000">
              <a:off x="9155754" y="3271338"/>
              <a:ext cx="71846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ECAL</a:t>
              </a: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9B11D35A-473F-BF2F-452D-49741A36778C}"/>
                </a:ext>
              </a:extLst>
            </p:cNvPr>
            <p:cNvSpPr txBox="1"/>
            <p:nvPr/>
          </p:nvSpPr>
          <p:spPr>
            <a:xfrm>
              <a:off x="10300339" y="3127863"/>
              <a:ext cx="87876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Machine</a:t>
              </a:r>
            </a:p>
            <a:p>
              <a:pPr algn="ctr"/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quadrupole</a:t>
              </a:r>
            </a:p>
            <a:p>
              <a:pPr algn="ctr"/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Magnet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B55361F-C212-A4AA-5436-55D480639A9F}"/>
                </a:ext>
              </a:extLst>
            </p:cNvPr>
            <p:cNvSpPr txBox="1"/>
            <p:nvPr/>
          </p:nvSpPr>
          <p:spPr>
            <a:xfrm>
              <a:off x="3743663" y="4236131"/>
              <a:ext cx="52290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4.5m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587120DF-65F7-B747-464C-DBA130E88758}"/>
                </a:ext>
              </a:extLst>
            </p:cNvPr>
            <p:cNvCxnSpPr/>
            <p:nvPr/>
          </p:nvCxnSpPr>
          <p:spPr>
            <a:xfrm>
              <a:off x="2047464" y="4278501"/>
              <a:ext cx="4225915" cy="0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CC23860-2A93-A38F-4BF5-57D1F63CB7FD}"/>
                </a:ext>
              </a:extLst>
            </p:cNvPr>
            <p:cNvCxnSpPr>
              <a:cxnSpLocks/>
            </p:cNvCxnSpPr>
            <p:nvPr/>
          </p:nvCxnSpPr>
          <p:spPr>
            <a:xfrm>
              <a:off x="3926981" y="2008006"/>
              <a:ext cx="0" cy="1509764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48F183A1-57B4-3834-8317-51CA168D221C}"/>
                </a:ext>
              </a:extLst>
            </p:cNvPr>
            <p:cNvCxnSpPr>
              <a:cxnSpLocks/>
            </p:cNvCxnSpPr>
            <p:nvPr/>
          </p:nvCxnSpPr>
          <p:spPr>
            <a:xfrm>
              <a:off x="3080220" y="1682125"/>
              <a:ext cx="0" cy="2210445"/>
            </a:xfrm>
            <a:prstGeom prst="line">
              <a:avLst/>
            </a:prstGeom>
            <a:ln w="28575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BE18747B-359C-F33E-9306-8246A477EE99}"/>
                </a:ext>
              </a:extLst>
            </p:cNvPr>
            <p:cNvSpPr txBox="1"/>
            <p:nvPr/>
          </p:nvSpPr>
          <p:spPr>
            <a:xfrm rot="16200000">
              <a:off x="3157112" y="2998551"/>
              <a:ext cx="7360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RICH</a:t>
              </a: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3F81DECB-458C-33E8-26DB-7C12F318B60A}"/>
                </a:ext>
              </a:extLst>
            </p:cNvPr>
            <p:cNvSpPr txBox="1"/>
            <p:nvPr/>
          </p:nvSpPr>
          <p:spPr>
            <a:xfrm rot="16200000">
              <a:off x="3648139" y="1515030"/>
              <a:ext cx="6165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TOF</a:t>
              </a: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D4827E61-CB5E-2935-C4F9-54BD643A5DEA}"/>
                </a:ext>
              </a:extLst>
            </p:cNvPr>
            <p:cNvSpPr txBox="1"/>
            <p:nvPr/>
          </p:nvSpPr>
          <p:spPr>
            <a:xfrm>
              <a:off x="1212151" y="3070239"/>
              <a:ext cx="87876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Machine</a:t>
              </a:r>
            </a:p>
            <a:p>
              <a:pPr algn="ctr"/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quadrupole</a:t>
              </a:r>
            </a:p>
            <a:p>
              <a:pPr algn="ctr"/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Magnet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3" name="TextBox 112">
                  <a:extLst>
                    <a:ext uri="{FF2B5EF4-FFF2-40B4-BE49-F238E27FC236}">
                      <a16:creationId xmlns:a16="http://schemas.microsoft.com/office/drawing/2014/main" id="{DFFB8354-DEFD-E520-B2B4-EA5F00B5B1C9}"/>
                    </a:ext>
                  </a:extLst>
                </p:cNvPr>
                <p:cNvSpPr txBox="1"/>
                <p:nvPr/>
              </p:nvSpPr>
              <p:spPr>
                <a:xfrm rot="1203368">
                  <a:off x="1272452" y="935637"/>
                  <a:ext cx="78931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=2</m:t>
                        </m:r>
                      </m:oMath>
                    </m:oMathPara>
                  </a14:m>
                  <a:endParaRPr lang="en-US" b="0" dirty="0"/>
                </a:p>
              </p:txBody>
            </p:sp>
          </mc:Choice>
          <mc:Fallback>
            <p:sp>
              <p:nvSpPr>
                <p:cNvPr id="113" name="TextBox 112">
                  <a:extLst>
                    <a:ext uri="{FF2B5EF4-FFF2-40B4-BE49-F238E27FC236}">
                      <a16:creationId xmlns:a16="http://schemas.microsoft.com/office/drawing/2014/main" id="{DFFB8354-DEFD-E520-B2B4-EA5F00B5B1C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203368">
                  <a:off x="1272452" y="935637"/>
                  <a:ext cx="789319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3E2359E7-3591-D771-A5FA-0335B5AE6C44}"/>
                </a:ext>
              </a:extLst>
            </p:cNvPr>
            <p:cNvCxnSpPr/>
            <p:nvPr/>
          </p:nvCxnSpPr>
          <p:spPr>
            <a:xfrm flipH="1">
              <a:off x="5933055" y="2670852"/>
              <a:ext cx="0" cy="204015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22CC690-F45E-2622-2501-56087529457E}"/>
                </a:ext>
              </a:extLst>
            </p:cNvPr>
            <p:cNvSpPr txBox="1"/>
            <p:nvPr/>
          </p:nvSpPr>
          <p:spPr>
            <a:xfrm rot="16200000">
              <a:off x="441549" y="1686395"/>
              <a:ext cx="990600" cy="30777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GB" sz="1400" dirty="0"/>
                <a:t>1.24m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B6A6C99C-8D2A-E01F-4BC2-E2D38CA06E2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78608" y="1316134"/>
              <a:ext cx="12130" cy="1416802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AC4B269C-8716-D045-7726-87C27897282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78608" y="1316134"/>
              <a:ext cx="1019298" cy="28849"/>
            </a:xfrm>
            <a:prstGeom prst="line">
              <a:avLst/>
            </a:prstGeom>
            <a:ln w="6350"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E29392E1-38B9-0BD1-0ECE-4A0CD2E9BE8B}"/>
                </a:ext>
              </a:extLst>
            </p:cNvPr>
            <p:cNvSpPr txBox="1"/>
            <p:nvPr/>
          </p:nvSpPr>
          <p:spPr>
            <a:xfrm rot="20402810">
              <a:off x="4150351" y="3139498"/>
              <a:ext cx="18973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&lt; 1T.m dipole magnet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A3D778EC-F533-D6B7-D2B6-8D7EE4C675FB}"/>
                </a:ext>
              </a:extLst>
            </p:cNvPr>
            <p:cNvSpPr txBox="1"/>
            <p:nvPr/>
          </p:nvSpPr>
          <p:spPr>
            <a:xfrm rot="1223324">
              <a:off x="6643888" y="3166210"/>
              <a:ext cx="155559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&lt; 1T.m dipole magnet</a:t>
              </a:r>
            </a:p>
          </p:txBody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0F5DFD58-5823-87E5-8A2E-1ABACAB0080A}"/>
                </a:ext>
              </a:extLst>
            </p:cNvPr>
            <p:cNvCxnSpPr/>
            <p:nvPr/>
          </p:nvCxnSpPr>
          <p:spPr>
            <a:xfrm flipH="1">
              <a:off x="6044478" y="2693223"/>
              <a:ext cx="0" cy="16860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C5ECC318-2D1A-1E10-2C31-938C6160303F}"/>
                </a:ext>
              </a:extLst>
            </p:cNvPr>
            <p:cNvCxnSpPr/>
            <p:nvPr/>
          </p:nvCxnSpPr>
          <p:spPr>
            <a:xfrm flipH="1">
              <a:off x="6146078" y="2691728"/>
              <a:ext cx="0" cy="16860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329A9A58-1FCA-A210-6B2A-AB108952ACFF}"/>
                </a:ext>
              </a:extLst>
            </p:cNvPr>
            <p:cNvCxnSpPr/>
            <p:nvPr/>
          </p:nvCxnSpPr>
          <p:spPr>
            <a:xfrm flipH="1">
              <a:off x="6254329" y="2691728"/>
              <a:ext cx="0" cy="16860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87AD660C-71C5-C308-8EC6-F98071101FCE}"/>
                </a:ext>
              </a:extLst>
            </p:cNvPr>
            <p:cNvCxnSpPr>
              <a:cxnSpLocks/>
            </p:cNvCxnSpPr>
            <p:nvPr/>
          </p:nvCxnSpPr>
          <p:spPr>
            <a:xfrm>
              <a:off x="6048129" y="2645906"/>
              <a:ext cx="279004" cy="0"/>
            </a:xfrm>
            <a:prstGeom prst="line">
              <a:avLst/>
            </a:prstGeom>
            <a:ln w="6350"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E3228E7E-A6F3-7A45-E4D0-02BD5C2242EA}"/>
                </a:ext>
              </a:extLst>
            </p:cNvPr>
            <p:cNvCxnSpPr>
              <a:cxnSpLocks/>
            </p:cNvCxnSpPr>
            <p:nvPr/>
          </p:nvCxnSpPr>
          <p:spPr>
            <a:xfrm>
              <a:off x="6048129" y="2671653"/>
              <a:ext cx="279004" cy="0"/>
            </a:xfrm>
            <a:prstGeom prst="line">
              <a:avLst/>
            </a:prstGeom>
            <a:ln w="6350"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84802CED-01E8-E0D2-E261-547DCE95456C}"/>
                </a:ext>
              </a:extLst>
            </p:cNvPr>
            <p:cNvCxnSpPr/>
            <p:nvPr/>
          </p:nvCxnSpPr>
          <p:spPr>
            <a:xfrm flipH="1">
              <a:off x="6365454" y="2693223"/>
              <a:ext cx="0" cy="16860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id="{F30EE8A7-2ADF-9DAE-852F-CB251F65C0E1}"/>
                </a:ext>
              </a:extLst>
            </p:cNvPr>
            <p:cNvGrpSpPr/>
            <p:nvPr/>
          </p:nvGrpSpPr>
          <p:grpSpPr>
            <a:xfrm>
              <a:off x="5562664" y="1997406"/>
              <a:ext cx="1487523" cy="786927"/>
              <a:chOff x="5615649" y="2634274"/>
              <a:chExt cx="1487523" cy="786927"/>
            </a:xfrm>
          </p:grpSpPr>
          <p:sp>
            <p:nvSpPr>
              <p:cNvPr id="121" name="Trapezoid 120">
                <a:extLst>
                  <a:ext uri="{FF2B5EF4-FFF2-40B4-BE49-F238E27FC236}">
                    <a16:creationId xmlns:a16="http://schemas.microsoft.com/office/drawing/2014/main" id="{AFFF766B-2DAC-DA86-3A8D-EF0D12AFF8DE}"/>
                  </a:ext>
                </a:extLst>
              </p:cNvPr>
              <p:cNvSpPr/>
              <p:nvPr/>
            </p:nvSpPr>
            <p:spPr>
              <a:xfrm rot="10800000">
                <a:off x="6326163" y="3218834"/>
                <a:ext cx="106407" cy="111380"/>
              </a:xfrm>
              <a:prstGeom prst="trapezoid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AF1BC3D3-5977-17EA-BEC0-F112D90628F3}"/>
                  </a:ext>
                </a:extLst>
              </p:cNvPr>
              <p:cNvCxnSpPr>
                <a:stCxn id="121" idx="0"/>
              </p:cNvCxnSpPr>
              <p:nvPr/>
            </p:nvCxnSpPr>
            <p:spPr>
              <a:xfrm flipH="1">
                <a:off x="6342018" y="3330214"/>
                <a:ext cx="37348" cy="90987"/>
              </a:xfrm>
              <a:prstGeom prst="line">
                <a:avLst/>
              </a:prstGeom>
              <a:ln w="3175"/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51F3C005-B0EC-264A-9FD1-D8106A8402A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371789" y="3326298"/>
                <a:ext cx="12626" cy="90987"/>
              </a:xfrm>
              <a:prstGeom prst="line">
                <a:avLst/>
              </a:prstGeom>
              <a:ln w="3175"/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A2180A79-CD97-18EF-17F7-95C1409B493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78348" y="3324716"/>
                <a:ext cx="23937" cy="83719"/>
              </a:xfrm>
              <a:prstGeom prst="line">
                <a:avLst/>
              </a:prstGeom>
              <a:ln w="3175"/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EFC4CE69-9AB3-5AE9-B512-F36161338BBF}"/>
                  </a:ext>
                </a:extLst>
              </p:cNvPr>
              <p:cNvSpPr txBox="1"/>
              <p:nvPr/>
            </p:nvSpPr>
            <p:spPr>
              <a:xfrm>
                <a:off x="5615649" y="2634274"/>
                <a:ext cx="148752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FF0000"/>
                    </a:solidFill>
                  </a:rPr>
                  <a:t>gas (polarized?)</a:t>
                </a:r>
              </a:p>
              <a:p>
                <a:pPr algn="ctr"/>
                <a:r>
                  <a:rPr lang="en-US" sz="1600" dirty="0">
                    <a:solidFill>
                      <a:srgbClr val="FF0000"/>
                    </a:solidFill>
                  </a:rPr>
                  <a:t>injector</a:t>
                </a:r>
              </a:p>
            </p:txBody>
          </p:sp>
        </p:grp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EB636266-83DA-133B-B63B-B7C15D2988CC}"/>
                </a:ext>
              </a:extLst>
            </p:cNvPr>
            <p:cNvCxnSpPr>
              <a:cxnSpLocks/>
            </p:cNvCxnSpPr>
            <p:nvPr/>
          </p:nvCxnSpPr>
          <p:spPr>
            <a:xfrm>
              <a:off x="8312668" y="2026204"/>
              <a:ext cx="0" cy="1540395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900FDA12-C473-80AF-425A-6F0F20AC64A1}"/>
                </a:ext>
              </a:extLst>
            </p:cNvPr>
            <p:cNvSpPr txBox="1"/>
            <p:nvPr/>
          </p:nvSpPr>
          <p:spPr>
            <a:xfrm>
              <a:off x="5824257" y="2947691"/>
              <a:ext cx="89319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chemeClr val="bg2">
                      <a:lumMod val="50000"/>
                    </a:schemeClr>
                  </a:solidFill>
                </a:rPr>
                <a:t>Mid-rapidity</a:t>
              </a:r>
            </a:p>
            <a:p>
              <a:r>
                <a:rPr lang="en-US" sz="1100" dirty="0">
                  <a:solidFill>
                    <a:schemeClr val="bg2">
                      <a:lumMod val="50000"/>
                    </a:schemeClr>
                  </a:solidFill>
                </a:rPr>
                <a:t>activity det.</a:t>
              </a: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8CF52EAC-3B81-57EA-31BC-9348A318E214}"/>
                </a:ext>
              </a:extLst>
            </p:cNvPr>
            <p:cNvCxnSpPr>
              <a:cxnSpLocks/>
            </p:cNvCxnSpPr>
            <p:nvPr/>
          </p:nvCxnSpPr>
          <p:spPr>
            <a:xfrm>
              <a:off x="4096776" y="2020394"/>
              <a:ext cx="0" cy="1500332"/>
            </a:xfrm>
            <a:prstGeom prst="line">
              <a:avLst/>
            </a:prstGeom>
            <a:ln w="28575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9F98A66-E755-0CAF-3CF7-63CCDB654BC6}"/>
                </a:ext>
              </a:extLst>
            </p:cNvPr>
            <p:cNvCxnSpPr>
              <a:cxnSpLocks/>
            </p:cNvCxnSpPr>
            <p:nvPr/>
          </p:nvCxnSpPr>
          <p:spPr>
            <a:xfrm>
              <a:off x="5795333" y="2630003"/>
              <a:ext cx="0" cy="280396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78524BC6-EC62-2FCA-3C75-C1DE39111B3A}"/>
                </a:ext>
              </a:extLst>
            </p:cNvPr>
            <p:cNvCxnSpPr>
              <a:cxnSpLocks/>
            </p:cNvCxnSpPr>
            <p:nvPr/>
          </p:nvCxnSpPr>
          <p:spPr>
            <a:xfrm>
              <a:off x="4266563" y="2092077"/>
              <a:ext cx="0" cy="1350836"/>
            </a:xfrm>
            <a:prstGeom prst="line">
              <a:avLst/>
            </a:prstGeom>
            <a:ln w="28575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34" name="Trapezoid 133">
              <a:extLst>
                <a:ext uri="{FF2B5EF4-FFF2-40B4-BE49-F238E27FC236}">
                  <a16:creationId xmlns:a16="http://schemas.microsoft.com/office/drawing/2014/main" id="{3A99C637-C118-F2F7-DDD9-ECF898A8F38E}"/>
                </a:ext>
              </a:extLst>
            </p:cNvPr>
            <p:cNvSpPr/>
            <p:nvPr/>
          </p:nvSpPr>
          <p:spPr>
            <a:xfrm rot="16200000" flipH="1">
              <a:off x="6745679" y="2107463"/>
              <a:ext cx="1267481" cy="1344658"/>
            </a:xfrm>
            <a:prstGeom prst="trapezoid">
              <a:avLst>
                <a:gd name="adj" fmla="val 40007"/>
              </a:avLst>
            </a:prstGeom>
            <a:noFill/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92B91290-2363-A2AC-482F-AC7C795CC3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55376" y="2105513"/>
              <a:ext cx="0" cy="1350836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8AE972D4-9090-DA14-04E5-90124DB85A2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60712" y="2355188"/>
              <a:ext cx="0" cy="827170"/>
            </a:xfrm>
            <a:prstGeom prst="line">
              <a:avLst/>
            </a:prstGeom>
            <a:ln w="28575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ED006E1-B255-4395-5C98-46B3DD47190C}"/>
                </a:ext>
              </a:extLst>
            </p:cNvPr>
            <p:cNvSpPr txBox="1"/>
            <p:nvPr/>
          </p:nvSpPr>
          <p:spPr>
            <a:xfrm>
              <a:off x="5638339" y="3359589"/>
              <a:ext cx="131839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Inner detector 1-5cm radius from beam</a:t>
              </a:r>
            </a:p>
          </p:txBody>
        </p:sp>
        <p:sp>
          <p:nvSpPr>
            <p:cNvPr id="4" name="Trapezoid 3">
              <a:extLst>
                <a:ext uri="{FF2B5EF4-FFF2-40B4-BE49-F238E27FC236}">
                  <a16:creationId xmlns:a16="http://schemas.microsoft.com/office/drawing/2014/main" id="{1520AB84-00B9-5D82-007B-162DD353971F}"/>
                </a:ext>
              </a:extLst>
            </p:cNvPr>
            <p:cNvSpPr/>
            <p:nvPr/>
          </p:nvSpPr>
          <p:spPr>
            <a:xfrm rot="5400000">
              <a:off x="4409294" y="2088960"/>
              <a:ext cx="1267481" cy="1344658"/>
            </a:xfrm>
            <a:prstGeom prst="trapezoid">
              <a:avLst>
                <a:gd name="adj" fmla="val 40007"/>
              </a:avLst>
            </a:prstGeom>
            <a:noFill/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rapezoid 8">
              <a:extLst>
                <a:ext uri="{FF2B5EF4-FFF2-40B4-BE49-F238E27FC236}">
                  <a16:creationId xmlns:a16="http://schemas.microsoft.com/office/drawing/2014/main" id="{5405DEFE-F491-FB8B-41AD-5508827733BB}"/>
                </a:ext>
              </a:extLst>
            </p:cNvPr>
            <p:cNvSpPr/>
            <p:nvPr/>
          </p:nvSpPr>
          <p:spPr>
            <a:xfrm rot="5400000">
              <a:off x="2490629" y="2427819"/>
              <a:ext cx="2033651" cy="683127"/>
            </a:xfrm>
            <a:prstGeom prst="trapezoid">
              <a:avLst/>
            </a:prstGeom>
            <a:noFill/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ounded Rectangle 45">
              <a:extLst>
                <a:ext uri="{FF2B5EF4-FFF2-40B4-BE49-F238E27FC236}">
                  <a16:creationId xmlns:a16="http://schemas.microsoft.com/office/drawing/2014/main" id="{E0D07612-226D-165D-8359-C373FB614C66}"/>
                </a:ext>
              </a:extLst>
            </p:cNvPr>
            <p:cNvSpPr/>
            <p:nvPr/>
          </p:nvSpPr>
          <p:spPr>
            <a:xfrm>
              <a:off x="1199652" y="2342776"/>
              <a:ext cx="903767" cy="764485"/>
            </a:xfrm>
            <a:prstGeom prst="roundRect">
              <a:avLst/>
            </a:prstGeom>
            <a:solidFill>
              <a:schemeClr val="bg2">
                <a:lumMod val="90000"/>
                <a:alpha val="1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652F451D-5BAC-51D8-A1B4-B9BAA95D3E27}"/>
                </a:ext>
              </a:extLst>
            </p:cNvPr>
            <p:cNvGrpSpPr/>
            <p:nvPr/>
          </p:nvGrpSpPr>
          <p:grpSpPr>
            <a:xfrm>
              <a:off x="4842563" y="1018930"/>
              <a:ext cx="2996440" cy="658666"/>
              <a:chOff x="4803136" y="1589017"/>
              <a:chExt cx="2996440" cy="658666"/>
            </a:xfrm>
          </p:grpSpPr>
          <p:grpSp>
            <p:nvGrpSpPr>
              <p:cNvPr id="170" name="Group 169">
                <a:extLst>
                  <a:ext uri="{FF2B5EF4-FFF2-40B4-BE49-F238E27FC236}">
                    <a16:creationId xmlns:a16="http://schemas.microsoft.com/office/drawing/2014/main" id="{225CA0C1-3E89-2DEE-20D9-C515E1A1D19F}"/>
                  </a:ext>
                </a:extLst>
              </p:cNvPr>
              <p:cNvGrpSpPr/>
              <p:nvPr/>
            </p:nvGrpSpPr>
            <p:grpSpPr>
              <a:xfrm>
                <a:off x="4803136" y="1589017"/>
                <a:ext cx="2690982" cy="463355"/>
                <a:chOff x="4951908" y="1733728"/>
                <a:chExt cx="1550092" cy="164487"/>
              </a:xfrm>
            </p:grpSpPr>
            <p:cxnSp>
              <p:nvCxnSpPr>
                <p:cNvPr id="159" name="Straight Connector 158">
                  <a:extLst>
                    <a:ext uri="{FF2B5EF4-FFF2-40B4-BE49-F238E27FC236}">
                      <a16:creationId xmlns:a16="http://schemas.microsoft.com/office/drawing/2014/main" id="{96A70B5A-57AA-8DB6-A4A4-9152B90DBE78}"/>
                    </a:ext>
                  </a:extLst>
                </p:cNvPr>
                <p:cNvCxnSpPr/>
                <p:nvPr/>
              </p:nvCxnSpPr>
              <p:spPr>
                <a:xfrm>
                  <a:off x="5041605" y="1753435"/>
                  <a:ext cx="1438373" cy="0"/>
                </a:xfrm>
                <a:prstGeom prst="line">
                  <a:avLst/>
                </a:prstGeom>
                <a:ln w="9525">
                  <a:prstDash val="sysDot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Straight Connector 159">
                  <a:extLst>
                    <a:ext uri="{FF2B5EF4-FFF2-40B4-BE49-F238E27FC236}">
                      <a16:creationId xmlns:a16="http://schemas.microsoft.com/office/drawing/2014/main" id="{CBD53496-F73D-5785-99C6-7E89FF26FAF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041605" y="1760530"/>
                  <a:ext cx="688635" cy="137685"/>
                </a:xfrm>
                <a:prstGeom prst="line">
                  <a:avLst/>
                </a:prstGeom>
                <a:ln w="9525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Straight Connector 161">
                  <a:extLst>
                    <a:ext uri="{FF2B5EF4-FFF2-40B4-BE49-F238E27FC236}">
                      <a16:creationId xmlns:a16="http://schemas.microsoft.com/office/drawing/2014/main" id="{2093340D-508A-434E-A114-5EEAC8A9FA4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03576" y="1764379"/>
                  <a:ext cx="776402" cy="132724"/>
                </a:xfrm>
                <a:prstGeom prst="line">
                  <a:avLst/>
                </a:prstGeom>
                <a:ln w="9525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65" name="Arc 164">
                  <a:extLst>
                    <a:ext uri="{FF2B5EF4-FFF2-40B4-BE49-F238E27FC236}">
                      <a16:creationId xmlns:a16="http://schemas.microsoft.com/office/drawing/2014/main" id="{4DB57D00-F933-EA7D-F487-064172503BC4}"/>
                    </a:ext>
                  </a:extLst>
                </p:cNvPr>
                <p:cNvSpPr/>
                <p:nvPr/>
              </p:nvSpPr>
              <p:spPr>
                <a:xfrm rot="13902382">
                  <a:off x="5352087" y="1740988"/>
                  <a:ext cx="134066" cy="123097"/>
                </a:xfrm>
                <a:prstGeom prst="arc">
                  <a:avLst/>
                </a:prstGeom>
                <a:ln w="635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6" name="Arc 165">
                  <a:extLst>
                    <a:ext uri="{FF2B5EF4-FFF2-40B4-BE49-F238E27FC236}">
                      <a16:creationId xmlns:a16="http://schemas.microsoft.com/office/drawing/2014/main" id="{734C6CAB-70E8-3B72-043A-344B1518F768}"/>
                    </a:ext>
                  </a:extLst>
                </p:cNvPr>
                <p:cNvSpPr/>
                <p:nvPr/>
              </p:nvSpPr>
              <p:spPr>
                <a:xfrm rot="2572779">
                  <a:off x="5957614" y="1734839"/>
                  <a:ext cx="134066" cy="123097"/>
                </a:xfrm>
                <a:prstGeom prst="arc">
                  <a:avLst/>
                </a:prstGeom>
                <a:ln w="635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7" name="TextBox 166">
                  <a:extLst>
                    <a:ext uri="{FF2B5EF4-FFF2-40B4-BE49-F238E27FC236}">
                      <a16:creationId xmlns:a16="http://schemas.microsoft.com/office/drawing/2014/main" id="{F7F56D9F-AF73-DD37-456B-726C5035DB15}"/>
                    </a:ext>
                  </a:extLst>
                </p:cNvPr>
                <p:cNvSpPr txBox="1"/>
                <p:nvPr/>
              </p:nvSpPr>
              <p:spPr>
                <a:xfrm>
                  <a:off x="4951908" y="1744938"/>
                  <a:ext cx="432069" cy="10925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/>
                    <a:t>25mrad</a:t>
                  </a:r>
                </a:p>
              </p:txBody>
            </p:sp>
            <p:sp>
              <p:nvSpPr>
                <p:cNvPr id="168" name="TextBox 167">
                  <a:extLst>
                    <a:ext uri="{FF2B5EF4-FFF2-40B4-BE49-F238E27FC236}">
                      <a16:creationId xmlns:a16="http://schemas.microsoft.com/office/drawing/2014/main" id="{6CE3E5C4-FDA0-F40F-7B26-FD9EFD24F652}"/>
                    </a:ext>
                  </a:extLst>
                </p:cNvPr>
                <p:cNvSpPr txBox="1"/>
                <p:nvPr/>
              </p:nvSpPr>
              <p:spPr>
                <a:xfrm>
                  <a:off x="6069931" y="1733728"/>
                  <a:ext cx="432069" cy="10925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/>
                    <a:t>25mrad</a:t>
                  </a:r>
                </a:p>
              </p:txBody>
            </p:sp>
          </p:grp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1EF4128-CC64-71D2-7052-98223D74FD29}"/>
                  </a:ext>
                </a:extLst>
              </p:cNvPr>
              <p:cNvSpPr txBox="1"/>
              <p:nvPr/>
            </p:nvSpPr>
            <p:spPr>
              <a:xfrm rot="20553750">
                <a:off x="4974817" y="1820744"/>
                <a:ext cx="12312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dirty="0"/>
                  <a:t>p/A beam</a:t>
                </a:r>
              </a:p>
            </p:txBody>
          </p:sp>
          <p:cxnSp>
            <p:nvCxnSpPr>
              <p:cNvPr id="48" name="Straight Arrow Connector 47">
                <a:extLst>
                  <a:ext uri="{FF2B5EF4-FFF2-40B4-BE49-F238E27FC236}">
                    <a16:creationId xmlns:a16="http://schemas.microsoft.com/office/drawing/2014/main" id="{6E05A233-7615-E725-8787-47E42B84935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949291" y="1682099"/>
                <a:ext cx="1199336" cy="394605"/>
              </a:xfrm>
              <a:prstGeom prst="straightConnector1">
                <a:avLst/>
              </a:prstGeom>
              <a:ln w="38100">
                <a:solidFill>
                  <a:srgbClr val="FF93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>
                <a:extLst>
                  <a:ext uri="{FF2B5EF4-FFF2-40B4-BE49-F238E27FC236}">
                    <a16:creationId xmlns:a16="http://schemas.microsoft.com/office/drawing/2014/main" id="{862F2334-BFE7-A67F-07BD-372843CA262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108319" y="1705547"/>
                <a:ext cx="1293569" cy="335486"/>
              </a:xfrm>
              <a:prstGeom prst="straightConnector1">
                <a:avLst/>
              </a:prstGeom>
              <a:ln w="38100">
                <a:solidFill>
                  <a:srgbClr val="FF85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01142E5-CDF5-B91C-0570-C4DEDD4DDDD5}"/>
                  </a:ext>
                </a:extLst>
              </p:cNvPr>
              <p:cNvSpPr txBox="1"/>
              <p:nvPr/>
            </p:nvSpPr>
            <p:spPr>
              <a:xfrm rot="1019286">
                <a:off x="6152971" y="1878351"/>
                <a:ext cx="16466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dirty="0"/>
                  <a:t>electron beam</a:t>
                </a:r>
              </a:p>
            </p:txBody>
          </p:sp>
        </p:grp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0069C3D0-0CEF-F85F-2C33-607ED7F74870}"/>
                </a:ext>
              </a:extLst>
            </p:cNvPr>
            <p:cNvSpPr txBox="1"/>
            <p:nvPr/>
          </p:nvSpPr>
          <p:spPr>
            <a:xfrm>
              <a:off x="3723084" y="3644085"/>
              <a:ext cx="14978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432FF"/>
                  </a:solidFill>
                </a:rPr>
                <a:t>small-x </a:t>
              </a:r>
              <a:r>
                <a:rPr lang="en-US" b="1" dirty="0" err="1">
                  <a:solidFill>
                    <a:srgbClr val="0432FF"/>
                  </a:solidFill>
                </a:rPr>
                <a:t>e+p</a:t>
              </a:r>
              <a:r>
                <a:rPr lang="en-US" b="1" dirty="0">
                  <a:solidFill>
                    <a:srgbClr val="0432FF"/>
                  </a:solidFill>
                </a:rPr>
                <a:t>/A</a:t>
              </a:r>
            </a:p>
            <a:p>
              <a:r>
                <a:rPr lang="en-US" dirty="0">
                  <a:solidFill>
                    <a:srgbClr val="FF0000"/>
                  </a:solidFill>
                </a:rPr>
                <a:t>large-x FXT</a:t>
              </a: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D49B3DB3-49D9-43A2-53E0-C8C392EAC04F}"/>
                </a:ext>
              </a:extLst>
            </p:cNvPr>
            <p:cNvSpPr txBox="1"/>
            <p:nvPr/>
          </p:nvSpPr>
          <p:spPr>
            <a:xfrm>
              <a:off x="7070394" y="3710852"/>
              <a:ext cx="146379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432FF"/>
                  </a:solidFill>
                </a:rPr>
                <a:t>large-x </a:t>
              </a:r>
              <a:r>
                <a:rPr lang="en-US" b="1" dirty="0" err="1">
                  <a:solidFill>
                    <a:srgbClr val="0432FF"/>
                  </a:solidFill>
                </a:rPr>
                <a:t>e+p</a:t>
              </a:r>
              <a:r>
                <a:rPr lang="en-US" b="1" dirty="0">
                  <a:solidFill>
                    <a:srgbClr val="0432FF"/>
                  </a:solidFill>
                </a:rPr>
                <a:t>/A</a:t>
              </a:r>
            </a:p>
            <a:p>
              <a:r>
                <a:rPr lang="en-US" dirty="0">
                  <a:solidFill>
                    <a:srgbClr val="FF0000"/>
                  </a:solidFill>
                </a:rPr>
                <a:t>small-x FXT</a:t>
              </a:r>
            </a:p>
          </p:txBody>
        </p: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00AA2A4E-F1DC-8EFC-347D-01358BB6FBD2}"/>
                </a:ext>
              </a:extLst>
            </p:cNvPr>
            <p:cNvCxnSpPr>
              <a:cxnSpLocks/>
            </p:cNvCxnSpPr>
            <p:nvPr/>
          </p:nvCxnSpPr>
          <p:spPr>
            <a:xfrm>
              <a:off x="4370706" y="2706972"/>
              <a:ext cx="1344658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78AFC4CD-16E0-3490-A614-F553D1DF003E}"/>
                </a:ext>
              </a:extLst>
            </p:cNvPr>
            <p:cNvCxnSpPr>
              <a:cxnSpLocks/>
            </p:cNvCxnSpPr>
            <p:nvPr/>
          </p:nvCxnSpPr>
          <p:spPr>
            <a:xfrm>
              <a:off x="4387309" y="2805054"/>
              <a:ext cx="1344658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DCBC6508-2532-5B32-8DCC-74C84BFC701A}"/>
                </a:ext>
              </a:extLst>
            </p:cNvPr>
            <p:cNvCxnSpPr>
              <a:cxnSpLocks/>
            </p:cNvCxnSpPr>
            <p:nvPr/>
          </p:nvCxnSpPr>
          <p:spPr>
            <a:xfrm>
              <a:off x="6690488" y="2725990"/>
              <a:ext cx="1344658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EA4B59CD-9CAE-DEA1-ABF2-FB3F16D78BF8}"/>
                </a:ext>
              </a:extLst>
            </p:cNvPr>
            <p:cNvCxnSpPr>
              <a:cxnSpLocks/>
            </p:cNvCxnSpPr>
            <p:nvPr/>
          </p:nvCxnSpPr>
          <p:spPr>
            <a:xfrm>
              <a:off x="6707091" y="2824072"/>
              <a:ext cx="1344658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1CB96028-549F-6341-DD02-55CAE808633F}"/>
                </a:ext>
              </a:extLst>
            </p:cNvPr>
            <p:cNvSpPr txBox="1"/>
            <p:nvPr/>
          </p:nvSpPr>
          <p:spPr>
            <a:xfrm>
              <a:off x="4720483" y="2497665"/>
              <a:ext cx="105403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rgbClr val="0432FF"/>
                  </a:solidFill>
                </a:rPr>
                <a:t>Mag shielding</a:t>
              </a:r>
            </a:p>
          </p:txBody>
        </p: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868AF328-A1AC-1626-78AE-5E0C604058F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88844" y="2329644"/>
              <a:ext cx="0" cy="827170"/>
            </a:xfrm>
            <a:prstGeom prst="line">
              <a:avLst/>
            </a:prstGeom>
            <a:ln w="28575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171" name="Group 170">
              <a:extLst>
                <a:ext uri="{FF2B5EF4-FFF2-40B4-BE49-F238E27FC236}">
                  <a16:creationId xmlns:a16="http://schemas.microsoft.com/office/drawing/2014/main" id="{42E1392B-0385-087E-898E-BE0880728BCC}"/>
                </a:ext>
              </a:extLst>
            </p:cNvPr>
            <p:cNvGrpSpPr/>
            <p:nvPr/>
          </p:nvGrpSpPr>
          <p:grpSpPr>
            <a:xfrm flipH="1">
              <a:off x="2184750" y="1356705"/>
              <a:ext cx="589873" cy="2788709"/>
              <a:chOff x="9684146" y="1381544"/>
              <a:chExt cx="589873" cy="2788709"/>
            </a:xfrm>
          </p:grpSpPr>
          <p:sp>
            <p:nvSpPr>
              <p:cNvPr id="172" name="Rounded Rectangle 171">
                <a:extLst>
                  <a:ext uri="{FF2B5EF4-FFF2-40B4-BE49-F238E27FC236}">
                    <a16:creationId xmlns:a16="http://schemas.microsoft.com/office/drawing/2014/main" id="{4C6F6336-E9A9-3FAA-8FDB-5CBE6C72EA67}"/>
                  </a:ext>
                </a:extLst>
              </p:cNvPr>
              <p:cNvSpPr/>
              <p:nvPr/>
            </p:nvSpPr>
            <p:spPr>
              <a:xfrm flipH="1">
                <a:off x="9684146" y="1503969"/>
                <a:ext cx="382386" cy="2554836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60BFD0AD-DAF0-F3E2-61BE-972198D4F45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103594" y="1503969"/>
                <a:ext cx="0" cy="2576215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A234B7FB-4021-F08E-C54F-A5CB9BCA24E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162174" y="1453014"/>
                <a:ext cx="0" cy="2674636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>
                <a:extLst>
                  <a:ext uri="{FF2B5EF4-FFF2-40B4-BE49-F238E27FC236}">
                    <a16:creationId xmlns:a16="http://schemas.microsoft.com/office/drawing/2014/main" id="{08B3568B-0B48-A5E3-3672-314605D777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24484" y="1453014"/>
                <a:ext cx="0" cy="2664045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>
                <a:extLst>
                  <a:ext uri="{FF2B5EF4-FFF2-40B4-BE49-F238E27FC236}">
                    <a16:creationId xmlns:a16="http://schemas.microsoft.com/office/drawing/2014/main" id="{2B5A838C-3672-2C75-1C54-D733F82DF44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74019" y="1381544"/>
                <a:ext cx="0" cy="2788709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77" name="Rounded Rectangle 176">
              <a:extLst>
                <a:ext uri="{FF2B5EF4-FFF2-40B4-BE49-F238E27FC236}">
                  <a16:creationId xmlns:a16="http://schemas.microsoft.com/office/drawing/2014/main" id="{FE672128-42BA-1807-C128-BD8CCA834B03}"/>
                </a:ext>
              </a:extLst>
            </p:cNvPr>
            <p:cNvSpPr/>
            <p:nvPr/>
          </p:nvSpPr>
          <p:spPr>
            <a:xfrm>
              <a:off x="2802296" y="1677928"/>
              <a:ext cx="223744" cy="212192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TextBox 177">
              <a:extLst>
                <a:ext uri="{FF2B5EF4-FFF2-40B4-BE49-F238E27FC236}">
                  <a16:creationId xmlns:a16="http://schemas.microsoft.com/office/drawing/2014/main" id="{F4CBA5C6-788F-8BF3-FF2E-06AE46DF54AA}"/>
                </a:ext>
              </a:extLst>
            </p:cNvPr>
            <p:cNvSpPr txBox="1"/>
            <p:nvPr/>
          </p:nvSpPr>
          <p:spPr>
            <a:xfrm rot="16200000">
              <a:off x="2543902" y="3244123"/>
              <a:ext cx="71846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ECAL</a:t>
              </a:r>
            </a:p>
          </p:txBody>
        </p:sp>
      </p:grpSp>
      <p:sp>
        <p:nvSpPr>
          <p:cNvPr id="179" name="TextBox 178">
            <a:extLst>
              <a:ext uri="{FF2B5EF4-FFF2-40B4-BE49-F238E27FC236}">
                <a16:creationId xmlns:a16="http://schemas.microsoft.com/office/drawing/2014/main" id="{1DEB6555-20C8-CCB0-5F03-8FA3A3F9F464}"/>
              </a:ext>
            </a:extLst>
          </p:cNvPr>
          <p:cNvSpPr txBox="1"/>
          <p:nvPr/>
        </p:nvSpPr>
        <p:spPr>
          <a:xfrm>
            <a:off x="1839121" y="5087336"/>
            <a:ext cx="8294533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Back to envelope estimation for the magnetic shielding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Piggybacking from the septum plate magnet used in HERMES detector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7mm soft iron + 1mm gap w/ saddle coils (5A) + 2mm mu-metal liner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&lt; 0.5 </a:t>
            </a:r>
            <a:r>
              <a:rPr lang="en-US" sz="2000" dirty="0" err="1"/>
              <a:t>mT</a:t>
            </a:r>
            <a:r>
              <a:rPr lang="en-US" sz="2000" dirty="0"/>
              <a:t> residual field on beam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AC144C4C-323D-3EED-6F9C-AD6EAB7C0C9B}"/>
              </a:ext>
            </a:extLst>
          </p:cNvPr>
          <p:cNvSpPr/>
          <p:nvPr/>
        </p:nvSpPr>
        <p:spPr>
          <a:xfrm>
            <a:off x="4118996" y="2245641"/>
            <a:ext cx="1775483" cy="642796"/>
          </a:xfrm>
          <a:custGeom>
            <a:avLst/>
            <a:gdLst>
              <a:gd name="csX0" fmla="*/ 1258757 w 1775483"/>
              <a:gd name="csY0" fmla="*/ 36214 h 642796"/>
              <a:gd name="csX1" fmla="*/ 1186330 w 1775483"/>
              <a:gd name="csY1" fmla="*/ 27160 h 642796"/>
              <a:gd name="csX2" fmla="*/ 1068634 w 1775483"/>
              <a:gd name="csY2" fmla="*/ 9053 h 642796"/>
              <a:gd name="csX3" fmla="*/ 923779 w 1775483"/>
              <a:gd name="csY3" fmla="*/ 0 h 642796"/>
              <a:gd name="csX4" fmla="*/ 353411 w 1775483"/>
              <a:gd name="csY4" fmla="*/ 9053 h 642796"/>
              <a:gd name="csX5" fmla="*/ 308143 w 1775483"/>
              <a:gd name="csY5" fmla="*/ 18107 h 642796"/>
              <a:gd name="csX6" fmla="*/ 244769 w 1775483"/>
              <a:gd name="csY6" fmla="*/ 27160 h 642796"/>
              <a:gd name="csX7" fmla="*/ 208555 w 1775483"/>
              <a:gd name="csY7" fmla="*/ 36214 h 642796"/>
              <a:gd name="csX8" fmla="*/ 118021 w 1775483"/>
              <a:gd name="csY8" fmla="*/ 54320 h 642796"/>
              <a:gd name="csX9" fmla="*/ 63700 w 1775483"/>
              <a:gd name="csY9" fmla="*/ 99588 h 642796"/>
              <a:gd name="csX10" fmla="*/ 18432 w 1775483"/>
              <a:gd name="csY10" fmla="*/ 144855 h 642796"/>
              <a:gd name="csX11" fmla="*/ 326 w 1775483"/>
              <a:gd name="csY11" fmla="*/ 199176 h 642796"/>
              <a:gd name="csX12" fmla="*/ 9379 w 1775483"/>
              <a:gd name="csY12" fmla="*/ 262550 h 642796"/>
              <a:gd name="csX13" fmla="*/ 54646 w 1775483"/>
              <a:gd name="csY13" fmla="*/ 353085 h 642796"/>
              <a:gd name="csX14" fmla="*/ 81807 w 1775483"/>
              <a:gd name="csY14" fmla="*/ 380245 h 642796"/>
              <a:gd name="csX15" fmla="*/ 136128 w 1775483"/>
              <a:gd name="csY15" fmla="*/ 416459 h 642796"/>
              <a:gd name="csX16" fmla="*/ 190448 w 1775483"/>
              <a:gd name="csY16" fmla="*/ 452673 h 642796"/>
              <a:gd name="csX17" fmla="*/ 217609 w 1775483"/>
              <a:gd name="csY17" fmla="*/ 479833 h 642796"/>
              <a:gd name="csX18" fmla="*/ 308143 w 1775483"/>
              <a:gd name="csY18" fmla="*/ 506994 h 642796"/>
              <a:gd name="csX19" fmla="*/ 362464 w 1775483"/>
              <a:gd name="csY19" fmla="*/ 525101 h 642796"/>
              <a:gd name="csX20" fmla="*/ 389625 w 1775483"/>
              <a:gd name="csY20" fmla="*/ 534154 h 642796"/>
              <a:gd name="csX21" fmla="*/ 425838 w 1775483"/>
              <a:gd name="csY21" fmla="*/ 543208 h 642796"/>
              <a:gd name="csX22" fmla="*/ 452999 w 1775483"/>
              <a:gd name="csY22" fmla="*/ 552261 h 642796"/>
              <a:gd name="csX23" fmla="*/ 489213 w 1775483"/>
              <a:gd name="csY23" fmla="*/ 561315 h 642796"/>
              <a:gd name="csX24" fmla="*/ 516373 w 1775483"/>
              <a:gd name="csY24" fmla="*/ 570368 h 642796"/>
              <a:gd name="csX25" fmla="*/ 579747 w 1775483"/>
              <a:gd name="csY25" fmla="*/ 579421 h 642796"/>
              <a:gd name="csX26" fmla="*/ 634068 w 1775483"/>
              <a:gd name="csY26" fmla="*/ 588475 h 642796"/>
              <a:gd name="csX27" fmla="*/ 697442 w 1775483"/>
              <a:gd name="csY27" fmla="*/ 597528 h 642796"/>
              <a:gd name="csX28" fmla="*/ 733656 w 1775483"/>
              <a:gd name="csY28" fmla="*/ 606582 h 642796"/>
              <a:gd name="csX29" fmla="*/ 878512 w 1775483"/>
              <a:gd name="csY29" fmla="*/ 624689 h 642796"/>
              <a:gd name="csX30" fmla="*/ 950939 w 1775483"/>
              <a:gd name="csY30" fmla="*/ 633742 h 642796"/>
              <a:gd name="csX31" fmla="*/ 1150116 w 1775483"/>
              <a:gd name="csY31" fmla="*/ 642796 h 642796"/>
              <a:gd name="csX32" fmla="*/ 1593735 w 1775483"/>
              <a:gd name="csY32" fmla="*/ 633742 h 642796"/>
              <a:gd name="csX33" fmla="*/ 1648056 w 1775483"/>
              <a:gd name="csY33" fmla="*/ 615635 h 642796"/>
              <a:gd name="csX34" fmla="*/ 1675217 w 1775483"/>
              <a:gd name="csY34" fmla="*/ 597528 h 642796"/>
              <a:gd name="csX35" fmla="*/ 1729537 w 1775483"/>
              <a:gd name="csY35" fmla="*/ 516047 h 642796"/>
              <a:gd name="csX36" fmla="*/ 1747644 w 1775483"/>
              <a:gd name="csY36" fmla="*/ 488887 h 642796"/>
              <a:gd name="csX37" fmla="*/ 1774805 w 1775483"/>
              <a:gd name="csY37" fmla="*/ 389299 h 642796"/>
              <a:gd name="csX38" fmla="*/ 1756698 w 1775483"/>
              <a:gd name="csY38" fmla="*/ 199176 h 642796"/>
              <a:gd name="csX39" fmla="*/ 1684270 w 1775483"/>
              <a:gd name="csY39" fmla="*/ 135802 h 642796"/>
              <a:gd name="csX40" fmla="*/ 1602789 w 1775483"/>
              <a:gd name="csY40" fmla="*/ 99588 h 642796"/>
              <a:gd name="csX41" fmla="*/ 1548468 w 1775483"/>
              <a:gd name="csY41" fmla="*/ 81481 h 642796"/>
              <a:gd name="csX42" fmla="*/ 1521308 w 1775483"/>
              <a:gd name="csY42" fmla="*/ 72427 h 642796"/>
              <a:gd name="csX43" fmla="*/ 1430773 w 1775483"/>
              <a:gd name="csY43" fmla="*/ 63374 h 642796"/>
              <a:gd name="csX44" fmla="*/ 1231597 w 1775483"/>
              <a:gd name="csY44" fmla="*/ 45267 h 642796"/>
              <a:gd name="csX45" fmla="*/ 1177276 w 1775483"/>
              <a:gd name="csY45" fmla="*/ 36214 h 64279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</a:cxnLst>
            <a:rect l="l" t="t" r="r" b="b"/>
            <a:pathLst>
              <a:path w="1775483" h="642796">
                <a:moveTo>
                  <a:pt x="1258757" y="36214"/>
                </a:moveTo>
                <a:cubicBezTo>
                  <a:pt x="1234615" y="33196"/>
                  <a:pt x="1210377" y="30860"/>
                  <a:pt x="1186330" y="27160"/>
                </a:cubicBezTo>
                <a:cubicBezTo>
                  <a:pt x="1104751" y="14609"/>
                  <a:pt x="1176020" y="18002"/>
                  <a:pt x="1068634" y="9053"/>
                </a:cubicBezTo>
                <a:cubicBezTo>
                  <a:pt x="1020422" y="5035"/>
                  <a:pt x="972064" y="3018"/>
                  <a:pt x="923779" y="0"/>
                </a:cubicBezTo>
                <a:lnTo>
                  <a:pt x="353411" y="9053"/>
                </a:lnTo>
                <a:cubicBezTo>
                  <a:pt x="338029" y="9505"/>
                  <a:pt x="323322" y="15577"/>
                  <a:pt x="308143" y="18107"/>
                </a:cubicBezTo>
                <a:cubicBezTo>
                  <a:pt x="287094" y="21615"/>
                  <a:pt x="265764" y="23343"/>
                  <a:pt x="244769" y="27160"/>
                </a:cubicBezTo>
                <a:cubicBezTo>
                  <a:pt x="232527" y="29386"/>
                  <a:pt x="220756" y="33774"/>
                  <a:pt x="208555" y="36214"/>
                </a:cubicBezTo>
                <a:cubicBezTo>
                  <a:pt x="97546" y="58416"/>
                  <a:pt x="202148" y="33289"/>
                  <a:pt x="118021" y="54320"/>
                </a:cubicBezTo>
                <a:cubicBezTo>
                  <a:pt x="91313" y="72125"/>
                  <a:pt x="85486" y="73445"/>
                  <a:pt x="63700" y="99588"/>
                </a:cubicBezTo>
                <a:cubicBezTo>
                  <a:pt x="25979" y="144853"/>
                  <a:pt x="68225" y="111661"/>
                  <a:pt x="18432" y="144855"/>
                </a:cubicBezTo>
                <a:cubicBezTo>
                  <a:pt x="12397" y="162962"/>
                  <a:pt x="-2373" y="180281"/>
                  <a:pt x="326" y="199176"/>
                </a:cubicBezTo>
                <a:cubicBezTo>
                  <a:pt x="3344" y="220301"/>
                  <a:pt x="4581" y="241757"/>
                  <a:pt x="9379" y="262550"/>
                </a:cubicBezTo>
                <a:cubicBezTo>
                  <a:pt x="20053" y="308806"/>
                  <a:pt x="25683" y="319295"/>
                  <a:pt x="54646" y="353085"/>
                </a:cubicBezTo>
                <a:cubicBezTo>
                  <a:pt x="62978" y="362806"/>
                  <a:pt x="71700" y="372384"/>
                  <a:pt x="81807" y="380245"/>
                </a:cubicBezTo>
                <a:cubicBezTo>
                  <a:pt x="98985" y="393605"/>
                  <a:pt x="120740" y="401071"/>
                  <a:pt x="136128" y="416459"/>
                </a:cubicBezTo>
                <a:cubicBezTo>
                  <a:pt x="170036" y="450367"/>
                  <a:pt x="151142" y="439570"/>
                  <a:pt x="190448" y="452673"/>
                </a:cubicBezTo>
                <a:cubicBezTo>
                  <a:pt x="199502" y="461726"/>
                  <a:pt x="206417" y="473615"/>
                  <a:pt x="217609" y="479833"/>
                </a:cubicBezTo>
                <a:cubicBezTo>
                  <a:pt x="242655" y="493747"/>
                  <a:pt x="280193" y="498609"/>
                  <a:pt x="308143" y="506994"/>
                </a:cubicBezTo>
                <a:cubicBezTo>
                  <a:pt x="326424" y="512479"/>
                  <a:pt x="344357" y="519065"/>
                  <a:pt x="362464" y="525101"/>
                </a:cubicBezTo>
                <a:cubicBezTo>
                  <a:pt x="371518" y="528119"/>
                  <a:pt x="380367" y="531839"/>
                  <a:pt x="389625" y="534154"/>
                </a:cubicBezTo>
                <a:cubicBezTo>
                  <a:pt x="401696" y="537172"/>
                  <a:pt x="413874" y="539790"/>
                  <a:pt x="425838" y="543208"/>
                </a:cubicBezTo>
                <a:cubicBezTo>
                  <a:pt x="435014" y="545830"/>
                  <a:pt x="443823" y="549639"/>
                  <a:pt x="452999" y="552261"/>
                </a:cubicBezTo>
                <a:cubicBezTo>
                  <a:pt x="464963" y="555679"/>
                  <a:pt x="477249" y="557897"/>
                  <a:pt x="489213" y="561315"/>
                </a:cubicBezTo>
                <a:cubicBezTo>
                  <a:pt x="498389" y="563937"/>
                  <a:pt x="507015" y="568497"/>
                  <a:pt x="516373" y="570368"/>
                </a:cubicBezTo>
                <a:cubicBezTo>
                  <a:pt x="537298" y="574553"/>
                  <a:pt x="558656" y="576176"/>
                  <a:pt x="579747" y="579421"/>
                </a:cubicBezTo>
                <a:cubicBezTo>
                  <a:pt x="597890" y="582212"/>
                  <a:pt x="615925" y="585684"/>
                  <a:pt x="634068" y="588475"/>
                </a:cubicBezTo>
                <a:cubicBezTo>
                  <a:pt x="655159" y="591720"/>
                  <a:pt x="676447" y="593711"/>
                  <a:pt x="697442" y="597528"/>
                </a:cubicBezTo>
                <a:cubicBezTo>
                  <a:pt x="709684" y="599754"/>
                  <a:pt x="721414" y="604356"/>
                  <a:pt x="733656" y="606582"/>
                </a:cubicBezTo>
                <a:cubicBezTo>
                  <a:pt x="777331" y="614523"/>
                  <a:pt x="835694" y="619652"/>
                  <a:pt x="878512" y="624689"/>
                </a:cubicBezTo>
                <a:cubicBezTo>
                  <a:pt x="902676" y="627532"/>
                  <a:pt x="926663" y="632124"/>
                  <a:pt x="950939" y="633742"/>
                </a:cubicBezTo>
                <a:cubicBezTo>
                  <a:pt x="1017253" y="638163"/>
                  <a:pt x="1083724" y="639778"/>
                  <a:pt x="1150116" y="642796"/>
                </a:cubicBezTo>
                <a:cubicBezTo>
                  <a:pt x="1297989" y="639778"/>
                  <a:pt x="1446051" y="641798"/>
                  <a:pt x="1593735" y="633742"/>
                </a:cubicBezTo>
                <a:cubicBezTo>
                  <a:pt x="1612793" y="632702"/>
                  <a:pt x="1632175" y="626222"/>
                  <a:pt x="1648056" y="615635"/>
                </a:cubicBezTo>
                <a:lnTo>
                  <a:pt x="1675217" y="597528"/>
                </a:lnTo>
                <a:lnTo>
                  <a:pt x="1729537" y="516047"/>
                </a:lnTo>
                <a:cubicBezTo>
                  <a:pt x="1735573" y="506994"/>
                  <a:pt x="1744203" y="499209"/>
                  <a:pt x="1747644" y="488887"/>
                </a:cubicBezTo>
                <a:cubicBezTo>
                  <a:pt x="1770617" y="419968"/>
                  <a:pt x="1762008" y="453282"/>
                  <a:pt x="1774805" y="389299"/>
                </a:cubicBezTo>
                <a:cubicBezTo>
                  <a:pt x="1774579" y="385228"/>
                  <a:pt x="1781313" y="248407"/>
                  <a:pt x="1756698" y="199176"/>
                </a:cubicBezTo>
                <a:cubicBezTo>
                  <a:pt x="1737837" y="161454"/>
                  <a:pt x="1725009" y="162962"/>
                  <a:pt x="1684270" y="135802"/>
                </a:cubicBezTo>
                <a:cubicBezTo>
                  <a:pt x="1641227" y="107107"/>
                  <a:pt x="1667436" y="121137"/>
                  <a:pt x="1602789" y="99588"/>
                </a:cubicBezTo>
                <a:lnTo>
                  <a:pt x="1548468" y="81481"/>
                </a:lnTo>
                <a:cubicBezTo>
                  <a:pt x="1539415" y="78463"/>
                  <a:pt x="1530804" y="73377"/>
                  <a:pt x="1521308" y="72427"/>
                </a:cubicBezTo>
                <a:lnTo>
                  <a:pt x="1430773" y="63374"/>
                </a:lnTo>
                <a:cubicBezTo>
                  <a:pt x="1332867" y="38896"/>
                  <a:pt x="1445951" y="64753"/>
                  <a:pt x="1231597" y="45267"/>
                </a:cubicBezTo>
                <a:cubicBezTo>
                  <a:pt x="1115907" y="34750"/>
                  <a:pt x="1243537" y="36214"/>
                  <a:pt x="1177276" y="36214"/>
                </a:cubicBezTo>
              </a:path>
            </a:pathLst>
          </a:custGeom>
          <a:ln w="28575"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B551BCA8-A8B9-43A7-FBFD-F1D903686CB3}"/>
              </a:ext>
            </a:extLst>
          </p:cNvPr>
          <p:cNvSpPr/>
          <p:nvPr/>
        </p:nvSpPr>
        <p:spPr>
          <a:xfrm>
            <a:off x="6498497" y="2317387"/>
            <a:ext cx="1775483" cy="642796"/>
          </a:xfrm>
          <a:custGeom>
            <a:avLst/>
            <a:gdLst>
              <a:gd name="csX0" fmla="*/ 1258757 w 1775483"/>
              <a:gd name="csY0" fmla="*/ 36214 h 642796"/>
              <a:gd name="csX1" fmla="*/ 1186330 w 1775483"/>
              <a:gd name="csY1" fmla="*/ 27160 h 642796"/>
              <a:gd name="csX2" fmla="*/ 1068634 w 1775483"/>
              <a:gd name="csY2" fmla="*/ 9053 h 642796"/>
              <a:gd name="csX3" fmla="*/ 923779 w 1775483"/>
              <a:gd name="csY3" fmla="*/ 0 h 642796"/>
              <a:gd name="csX4" fmla="*/ 353411 w 1775483"/>
              <a:gd name="csY4" fmla="*/ 9053 h 642796"/>
              <a:gd name="csX5" fmla="*/ 308143 w 1775483"/>
              <a:gd name="csY5" fmla="*/ 18107 h 642796"/>
              <a:gd name="csX6" fmla="*/ 244769 w 1775483"/>
              <a:gd name="csY6" fmla="*/ 27160 h 642796"/>
              <a:gd name="csX7" fmla="*/ 208555 w 1775483"/>
              <a:gd name="csY7" fmla="*/ 36214 h 642796"/>
              <a:gd name="csX8" fmla="*/ 118021 w 1775483"/>
              <a:gd name="csY8" fmla="*/ 54320 h 642796"/>
              <a:gd name="csX9" fmla="*/ 63700 w 1775483"/>
              <a:gd name="csY9" fmla="*/ 99588 h 642796"/>
              <a:gd name="csX10" fmla="*/ 18432 w 1775483"/>
              <a:gd name="csY10" fmla="*/ 144855 h 642796"/>
              <a:gd name="csX11" fmla="*/ 326 w 1775483"/>
              <a:gd name="csY11" fmla="*/ 199176 h 642796"/>
              <a:gd name="csX12" fmla="*/ 9379 w 1775483"/>
              <a:gd name="csY12" fmla="*/ 262550 h 642796"/>
              <a:gd name="csX13" fmla="*/ 54646 w 1775483"/>
              <a:gd name="csY13" fmla="*/ 353085 h 642796"/>
              <a:gd name="csX14" fmla="*/ 81807 w 1775483"/>
              <a:gd name="csY14" fmla="*/ 380245 h 642796"/>
              <a:gd name="csX15" fmla="*/ 136128 w 1775483"/>
              <a:gd name="csY15" fmla="*/ 416459 h 642796"/>
              <a:gd name="csX16" fmla="*/ 190448 w 1775483"/>
              <a:gd name="csY16" fmla="*/ 452673 h 642796"/>
              <a:gd name="csX17" fmla="*/ 217609 w 1775483"/>
              <a:gd name="csY17" fmla="*/ 479833 h 642796"/>
              <a:gd name="csX18" fmla="*/ 308143 w 1775483"/>
              <a:gd name="csY18" fmla="*/ 506994 h 642796"/>
              <a:gd name="csX19" fmla="*/ 362464 w 1775483"/>
              <a:gd name="csY19" fmla="*/ 525101 h 642796"/>
              <a:gd name="csX20" fmla="*/ 389625 w 1775483"/>
              <a:gd name="csY20" fmla="*/ 534154 h 642796"/>
              <a:gd name="csX21" fmla="*/ 425838 w 1775483"/>
              <a:gd name="csY21" fmla="*/ 543208 h 642796"/>
              <a:gd name="csX22" fmla="*/ 452999 w 1775483"/>
              <a:gd name="csY22" fmla="*/ 552261 h 642796"/>
              <a:gd name="csX23" fmla="*/ 489213 w 1775483"/>
              <a:gd name="csY23" fmla="*/ 561315 h 642796"/>
              <a:gd name="csX24" fmla="*/ 516373 w 1775483"/>
              <a:gd name="csY24" fmla="*/ 570368 h 642796"/>
              <a:gd name="csX25" fmla="*/ 579747 w 1775483"/>
              <a:gd name="csY25" fmla="*/ 579421 h 642796"/>
              <a:gd name="csX26" fmla="*/ 634068 w 1775483"/>
              <a:gd name="csY26" fmla="*/ 588475 h 642796"/>
              <a:gd name="csX27" fmla="*/ 697442 w 1775483"/>
              <a:gd name="csY27" fmla="*/ 597528 h 642796"/>
              <a:gd name="csX28" fmla="*/ 733656 w 1775483"/>
              <a:gd name="csY28" fmla="*/ 606582 h 642796"/>
              <a:gd name="csX29" fmla="*/ 878512 w 1775483"/>
              <a:gd name="csY29" fmla="*/ 624689 h 642796"/>
              <a:gd name="csX30" fmla="*/ 950939 w 1775483"/>
              <a:gd name="csY30" fmla="*/ 633742 h 642796"/>
              <a:gd name="csX31" fmla="*/ 1150116 w 1775483"/>
              <a:gd name="csY31" fmla="*/ 642796 h 642796"/>
              <a:gd name="csX32" fmla="*/ 1593735 w 1775483"/>
              <a:gd name="csY32" fmla="*/ 633742 h 642796"/>
              <a:gd name="csX33" fmla="*/ 1648056 w 1775483"/>
              <a:gd name="csY33" fmla="*/ 615635 h 642796"/>
              <a:gd name="csX34" fmla="*/ 1675217 w 1775483"/>
              <a:gd name="csY34" fmla="*/ 597528 h 642796"/>
              <a:gd name="csX35" fmla="*/ 1729537 w 1775483"/>
              <a:gd name="csY35" fmla="*/ 516047 h 642796"/>
              <a:gd name="csX36" fmla="*/ 1747644 w 1775483"/>
              <a:gd name="csY36" fmla="*/ 488887 h 642796"/>
              <a:gd name="csX37" fmla="*/ 1774805 w 1775483"/>
              <a:gd name="csY37" fmla="*/ 389299 h 642796"/>
              <a:gd name="csX38" fmla="*/ 1756698 w 1775483"/>
              <a:gd name="csY38" fmla="*/ 199176 h 642796"/>
              <a:gd name="csX39" fmla="*/ 1684270 w 1775483"/>
              <a:gd name="csY39" fmla="*/ 135802 h 642796"/>
              <a:gd name="csX40" fmla="*/ 1602789 w 1775483"/>
              <a:gd name="csY40" fmla="*/ 99588 h 642796"/>
              <a:gd name="csX41" fmla="*/ 1548468 w 1775483"/>
              <a:gd name="csY41" fmla="*/ 81481 h 642796"/>
              <a:gd name="csX42" fmla="*/ 1521308 w 1775483"/>
              <a:gd name="csY42" fmla="*/ 72427 h 642796"/>
              <a:gd name="csX43" fmla="*/ 1430773 w 1775483"/>
              <a:gd name="csY43" fmla="*/ 63374 h 642796"/>
              <a:gd name="csX44" fmla="*/ 1231597 w 1775483"/>
              <a:gd name="csY44" fmla="*/ 45267 h 642796"/>
              <a:gd name="csX45" fmla="*/ 1177276 w 1775483"/>
              <a:gd name="csY45" fmla="*/ 36214 h 64279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</a:cxnLst>
            <a:rect l="l" t="t" r="r" b="b"/>
            <a:pathLst>
              <a:path w="1775483" h="642796">
                <a:moveTo>
                  <a:pt x="1258757" y="36214"/>
                </a:moveTo>
                <a:cubicBezTo>
                  <a:pt x="1234615" y="33196"/>
                  <a:pt x="1210377" y="30860"/>
                  <a:pt x="1186330" y="27160"/>
                </a:cubicBezTo>
                <a:cubicBezTo>
                  <a:pt x="1104751" y="14609"/>
                  <a:pt x="1176020" y="18002"/>
                  <a:pt x="1068634" y="9053"/>
                </a:cubicBezTo>
                <a:cubicBezTo>
                  <a:pt x="1020422" y="5035"/>
                  <a:pt x="972064" y="3018"/>
                  <a:pt x="923779" y="0"/>
                </a:cubicBezTo>
                <a:lnTo>
                  <a:pt x="353411" y="9053"/>
                </a:lnTo>
                <a:cubicBezTo>
                  <a:pt x="338029" y="9505"/>
                  <a:pt x="323322" y="15577"/>
                  <a:pt x="308143" y="18107"/>
                </a:cubicBezTo>
                <a:cubicBezTo>
                  <a:pt x="287094" y="21615"/>
                  <a:pt x="265764" y="23343"/>
                  <a:pt x="244769" y="27160"/>
                </a:cubicBezTo>
                <a:cubicBezTo>
                  <a:pt x="232527" y="29386"/>
                  <a:pt x="220756" y="33774"/>
                  <a:pt x="208555" y="36214"/>
                </a:cubicBezTo>
                <a:cubicBezTo>
                  <a:pt x="97546" y="58416"/>
                  <a:pt x="202148" y="33289"/>
                  <a:pt x="118021" y="54320"/>
                </a:cubicBezTo>
                <a:cubicBezTo>
                  <a:pt x="91313" y="72125"/>
                  <a:pt x="85486" y="73445"/>
                  <a:pt x="63700" y="99588"/>
                </a:cubicBezTo>
                <a:cubicBezTo>
                  <a:pt x="25979" y="144853"/>
                  <a:pt x="68225" y="111661"/>
                  <a:pt x="18432" y="144855"/>
                </a:cubicBezTo>
                <a:cubicBezTo>
                  <a:pt x="12397" y="162962"/>
                  <a:pt x="-2373" y="180281"/>
                  <a:pt x="326" y="199176"/>
                </a:cubicBezTo>
                <a:cubicBezTo>
                  <a:pt x="3344" y="220301"/>
                  <a:pt x="4581" y="241757"/>
                  <a:pt x="9379" y="262550"/>
                </a:cubicBezTo>
                <a:cubicBezTo>
                  <a:pt x="20053" y="308806"/>
                  <a:pt x="25683" y="319295"/>
                  <a:pt x="54646" y="353085"/>
                </a:cubicBezTo>
                <a:cubicBezTo>
                  <a:pt x="62978" y="362806"/>
                  <a:pt x="71700" y="372384"/>
                  <a:pt x="81807" y="380245"/>
                </a:cubicBezTo>
                <a:cubicBezTo>
                  <a:pt x="98985" y="393605"/>
                  <a:pt x="120740" y="401071"/>
                  <a:pt x="136128" y="416459"/>
                </a:cubicBezTo>
                <a:cubicBezTo>
                  <a:pt x="170036" y="450367"/>
                  <a:pt x="151142" y="439570"/>
                  <a:pt x="190448" y="452673"/>
                </a:cubicBezTo>
                <a:cubicBezTo>
                  <a:pt x="199502" y="461726"/>
                  <a:pt x="206417" y="473615"/>
                  <a:pt x="217609" y="479833"/>
                </a:cubicBezTo>
                <a:cubicBezTo>
                  <a:pt x="242655" y="493747"/>
                  <a:pt x="280193" y="498609"/>
                  <a:pt x="308143" y="506994"/>
                </a:cubicBezTo>
                <a:cubicBezTo>
                  <a:pt x="326424" y="512479"/>
                  <a:pt x="344357" y="519065"/>
                  <a:pt x="362464" y="525101"/>
                </a:cubicBezTo>
                <a:cubicBezTo>
                  <a:pt x="371518" y="528119"/>
                  <a:pt x="380367" y="531839"/>
                  <a:pt x="389625" y="534154"/>
                </a:cubicBezTo>
                <a:cubicBezTo>
                  <a:pt x="401696" y="537172"/>
                  <a:pt x="413874" y="539790"/>
                  <a:pt x="425838" y="543208"/>
                </a:cubicBezTo>
                <a:cubicBezTo>
                  <a:pt x="435014" y="545830"/>
                  <a:pt x="443823" y="549639"/>
                  <a:pt x="452999" y="552261"/>
                </a:cubicBezTo>
                <a:cubicBezTo>
                  <a:pt x="464963" y="555679"/>
                  <a:pt x="477249" y="557897"/>
                  <a:pt x="489213" y="561315"/>
                </a:cubicBezTo>
                <a:cubicBezTo>
                  <a:pt x="498389" y="563937"/>
                  <a:pt x="507015" y="568497"/>
                  <a:pt x="516373" y="570368"/>
                </a:cubicBezTo>
                <a:cubicBezTo>
                  <a:pt x="537298" y="574553"/>
                  <a:pt x="558656" y="576176"/>
                  <a:pt x="579747" y="579421"/>
                </a:cubicBezTo>
                <a:cubicBezTo>
                  <a:pt x="597890" y="582212"/>
                  <a:pt x="615925" y="585684"/>
                  <a:pt x="634068" y="588475"/>
                </a:cubicBezTo>
                <a:cubicBezTo>
                  <a:pt x="655159" y="591720"/>
                  <a:pt x="676447" y="593711"/>
                  <a:pt x="697442" y="597528"/>
                </a:cubicBezTo>
                <a:cubicBezTo>
                  <a:pt x="709684" y="599754"/>
                  <a:pt x="721414" y="604356"/>
                  <a:pt x="733656" y="606582"/>
                </a:cubicBezTo>
                <a:cubicBezTo>
                  <a:pt x="777331" y="614523"/>
                  <a:pt x="835694" y="619652"/>
                  <a:pt x="878512" y="624689"/>
                </a:cubicBezTo>
                <a:cubicBezTo>
                  <a:pt x="902676" y="627532"/>
                  <a:pt x="926663" y="632124"/>
                  <a:pt x="950939" y="633742"/>
                </a:cubicBezTo>
                <a:cubicBezTo>
                  <a:pt x="1017253" y="638163"/>
                  <a:pt x="1083724" y="639778"/>
                  <a:pt x="1150116" y="642796"/>
                </a:cubicBezTo>
                <a:cubicBezTo>
                  <a:pt x="1297989" y="639778"/>
                  <a:pt x="1446051" y="641798"/>
                  <a:pt x="1593735" y="633742"/>
                </a:cubicBezTo>
                <a:cubicBezTo>
                  <a:pt x="1612793" y="632702"/>
                  <a:pt x="1632175" y="626222"/>
                  <a:pt x="1648056" y="615635"/>
                </a:cubicBezTo>
                <a:lnTo>
                  <a:pt x="1675217" y="597528"/>
                </a:lnTo>
                <a:lnTo>
                  <a:pt x="1729537" y="516047"/>
                </a:lnTo>
                <a:cubicBezTo>
                  <a:pt x="1735573" y="506994"/>
                  <a:pt x="1744203" y="499209"/>
                  <a:pt x="1747644" y="488887"/>
                </a:cubicBezTo>
                <a:cubicBezTo>
                  <a:pt x="1770617" y="419968"/>
                  <a:pt x="1762008" y="453282"/>
                  <a:pt x="1774805" y="389299"/>
                </a:cubicBezTo>
                <a:cubicBezTo>
                  <a:pt x="1774579" y="385228"/>
                  <a:pt x="1781313" y="248407"/>
                  <a:pt x="1756698" y="199176"/>
                </a:cubicBezTo>
                <a:cubicBezTo>
                  <a:pt x="1737837" y="161454"/>
                  <a:pt x="1725009" y="162962"/>
                  <a:pt x="1684270" y="135802"/>
                </a:cubicBezTo>
                <a:cubicBezTo>
                  <a:pt x="1641227" y="107107"/>
                  <a:pt x="1667436" y="121137"/>
                  <a:pt x="1602789" y="99588"/>
                </a:cubicBezTo>
                <a:lnTo>
                  <a:pt x="1548468" y="81481"/>
                </a:lnTo>
                <a:cubicBezTo>
                  <a:pt x="1539415" y="78463"/>
                  <a:pt x="1530804" y="73377"/>
                  <a:pt x="1521308" y="72427"/>
                </a:cubicBezTo>
                <a:lnTo>
                  <a:pt x="1430773" y="63374"/>
                </a:lnTo>
                <a:cubicBezTo>
                  <a:pt x="1332867" y="38896"/>
                  <a:pt x="1445951" y="64753"/>
                  <a:pt x="1231597" y="45267"/>
                </a:cubicBezTo>
                <a:cubicBezTo>
                  <a:pt x="1115907" y="34750"/>
                  <a:pt x="1243537" y="36214"/>
                  <a:pt x="1177276" y="36214"/>
                </a:cubicBezTo>
              </a:path>
            </a:pathLst>
          </a:custGeom>
          <a:ln w="28575"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C34F08A-6CD8-B3F7-CE25-C0DF3E78D991}"/>
              </a:ext>
            </a:extLst>
          </p:cNvPr>
          <p:cNvSpPr txBox="1"/>
          <p:nvPr/>
        </p:nvSpPr>
        <p:spPr>
          <a:xfrm rot="16200000">
            <a:off x="9257095" y="3139854"/>
            <a:ext cx="12409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Hadron absorber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F2D4064-50FD-CAC0-98F7-A8E6DF0C0254}"/>
              </a:ext>
            </a:extLst>
          </p:cNvPr>
          <p:cNvSpPr txBox="1"/>
          <p:nvPr/>
        </p:nvSpPr>
        <p:spPr>
          <a:xfrm rot="16200000">
            <a:off x="1922182" y="3166580"/>
            <a:ext cx="12409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Hadron absorber</a:t>
            </a:r>
          </a:p>
        </p:txBody>
      </p:sp>
    </p:spTree>
    <p:extLst>
      <p:ext uri="{BB962C8B-B14F-4D97-AF65-F5344CB8AC3E}">
        <p14:creationId xmlns:p14="http://schemas.microsoft.com/office/powerpoint/2010/main" val="709506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60781E-0AB0-3DC4-9804-4F5A2DEEC6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9BDC4262-0FD2-252F-47C3-F2A1D7877953}"/>
              </a:ext>
            </a:extLst>
          </p:cNvPr>
          <p:cNvSpPr txBox="1"/>
          <p:nvPr/>
        </p:nvSpPr>
        <p:spPr>
          <a:xfrm>
            <a:off x="4001685" y="-13021"/>
            <a:ext cx="34605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Detector 2 Concept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171C891E-A9FB-02D1-7199-9AF210E411A1}"/>
                  </a:ext>
                </a:extLst>
              </p:cNvPr>
              <p:cNvSpPr txBox="1"/>
              <p:nvPr/>
            </p:nvSpPr>
            <p:spPr>
              <a:xfrm>
                <a:off x="3313136" y="494674"/>
                <a:ext cx="55164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dirty="0"/>
                  <a:t>2.0&lt;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|&lt;4.5</m:t>
                    </m:r>
                  </m:oMath>
                </a14:m>
                <a:r>
                  <a:rPr lang="en-US" dirty="0"/>
                  <a:t> (limited by beam pipe magnetic shielding)</a:t>
                </a:r>
                <a:endParaRPr lang="en-US" b="0" dirty="0"/>
              </a:p>
            </p:txBody>
          </p:sp>
        </mc:Choice>
        <mc:Fallback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171C891E-A9FB-02D1-7199-9AF210E411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3136" y="494674"/>
                <a:ext cx="5516493" cy="369332"/>
              </a:xfrm>
              <a:prstGeom prst="rect">
                <a:avLst/>
              </a:prstGeom>
              <a:blipFill>
                <a:blip r:embed="rId2"/>
                <a:stretch>
                  <a:fillRect l="-917" t="-6452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3" name="TextBox 142">
            <a:extLst>
              <a:ext uri="{FF2B5EF4-FFF2-40B4-BE49-F238E27FC236}">
                <a16:creationId xmlns:a16="http://schemas.microsoft.com/office/drawing/2014/main" id="{3F762198-56D3-6A89-4EE5-9027B809EDF2}"/>
              </a:ext>
            </a:extLst>
          </p:cNvPr>
          <p:cNvSpPr txBox="1"/>
          <p:nvPr/>
        </p:nvSpPr>
        <p:spPr>
          <a:xfrm>
            <a:off x="552645" y="4561765"/>
            <a:ext cx="9747694" cy="16312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LHCb-SMOG like gas injector: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Luminosity measurement &lt; 1%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Fixed target covering 1.5&lt;</a:t>
            </a:r>
            <a:r>
              <a:rPr lang="en-US" sz="2000" dirty="0" err="1"/>
              <a:t>y</a:t>
            </a:r>
            <a:r>
              <a:rPr lang="en-US" sz="2000" baseline="-25000" dirty="0" err="1"/>
              <a:t>lab</a:t>
            </a:r>
            <a:r>
              <a:rPr lang="en-US" sz="2000" dirty="0"/>
              <a:t>&lt;4.5, depending on the position of the </a:t>
            </a:r>
            <a:r>
              <a:rPr lang="en-US" sz="2000" dirty="0" err="1"/>
              <a:t>hadron+gas</a:t>
            </a:r>
            <a:r>
              <a:rPr lang="en-US" sz="2000" dirty="0"/>
              <a:t> </a:t>
            </a:r>
            <a:r>
              <a:rPr lang="en-US" sz="2000" dirty="0" err="1"/>
              <a:t>colision</a:t>
            </a:r>
            <a:endParaRPr lang="en-US" sz="2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Space to polarize the gas, like in HERMES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2000" dirty="0"/>
              <a:t>a new spin program at EIC: transverse spin asymmetry, DY</a:t>
            </a:r>
          </a:p>
        </p:txBody>
      </p: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0E6ABA0A-91AF-D107-51E8-C26E9FE4A9E5}"/>
              </a:ext>
            </a:extLst>
          </p:cNvPr>
          <p:cNvGrpSpPr/>
          <p:nvPr/>
        </p:nvGrpSpPr>
        <p:grpSpPr>
          <a:xfrm>
            <a:off x="472433" y="794961"/>
            <a:ext cx="11377059" cy="3654754"/>
            <a:chOff x="472433" y="935637"/>
            <a:chExt cx="11377059" cy="3654754"/>
          </a:xfrm>
        </p:grpSpPr>
        <p:sp>
          <p:nvSpPr>
            <p:cNvPr id="142" name="Rounded Rectangle 141">
              <a:extLst>
                <a:ext uri="{FF2B5EF4-FFF2-40B4-BE49-F238E27FC236}">
                  <a16:creationId xmlns:a16="http://schemas.microsoft.com/office/drawing/2014/main" id="{E8066772-C75D-61AB-7446-DB1B96FE740F}"/>
                </a:ext>
              </a:extLst>
            </p:cNvPr>
            <p:cNvSpPr/>
            <p:nvPr/>
          </p:nvSpPr>
          <p:spPr>
            <a:xfrm>
              <a:off x="6014836" y="2695738"/>
              <a:ext cx="365627" cy="161942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F09695F-E694-0A48-5817-F25935528EC7}"/>
                </a:ext>
              </a:extLst>
            </p:cNvPr>
            <p:cNvCxnSpPr/>
            <p:nvPr/>
          </p:nvCxnSpPr>
          <p:spPr>
            <a:xfrm>
              <a:off x="472433" y="2729348"/>
              <a:ext cx="11377059" cy="80760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4DAF5E6-6FBA-D5D4-8A9F-B42776548268}"/>
                </a:ext>
              </a:extLst>
            </p:cNvPr>
            <p:cNvCxnSpPr>
              <a:cxnSpLocks/>
            </p:cNvCxnSpPr>
            <p:nvPr/>
          </p:nvCxnSpPr>
          <p:spPr>
            <a:xfrm>
              <a:off x="6048129" y="2885456"/>
              <a:ext cx="279004" cy="0"/>
            </a:xfrm>
            <a:prstGeom prst="line">
              <a:avLst/>
            </a:prstGeom>
            <a:ln w="6350"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" name="Straight Connector 1">
              <a:extLst>
                <a:ext uri="{FF2B5EF4-FFF2-40B4-BE49-F238E27FC236}">
                  <a16:creationId xmlns:a16="http://schemas.microsoft.com/office/drawing/2014/main" id="{B9AAD2BF-F107-8C78-BE60-5495ACA57836}"/>
                </a:ext>
              </a:extLst>
            </p:cNvPr>
            <p:cNvCxnSpPr>
              <a:cxnSpLocks/>
            </p:cNvCxnSpPr>
            <p:nvPr/>
          </p:nvCxnSpPr>
          <p:spPr>
            <a:xfrm>
              <a:off x="6048129" y="2911203"/>
              <a:ext cx="279004" cy="0"/>
            </a:xfrm>
            <a:prstGeom prst="line">
              <a:avLst/>
            </a:prstGeom>
            <a:ln w="6350"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8956744-21A5-ABAD-76FF-53CF9DB3E29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233055" y="1116337"/>
              <a:ext cx="9506667" cy="3162164"/>
            </a:xfrm>
            <a:prstGeom prst="line">
              <a:avLst/>
            </a:prstGeom>
            <a:ln w="3175"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6A4286B-90BE-84C6-BD72-C83737DA2E2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33055" y="1267627"/>
              <a:ext cx="9506667" cy="3107003"/>
            </a:xfrm>
            <a:prstGeom prst="line">
              <a:avLst/>
            </a:prstGeom>
            <a:ln w="3175"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22E9011C-1605-CD8D-0DF0-2A2A61C710DA}"/>
                </a:ext>
              </a:extLst>
            </p:cNvPr>
            <p:cNvSpPr txBox="1"/>
            <p:nvPr/>
          </p:nvSpPr>
          <p:spPr>
            <a:xfrm>
              <a:off x="1790852" y="4221059"/>
              <a:ext cx="1184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Muon Det.</a:t>
              </a: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AE81E087-5DF9-BCA2-8A5F-BA7164C59B97}"/>
                </a:ext>
              </a:extLst>
            </p:cNvPr>
            <p:cNvSpPr txBox="1"/>
            <p:nvPr/>
          </p:nvSpPr>
          <p:spPr>
            <a:xfrm>
              <a:off x="9338119" y="4165254"/>
              <a:ext cx="1184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Muon Det.</a:t>
              </a:r>
            </a:p>
          </p:txBody>
        </p:sp>
        <p:sp>
          <p:nvSpPr>
            <p:cNvPr id="65" name="Rounded Rectangle 64">
              <a:extLst>
                <a:ext uri="{FF2B5EF4-FFF2-40B4-BE49-F238E27FC236}">
                  <a16:creationId xmlns:a16="http://schemas.microsoft.com/office/drawing/2014/main" id="{E95AD2F1-A471-53D2-C468-057E5AB708FF}"/>
                </a:ext>
              </a:extLst>
            </p:cNvPr>
            <p:cNvSpPr/>
            <p:nvPr/>
          </p:nvSpPr>
          <p:spPr>
            <a:xfrm>
              <a:off x="9414148" y="1705143"/>
              <a:ext cx="223744" cy="212192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99EB8CE-39A9-4091-14D2-222248E0BFA4}"/>
                </a:ext>
              </a:extLst>
            </p:cNvPr>
            <p:cNvCxnSpPr/>
            <p:nvPr/>
          </p:nvCxnSpPr>
          <p:spPr>
            <a:xfrm>
              <a:off x="6580193" y="2609602"/>
              <a:ext cx="0" cy="328568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E00E14C-FB71-DA65-981E-87806985D8A1}"/>
                </a:ext>
              </a:extLst>
            </p:cNvPr>
            <p:cNvCxnSpPr/>
            <p:nvPr/>
          </p:nvCxnSpPr>
          <p:spPr>
            <a:xfrm>
              <a:off x="6465093" y="2664933"/>
              <a:ext cx="0" cy="204015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86408D68-C5BB-C1D8-388A-C68A9A0193BA}"/>
                </a:ext>
              </a:extLst>
            </p:cNvPr>
            <p:cNvCxnSpPr>
              <a:cxnSpLocks/>
            </p:cNvCxnSpPr>
            <p:nvPr/>
          </p:nvCxnSpPr>
          <p:spPr>
            <a:xfrm>
              <a:off x="8475629" y="1969290"/>
              <a:ext cx="0" cy="166074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61" name="Trapezoid 60">
              <a:extLst>
                <a:ext uri="{FF2B5EF4-FFF2-40B4-BE49-F238E27FC236}">
                  <a16:creationId xmlns:a16="http://schemas.microsoft.com/office/drawing/2014/main" id="{B40EA3BA-D4D1-0A39-7800-6B4794A12417}"/>
                </a:ext>
              </a:extLst>
            </p:cNvPr>
            <p:cNvSpPr/>
            <p:nvPr/>
          </p:nvSpPr>
          <p:spPr>
            <a:xfrm rot="16200000" flipH="1">
              <a:off x="7879370" y="2427977"/>
              <a:ext cx="2033651" cy="683127"/>
            </a:xfrm>
            <a:prstGeom prst="trapezoid">
              <a:avLst/>
            </a:prstGeom>
            <a:noFill/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D1ACB44F-0A18-0D7B-5738-A48C97FAC61E}"/>
                </a:ext>
              </a:extLst>
            </p:cNvPr>
            <p:cNvCxnSpPr>
              <a:cxnSpLocks/>
            </p:cNvCxnSpPr>
            <p:nvPr/>
          </p:nvCxnSpPr>
          <p:spPr>
            <a:xfrm>
              <a:off x="9338119" y="1648649"/>
              <a:ext cx="0" cy="2210445"/>
            </a:xfrm>
            <a:prstGeom prst="line">
              <a:avLst/>
            </a:prstGeom>
            <a:ln w="28575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5" name="Rounded Rectangle 74">
              <a:extLst>
                <a:ext uri="{FF2B5EF4-FFF2-40B4-BE49-F238E27FC236}">
                  <a16:creationId xmlns:a16="http://schemas.microsoft.com/office/drawing/2014/main" id="{1792E873-95BD-85C9-DB28-F854C2299CEE}"/>
                </a:ext>
              </a:extLst>
            </p:cNvPr>
            <p:cNvSpPr/>
            <p:nvPr/>
          </p:nvSpPr>
          <p:spPr>
            <a:xfrm>
              <a:off x="10301535" y="2417306"/>
              <a:ext cx="903767" cy="764485"/>
            </a:xfrm>
            <a:prstGeom prst="roundRect">
              <a:avLst/>
            </a:prstGeom>
            <a:solidFill>
              <a:schemeClr val="bg2">
                <a:lumMod val="90000"/>
                <a:alpha val="1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69" name="Group 168">
              <a:extLst>
                <a:ext uri="{FF2B5EF4-FFF2-40B4-BE49-F238E27FC236}">
                  <a16:creationId xmlns:a16="http://schemas.microsoft.com/office/drawing/2014/main" id="{7009132E-55D9-285E-AA80-5E1AA2782576}"/>
                </a:ext>
              </a:extLst>
            </p:cNvPr>
            <p:cNvGrpSpPr/>
            <p:nvPr/>
          </p:nvGrpSpPr>
          <p:grpSpPr>
            <a:xfrm>
              <a:off x="9666040" y="1381544"/>
              <a:ext cx="589873" cy="2788709"/>
              <a:chOff x="9684146" y="1381544"/>
              <a:chExt cx="589873" cy="2788709"/>
            </a:xfrm>
          </p:grpSpPr>
          <p:sp>
            <p:nvSpPr>
              <p:cNvPr id="84" name="Rounded Rectangle 83">
                <a:extLst>
                  <a:ext uri="{FF2B5EF4-FFF2-40B4-BE49-F238E27FC236}">
                    <a16:creationId xmlns:a16="http://schemas.microsoft.com/office/drawing/2014/main" id="{7AC26B09-241A-26FD-0E6B-80D06714BE19}"/>
                  </a:ext>
                </a:extLst>
              </p:cNvPr>
              <p:cNvSpPr/>
              <p:nvPr/>
            </p:nvSpPr>
            <p:spPr>
              <a:xfrm flipH="1">
                <a:off x="9684146" y="1503969"/>
                <a:ext cx="382386" cy="2554836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EEEEBF73-99BF-9027-47B5-F7EE65BFCC4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103594" y="1503969"/>
                <a:ext cx="0" cy="2576215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9AED1F1B-8AE1-18E0-2471-5858D653920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162174" y="1453014"/>
                <a:ext cx="0" cy="2674636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CFF9AAD4-6847-7703-A5C1-3E0533D1583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24484" y="1453014"/>
                <a:ext cx="0" cy="2664045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09996376-2883-FEB1-33AF-F0ACB1C9DFA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74019" y="1381544"/>
                <a:ext cx="0" cy="2788709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31E4770F-A606-8DE3-0916-28DD75A041F1}"/>
                </a:ext>
              </a:extLst>
            </p:cNvPr>
            <p:cNvSpPr txBox="1"/>
            <p:nvPr/>
          </p:nvSpPr>
          <p:spPr>
            <a:xfrm rot="16200000">
              <a:off x="8450013" y="3058757"/>
              <a:ext cx="7360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RICH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147B11D2-F6BC-5283-C9AA-1258CEC8A1AC}"/>
                </a:ext>
              </a:extLst>
            </p:cNvPr>
            <p:cNvSpPr txBox="1"/>
            <p:nvPr/>
          </p:nvSpPr>
          <p:spPr>
            <a:xfrm rot="16200000">
              <a:off x="8166175" y="1495467"/>
              <a:ext cx="616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TOF</a:t>
              </a: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CD844280-C27E-01FD-3275-C450CBDF2F2F}"/>
                </a:ext>
              </a:extLst>
            </p:cNvPr>
            <p:cNvSpPr txBox="1"/>
            <p:nvPr/>
          </p:nvSpPr>
          <p:spPr>
            <a:xfrm rot="16200000">
              <a:off x="9155754" y="3271338"/>
              <a:ext cx="71846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ECAL</a:t>
              </a: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205B1D57-B8E9-E02D-8EEE-729C97ECD64F}"/>
                </a:ext>
              </a:extLst>
            </p:cNvPr>
            <p:cNvSpPr txBox="1"/>
            <p:nvPr/>
          </p:nvSpPr>
          <p:spPr>
            <a:xfrm>
              <a:off x="10300339" y="3127863"/>
              <a:ext cx="87876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Machine</a:t>
              </a:r>
            </a:p>
            <a:p>
              <a:pPr algn="ctr"/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quadrupole</a:t>
              </a:r>
            </a:p>
            <a:p>
              <a:pPr algn="ctr"/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Magnet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31EE8A0-5C0F-42B0-FAEB-4D29F1B41A5B}"/>
                </a:ext>
              </a:extLst>
            </p:cNvPr>
            <p:cNvSpPr txBox="1"/>
            <p:nvPr/>
          </p:nvSpPr>
          <p:spPr>
            <a:xfrm>
              <a:off x="3743663" y="4236131"/>
              <a:ext cx="52290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4.5m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BA951DD4-858A-B0E2-881A-1C9511CC8C37}"/>
                </a:ext>
              </a:extLst>
            </p:cNvPr>
            <p:cNvCxnSpPr/>
            <p:nvPr/>
          </p:nvCxnSpPr>
          <p:spPr>
            <a:xfrm>
              <a:off x="2047464" y="4278501"/>
              <a:ext cx="4225915" cy="0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C43AC754-468B-48FA-DBF0-AD525B676A1F}"/>
                </a:ext>
              </a:extLst>
            </p:cNvPr>
            <p:cNvCxnSpPr>
              <a:cxnSpLocks/>
            </p:cNvCxnSpPr>
            <p:nvPr/>
          </p:nvCxnSpPr>
          <p:spPr>
            <a:xfrm>
              <a:off x="3926981" y="2008006"/>
              <a:ext cx="0" cy="1509764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79111B39-1263-64D9-B039-9B9B8BFC6342}"/>
                </a:ext>
              </a:extLst>
            </p:cNvPr>
            <p:cNvCxnSpPr>
              <a:cxnSpLocks/>
            </p:cNvCxnSpPr>
            <p:nvPr/>
          </p:nvCxnSpPr>
          <p:spPr>
            <a:xfrm>
              <a:off x="3080220" y="1682125"/>
              <a:ext cx="0" cy="2210445"/>
            </a:xfrm>
            <a:prstGeom prst="line">
              <a:avLst/>
            </a:prstGeom>
            <a:ln w="28575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8F9255F5-620E-98C1-2BAD-E799A5E49B76}"/>
                </a:ext>
              </a:extLst>
            </p:cNvPr>
            <p:cNvSpPr txBox="1"/>
            <p:nvPr/>
          </p:nvSpPr>
          <p:spPr>
            <a:xfrm rot="16200000">
              <a:off x="3157112" y="2998551"/>
              <a:ext cx="7360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RICH</a:t>
              </a: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FFD4477D-BACF-4147-1137-AF8ED898E54C}"/>
                </a:ext>
              </a:extLst>
            </p:cNvPr>
            <p:cNvSpPr txBox="1"/>
            <p:nvPr/>
          </p:nvSpPr>
          <p:spPr>
            <a:xfrm rot="16200000">
              <a:off x="3648139" y="1515030"/>
              <a:ext cx="6165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TOF</a:t>
              </a: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1EA8D543-F5E2-EE68-EC22-55B3E3DB3E16}"/>
                </a:ext>
              </a:extLst>
            </p:cNvPr>
            <p:cNvSpPr txBox="1"/>
            <p:nvPr/>
          </p:nvSpPr>
          <p:spPr>
            <a:xfrm>
              <a:off x="1212151" y="3070239"/>
              <a:ext cx="87876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Machine</a:t>
              </a:r>
            </a:p>
            <a:p>
              <a:pPr algn="ctr"/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quadrupole</a:t>
              </a:r>
            </a:p>
            <a:p>
              <a:pPr algn="ctr"/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Magnet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3" name="TextBox 112">
                  <a:extLst>
                    <a:ext uri="{FF2B5EF4-FFF2-40B4-BE49-F238E27FC236}">
                      <a16:creationId xmlns:a16="http://schemas.microsoft.com/office/drawing/2014/main" id="{B8932AE0-C3E5-B6B8-1EBA-6300A0200634}"/>
                    </a:ext>
                  </a:extLst>
                </p:cNvPr>
                <p:cNvSpPr txBox="1"/>
                <p:nvPr/>
              </p:nvSpPr>
              <p:spPr>
                <a:xfrm rot="1203368">
                  <a:off x="1272452" y="935637"/>
                  <a:ext cx="78931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=2</m:t>
                        </m:r>
                      </m:oMath>
                    </m:oMathPara>
                  </a14:m>
                  <a:endParaRPr lang="en-US" b="0" dirty="0"/>
                </a:p>
              </p:txBody>
            </p:sp>
          </mc:Choice>
          <mc:Fallback>
            <p:sp>
              <p:nvSpPr>
                <p:cNvPr id="113" name="TextBox 112">
                  <a:extLst>
                    <a:ext uri="{FF2B5EF4-FFF2-40B4-BE49-F238E27FC236}">
                      <a16:creationId xmlns:a16="http://schemas.microsoft.com/office/drawing/2014/main" id="{B8932AE0-C3E5-B6B8-1EBA-6300A020063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203368">
                  <a:off x="1272452" y="935637"/>
                  <a:ext cx="789319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EF911D95-4B46-A4E9-D346-CBC75C04D3B9}"/>
                </a:ext>
              </a:extLst>
            </p:cNvPr>
            <p:cNvCxnSpPr/>
            <p:nvPr/>
          </p:nvCxnSpPr>
          <p:spPr>
            <a:xfrm flipH="1">
              <a:off x="5933055" y="2670852"/>
              <a:ext cx="0" cy="204015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48BA0E2-F6C1-F3C6-2220-EA4C3D7078AB}"/>
                </a:ext>
              </a:extLst>
            </p:cNvPr>
            <p:cNvSpPr txBox="1"/>
            <p:nvPr/>
          </p:nvSpPr>
          <p:spPr>
            <a:xfrm rot="16200000">
              <a:off x="441549" y="1686395"/>
              <a:ext cx="990600" cy="30777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GB" sz="1400" dirty="0"/>
                <a:t>1.24m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0F4692D1-5924-19B8-128D-16CEC800D97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78608" y="1316134"/>
              <a:ext cx="12130" cy="1416802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6BE2E78-335F-6CBB-48A4-4F3C2063DA7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78608" y="1316134"/>
              <a:ext cx="1019298" cy="28849"/>
            </a:xfrm>
            <a:prstGeom prst="line">
              <a:avLst/>
            </a:prstGeom>
            <a:ln w="6350"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73FA2674-E6D0-13FA-69E1-281A315DDF6F}"/>
                </a:ext>
              </a:extLst>
            </p:cNvPr>
            <p:cNvSpPr txBox="1"/>
            <p:nvPr/>
          </p:nvSpPr>
          <p:spPr>
            <a:xfrm rot="20402810">
              <a:off x="4150351" y="3139498"/>
              <a:ext cx="18973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&lt; 1T.m dipole magnet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1578397E-A661-F6BF-50B9-12D832665480}"/>
                </a:ext>
              </a:extLst>
            </p:cNvPr>
            <p:cNvSpPr txBox="1"/>
            <p:nvPr/>
          </p:nvSpPr>
          <p:spPr>
            <a:xfrm rot="1223324">
              <a:off x="6643888" y="3166210"/>
              <a:ext cx="155559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&lt; 1T.m dipole magnet</a:t>
              </a:r>
            </a:p>
          </p:txBody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597FAB5E-AF5F-CF32-6BC9-86A6D2CDA4EE}"/>
                </a:ext>
              </a:extLst>
            </p:cNvPr>
            <p:cNvCxnSpPr/>
            <p:nvPr/>
          </p:nvCxnSpPr>
          <p:spPr>
            <a:xfrm flipH="1">
              <a:off x="6044478" y="2693223"/>
              <a:ext cx="0" cy="16860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0C192FCC-147D-32F9-0C07-D72BAF824729}"/>
                </a:ext>
              </a:extLst>
            </p:cNvPr>
            <p:cNvCxnSpPr/>
            <p:nvPr/>
          </p:nvCxnSpPr>
          <p:spPr>
            <a:xfrm flipH="1">
              <a:off x="6146078" y="2691728"/>
              <a:ext cx="0" cy="16860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6A6B9CF5-30AD-EA60-4486-34BFF31B3316}"/>
                </a:ext>
              </a:extLst>
            </p:cNvPr>
            <p:cNvCxnSpPr/>
            <p:nvPr/>
          </p:nvCxnSpPr>
          <p:spPr>
            <a:xfrm flipH="1">
              <a:off x="6254329" y="2691728"/>
              <a:ext cx="0" cy="16860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991FEF6B-2C3E-3CEA-F07A-AAC2F8E570E9}"/>
                </a:ext>
              </a:extLst>
            </p:cNvPr>
            <p:cNvCxnSpPr>
              <a:cxnSpLocks/>
            </p:cNvCxnSpPr>
            <p:nvPr/>
          </p:nvCxnSpPr>
          <p:spPr>
            <a:xfrm>
              <a:off x="6048129" y="2645906"/>
              <a:ext cx="279004" cy="0"/>
            </a:xfrm>
            <a:prstGeom prst="line">
              <a:avLst/>
            </a:prstGeom>
            <a:ln w="6350"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4E52F5E1-22B3-0C5B-DD4D-9783A804B859}"/>
                </a:ext>
              </a:extLst>
            </p:cNvPr>
            <p:cNvCxnSpPr>
              <a:cxnSpLocks/>
            </p:cNvCxnSpPr>
            <p:nvPr/>
          </p:nvCxnSpPr>
          <p:spPr>
            <a:xfrm>
              <a:off x="6048129" y="2671653"/>
              <a:ext cx="279004" cy="0"/>
            </a:xfrm>
            <a:prstGeom prst="line">
              <a:avLst/>
            </a:prstGeom>
            <a:ln w="6350"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72762FFD-CE0F-0D2A-501B-55F0EA462BB6}"/>
                </a:ext>
              </a:extLst>
            </p:cNvPr>
            <p:cNvCxnSpPr/>
            <p:nvPr/>
          </p:nvCxnSpPr>
          <p:spPr>
            <a:xfrm flipH="1">
              <a:off x="6365454" y="2693223"/>
              <a:ext cx="0" cy="16860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id="{11CEB9CF-43EA-ADBD-5D6A-409D308A9582}"/>
                </a:ext>
              </a:extLst>
            </p:cNvPr>
            <p:cNvGrpSpPr/>
            <p:nvPr/>
          </p:nvGrpSpPr>
          <p:grpSpPr>
            <a:xfrm>
              <a:off x="5562664" y="1997406"/>
              <a:ext cx="1487523" cy="786927"/>
              <a:chOff x="5615649" y="2634274"/>
              <a:chExt cx="1487523" cy="786927"/>
            </a:xfrm>
          </p:grpSpPr>
          <p:sp>
            <p:nvSpPr>
              <p:cNvPr id="121" name="Trapezoid 120">
                <a:extLst>
                  <a:ext uri="{FF2B5EF4-FFF2-40B4-BE49-F238E27FC236}">
                    <a16:creationId xmlns:a16="http://schemas.microsoft.com/office/drawing/2014/main" id="{5663364E-2608-E924-1CA9-D1025C73E32A}"/>
                  </a:ext>
                </a:extLst>
              </p:cNvPr>
              <p:cNvSpPr/>
              <p:nvPr/>
            </p:nvSpPr>
            <p:spPr>
              <a:xfrm rot="10800000">
                <a:off x="6326163" y="3218834"/>
                <a:ext cx="106407" cy="111380"/>
              </a:xfrm>
              <a:prstGeom prst="trapezoid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D2F767F1-EBC4-B747-C41B-3DF625D6AA71}"/>
                  </a:ext>
                </a:extLst>
              </p:cNvPr>
              <p:cNvCxnSpPr>
                <a:stCxn id="121" idx="0"/>
              </p:cNvCxnSpPr>
              <p:nvPr/>
            </p:nvCxnSpPr>
            <p:spPr>
              <a:xfrm flipH="1">
                <a:off x="6342018" y="3330214"/>
                <a:ext cx="37348" cy="90987"/>
              </a:xfrm>
              <a:prstGeom prst="line">
                <a:avLst/>
              </a:prstGeom>
              <a:ln w="3175"/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4EAB25B1-631C-CE02-2BB9-A3664827463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371789" y="3326298"/>
                <a:ext cx="12626" cy="90987"/>
              </a:xfrm>
              <a:prstGeom prst="line">
                <a:avLst/>
              </a:prstGeom>
              <a:ln w="3175"/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C5C17766-2C2F-6808-3E26-735A31748EC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78348" y="3324716"/>
                <a:ext cx="23937" cy="83719"/>
              </a:xfrm>
              <a:prstGeom prst="line">
                <a:avLst/>
              </a:prstGeom>
              <a:ln w="3175"/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86D9B675-321A-9A51-7B0F-AB117E5D04CC}"/>
                  </a:ext>
                </a:extLst>
              </p:cNvPr>
              <p:cNvSpPr txBox="1"/>
              <p:nvPr/>
            </p:nvSpPr>
            <p:spPr>
              <a:xfrm>
                <a:off x="5615649" y="2634274"/>
                <a:ext cx="148752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FF0000"/>
                    </a:solidFill>
                  </a:rPr>
                  <a:t>gas (polarized?)</a:t>
                </a:r>
              </a:p>
              <a:p>
                <a:pPr algn="ctr"/>
                <a:r>
                  <a:rPr lang="en-US" sz="1600" dirty="0">
                    <a:solidFill>
                      <a:srgbClr val="FF0000"/>
                    </a:solidFill>
                  </a:rPr>
                  <a:t>injector</a:t>
                </a:r>
              </a:p>
            </p:txBody>
          </p:sp>
        </p:grp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398327BD-55CC-6215-4DCF-286D9CC689AB}"/>
                </a:ext>
              </a:extLst>
            </p:cNvPr>
            <p:cNvCxnSpPr>
              <a:cxnSpLocks/>
            </p:cNvCxnSpPr>
            <p:nvPr/>
          </p:nvCxnSpPr>
          <p:spPr>
            <a:xfrm>
              <a:off x="8312668" y="2026204"/>
              <a:ext cx="0" cy="1540395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1AEBA6D5-E7D4-86C7-174A-9EACBB023D5A}"/>
                </a:ext>
              </a:extLst>
            </p:cNvPr>
            <p:cNvSpPr txBox="1"/>
            <p:nvPr/>
          </p:nvSpPr>
          <p:spPr>
            <a:xfrm>
              <a:off x="5824257" y="2947691"/>
              <a:ext cx="89319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chemeClr val="bg2">
                      <a:lumMod val="50000"/>
                    </a:schemeClr>
                  </a:solidFill>
                </a:rPr>
                <a:t>Mid-rapidity</a:t>
              </a:r>
            </a:p>
            <a:p>
              <a:r>
                <a:rPr lang="en-US" sz="1100" dirty="0">
                  <a:solidFill>
                    <a:schemeClr val="bg2">
                      <a:lumMod val="50000"/>
                    </a:schemeClr>
                  </a:solidFill>
                </a:rPr>
                <a:t>activity det.</a:t>
              </a: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5C7C3A12-3498-E896-CA54-E0A7E98426BF}"/>
                </a:ext>
              </a:extLst>
            </p:cNvPr>
            <p:cNvCxnSpPr>
              <a:cxnSpLocks/>
            </p:cNvCxnSpPr>
            <p:nvPr/>
          </p:nvCxnSpPr>
          <p:spPr>
            <a:xfrm>
              <a:off x="4096776" y="2020394"/>
              <a:ext cx="0" cy="1500332"/>
            </a:xfrm>
            <a:prstGeom prst="line">
              <a:avLst/>
            </a:prstGeom>
            <a:ln w="28575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4AC2DEC5-D7E2-4315-E01E-A6E67B019ADA}"/>
                </a:ext>
              </a:extLst>
            </p:cNvPr>
            <p:cNvCxnSpPr>
              <a:cxnSpLocks/>
            </p:cNvCxnSpPr>
            <p:nvPr/>
          </p:nvCxnSpPr>
          <p:spPr>
            <a:xfrm>
              <a:off x="5795333" y="2630003"/>
              <a:ext cx="0" cy="280396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7938A80-4406-9B49-35CC-50E7582D7157}"/>
                </a:ext>
              </a:extLst>
            </p:cNvPr>
            <p:cNvCxnSpPr>
              <a:cxnSpLocks/>
            </p:cNvCxnSpPr>
            <p:nvPr/>
          </p:nvCxnSpPr>
          <p:spPr>
            <a:xfrm>
              <a:off x="4266563" y="2092077"/>
              <a:ext cx="0" cy="1350836"/>
            </a:xfrm>
            <a:prstGeom prst="line">
              <a:avLst/>
            </a:prstGeom>
            <a:ln w="28575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34" name="Trapezoid 133">
              <a:extLst>
                <a:ext uri="{FF2B5EF4-FFF2-40B4-BE49-F238E27FC236}">
                  <a16:creationId xmlns:a16="http://schemas.microsoft.com/office/drawing/2014/main" id="{1F6B3910-463B-24CE-61BA-36001A230EF8}"/>
                </a:ext>
              </a:extLst>
            </p:cNvPr>
            <p:cNvSpPr/>
            <p:nvPr/>
          </p:nvSpPr>
          <p:spPr>
            <a:xfrm rot="16200000" flipH="1">
              <a:off x="6745679" y="2107463"/>
              <a:ext cx="1267481" cy="1344658"/>
            </a:xfrm>
            <a:prstGeom prst="trapezoid">
              <a:avLst>
                <a:gd name="adj" fmla="val 40007"/>
              </a:avLst>
            </a:prstGeom>
            <a:noFill/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22E61FE0-8C97-3BA9-EC02-45767DF587B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55376" y="2105513"/>
              <a:ext cx="0" cy="1350836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CBB415C1-F424-20CF-B5A6-2BAF6BAE090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60712" y="2355188"/>
              <a:ext cx="0" cy="827170"/>
            </a:xfrm>
            <a:prstGeom prst="line">
              <a:avLst/>
            </a:prstGeom>
            <a:ln w="28575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5992E51-A4A0-E394-DFCB-6BDF711C7A97}"/>
                </a:ext>
              </a:extLst>
            </p:cNvPr>
            <p:cNvSpPr txBox="1"/>
            <p:nvPr/>
          </p:nvSpPr>
          <p:spPr>
            <a:xfrm>
              <a:off x="5638339" y="3359589"/>
              <a:ext cx="131839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Inner detector 1-5cm radius from beam</a:t>
              </a:r>
            </a:p>
          </p:txBody>
        </p:sp>
        <p:sp>
          <p:nvSpPr>
            <p:cNvPr id="4" name="Trapezoid 3">
              <a:extLst>
                <a:ext uri="{FF2B5EF4-FFF2-40B4-BE49-F238E27FC236}">
                  <a16:creationId xmlns:a16="http://schemas.microsoft.com/office/drawing/2014/main" id="{44E6B873-D279-5D03-F380-7F046E34A2CC}"/>
                </a:ext>
              </a:extLst>
            </p:cNvPr>
            <p:cNvSpPr/>
            <p:nvPr/>
          </p:nvSpPr>
          <p:spPr>
            <a:xfrm rot="5400000">
              <a:off x="4409294" y="2088960"/>
              <a:ext cx="1267481" cy="1344658"/>
            </a:xfrm>
            <a:prstGeom prst="trapezoid">
              <a:avLst>
                <a:gd name="adj" fmla="val 40007"/>
              </a:avLst>
            </a:prstGeom>
            <a:noFill/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rapezoid 8">
              <a:extLst>
                <a:ext uri="{FF2B5EF4-FFF2-40B4-BE49-F238E27FC236}">
                  <a16:creationId xmlns:a16="http://schemas.microsoft.com/office/drawing/2014/main" id="{89A7CE0F-8719-DEB3-2889-09A02B12F150}"/>
                </a:ext>
              </a:extLst>
            </p:cNvPr>
            <p:cNvSpPr/>
            <p:nvPr/>
          </p:nvSpPr>
          <p:spPr>
            <a:xfrm rot="5400000">
              <a:off x="2490629" y="2427819"/>
              <a:ext cx="2033651" cy="683127"/>
            </a:xfrm>
            <a:prstGeom prst="trapezoid">
              <a:avLst/>
            </a:prstGeom>
            <a:noFill/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ounded Rectangle 45">
              <a:extLst>
                <a:ext uri="{FF2B5EF4-FFF2-40B4-BE49-F238E27FC236}">
                  <a16:creationId xmlns:a16="http://schemas.microsoft.com/office/drawing/2014/main" id="{AB444F30-ABCE-F5B0-22A5-E3E2BBB460CC}"/>
                </a:ext>
              </a:extLst>
            </p:cNvPr>
            <p:cNvSpPr/>
            <p:nvPr/>
          </p:nvSpPr>
          <p:spPr>
            <a:xfrm>
              <a:off x="1199652" y="2342776"/>
              <a:ext cx="903767" cy="764485"/>
            </a:xfrm>
            <a:prstGeom prst="roundRect">
              <a:avLst/>
            </a:prstGeom>
            <a:solidFill>
              <a:schemeClr val="bg2">
                <a:lumMod val="90000"/>
                <a:alpha val="1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ACC75708-C441-5F3E-94CF-20C6BAD7ED27}"/>
                </a:ext>
              </a:extLst>
            </p:cNvPr>
            <p:cNvGrpSpPr/>
            <p:nvPr/>
          </p:nvGrpSpPr>
          <p:grpSpPr>
            <a:xfrm>
              <a:off x="4842563" y="1018930"/>
              <a:ext cx="2996440" cy="658666"/>
              <a:chOff x="4803136" y="1589017"/>
              <a:chExt cx="2996440" cy="658666"/>
            </a:xfrm>
          </p:grpSpPr>
          <p:grpSp>
            <p:nvGrpSpPr>
              <p:cNvPr id="170" name="Group 169">
                <a:extLst>
                  <a:ext uri="{FF2B5EF4-FFF2-40B4-BE49-F238E27FC236}">
                    <a16:creationId xmlns:a16="http://schemas.microsoft.com/office/drawing/2014/main" id="{429493F2-9A56-DDF5-641C-2BD9BDC46793}"/>
                  </a:ext>
                </a:extLst>
              </p:cNvPr>
              <p:cNvGrpSpPr/>
              <p:nvPr/>
            </p:nvGrpSpPr>
            <p:grpSpPr>
              <a:xfrm>
                <a:off x="4803136" y="1589017"/>
                <a:ext cx="2690982" cy="463355"/>
                <a:chOff x="4951908" y="1733728"/>
                <a:chExt cx="1550092" cy="164487"/>
              </a:xfrm>
            </p:grpSpPr>
            <p:cxnSp>
              <p:nvCxnSpPr>
                <p:cNvPr id="159" name="Straight Connector 158">
                  <a:extLst>
                    <a:ext uri="{FF2B5EF4-FFF2-40B4-BE49-F238E27FC236}">
                      <a16:creationId xmlns:a16="http://schemas.microsoft.com/office/drawing/2014/main" id="{D717A55F-A8AE-8D2E-323B-251CA47068B2}"/>
                    </a:ext>
                  </a:extLst>
                </p:cNvPr>
                <p:cNvCxnSpPr/>
                <p:nvPr/>
              </p:nvCxnSpPr>
              <p:spPr>
                <a:xfrm>
                  <a:off x="5041605" y="1753435"/>
                  <a:ext cx="1438373" cy="0"/>
                </a:xfrm>
                <a:prstGeom prst="line">
                  <a:avLst/>
                </a:prstGeom>
                <a:ln w="9525">
                  <a:prstDash val="sysDot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Straight Connector 159">
                  <a:extLst>
                    <a:ext uri="{FF2B5EF4-FFF2-40B4-BE49-F238E27FC236}">
                      <a16:creationId xmlns:a16="http://schemas.microsoft.com/office/drawing/2014/main" id="{9D6FEC3A-7F3C-CCD8-4DF5-4DF46A20AC6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041605" y="1760530"/>
                  <a:ext cx="688635" cy="137685"/>
                </a:xfrm>
                <a:prstGeom prst="line">
                  <a:avLst/>
                </a:prstGeom>
                <a:ln w="9525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Straight Connector 161">
                  <a:extLst>
                    <a:ext uri="{FF2B5EF4-FFF2-40B4-BE49-F238E27FC236}">
                      <a16:creationId xmlns:a16="http://schemas.microsoft.com/office/drawing/2014/main" id="{AE7412E3-3537-D652-FAD7-A27CBF1394A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03576" y="1764379"/>
                  <a:ext cx="776402" cy="132724"/>
                </a:xfrm>
                <a:prstGeom prst="line">
                  <a:avLst/>
                </a:prstGeom>
                <a:ln w="9525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65" name="Arc 164">
                  <a:extLst>
                    <a:ext uri="{FF2B5EF4-FFF2-40B4-BE49-F238E27FC236}">
                      <a16:creationId xmlns:a16="http://schemas.microsoft.com/office/drawing/2014/main" id="{5B8819AF-42AA-CA12-8C98-D9285FFCCFDE}"/>
                    </a:ext>
                  </a:extLst>
                </p:cNvPr>
                <p:cNvSpPr/>
                <p:nvPr/>
              </p:nvSpPr>
              <p:spPr>
                <a:xfrm rot="13902382">
                  <a:off x="5352087" y="1740988"/>
                  <a:ext cx="134066" cy="123097"/>
                </a:xfrm>
                <a:prstGeom prst="arc">
                  <a:avLst/>
                </a:prstGeom>
                <a:ln w="635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6" name="Arc 165">
                  <a:extLst>
                    <a:ext uri="{FF2B5EF4-FFF2-40B4-BE49-F238E27FC236}">
                      <a16:creationId xmlns:a16="http://schemas.microsoft.com/office/drawing/2014/main" id="{25AFBD5A-073A-A39F-36D0-30209B0D0D29}"/>
                    </a:ext>
                  </a:extLst>
                </p:cNvPr>
                <p:cNvSpPr/>
                <p:nvPr/>
              </p:nvSpPr>
              <p:spPr>
                <a:xfrm rot="2572779">
                  <a:off x="5957614" y="1734839"/>
                  <a:ext cx="134066" cy="123097"/>
                </a:xfrm>
                <a:prstGeom prst="arc">
                  <a:avLst/>
                </a:prstGeom>
                <a:ln w="635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7" name="TextBox 166">
                  <a:extLst>
                    <a:ext uri="{FF2B5EF4-FFF2-40B4-BE49-F238E27FC236}">
                      <a16:creationId xmlns:a16="http://schemas.microsoft.com/office/drawing/2014/main" id="{C39C7A50-7CA0-872D-53AA-8EED8CDF82E9}"/>
                    </a:ext>
                  </a:extLst>
                </p:cNvPr>
                <p:cNvSpPr txBox="1"/>
                <p:nvPr/>
              </p:nvSpPr>
              <p:spPr>
                <a:xfrm>
                  <a:off x="4951908" y="1744938"/>
                  <a:ext cx="432069" cy="10925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/>
                    <a:t>25mrad</a:t>
                  </a:r>
                </a:p>
              </p:txBody>
            </p:sp>
            <p:sp>
              <p:nvSpPr>
                <p:cNvPr id="168" name="TextBox 167">
                  <a:extLst>
                    <a:ext uri="{FF2B5EF4-FFF2-40B4-BE49-F238E27FC236}">
                      <a16:creationId xmlns:a16="http://schemas.microsoft.com/office/drawing/2014/main" id="{0F9F442D-78BD-85BF-7FA9-0B3111B8E8D6}"/>
                    </a:ext>
                  </a:extLst>
                </p:cNvPr>
                <p:cNvSpPr txBox="1"/>
                <p:nvPr/>
              </p:nvSpPr>
              <p:spPr>
                <a:xfrm>
                  <a:off x="6069931" y="1733728"/>
                  <a:ext cx="432069" cy="10925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/>
                    <a:t>25mrad</a:t>
                  </a:r>
                </a:p>
              </p:txBody>
            </p:sp>
          </p:grp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11BB18A-962C-3805-5387-1EF60B01B454}"/>
                  </a:ext>
                </a:extLst>
              </p:cNvPr>
              <p:cNvSpPr txBox="1"/>
              <p:nvPr/>
            </p:nvSpPr>
            <p:spPr>
              <a:xfrm rot="20553750">
                <a:off x="4974817" y="1820744"/>
                <a:ext cx="12312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dirty="0"/>
                  <a:t>p/A beam</a:t>
                </a:r>
              </a:p>
            </p:txBody>
          </p:sp>
          <p:cxnSp>
            <p:nvCxnSpPr>
              <p:cNvPr id="48" name="Straight Arrow Connector 47">
                <a:extLst>
                  <a:ext uri="{FF2B5EF4-FFF2-40B4-BE49-F238E27FC236}">
                    <a16:creationId xmlns:a16="http://schemas.microsoft.com/office/drawing/2014/main" id="{FD33F502-A89F-2E92-7ECA-F672F4CA263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949291" y="1682099"/>
                <a:ext cx="1199336" cy="394605"/>
              </a:xfrm>
              <a:prstGeom prst="straightConnector1">
                <a:avLst/>
              </a:prstGeom>
              <a:ln w="38100">
                <a:solidFill>
                  <a:srgbClr val="FF93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>
                <a:extLst>
                  <a:ext uri="{FF2B5EF4-FFF2-40B4-BE49-F238E27FC236}">
                    <a16:creationId xmlns:a16="http://schemas.microsoft.com/office/drawing/2014/main" id="{B6D7159E-86D2-D885-941C-3CAA548C8F3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108319" y="1705547"/>
                <a:ext cx="1293569" cy="335486"/>
              </a:xfrm>
              <a:prstGeom prst="straightConnector1">
                <a:avLst/>
              </a:prstGeom>
              <a:ln w="38100">
                <a:solidFill>
                  <a:srgbClr val="FF85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4B163E6-F453-71F1-A16A-B98192EC3D37}"/>
                  </a:ext>
                </a:extLst>
              </p:cNvPr>
              <p:cNvSpPr txBox="1"/>
              <p:nvPr/>
            </p:nvSpPr>
            <p:spPr>
              <a:xfrm rot="1019286">
                <a:off x="6152971" y="1878351"/>
                <a:ext cx="16466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dirty="0"/>
                  <a:t>electron beam</a:t>
                </a:r>
              </a:p>
            </p:txBody>
          </p:sp>
        </p:grp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8EA4F578-A67B-2AB2-6C05-11100C0E7FC4}"/>
                </a:ext>
              </a:extLst>
            </p:cNvPr>
            <p:cNvSpPr txBox="1"/>
            <p:nvPr/>
          </p:nvSpPr>
          <p:spPr>
            <a:xfrm>
              <a:off x="3723084" y="3644085"/>
              <a:ext cx="14978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432FF"/>
                  </a:solidFill>
                </a:rPr>
                <a:t>small-x </a:t>
              </a:r>
              <a:r>
                <a:rPr lang="en-US" b="1" dirty="0" err="1">
                  <a:solidFill>
                    <a:srgbClr val="0432FF"/>
                  </a:solidFill>
                </a:rPr>
                <a:t>e+p</a:t>
              </a:r>
              <a:r>
                <a:rPr lang="en-US" b="1" dirty="0">
                  <a:solidFill>
                    <a:srgbClr val="0432FF"/>
                  </a:solidFill>
                </a:rPr>
                <a:t>/A</a:t>
              </a:r>
            </a:p>
            <a:p>
              <a:r>
                <a:rPr lang="en-US" dirty="0">
                  <a:solidFill>
                    <a:srgbClr val="FF0000"/>
                  </a:solidFill>
                </a:rPr>
                <a:t>large-x FXT</a:t>
              </a: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92D241EF-18E9-4F35-884A-1AAB0A54B935}"/>
                </a:ext>
              </a:extLst>
            </p:cNvPr>
            <p:cNvSpPr txBox="1"/>
            <p:nvPr/>
          </p:nvSpPr>
          <p:spPr>
            <a:xfrm>
              <a:off x="7070394" y="3710852"/>
              <a:ext cx="146379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432FF"/>
                  </a:solidFill>
                </a:rPr>
                <a:t>large-x </a:t>
              </a:r>
              <a:r>
                <a:rPr lang="en-US" b="1" dirty="0" err="1">
                  <a:solidFill>
                    <a:srgbClr val="0432FF"/>
                  </a:solidFill>
                </a:rPr>
                <a:t>e+p</a:t>
              </a:r>
              <a:r>
                <a:rPr lang="en-US" b="1" dirty="0">
                  <a:solidFill>
                    <a:srgbClr val="0432FF"/>
                  </a:solidFill>
                </a:rPr>
                <a:t>/A</a:t>
              </a:r>
            </a:p>
            <a:p>
              <a:r>
                <a:rPr lang="en-US" dirty="0">
                  <a:solidFill>
                    <a:srgbClr val="FF0000"/>
                  </a:solidFill>
                </a:rPr>
                <a:t>small-x FXT</a:t>
              </a:r>
            </a:p>
          </p:txBody>
        </p: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0D991FA0-FAE6-251E-299C-A595CB7F8280}"/>
                </a:ext>
              </a:extLst>
            </p:cNvPr>
            <p:cNvCxnSpPr>
              <a:cxnSpLocks/>
            </p:cNvCxnSpPr>
            <p:nvPr/>
          </p:nvCxnSpPr>
          <p:spPr>
            <a:xfrm>
              <a:off x="4370706" y="2706972"/>
              <a:ext cx="1344658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099E3A7C-A216-8F6D-96E4-09A36ECE2D3D}"/>
                </a:ext>
              </a:extLst>
            </p:cNvPr>
            <p:cNvCxnSpPr>
              <a:cxnSpLocks/>
            </p:cNvCxnSpPr>
            <p:nvPr/>
          </p:nvCxnSpPr>
          <p:spPr>
            <a:xfrm>
              <a:off x="4387309" y="2805054"/>
              <a:ext cx="1344658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7C6EF4DF-39B3-F407-CAD4-F54736FB6E75}"/>
                </a:ext>
              </a:extLst>
            </p:cNvPr>
            <p:cNvCxnSpPr>
              <a:cxnSpLocks/>
            </p:cNvCxnSpPr>
            <p:nvPr/>
          </p:nvCxnSpPr>
          <p:spPr>
            <a:xfrm>
              <a:off x="6690488" y="2725990"/>
              <a:ext cx="1344658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9B7A711F-62E9-7961-0A12-C80CDB2B9F9B}"/>
                </a:ext>
              </a:extLst>
            </p:cNvPr>
            <p:cNvCxnSpPr>
              <a:cxnSpLocks/>
            </p:cNvCxnSpPr>
            <p:nvPr/>
          </p:nvCxnSpPr>
          <p:spPr>
            <a:xfrm>
              <a:off x="6707091" y="2824072"/>
              <a:ext cx="1344658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9A993711-51F6-AE50-349C-A62D9E4E7ECA}"/>
                </a:ext>
              </a:extLst>
            </p:cNvPr>
            <p:cNvSpPr txBox="1"/>
            <p:nvPr/>
          </p:nvSpPr>
          <p:spPr>
            <a:xfrm>
              <a:off x="4720483" y="2497665"/>
              <a:ext cx="105403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rgbClr val="0432FF"/>
                  </a:solidFill>
                </a:rPr>
                <a:t>Mag shielding</a:t>
              </a:r>
            </a:p>
          </p:txBody>
        </p: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02074F6B-07D5-2E02-DDE8-DCAB20A6926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88844" y="2329644"/>
              <a:ext cx="0" cy="827170"/>
            </a:xfrm>
            <a:prstGeom prst="line">
              <a:avLst/>
            </a:prstGeom>
            <a:ln w="28575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171" name="Group 170">
              <a:extLst>
                <a:ext uri="{FF2B5EF4-FFF2-40B4-BE49-F238E27FC236}">
                  <a16:creationId xmlns:a16="http://schemas.microsoft.com/office/drawing/2014/main" id="{1C740AEF-B52C-B18D-E79A-EFD12B89B082}"/>
                </a:ext>
              </a:extLst>
            </p:cNvPr>
            <p:cNvGrpSpPr/>
            <p:nvPr/>
          </p:nvGrpSpPr>
          <p:grpSpPr>
            <a:xfrm flipH="1">
              <a:off x="2184750" y="1356705"/>
              <a:ext cx="589873" cy="2788709"/>
              <a:chOff x="9684146" y="1381544"/>
              <a:chExt cx="589873" cy="2788709"/>
            </a:xfrm>
          </p:grpSpPr>
          <p:sp>
            <p:nvSpPr>
              <p:cNvPr id="172" name="Rounded Rectangle 171">
                <a:extLst>
                  <a:ext uri="{FF2B5EF4-FFF2-40B4-BE49-F238E27FC236}">
                    <a16:creationId xmlns:a16="http://schemas.microsoft.com/office/drawing/2014/main" id="{0100BF8D-F192-B9EF-683E-C6133311CE8B}"/>
                  </a:ext>
                </a:extLst>
              </p:cNvPr>
              <p:cNvSpPr/>
              <p:nvPr/>
            </p:nvSpPr>
            <p:spPr>
              <a:xfrm flipH="1">
                <a:off x="9684146" y="1503969"/>
                <a:ext cx="382386" cy="2554836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1E814C1B-63AF-CB50-7CDC-9E6B58737BC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103594" y="1503969"/>
                <a:ext cx="0" cy="2576215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EC6C1446-473C-7B73-3B39-8FB5B1D6DC1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162174" y="1453014"/>
                <a:ext cx="0" cy="2674636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>
                <a:extLst>
                  <a:ext uri="{FF2B5EF4-FFF2-40B4-BE49-F238E27FC236}">
                    <a16:creationId xmlns:a16="http://schemas.microsoft.com/office/drawing/2014/main" id="{0FF1DC2B-F353-426B-A6FE-FEE650B0E63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24484" y="1453014"/>
                <a:ext cx="0" cy="2664045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>
                <a:extLst>
                  <a:ext uri="{FF2B5EF4-FFF2-40B4-BE49-F238E27FC236}">
                    <a16:creationId xmlns:a16="http://schemas.microsoft.com/office/drawing/2014/main" id="{7F49C6D2-A6F7-6A86-72F2-881C594D21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74019" y="1381544"/>
                <a:ext cx="0" cy="2788709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77" name="Rounded Rectangle 176">
              <a:extLst>
                <a:ext uri="{FF2B5EF4-FFF2-40B4-BE49-F238E27FC236}">
                  <a16:creationId xmlns:a16="http://schemas.microsoft.com/office/drawing/2014/main" id="{FFD93F13-CFC5-DED0-6B56-EFCB98053D98}"/>
                </a:ext>
              </a:extLst>
            </p:cNvPr>
            <p:cNvSpPr/>
            <p:nvPr/>
          </p:nvSpPr>
          <p:spPr>
            <a:xfrm>
              <a:off x="2802296" y="1677928"/>
              <a:ext cx="223744" cy="212192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TextBox 177">
              <a:extLst>
                <a:ext uri="{FF2B5EF4-FFF2-40B4-BE49-F238E27FC236}">
                  <a16:creationId xmlns:a16="http://schemas.microsoft.com/office/drawing/2014/main" id="{3E95578C-E26C-52E2-81A5-01FFD34066F1}"/>
                </a:ext>
              </a:extLst>
            </p:cNvPr>
            <p:cNvSpPr txBox="1"/>
            <p:nvPr/>
          </p:nvSpPr>
          <p:spPr>
            <a:xfrm rot="16200000">
              <a:off x="2543902" y="3244123"/>
              <a:ext cx="71846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ECAL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9C40861D-8719-9D19-AA87-7AE2A1999737}"/>
              </a:ext>
            </a:extLst>
          </p:cNvPr>
          <p:cNvSpPr txBox="1"/>
          <p:nvPr/>
        </p:nvSpPr>
        <p:spPr>
          <a:xfrm rot="16200000">
            <a:off x="9257095" y="3139854"/>
            <a:ext cx="12409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Hadron absorber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E8F10B2-FBFA-7FDD-13B4-8CC6236682C1}"/>
              </a:ext>
            </a:extLst>
          </p:cNvPr>
          <p:cNvSpPr txBox="1"/>
          <p:nvPr/>
        </p:nvSpPr>
        <p:spPr>
          <a:xfrm rot="16200000">
            <a:off x="1922182" y="3166580"/>
            <a:ext cx="12409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Hadron absorber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655B08-DC79-2116-29CD-3BFE0C8C88E4}"/>
              </a:ext>
            </a:extLst>
          </p:cNvPr>
          <p:cNvSpPr txBox="1"/>
          <p:nvPr/>
        </p:nvSpPr>
        <p:spPr>
          <a:xfrm>
            <a:off x="8783883" y="5665924"/>
            <a:ext cx="3032911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See FXT logistics talk by Daniel Cebra in the afternoon.</a:t>
            </a:r>
          </a:p>
        </p:txBody>
      </p:sp>
    </p:spTree>
    <p:extLst>
      <p:ext uri="{BB962C8B-B14F-4D97-AF65-F5344CB8AC3E}">
        <p14:creationId xmlns:p14="http://schemas.microsoft.com/office/powerpoint/2010/main" val="31225533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94B2E9-0567-FAAD-E48F-9760C7A7E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8738-5F71-424B-9F6B-45EEE0A40F08}" type="slidenum">
              <a:rPr lang="en-US" smtClean="0"/>
              <a:t>22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BA365E-3800-7704-6B8E-133C86C79430}"/>
              </a:ext>
            </a:extLst>
          </p:cNvPr>
          <p:cNvSpPr txBox="1"/>
          <p:nvPr/>
        </p:nvSpPr>
        <p:spPr>
          <a:xfrm>
            <a:off x="0" y="0"/>
            <a:ext cx="58498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Reflections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99541D-010B-97B7-A067-4ED5C9282C3F}"/>
              </a:ext>
            </a:extLst>
          </p:cNvPr>
          <p:cNvSpPr txBox="1"/>
          <p:nvPr/>
        </p:nvSpPr>
        <p:spPr>
          <a:xfrm>
            <a:off x="0" y="797510"/>
            <a:ext cx="12192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DIS experiments have permeated particle physics for almost 60 years, and still requires decades of experimental/theoretical work ahead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HI physics is still in its infancy. RHIC and LHC have left many questions and guidance for the next steps in the formulation of a standard model of multi-particle and hot QCD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A fixed target in EIC could provide a broader QCD phase space coverage exploring broad rapidity ranges. High potential for critical point searches and reproduce astrophysical conditions such as neutron star mergers.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High luminosity of fixed target mode enables the use of hard probes at low energies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A forward/backward detector 2 configuration would be the ideal configuration to explore fixed target in EIC and opens the possibility to extend the spin physics with a polarized target 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4F1764-924B-7E21-A9A8-1A918CEA5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E8359-5629-B842-ABD7-92ED82B279F8}" type="datetime1">
              <a:rPr lang="en-US" smtClean="0"/>
              <a:t>5/10/26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D4B1A8-451C-EA0F-FF36-4CBB1EAFF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 Silva, Physics and Detector opportunities in fixed-target EIC</a:t>
            </a:r>
          </a:p>
        </p:txBody>
      </p:sp>
    </p:spTree>
    <p:extLst>
      <p:ext uri="{BB962C8B-B14F-4D97-AF65-F5344CB8AC3E}">
        <p14:creationId xmlns:p14="http://schemas.microsoft.com/office/powerpoint/2010/main" val="42828237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18A87-CF0E-BF2A-AD02-9D13B8511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268" y="2606521"/>
            <a:ext cx="10515600" cy="1325563"/>
          </a:xfrm>
        </p:spPr>
        <p:txBody>
          <a:bodyPr/>
          <a:lstStyle/>
          <a:p>
            <a:r>
              <a:rPr lang="en-US" b="1" dirty="0"/>
              <a:t>BACKUP SLIDES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D776BF-88AD-55C7-C18F-63FDABAA5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EF92A-20C5-F14B-BB8E-B9E73A6B0FE6}" type="datetime1">
              <a:rPr lang="en-US" smtClean="0"/>
              <a:t>5/10/26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0B6DD8-D6CA-067A-4307-F988F248A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 Silva, Physics and Detector opportunities in fixed-target EIC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BAD6CA-2201-CEEC-1727-11BC490AE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8738-5F71-424B-9F6B-45EEE0A40F0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3191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E7031A-7A6C-FC2E-09E5-2529EA4301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DA052F-DFF5-E10C-4F4C-1A52C2253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766BE-9C9E-3B46-A36A-0A811CFB9936}" type="datetime1">
              <a:rPr lang="en-US" smtClean="0"/>
              <a:t>5/10/26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51DABA-FD26-1627-8A04-009512EBE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 Silva, Physics and Detector opportunities in fixed-target EIC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5D9D45-A69E-6A58-E496-95BE7C36E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7709B-0DA8-684A-9E86-4224689FF5A6}" type="slidenum">
              <a:rPr lang="en-US" smtClean="0"/>
              <a:t>24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5C94DF2-2EA0-F07F-74BB-A40D3385AA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4751"/>
            <a:ext cx="6764448" cy="486849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B61CD14-BA8F-50E6-044F-E91D16BF3EA0}"/>
              </a:ext>
            </a:extLst>
          </p:cNvPr>
          <p:cNvSpPr txBox="1"/>
          <p:nvPr/>
        </p:nvSpPr>
        <p:spPr>
          <a:xfrm>
            <a:off x="6944008" y="1720840"/>
            <a:ext cx="52479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Measurements based on identified particle ratios </a:t>
            </a:r>
            <a:r>
              <a:rPr lang="en-US" b="1" dirty="0">
                <a:solidFill>
                  <a:srgbClr val="0432FF"/>
                </a:solidFill>
              </a:rPr>
              <a:t>at freeze-out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Rapidity dependent measurements cover a broader QCD phase space range than mid-rapidity measurements, better chance to find the QCD critical point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Low-energy fixed target starts to overlap with QCD phase space of neutron star merger conditions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 field expected to grow fast with the new gravitational wave experiments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717A5D1-3C48-39FD-61F3-28C2654D4BA5}"/>
              </a:ext>
            </a:extLst>
          </p:cNvPr>
          <p:cNvSpPr txBox="1"/>
          <p:nvPr/>
        </p:nvSpPr>
        <p:spPr>
          <a:xfrm>
            <a:off x="6944008" y="5522614"/>
            <a:ext cx="4825497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More on QCD phase space in Mikhail Stephanov and Lipei Du presentations in the afternoon.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2D7B50E-07E4-9AED-488D-2AA05B0661B3}"/>
              </a:ext>
            </a:extLst>
          </p:cNvPr>
          <p:cNvSpPr txBox="1"/>
          <p:nvPr/>
        </p:nvSpPr>
        <p:spPr>
          <a:xfrm>
            <a:off x="2590488" y="-37034"/>
            <a:ext cx="58969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QCD phase space exploration.</a:t>
            </a:r>
          </a:p>
        </p:txBody>
      </p:sp>
    </p:spTree>
    <p:extLst>
      <p:ext uri="{BB962C8B-B14F-4D97-AF65-F5344CB8AC3E}">
        <p14:creationId xmlns:p14="http://schemas.microsoft.com/office/powerpoint/2010/main" val="1494701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9FEF43-4D58-8716-EF9F-0E11F00DB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39682-0B2E-2945-8762-59E8DC53EC98}" type="datetime1">
              <a:rPr lang="en-US" smtClean="0"/>
              <a:t>5/11/26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F9E413-807C-D197-DAC7-E4B3AEDC8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 Silva, Physics and Detector opportunities in fixed-target EIC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1EF2EB-6E9B-60A6-B8EC-0543D173F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7709B-0DA8-684A-9E86-4224689FF5A6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0D6F14-271A-3DC9-43F4-59AD8B4F43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144" y="1386745"/>
            <a:ext cx="8026400" cy="47656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D8F8CE0-387A-F630-421D-5272A4127182}"/>
              </a:ext>
            </a:extLst>
          </p:cNvPr>
          <p:cNvSpPr txBox="1"/>
          <p:nvPr/>
        </p:nvSpPr>
        <p:spPr>
          <a:xfrm>
            <a:off x="3382224" y="40810"/>
            <a:ext cx="41416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Expected Luminosity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D6744B-8ACA-AFDA-5CEE-EB45309E8A94}"/>
              </a:ext>
            </a:extLst>
          </p:cNvPr>
          <p:cNvSpPr txBox="1"/>
          <p:nvPr/>
        </p:nvSpPr>
        <p:spPr>
          <a:xfrm>
            <a:off x="1435144" y="667611"/>
            <a:ext cx="85499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Physics Opportunities with a Fixed-Target Program at the EIC. arXiv:2603.00265</a:t>
            </a:r>
          </a:p>
        </p:txBody>
      </p:sp>
    </p:spTree>
    <p:extLst>
      <p:ext uri="{BB962C8B-B14F-4D97-AF65-F5344CB8AC3E}">
        <p14:creationId xmlns:p14="http://schemas.microsoft.com/office/powerpoint/2010/main" val="1558705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B0D54D-F0DF-E6F8-3E75-F1F7EE6C1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C658D-DB94-754D-946D-BFEAE7C2EE89}" type="datetime1">
              <a:rPr lang="en-US" smtClean="0"/>
              <a:t>5/10/26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FA2857-85AD-84E5-18F7-46D1C3954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 Silva, Physics and Detector opportunities in fixed-target EIC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59FE9A-8511-0653-1A37-E0730A6A8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7709B-0DA8-684A-9E86-4224689FF5A6}" type="slidenum">
              <a:rPr lang="en-US" smtClean="0"/>
              <a:t>4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ADF1DD6-749B-CB8D-B47E-FAE7038137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893" y="1638225"/>
            <a:ext cx="10981261" cy="458170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600D700-8DFE-BF48-DE40-D454E7001E26}"/>
              </a:ext>
            </a:extLst>
          </p:cNvPr>
          <p:cNvSpPr txBox="1"/>
          <p:nvPr/>
        </p:nvSpPr>
        <p:spPr>
          <a:xfrm>
            <a:off x="2713665" y="-82301"/>
            <a:ext cx="58969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QCD phase space exploration.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D2782CC-AEF3-922E-5BC3-0F53C960BDC4}"/>
              </a:ext>
            </a:extLst>
          </p:cNvPr>
          <p:cNvSpPr txBox="1"/>
          <p:nvPr/>
        </p:nvSpPr>
        <p:spPr>
          <a:xfrm>
            <a:off x="349169" y="638066"/>
            <a:ext cx="40916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Based on parametrizations describing SPS and RHIC data 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28ED92F-A9A2-4CC0-1636-0EC79FB299AC}"/>
              </a:ext>
            </a:extLst>
          </p:cNvPr>
          <p:cNvSpPr txBox="1"/>
          <p:nvPr/>
        </p:nvSpPr>
        <p:spPr>
          <a:xfrm>
            <a:off x="4884516" y="564030"/>
            <a:ext cx="625032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J. Manninen &amp; F. </a:t>
            </a:r>
            <a:r>
              <a:rPr lang="en-US" dirty="0" err="1"/>
              <a:t>Becattini</a:t>
            </a:r>
            <a:r>
              <a:rPr lang="en-US" dirty="0"/>
              <a:t>: arXiv:0806.4100 (2008), </a:t>
            </a:r>
          </a:p>
          <a:p>
            <a:r>
              <a:rPr lang="en-US" dirty="0"/>
              <a:t>F. </a:t>
            </a:r>
            <a:r>
              <a:rPr lang="en-US" dirty="0" err="1"/>
              <a:t>Becattini</a:t>
            </a:r>
            <a:r>
              <a:rPr lang="en-US" dirty="0"/>
              <a:t>, J. Manninen &amp; M. </a:t>
            </a:r>
            <a:r>
              <a:rPr lang="en-US" dirty="0" err="1"/>
              <a:t>Gazdzicki</a:t>
            </a:r>
            <a:r>
              <a:rPr lang="en-US" dirty="0"/>
              <a:t>: PRC 73, 034905 (2006), </a:t>
            </a:r>
          </a:p>
          <a:p>
            <a:r>
              <a:rPr lang="en-US" dirty="0" err="1"/>
              <a:t>Cleymans</a:t>
            </a:r>
            <a:r>
              <a:rPr lang="en-US" dirty="0"/>
              <a:t> &amp; Worku: hep-</a:t>
            </a:r>
            <a:r>
              <a:rPr lang="en-US" dirty="0" err="1"/>
              <a:t>ph</a:t>
            </a:r>
            <a:r>
              <a:rPr lang="en-US" dirty="0"/>
              <a:t>/0701029.</a:t>
            </a:r>
          </a:p>
        </p:txBody>
      </p:sp>
    </p:spTree>
    <p:extLst>
      <p:ext uri="{BB962C8B-B14F-4D97-AF65-F5344CB8AC3E}">
        <p14:creationId xmlns:p14="http://schemas.microsoft.com/office/powerpoint/2010/main" val="2549451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555A5-45D1-417B-AE8B-37538732F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766BE-9C9E-3B46-A36A-0A811CFB9936}" type="datetime1">
              <a:rPr lang="en-US" smtClean="0"/>
              <a:t>5/10/26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427DC1-1BB3-D258-29B5-21EC4A0C1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 Silva, Physics and Detector opportunities in fixed-target EIC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174C0A-11C0-99F7-647C-C9D5BE4DE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7709B-0DA8-684A-9E86-4224689FF5A6}" type="slidenum">
              <a:rPr lang="en-US" smtClean="0"/>
              <a:t>5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59728EC-6D89-936C-1154-738600836BB3}"/>
              </a:ext>
            </a:extLst>
          </p:cNvPr>
          <p:cNvSpPr txBox="1"/>
          <p:nvPr/>
        </p:nvSpPr>
        <p:spPr>
          <a:xfrm>
            <a:off x="6580722" y="1013188"/>
            <a:ext cx="561127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Measurements based on identified particle ratios </a:t>
            </a:r>
            <a:r>
              <a:rPr lang="en-US" sz="2000" b="1" dirty="0">
                <a:solidFill>
                  <a:srgbClr val="0432FF"/>
                </a:solidFill>
              </a:rPr>
              <a:t>at freeze-out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Rapidity dependent measurements cover a broader QCD phase space range than mid-rapidity measurements, better chance to find the QCD critical point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Low-energy fixed target starts to overlap with QCD phase space of neutron star merger conditions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a field expected to grow fast with the new gravitational wave experiments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F398558-97D9-CA0D-CB16-9EC439AC9369}"/>
              </a:ext>
            </a:extLst>
          </p:cNvPr>
          <p:cNvSpPr txBox="1"/>
          <p:nvPr/>
        </p:nvSpPr>
        <p:spPr>
          <a:xfrm>
            <a:off x="6944008" y="5522614"/>
            <a:ext cx="4825497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More on QCD phase space in Mikhail Stephanov and Lipei Du presentations in the afternoon.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FDFE73A-B67E-6ACD-D825-2CFA1A55097B}"/>
              </a:ext>
            </a:extLst>
          </p:cNvPr>
          <p:cNvSpPr txBox="1"/>
          <p:nvPr/>
        </p:nvSpPr>
        <p:spPr>
          <a:xfrm>
            <a:off x="2590488" y="-37034"/>
            <a:ext cx="58969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QCD phase space exploration.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7D9EF83-802F-F906-F3A4-AFFA2E862072}"/>
              </a:ext>
            </a:extLst>
          </p:cNvPr>
          <p:cNvGrpSpPr/>
          <p:nvPr/>
        </p:nvGrpSpPr>
        <p:grpSpPr>
          <a:xfrm>
            <a:off x="0" y="1047235"/>
            <a:ext cx="6529666" cy="4699520"/>
            <a:chOff x="0" y="823094"/>
            <a:chExt cx="6529666" cy="4699520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24E0FA9-1E11-2DA5-3E2D-B03BF79946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823094"/>
              <a:ext cx="6529666" cy="469952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6AAA4CB-86C2-9F08-2609-D3E7704E7A55}"/>
                </a:ext>
              </a:extLst>
            </p:cNvPr>
            <p:cNvSpPr txBox="1"/>
            <p:nvPr/>
          </p:nvSpPr>
          <p:spPr>
            <a:xfrm>
              <a:off x="669073" y="2297152"/>
              <a:ext cx="11657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crossover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3FE92AF-8996-F0BC-2E26-6AAAD634FA26}"/>
                </a:ext>
              </a:extLst>
            </p:cNvPr>
            <p:cNvSpPr txBox="1"/>
            <p:nvPr/>
          </p:nvSpPr>
          <p:spPr>
            <a:xfrm>
              <a:off x="3532731" y="2697262"/>
              <a:ext cx="114967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n-US" sz="20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st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order</a:t>
              </a:r>
            </a:p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transition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01E0F73-F59E-2326-EC72-4DD702CF3CB2}"/>
                </a:ext>
              </a:extLst>
            </p:cNvPr>
            <p:cNvSpPr txBox="1"/>
            <p:nvPr/>
          </p:nvSpPr>
          <p:spPr>
            <a:xfrm>
              <a:off x="1926440" y="2928118"/>
              <a:ext cx="155523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conjectured</a:t>
              </a:r>
            </a:p>
            <a:p>
              <a:pPr algn="ctr"/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Critical Point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28780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B307C8-D4C5-BE0B-E19E-D23BEDD591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B5F55A-D2A1-A061-C60F-3E7AC8931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428A3-BF00-7440-A5DB-23BAC4E1D215}" type="datetime1">
              <a:rPr lang="en-US" smtClean="0"/>
              <a:t>5/10/26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AA7976-82FB-CC8B-30DE-0E6056E67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 Silva, Physics and Detector opportunities in fixed-target EIC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915F85-D038-3E7A-2A6B-69CCED2B4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7709B-0DA8-684A-9E86-4224689FF5A6}" type="slidenum">
              <a:rPr lang="en-US" smtClean="0"/>
              <a:t>6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E5CCC1-986E-11BC-6F7C-EBFFC9B05E7D}"/>
              </a:ext>
            </a:extLst>
          </p:cNvPr>
          <p:cNvSpPr txBox="1"/>
          <p:nvPr/>
        </p:nvSpPr>
        <p:spPr>
          <a:xfrm>
            <a:off x="1139601" y="244371"/>
            <a:ext cx="97516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/>
              <a:t>What is the peak temperature in these collisions? </a:t>
            </a:r>
          </a:p>
          <a:p>
            <a:pPr algn="ctr"/>
            <a:r>
              <a:rPr lang="en-US" sz="3600" b="1" dirty="0"/>
              <a:t>Do they form QGP?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A1567F3-BCB6-945D-9C2C-F28010626C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877" y="1633668"/>
            <a:ext cx="6293046" cy="472268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82ACA53-D503-C1BF-9AD9-4649E2485E1F}"/>
              </a:ext>
            </a:extLst>
          </p:cNvPr>
          <p:cNvSpPr txBox="1"/>
          <p:nvPr/>
        </p:nvSpPr>
        <p:spPr>
          <a:xfrm>
            <a:off x="4042521" y="1997554"/>
            <a:ext cx="17647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vHLLE+UrQMD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13FB6E-04DA-D7BA-C6D8-32B703D06D89}"/>
              </a:ext>
            </a:extLst>
          </p:cNvPr>
          <p:cNvSpPr txBox="1"/>
          <p:nvPr/>
        </p:nvSpPr>
        <p:spPr>
          <a:xfrm>
            <a:off x="531091" y="1283715"/>
            <a:ext cx="1912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 at </a:t>
            </a:r>
            <a:r>
              <a:rPr lang="el-GR" dirty="0"/>
              <a:t>τ₀ = 0.64 </a:t>
            </a:r>
            <a:r>
              <a:rPr lang="en-US" dirty="0" err="1"/>
              <a:t>fm</a:t>
            </a:r>
            <a:r>
              <a:rPr lang="en-US" dirty="0"/>
              <a:t>/c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3AAA031-68B7-159D-F490-866374895220}"/>
              </a:ext>
            </a:extLst>
          </p:cNvPr>
          <p:cNvSpPr txBox="1"/>
          <p:nvPr/>
        </p:nvSpPr>
        <p:spPr>
          <a:xfrm>
            <a:off x="2514563" y="1505111"/>
            <a:ext cx="369161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dirty="0">
                <a:solidFill>
                  <a:srgbClr val="000000"/>
                </a:solidFill>
                <a:effectLst/>
                <a:latin typeface="Lucida Grande" panose="020B0600040502020204" pitchFamily="34" charset="0"/>
              </a:rPr>
              <a:t>Acta Phys. Polon. B50 (2019), 141-148</a:t>
            </a:r>
            <a:endParaRPr lang="en-US" sz="14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AE76627-7854-4127-4026-DB243E8209F2}"/>
              </a:ext>
            </a:extLst>
          </p:cNvPr>
          <p:cNvCxnSpPr/>
          <p:nvPr/>
        </p:nvCxnSpPr>
        <p:spPr>
          <a:xfrm>
            <a:off x="1271239" y="4705815"/>
            <a:ext cx="4393581" cy="0"/>
          </a:xfrm>
          <a:prstGeom prst="line">
            <a:avLst/>
          </a:prstGeom>
          <a:ln w="38100"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804549BA-BE37-6031-11EE-4C3048725D22}"/>
              </a:ext>
            </a:extLst>
          </p:cNvPr>
          <p:cNvSpPr txBox="1"/>
          <p:nvPr/>
        </p:nvSpPr>
        <p:spPr>
          <a:xfrm>
            <a:off x="4026069" y="4336483"/>
            <a:ext cx="1188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Freeze-out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F307430-8278-36E0-9CE1-15E73356DC6F}"/>
                  </a:ext>
                </a:extLst>
              </p:cNvPr>
              <p:cNvSpPr txBox="1"/>
              <p:nvPr/>
            </p:nvSpPr>
            <p:spPr>
              <a:xfrm>
                <a:off x="1412676" y="2022379"/>
                <a:ext cx="2408736" cy="3765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/>
                  <a:t>Pb+Pb</a:t>
                </a:r>
                <a:r>
                  <a:rPr lang="en-US" dirty="0"/>
                  <a:t> @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𝑁𝑁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dirty="0"/>
                  <a:t>=72 GeV</a:t>
                </a: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F307430-8278-36E0-9CE1-15E73356DC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2676" y="2022379"/>
                <a:ext cx="2408736" cy="376578"/>
              </a:xfrm>
              <a:prstGeom prst="rect">
                <a:avLst/>
              </a:prstGeom>
              <a:blipFill>
                <a:blip r:embed="rId3"/>
                <a:stretch>
                  <a:fillRect l="-2105" t="-9677" r="-1053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9707DD4-C3AA-050A-B6D8-FDA6BAD87499}"/>
                  </a:ext>
                </a:extLst>
              </p:cNvPr>
              <p:cNvSpPr txBox="1"/>
              <p:nvPr/>
            </p:nvSpPr>
            <p:spPr>
              <a:xfrm>
                <a:off x="6824546" y="2250160"/>
                <a:ext cx="5252225" cy="31780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Peak temperatures are not accessed by particle ratios. Need probes produced at initial states which are sensitive to local temperatures:</a:t>
                </a:r>
              </a:p>
              <a:p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Thermal photons and dileptons access average temperatures over the medium evolution: 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CERES at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𝑁𝑁</m:t>
                            </m:r>
                          </m:sub>
                        </m:sSub>
                      </m:e>
                    </m:ra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/>
                  <a:t>17.2 GeV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Charmonium states dissociation</a:t>
                </a: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9707DD4-C3AA-050A-B6D8-FDA6BAD874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4546" y="2250160"/>
                <a:ext cx="5252225" cy="3178049"/>
              </a:xfrm>
              <a:prstGeom prst="rect">
                <a:avLst/>
              </a:prstGeom>
              <a:blipFill>
                <a:blip r:embed="rId4"/>
                <a:stretch>
                  <a:fillRect l="-1208" t="-1195" b="-19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2488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AFEC5E-79F7-B2B6-EA45-32BE5CEDD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428A3-BF00-7440-A5DB-23BAC4E1D215}" type="datetime1">
              <a:rPr lang="en-US" smtClean="0"/>
              <a:t>5/10/26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E6180A-A181-3F25-82E6-AAF7D1D98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 Silva, Physics and Detector opportunities in fixed-target EIC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414BA-DC58-9F18-9C3F-D370C9F7C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7709B-0DA8-684A-9E86-4224689FF5A6}" type="slidenum">
              <a:rPr lang="en-US" smtClean="0"/>
              <a:t>7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FE4763C-D9D2-606C-7330-69964242666C}"/>
              </a:ext>
            </a:extLst>
          </p:cNvPr>
          <p:cNvGrpSpPr/>
          <p:nvPr/>
        </p:nvGrpSpPr>
        <p:grpSpPr>
          <a:xfrm>
            <a:off x="0" y="1110135"/>
            <a:ext cx="7755048" cy="3678724"/>
            <a:chOff x="272358" y="712206"/>
            <a:chExt cx="8472704" cy="408219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929249D-70FC-4590-96C1-AEBB2E172B7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2358" y="712206"/>
              <a:ext cx="8472704" cy="408219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ED4D287-915B-D7B9-B208-048FD70C54FE}"/>
                </a:ext>
              </a:extLst>
            </p:cNvPr>
            <p:cNvSpPr txBox="1"/>
            <p:nvPr/>
          </p:nvSpPr>
          <p:spPr>
            <a:xfrm>
              <a:off x="5712561" y="3059668"/>
              <a:ext cx="2833446" cy="4098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freeze-out temperature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41995402-4A35-4DFD-ACE2-74A34032C488}"/>
              </a:ext>
            </a:extLst>
          </p:cNvPr>
          <p:cNvSpPr txBox="1"/>
          <p:nvPr/>
        </p:nvSpPr>
        <p:spPr>
          <a:xfrm>
            <a:off x="7992324" y="2441665"/>
            <a:ext cx="4038600" cy="15696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/>
              <a:t>Quarkonia</a:t>
            </a:r>
            <a:r>
              <a:rPr lang="en-US" sz="2400" dirty="0"/>
              <a:t> states work as fuses which blowup if the local peak temperature is larger than its binding energy.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30320C0-A1AA-8C7D-AE71-ED9187DFE810}"/>
              </a:ext>
            </a:extLst>
          </p:cNvPr>
          <p:cNvSpPr txBox="1"/>
          <p:nvPr/>
        </p:nvSpPr>
        <p:spPr>
          <a:xfrm>
            <a:off x="838200" y="25408"/>
            <a:ext cx="106816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What is the peak temperature in these collisions? </a:t>
            </a:r>
          </a:p>
          <a:p>
            <a:pPr algn="ctr"/>
            <a:r>
              <a:rPr lang="en-US" sz="3600" b="1" dirty="0"/>
              <a:t>Do they form QGP?</a:t>
            </a:r>
          </a:p>
        </p:txBody>
      </p:sp>
    </p:spTree>
    <p:extLst>
      <p:ext uri="{BB962C8B-B14F-4D97-AF65-F5344CB8AC3E}">
        <p14:creationId xmlns:p14="http://schemas.microsoft.com/office/powerpoint/2010/main" val="523981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E69FEB-8D4A-60DB-3780-97DB6B45EF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F8B955-8FAC-182C-6C27-C9EF1D4B5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428A3-BF00-7440-A5DB-23BAC4E1D215}" type="datetime1">
              <a:rPr lang="en-US" smtClean="0"/>
              <a:t>5/10/26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7CEE90-774D-3BB9-3D65-CDAFF1619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 Silva, Physics and Detector opportunities in fixed-target EIC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05750-6187-4736-15E0-00E648681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7709B-0DA8-684A-9E86-4224689FF5A6}" type="slidenum">
              <a:rPr lang="en-US" smtClean="0"/>
              <a:t>8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64C4FD4-B096-FE30-9F5A-7B4EAD059FF2}"/>
              </a:ext>
            </a:extLst>
          </p:cNvPr>
          <p:cNvGrpSpPr/>
          <p:nvPr/>
        </p:nvGrpSpPr>
        <p:grpSpPr>
          <a:xfrm>
            <a:off x="0" y="1110135"/>
            <a:ext cx="7755048" cy="3678724"/>
            <a:chOff x="272358" y="712206"/>
            <a:chExt cx="8472704" cy="408219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9B745F8-D267-4707-4998-19682CC0FB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2358" y="712206"/>
              <a:ext cx="8472704" cy="408219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FD2393F-C8D8-79A7-0A80-962A9FAB182C}"/>
                </a:ext>
              </a:extLst>
            </p:cNvPr>
            <p:cNvSpPr txBox="1"/>
            <p:nvPr/>
          </p:nvSpPr>
          <p:spPr>
            <a:xfrm>
              <a:off x="5712561" y="3059668"/>
              <a:ext cx="2833446" cy="4098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freeze-out temperature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333CB58F-6885-300B-6C57-1BE650F75F3E}"/>
              </a:ext>
            </a:extLst>
          </p:cNvPr>
          <p:cNvSpPr txBox="1"/>
          <p:nvPr/>
        </p:nvSpPr>
        <p:spPr>
          <a:xfrm>
            <a:off x="7992324" y="2441665"/>
            <a:ext cx="4038600" cy="15696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/>
              <a:t>Quarkonia</a:t>
            </a:r>
            <a:r>
              <a:rPr lang="en-US" sz="2400" dirty="0"/>
              <a:t> states work as fuses which blowup if the local peak temperature is larger than its binding energy.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2D42CD6-A2BB-AB0E-E6DA-7E761A0C5998}"/>
              </a:ext>
            </a:extLst>
          </p:cNvPr>
          <p:cNvSpPr/>
          <p:nvPr/>
        </p:nvSpPr>
        <p:spPr>
          <a:xfrm>
            <a:off x="1550020" y="2507845"/>
            <a:ext cx="1126273" cy="2308302"/>
          </a:xfrm>
          <a:custGeom>
            <a:avLst/>
            <a:gdLst>
              <a:gd name="csX0" fmla="*/ 0 w 1126273"/>
              <a:gd name="csY0" fmla="*/ 187716 h 2308302"/>
              <a:gd name="csX1" fmla="*/ 187716 w 1126273"/>
              <a:gd name="csY1" fmla="*/ 0 h 2308302"/>
              <a:gd name="csX2" fmla="*/ 578153 w 1126273"/>
              <a:gd name="csY2" fmla="*/ 0 h 2308302"/>
              <a:gd name="csX3" fmla="*/ 938557 w 1126273"/>
              <a:gd name="csY3" fmla="*/ 0 h 2308302"/>
              <a:gd name="csX4" fmla="*/ 1126273 w 1126273"/>
              <a:gd name="csY4" fmla="*/ 187716 h 2308302"/>
              <a:gd name="csX5" fmla="*/ 1126273 w 1126273"/>
              <a:gd name="csY5" fmla="*/ 793349 h 2308302"/>
              <a:gd name="csX6" fmla="*/ 1126273 w 1126273"/>
              <a:gd name="csY6" fmla="*/ 1476296 h 2308302"/>
              <a:gd name="csX7" fmla="*/ 1126273 w 1126273"/>
              <a:gd name="csY7" fmla="*/ 2120586 h 2308302"/>
              <a:gd name="csX8" fmla="*/ 938557 w 1126273"/>
              <a:gd name="csY8" fmla="*/ 2308302 h 2308302"/>
              <a:gd name="csX9" fmla="*/ 578153 w 1126273"/>
              <a:gd name="csY9" fmla="*/ 2308302 h 2308302"/>
              <a:gd name="csX10" fmla="*/ 187716 w 1126273"/>
              <a:gd name="csY10" fmla="*/ 2308302 h 2308302"/>
              <a:gd name="csX11" fmla="*/ 0 w 1126273"/>
              <a:gd name="csY11" fmla="*/ 2120586 h 2308302"/>
              <a:gd name="csX12" fmla="*/ 0 w 1126273"/>
              <a:gd name="csY12" fmla="*/ 1476296 h 2308302"/>
              <a:gd name="csX13" fmla="*/ 0 w 1126273"/>
              <a:gd name="csY13" fmla="*/ 870663 h 2308302"/>
              <a:gd name="csX14" fmla="*/ 0 w 1126273"/>
              <a:gd name="csY14" fmla="*/ 187716 h 230830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1126273" h="2308302" extrusionOk="0">
                <a:moveTo>
                  <a:pt x="0" y="187716"/>
                </a:moveTo>
                <a:cubicBezTo>
                  <a:pt x="-10703" y="77441"/>
                  <a:pt x="64889" y="7189"/>
                  <a:pt x="187716" y="0"/>
                </a:cubicBezTo>
                <a:cubicBezTo>
                  <a:pt x="351541" y="2451"/>
                  <a:pt x="400583" y="15206"/>
                  <a:pt x="578153" y="0"/>
                </a:cubicBezTo>
                <a:cubicBezTo>
                  <a:pt x="755723" y="-15206"/>
                  <a:pt x="789818" y="-5784"/>
                  <a:pt x="938557" y="0"/>
                </a:cubicBezTo>
                <a:cubicBezTo>
                  <a:pt x="1023643" y="-10169"/>
                  <a:pt x="1142042" y="91578"/>
                  <a:pt x="1126273" y="187716"/>
                </a:cubicBezTo>
                <a:cubicBezTo>
                  <a:pt x="1130388" y="424728"/>
                  <a:pt x="1106681" y="641943"/>
                  <a:pt x="1126273" y="793349"/>
                </a:cubicBezTo>
                <a:cubicBezTo>
                  <a:pt x="1145865" y="944755"/>
                  <a:pt x="1151811" y="1299644"/>
                  <a:pt x="1126273" y="1476296"/>
                </a:cubicBezTo>
                <a:cubicBezTo>
                  <a:pt x="1100735" y="1652948"/>
                  <a:pt x="1133435" y="1965376"/>
                  <a:pt x="1126273" y="2120586"/>
                </a:cubicBezTo>
                <a:cubicBezTo>
                  <a:pt x="1121170" y="2232701"/>
                  <a:pt x="1034832" y="2299721"/>
                  <a:pt x="938557" y="2308302"/>
                </a:cubicBezTo>
                <a:cubicBezTo>
                  <a:pt x="850345" y="2305544"/>
                  <a:pt x="689248" y="2305526"/>
                  <a:pt x="578153" y="2308302"/>
                </a:cubicBezTo>
                <a:cubicBezTo>
                  <a:pt x="467058" y="2311078"/>
                  <a:pt x="341646" y="2291550"/>
                  <a:pt x="187716" y="2308302"/>
                </a:cubicBezTo>
                <a:cubicBezTo>
                  <a:pt x="95858" y="2296627"/>
                  <a:pt x="14017" y="2215221"/>
                  <a:pt x="0" y="2120586"/>
                </a:cubicBezTo>
                <a:cubicBezTo>
                  <a:pt x="-14433" y="1838228"/>
                  <a:pt x="19765" y="1733046"/>
                  <a:pt x="0" y="1476296"/>
                </a:cubicBezTo>
                <a:cubicBezTo>
                  <a:pt x="-19765" y="1219546"/>
                  <a:pt x="14946" y="1060193"/>
                  <a:pt x="0" y="870663"/>
                </a:cubicBezTo>
                <a:cubicBezTo>
                  <a:pt x="-14946" y="681133"/>
                  <a:pt x="-30969" y="466293"/>
                  <a:pt x="0" y="187716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D5190F-112C-0AEC-C533-74563FF013DC}"/>
              </a:ext>
            </a:extLst>
          </p:cNvPr>
          <p:cNvSpPr txBox="1"/>
          <p:nvPr/>
        </p:nvSpPr>
        <p:spPr>
          <a:xfrm>
            <a:off x="838200" y="25408"/>
            <a:ext cx="106816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What is the peak temperature in these collisions? </a:t>
            </a:r>
          </a:p>
          <a:p>
            <a:pPr algn="ctr"/>
            <a:r>
              <a:rPr lang="en-US" sz="3600" b="1" dirty="0"/>
              <a:t>Do they form QGP?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D4421DC-DDE1-F907-42B8-F332E09C566E}"/>
                  </a:ext>
                </a:extLst>
              </p:cNvPr>
              <p:cNvSpPr txBox="1"/>
              <p:nvPr/>
            </p:nvSpPr>
            <p:spPr>
              <a:xfrm>
                <a:off x="1797205" y="5286200"/>
                <a:ext cx="806458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QGP formation is not a requirement to dissociate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states.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D4421DC-DDE1-F907-42B8-F332E09C56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7205" y="5286200"/>
                <a:ext cx="8064580" cy="461665"/>
              </a:xfrm>
              <a:prstGeom prst="rect">
                <a:avLst/>
              </a:prstGeom>
              <a:blipFill>
                <a:blip r:embed="rId3"/>
                <a:stretch>
                  <a:fillRect l="-1258" t="-8108" r="-314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1082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AC69F6-3F37-B6A7-C5E6-C70B17A42E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2A3ECA-33DA-85A4-2A84-FA6284F30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428A3-BF00-7440-A5DB-23BAC4E1D215}" type="datetime1">
              <a:rPr lang="en-US" smtClean="0"/>
              <a:t>5/10/26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E6BAA3-F84A-176B-ECC8-4EB6200C1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 Silva, Physics and Detector opportunities in fixed-target EIC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85C50F-C1B6-46D2-F5A9-1C5D0E885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7709B-0DA8-684A-9E86-4224689FF5A6}" type="slidenum">
              <a:rPr lang="en-US" smtClean="0"/>
              <a:t>9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B5EA803-6F7A-37C7-AD84-BA7224D61AA2}"/>
              </a:ext>
            </a:extLst>
          </p:cNvPr>
          <p:cNvGrpSpPr/>
          <p:nvPr/>
        </p:nvGrpSpPr>
        <p:grpSpPr>
          <a:xfrm>
            <a:off x="0" y="1110135"/>
            <a:ext cx="7829082" cy="3678724"/>
            <a:chOff x="272358" y="712206"/>
            <a:chExt cx="8553589" cy="408219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EDE88EB-46E3-8E83-DCEC-4EF7262F1A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2358" y="712206"/>
              <a:ext cx="8472704" cy="408219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B37B029-38C5-F364-49FB-3F4AAC556FFF}"/>
                </a:ext>
              </a:extLst>
            </p:cNvPr>
            <p:cNvSpPr txBox="1"/>
            <p:nvPr/>
          </p:nvSpPr>
          <p:spPr>
            <a:xfrm>
              <a:off x="5992501" y="2778049"/>
              <a:ext cx="2833446" cy="4098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freeze-out temperature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BBD146D2-CD44-7D2C-627C-0792050BEF98}"/>
              </a:ext>
            </a:extLst>
          </p:cNvPr>
          <p:cNvSpPr txBox="1"/>
          <p:nvPr/>
        </p:nvSpPr>
        <p:spPr>
          <a:xfrm>
            <a:off x="838200" y="25408"/>
            <a:ext cx="106816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What is the peak temperature in these collisions? </a:t>
            </a:r>
          </a:p>
          <a:p>
            <a:pPr algn="ctr"/>
            <a:r>
              <a:rPr lang="en-US" sz="3600" b="1" dirty="0"/>
              <a:t>Do they form QGP?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4ACA10F-314C-C2CB-33AA-EBB6CB02DE51}"/>
              </a:ext>
            </a:extLst>
          </p:cNvPr>
          <p:cNvSpPr txBox="1"/>
          <p:nvPr/>
        </p:nvSpPr>
        <p:spPr>
          <a:xfrm>
            <a:off x="7992324" y="2441665"/>
            <a:ext cx="4038600" cy="15696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/>
              <a:t>Quarkonia</a:t>
            </a:r>
            <a:r>
              <a:rPr lang="en-US" sz="2400" dirty="0"/>
              <a:t> states work as fuses which blowup if the local peak temperature is larger than its binding energy.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D662269C-6C54-3134-A068-1DD680EB9297}"/>
              </a:ext>
            </a:extLst>
          </p:cNvPr>
          <p:cNvSpPr/>
          <p:nvPr/>
        </p:nvSpPr>
        <p:spPr>
          <a:xfrm>
            <a:off x="5112916" y="1382754"/>
            <a:ext cx="1126273" cy="3064254"/>
          </a:xfrm>
          <a:custGeom>
            <a:avLst/>
            <a:gdLst>
              <a:gd name="csX0" fmla="*/ 0 w 1126273"/>
              <a:gd name="csY0" fmla="*/ 187716 h 3064254"/>
              <a:gd name="csX1" fmla="*/ 187716 w 1126273"/>
              <a:gd name="csY1" fmla="*/ 0 h 3064254"/>
              <a:gd name="csX2" fmla="*/ 578153 w 1126273"/>
              <a:gd name="csY2" fmla="*/ 0 h 3064254"/>
              <a:gd name="csX3" fmla="*/ 938557 w 1126273"/>
              <a:gd name="csY3" fmla="*/ 0 h 3064254"/>
              <a:gd name="csX4" fmla="*/ 1126273 w 1126273"/>
              <a:gd name="csY4" fmla="*/ 187716 h 3064254"/>
              <a:gd name="csX5" fmla="*/ 1126273 w 1126273"/>
              <a:gd name="csY5" fmla="*/ 806145 h 3064254"/>
              <a:gd name="csX6" fmla="*/ 1126273 w 1126273"/>
              <a:gd name="csY6" fmla="*/ 1532127 h 3064254"/>
              <a:gd name="csX7" fmla="*/ 1126273 w 1126273"/>
              <a:gd name="csY7" fmla="*/ 2150556 h 3064254"/>
              <a:gd name="csX8" fmla="*/ 1126273 w 1126273"/>
              <a:gd name="csY8" fmla="*/ 2876538 h 3064254"/>
              <a:gd name="csX9" fmla="*/ 938557 w 1126273"/>
              <a:gd name="csY9" fmla="*/ 3064254 h 3064254"/>
              <a:gd name="csX10" fmla="*/ 563137 w 1126273"/>
              <a:gd name="csY10" fmla="*/ 3064254 h 3064254"/>
              <a:gd name="csX11" fmla="*/ 187716 w 1126273"/>
              <a:gd name="csY11" fmla="*/ 3064254 h 3064254"/>
              <a:gd name="csX12" fmla="*/ 0 w 1126273"/>
              <a:gd name="csY12" fmla="*/ 2876538 h 3064254"/>
              <a:gd name="csX13" fmla="*/ 0 w 1126273"/>
              <a:gd name="csY13" fmla="*/ 2204333 h 3064254"/>
              <a:gd name="csX14" fmla="*/ 0 w 1126273"/>
              <a:gd name="csY14" fmla="*/ 1532127 h 3064254"/>
              <a:gd name="csX15" fmla="*/ 0 w 1126273"/>
              <a:gd name="csY15" fmla="*/ 806145 h 3064254"/>
              <a:gd name="csX16" fmla="*/ 0 w 1126273"/>
              <a:gd name="csY16" fmla="*/ 187716 h 306425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1126273" h="3064254" extrusionOk="0">
                <a:moveTo>
                  <a:pt x="0" y="187716"/>
                </a:moveTo>
                <a:cubicBezTo>
                  <a:pt x="-10703" y="77441"/>
                  <a:pt x="64889" y="7189"/>
                  <a:pt x="187716" y="0"/>
                </a:cubicBezTo>
                <a:cubicBezTo>
                  <a:pt x="351541" y="2451"/>
                  <a:pt x="400583" y="15206"/>
                  <a:pt x="578153" y="0"/>
                </a:cubicBezTo>
                <a:cubicBezTo>
                  <a:pt x="755723" y="-15206"/>
                  <a:pt x="789818" y="-5784"/>
                  <a:pt x="938557" y="0"/>
                </a:cubicBezTo>
                <a:cubicBezTo>
                  <a:pt x="1023643" y="-10169"/>
                  <a:pt x="1142042" y="91578"/>
                  <a:pt x="1126273" y="187716"/>
                </a:cubicBezTo>
                <a:cubicBezTo>
                  <a:pt x="1138601" y="451342"/>
                  <a:pt x="1123618" y="578985"/>
                  <a:pt x="1126273" y="806145"/>
                </a:cubicBezTo>
                <a:cubicBezTo>
                  <a:pt x="1128928" y="1033305"/>
                  <a:pt x="1142856" y="1310191"/>
                  <a:pt x="1126273" y="1532127"/>
                </a:cubicBezTo>
                <a:cubicBezTo>
                  <a:pt x="1109690" y="1754063"/>
                  <a:pt x="1104486" y="2013632"/>
                  <a:pt x="1126273" y="2150556"/>
                </a:cubicBezTo>
                <a:cubicBezTo>
                  <a:pt x="1148060" y="2287480"/>
                  <a:pt x="1104161" y="2564392"/>
                  <a:pt x="1126273" y="2876538"/>
                </a:cubicBezTo>
                <a:cubicBezTo>
                  <a:pt x="1139385" y="2983364"/>
                  <a:pt x="1039431" y="3063801"/>
                  <a:pt x="938557" y="3064254"/>
                </a:cubicBezTo>
                <a:cubicBezTo>
                  <a:pt x="794806" y="3080634"/>
                  <a:pt x="655401" y="3080461"/>
                  <a:pt x="563137" y="3064254"/>
                </a:cubicBezTo>
                <a:cubicBezTo>
                  <a:pt x="470873" y="3048047"/>
                  <a:pt x="348375" y="3062319"/>
                  <a:pt x="187716" y="3064254"/>
                </a:cubicBezTo>
                <a:cubicBezTo>
                  <a:pt x="95370" y="3078129"/>
                  <a:pt x="13374" y="2968501"/>
                  <a:pt x="0" y="2876538"/>
                </a:cubicBezTo>
                <a:cubicBezTo>
                  <a:pt x="-21073" y="2737664"/>
                  <a:pt x="29647" y="2382351"/>
                  <a:pt x="0" y="2204333"/>
                </a:cubicBezTo>
                <a:cubicBezTo>
                  <a:pt x="-29647" y="2026316"/>
                  <a:pt x="-9254" y="1817032"/>
                  <a:pt x="0" y="1532127"/>
                </a:cubicBezTo>
                <a:cubicBezTo>
                  <a:pt x="9254" y="1247222"/>
                  <a:pt x="21836" y="1022965"/>
                  <a:pt x="0" y="806145"/>
                </a:cubicBezTo>
                <a:cubicBezTo>
                  <a:pt x="-21836" y="589325"/>
                  <a:pt x="-28065" y="399612"/>
                  <a:pt x="0" y="187716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AE3D327-9A0B-BEE0-CE4C-A177DA976BF4}"/>
                  </a:ext>
                </a:extLst>
              </p:cNvPr>
              <p:cNvSpPr txBox="1"/>
              <p:nvPr/>
            </p:nvSpPr>
            <p:spPr>
              <a:xfrm>
                <a:off x="130800" y="4761042"/>
                <a:ext cx="12216778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It takes T&gt;600 MeV to </a:t>
                </a:r>
                <a:r>
                  <a:rPr lang="en-US" sz="2400" dirty="0">
                    <a:solidFill>
                      <a:schemeClr val="tx1"/>
                    </a:solidFill>
                  </a:rPr>
                  <a:t>break direct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, may not be achieved at low energy collisions.</a:t>
                </a:r>
                <a:endParaRPr lang="en-US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R</a:t>
                </a:r>
                <a:r>
                  <a:rPr lang="en-US" sz="2400" baseline="-25000" dirty="0">
                    <a:solidFill>
                      <a:schemeClr val="tx1"/>
                    </a:solidFill>
                  </a:rPr>
                  <a:t>AA</a:t>
                </a:r>
                <a:r>
                  <a:rPr lang="en-US" sz="2400" dirty="0">
                    <a:solidFill>
                      <a:schemeClr val="tx1"/>
                    </a:solidFill>
                  </a:rPr>
                  <a:t>  is easy to measure but plagued with CNM and feed-down effects.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yield ratio is a much better way to check if the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dissociated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AE3D327-9A0B-BEE0-CE4C-A177DA976B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800" y="4761042"/>
                <a:ext cx="12216778" cy="1200329"/>
              </a:xfrm>
              <a:prstGeom prst="rect">
                <a:avLst/>
              </a:prstGeom>
              <a:blipFill>
                <a:blip r:embed="rId3"/>
                <a:stretch>
                  <a:fillRect l="-727" t="-2083" b="-10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72455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29445</TotalTime>
  <Words>1849</Words>
  <Application>Microsoft Macintosh PowerPoint</Application>
  <PresentationFormat>Widescreen</PresentationFormat>
  <Paragraphs>324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6" baseType="lpstr">
      <vt:lpstr>Arial</vt:lpstr>
      <vt:lpstr>Calibri</vt:lpstr>
      <vt:lpstr>Calibri Light</vt:lpstr>
      <vt:lpstr>Cambria Math</vt:lpstr>
      <vt:lpstr>Lucida Grande</vt:lpstr>
      <vt:lpstr>Noto Sans</vt:lpstr>
      <vt:lpstr>Roboto</vt:lpstr>
      <vt:lpstr>Times</vt:lpstr>
      <vt:lpstr>Times New Roman</vt:lpstr>
      <vt:lpstr>Wingdings</vt:lpstr>
      <vt:lpstr>Office Theme</vt:lpstr>
      <vt:lpstr>1_Office Theme</vt:lpstr>
      <vt:lpstr>Physics and Detector Opportunities for a Fixed-target Program in EIC Cesar Luiz da Silva Los Alamos National Lab   RHIC &amp; AGS Users Group Meeting 2026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EXPERIMENTAL APPROACHES  </vt:lpstr>
      <vt:lpstr>PowerPoint Presentation</vt:lpstr>
      <vt:lpstr>PowerPoint Presentation</vt:lpstr>
      <vt:lpstr>PowerPoint Presentation</vt:lpstr>
      <vt:lpstr>How to integrate a fixed Target into ePIC</vt:lpstr>
      <vt:lpstr>What you need to consider for a EIC FXT program</vt:lpstr>
      <vt:lpstr>PowerPoint Presentation</vt:lpstr>
      <vt:lpstr>PowerPoint Presentation</vt:lpstr>
      <vt:lpstr>PowerPoint Presentation</vt:lpstr>
      <vt:lpstr>PowerPoint Presentation</vt:lpstr>
      <vt:lpstr>BACKUP SLIDES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Cesar Luiz Da Silva</cp:lastModifiedBy>
  <cp:revision>150</cp:revision>
  <dcterms:created xsi:type="dcterms:W3CDTF">2021-01-31T16:51:35Z</dcterms:created>
  <dcterms:modified xsi:type="dcterms:W3CDTF">2026-05-11T15:48:00Z</dcterms:modified>
</cp:coreProperties>
</file>