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1"/>
  </p:notesMasterIdLst>
  <p:sldIdLst>
    <p:sldId id="256" r:id="rId5"/>
    <p:sldId id="261" r:id="rId6"/>
    <p:sldId id="262" r:id="rId7"/>
    <p:sldId id="263" r:id="rId8"/>
    <p:sldId id="267" r:id="rId9"/>
    <p:sldId id="273" r:id="rId10"/>
    <p:sldId id="268" r:id="rId11"/>
    <p:sldId id="264" r:id="rId12"/>
    <p:sldId id="265" r:id="rId13"/>
    <p:sldId id="271" r:id="rId14"/>
    <p:sldId id="269" r:id="rId15"/>
    <p:sldId id="272" r:id="rId16"/>
    <p:sldId id="275" r:id="rId17"/>
    <p:sldId id="266" r:id="rId18"/>
    <p:sldId id="260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61"/>
    <p:restoredTop sz="94694"/>
  </p:normalViewPr>
  <p:slideViewPr>
    <p:cSldViewPr snapToGrid="0" snapToObjects="1">
      <p:cViewPr varScale="1">
        <p:scale>
          <a:sx n="129" d="100"/>
          <a:sy n="129" d="100"/>
        </p:scale>
        <p:origin x="22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2T04:58:38.6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1200 24575,'92'17'0,"1"0"0,-1 0 0,-42-11 0,0 0 0,20 6 0,17 3 0,-2 0 0,-21-8 0,3-11 0,0-5 0,-1-7 0,-6-5 0,-5-6 0,-3-3 0,-1-6 0,2-2 0,1-2 0,-2-2 0,-6 4 0,0-3 0,1-2 0,1-4 0,9-9 0,6-8 0,8-6 0,-34 32 0,2 1 0,0 1 0,1 1 0,0 1 0,2 1 0,38-26 0,-4 3 0,-7 2 0,-11 4 0,-10 1 0,-8 6 0,-8 5 0,-3 4 0,-5 6 0,-5 7 0,-6 7 0,-2 4 0,-3 3 0,-1 2 0,-1 1 0,-3 2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2T04:58:38.6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22 24575,'5'0'0,"2"0"0,1 0 0,1 0 0,2 0 0,1 0 0,0 0 0,1 0 0,-1 0 0,0-1 0,-1 0 0,-2 0 0,0 0 0,-1-1 0,1 0 0,1 0 0,1-1 0,0 0 0,-2 0 0,0 0 0,-25 67 0,15-49 0,-20 50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2T04:58:38.6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981 492 24575,'-4'0'0,"-3"0"0,-3 0 0,-5 1 0,-3 3 0,-2 3 0,-4 5 0,-6 3 0,-3 3 0,-3 3 0,2-2 0,0 0 0,0-1 0,2-2 0,0 0 0,1-1 0,1-1 0,-1 2 0,2 0 0,-1 1 0,2 0 0,-1 0 0,0-1 0,-1-1 0,-2-1 0,0-3 0,0-1 0,-2-2 0,-1-2 0,0-2 0,1-2 0,3-2 0,5 0 0,5-1 0,6-2 0,5-2 0,3-4 0,3-3 0,2-4 0,1-3 0,1-2 0,1-4 0,2-3 0,4-1 0,2 0 0,2 0 0,1 0 0,1-2 0,1 0 0,1 0 0,1 1 0,-1 2 0,1 2 0,0 0 0,-1 2 0,-1 1 0,1 1 0,1-1 0,2 0 0,-1 0 0,2 0 0,-1 3 0,-1 1 0,-1 2 0,0 3 0,-2 1 0,1 0 0,1-1 0,-1 0 0,-1 1 0,-3 3 0,-4 2 0,-1 4 0,-3 2 0,-1 0 0,1-1 0,1-2 0,2-1 0,2-3 0,1 0 0,0 0 0,-1 2 0,-2 3 0,-1 1 0,-3 2 0,-4 0 0,-2 0 0,-2 1 0,-1 0 0,2-1 0,2-2 0,-1-2 0,3 2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2T04:58:38.6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69 24575,'22'-4'0,"-4"0"0,-13 1 0,0 0 0,-1 0 0,1 0 0,0 0 0,0 0 0,0 0 0,0 0 0,-1 0 0,1 1 0,-2-1 0,0 0 0,0 0 0,-1 0 0,2 1 0,-1-1 0,0 1 0,3-3 0,-2 2 0,3-2 0,-5 5 0,-1 3 0,-1 3 0,0 3 0,-1 1 0,0 1 0,0-1 0,-1-3 0,0 0 0,0-1 0,0-1 0,1 1 0,-1 0 0,0 1 0,0 0 0,-1-1 0,1 0 0,1-1 0,0-1 0,-1 0 0,1-1 0,0 0 0,0-1 0,1 0 0,-1 0 0,1 0 0,0-1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2T04:58:38.6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1377 1 24575,'-8'-1'0,"-4"3"0,-8 4 0,-5 4 0,-2 3 0,0 0 0,2 1 0,0 0 0,2-2 0,2-1 0,4-1 0,-2 0 0,-1 1 0,-1 2 0,0 1 0,0 0 0,1 1 0,1 0 0,-1 0 0,-1 0 0,-1 0 0,-2 1 0,-1 1 0,-1 0 0,-4 3 0,0 1 0,-1 2 0,0 1 0,2-1 0,0 2 0,-1 1 0,-2 1 0,-2 1 0,-1-2 0,1-1 0,0 0 0,3-1 0,-1 1 0,0 4 0,1 1 0,-4 4 0,1-2 0,0 0 0,0-2 0,2-3 0,3-1 0,3-1 0,1-2 0,3 0 0,3 1 0,3-2 0,2 0 0,3-2 0,1-2 0,3-2 0,2-4 0,1-1 0,2-1 0,0-2 0,1-1 0,1 0 0,0-2 0,0 1 0,0-1 0,0 0 0,0-1 0,0-1 0,0 0 0,0 1 0,0 2 0,0 3 0,0 2 0,0 0 0,0 0 0,0-2 0,0-1 0,0 0 0,0-2 0,0 1 0,0-2 0,0 1 0,0 0 0,0-1 0,1-1 0,0 0 0,-1-2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2T04:58:38.6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68 24575,'30'23'0,"-6"-4"0,-22-16 0,0 0 0,0-1 0,-1-1 0,1 1 0,-1-1 0,1 1 0,-1-1 0,1-1 0,-2 0 0,1-2 0,-1 0 0,0-2 0,0-2 0,0-2 0,0-3 0,0 1 0,0 1 0,1 2 0,0 1 0,0 3 0,-1-1 0,1 1 0,0-2 0,1-1 0,0 1 0,0 0 0,-1 0 0,0 2 0,0-1 0,1 1 0,-1-1 0,1 0 0,0 1 0,-1 1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2T04:58:38.6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599 325 24575,'4'-3'0,"4"-2"0,3-4 0,2-2 0,2-4 0,0-3 0,-1 1 0,-2 1 0,-4 1 0,-1 3 0,-1-2 0,-1 1 0,-2 1 0,0 0 0,-2 2 0,0 1 0,-1 1 0,0 1 0,0 0 0,0 1 0,0 0 0,0 1 0,0 1 0,-1 0 0,1 0 0,-2 0 0,-1 0 0,-1 1 0,-1 0 0,0-1 0,0 1 0,-1-1 0,1 0 0,0 1 0,-1-1 0,0 1 0,0 0 0,-2 1 0,2-1 0,1 1 0,-1 0 0,1 0 0,-1 0 0,0 0 0,-1 0 0,0 0 0,1 0 0,-1 0 0,1 0 0,-1 1 0,0-1 0,1 0 0,-1 1 0,0-1 0,-1 2 0,0-1 0,0 0 0,-2 1 0,-1-1 0,-1 0 0,-1 0 0,0 0 0,0 1 0,3-1 0,1 0 0,1 1 0,1 0 0,1 0 0,-1 0 0,-1 0 0,-1 0 0,0 0 0,0 0 0,1 0 0,-1 0 0,0 0 0,-1 1 0,0-1 0,1 1 0,0 0 0,2 0 0,0 1 0,1-1 0,1 0 0,0 1 0,0-1 0,0 1 0,0-1 0,-2 1 0,1 0 0,-2 0 0,1 0 0,-1 0 0,0 0 0,0 0 0,0 0 0,0 0 0,1 0 0,-1 0 0,0 0 0,-1 1 0,-1 0 0,-1 0 0,0-1 0,-1 1 0,0 1 0,1 0 0,-1 0 0,1 0 0,0 1 0,1-1 0,2 1 0,0-2 0,2 1 0,1-2 0,1 0 0,0 0 0,2 0 0,0-1 0,0 0 0,1-1 0,1-2 0,1-2 0,2-3 0,2-2 0,0-1 0,0 1 0,-1 4 0,-2 0 0,1 1 0,0 1 0,1-2 0,1 2 0,-1-1 0,0 1 0,0-1 0,0 1 0,-3 1 0,-1 1 0,-2 2 0,-2 2 0,-2 2 0,-1 1 0,-1 1 0,0 0 0,2-2 0,1 0 0,1 0 0,0-2 0,1 1 0,-1-1 0,1 1 0,0 0 0,0 1 0,1 0 0,0-2 0,3-1 0,0-1 0,1 0 0,1 0 0,-1 1 0,0-1 0,0 0 0,0 0 0,0 0 0,0 1 0,0-1 0,0 0 0,1-1 0,0 1 0,0-1 0,0 1 0,1 0 0,0 0 0,0 0 0,-1 0 0,0-1 0,0 1 0,1 0 0,0-1 0,0 0 0,0 0 0,-1 1 0,0 0 0,-1-1 0,2 0 0,-1 0 0,1 1 0,0 0 0,0 0 0,-1 0 0,1 0 0,-2 0 0,1 0 0,-1-1 0,-1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2T04:58:38.6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241 387 24575,'-10'0'0,"1"0"0,-3 0 0,-2 0 0,-1 1 0,0 0 0,3 1 0,2 0 0,1 0 0,2-1 0,0 0 0,1 0 0,0-1 0,1 1 0,-1-1 0,0 0 0,1 0 0,0 0 0,0 0 0,0 0 0,1 0 0,-1 0 0,0 0 0,1 0 0,-1 0 0,2-1 0,0 0 0,-1-1 0,1-1 0,0 1 0,0 0 0,1 0 0,-1 0 0,1 0 0,0-1 0,0 0 0,-1-2 0,0 0 0,0 1 0,1-1 0,0 0 0,0-1 0,0 0 0,1-1 0,0 0 0,1 0 0,0 0 0,0-1 0,0 0 0,0 0 0,0 1 0,0 0 0,1-1 0,1 1 0,0-1 0,2 0 0,1 0 0,1-1 0,-1 0 0,0 1 0,0 0 0,1-1 0,-1 0 0,1 0 0,0 1 0,0 2 0,-1 1 0,0 0 0,0 2 0,0-2 0,1 1 0,-1-2 0,1 1 0,0-1 0,-1 0 0,1 1 0,0-1 0,1 1 0,0-1 0,2 1 0,0-2 0,2 0 0,0 0 0,0 0 0,0 0 0,0 1 0,0 1 0,0-1 0,0 1 0,1-1 0,0 1 0,-1 1 0,0 1 0,-1 0 0,0 1 0,0 0 0,-1 1 0,1-1 0,-1 1 0,-1 0 0,0 1 0,-2 0 0,-1 0 0,0 0 0,-1 0 0,0 0 0,1 0 0,0 1 0,-1 1 0,0 1 0,-1 1 0,-1-1 0,1 0 0,-2 0 0,1 0 0,0 0 0,-1 0 0,1 1 0,-2 0 0,2 0 0,0 0 0,-1-1 0,0 0 0,0 1 0,0 0 0,0 1 0,0 0 0,1 0 0,-1 0 0,0-1 0,0 0 0,-1 0 0,1 0 0,0 1 0,-1 1 0,1-1 0,-1 1 0,0 0 0,0-1 0,0 1 0,0 0 0,0-1 0,0 1 0,0 0 0,0-1 0,0 0 0,0-1 0,0-1 0,0 0 0,0 0 0,0 0 0,0 0 0,-1-1 0,0-1 0,-1 0 0,0 0 0,1 0 0,0 1 0,1 0 0,0 1 0,-1-1 0,-1 0 0,-1-2 0,-2-1 0,1-3 0,0-2 0,0-2 0,1-1 0,1 0 0,0 1 0,0 2 0,0 1 0,0 1 0,1 1 0,-1-1 0,0 0 0,0-1 0,1 3 0,1 1 0,2 4 0,3 2 0,1 2 0,0 0 0,-1 0 0,-1-2 0,-1-1 0,0 0 0,-1-1 0,0-1 0,-1 1 0,1-1 0,-1 0 0,1 2 0,0-1 0,0 1 0,0-1 0,0 0 0,0 0 0,-1-1 0,1 0 0,-1 0 0,1 1 0,0 0 0,0-1 0,-1 1 0,1-1 0,0 1 0,0-1 0,0 1 0,0-1 0,0 0 0,0-1 0,-1-1 0,0-2 0,2-4 0,1-2 0,2-2 0,1-1 0,0 0 0,-1 2 0,-2 1 0,0 1 0,-2 1 0,0 1 0,1-1 0,-2 4 0,1-2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2T04:58:38.6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221 4 24575,'8'-2'0,"1"1"0,2 1 0,-1 1 0,-1 0 0,2 3 0,-1 1 0,1 1 0,0-1 0,-3-1 0,1 0 0,-2 0 0,0 0 0,-1-1 0,0 1 0,-2 0 0,0 0 0,-2-1 0,1 0 0,-1 0 0,1 1 0,0 0 0,-1 1 0,0 0 0,1 1 0,-1 0 0,0 1 0,0-1 0,0 1 0,-1-1 0,0 2 0,0 0 0,0 2 0,-1 1 0,0-1 0,0 1 0,0-1 0,0 0 0,0 1 0,0 0 0,0 1 0,-3 0 0,-1-1 0,-1-1 0,0 1 0,0-3 0,-1 2 0,-1 0 0,-2 1 0,0 1 0,-1 1 0,1-2 0,1-1 0,1-1 0,-1-2 0,1 0 0,-2 0 0,0 0 0,0 1 0,-2 0 0,-3 2 0,-2 0 0,-2 1 0,0 0 0,1 0 0,3-2 0,2-2 0,3-1 0,1-1 0,0 0 0,0-2 0,1 1 0,0 0 0,1 0 0,-1-1 0,0 0 0,2 0 0,-1 0 0,0-1 0,1 1 0,0-1 0,1 1 0,1-2 0,2-2 0,2-5 0,3-6 0,3-4 0,2-2 0,0 1 0,-2 2 0,-2 4 0,-2 3 0,0 2 0,-1 1 0,-1 0 0,0 2 0,-2 1 0,0 4 0,-4 3 0,-2 5 0,-1 1 0,0-1 0,0-1 0,2-1 0,1-2 0,1 1 0,1-1 0,-1 1 0,1 0 0,-1 0 0,0 1 0,0-1 0,1 1 0,0-2 0,1 0 0,0-1 0,-1 0 0,1-1 0,0 0 0,0 0 0,2-1 0,2-1 0,2-1 0,2-1 0,6 0 0,2 0 0,3 0 0,0 0 0,-1 0 0,-1 0 0,-2 0 0,-2 0 0,-3 0 0,-1 0 0,-1 0 0,-1 0 0,-1 0 0,0 0 0,-2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6481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5.xml"/><Relationship Id="rId18" Type="http://schemas.openxmlformats.org/officeDocument/2006/relationships/customXml" Target="../ink/ink7.xml"/><Relationship Id="rId3" Type="http://schemas.openxmlformats.org/officeDocument/2006/relationships/image" Target="../media/image8.gif"/><Relationship Id="rId21" Type="http://schemas.openxmlformats.org/officeDocument/2006/relationships/image" Target="../media/image16.png"/><Relationship Id="rId7" Type="http://schemas.openxmlformats.org/officeDocument/2006/relationships/customXml" Target="../ink/ink2.xml"/><Relationship Id="rId12" Type="http://schemas.openxmlformats.org/officeDocument/2006/relationships/image" Target="../media/image14.png"/><Relationship Id="rId17" Type="http://schemas.openxmlformats.org/officeDocument/2006/relationships/image" Target="../media/image24.png"/><Relationship Id="rId2" Type="http://schemas.openxmlformats.org/officeDocument/2006/relationships/image" Target="../media/image8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23.png"/><Relationship Id="rId23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customXml" Target="../ink/ink3.xml"/><Relationship Id="rId22" Type="http://schemas.openxmlformats.org/officeDocument/2006/relationships/customXml" Target="../ink/ink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Machine Learning Assisted Tuning and </a:t>
            </a:r>
            <a:r>
              <a:rPr lang="en-US" sz="4800"/>
              <a:t>Diagnostics of NSRL Beams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EIC–BeamAI collaboration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611801" cy="1259607"/>
          </a:xfrm>
        </p:spPr>
        <p:txBody>
          <a:bodyPr/>
          <a:lstStyle/>
          <a:p>
            <a:r>
              <a:rPr lang="en-US" dirty="0"/>
              <a:t>E. Hamwi, K. Brown, L. Hajdu, G. </a:t>
            </a:r>
            <a:r>
              <a:rPr lang="en-US" dirty="0" err="1"/>
              <a:t>Hoffstaetter</a:t>
            </a:r>
            <a:r>
              <a:rPr lang="en-US" dirty="0"/>
              <a:t>, W. Lin, M. McCarthy, T. Olsen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DD700-D993-76E5-9B8C-1C3E28D20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3C77A-6D45-3A66-FFC3-D2796B1F2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F3B95F-B190-1E2F-7DF4-3C90C3F6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Routine measurements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1D5BE-74C3-C2DF-6B2B-5940E8FA3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Quadrupole scan				Downstream profile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A513F0-FAB8-D603-341D-15FD28BA0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0836C0-2E3B-0D5F-1500-0A5003F2E8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353D589-C8B3-B10F-C2D3-7E03535FD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697" y="2173664"/>
            <a:ext cx="4504855" cy="370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C2C7F-3ED3-C910-32AC-F90427FA4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928" y="1886106"/>
            <a:ext cx="5150090" cy="399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00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434E9-C1E5-EBCC-7043-73E38E98C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8EA286-59A0-A731-5B21-7F689E25E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C127FF-A4CE-F854-838A-02DC7B42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BBAB40-AB10-97BD-FCB3-CDFC950BF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879DEE-E81C-73A3-77CB-406301779C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D7C8A98-BBB0-922F-B022-59401E5BB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827" y="974725"/>
            <a:ext cx="8982121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38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98851-4CAE-11CD-A41D-77D31ABA2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 descr="Chart, line chart&#10;&#10;AI-generated content may be incorrect.">
            <a:extLst>
              <a:ext uri="{FF2B5EF4-FFF2-40B4-BE49-F238E27FC236}">
                <a16:creationId xmlns:a16="http://schemas.microsoft.com/office/drawing/2014/main" id="{3CCADD56-508B-D044-0828-D0074A71F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72"/>
          <a:stretch>
            <a:fillRect/>
          </a:stretch>
        </p:blipFill>
        <p:spPr>
          <a:xfrm>
            <a:off x="713926" y="930756"/>
            <a:ext cx="8047618" cy="49964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8FDFA0-5FCF-FCB6-CEF5-6742EA117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7FC13C-AE10-5BAD-FC9A-0079AE17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 for the NSRL 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A21E82-CF5E-4FDE-501B-B2065575A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FB2A96-EEBF-6831-56A1-246FC28A78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69F071E-5C52-3695-69DB-258E16FF67BB}"/>
              </a:ext>
            </a:extLst>
          </p:cNvPr>
          <p:cNvSpPr/>
          <p:nvPr/>
        </p:nvSpPr>
        <p:spPr>
          <a:xfrm>
            <a:off x="8994144" y="1030362"/>
            <a:ext cx="2778862" cy="70103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Initial beam parameters used by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383B2B7-D2CA-CFDA-3743-363F0EB4C57C}"/>
              </a:ext>
            </a:extLst>
          </p:cNvPr>
          <p:cNvSpPr/>
          <p:nvPr/>
        </p:nvSpPr>
        <p:spPr>
          <a:xfrm>
            <a:off x="6999091" y="1632774"/>
            <a:ext cx="1670529" cy="1325563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5456043-719D-6C46-F9BF-5B8F0A053C40}"/>
              </a:ext>
            </a:extLst>
          </p:cNvPr>
          <p:cNvSpPr/>
          <p:nvPr/>
        </p:nvSpPr>
        <p:spPr>
          <a:xfrm>
            <a:off x="6905573" y="3016819"/>
            <a:ext cx="1764047" cy="259567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5AAD7E6-A88F-B3AF-67B5-574464172412}"/>
              </a:ext>
            </a:extLst>
          </p:cNvPr>
          <p:cNvSpPr/>
          <p:nvPr/>
        </p:nvSpPr>
        <p:spPr>
          <a:xfrm>
            <a:off x="8994144" y="2105733"/>
            <a:ext cx="2778862" cy="94813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Currents and polarities of quadrupoles from live machine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D511F15-1C9E-201D-52AE-71013A69A539}"/>
              </a:ext>
            </a:extLst>
          </p:cNvPr>
          <p:cNvSpPr/>
          <p:nvPr/>
        </p:nvSpPr>
        <p:spPr>
          <a:xfrm>
            <a:off x="8994144" y="3428207"/>
            <a:ext cx="2778862" cy="948134"/>
          </a:xfrm>
          <a:prstGeom prst="roundRect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Simulated dispersion of NSRL line using live machine info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F506AF7-3FF8-5014-D347-751DE70D0835}"/>
              </a:ext>
            </a:extLst>
          </p:cNvPr>
          <p:cNvSpPr/>
          <p:nvPr/>
        </p:nvSpPr>
        <p:spPr>
          <a:xfrm>
            <a:off x="863966" y="1632774"/>
            <a:ext cx="5945681" cy="1870364"/>
          </a:xfrm>
          <a:prstGeom prst="roundRect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13D1673-6A44-5A8B-8E11-5A37D54C8934}"/>
              </a:ext>
            </a:extLst>
          </p:cNvPr>
          <p:cNvSpPr/>
          <p:nvPr/>
        </p:nvSpPr>
        <p:spPr>
          <a:xfrm>
            <a:off x="8994144" y="4750681"/>
            <a:ext cx="2778862" cy="922812"/>
          </a:xfrm>
          <a:prstGeom prst="roundRect">
            <a:avLst/>
          </a:prstGeom>
          <a:noFill/>
          <a:ln w="19050">
            <a:solidFill>
              <a:srgbClr val="FFA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Simulated vs. real transverse beam profile at MW302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BE4032B-750C-A035-DA11-75BFB0578406}"/>
              </a:ext>
            </a:extLst>
          </p:cNvPr>
          <p:cNvSpPr/>
          <p:nvPr/>
        </p:nvSpPr>
        <p:spPr>
          <a:xfrm>
            <a:off x="863965" y="3573830"/>
            <a:ext cx="5945681" cy="2173744"/>
          </a:xfrm>
          <a:prstGeom prst="roundRect">
            <a:avLst/>
          </a:prstGeom>
          <a:noFill/>
          <a:ln w="19050">
            <a:solidFill>
              <a:srgbClr val="FFA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08C176-7524-AD4B-EB55-57F5F5C0B1D6}"/>
              </a:ext>
            </a:extLst>
          </p:cNvPr>
          <p:cNvSpPr txBox="1"/>
          <p:nvPr/>
        </p:nvSpPr>
        <p:spPr>
          <a:xfrm>
            <a:off x="9219431" y="22608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180 MeV/n Silicon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056473-CD52-8626-92BF-603E0DC5875D}"/>
              </a:ext>
            </a:extLst>
          </p:cNvPr>
          <p:cNvCxnSpPr>
            <a:cxnSpLocks/>
          </p:cNvCxnSpPr>
          <p:nvPr/>
        </p:nvCxnSpPr>
        <p:spPr>
          <a:xfrm flipV="1">
            <a:off x="8681014" y="1380877"/>
            <a:ext cx="313130" cy="8224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B942FE-86CD-38BD-2561-7937E5F6480D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8669620" y="2579800"/>
            <a:ext cx="324524" cy="923338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CB1A2A-23F4-2332-3233-55C2CD0B66E0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6809646" y="2746646"/>
            <a:ext cx="2184498" cy="1155628"/>
          </a:xfrm>
          <a:prstGeom prst="straightConnector1">
            <a:avLst/>
          </a:prstGeom>
          <a:ln w="127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6F18682-1AE2-9399-40C4-3ECFF74DB3F0}"/>
              </a:ext>
            </a:extLst>
          </p:cNvPr>
          <p:cNvCxnSpPr>
            <a:cxnSpLocks/>
          </p:cNvCxnSpPr>
          <p:nvPr/>
        </p:nvCxnSpPr>
        <p:spPr>
          <a:xfrm>
            <a:off x="6809646" y="5370106"/>
            <a:ext cx="2184498" cy="0"/>
          </a:xfrm>
          <a:prstGeom prst="straightConnector1">
            <a:avLst/>
          </a:prstGeom>
          <a:ln w="12700">
            <a:solidFill>
              <a:srgbClr val="FFA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984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D1D6C4-3970-E15B-97DD-E3892D626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E5D3F8-3FF6-CAE9-308D-CA5A1F96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optimization for target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F687A6-CA2E-9F47-B2DE-6C4E07B7F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8C20DD-1DB3-0CB8-C422-D9E49165A3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7BE8A6-C7E2-4675-924A-E023D81A4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3468" y="1147046"/>
            <a:ext cx="3499148" cy="28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F3FCE9-AEE8-0003-C7C6-CC8FC049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370" y="4348822"/>
            <a:ext cx="2122161" cy="159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70184FC-C85A-050C-2489-111A5F043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1535" y="4358154"/>
            <a:ext cx="2122161" cy="159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E6DBA5B-40CB-7C40-2082-7724B725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808" y="4861077"/>
            <a:ext cx="156911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4C097B-3649-5020-73A5-64A350E5B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809" y="3554922"/>
            <a:ext cx="1561652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0DEEE28-6043-58FF-2CFB-569A9E1E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810" y="942612"/>
            <a:ext cx="1552111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47C7055-95F4-FE2F-F201-C3A88D5A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810" y="2248767"/>
            <a:ext cx="155388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199081A-9EC0-FB89-3622-F899B6424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822" y="942612"/>
            <a:ext cx="2563231" cy="209397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4B93ED93-FB07-A3BB-6651-2B3228BA4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834822" y="3873989"/>
            <a:ext cx="2540000" cy="209153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0E3968DF-F768-6D27-723A-26303FA77CEE}"/>
              </a:ext>
            </a:extLst>
          </p:cNvPr>
          <p:cNvSpPr/>
          <p:nvPr/>
        </p:nvSpPr>
        <p:spPr>
          <a:xfrm>
            <a:off x="1403757" y="3211780"/>
            <a:ext cx="964096" cy="48701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B2378D-86B5-7B39-AA0F-52935DF1D10B}"/>
              </a:ext>
            </a:extLst>
          </p:cNvPr>
          <p:cNvCxnSpPr/>
          <p:nvPr/>
        </p:nvCxnSpPr>
        <p:spPr>
          <a:xfrm>
            <a:off x="3985591" y="866687"/>
            <a:ext cx="0" cy="518311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19ABFA-3240-267A-9BCE-9C4D5246BC9B}"/>
              </a:ext>
            </a:extLst>
          </p:cNvPr>
          <p:cNvCxnSpPr/>
          <p:nvPr/>
        </p:nvCxnSpPr>
        <p:spPr>
          <a:xfrm>
            <a:off x="4137991" y="865811"/>
            <a:ext cx="0" cy="518311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Down Arrow 20">
            <a:extLst>
              <a:ext uri="{FF2B5EF4-FFF2-40B4-BE49-F238E27FC236}">
                <a16:creationId xmlns:a16="http://schemas.microsoft.com/office/drawing/2014/main" id="{11F80460-AE39-AF26-E22A-1F4246798DD9}"/>
              </a:ext>
            </a:extLst>
          </p:cNvPr>
          <p:cNvSpPr/>
          <p:nvPr/>
        </p:nvSpPr>
        <p:spPr>
          <a:xfrm rot="16200000">
            <a:off x="8737590" y="4910455"/>
            <a:ext cx="964096" cy="4870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DD3A1-8F68-1267-B8E8-A1491E67F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5654B-BCB5-CA28-1A72-5A8A2B659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5E679A-3521-0C7F-F2EE-CF908833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assistance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FF6CA-9197-8ADF-EF16-8C5A434C4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Again: large system – many </a:t>
            </a:r>
            <a:r>
              <a:rPr lang="en-US" dirty="0" err="1"/>
              <a:t>DoF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Optimal experimental design for Bayesian parameter inference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Magnet strengths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Magnet misalignments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Non-gaussian beam distributions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High-performance NN surrogates for slow-extraction </a:t>
            </a:r>
          </a:p>
          <a:p>
            <a:endParaRPr lang="en-US" dirty="0"/>
          </a:p>
          <a:p>
            <a:r>
              <a:rPr lang="en-US" dirty="0"/>
              <a:t>RL-driven feedforward ripple controls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7026-D43A-E2F1-9AE7-7B52DB90A9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563A10-FF3D-C99F-DB3E-F50D5402FB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</p:spTree>
    <p:extLst>
      <p:ext uri="{BB962C8B-B14F-4D97-AF65-F5344CB8AC3E}">
        <p14:creationId xmlns:p14="http://schemas.microsoft.com/office/powerpoint/2010/main" val="567556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CA763-6E7E-5660-77BC-7C88D518A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3D6101-09EB-C2D7-5F5E-76835F54E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08314C-D51D-8E89-197F-F28971414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E5E03DB-01F2-0F94-69E7-2126193CC3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1963" y="1443839"/>
            <a:ext cx="1149992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NSRL provides highly flexible continuous-beam irradiation capabilities for radiobiology, materials science, and space electronics testing. 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Slow resonant extraction remains a powerful but operationally complex system with many coupled control parameters. 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Routine measurements and tuning procedures are increasingly amenable to automation through digital twins and online optimization. 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Reinforcement learning and Bayesian inference methods offer promising paths toward adaptive accelerator control at NSRL. 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ML-assisted accelerator operations can improve </a:t>
            </a:r>
            <a:r>
              <a:rPr lang="en-US" altLang="en-US" sz="1800" dirty="0">
                <a:latin typeface="Arial" panose="020B0604020202020204" pitchFamily="34" charset="0"/>
              </a:rPr>
              <a:t>spill quality, transport efficiency,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reliability, and experimental throughput for the NSRL and future user facilities.</a:t>
            </a:r>
          </a:p>
        </p:txBody>
      </p:sp>
    </p:spTree>
    <p:extLst>
      <p:ext uri="{BB962C8B-B14F-4D97-AF65-F5344CB8AC3E}">
        <p14:creationId xmlns:p14="http://schemas.microsoft.com/office/powerpoint/2010/main" val="1713646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D818A7-3E7B-0294-2669-908028744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4BE6-7B1F-9850-4336-617DCFE3E8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5F3EE-6C18-C727-5364-4C4F00FC50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E23C2-A79C-1105-7F90-6FF17D0C8BBF}"/>
              </a:ext>
            </a:extLst>
          </p:cNvPr>
          <p:cNvSpPr/>
          <p:nvPr/>
        </p:nvSpPr>
        <p:spPr>
          <a:xfrm>
            <a:off x="3720990" y="2228671"/>
            <a:ext cx="47500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11322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80510D-FC55-BA38-B34B-3E8C5BB68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E726AA-F616-B7A3-92AE-69D3F8252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NSRL injector complex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20EBD0-F906-A3AD-4FDD-7A894734B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E942F3-B98E-3A44-83B8-AF578A86D0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21BA9D1C-3FE7-C481-E52C-088D67BA8A71}"/>
              </a:ext>
            </a:extLst>
          </p:cNvPr>
          <p:cNvSpPr txBox="1">
            <a:spLocks/>
          </p:cNvSpPr>
          <p:nvPr/>
        </p:nvSpPr>
        <p:spPr>
          <a:xfrm>
            <a:off x="585704" y="3691830"/>
            <a:ext cx="4055468" cy="1940365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Source machines:</a:t>
            </a:r>
            <a:r>
              <a:rPr lang="en-US" sz="3600" dirty="0"/>
              <a:t> </a:t>
            </a: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Linac (proton)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EBIS (ion)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Tandem Van de Graaffs (ion)</a:t>
            </a:r>
            <a:endParaRPr lang="en-US" dirty="0">
              <a:cs typeface="Times New Roman"/>
            </a:endParaRPr>
          </a:p>
        </p:txBody>
      </p: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FA1D9E00-BE04-E682-CA3B-E34CF351B704}"/>
              </a:ext>
            </a:extLst>
          </p:cNvPr>
          <p:cNvSpPr txBox="1">
            <a:spLocks/>
          </p:cNvSpPr>
          <p:nvPr/>
        </p:nvSpPr>
        <p:spPr>
          <a:xfrm>
            <a:off x="586065" y="1318945"/>
            <a:ext cx="4732672" cy="13255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/>
              <a:t>AGS Booster synchrotron:</a:t>
            </a:r>
            <a:br>
              <a:rPr lang="en-US" sz="3200" dirty="0">
                <a:cs typeface="Arial"/>
              </a:rPr>
            </a:br>
            <a:endParaRPr lang="en-US" sz="900" dirty="0">
              <a:cs typeface="Arial"/>
            </a:endParaRPr>
          </a:p>
          <a:p>
            <a:pPr marL="0" indent="0">
              <a:buNone/>
            </a:pPr>
            <a:r>
              <a:rPr lang="en-US" sz="2000" dirty="0"/>
              <a:t>Accelerate beam to KE between 50 and 2500 MeV/n</a:t>
            </a:r>
            <a:endParaRPr lang="en-US" sz="2000" dirty="0">
              <a:cs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FB85508-3547-48C6-5FD5-66529FBAB744}"/>
              </a:ext>
            </a:extLst>
          </p:cNvPr>
          <p:cNvGrpSpPr/>
          <p:nvPr/>
        </p:nvGrpSpPr>
        <p:grpSpPr>
          <a:xfrm>
            <a:off x="5641392" y="1269981"/>
            <a:ext cx="6253204" cy="4318038"/>
            <a:chOff x="5641392" y="1269981"/>
            <a:chExt cx="6253204" cy="43180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A2EAF85-D470-336E-0B2A-C7EFDD42CBB5}"/>
                </a:ext>
              </a:extLst>
            </p:cNvPr>
            <p:cNvGrpSpPr/>
            <p:nvPr/>
          </p:nvGrpSpPr>
          <p:grpSpPr>
            <a:xfrm>
              <a:off x="5641392" y="1269981"/>
              <a:ext cx="6253204" cy="4318038"/>
              <a:chOff x="1610832" y="878305"/>
              <a:chExt cx="6253204" cy="431803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EC57F43-6370-7F35-D841-870F1C681744}"/>
                  </a:ext>
                </a:extLst>
              </p:cNvPr>
              <p:cNvGrpSpPr/>
              <p:nvPr/>
            </p:nvGrpSpPr>
            <p:grpSpPr>
              <a:xfrm>
                <a:off x="1610832" y="878305"/>
                <a:ext cx="6253204" cy="4245627"/>
                <a:chOff x="1610832" y="878305"/>
                <a:chExt cx="6253204" cy="4245627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5894C43-312F-0208-D98E-6E1D937F2BF9}"/>
                    </a:ext>
                  </a:extLst>
                </p:cNvPr>
                <p:cNvSpPr/>
                <p:nvPr/>
              </p:nvSpPr>
              <p:spPr>
                <a:xfrm>
                  <a:off x="3460171" y="2556163"/>
                  <a:ext cx="2265217" cy="13716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Booster</a:t>
                  </a:r>
                </a:p>
              </p:txBody>
            </p:sp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0DA26BFA-C78E-7DDE-83CE-026632099058}"/>
                    </a:ext>
                  </a:extLst>
                </p:cNvPr>
                <p:cNvSpPr/>
                <p:nvPr/>
              </p:nvSpPr>
              <p:spPr>
                <a:xfrm>
                  <a:off x="3998795" y="972290"/>
                  <a:ext cx="966355" cy="426027"/>
                </a:xfrm>
                <a:prstGeom prst="round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cap="small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Target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C9F09081-4B2A-D5EC-41DD-2D1EAB9DE0F6}"/>
                    </a:ext>
                  </a:extLst>
                </p:cNvPr>
                <p:cNvGrpSpPr/>
                <p:nvPr/>
              </p:nvGrpSpPr>
              <p:grpSpPr>
                <a:xfrm>
                  <a:off x="3791904" y="1398316"/>
                  <a:ext cx="690069" cy="1358713"/>
                  <a:chOff x="3791904" y="1398316"/>
                  <a:chExt cx="690069" cy="1358713"/>
                </a:xfrm>
              </p:grpSpPr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8F219B0A-C015-5BD8-CC85-8515775C31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91904" y="2431588"/>
                    <a:ext cx="400086" cy="32544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9E0EF7C8-02A4-735E-2767-401B5B1CA226}"/>
                      </a:ext>
                    </a:extLst>
                  </p:cNvPr>
                  <p:cNvCxnSpPr>
                    <a:cxnSpLocks/>
                    <a:endCxn id="14" idx="2"/>
                  </p:cNvCxnSpPr>
                  <p:nvPr/>
                </p:nvCxnSpPr>
                <p:spPr>
                  <a:xfrm flipV="1">
                    <a:off x="4191990" y="1398316"/>
                    <a:ext cx="289983" cy="1042416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Rounded Rectangle 30">
                    <a:extLst>
                      <a:ext uri="{FF2B5EF4-FFF2-40B4-BE49-F238E27FC236}">
                        <a16:creationId xmlns:a16="http://schemas.microsoft.com/office/drawing/2014/main" id="{E73D687C-EE08-3396-E5FF-9F0ABE3CFED3}"/>
                      </a:ext>
                    </a:extLst>
                  </p:cNvPr>
                  <p:cNvSpPr/>
                  <p:nvPr/>
                </p:nvSpPr>
                <p:spPr>
                  <a:xfrm rot="19040096">
                    <a:off x="4204915" y="2427970"/>
                    <a:ext cx="66675" cy="45719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E263B9A-7395-130F-E5FE-7448D941C401}"/>
                    </a:ext>
                  </a:extLst>
                </p:cNvPr>
                <p:cNvSpPr txBox="1"/>
                <p:nvPr/>
              </p:nvSpPr>
              <p:spPr>
                <a:xfrm>
                  <a:off x="4563514" y="2042095"/>
                  <a:ext cx="8002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NSRL</a:t>
                  </a:r>
                </a:p>
              </p:txBody>
            </p:sp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FC25C46F-AA52-ABB1-37A6-8C1C48785ACF}"/>
                    </a:ext>
                  </a:extLst>
                </p:cNvPr>
                <p:cNvSpPr/>
                <p:nvPr/>
              </p:nvSpPr>
              <p:spPr>
                <a:xfrm>
                  <a:off x="3310230" y="878305"/>
                  <a:ext cx="2415158" cy="1562427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A0AE63AA-1840-04E8-4C22-D5155FD5A2DB}"/>
                    </a:ext>
                  </a:extLst>
                </p:cNvPr>
                <p:cNvSpPr/>
                <p:nvPr/>
              </p:nvSpPr>
              <p:spPr>
                <a:xfrm>
                  <a:off x="6612468" y="4662755"/>
                  <a:ext cx="1251568" cy="461177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006FB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cap="small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Tandem</a:t>
                  </a: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7E5513F4-BC95-7E6C-A290-08BD5322E107}"/>
                    </a:ext>
                  </a:extLst>
                </p:cNvPr>
                <p:cNvCxnSpPr>
                  <a:cxnSpLocks/>
                  <a:stCxn id="13" idx="3"/>
                </p:cNvCxnSpPr>
                <p:nvPr/>
              </p:nvCxnSpPr>
              <p:spPr>
                <a:xfrm>
                  <a:off x="3791904" y="3726897"/>
                  <a:ext cx="882454" cy="78027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D1337E9-D9A0-702E-D2F1-8B1EEA730CD0}"/>
                    </a:ext>
                  </a:extLst>
                </p:cNvPr>
                <p:cNvCxnSpPr>
                  <a:cxnSpLocks/>
                  <a:endCxn id="18" idx="1"/>
                </p:cNvCxnSpPr>
                <p:nvPr/>
              </p:nvCxnSpPr>
              <p:spPr>
                <a:xfrm>
                  <a:off x="4648560" y="4480203"/>
                  <a:ext cx="1963908" cy="41314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C11AE033-EB16-16CA-A523-586E238964C5}"/>
                    </a:ext>
                  </a:extLst>
                </p:cNvPr>
                <p:cNvSpPr/>
                <p:nvPr/>
              </p:nvSpPr>
              <p:spPr>
                <a:xfrm>
                  <a:off x="1610832" y="4226857"/>
                  <a:ext cx="1020417" cy="39036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006FB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cap="small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Linac</a:t>
                  </a: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5181FFB-E2A7-BC51-FBE6-A446FA7AC388}"/>
                    </a:ext>
                  </a:extLst>
                </p:cNvPr>
                <p:cNvGrpSpPr/>
                <p:nvPr/>
              </p:nvGrpSpPr>
              <p:grpSpPr>
                <a:xfrm>
                  <a:off x="2121041" y="3499426"/>
                  <a:ext cx="1429820" cy="727431"/>
                  <a:chOff x="2121041" y="3499426"/>
                  <a:chExt cx="1429820" cy="727431"/>
                </a:xfrm>
              </p:grpSpPr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A0093568-C62C-207D-41E3-6F483D10C0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952750" y="3499426"/>
                    <a:ext cx="598111" cy="35821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3254FAC1-E486-E103-7F94-50D032A5881D}"/>
                      </a:ext>
                    </a:extLst>
                  </p:cNvPr>
                  <p:cNvCxnSpPr>
                    <a:cxnSpLocks/>
                    <a:endCxn id="21" idx="0"/>
                  </p:cNvCxnSpPr>
                  <p:nvPr/>
                </p:nvCxnSpPr>
                <p:spPr>
                  <a:xfrm flipH="1">
                    <a:off x="2121041" y="3844290"/>
                    <a:ext cx="854805" cy="3825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Rounded Rectangle 27">
                    <a:extLst>
                      <a:ext uri="{FF2B5EF4-FFF2-40B4-BE49-F238E27FC236}">
                        <a16:creationId xmlns:a16="http://schemas.microsoft.com/office/drawing/2014/main" id="{EB20A75C-18EF-3B70-FD9F-CDB8B0ADF5E2}"/>
                      </a:ext>
                    </a:extLst>
                  </p:cNvPr>
                  <p:cNvSpPr/>
                  <p:nvPr/>
                </p:nvSpPr>
                <p:spPr>
                  <a:xfrm rot="20256672">
                    <a:off x="3020641" y="4123131"/>
                    <a:ext cx="140828" cy="4762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18191EC-5EE2-ACFE-489B-637E997B045B}"/>
                    </a:ext>
                  </a:extLst>
                </p:cNvPr>
                <p:cNvSpPr txBox="1"/>
                <p:nvPr/>
              </p:nvSpPr>
              <p:spPr>
                <a:xfrm>
                  <a:off x="2474589" y="3493868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LtB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EB502AC-FBDC-B192-EFB1-11452F2DF259}"/>
                    </a:ext>
                  </a:extLst>
                </p:cNvPr>
                <p:cNvSpPr txBox="1"/>
                <p:nvPr/>
              </p:nvSpPr>
              <p:spPr>
                <a:xfrm>
                  <a:off x="4993157" y="4167457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TtB</a:t>
                  </a:r>
                </a:p>
              </p:txBody>
            </p: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DF9E0B58-4B43-0458-ECCD-60A7D79550BC}"/>
                    </a:ext>
                  </a:extLst>
                </p:cNvPr>
                <p:cNvSpPr/>
                <p:nvPr/>
              </p:nvSpPr>
              <p:spPr>
                <a:xfrm rot="869876">
                  <a:off x="4603943" y="4505605"/>
                  <a:ext cx="140828" cy="47625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F0D80EDB-4EDE-B45A-3CED-323E323DF0EC}"/>
                  </a:ext>
                </a:extLst>
              </p:cNvPr>
              <p:cNvSpPr/>
              <p:nvPr/>
            </p:nvSpPr>
            <p:spPr>
              <a:xfrm>
                <a:off x="2263906" y="4813777"/>
                <a:ext cx="752972" cy="38256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6FB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cap="small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Ebis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70146DE-4FB6-2BC6-D097-2411C3C44F94}"/>
                  </a:ext>
                </a:extLst>
              </p:cNvPr>
              <p:cNvCxnSpPr>
                <a:cxnSpLocks/>
                <a:stCxn id="9" idx="3"/>
              </p:cNvCxnSpPr>
              <p:nvPr/>
            </p:nvCxnSpPr>
            <p:spPr>
              <a:xfrm flipV="1">
                <a:off x="3016878" y="4800906"/>
                <a:ext cx="422690" cy="20415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E4A196-D829-642E-676A-D96C0DD3B522}"/>
                  </a:ext>
                </a:extLst>
              </p:cNvPr>
              <p:cNvSpPr txBox="1"/>
              <p:nvPr/>
            </p:nvSpPr>
            <p:spPr>
              <a:xfrm>
                <a:off x="3566964" y="4444445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EtB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E224ED5-0B00-3423-7189-AC0693564F90}"/>
                  </a:ext>
                </a:extLst>
              </p:cNvPr>
              <p:cNvCxnSpPr>
                <a:cxnSpLocks/>
                <a:endCxn id="13" idx="3"/>
              </p:cNvCxnSpPr>
              <p:nvPr/>
            </p:nvCxnSpPr>
            <p:spPr>
              <a:xfrm flipV="1">
                <a:off x="3428628" y="3726897"/>
                <a:ext cx="363276" cy="10868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8B37775-E468-129F-4986-3075166D0BAB}"/>
                </a:ext>
              </a:extLst>
            </p:cNvPr>
            <p:cNvSpPr/>
            <p:nvPr/>
          </p:nvSpPr>
          <p:spPr>
            <a:xfrm>
              <a:off x="7484567" y="2947839"/>
              <a:ext cx="2271381" cy="1371600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1399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6828F-DD21-A360-7485-C64E84C2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FB2153-F167-4D35-17D3-AF5593B20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B4DDA6-774A-E0D4-F827-CFC4503A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capabilities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E447C-E586-A707-B378-F41A66282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 range in </a:t>
            </a:r>
            <a:r>
              <a:rPr lang="en-US" i="1" dirty="0"/>
              <a:t>intensity</a:t>
            </a:r>
            <a:r>
              <a:rPr lang="en-US" dirty="0"/>
              <a:t> (1 – 10</a:t>
            </a:r>
            <a:r>
              <a:rPr lang="en-US" baseline="30000" dirty="0"/>
              <a:t>10</a:t>
            </a:r>
            <a:r>
              <a:rPr lang="en-US" dirty="0"/>
              <a:t> p/s) </a:t>
            </a:r>
            <a:br>
              <a:rPr lang="en-US" dirty="0"/>
            </a:br>
            <a:endParaRPr lang="en-US" dirty="0"/>
          </a:p>
          <a:p>
            <a:r>
              <a:rPr lang="en-US" dirty="0"/>
              <a:t>Wide range in </a:t>
            </a:r>
            <a:r>
              <a:rPr lang="en-US" i="1" dirty="0"/>
              <a:t>energy</a:t>
            </a:r>
            <a:r>
              <a:rPr lang="en-US" dirty="0"/>
              <a:t> (2+ GeV/p)</a:t>
            </a:r>
            <a:br>
              <a:rPr lang="en-US" dirty="0"/>
            </a:br>
            <a:endParaRPr lang="en-US" dirty="0"/>
          </a:p>
          <a:p>
            <a:r>
              <a:rPr lang="en-US" dirty="0"/>
              <a:t>Large variety of ion species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Extremely fast species swap</a:t>
            </a:r>
            <a:br>
              <a:rPr lang="en-US" dirty="0"/>
            </a:br>
            <a:endParaRPr lang="en-US" dirty="0"/>
          </a:p>
          <a:p>
            <a:r>
              <a:rPr lang="en-US" dirty="0"/>
              <a:t>Long, stable spills (1s +)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7B2BF4-3A3E-47B2-CCC1-7D61DCABE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783DAF-7990-AC64-3942-1EEE629CD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4F0EF4-F196-7E90-1AAD-306C3EBA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168" y="2700575"/>
            <a:ext cx="4099832" cy="329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890E93-E7C6-6C1F-51C1-79DAC7F37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42" y="2845349"/>
            <a:ext cx="2871907" cy="299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635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43802-F55C-F3A0-345F-A4C7F8036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D1C6C-6682-5D5B-2B94-7E2885DB5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CF7698-DCAE-179F-B9A4-99A76B533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B1990-24C9-3633-9FFA-2977AD184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Sources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AGS Booster synchrotron</a:t>
            </a:r>
            <a:br>
              <a:rPr lang="en-US" dirty="0">
                <a:highlight>
                  <a:srgbClr val="FFFF00"/>
                </a:highlight>
              </a:rPr>
            </a:br>
            <a:endParaRPr lang="en-US" dirty="0">
              <a:highlight>
                <a:srgbClr val="FFFF00"/>
              </a:highligh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NSRL transfer line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Target room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0C7CBD-2822-A4E8-3F42-6AAA5F736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F0045B-01E2-9125-874C-A4B6FF80E1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85A2B-1EEB-59C5-34B2-DA7368445D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04455" y="1300550"/>
            <a:ext cx="2941806" cy="439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80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AECB2-36A5-50D3-C396-0BE70F50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F6A010-0449-33FF-ABDD-1BBE38A22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4C1552-060B-6CAF-B1DA-8980CE7B0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AGS Booster synchrotron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B42BF3-C64C-22C6-B919-B1AA3465B6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975365"/>
                <a:ext cx="11499925" cy="50636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Circumference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 200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…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i="1" dirty="0"/>
                  <a:t>Slow extraction!</a:t>
                </a:r>
                <a:br>
                  <a:rPr lang="en-US" i="1" dirty="0"/>
                </a:br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Slow resonant extraction </a:t>
                </a:r>
                <a:br>
                  <a:rPr lang="en-US" dirty="0"/>
                </a:br>
                <a:r>
                  <a:rPr lang="en-US" dirty="0"/>
                  <a:t>was developed in the early </a:t>
                </a:r>
                <a:br>
                  <a:rPr lang="en-US" dirty="0"/>
                </a:br>
                <a:r>
                  <a:rPr lang="en-US" dirty="0"/>
                  <a:t>proton synchrotron era to provide </a:t>
                </a:r>
                <a:br>
                  <a:rPr lang="en-US" dirty="0"/>
                </a:br>
                <a:r>
                  <a:rPr lang="en-US" dirty="0"/>
                  <a:t>quasi-continuous beams for fixed-target experiments. 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These methods have been in operation at BNL since the AGS era from the 60s!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B42BF3-C64C-22C6-B919-B1AA3465B6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975365"/>
                <a:ext cx="11499925" cy="5063694"/>
              </a:xfrm>
              <a:blipFill>
                <a:blip r:embed="rId2"/>
                <a:stretch>
                  <a:fillRect l="-883" t="-1500" b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97E3B4-5D08-9521-59F4-1F56381A31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57EB33-CE8E-EE37-2776-F73F852E27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2052" name="Picture 4" descr="BNL | RHIC | Booster Synchrotron">
            <a:extLst>
              <a:ext uri="{FF2B5EF4-FFF2-40B4-BE49-F238E27FC236}">
                <a16:creationId xmlns:a16="http://schemas.microsoft.com/office/drawing/2014/main" id="{73E2DAF4-58CF-30B2-2A33-3F3CA6E2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2356" y="1378518"/>
            <a:ext cx="3058816" cy="301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ABEB62B-1A66-6D4D-477B-C35E6E4BE197}"/>
              </a:ext>
            </a:extLst>
          </p:cNvPr>
          <p:cNvGrpSpPr/>
          <p:nvPr/>
        </p:nvGrpSpPr>
        <p:grpSpPr>
          <a:xfrm>
            <a:off x="4359910" y="1378518"/>
            <a:ext cx="4064000" cy="3048000"/>
            <a:chOff x="4637024" y="1605827"/>
            <a:chExt cx="4064000" cy="304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622300-236F-83E3-80DC-0816168AB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37024" y="1605827"/>
              <a:ext cx="4064000" cy="3048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5AD4921-A160-2F04-4653-859ECE771F28}"/>
                    </a:ext>
                  </a:extLst>
                </p14:cNvPr>
                <p14:cNvContentPartPr/>
                <p14:nvPr/>
              </p14:nvContentPartPr>
              <p14:xfrm>
                <a:off x="5529854" y="3337147"/>
                <a:ext cx="864360" cy="472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5AD4921-A160-2F04-4653-859ECE771F2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23734" y="3331027"/>
                  <a:ext cx="87660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AB71420-0B75-52B1-6156-64976FF51B08}"/>
                    </a:ext>
                  </a:extLst>
                </p14:cNvPr>
                <p14:cNvContentPartPr/>
                <p14:nvPr/>
              </p14:nvContentPartPr>
              <p14:xfrm>
                <a:off x="6345614" y="3331027"/>
                <a:ext cx="71280" cy="52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AB71420-0B75-52B1-6156-64976FF51B0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39494" y="3324907"/>
                  <a:ext cx="835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4603F2B-EA59-71B2-FBF8-8E338801AD62}"/>
                    </a:ext>
                  </a:extLst>
                </p14:cNvPr>
                <p14:cNvContentPartPr/>
                <p14:nvPr/>
              </p14:nvContentPartPr>
              <p14:xfrm>
                <a:off x="7044014" y="3047707"/>
                <a:ext cx="353160" cy="308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4603F2B-EA59-71B2-FBF8-8E338801AD6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37900" y="3041587"/>
                  <a:ext cx="365388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721ECE8-8822-1AEB-7AC5-1EE2CBC4747A}"/>
                    </a:ext>
                  </a:extLst>
                </p14:cNvPr>
                <p14:cNvContentPartPr/>
                <p14:nvPr/>
              </p14:nvContentPartPr>
              <p14:xfrm>
                <a:off x="7183694" y="3037987"/>
                <a:ext cx="46800" cy="51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721ECE8-8822-1AEB-7AC5-1EE2CBC4747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77574" y="3031867"/>
                  <a:ext cx="59040" cy="63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F9B355-2C11-B280-96ED-0AA0B71EF1CC}"/>
                </a:ext>
              </a:extLst>
            </p:cNvPr>
            <p:cNvGrpSpPr/>
            <p:nvPr/>
          </p:nvGrpSpPr>
          <p:grpSpPr>
            <a:xfrm>
              <a:off x="6107294" y="3796147"/>
              <a:ext cx="513000" cy="478080"/>
              <a:chOff x="9024602" y="5669500"/>
              <a:chExt cx="513000" cy="478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016E7269-2630-8039-CF29-26AF7D6816BF}"/>
                      </a:ext>
                    </a:extLst>
                  </p14:cNvPr>
                  <p14:cNvContentPartPr/>
                  <p14:nvPr/>
                </p14:nvContentPartPr>
                <p14:xfrm>
                  <a:off x="9041522" y="5669500"/>
                  <a:ext cx="496080" cy="45972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E7367C87-83BD-FC28-11EB-54FF00B2189C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035398" y="5663380"/>
                    <a:ext cx="508329" cy="47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242F5CCF-C47E-4BDF-FF03-394E49E7937C}"/>
                      </a:ext>
                    </a:extLst>
                  </p14:cNvPr>
                  <p14:cNvContentPartPr/>
                  <p14:nvPr/>
                </p14:nvContentPartPr>
                <p14:xfrm>
                  <a:off x="9024602" y="6102220"/>
                  <a:ext cx="33480" cy="45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3100EE9B-D9A8-E383-1418-EBEE15F45186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9018547" y="6096100"/>
                    <a:ext cx="45590" cy="57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81A1CD7-4662-7DE7-B179-CB1750AA9AE5}"/>
                    </a:ext>
                  </a:extLst>
                </p14:cNvPr>
                <p14:cNvContentPartPr/>
                <p14:nvPr/>
              </p14:nvContentPartPr>
              <p14:xfrm>
                <a:off x="5415014" y="4155787"/>
                <a:ext cx="261000" cy="117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81A1CD7-4662-7DE7-B179-CB1750AA9AE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08902" y="4149667"/>
                  <a:ext cx="273223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831849B-5E90-CBF8-BBD4-8F0070A630E5}"/>
                    </a:ext>
                  </a:extLst>
                </p14:cNvPr>
                <p14:cNvContentPartPr/>
                <p14:nvPr/>
              </p14:nvContentPartPr>
              <p14:xfrm>
                <a:off x="5855294" y="3919627"/>
                <a:ext cx="187560" cy="143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831849B-5E90-CBF8-BBD4-8F0070A630E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849174" y="3913507"/>
                  <a:ext cx="1998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C67631B-375D-AD64-79B3-F5BA2D9C1C58}"/>
                    </a:ext>
                  </a:extLst>
                </p14:cNvPr>
                <p14:cNvContentPartPr/>
                <p14:nvPr/>
              </p14:nvContentPartPr>
              <p14:xfrm>
                <a:off x="5238071" y="3890554"/>
                <a:ext cx="141840" cy="205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C67631B-375D-AD64-79B3-F5BA2D9C1C5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31951" y="3884423"/>
                  <a:ext cx="154080" cy="217462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025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45BEA-8F94-F1A2-0CF2-1B4A8C0F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743CAA-4151-59E9-0162-DEDEC1E6B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0EDA7D-4E13-2E67-7342-492B37FF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extraction from the AGS booster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626743-F8E0-DED9-E1A9-77FFD8FC2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082" y="974725"/>
            <a:ext cx="11253611" cy="506412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4FD9F-35A6-B16A-907E-67DAE777A2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20C408-4BEC-71B6-7BED-BDA51D06D7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</p:spTree>
    <p:extLst>
      <p:ext uri="{BB962C8B-B14F-4D97-AF65-F5344CB8AC3E}">
        <p14:creationId xmlns:p14="http://schemas.microsoft.com/office/powerpoint/2010/main" val="422809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496A8B-9527-D69E-EDA2-CA168B988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5ED364-8F74-6D5E-BF6E-27598B7A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NSRL transfer 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E3BDB-EC58-8B7E-A82E-016385884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High-efficiency transport line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Uses:</a:t>
            </a:r>
          </a:p>
          <a:p>
            <a:endParaRPr lang="en-US" dirty="0"/>
          </a:p>
          <a:p>
            <a:r>
              <a:rPr lang="en-US" dirty="0"/>
              <a:t>Specialized magnetic septa</a:t>
            </a:r>
            <a:br>
              <a:rPr lang="en-US" dirty="0"/>
            </a:br>
            <a:endParaRPr lang="en-US" dirty="0"/>
          </a:p>
          <a:p>
            <a:r>
              <a:rPr lang="en-US" dirty="0"/>
              <a:t>Stripping foils for high Q</a:t>
            </a:r>
            <a:br>
              <a:rPr lang="en-US" dirty="0"/>
            </a:br>
            <a:endParaRPr lang="en-US" dirty="0"/>
          </a:p>
          <a:p>
            <a:r>
              <a:rPr lang="en-US" dirty="0"/>
              <a:t>Octupole magnets for beam flattening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302320-EBAA-7333-9DAA-25566739C6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465205-05E1-BCE2-1FCF-74155AB40C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15097-24CD-B81C-BA0C-4CD8A27663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01953" y="975365"/>
            <a:ext cx="5560551" cy="33002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6AB4AA-F711-15B3-E019-00F034D0BABB}"/>
              </a:ext>
            </a:extLst>
          </p:cNvPr>
          <p:cNvCxnSpPr>
            <a:cxnSpLocks/>
          </p:cNvCxnSpPr>
          <p:nvPr/>
        </p:nvCxnSpPr>
        <p:spPr>
          <a:xfrm flipV="1">
            <a:off x="5972928" y="2311496"/>
            <a:ext cx="1970922" cy="97436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CD6FB5-DBB6-EEF1-6DE3-DC40D3467DE0}"/>
              </a:ext>
            </a:extLst>
          </p:cNvPr>
          <p:cNvCxnSpPr>
            <a:cxnSpLocks/>
          </p:cNvCxnSpPr>
          <p:nvPr/>
        </p:nvCxnSpPr>
        <p:spPr>
          <a:xfrm>
            <a:off x="5972928" y="1773561"/>
            <a:ext cx="1890912" cy="38774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A1F6F0C-CD5A-B8C2-63CF-463D7F8B4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9"/>
          <a:stretch>
            <a:fillRect/>
          </a:stretch>
        </p:blipFill>
        <p:spPr>
          <a:xfrm>
            <a:off x="4409687" y="1773561"/>
            <a:ext cx="1563241" cy="151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C20A32-3185-4EE9-13A4-1672D64153FA}"/>
              </a:ext>
            </a:extLst>
          </p:cNvPr>
          <p:cNvCxnSpPr>
            <a:cxnSpLocks/>
          </p:cNvCxnSpPr>
          <p:nvPr/>
        </p:nvCxnSpPr>
        <p:spPr>
          <a:xfrm flipV="1">
            <a:off x="10913080" y="3794760"/>
            <a:ext cx="446272" cy="188645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ADB1E3-45DA-BCA1-9DA1-191E156DC753}"/>
              </a:ext>
            </a:extLst>
          </p:cNvPr>
          <p:cNvCxnSpPr>
            <a:cxnSpLocks/>
          </p:cNvCxnSpPr>
          <p:nvPr/>
        </p:nvCxnSpPr>
        <p:spPr>
          <a:xfrm flipV="1">
            <a:off x="9349839" y="3715587"/>
            <a:ext cx="1828143" cy="40925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9DA6139-36F0-05F8-A4D8-953508025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9"/>
          <a:stretch>
            <a:fillRect/>
          </a:stretch>
        </p:blipFill>
        <p:spPr>
          <a:xfrm>
            <a:off x="9349839" y="4168918"/>
            <a:ext cx="1563241" cy="1512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3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9F135-4E17-95BF-D2EB-E79BE99A8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022FD6-6957-36C8-5975-5A09B8F56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7806A4-88C2-AC84-1934-23CFBDFB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methods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A0098-2CBB-F7D5-6327-8C896AB59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Booster slow extraction efficiency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Orbit control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Closed orbit correction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Extraction bump optimization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Optimal septum positioning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Resonance crossing</a:t>
            </a:r>
          </a:p>
          <a:p>
            <a:pPr lvl="2"/>
            <a:r>
              <a:rPr lang="en-US" sz="1400" dirty="0"/>
              <a:t>Precise magnetic setpoints (dipoles, quadrupoles)</a:t>
            </a:r>
          </a:p>
          <a:p>
            <a:pPr lvl="2"/>
            <a:r>
              <a:rPr lang="en-US" sz="1400" dirty="0"/>
              <a:t>Spill rate (servo)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NSRL line beam diagnostics and shaping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Closed orbit correction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Beam phase space reconstruction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Octupole-driven beam shaping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54E57-DE44-BD84-BEBF-6196AA06F1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5E2AD6-83AB-5468-5AF0-77560A8065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A20DD-8D90-0572-7728-DFFA8117D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716" y="1016777"/>
            <a:ext cx="3943514" cy="2082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017A8-A037-3CB6-4AC2-31336587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327" y="3549294"/>
            <a:ext cx="3055906" cy="229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08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E9CFE-73AB-4C46-289B-86F6853FC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8FE04D-18C1-6014-171E-03145E722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269800-D01C-7BDA-824B-529F2FD71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Avenues for automation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9DEEA-A030-796E-1962-F5F99567D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Large system – many </a:t>
            </a:r>
            <a:r>
              <a:rPr lang="en-US" sz="2800" dirty="0" err="1"/>
              <a:t>DoF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Routine measurements amenable to automation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Emittance measurement (beam covariance matrix)</a:t>
            </a:r>
          </a:p>
          <a:p>
            <a:pPr lvl="1"/>
            <a:r>
              <a:rPr lang="en-US" dirty="0"/>
              <a:t>Orbit response measurement (magnet strengths)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Routine optimizations amenable to automation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Extraction bump</a:t>
            </a:r>
          </a:p>
          <a:p>
            <a:pPr lvl="1"/>
            <a:r>
              <a:rPr lang="en-US" dirty="0"/>
              <a:t>Beam flattening </a:t>
            </a: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85E1A-A217-BF12-8993-F3645731A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RHIC/AGS Users Meeting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F69E5C-A9F1-C54F-A190-DC744735EF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Eiad Hamwi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BF2C39-3149-A142-6791-F0046890D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350" y="876344"/>
            <a:ext cx="2796500" cy="27965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312BFA8-B811-BFD7-7AF8-FE4434C7D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84"/>
          <a:stretch>
            <a:fillRect/>
          </a:stretch>
        </p:blipFill>
        <p:spPr bwMode="auto">
          <a:xfrm>
            <a:off x="7564113" y="3758181"/>
            <a:ext cx="3987454" cy="226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41061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-EIC" id="{FBC1D394-2DA8-224C-9486-75598E67A354}" vid="{7980D29C-8FD3-0048-9C47-A2DF99B918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a469d0-3036-4ae3-9923-3400c70aa5ce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99BA54FF9A948A609D910162EBE44" ma:contentTypeVersion="11" ma:contentTypeDescription="Create a new document." ma:contentTypeScope="" ma:versionID="b030e7558480345f9e2d2b5fdfc79679">
  <xsd:schema xmlns:xsd="http://www.w3.org/2001/XMLSchema" xmlns:xs="http://www.w3.org/2001/XMLSchema" xmlns:p="http://schemas.microsoft.com/office/2006/metadata/properties" xmlns:ns2="22a469d0-3036-4ae3-9923-3400c70aa5ce" xmlns:ns3="3bfd71d5-c7ac-4dca-b865-a609d1eb4074" targetNamespace="http://schemas.microsoft.com/office/2006/metadata/properties" ma:root="true" ma:fieldsID="0a0ec60bdd43616a51291bf749e267ac" ns2:_="" ns3:_="">
    <xsd:import namespace="22a469d0-3036-4ae3-9923-3400c70aa5ce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469d0-3036-4ae3-9923-3400c70aa5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22a469d0-3036-4ae3-9923-3400c70aa5ce"/>
    <ds:schemaRef ds:uri="3bfd71d5-c7ac-4dca-b865-a609d1eb4074"/>
  </ds:schemaRefs>
</ds:datastoreItem>
</file>

<file path=customXml/itemProps2.xml><?xml version="1.0" encoding="utf-8"?>
<ds:datastoreItem xmlns:ds="http://schemas.openxmlformats.org/officeDocument/2006/customXml" ds:itemID="{CA91F7CA-7CD5-4264-9A02-95D64B7578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a469d0-3036-4ae3-9923-3400c70aa5ce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606</TotalTime>
  <Words>643</Words>
  <Application>Microsoft Macintosh PowerPoint</Application>
  <PresentationFormat>Widescreen</PresentationFormat>
  <Paragraphs>147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Times New Roman</vt:lpstr>
      <vt:lpstr>Wingdings</vt:lpstr>
      <vt:lpstr>BNL</vt:lpstr>
      <vt:lpstr>Machine Learning Assisted Tuning and Diagnostics of NSRL Beams</vt:lpstr>
      <vt:lpstr>NSRL injector complex</vt:lpstr>
      <vt:lpstr>Science capabilities</vt:lpstr>
      <vt:lpstr>Subsystems</vt:lpstr>
      <vt:lpstr>AGS Booster synchrotron</vt:lpstr>
      <vt:lpstr>Slow extraction from the AGS booster</vt:lpstr>
      <vt:lpstr>NSRL transfer line</vt:lpstr>
      <vt:lpstr>Traditional methods</vt:lpstr>
      <vt:lpstr>Avenues for automation</vt:lpstr>
      <vt:lpstr>Routine measurements</vt:lpstr>
      <vt:lpstr>Digital Twins</vt:lpstr>
      <vt:lpstr>Digital Twin for the NSRL line</vt:lpstr>
      <vt:lpstr>Bayesian optimization for target</vt:lpstr>
      <vt:lpstr>ML assistance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Hamwi, Eiad</dc:creator>
  <cp:keywords/>
  <dc:description/>
  <cp:lastModifiedBy>Hamwi, Eiad</cp:lastModifiedBy>
  <cp:revision>12</cp:revision>
  <dcterms:created xsi:type="dcterms:W3CDTF">2026-05-11T20:26:40Z</dcterms:created>
  <dcterms:modified xsi:type="dcterms:W3CDTF">2026-05-12T14:24:00Z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0x010100C6099BA54FF9A948A609D910162EBE44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SharedWithUsers">
    <vt:lpwstr/>
  </property>
</Properties>
</file>