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83" r:id="rId2"/>
    <p:sldId id="291" r:id="rId3"/>
    <p:sldId id="379" r:id="rId4"/>
    <p:sldId id="382" r:id="rId5"/>
    <p:sldId id="344" r:id="rId6"/>
    <p:sldId id="311" r:id="rId7"/>
    <p:sldId id="381" r:id="rId8"/>
    <p:sldId id="380" r:id="rId9"/>
    <p:sldId id="371" r:id="rId10"/>
    <p:sldId id="349" r:id="rId11"/>
    <p:sldId id="354" r:id="rId12"/>
    <p:sldId id="355" r:id="rId13"/>
    <p:sldId id="373" r:id="rId14"/>
    <p:sldId id="378" r:id="rId15"/>
  </p:sldIdLst>
  <p:sldSz cx="9144000" cy="6858000" type="screen4x3"/>
  <p:notesSz cx="69977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3"/>
    <p:restoredTop sz="94665"/>
  </p:normalViewPr>
  <p:slideViewPr>
    <p:cSldViewPr>
      <p:cViewPr varScale="1">
        <p:scale>
          <a:sx n="120" d="100"/>
          <a:sy n="120" d="100"/>
        </p:scale>
        <p:origin x="7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1EAA740-1A32-D34B-6ACC-EFE7234FDE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25C5023-A8C9-7B55-0C60-B7C545E990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EF24584-FA17-6F8B-155B-820EB4B3CC1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ECD97265-BBCA-ABE0-D0FB-97601E6598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4237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smtClean="0"/>
            </a:lvl1pPr>
          </a:lstStyle>
          <a:p>
            <a:pPr>
              <a:defRPr/>
            </a:pPr>
            <a:fld id="{5ADDFDE8-4A88-1F41-B790-75EFCDB69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1DEC6D7-0906-7C18-BC6D-007CA4F333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C76C290-1114-FE51-7CF2-98C41BD649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584899E-1520-AE91-968C-5250B3F113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19E09652-2E20-3F7D-0DA8-8BE766C961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D3CA1201-9BE2-C826-84E8-E9FE02F306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04E061B3-B26F-A46F-0062-831A2CDC8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F67B558-7E0D-2B48-AFE2-97DBC7EDE0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28793177-72DF-9615-B60D-DFD2038F05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75F197D7-2834-2C97-3230-151ABC3CC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4ECF5E71-73F7-A1B8-415C-6B67BAFB43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95C067-2BF0-064C-AB2D-894A3437DD67}" type="slidenum">
              <a:rPr kumimoji="0" lang="en-US" altLang="en-US"/>
              <a:pPr>
                <a:spcBef>
                  <a:spcPct val="0"/>
                </a:spcBef>
              </a:pPr>
              <a:t>2</a:t>
            </a:fld>
            <a:endParaRPr kumimoji="0"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7B558-7E0D-2B48-AFE2-97DBC7EDE08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57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EF5EC448-765D-6947-A3D0-968869636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E9F9A0C2-4AAA-D6A8-8CA1-2770CCB6C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D9CE44A3-03F8-388D-A9C4-FD3B372D7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27956A-B643-9A42-859C-35E89CD01639}" type="slidenum">
              <a:rPr kumimoji="0" lang="en-US" altLang="en-US"/>
              <a:pPr>
                <a:spcBef>
                  <a:spcPct val="0"/>
                </a:spcBef>
              </a:pPr>
              <a:t>14</a:t>
            </a:fld>
            <a:endParaRPr kumimoji="0"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>
            <a:extLst>
              <a:ext uri="{FF2B5EF4-FFF2-40B4-BE49-F238E27FC236}">
                <a16:creationId xmlns:a16="http://schemas.microsoft.com/office/drawing/2014/main" id="{F80858AD-DE8F-5E73-06E4-A86AF2547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9812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E4386F3-FD71-40CF-6437-266DD939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15000"/>
            <a:ext cx="601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Seminar UVA</a:t>
            </a:r>
            <a:br>
              <a:rPr lang="en-US" altLang="en-US" sz="2000">
                <a:solidFill>
                  <a:srgbClr val="0033CC"/>
                </a:solidFill>
              </a:rPr>
            </a:br>
            <a:r>
              <a:rPr lang="en-US" altLang="en-US" sz="2000">
                <a:solidFill>
                  <a:srgbClr val="0033CC"/>
                </a:solidFill>
              </a:rPr>
              <a:t>November 15, 2011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9BEE231-40B5-6212-4B67-3B45C948F9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57150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658600" imgH="4343400" progId="Word.Document.8">
                  <p:embed/>
                </p:oleObj>
              </mc:Choice>
              <mc:Fallback>
                <p:oleObj name="Document" r:id="rId2" imgW="11658600" imgH="4343400" progId="Word.Document.8">
                  <p:embed/>
                  <p:pic>
                    <p:nvPicPr>
                      <p:cNvPr id="52228" name="Object 3">
                        <a:extLst>
                          <a:ext uri="{FF2B5EF4-FFF2-40B4-BE49-F238E27FC236}">
                            <a16:creationId xmlns:a16="http://schemas.microsoft.com/office/drawing/2014/main" id="{D73B4970-CC55-4B79-3382-FD33914E22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150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09800"/>
            <a:ext cx="8077200" cy="33528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49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2044700" cy="561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981700" cy="5619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97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04800"/>
            <a:ext cx="8153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13200" cy="227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219200"/>
            <a:ext cx="4013200" cy="227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48075"/>
            <a:ext cx="4013200" cy="227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00" y="3648075"/>
            <a:ext cx="4013200" cy="227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253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178800" cy="561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51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13200" cy="4705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219200"/>
            <a:ext cx="4013200" cy="227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648075"/>
            <a:ext cx="4013200" cy="227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55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5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52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13200" cy="470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219200"/>
            <a:ext cx="4013200" cy="470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62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27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74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48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88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91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1F211A-1D1D-B46C-C743-51FBE1DC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153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C3080C-6811-CE25-219D-2B1DD11B6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1788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6FA30931-8150-FC14-AFD9-EE5ABAFB7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>
            <a:extLst>
              <a:ext uri="{FF2B5EF4-FFF2-40B4-BE49-F238E27FC236}">
                <a16:creationId xmlns:a16="http://schemas.microsoft.com/office/drawing/2014/main" id="{E5FF7791-3ACE-0AD1-629E-245FF9F31D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60198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6" imgW="11658600" imgH="4343400" progId="Word.Document.8">
                  <p:embed/>
                </p:oleObj>
              </mc:Choice>
              <mc:Fallback>
                <p:oleObj name="Document" r:id="rId16" imgW="11658600" imgH="4343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198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E574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Monotype Sorts" pitchFamily="2" charset="2"/>
        <a:defRPr kumimoji="1" sz="2000">
          <a:solidFill>
            <a:srgbClr val="0000CC"/>
          </a:solidFill>
          <a:latin typeface="+mn-lt"/>
          <a:ea typeface="ＭＳ Ｐゴシック" charset="-128"/>
          <a:cs typeface="ＭＳ Ｐゴシック" charset="-128"/>
        </a:defRPr>
      </a:lvl1pPr>
      <a:lvl2pPr marL="447675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l"/>
        <a:defRPr kumimoji="1" sz="2000">
          <a:solidFill>
            <a:srgbClr val="0000CC"/>
          </a:solidFill>
          <a:latin typeface="+mn-lt"/>
          <a:ea typeface="ＭＳ Ｐゴシック" charset="-128"/>
        </a:defRPr>
      </a:lvl2pPr>
      <a:lvl3pPr marL="914400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latin typeface="+mn-lt"/>
          <a:ea typeface="ＭＳ Ｐゴシック" charset="-128"/>
        </a:defRPr>
      </a:lvl3pPr>
      <a:lvl4pPr marL="1363663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m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286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charset="2"/>
        <a:buChar char="u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743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charset="2"/>
        <a:buChar char="u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200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charset="2"/>
        <a:buChar char="u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657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charset="2"/>
        <a:buChar char="u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B07E-3031-5FE9-0A26-08B831F5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762000"/>
          </a:xfrm>
        </p:spPr>
        <p:txBody>
          <a:bodyPr/>
          <a:lstStyle/>
          <a:p>
            <a:pPr algn="ctr"/>
            <a:r>
              <a:rPr lang="en-US" dirty="0"/>
              <a:t>Spin Physics at RHIC</a:t>
            </a:r>
            <a:br>
              <a:rPr lang="en-US" dirty="0"/>
            </a:br>
            <a:r>
              <a:rPr lang="en-US" dirty="0"/>
              <a:t>An Early History and Early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EE8D1-EC6A-9673-D43E-5798B51DE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Yousef I. Makdisi</a:t>
            </a:r>
          </a:p>
          <a:p>
            <a:pPr algn="ctr"/>
            <a:r>
              <a:rPr lang="en-US" dirty="0"/>
              <a:t>Brookhaven National Laboratory</a:t>
            </a:r>
          </a:p>
          <a:p>
            <a:pPr algn="ctr"/>
            <a:r>
              <a:rPr lang="en-US" dirty="0"/>
              <a:t>(Retired)</a:t>
            </a:r>
          </a:p>
        </p:txBody>
      </p:sp>
    </p:spTree>
    <p:extLst>
      <p:ext uri="{BB962C8B-B14F-4D97-AF65-F5344CB8AC3E}">
        <p14:creationId xmlns:p14="http://schemas.microsoft.com/office/powerpoint/2010/main" val="156714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>
            <a:extLst>
              <a:ext uri="{FF2B5EF4-FFF2-40B4-BE49-F238E27FC236}">
                <a16:creationId xmlns:a16="http://schemas.microsoft.com/office/drawing/2014/main" id="{0251BF60-134E-878D-3A32-3AB871030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3048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200" dirty="0">
                <a:solidFill>
                  <a:srgbClr val="FF0000"/>
                </a:solidFill>
              </a:rPr>
              <a:t>Accessing the gluon polarization ΔG</a:t>
            </a:r>
          </a:p>
        </p:txBody>
      </p:sp>
      <p:sp>
        <p:nvSpPr>
          <p:cNvPr id="14338" name="Text Box 37">
            <a:extLst>
              <a:ext uri="{FF2B5EF4-FFF2-40B4-BE49-F238E27FC236}">
                <a16:creationId xmlns:a16="http://schemas.microsoft.com/office/drawing/2014/main" id="{F8157875-9DD0-F6F9-32AA-113F6C9EF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28" y="1295400"/>
            <a:ext cx="7076681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36600" indent="-2794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ClrTx/>
              <a:buSzTx/>
              <a:buFontTx/>
              <a:buNone/>
            </a:pPr>
            <a:r>
              <a:rPr kumimoji="0"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Polarized Gluon Distribution Measurements : </a:t>
            </a:r>
          </a:p>
          <a:p>
            <a:pPr lvl="1" eaLnBrk="1" hangingPunct="1">
              <a:buClrTx/>
              <a:buSzTx/>
              <a:buFont typeface="Wingdings" pitchFamily="2" charset="2"/>
              <a:buChar char="ü"/>
            </a:pPr>
            <a:r>
              <a:rPr kumimoji="0" lang="en-US" altLang="en-US" sz="2400" dirty="0">
                <a:solidFill>
                  <a:srgbClr val="006600"/>
                </a:solidFill>
                <a:latin typeface="Calibri" panose="020F0502020204030204" pitchFamily="34" charset="0"/>
              </a:rPr>
              <a:t>Use a variety of probes with variety of kinematics</a:t>
            </a:r>
          </a:p>
          <a:p>
            <a:pPr lvl="2" eaLnBrk="1" hangingPunct="1">
              <a:buClrTx/>
              <a:buSzTx/>
              <a:buFontTx/>
              <a:buNone/>
            </a:pPr>
            <a:r>
              <a:rPr kumimoji="0" lang="en-US" altLang="en-US" dirty="0">
                <a:latin typeface="Calibri" panose="020F0502020204030204" pitchFamily="34" charset="0"/>
              </a:rPr>
              <a:t>Access to different gluon momentum fraction x</a:t>
            </a:r>
            <a:endParaRPr kumimoji="0" lang="en-US" altLang="en-US" baseline="-25000" dirty="0">
              <a:latin typeface="Calibri" panose="020F0502020204030204" pitchFamily="34" charset="0"/>
            </a:endParaRPr>
          </a:p>
          <a:p>
            <a:pPr lvl="2" eaLnBrk="1" hangingPunct="1">
              <a:buClrTx/>
              <a:buSzTx/>
              <a:buFontTx/>
              <a:buNone/>
            </a:pPr>
            <a:r>
              <a:rPr kumimoji="0" lang="en-US" altLang="en-US" dirty="0">
                <a:latin typeface="Calibri" panose="020F0502020204030204" pitchFamily="34" charset="0"/>
              </a:rPr>
              <a:t>Different systematics</a:t>
            </a:r>
          </a:p>
          <a:p>
            <a:pPr lvl="1" eaLnBrk="1" hangingPunct="1">
              <a:buClrTx/>
              <a:buSzTx/>
              <a:buFont typeface="Wingdings" pitchFamily="2" charset="2"/>
              <a:buChar char="ü"/>
            </a:pPr>
            <a:r>
              <a:rPr kumimoji="0" lang="en-US" altLang="en-US" sz="2400" dirty="0">
                <a:solidFill>
                  <a:srgbClr val="006600"/>
                </a:solidFill>
                <a:latin typeface="Calibri" panose="020F0502020204030204" pitchFamily="34" charset="0"/>
              </a:rPr>
              <a:t>Use different </a:t>
            </a:r>
            <a:r>
              <a:rPr kumimoji="0" lang="en-US" altLang="en-US" sz="2400" dirty="0">
                <a:solidFill>
                  <a:srgbClr val="006600"/>
                </a:solidFill>
                <a:latin typeface="Calibri" panose="020F0502020204030204" pitchFamily="34" charset="0"/>
                <a:sym typeface="Symbol" pitchFamily="2" charset="2"/>
              </a:rPr>
              <a:t>beam energies </a:t>
            </a:r>
          </a:p>
          <a:p>
            <a:pPr lvl="2" eaLnBrk="1" hangingPunct="1">
              <a:buClrTx/>
              <a:buSzTx/>
              <a:buFontTx/>
              <a:buNone/>
            </a:pPr>
            <a:r>
              <a:rPr kumimoji="0" lang="en-US" altLang="en-US" dirty="0">
                <a:latin typeface="Calibri" panose="020F0502020204030204" pitchFamily="34" charset="0"/>
              </a:rPr>
              <a:t>Access to different gluon momentum fraction x</a:t>
            </a:r>
          </a:p>
          <a:p>
            <a:pPr lvl="2" eaLnBrk="1" hangingPunct="1">
              <a:buClrTx/>
              <a:buSzTx/>
              <a:buNone/>
            </a:pPr>
            <a:r>
              <a:rPr kumimoji="0" lang="en-US" altLang="en-US" dirty="0"/>
              <a:t>Double longitudinal spin asymmetry A</a:t>
            </a:r>
            <a:r>
              <a:rPr kumimoji="0" lang="en-US" altLang="en-US" baseline="-25000" dirty="0"/>
              <a:t>LL</a:t>
            </a:r>
            <a:r>
              <a:rPr kumimoji="0" lang="en-US" altLang="en-US" dirty="0"/>
              <a:t> is </a:t>
            </a:r>
          </a:p>
          <a:p>
            <a:pPr lvl="2" eaLnBrk="1" hangingPunct="1">
              <a:buClrTx/>
              <a:buSzTx/>
              <a:buNone/>
            </a:pPr>
            <a:r>
              <a:rPr kumimoji="0" lang="en-US" altLang="en-US" dirty="0"/>
              <a:t>sensitive to </a:t>
            </a:r>
            <a:r>
              <a:rPr kumimoji="0" lang="en-US" altLang="en-US" dirty="0">
                <a:sym typeface="Symbol" pitchFamily="2" charset="2"/>
              </a:rPr>
              <a:t>G</a:t>
            </a:r>
            <a:endParaRPr kumimoji="0" lang="en-US" altLang="en-US" dirty="0"/>
          </a:p>
          <a:p>
            <a:pPr lvl="2" eaLnBrk="1" hangingPunct="1">
              <a:buClrTx/>
              <a:buSzTx/>
              <a:buFontTx/>
              <a:buNone/>
            </a:pPr>
            <a:endParaRPr kumimoji="0" lang="en-US" altLang="en-US" baseline="-25000" dirty="0">
              <a:latin typeface="Calibri" panose="020F0502020204030204" pitchFamily="34" charset="0"/>
            </a:endParaRPr>
          </a:p>
          <a:p>
            <a:pPr lvl="2" eaLnBrk="1" hangingPunct="1">
              <a:buClrTx/>
              <a:buSzTx/>
              <a:buFontTx/>
              <a:buNone/>
            </a:pPr>
            <a:endParaRPr kumimoji="0" lang="en-US" alt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3922F70-C29E-94DB-E665-26DA2218F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6670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95E1079E-6DF1-1249-26A2-35418C07A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54" y="4572000"/>
            <a:ext cx="44196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A330ECD-B9E5-8248-0D0F-D02F4DA1B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0">
                <a:ea typeface="ＭＳ Ｐゴシック" panose="020B0600070205080204" pitchFamily="34" charset="-128"/>
              </a:rPr>
              <a:t>Cross Section and PQCD </a:t>
            </a:r>
            <a:r>
              <a:rPr lang="en-US" altLang="en-US" b="0">
                <a:latin typeface="Calibri" panose="020F0502020204030204" pitchFamily="34" charset="0"/>
                <a:ea typeface="ＭＳ Ｐゴシック" panose="020B0600070205080204" pitchFamily="34" charset="-128"/>
                <a:sym typeface="Symbol" pitchFamily="2" charset="2"/>
              </a:rPr>
              <a:t></a:t>
            </a:r>
            <a:r>
              <a:rPr lang="en-US" altLang="en-US" b="0">
                <a:latin typeface="Calibri" panose="020F0502020204030204" pitchFamily="34" charset="0"/>
                <a:ea typeface="ＭＳ Ｐゴシック" panose="020B0600070205080204" pitchFamily="34" charset="-128"/>
                <a:sym typeface="ZapfDingbats" charset="2"/>
              </a:rPr>
              <a:t>s=200 GeV</a:t>
            </a:r>
            <a:endParaRPr lang="en-US" altLang="en-US" b="0">
              <a:ea typeface="ＭＳ Ｐゴシック" panose="020B0600070205080204" pitchFamily="34" charset="-128"/>
            </a:endParaRPr>
          </a:p>
        </p:txBody>
      </p:sp>
      <p:pic>
        <p:nvPicPr>
          <p:cNvPr id="16386" name="Picture 2" descr="C:\Documents and Settings\shura\My Documents\My DELL Documents\presentations\2007\rhic_ags_users\cross_meta.eps">
            <a:extLst>
              <a:ext uri="{FF2B5EF4-FFF2-40B4-BE49-F238E27FC236}">
                <a16:creationId xmlns:a16="http://schemas.microsoft.com/office/drawing/2014/main" id="{4AD0C084-1F50-2F29-42CC-FC7A0917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971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0">
            <a:extLst>
              <a:ext uri="{FF2B5EF4-FFF2-40B4-BE49-F238E27FC236}">
                <a16:creationId xmlns:a16="http://schemas.microsoft.com/office/drawing/2014/main" id="{8623E845-C83A-F5CE-4629-421B04C6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066800"/>
            <a:ext cx="2065337" cy="6159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PHENIX pp </a:t>
            </a:r>
            <a:r>
              <a:rPr kumimoji="0" lang="en-US" altLang="en-US" sz="1600" baseline="3000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0 </a:t>
            </a:r>
            <a:r>
              <a:rPr kumimoji="0" lang="en-US" altLang="en-US" sz="160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chemeClr val="tx1"/>
                </a:solidFill>
                <a:cs typeface="Arial" panose="020B0604020202020204" pitchFamily="34" charset="0"/>
              </a:rPr>
              <a:t>PRD76, 051106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FA12E2FF-6C66-3338-14A6-A3AA42B16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867400"/>
            <a:ext cx="4495800" cy="7270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buClrTx/>
              <a:buSzPct val="80000"/>
              <a:buFont typeface="Wingdings" pitchFamily="2" charset="2"/>
              <a:buNone/>
            </a:pPr>
            <a:r>
              <a:rPr kumimoji="0" lang="en-US" altLang="ja-JP" sz="1600">
                <a:solidFill>
                  <a:schemeClr val="tx1"/>
                </a:solidFill>
                <a:latin typeface="Calibri" panose="020F0502020204030204" pitchFamily="34" charset="0"/>
              </a:rPr>
              <a:t>Good agreement between NLO pQCD calculations and data </a:t>
            </a:r>
            <a:r>
              <a:rPr kumimoji="0" lang="en-US" altLang="ja-JP" sz="1600">
                <a:solidFill>
                  <a:schemeClr val="tx1"/>
                </a:solidFill>
                <a:latin typeface="Calibri" panose="020F0502020204030204" pitchFamily="34" charset="0"/>
                <a:sym typeface="Symbol" pitchFamily="2" charset="2"/>
              </a:rPr>
              <a:t></a:t>
            </a:r>
            <a:r>
              <a:rPr kumimoji="0" lang="en-US" altLang="ja-JP" sz="1600">
                <a:solidFill>
                  <a:schemeClr val="tx1"/>
                </a:solidFill>
                <a:latin typeface="Calibri" panose="020F0502020204030204" pitchFamily="34" charset="0"/>
              </a:rPr>
              <a:t> pQCD can be used to extract spin dependent pdf’s from RHIC data. </a:t>
            </a:r>
          </a:p>
        </p:txBody>
      </p:sp>
      <p:pic>
        <p:nvPicPr>
          <p:cNvPr id="16389" name="Picture 5" descr="C:\Documents and Settings\shura\My Documents\My DELL Documents\presentations\2007\rhic_ags_users\spectra_meta.eps">
            <a:extLst>
              <a:ext uri="{FF2B5EF4-FFF2-40B4-BE49-F238E27FC236}">
                <a16:creationId xmlns:a16="http://schemas.microsoft.com/office/drawing/2014/main" id="{98A1AD9B-E20E-06D4-B309-F34B0ACD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124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DB469655-5CE1-DC6D-BF12-28682F93E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066800"/>
            <a:ext cx="2435225" cy="6159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PHENIX pp 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chemeClr val="tx1"/>
                </a:solidFill>
                <a:cs typeface="Arial" panose="020B0604020202020204" pitchFamily="34" charset="0"/>
              </a:rPr>
              <a:t>PRL 98, 012002</a:t>
            </a:r>
          </a:p>
        </p:txBody>
      </p:sp>
      <p:pic>
        <p:nvPicPr>
          <p:cNvPr id="16391" name="Picture 6" descr="figure2_nonp_ai">
            <a:extLst>
              <a:ext uri="{FF2B5EF4-FFF2-40B4-BE49-F238E27FC236}">
                <a16:creationId xmlns:a16="http://schemas.microsoft.com/office/drawing/2014/main" id="{75BA4375-DBF3-6284-E137-0FD4ACBFB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2743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4">
            <a:extLst>
              <a:ext uri="{FF2B5EF4-FFF2-40B4-BE49-F238E27FC236}">
                <a16:creationId xmlns:a16="http://schemas.microsoft.com/office/drawing/2014/main" id="{A2D11C89-6AE5-E84A-F6C5-67E023D90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066800"/>
            <a:ext cx="1857375" cy="6159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chemeClr val="tx1"/>
                </a:solidFill>
              </a:rPr>
              <a:t>STAR: </a:t>
            </a:r>
            <a:r>
              <a:rPr kumimoji="0" lang="en-US" altLang="en-US" sz="1600">
                <a:solidFill>
                  <a:schemeClr val="tx1"/>
                </a:solidFill>
                <a:sym typeface="Symbol" pitchFamily="2" charset="2"/>
              </a:rPr>
              <a:t>ppjet X</a:t>
            </a:r>
            <a:endParaRPr kumimoji="0" lang="en-US" altLang="en-US" sz="16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chemeClr val="tx1"/>
                </a:solidFill>
              </a:rPr>
              <a:t>PRL 97, 252001</a:t>
            </a:r>
            <a:endParaRPr kumimoji="0" lang="en-US" altLang="en-US">
              <a:solidFill>
                <a:schemeClr val="tx1"/>
              </a:solidFill>
            </a:endParaRPr>
          </a:p>
        </p:txBody>
      </p:sp>
      <p:sp>
        <p:nvSpPr>
          <p:cNvPr id="16393" name="TextBox 36">
            <a:extLst>
              <a:ext uri="{FF2B5EF4-FFF2-40B4-BE49-F238E27FC236}">
                <a16:creationId xmlns:a16="http://schemas.microsoft.com/office/drawing/2014/main" id="{F34C84CA-0B39-617E-B453-37DFB349D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52800"/>
            <a:ext cx="868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chemeClr val="tx1"/>
                </a:solidFill>
                <a:latin typeface="Calibri" panose="020F0502020204030204" pitchFamily="34" charset="0"/>
                <a:sym typeface="Symbol" pitchFamily="2" charset="2"/>
              </a:rPr>
              <a:t>||&lt;0.35</a:t>
            </a:r>
            <a:endParaRPr kumimoji="0" lang="en-US" altLang="en-US" sz="1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94" name="TextBox 37">
            <a:extLst>
              <a:ext uri="{FF2B5EF4-FFF2-40B4-BE49-F238E27FC236}">
                <a16:creationId xmlns:a16="http://schemas.microsoft.com/office/drawing/2014/main" id="{AF91994F-BA77-1BAD-A528-4A14D943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81400"/>
            <a:ext cx="868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chemeClr val="tx1"/>
                </a:solidFill>
                <a:latin typeface="Calibri" panose="020F0502020204030204" pitchFamily="34" charset="0"/>
                <a:sym typeface="Symbol" pitchFamily="2" charset="2"/>
              </a:rPr>
              <a:t>||&lt;0.35</a:t>
            </a:r>
            <a:endParaRPr kumimoji="0" lang="en-US" altLang="en-US" sz="1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5252C14-36ED-2C94-0DD0-6358565A5C8C}"/>
              </a:ext>
            </a:extLst>
          </p:cNvPr>
          <p:cNvSpPr>
            <a:spLocks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</a:rPr>
              <a:t>pC: Polarization Profile			   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4B3D766-9766-96E8-48A6-62E0991E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6" y="1539045"/>
            <a:ext cx="46593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>
            <a:extLst>
              <a:ext uri="{FF2B5EF4-FFF2-40B4-BE49-F238E27FC236}">
                <a16:creationId xmlns:a16="http://schemas.microsoft.com/office/drawing/2014/main" id="{945C7733-F182-12B1-6D3B-115675958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688" y="1209249"/>
            <a:ext cx="4316413" cy="3698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dirty="0">
                <a:solidFill>
                  <a:schemeClr val="tx1"/>
                </a:solidFill>
              </a:rPr>
              <a:t>STAR Preliminary Run6 (</a:t>
            </a:r>
            <a:r>
              <a:rPr kumimoji="0" lang="en-US" altLang="en-US" sz="1600" dirty="0">
                <a:solidFill>
                  <a:schemeClr val="tx1"/>
                </a:solidFill>
                <a:sym typeface="Symbol" pitchFamily="2" charset="2"/>
              </a:rPr>
              <a:t>s=200 GeV</a:t>
            </a:r>
            <a:r>
              <a:rPr kumimoji="0" lang="en-US" altLang="en-US" sz="16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7412" name="Picture 9">
            <a:extLst>
              <a:ext uri="{FF2B5EF4-FFF2-40B4-BE49-F238E27FC236}">
                <a16:creationId xmlns:a16="http://schemas.microsoft.com/office/drawing/2014/main" id="{0A6876AB-AD0B-4EE4-2E1A-5B50B880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"/>
          <a:stretch>
            <a:fillRect/>
          </a:stretch>
        </p:blipFill>
        <p:spPr bwMode="auto">
          <a:xfrm>
            <a:off x="5389303" y="4768020"/>
            <a:ext cx="3336925" cy="204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8">
            <a:extLst>
              <a:ext uri="{FF2B5EF4-FFF2-40B4-BE49-F238E27FC236}">
                <a16:creationId xmlns:a16="http://schemas.microsoft.com/office/drawing/2014/main" id="{8F35A2A0-7059-81F4-9972-F18A757D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903" y="5299075"/>
            <a:ext cx="32004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discriminative power </a:t>
            </a:r>
            <a:r>
              <a:rPr kumimoji="0" lang="en-US" alt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b</a:t>
            </a:r>
            <a:r>
              <a:rPr kumimoji="0"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etween calculations with different assumption for </a:t>
            </a:r>
            <a:r>
              <a:rPr kumimoji="0"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G</a:t>
            </a:r>
            <a:endParaRPr kumimoji="0"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Title 41">
            <a:extLst>
              <a:ext uri="{FF2B5EF4-FFF2-40B4-BE49-F238E27FC236}">
                <a16:creationId xmlns:a16="http://schemas.microsoft.com/office/drawing/2014/main" id="{42333620-B5A4-24A5-403C-95ADAC342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0" dirty="0">
                <a:ea typeface="ＭＳ Ｐゴシック" panose="020B0600070205080204" pitchFamily="34" charset="-128"/>
              </a:rPr>
              <a:t>A</a:t>
            </a:r>
            <a:r>
              <a:rPr lang="en-US" altLang="en-US" b="0" baseline="-25000" dirty="0">
                <a:ea typeface="ＭＳ Ｐゴシック" panose="020B0600070205080204" pitchFamily="34" charset="-128"/>
              </a:rPr>
              <a:t>LL</a:t>
            </a:r>
            <a:r>
              <a:rPr lang="en-US" altLang="en-US" b="0" dirty="0">
                <a:ea typeface="ＭＳ Ｐゴシック" panose="020B0600070205080204" pitchFamily="34" charset="-128"/>
              </a:rPr>
              <a:t>: </a:t>
            </a:r>
            <a:r>
              <a:rPr kumimoji="0" lang="en-US" altLang="en-US" b="0" dirty="0">
                <a:ea typeface="ＭＳ Ｐゴシック" panose="020B0600070205080204" pitchFamily="34" charset="-128"/>
                <a:sym typeface="Symbol" pitchFamily="2" charset="2"/>
              </a:rPr>
              <a:t></a:t>
            </a:r>
            <a:r>
              <a:rPr kumimoji="0" lang="en-US" altLang="en-US" b="0" baseline="30000" dirty="0">
                <a:ea typeface="ＭＳ Ｐゴシック" panose="020B0600070205080204" pitchFamily="34" charset="-128"/>
                <a:sym typeface="Symbol" pitchFamily="2" charset="2"/>
              </a:rPr>
              <a:t>0</a:t>
            </a:r>
            <a:r>
              <a:rPr kumimoji="0" lang="en-US" altLang="en-US" b="0" dirty="0">
                <a:ea typeface="ＭＳ Ｐゴシック" panose="020B0600070205080204" pitchFamily="34" charset="-128"/>
                <a:sym typeface="Symbol" pitchFamily="2" charset="2"/>
              </a:rPr>
              <a:t> : PHENIX  &amp; </a:t>
            </a:r>
            <a:r>
              <a:rPr lang="en-US" altLang="en-US" b="0" dirty="0">
                <a:ea typeface="ＭＳ Ｐゴシック" panose="020B0600070205080204" pitchFamily="34" charset="-128"/>
              </a:rPr>
              <a:t>Jets from STAR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F3AC4E1B-F75D-446C-0A52-D7B7164C0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20" y="1158762"/>
            <a:ext cx="4184650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dirty="0">
                <a:latin typeface="Helvetica" pitchFamily="2" charset="0"/>
                <a:ea typeface="Osaka" panose="020B0600000000000000" pitchFamily="34" charset="-128"/>
              </a:rPr>
              <a:t>PHENIX Run5+6: PRL103, 012003</a:t>
            </a:r>
            <a:endParaRPr lang="en-US" altLang="en-US" sz="2000" dirty="0">
              <a:ea typeface="Osaka" panose="020B0600000000000000" pitchFamily="34" charset="-128"/>
            </a:endParaRPr>
          </a:p>
        </p:txBody>
      </p:sp>
      <p:pic>
        <p:nvPicPr>
          <p:cNvPr id="3" name="Picture 9" descr="Kenichi_pi0_4">
            <a:extLst>
              <a:ext uri="{FF2B5EF4-FFF2-40B4-BE49-F238E27FC236}">
                <a16:creationId xmlns:a16="http://schemas.microsoft.com/office/drawing/2014/main" id="{99E66E61-6E74-5527-130B-C80E8AC7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5" y="1592974"/>
            <a:ext cx="4184650" cy="336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BDB2D2ED-8025-D5F2-9381-B466BD2E8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0">
                <a:ea typeface="ＭＳ Ｐゴシック" panose="020B0600070205080204" pitchFamily="34" charset="-128"/>
              </a:rPr>
              <a:t>Asymmetry in Forward Production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CCFF5DFD-877E-9453-B26D-92F3252974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313" y="981075"/>
            <a:ext cx="4000500" cy="2316163"/>
          </a:xfrm>
        </p:spPr>
        <p:txBody>
          <a:bodyPr/>
          <a:lstStyle/>
          <a:p>
            <a:pPr eaLnBrk="1" hangingPunct="1"/>
            <a:r>
              <a:rPr lang="en-US" altLang="en-US">
                <a:latin typeface="Chalkboard" panose="03050602040202020205" pitchFamily="66" charset="77"/>
                <a:ea typeface="ＭＳ Ｐゴシック" panose="020B0600070205080204" pitchFamily="34" charset="-128"/>
              </a:rPr>
              <a:t>At RHIC, we have measured forward SSA for many hadrons</a:t>
            </a:r>
          </a:p>
          <a:p>
            <a:pPr lvl="1" eaLnBrk="1" hangingPunct="1"/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p</a:t>
            </a:r>
            <a:r>
              <a:rPr lang="en-US" altLang="en-US" baseline="30000">
                <a:latin typeface="Symbol" pitchFamily="2" charset="2"/>
                <a:ea typeface="ＭＳ Ｐゴシック" panose="020B0600070205080204" pitchFamily="34" charset="-128"/>
              </a:rPr>
              <a:t>0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, p</a:t>
            </a:r>
            <a:r>
              <a:rPr lang="en-US" altLang="en-US" baseline="30000">
                <a:latin typeface="Symbol" pitchFamily="2" charset="2"/>
                <a:ea typeface="ＭＳ Ｐゴシック" panose="020B0600070205080204" pitchFamily="34" charset="-128"/>
              </a:rPr>
              <a:t>±</a:t>
            </a:r>
            <a:r>
              <a:rPr lang="en-US" altLang="en-US">
                <a:latin typeface="Chalkboard" panose="03050602040202020205" pitchFamily="66" charset="77"/>
                <a:ea typeface="ＭＳ Ｐゴシック" panose="020B0600070205080204" pitchFamily="34" charset="-128"/>
              </a:rPr>
              <a:t>, K, p,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h</a:t>
            </a:r>
          </a:p>
        </p:txBody>
      </p:sp>
      <p:pic>
        <p:nvPicPr>
          <p:cNvPr id="40963" name="Picture 68" descr="compan">
            <a:extLst>
              <a:ext uri="{FF2B5EF4-FFF2-40B4-BE49-F238E27FC236}">
                <a16:creationId xmlns:a16="http://schemas.microsoft.com/office/drawing/2014/main" id="{7B431046-B23F-2BCA-1528-F186F519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00150"/>
            <a:ext cx="430371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 descr="k_feng">
            <a:extLst>
              <a:ext uri="{FF2B5EF4-FFF2-40B4-BE49-F238E27FC236}">
                <a16:creationId xmlns:a16="http://schemas.microsoft.com/office/drawing/2014/main" id="{3CDFFA11-1A6A-0AE4-B789-1270106CE76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786188"/>
            <a:ext cx="174148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p">
            <a:extLst>
              <a:ext uri="{FF2B5EF4-FFF2-40B4-BE49-F238E27FC236}">
                <a16:creationId xmlns:a16="http://schemas.microsoft.com/office/drawing/2014/main" id="{2F15EFCE-9147-C40C-6FDB-4B348A74BC4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251450"/>
            <a:ext cx="17414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9">
            <a:extLst>
              <a:ext uri="{FF2B5EF4-FFF2-40B4-BE49-F238E27FC236}">
                <a16:creationId xmlns:a16="http://schemas.microsoft.com/office/drawing/2014/main" id="{F9253F9A-9C22-E47A-7E0A-143E43654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4398963"/>
            <a:ext cx="369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chemeClr val="tx1"/>
                </a:solidFill>
              </a:rPr>
              <a:t>K</a:t>
            </a:r>
            <a:endParaRPr kumimoji="0" lang="en-US" altLang="en-US" sz="3600">
              <a:solidFill>
                <a:schemeClr val="tx1"/>
              </a:solidFill>
            </a:endParaRPr>
          </a:p>
        </p:txBody>
      </p:sp>
      <p:sp>
        <p:nvSpPr>
          <p:cNvPr id="40967" name="Text Box 10">
            <a:extLst>
              <a:ext uri="{FF2B5EF4-FFF2-40B4-BE49-F238E27FC236}">
                <a16:creationId xmlns:a16="http://schemas.microsoft.com/office/drawing/2014/main" id="{D23D76E9-8B5F-2566-3687-1A198C279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26100"/>
            <a:ext cx="3095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0968" name="Text Box 11">
            <a:extLst>
              <a:ext uri="{FF2B5EF4-FFF2-40B4-BE49-F238E27FC236}">
                <a16:creationId xmlns:a16="http://schemas.microsoft.com/office/drawing/2014/main" id="{CF0AD90C-36CB-E30D-AECF-70624DE44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3524250"/>
            <a:ext cx="11080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chemeClr val="tx1"/>
                </a:solidFill>
              </a:rPr>
              <a:t>200 GeV</a:t>
            </a:r>
          </a:p>
        </p:txBody>
      </p:sp>
      <p:grpSp>
        <p:nvGrpSpPr>
          <p:cNvPr id="40969" name="Group 12">
            <a:extLst>
              <a:ext uri="{FF2B5EF4-FFF2-40B4-BE49-F238E27FC236}">
                <a16:creationId xmlns:a16="http://schemas.microsoft.com/office/drawing/2014/main" id="{5983DCEA-AA73-E759-F769-F8057576C8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71725" y="5257800"/>
            <a:ext cx="1795463" cy="1084263"/>
            <a:chOff x="3552" y="2921"/>
            <a:chExt cx="2078" cy="1261"/>
          </a:xfrm>
        </p:grpSpPr>
        <p:pic>
          <p:nvPicPr>
            <p:cNvPr id="41003" name="Picture 13">
              <a:extLst>
                <a:ext uri="{FF2B5EF4-FFF2-40B4-BE49-F238E27FC236}">
                  <a16:creationId xmlns:a16="http://schemas.microsoft.com/office/drawing/2014/main" id="{27E8C7D2-4C7E-1938-184E-0868F3D3CC2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" y="2929"/>
              <a:ext cx="177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4" name="Picture 14">
              <a:extLst>
                <a:ext uri="{FF2B5EF4-FFF2-40B4-BE49-F238E27FC236}">
                  <a16:creationId xmlns:a16="http://schemas.microsoft.com/office/drawing/2014/main" id="{303E2F4F-9F06-A9A9-BAB5-49E6AC42473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921"/>
              <a:ext cx="443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70" name="Group 15">
            <a:extLst>
              <a:ext uri="{FF2B5EF4-FFF2-40B4-BE49-F238E27FC236}">
                <a16:creationId xmlns:a16="http://schemas.microsoft.com/office/drawing/2014/main" id="{F08653AD-6565-5C20-CE96-41F71C75F8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41563" y="3792538"/>
            <a:ext cx="1782762" cy="1103312"/>
            <a:chOff x="3543" y="1529"/>
            <a:chExt cx="2169" cy="1285"/>
          </a:xfrm>
        </p:grpSpPr>
        <p:pic>
          <p:nvPicPr>
            <p:cNvPr id="41001" name="Picture 16">
              <a:extLst>
                <a:ext uri="{FF2B5EF4-FFF2-40B4-BE49-F238E27FC236}">
                  <a16:creationId xmlns:a16="http://schemas.microsoft.com/office/drawing/2014/main" id="{7F0D9B98-3F54-59FD-851D-BDDF9E42F61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1539"/>
              <a:ext cx="1803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2" name="Picture 17">
              <a:extLst>
                <a:ext uri="{FF2B5EF4-FFF2-40B4-BE49-F238E27FC236}">
                  <a16:creationId xmlns:a16="http://schemas.microsoft.com/office/drawing/2014/main" id="{412CEADF-B6E5-BFA4-046A-C71D66E5C7F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" y="1529"/>
              <a:ext cx="455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71" name="Picture 19" descr="BRAHMSlogo">
            <a:extLst>
              <a:ext uri="{FF2B5EF4-FFF2-40B4-BE49-F238E27FC236}">
                <a16:creationId xmlns:a16="http://schemas.microsoft.com/office/drawing/2014/main" id="{C369D485-10EB-6A77-AF79-A6898CF8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403725"/>
            <a:ext cx="492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20" descr="BRAHMSlogo">
            <a:extLst>
              <a:ext uri="{FF2B5EF4-FFF2-40B4-BE49-F238E27FC236}">
                <a16:creationId xmlns:a16="http://schemas.microsoft.com/office/drawing/2014/main" id="{A36917C6-F249-C089-B23C-51DF3B3D5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5930900"/>
            <a:ext cx="492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1" descr="BRAHMSlogo">
            <a:extLst>
              <a:ext uri="{FF2B5EF4-FFF2-40B4-BE49-F238E27FC236}">
                <a16:creationId xmlns:a16="http://schemas.microsoft.com/office/drawing/2014/main" id="{B2EE5B3C-4A16-4F9D-1B42-4CFAD8522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5930900"/>
            <a:ext cx="492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22" descr="BRAHMSlogo">
            <a:extLst>
              <a:ext uri="{FF2B5EF4-FFF2-40B4-BE49-F238E27FC236}">
                <a16:creationId xmlns:a16="http://schemas.microsoft.com/office/drawing/2014/main" id="{6AB44EE0-7D2B-C249-BC23-8E37B681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4464050"/>
            <a:ext cx="492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5" name="Group 23">
            <a:extLst>
              <a:ext uri="{FF2B5EF4-FFF2-40B4-BE49-F238E27FC236}">
                <a16:creationId xmlns:a16="http://schemas.microsoft.com/office/drawing/2014/main" id="{B03B22EA-5618-AF50-2DF2-D923D7F034D3}"/>
              </a:ext>
            </a:extLst>
          </p:cNvPr>
          <p:cNvGrpSpPr>
            <a:grpSpLocks/>
          </p:cNvGrpSpPr>
          <p:nvPr/>
        </p:nvGrpSpPr>
        <p:grpSpPr bwMode="auto">
          <a:xfrm>
            <a:off x="2297113" y="3798888"/>
            <a:ext cx="2009775" cy="1309687"/>
            <a:chOff x="3543" y="1529"/>
            <a:chExt cx="2169" cy="1285"/>
          </a:xfrm>
        </p:grpSpPr>
        <p:pic>
          <p:nvPicPr>
            <p:cNvPr id="40999" name="Picture 24">
              <a:extLst>
                <a:ext uri="{FF2B5EF4-FFF2-40B4-BE49-F238E27FC236}">
                  <a16:creationId xmlns:a16="http://schemas.microsoft.com/office/drawing/2014/main" id="{01C99F50-4EB6-A947-985E-B05EA921F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1539"/>
              <a:ext cx="1803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0" name="Picture 25">
              <a:extLst>
                <a:ext uri="{FF2B5EF4-FFF2-40B4-BE49-F238E27FC236}">
                  <a16:creationId xmlns:a16="http://schemas.microsoft.com/office/drawing/2014/main" id="{24CF92B2-AA5B-90A0-97A5-1AC487089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" y="1529"/>
              <a:ext cx="455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76" name="Group 26">
            <a:extLst>
              <a:ext uri="{FF2B5EF4-FFF2-40B4-BE49-F238E27FC236}">
                <a16:creationId xmlns:a16="http://schemas.microsoft.com/office/drawing/2014/main" id="{D3E0FC97-04E4-82E0-1B78-C288B05B2D0C}"/>
              </a:ext>
            </a:extLst>
          </p:cNvPr>
          <p:cNvGrpSpPr>
            <a:grpSpLocks/>
          </p:cNvGrpSpPr>
          <p:nvPr/>
        </p:nvGrpSpPr>
        <p:grpSpPr bwMode="auto">
          <a:xfrm>
            <a:off x="2297113" y="5178425"/>
            <a:ext cx="1939925" cy="1241425"/>
            <a:chOff x="3552" y="2921"/>
            <a:chExt cx="2078" cy="1261"/>
          </a:xfrm>
        </p:grpSpPr>
        <p:pic>
          <p:nvPicPr>
            <p:cNvPr id="40997" name="Picture 27">
              <a:extLst>
                <a:ext uri="{FF2B5EF4-FFF2-40B4-BE49-F238E27FC236}">
                  <a16:creationId xmlns:a16="http://schemas.microsoft.com/office/drawing/2014/main" id="{52F989CB-43A7-7FB1-5F33-0F8B896E2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" y="2929"/>
              <a:ext cx="177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8" name="Picture 28">
              <a:extLst>
                <a:ext uri="{FF2B5EF4-FFF2-40B4-BE49-F238E27FC236}">
                  <a16:creationId xmlns:a16="http://schemas.microsoft.com/office/drawing/2014/main" id="{F1275893-4F8F-24CC-5B0C-9A2082CA9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921"/>
              <a:ext cx="443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77" name="Text Box 18">
            <a:extLst>
              <a:ext uri="{FF2B5EF4-FFF2-40B4-BE49-F238E27FC236}">
                <a16:creationId xmlns:a16="http://schemas.microsoft.com/office/drawing/2014/main" id="{9CD9ECD7-7C27-CC09-77AE-6978525B4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3511550"/>
            <a:ext cx="1173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chemeClr val="tx1"/>
                </a:solidFill>
              </a:rPr>
              <a:t>62.4 GeV</a:t>
            </a:r>
          </a:p>
        </p:txBody>
      </p:sp>
      <p:pic>
        <p:nvPicPr>
          <p:cNvPr id="40978" name="Picture 19" descr="BRAHMSlogo">
            <a:extLst>
              <a:ext uri="{FF2B5EF4-FFF2-40B4-BE49-F238E27FC236}">
                <a16:creationId xmlns:a16="http://schemas.microsoft.com/office/drawing/2014/main" id="{E3BECD2A-FC28-8375-58BB-AC250D05B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556125"/>
            <a:ext cx="492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19" descr="BRAHMSlogo">
            <a:extLst>
              <a:ext uri="{FF2B5EF4-FFF2-40B4-BE49-F238E27FC236}">
                <a16:creationId xmlns:a16="http://schemas.microsoft.com/office/drawing/2014/main" id="{5D7F4973-4E85-4C32-32BE-C1CBDB58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5897563"/>
            <a:ext cx="492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80" name="Group 7">
            <a:extLst>
              <a:ext uri="{FF2B5EF4-FFF2-40B4-BE49-F238E27FC236}">
                <a16:creationId xmlns:a16="http://schemas.microsoft.com/office/drawing/2014/main" id="{3381E4E8-0449-F7F6-52C7-6DA104AD616E}"/>
              </a:ext>
            </a:extLst>
          </p:cNvPr>
          <p:cNvGrpSpPr>
            <a:grpSpLocks/>
          </p:cNvGrpSpPr>
          <p:nvPr/>
        </p:nvGrpSpPr>
        <p:grpSpPr bwMode="auto">
          <a:xfrm>
            <a:off x="7539038" y="-34925"/>
            <a:ext cx="1604962" cy="747713"/>
            <a:chOff x="1680" y="3141"/>
            <a:chExt cx="1872" cy="893"/>
          </a:xfrm>
        </p:grpSpPr>
        <p:sp>
          <p:nvSpPr>
            <p:cNvPr id="40985" name="Rectangle 8">
              <a:extLst>
                <a:ext uri="{FF2B5EF4-FFF2-40B4-BE49-F238E27FC236}">
                  <a16:creationId xmlns:a16="http://schemas.microsoft.com/office/drawing/2014/main" id="{155C8315-74CD-9EFD-9F64-E429B50CD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Monotype Sorts" pitchFamily="2" charset="2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363663"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m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600">
                <a:solidFill>
                  <a:srgbClr val="FFFF99"/>
                </a:solidFill>
              </a:endParaRPr>
            </a:p>
          </p:txBody>
        </p:sp>
        <p:grpSp>
          <p:nvGrpSpPr>
            <p:cNvPr id="40986" name="Group 9">
              <a:extLst>
                <a:ext uri="{FF2B5EF4-FFF2-40B4-BE49-F238E27FC236}">
                  <a16:creationId xmlns:a16="http://schemas.microsoft.com/office/drawing/2014/main" id="{BE042289-C0EB-794A-302F-BA590DDAC3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141"/>
              <a:ext cx="1579" cy="893"/>
              <a:chOff x="1776" y="2666"/>
              <a:chExt cx="2088" cy="1343"/>
            </a:xfrm>
          </p:grpSpPr>
          <p:sp>
            <p:nvSpPr>
              <p:cNvPr id="40987" name="Line 10">
                <a:extLst>
                  <a:ext uri="{FF2B5EF4-FFF2-40B4-BE49-F238E27FC236}">
                    <a16:creationId xmlns:a16="http://schemas.microsoft.com/office/drawing/2014/main" id="{46D19C66-4AEE-7F70-544A-82EB87627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988" name="Group 11">
                <a:extLst>
                  <a:ext uri="{FF2B5EF4-FFF2-40B4-BE49-F238E27FC236}">
                    <a16:creationId xmlns:a16="http://schemas.microsoft.com/office/drawing/2014/main" id="{1AB847BE-F414-C67E-5F83-E85D9F5F95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40995" name="AutoShape 12">
                  <a:extLst>
                    <a:ext uri="{FF2B5EF4-FFF2-40B4-BE49-F238E27FC236}">
                      <a16:creationId xmlns:a16="http://schemas.microsoft.com/office/drawing/2014/main" id="{A170CF9D-A841-1053-0D95-D61384C55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B2B2B2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Monotype Sorts" pitchFamily="2" charset="2"/>
                    <a:defRPr kumimoji="1" sz="200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kumimoji="1" sz="200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indent="-223838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363663" indent="-223838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m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1600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40996" name="Oval 13">
                  <a:extLst>
                    <a:ext uri="{FF2B5EF4-FFF2-40B4-BE49-F238E27FC236}">
                      <a16:creationId xmlns:a16="http://schemas.microsoft.com/office/drawing/2014/main" id="{E1068AAF-E4F5-6F02-0247-C8F220D553D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Monotype Sorts" pitchFamily="2" charset="2"/>
                    <a:defRPr kumimoji="1" sz="200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kumimoji="1" sz="200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indent="-223838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363663" indent="-223838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m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1600">
                    <a:solidFill>
                      <a:srgbClr val="FFFF99"/>
                    </a:solidFill>
                  </a:endParaRPr>
                </a:p>
              </p:txBody>
            </p:sp>
          </p:grpSp>
          <p:sp>
            <p:nvSpPr>
              <p:cNvPr id="40989" name="Oval 14">
                <a:extLst>
                  <a:ext uri="{FF2B5EF4-FFF2-40B4-BE49-F238E27FC236}">
                    <a16:creationId xmlns:a16="http://schemas.microsoft.com/office/drawing/2014/main" id="{C74B2597-BC5A-AAEF-4A30-B8F5DC36AEC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Monotype Sorts" pitchFamily="2" charset="2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363663"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m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en-US" sz="1600">
                  <a:solidFill>
                    <a:srgbClr val="FFFF99"/>
                  </a:solidFill>
                </a:endParaRPr>
              </a:p>
            </p:txBody>
          </p:sp>
          <p:sp>
            <p:nvSpPr>
              <p:cNvPr id="40990" name="AutoShape 15">
                <a:extLst>
                  <a:ext uri="{FF2B5EF4-FFF2-40B4-BE49-F238E27FC236}">
                    <a16:creationId xmlns:a16="http://schemas.microsoft.com/office/drawing/2014/main" id="{71D20572-F3C6-6EDA-FB64-CC7F4164B01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Monotype Sorts" pitchFamily="2" charset="2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363663"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m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en-US" sz="1600">
                  <a:solidFill>
                    <a:srgbClr val="FFFF99"/>
                  </a:solidFill>
                </a:endParaRPr>
              </a:p>
            </p:txBody>
          </p:sp>
          <p:sp>
            <p:nvSpPr>
              <p:cNvPr id="40991" name="Line 16">
                <a:extLst>
                  <a:ext uri="{FF2B5EF4-FFF2-40B4-BE49-F238E27FC236}">
                    <a16:creationId xmlns:a16="http://schemas.microsoft.com/office/drawing/2014/main" id="{94511EF6-5B45-6DFD-3DA6-ABA10411A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2" name="Line 17">
                <a:extLst>
                  <a:ext uri="{FF2B5EF4-FFF2-40B4-BE49-F238E27FC236}">
                    <a16:creationId xmlns:a16="http://schemas.microsoft.com/office/drawing/2014/main" id="{88F01909-1262-B7BA-2E2A-4307D1A26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3" name="Text Box 18">
                <a:extLst>
                  <a:ext uri="{FF2B5EF4-FFF2-40B4-BE49-F238E27FC236}">
                    <a16:creationId xmlns:a16="http://schemas.microsoft.com/office/drawing/2014/main" id="{9F261035-752B-CC50-3FB9-1FF3D22EF7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3" y="2666"/>
                <a:ext cx="661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Monotype Sorts" pitchFamily="2" charset="2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363663"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m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ja-JP" sz="1400">
                    <a:solidFill>
                      <a:srgbClr val="FF3399"/>
                    </a:solidFill>
                  </a:rPr>
                  <a:t>left</a:t>
                </a:r>
              </a:p>
            </p:txBody>
          </p:sp>
          <p:sp>
            <p:nvSpPr>
              <p:cNvPr id="40994" name="Text Box 19">
                <a:extLst>
                  <a:ext uri="{FF2B5EF4-FFF2-40B4-BE49-F238E27FC236}">
                    <a16:creationId xmlns:a16="http://schemas.microsoft.com/office/drawing/2014/main" id="{4CF38957-906C-6FD9-BC33-1A88AFAA7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3456"/>
                <a:ext cx="792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Monotype Sorts" pitchFamily="2" charset="2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363663"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m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ja-JP" sz="1400">
                    <a:solidFill>
                      <a:srgbClr val="FF3399"/>
                    </a:solidFill>
                  </a:rPr>
                  <a:t>right</a:t>
                </a:r>
              </a:p>
            </p:txBody>
          </p:sp>
        </p:grpSp>
      </p:grpSp>
      <p:grpSp>
        <p:nvGrpSpPr>
          <p:cNvPr id="40981" name="Group 48">
            <a:extLst>
              <a:ext uri="{FF2B5EF4-FFF2-40B4-BE49-F238E27FC236}">
                <a16:creationId xmlns:a16="http://schemas.microsoft.com/office/drawing/2014/main" id="{623665ED-156E-15E0-4B37-15A8BCC37A40}"/>
              </a:ext>
            </a:extLst>
          </p:cNvPr>
          <p:cNvGrpSpPr>
            <a:grpSpLocks/>
          </p:cNvGrpSpPr>
          <p:nvPr/>
        </p:nvGrpSpPr>
        <p:grpSpPr bwMode="auto">
          <a:xfrm>
            <a:off x="4719638" y="3625850"/>
            <a:ext cx="4527550" cy="2713038"/>
            <a:chOff x="4834722" y="3740726"/>
            <a:chExt cx="4528639" cy="271318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3E84427-D0A7-2146-8F78-901FD57367F0}"/>
                </a:ext>
              </a:extLst>
            </p:cNvPr>
            <p:cNvSpPr/>
            <p:nvPr/>
          </p:nvSpPr>
          <p:spPr>
            <a:xfrm>
              <a:off x="4883946" y="3924886"/>
              <a:ext cx="4190421" cy="2529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40984" name="Picture 2">
              <a:extLst>
                <a:ext uri="{FF2B5EF4-FFF2-40B4-BE49-F238E27FC236}">
                  <a16:creationId xmlns:a16="http://schemas.microsoft.com/office/drawing/2014/main" id="{51CCCFB2-561A-F359-445A-89BF41891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22" y="3740726"/>
              <a:ext cx="4528639" cy="2680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2" name="TextBox 49">
            <a:extLst>
              <a:ext uri="{FF2B5EF4-FFF2-40B4-BE49-F238E27FC236}">
                <a16:creationId xmlns:a16="http://schemas.microsoft.com/office/drawing/2014/main" id="{FCDA7CA7-DBF1-B536-FFFB-FFB9B916D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850" y="3971925"/>
            <a:ext cx="58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chemeClr val="tx1"/>
                </a:solidFill>
                <a:latin typeface="Symbol" pitchFamily="2" charset="2"/>
              </a:rPr>
              <a:t>h,p</a:t>
            </a:r>
            <a:r>
              <a:rPr kumimoji="0" lang="en-US" altLang="en-US" sz="1600" baseline="30000">
                <a:solidFill>
                  <a:schemeClr val="tx1"/>
                </a:solidFill>
                <a:latin typeface="Symbol" pitchFamily="2" charset="2"/>
              </a:rPr>
              <a:t>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EE1F2730-6A47-95FA-50C2-229668491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4C9AB44C-03C8-C31B-F63E-DD67149B22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It has been quite a trip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 significant effort on behalf of several entities: The RSC</a:t>
            </a:r>
          </a:p>
          <a:p>
            <a:pPr marL="223837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 The RBRC, The AGS, The Magnet Division and RHIC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Provided a unique and first Polarized Proton collider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Longitudinal polarization to probe the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gloun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contribution to the proton spin through several venues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The antiquark polarization measurement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Large transverse polarization observed similar to lower energy results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B6C08B76-1C53-4E2C-FA90-439718122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170" name="Text Box 3">
            <a:extLst>
              <a:ext uri="{FF2B5EF4-FFF2-40B4-BE49-F238E27FC236}">
                <a16:creationId xmlns:a16="http://schemas.microsoft.com/office/drawing/2014/main" id="{E3636CAA-EA50-FDB3-9B69-E1C5BB54C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397875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400" dirty="0">
                <a:solidFill>
                  <a:schemeClr val="tx1"/>
                </a:solidFill>
              </a:rPr>
              <a:t> </a:t>
            </a:r>
            <a:r>
              <a:rPr kumimoji="0" lang="en-US" altLang="en-US" sz="2400" dirty="0"/>
              <a:t>A brief history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kumimoji="0"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400" dirty="0"/>
              <a:t> The RHIC Spin Collaboration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400" dirty="0"/>
              <a:t> Approval and preparations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400" dirty="0"/>
              <a:t> The Polarimeters and Polarized Jet Target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400" dirty="0"/>
              <a:t> Early Spin Physics</a:t>
            </a:r>
          </a:p>
        </p:txBody>
      </p:sp>
      <p:sp>
        <p:nvSpPr>
          <p:cNvPr id="7171" name="Line 4">
            <a:extLst>
              <a:ext uri="{FF2B5EF4-FFF2-40B4-BE49-F238E27FC236}">
                <a16:creationId xmlns:a16="http://schemas.microsoft.com/office/drawing/2014/main" id="{D6746561-6BA5-BFA7-D178-0D7AF6DDF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28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B706-CDB8-768A-6F8F-A530EF88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85800"/>
          </a:xfrm>
        </p:spPr>
        <p:txBody>
          <a:bodyPr/>
          <a:lstStyle/>
          <a:p>
            <a:pPr algn="ctr"/>
            <a:r>
              <a:rPr lang="en-US" dirty="0"/>
              <a:t>The Culprits and Proposal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060D9-77C5-6536-3D2D-D3F341D26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33419"/>
            <a:ext cx="4876800" cy="25055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63154-7F7D-2922-A3DD-D5266E415E47}"/>
              </a:ext>
            </a:extLst>
          </p:cNvPr>
          <p:cNvSpPr txBox="1"/>
          <p:nvPr/>
        </p:nvSpPr>
        <p:spPr>
          <a:xfrm>
            <a:off x="2346251" y="3429000"/>
            <a:ext cx="6781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/>
              <a:t> </a:t>
            </a:r>
            <a:r>
              <a:rPr lang="en-US" altLang="en-US" sz="2400" dirty="0"/>
              <a:t>Bunce, Roser, Tannenbaum, and Makdisi started the     process early 1990 </a:t>
            </a: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400" dirty="0"/>
              <a:t>The Polarized Collider Workshop held at Penn State University, November 15–17, 1990</a:t>
            </a: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/>
              <a:t>A first PAC presentation in 1991</a:t>
            </a: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400" dirty="0"/>
              <a:t>The proposal approved 1993 and published 1996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400" dirty="0"/>
              <a:t>1995 Agreement </a:t>
            </a:r>
            <a:r>
              <a:rPr lang="en-US" altLang="en-US" sz="2400" dirty="0"/>
              <a:t>for </a:t>
            </a:r>
            <a:r>
              <a:rPr kumimoji="0" lang="en-US" altLang="en-US" sz="2400" dirty="0"/>
              <a:t>RBRC</a:t>
            </a:r>
            <a:r>
              <a:rPr lang="en-US" altLang="en-US" sz="2400" dirty="0"/>
              <a:t> &amp;</a:t>
            </a:r>
            <a:r>
              <a:rPr kumimoji="0" lang="en-US" altLang="en-US" sz="2400" dirty="0"/>
              <a:t> help funding the RHIC Snakes, Spin rotators, PHENIX Muon arm.    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sz="2400" dirty="0"/>
              <a:t>Ozaki, </a:t>
            </a:r>
            <a:r>
              <a:rPr lang="en-US" altLang="en-US" sz="2400" dirty="0" err="1"/>
              <a:t>Yokosawa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Nagamiya</a:t>
            </a:r>
            <a:r>
              <a:rPr lang="en-US" altLang="en-US" sz="2400" dirty="0"/>
              <a:t>, Samios, Lee, Ishihara</a:t>
            </a:r>
            <a:endParaRPr kumimoji="0" lang="en-US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FB525-2958-EDA1-F063-B9128435716B}"/>
              </a:ext>
            </a:extLst>
          </p:cNvPr>
          <p:cNvSpPr txBox="1"/>
          <p:nvPr/>
        </p:nvSpPr>
        <p:spPr>
          <a:xfrm>
            <a:off x="5181600" y="2116924"/>
            <a:ext cx="2582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the Spin symposium 2002</a:t>
            </a:r>
          </a:p>
        </p:txBody>
      </p:sp>
    </p:spTree>
    <p:extLst>
      <p:ext uri="{BB962C8B-B14F-4D97-AF65-F5344CB8AC3E}">
        <p14:creationId xmlns:p14="http://schemas.microsoft.com/office/powerpoint/2010/main" val="222762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7B72-E4B5-B1A0-FF16-15492FB5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RHIC Spin Collaboration 1991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EB3AD-D503-91C0-D9B2-D3EB2EF6F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19200"/>
            <a:ext cx="64896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2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5">
            <a:extLst>
              <a:ext uri="{FF2B5EF4-FFF2-40B4-BE49-F238E27FC236}">
                <a16:creationId xmlns:a16="http://schemas.microsoft.com/office/drawing/2014/main" id="{727CC026-07A3-A576-8DB7-AAD21EA86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6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en-US" altLang="ja-JP" b="0">
                <a:ea typeface="ＭＳ Ｐゴシック" panose="020B0600070205080204" pitchFamily="34" charset="-128"/>
              </a:rPr>
              <a:t>The RHIC Polarized Collider</a:t>
            </a:r>
          </a:p>
        </p:txBody>
      </p:sp>
      <p:sp>
        <p:nvSpPr>
          <p:cNvPr id="9218" name="Line 6">
            <a:extLst>
              <a:ext uri="{FF2B5EF4-FFF2-40B4-BE49-F238E27FC236}">
                <a16:creationId xmlns:a16="http://schemas.microsoft.com/office/drawing/2014/main" id="{41B3E79C-8E5F-61CF-F5ED-93AAA3D30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0" y="4248150"/>
            <a:ext cx="109538" cy="42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Freeform 7">
            <a:extLst>
              <a:ext uri="{FF2B5EF4-FFF2-40B4-BE49-F238E27FC236}">
                <a16:creationId xmlns:a16="http://schemas.microsoft.com/office/drawing/2014/main" id="{79EA6864-760B-8EB3-3567-D19D9C02F026}"/>
              </a:ext>
            </a:extLst>
          </p:cNvPr>
          <p:cNvSpPr>
            <a:spLocks/>
          </p:cNvSpPr>
          <p:nvPr/>
        </p:nvSpPr>
        <p:spPr bwMode="auto">
          <a:xfrm>
            <a:off x="6270625" y="2532063"/>
            <a:ext cx="463550" cy="390525"/>
          </a:xfrm>
          <a:custGeom>
            <a:avLst/>
            <a:gdLst>
              <a:gd name="T0" fmla="*/ 0 w 292"/>
              <a:gd name="T1" fmla="*/ 2147483646 h 246"/>
              <a:gd name="T2" fmla="*/ 2147483646 w 292"/>
              <a:gd name="T3" fmla="*/ 2147483646 h 246"/>
              <a:gd name="T4" fmla="*/ 2147483646 w 292"/>
              <a:gd name="T5" fmla="*/ 2147483646 h 246"/>
              <a:gd name="T6" fmla="*/ 2147483646 w 292"/>
              <a:gd name="T7" fmla="*/ 2147483646 h 246"/>
              <a:gd name="T8" fmla="*/ 2147483646 w 292"/>
              <a:gd name="T9" fmla="*/ 2147483646 h 246"/>
              <a:gd name="T10" fmla="*/ 2147483646 w 292"/>
              <a:gd name="T11" fmla="*/ 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246"/>
              <a:gd name="T20" fmla="*/ 292 w 292"/>
              <a:gd name="T21" fmla="*/ 246 h 2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246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71CFA185-A9F4-D52F-4EDC-FEF4CDCFF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1066800"/>
            <a:ext cx="1106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21" name="Rectangle 9">
            <a:extLst>
              <a:ext uri="{FF2B5EF4-FFF2-40B4-BE49-F238E27FC236}">
                <a16:creationId xmlns:a16="http://schemas.microsoft.com/office/drawing/2014/main" id="{A3A1EA44-FE4A-24E0-FA99-0A3B38F46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1174750"/>
            <a:ext cx="18303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22" name="Rectangle 10">
            <a:extLst>
              <a:ext uri="{FF2B5EF4-FFF2-40B4-BE49-F238E27FC236}">
                <a16:creationId xmlns:a16="http://schemas.microsoft.com/office/drawing/2014/main" id="{F738AB5C-886C-B9C4-55EB-F6BAC0DE0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2749550"/>
            <a:ext cx="1020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23" name="Rectangle 11">
            <a:extLst>
              <a:ext uri="{FF2B5EF4-FFF2-40B4-BE49-F238E27FC236}">
                <a16:creationId xmlns:a16="http://schemas.microsoft.com/office/drawing/2014/main" id="{AE40ED41-87C9-8245-FA1D-6907DA8C4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3163888"/>
            <a:ext cx="10207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24" name="Rectangle 12">
            <a:extLst>
              <a:ext uri="{FF2B5EF4-FFF2-40B4-BE49-F238E27FC236}">
                <a16:creationId xmlns:a16="http://schemas.microsoft.com/office/drawing/2014/main" id="{B79F0E91-789E-044E-5F5F-D539403D1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638" y="2981325"/>
            <a:ext cx="10398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25" name="Rectangle 13">
            <a:extLst>
              <a:ext uri="{FF2B5EF4-FFF2-40B4-BE49-F238E27FC236}">
                <a16:creationId xmlns:a16="http://schemas.microsoft.com/office/drawing/2014/main" id="{3339276D-503B-32BB-402D-1681D98DB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524000"/>
            <a:ext cx="14632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 b="1" i="1" u="sng" dirty="0">
                <a:solidFill>
                  <a:schemeClr val="tx1"/>
                </a:solidFill>
              </a:rPr>
              <a:t>BRAHMS / PP2PP </a:t>
            </a:r>
            <a:endParaRPr kumimoji="0"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9226" name="Rectangle 14">
            <a:extLst>
              <a:ext uri="{FF2B5EF4-FFF2-40B4-BE49-F238E27FC236}">
                <a16:creationId xmlns:a16="http://schemas.microsoft.com/office/drawing/2014/main" id="{EEF596B9-918B-BDA1-AF13-0BB9472B6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063" y="2716213"/>
            <a:ext cx="454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 b="1" i="1">
                <a:solidFill>
                  <a:schemeClr val="tx1"/>
                </a:solidFill>
              </a:rPr>
              <a:t>STAR</a:t>
            </a:r>
            <a:endParaRPr kumimoji="0" lang="en-US" altLang="ja-JP" sz="2400">
              <a:solidFill>
                <a:schemeClr val="tx1"/>
              </a:solidFill>
            </a:endParaRPr>
          </a:p>
        </p:txBody>
      </p:sp>
      <p:sp>
        <p:nvSpPr>
          <p:cNvPr id="9227" name="Rectangle 15">
            <a:extLst>
              <a:ext uri="{FF2B5EF4-FFF2-40B4-BE49-F238E27FC236}">
                <a16:creationId xmlns:a16="http://schemas.microsoft.com/office/drawing/2014/main" id="{76E2F9D5-4859-3AFB-5398-36F6CBD14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2405063"/>
            <a:ext cx="720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 b="1" i="1">
                <a:solidFill>
                  <a:schemeClr val="tx1"/>
                </a:solidFill>
              </a:rPr>
              <a:t>PHENIX</a:t>
            </a:r>
            <a:endParaRPr kumimoji="0" lang="en-US" altLang="ja-JP" sz="2400">
              <a:solidFill>
                <a:schemeClr val="tx1"/>
              </a:solidFill>
            </a:endParaRPr>
          </a:p>
        </p:txBody>
      </p:sp>
      <p:sp>
        <p:nvSpPr>
          <p:cNvPr id="9228" name="Rectangle 16">
            <a:extLst>
              <a:ext uri="{FF2B5EF4-FFF2-40B4-BE49-F238E27FC236}">
                <a16:creationId xmlns:a16="http://schemas.microsoft.com/office/drawing/2014/main" id="{12E287E3-5192-F6FD-AAF4-699331AB0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981200"/>
            <a:ext cx="9032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29" name="Rectangle 17">
            <a:extLst>
              <a:ext uri="{FF2B5EF4-FFF2-40B4-BE49-F238E27FC236}">
                <a16:creationId xmlns:a16="http://schemas.microsoft.com/office/drawing/2014/main" id="{4A5A5FCF-216C-AB9A-E956-9FAB85D17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4149725"/>
            <a:ext cx="5318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30" name="Rectangle 18">
            <a:extLst>
              <a:ext uri="{FF2B5EF4-FFF2-40B4-BE49-F238E27FC236}">
                <a16:creationId xmlns:a16="http://schemas.microsoft.com/office/drawing/2014/main" id="{F322AFF1-6522-6399-B3A8-23765F16E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249738"/>
            <a:ext cx="392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500" b="1">
                <a:solidFill>
                  <a:schemeClr val="tx1"/>
                </a:solidFill>
              </a:rPr>
              <a:t>AGS</a:t>
            </a:r>
            <a:endParaRPr kumimoji="0" lang="en-US" altLang="ja-JP" sz="2400">
              <a:solidFill>
                <a:schemeClr val="tx1"/>
              </a:solidFill>
            </a:endParaRPr>
          </a:p>
        </p:txBody>
      </p:sp>
      <p:sp>
        <p:nvSpPr>
          <p:cNvPr id="9231" name="Rectangle 19">
            <a:extLst>
              <a:ext uri="{FF2B5EF4-FFF2-40B4-BE49-F238E27FC236}">
                <a16:creationId xmlns:a16="http://schemas.microsoft.com/office/drawing/2014/main" id="{565FFC65-481F-F840-5518-8ADA821EB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044950"/>
            <a:ext cx="6286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32" name="Rectangle 20">
            <a:extLst>
              <a:ext uri="{FF2B5EF4-FFF2-40B4-BE49-F238E27FC236}">
                <a16:creationId xmlns:a16="http://schemas.microsoft.com/office/drawing/2014/main" id="{130C536F-BE37-0408-0B47-953CA22AF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08413"/>
            <a:ext cx="409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000" b="1">
                <a:solidFill>
                  <a:schemeClr val="tx1"/>
                </a:solidFill>
              </a:rPr>
              <a:t>LINAC</a:t>
            </a:r>
            <a:endParaRPr kumimoji="0" lang="en-US" altLang="ja-JP" sz="800">
              <a:solidFill>
                <a:schemeClr val="tx1"/>
              </a:solidFill>
            </a:endParaRPr>
          </a:p>
        </p:txBody>
      </p:sp>
      <p:sp>
        <p:nvSpPr>
          <p:cNvPr id="9233" name="Rectangle 21">
            <a:extLst>
              <a:ext uri="{FF2B5EF4-FFF2-40B4-BE49-F238E27FC236}">
                <a16:creationId xmlns:a16="http://schemas.microsoft.com/office/drawing/2014/main" id="{71B0D43C-0585-FD64-22A8-36E652CD0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86200"/>
            <a:ext cx="4937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800" b="1">
                <a:solidFill>
                  <a:srgbClr val="000000"/>
                </a:solidFill>
              </a:rPr>
              <a:t>BOOSTER</a:t>
            </a:r>
            <a:endParaRPr kumimoji="0" lang="en-US" altLang="ja-JP" sz="800">
              <a:solidFill>
                <a:schemeClr val="tx1"/>
              </a:solidFill>
            </a:endParaRPr>
          </a:p>
        </p:txBody>
      </p:sp>
      <p:sp>
        <p:nvSpPr>
          <p:cNvPr id="9234" name="Rectangle 22">
            <a:extLst>
              <a:ext uri="{FF2B5EF4-FFF2-40B4-BE49-F238E27FC236}">
                <a16:creationId xmlns:a16="http://schemas.microsoft.com/office/drawing/2014/main" id="{8DA6496E-F40E-C9E7-D4C3-D8A1BBE6A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5" y="3490913"/>
            <a:ext cx="9953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35" name="Oval 23">
            <a:extLst>
              <a:ext uri="{FF2B5EF4-FFF2-40B4-BE49-F238E27FC236}">
                <a16:creationId xmlns:a16="http://schemas.microsoft.com/office/drawing/2014/main" id="{ECA55878-3E4F-A190-88C3-221ACE85F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8" y="4011613"/>
            <a:ext cx="1658937" cy="7445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36" name="Arc 24">
            <a:extLst>
              <a:ext uri="{FF2B5EF4-FFF2-40B4-BE49-F238E27FC236}">
                <a16:creationId xmlns:a16="http://schemas.microsoft.com/office/drawing/2014/main" id="{CB464A83-B91B-CC9B-E548-A5D58E9CCEF3}"/>
              </a:ext>
            </a:extLst>
          </p:cNvPr>
          <p:cNvSpPr>
            <a:spLocks/>
          </p:cNvSpPr>
          <p:nvPr/>
        </p:nvSpPr>
        <p:spPr bwMode="auto">
          <a:xfrm flipH="1">
            <a:off x="2409825" y="1579563"/>
            <a:ext cx="1897063" cy="711200"/>
          </a:xfrm>
          <a:custGeom>
            <a:avLst/>
            <a:gdLst>
              <a:gd name="T0" fmla="*/ 2147483646 w 15493"/>
              <a:gd name="T1" fmla="*/ 0 h 21120"/>
              <a:gd name="T2" fmla="*/ 2147483646 w 15493"/>
              <a:gd name="T3" fmla="*/ 2147483646 h 21120"/>
              <a:gd name="T4" fmla="*/ 0 w 15493"/>
              <a:gd name="T5" fmla="*/ 2147483646 h 21120"/>
              <a:gd name="T6" fmla="*/ 0 60000 65536"/>
              <a:gd name="T7" fmla="*/ 0 60000 65536"/>
              <a:gd name="T8" fmla="*/ 0 60000 65536"/>
              <a:gd name="T9" fmla="*/ 0 w 15493"/>
              <a:gd name="T10" fmla="*/ 0 h 21120"/>
              <a:gd name="T11" fmla="*/ 15493 w 15493"/>
              <a:gd name="T12" fmla="*/ 21120 h 21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93" h="21120" fill="none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</a:path>
              <a:path w="15493" h="21120" stroke="0" extrusionOk="0">
                <a:moveTo>
                  <a:pt x="4529" y="0"/>
                </a:moveTo>
                <a:cubicBezTo>
                  <a:pt x="8703" y="895"/>
                  <a:pt x="12518" y="3007"/>
                  <a:pt x="15492" y="6069"/>
                </a:cubicBezTo>
                <a:lnTo>
                  <a:pt x="0" y="21120"/>
                </a:lnTo>
                <a:lnTo>
                  <a:pt x="4529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Arc 25">
            <a:extLst>
              <a:ext uri="{FF2B5EF4-FFF2-40B4-BE49-F238E27FC236}">
                <a16:creationId xmlns:a16="http://schemas.microsoft.com/office/drawing/2014/main" id="{97D382C7-5063-0C2E-947B-7D213305506B}"/>
              </a:ext>
            </a:extLst>
          </p:cNvPr>
          <p:cNvSpPr>
            <a:spLocks/>
          </p:cNvSpPr>
          <p:nvPr/>
        </p:nvSpPr>
        <p:spPr bwMode="auto">
          <a:xfrm flipH="1">
            <a:off x="1600200" y="2000250"/>
            <a:ext cx="2646363" cy="544513"/>
          </a:xfrm>
          <a:custGeom>
            <a:avLst/>
            <a:gdLst>
              <a:gd name="T0" fmla="*/ 2147483646 w 21600"/>
              <a:gd name="T1" fmla="*/ 0 h 16156"/>
              <a:gd name="T2" fmla="*/ 2147483646 w 21600"/>
              <a:gd name="T3" fmla="*/ 2147483646 h 16156"/>
              <a:gd name="T4" fmla="*/ 0 w 21600"/>
              <a:gd name="T5" fmla="*/ 2147483646 h 16156"/>
              <a:gd name="T6" fmla="*/ 0 60000 65536"/>
              <a:gd name="T7" fmla="*/ 0 60000 65536"/>
              <a:gd name="T8" fmla="*/ 0 60000 65536"/>
              <a:gd name="T9" fmla="*/ 0 w 21600"/>
              <a:gd name="T10" fmla="*/ 0 h 16156"/>
              <a:gd name="T11" fmla="*/ 21600 w 21600"/>
              <a:gd name="T12" fmla="*/ 16156 h 16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56" fill="none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</a:path>
              <a:path w="21600" h="16156" stroke="0" extrusionOk="0">
                <a:moveTo>
                  <a:pt x="19847" y="0"/>
                </a:moveTo>
                <a:cubicBezTo>
                  <a:pt x="21003" y="2692"/>
                  <a:pt x="21600" y="5591"/>
                  <a:pt x="21600" y="8522"/>
                </a:cubicBezTo>
                <a:cubicBezTo>
                  <a:pt x="21600" y="11129"/>
                  <a:pt x="21127" y="13716"/>
                  <a:pt x="20205" y="16155"/>
                </a:cubicBezTo>
                <a:lnTo>
                  <a:pt x="0" y="8522"/>
                </a:lnTo>
                <a:lnTo>
                  <a:pt x="19847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Arc 26">
            <a:extLst>
              <a:ext uri="{FF2B5EF4-FFF2-40B4-BE49-F238E27FC236}">
                <a16:creationId xmlns:a16="http://schemas.microsoft.com/office/drawing/2014/main" id="{3D0AAB35-FF57-B5C9-96C3-8307F5497F2B}"/>
              </a:ext>
            </a:extLst>
          </p:cNvPr>
          <p:cNvSpPr>
            <a:spLocks/>
          </p:cNvSpPr>
          <p:nvPr/>
        </p:nvSpPr>
        <p:spPr bwMode="auto">
          <a:xfrm flipH="1">
            <a:off x="4243388" y="1993900"/>
            <a:ext cx="2646362" cy="538163"/>
          </a:xfrm>
          <a:custGeom>
            <a:avLst/>
            <a:gdLst>
              <a:gd name="T0" fmla="*/ 2147483646 w 21600"/>
              <a:gd name="T1" fmla="*/ 2147483646 h 15969"/>
              <a:gd name="T2" fmla="*/ 2147483646 w 21600"/>
              <a:gd name="T3" fmla="*/ 0 h 15969"/>
              <a:gd name="T4" fmla="*/ 2147483646 w 21600"/>
              <a:gd name="T5" fmla="*/ 2147483646 h 15969"/>
              <a:gd name="T6" fmla="*/ 0 60000 65536"/>
              <a:gd name="T7" fmla="*/ 0 60000 65536"/>
              <a:gd name="T8" fmla="*/ 0 60000 65536"/>
              <a:gd name="T9" fmla="*/ 0 w 21600"/>
              <a:gd name="T10" fmla="*/ 0 h 15969"/>
              <a:gd name="T11" fmla="*/ 21600 w 21600"/>
              <a:gd name="T12" fmla="*/ 15969 h 159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69" fill="none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0" y="5622"/>
                  <a:pt x="603" y="2705"/>
                  <a:pt x="1772" y="-1"/>
                </a:cubicBezTo>
              </a:path>
              <a:path w="21600" h="15969" stroke="0" extrusionOk="0">
                <a:moveTo>
                  <a:pt x="1306" y="15969"/>
                </a:moveTo>
                <a:cubicBezTo>
                  <a:pt x="442" y="13597"/>
                  <a:pt x="0" y="11093"/>
                  <a:pt x="0" y="8570"/>
                </a:cubicBezTo>
                <a:cubicBezTo>
                  <a:pt x="0" y="5622"/>
                  <a:pt x="603" y="2705"/>
                  <a:pt x="1772" y="-1"/>
                </a:cubicBezTo>
                <a:lnTo>
                  <a:pt x="21600" y="8570"/>
                </a:lnTo>
                <a:lnTo>
                  <a:pt x="1306" y="15969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Arc 27">
            <a:extLst>
              <a:ext uri="{FF2B5EF4-FFF2-40B4-BE49-F238E27FC236}">
                <a16:creationId xmlns:a16="http://schemas.microsoft.com/office/drawing/2014/main" id="{810760B8-E9F8-4C7B-743E-F615BD290F78}"/>
              </a:ext>
            </a:extLst>
          </p:cNvPr>
          <p:cNvSpPr>
            <a:spLocks/>
          </p:cNvSpPr>
          <p:nvPr/>
        </p:nvSpPr>
        <p:spPr bwMode="auto">
          <a:xfrm flipH="1">
            <a:off x="4381500" y="2178050"/>
            <a:ext cx="1779588" cy="828675"/>
          </a:xfrm>
          <a:custGeom>
            <a:avLst/>
            <a:gdLst>
              <a:gd name="T0" fmla="*/ 2147483646 w 14614"/>
              <a:gd name="T1" fmla="*/ 2147483646 h 21395"/>
              <a:gd name="T2" fmla="*/ 0 w 14614"/>
              <a:gd name="T3" fmla="*/ 2147483646 h 21395"/>
              <a:gd name="T4" fmla="*/ 2147483646 w 14614"/>
              <a:gd name="T5" fmla="*/ 0 h 21395"/>
              <a:gd name="T6" fmla="*/ 0 60000 65536"/>
              <a:gd name="T7" fmla="*/ 0 60000 65536"/>
              <a:gd name="T8" fmla="*/ 0 60000 65536"/>
              <a:gd name="T9" fmla="*/ 0 w 14614"/>
              <a:gd name="T10" fmla="*/ 0 h 21395"/>
              <a:gd name="T11" fmla="*/ 14614 w 14614"/>
              <a:gd name="T12" fmla="*/ 21395 h 21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14" h="21395" fill="none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</a:path>
              <a:path w="14614" h="21395" stroke="0" extrusionOk="0">
                <a:moveTo>
                  <a:pt x="11645" y="21395"/>
                </a:moveTo>
                <a:cubicBezTo>
                  <a:pt x="7296" y="20791"/>
                  <a:pt x="3233" y="18876"/>
                  <a:pt x="0" y="15905"/>
                </a:cubicBezTo>
                <a:lnTo>
                  <a:pt x="14614" y="0"/>
                </a:lnTo>
                <a:lnTo>
                  <a:pt x="11645" y="21395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Arc 28">
            <a:extLst>
              <a:ext uri="{FF2B5EF4-FFF2-40B4-BE49-F238E27FC236}">
                <a16:creationId xmlns:a16="http://schemas.microsoft.com/office/drawing/2014/main" id="{F26E4C14-F73B-A88B-8F25-7A1B188D5834}"/>
              </a:ext>
            </a:extLst>
          </p:cNvPr>
          <p:cNvSpPr>
            <a:spLocks/>
          </p:cNvSpPr>
          <p:nvPr/>
        </p:nvSpPr>
        <p:spPr bwMode="auto">
          <a:xfrm flipH="1">
            <a:off x="2387600" y="2368550"/>
            <a:ext cx="1970088" cy="631825"/>
          </a:xfrm>
          <a:custGeom>
            <a:avLst/>
            <a:gdLst>
              <a:gd name="T0" fmla="*/ 2147483646 w 16143"/>
              <a:gd name="T1" fmla="*/ 2147483646 h 21035"/>
              <a:gd name="T2" fmla="*/ 2147483646 w 16143"/>
              <a:gd name="T3" fmla="*/ 2147483646 h 21035"/>
              <a:gd name="T4" fmla="*/ 0 w 16143"/>
              <a:gd name="T5" fmla="*/ 0 h 21035"/>
              <a:gd name="T6" fmla="*/ 0 60000 65536"/>
              <a:gd name="T7" fmla="*/ 0 60000 65536"/>
              <a:gd name="T8" fmla="*/ 0 60000 65536"/>
              <a:gd name="T9" fmla="*/ 0 w 16143"/>
              <a:gd name="T10" fmla="*/ 0 h 21035"/>
              <a:gd name="T11" fmla="*/ 16143 w 16143"/>
              <a:gd name="T12" fmla="*/ 21035 h 210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43" h="21035" fill="none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</a:path>
              <a:path w="16143" h="21035" stroke="0" extrusionOk="0">
                <a:moveTo>
                  <a:pt x="16143" y="14351"/>
                </a:moveTo>
                <a:cubicBezTo>
                  <a:pt x="13178" y="17686"/>
                  <a:pt x="9252" y="20021"/>
                  <a:pt x="4907" y="21035"/>
                </a:cubicBezTo>
                <a:lnTo>
                  <a:pt x="0" y="0"/>
                </a:lnTo>
                <a:lnTo>
                  <a:pt x="16143" y="14351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Arc 29">
            <a:extLst>
              <a:ext uri="{FF2B5EF4-FFF2-40B4-BE49-F238E27FC236}">
                <a16:creationId xmlns:a16="http://schemas.microsoft.com/office/drawing/2014/main" id="{7CD4FFB1-40B5-6B10-5A4E-75B408851B0C}"/>
              </a:ext>
            </a:extLst>
          </p:cNvPr>
          <p:cNvSpPr>
            <a:spLocks/>
          </p:cNvSpPr>
          <p:nvPr/>
        </p:nvSpPr>
        <p:spPr bwMode="auto">
          <a:xfrm flipH="1">
            <a:off x="4237038" y="1585913"/>
            <a:ext cx="1852612" cy="700087"/>
          </a:xfrm>
          <a:custGeom>
            <a:avLst/>
            <a:gdLst>
              <a:gd name="T0" fmla="*/ 0 w 15115"/>
              <a:gd name="T1" fmla="*/ 2147483646 h 21197"/>
              <a:gd name="T2" fmla="*/ 2147483646 w 15115"/>
              <a:gd name="T3" fmla="*/ 0 h 21197"/>
              <a:gd name="T4" fmla="*/ 2147483646 w 15115"/>
              <a:gd name="T5" fmla="*/ 2147483646 h 21197"/>
              <a:gd name="T6" fmla="*/ 0 60000 65536"/>
              <a:gd name="T7" fmla="*/ 0 60000 65536"/>
              <a:gd name="T8" fmla="*/ 0 60000 65536"/>
              <a:gd name="T9" fmla="*/ 0 w 15115"/>
              <a:gd name="T10" fmla="*/ 0 h 21197"/>
              <a:gd name="T11" fmla="*/ 15115 w 15115"/>
              <a:gd name="T12" fmla="*/ 21197 h 2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15" h="21197" fill="none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</a:path>
              <a:path w="15115" h="21197" stroke="0" extrusionOk="0">
                <a:moveTo>
                  <a:pt x="0" y="5766"/>
                </a:moveTo>
                <a:cubicBezTo>
                  <a:pt x="3013" y="2815"/>
                  <a:pt x="6824" y="810"/>
                  <a:pt x="10962" y="-1"/>
                </a:cubicBezTo>
                <a:lnTo>
                  <a:pt x="15115" y="21197"/>
                </a:lnTo>
                <a:lnTo>
                  <a:pt x="0" y="5766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Arc 30">
            <a:extLst>
              <a:ext uri="{FF2B5EF4-FFF2-40B4-BE49-F238E27FC236}">
                <a16:creationId xmlns:a16="http://schemas.microsoft.com/office/drawing/2014/main" id="{14D8AFC3-685D-144E-5FC1-A57955767581}"/>
              </a:ext>
            </a:extLst>
          </p:cNvPr>
          <p:cNvSpPr>
            <a:spLocks/>
          </p:cNvSpPr>
          <p:nvPr/>
        </p:nvSpPr>
        <p:spPr bwMode="auto">
          <a:xfrm>
            <a:off x="4249738" y="2312988"/>
            <a:ext cx="2019300" cy="847725"/>
          </a:xfrm>
          <a:custGeom>
            <a:avLst/>
            <a:gdLst>
              <a:gd name="T0" fmla="*/ 2147483646 w 15361"/>
              <a:gd name="T1" fmla="*/ 2147483646 h 21244"/>
              <a:gd name="T2" fmla="*/ 2147483646 w 15361"/>
              <a:gd name="T3" fmla="*/ 2147483646 h 21244"/>
              <a:gd name="T4" fmla="*/ 0 w 15361"/>
              <a:gd name="T5" fmla="*/ 0 h 21244"/>
              <a:gd name="T6" fmla="*/ 0 60000 65536"/>
              <a:gd name="T7" fmla="*/ 0 60000 65536"/>
              <a:gd name="T8" fmla="*/ 0 60000 65536"/>
              <a:gd name="T9" fmla="*/ 0 w 15361"/>
              <a:gd name="T10" fmla="*/ 0 h 21244"/>
              <a:gd name="T11" fmla="*/ 15361 w 15361"/>
              <a:gd name="T12" fmla="*/ 21244 h 21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1" h="21244" fill="none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</a:path>
              <a:path w="15361" h="21244" stroke="0" extrusionOk="0">
                <a:moveTo>
                  <a:pt x="15361" y="15185"/>
                </a:moveTo>
                <a:cubicBezTo>
                  <a:pt x="12253" y="18329"/>
                  <a:pt x="8255" y="20444"/>
                  <a:pt x="3906" y="21243"/>
                </a:cubicBezTo>
                <a:lnTo>
                  <a:pt x="0" y="0"/>
                </a:lnTo>
                <a:lnTo>
                  <a:pt x="15361" y="15185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Arc 31">
            <a:extLst>
              <a:ext uri="{FF2B5EF4-FFF2-40B4-BE49-F238E27FC236}">
                <a16:creationId xmlns:a16="http://schemas.microsoft.com/office/drawing/2014/main" id="{0B41F770-E290-97B6-85AE-C30604B224FD}"/>
              </a:ext>
            </a:extLst>
          </p:cNvPr>
          <p:cNvSpPr>
            <a:spLocks/>
          </p:cNvSpPr>
          <p:nvPr/>
        </p:nvSpPr>
        <p:spPr bwMode="auto">
          <a:xfrm>
            <a:off x="2284413" y="2312988"/>
            <a:ext cx="1973262" cy="847725"/>
          </a:xfrm>
          <a:custGeom>
            <a:avLst/>
            <a:gdLst>
              <a:gd name="T0" fmla="*/ 2147483646 w 15013"/>
              <a:gd name="T1" fmla="*/ 2147483646 h 21246"/>
              <a:gd name="T2" fmla="*/ 0 w 15013"/>
              <a:gd name="T3" fmla="*/ 2147483646 h 21246"/>
              <a:gd name="T4" fmla="*/ 2147483646 w 15013"/>
              <a:gd name="T5" fmla="*/ 0 h 21246"/>
              <a:gd name="T6" fmla="*/ 0 60000 65536"/>
              <a:gd name="T7" fmla="*/ 0 60000 65536"/>
              <a:gd name="T8" fmla="*/ 0 60000 65536"/>
              <a:gd name="T9" fmla="*/ 0 w 15013"/>
              <a:gd name="T10" fmla="*/ 0 h 21246"/>
              <a:gd name="T11" fmla="*/ 15013 w 15013"/>
              <a:gd name="T12" fmla="*/ 21246 h 21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3" h="21246" fill="none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</a:path>
              <a:path w="15013" h="21246" stroke="0" extrusionOk="0">
                <a:moveTo>
                  <a:pt x="11119" y="21246"/>
                </a:moveTo>
                <a:cubicBezTo>
                  <a:pt x="6930" y="20478"/>
                  <a:pt x="3062" y="18489"/>
                  <a:pt x="0" y="15529"/>
                </a:cubicBezTo>
                <a:lnTo>
                  <a:pt x="15013" y="0"/>
                </a:lnTo>
                <a:lnTo>
                  <a:pt x="11119" y="21246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Arc 32">
            <a:extLst>
              <a:ext uri="{FF2B5EF4-FFF2-40B4-BE49-F238E27FC236}">
                <a16:creationId xmlns:a16="http://schemas.microsoft.com/office/drawing/2014/main" id="{498602F4-D57C-E85F-ACC7-78F5CBEB67EA}"/>
              </a:ext>
            </a:extLst>
          </p:cNvPr>
          <p:cNvSpPr>
            <a:spLocks/>
          </p:cNvSpPr>
          <p:nvPr/>
        </p:nvSpPr>
        <p:spPr bwMode="auto">
          <a:xfrm>
            <a:off x="1420813" y="1944688"/>
            <a:ext cx="2838450" cy="704850"/>
          </a:xfrm>
          <a:custGeom>
            <a:avLst/>
            <a:gdLst>
              <a:gd name="T0" fmla="*/ 2147483646 w 21600"/>
              <a:gd name="T1" fmla="*/ 2147483646 h 17626"/>
              <a:gd name="T2" fmla="*/ 2147483646 w 21600"/>
              <a:gd name="T3" fmla="*/ 0 h 17626"/>
              <a:gd name="T4" fmla="*/ 2147483646 w 21600"/>
              <a:gd name="T5" fmla="*/ 2147483646 h 17626"/>
              <a:gd name="T6" fmla="*/ 0 60000 65536"/>
              <a:gd name="T7" fmla="*/ 0 60000 65536"/>
              <a:gd name="T8" fmla="*/ 0 60000 65536"/>
              <a:gd name="T9" fmla="*/ 0 w 21600"/>
              <a:gd name="T10" fmla="*/ 0 h 17626"/>
              <a:gd name="T11" fmla="*/ 21600 w 21600"/>
              <a:gd name="T12" fmla="*/ 17626 h 17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26" fill="none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0" y="6052"/>
                  <a:pt x="711" y="2892"/>
                  <a:pt x="2082" y="0"/>
                </a:cubicBezTo>
              </a:path>
              <a:path w="21600" h="17626" stroke="0" extrusionOk="0">
                <a:moveTo>
                  <a:pt x="1688" y="17626"/>
                </a:moveTo>
                <a:cubicBezTo>
                  <a:pt x="574" y="14975"/>
                  <a:pt x="0" y="12128"/>
                  <a:pt x="0" y="9253"/>
                </a:cubicBezTo>
                <a:cubicBezTo>
                  <a:pt x="0" y="6052"/>
                  <a:pt x="711" y="2892"/>
                  <a:pt x="2082" y="0"/>
                </a:cubicBezTo>
                <a:lnTo>
                  <a:pt x="21600" y="9253"/>
                </a:lnTo>
                <a:lnTo>
                  <a:pt x="1688" y="17626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Arc 33">
            <a:extLst>
              <a:ext uri="{FF2B5EF4-FFF2-40B4-BE49-F238E27FC236}">
                <a16:creationId xmlns:a16="http://schemas.microsoft.com/office/drawing/2014/main" id="{A6F2BE32-754B-6BF4-6DBC-B568C68F7EEA}"/>
              </a:ext>
            </a:extLst>
          </p:cNvPr>
          <p:cNvSpPr>
            <a:spLocks/>
          </p:cNvSpPr>
          <p:nvPr/>
        </p:nvSpPr>
        <p:spPr bwMode="auto">
          <a:xfrm>
            <a:off x="2319338" y="1460500"/>
            <a:ext cx="1939925" cy="860425"/>
          </a:xfrm>
          <a:custGeom>
            <a:avLst/>
            <a:gdLst>
              <a:gd name="T0" fmla="*/ 0 w 14768"/>
              <a:gd name="T1" fmla="*/ 2147483646 h 21256"/>
              <a:gd name="T2" fmla="*/ 2147483646 w 14768"/>
              <a:gd name="T3" fmla="*/ 0 h 21256"/>
              <a:gd name="T4" fmla="*/ 2147483646 w 14768"/>
              <a:gd name="T5" fmla="*/ 2147483646 h 21256"/>
              <a:gd name="T6" fmla="*/ 0 60000 65536"/>
              <a:gd name="T7" fmla="*/ 0 60000 65536"/>
              <a:gd name="T8" fmla="*/ 0 60000 65536"/>
              <a:gd name="T9" fmla="*/ 0 w 14768"/>
              <a:gd name="T10" fmla="*/ 0 h 21256"/>
              <a:gd name="T11" fmla="*/ 14768 w 14768"/>
              <a:gd name="T12" fmla="*/ 21256 h 2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68" h="21256" fill="none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</a:path>
              <a:path w="14768" h="21256" stroke="0" extrusionOk="0">
                <a:moveTo>
                  <a:pt x="0" y="5493"/>
                </a:moveTo>
                <a:cubicBezTo>
                  <a:pt x="3037" y="2647"/>
                  <a:pt x="6833" y="739"/>
                  <a:pt x="10929" y="-1"/>
                </a:cubicBezTo>
                <a:lnTo>
                  <a:pt x="14768" y="21256"/>
                </a:lnTo>
                <a:lnTo>
                  <a:pt x="0" y="5493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Arc 34">
            <a:extLst>
              <a:ext uri="{FF2B5EF4-FFF2-40B4-BE49-F238E27FC236}">
                <a16:creationId xmlns:a16="http://schemas.microsoft.com/office/drawing/2014/main" id="{6627FFE1-BBAD-8431-759B-18A86629FDD0}"/>
              </a:ext>
            </a:extLst>
          </p:cNvPr>
          <p:cNvSpPr>
            <a:spLocks/>
          </p:cNvSpPr>
          <p:nvPr/>
        </p:nvSpPr>
        <p:spPr bwMode="auto">
          <a:xfrm>
            <a:off x="4249738" y="1465263"/>
            <a:ext cx="1924050" cy="854075"/>
          </a:xfrm>
          <a:custGeom>
            <a:avLst/>
            <a:gdLst>
              <a:gd name="T0" fmla="*/ 2147483646 w 14647"/>
              <a:gd name="T1" fmla="*/ 0 h 21263"/>
              <a:gd name="T2" fmla="*/ 2147483646 w 14647"/>
              <a:gd name="T3" fmla="*/ 2147483646 h 21263"/>
              <a:gd name="T4" fmla="*/ 0 w 14647"/>
              <a:gd name="T5" fmla="*/ 2147483646 h 21263"/>
              <a:gd name="T6" fmla="*/ 0 60000 65536"/>
              <a:gd name="T7" fmla="*/ 0 60000 65536"/>
              <a:gd name="T8" fmla="*/ 0 60000 65536"/>
              <a:gd name="T9" fmla="*/ 0 w 14647"/>
              <a:gd name="T10" fmla="*/ 0 h 21263"/>
              <a:gd name="T11" fmla="*/ 14647 w 14647"/>
              <a:gd name="T12" fmla="*/ 21263 h 21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7" h="21263" fill="none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</a:path>
              <a:path w="14647" h="21263" stroke="0" extrusionOk="0">
                <a:moveTo>
                  <a:pt x="3802" y="0"/>
                </a:moveTo>
                <a:cubicBezTo>
                  <a:pt x="7857" y="725"/>
                  <a:pt x="11619" y="2594"/>
                  <a:pt x="14647" y="5387"/>
                </a:cubicBezTo>
                <a:lnTo>
                  <a:pt x="0" y="21263"/>
                </a:lnTo>
                <a:lnTo>
                  <a:pt x="3802" y="0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Arc 35">
            <a:extLst>
              <a:ext uri="{FF2B5EF4-FFF2-40B4-BE49-F238E27FC236}">
                <a16:creationId xmlns:a16="http://schemas.microsoft.com/office/drawing/2014/main" id="{8DD7E4B2-F3DE-09AC-86A0-A652E2581F45}"/>
              </a:ext>
            </a:extLst>
          </p:cNvPr>
          <p:cNvSpPr>
            <a:spLocks/>
          </p:cNvSpPr>
          <p:nvPr/>
        </p:nvSpPr>
        <p:spPr bwMode="auto">
          <a:xfrm>
            <a:off x="4249738" y="1930400"/>
            <a:ext cx="2838450" cy="715963"/>
          </a:xfrm>
          <a:custGeom>
            <a:avLst/>
            <a:gdLst>
              <a:gd name="T0" fmla="*/ 2147483646 w 21600"/>
              <a:gd name="T1" fmla="*/ 0 h 17979"/>
              <a:gd name="T2" fmla="*/ 2147483646 w 21600"/>
              <a:gd name="T3" fmla="*/ 2147483646 h 17979"/>
              <a:gd name="T4" fmla="*/ 0 w 21600"/>
              <a:gd name="T5" fmla="*/ 2147483646 h 17979"/>
              <a:gd name="T6" fmla="*/ 0 60000 65536"/>
              <a:gd name="T7" fmla="*/ 0 60000 65536"/>
              <a:gd name="T8" fmla="*/ 0 60000 65536"/>
              <a:gd name="T9" fmla="*/ 0 w 21600"/>
              <a:gd name="T10" fmla="*/ 0 h 17979"/>
              <a:gd name="T11" fmla="*/ 21600 w 21600"/>
              <a:gd name="T12" fmla="*/ 17979 h 17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79" fill="none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</a:path>
              <a:path w="21600" h="17979" stroke="0" extrusionOk="0">
                <a:moveTo>
                  <a:pt x="19360" y="0"/>
                </a:moveTo>
                <a:cubicBezTo>
                  <a:pt x="20833" y="2977"/>
                  <a:pt x="21600" y="6254"/>
                  <a:pt x="21600" y="9577"/>
                </a:cubicBezTo>
                <a:cubicBezTo>
                  <a:pt x="21600" y="12463"/>
                  <a:pt x="21021" y="15320"/>
                  <a:pt x="19898" y="17978"/>
                </a:cubicBezTo>
                <a:lnTo>
                  <a:pt x="0" y="9577"/>
                </a:lnTo>
                <a:lnTo>
                  <a:pt x="19360" y="0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Freeform 36">
            <a:extLst>
              <a:ext uri="{FF2B5EF4-FFF2-40B4-BE49-F238E27FC236}">
                <a16:creationId xmlns:a16="http://schemas.microsoft.com/office/drawing/2014/main" id="{53837402-48E1-912C-99EF-34F30D44B13E}"/>
              </a:ext>
            </a:extLst>
          </p:cNvPr>
          <p:cNvSpPr>
            <a:spLocks/>
          </p:cNvSpPr>
          <p:nvPr/>
        </p:nvSpPr>
        <p:spPr bwMode="auto">
          <a:xfrm>
            <a:off x="3751263" y="3000375"/>
            <a:ext cx="1014412" cy="157163"/>
          </a:xfrm>
          <a:custGeom>
            <a:avLst/>
            <a:gdLst>
              <a:gd name="T0" fmla="*/ 0 w 639"/>
              <a:gd name="T1" fmla="*/ 0 h 99"/>
              <a:gd name="T2" fmla="*/ 2147483646 w 639"/>
              <a:gd name="T3" fmla="*/ 2147483646 h 99"/>
              <a:gd name="T4" fmla="*/ 2147483646 w 639"/>
              <a:gd name="T5" fmla="*/ 2147483646 h 99"/>
              <a:gd name="T6" fmla="*/ 2147483646 w 639"/>
              <a:gd name="T7" fmla="*/ 2147483646 h 99"/>
              <a:gd name="T8" fmla="*/ 2147483646 w 639"/>
              <a:gd name="T9" fmla="*/ 2147483646 h 99"/>
              <a:gd name="T10" fmla="*/ 2147483646 w 639"/>
              <a:gd name="T11" fmla="*/ 2147483646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9"/>
              <a:gd name="T19" fmla="*/ 0 h 99"/>
              <a:gd name="T20" fmla="*/ 639 w 639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9" h="99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6" y="57"/>
                </a:lnTo>
                <a:lnTo>
                  <a:pt x="445" y="95"/>
                </a:lnTo>
                <a:lnTo>
                  <a:pt x="639" y="99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Freeform 37">
            <a:extLst>
              <a:ext uri="{FF2B5EF4-FFF2-40B4-BE49-F238E27FC236}">
                <a16:creationId xmlns:a16="http://schemas.microsoft.com/office/drawing/2014/main" id="{FA308E33-9A19-65F5-C4FB-AF7C757EBDE8}"/>
              </a:ext>
            </a:extLst>
          </p:cNvPr>
          <p:cNvSpPr>
            <a:spLocks/>
          </p:cNvSpPr>
          <p:nvPr/>
        </p:nvSpPr>
        <p:spPr bwMode="auto">
          <a:xfrm>
            <a:off x="3743325" y="3005138"/>
            <a:ext cx="1000125" cy="153987"/>
          </a:xfrm>
          <a:custGeom>
            <a:avLst/>
            <a:gdLst>
              <a:gd name="T0" fmla="*/ 0 w 630"/>
              <a:gd name="T1" fmla="*/ 2147483646 h 97"/>
              <a:gd name="T2" fmla="*/ 2147483646 w 630"/>
              <a:gd name="T3" fmla="*/ 2147483646 h 97"/>
              <a:gd name="T4" fmla="*/ 2147483646 w 630"/>
              <a:gd name="T5" fmla="*/ 2147483646 h 97"/>
              <a:gd name="T6" fmla="*/ 2147483646 w 630"/>
              <a:gd name="T7" fmla="*/ 2147483646 h 97"/>
              <a:gd name="T8" fmla="*/ 2147483646 w 630"/>
              <a:gd name="T9" fmla="*/ 2147483646 h 97"/>
              <a:gd name="T10" fmla="*/ 2147483646 w 630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97"/>
              <a:gd name="T20" fmla="*/ 630 w 630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97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8" y="51"/>
                </a:lnTo>
                <a:lnTo>
                  <a:pt x="449" y="15"/>
                </a:lnTo>
                <a:lnTo>
                  <a:pt x="630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8">
            <a:extLst>
              <a:ext uri="{FF2B5EF4-FFF2-40B4-BE49-F238E27FC236}">
                <a16:creationId xmlns:a16="http://schemas.microsoft.com/office/drawing/2014/main" id="{4F43FE7A-6B56-FC71-8A56-0E0483C9D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3046413"/>
            <a:ext cx="150813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51" name="Arc 39">
            <a:extLst>
              <a:ext uri="{FF2B5EF4-FFF2-40B4-BE49-F238E27FC236}">
                <a16:creationId xmlns:a16="http://schemas.microsoft.com/office/drawing/2014/main" id="{A088AD7E-185E-DAC1-0C36-3B51E6B8FC31}"/>
              </a:ext>
            </a:extLst>
          </p:cNvPr>
          <p:cNvSpPr>
            <a:spLocks/>
          </p:cNvSpPr>
          <p:nvPr/>
        </p:nvSpPr>
        <p:spPr bwMode="auto">
          <a:xfrm>
            <a:off x="3233738" y="3135313"/>
            <a:ext cx="1017587" cy="492125"/>
          </a:xfrm>
          <a:custGeom>
            <a:avLst/>
            <a:gdLst>
              <a:gd name="T0" fmla="*/ 2147483646 w 21600"/>
              <a:gd name="T1" fmla="*/ 0 h 21188"/>
              <a:gd name="T2" fmla="*/ 2147483646 w 21600"/>
              <a:gd name="T3" fmla="*/ 2147483646 h 21188"/>
              <a:gd name="T4" fmla="*/ 0 w 21600"/>
              <a:gd name="T5" fmla="*/ 2147483646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lnTo>
                  <a:pt x="4198" y="-1"/>
                </a:ln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Arc 40">
            <a:extLst>
              <a:ext uri="{FF2B5EF4-FFF2-40B4-BE49-F238E27FC236}">
                <a16:creationId xmlns:a16="http://schemas.microsoft.com/office/drawing/2014/main" id="{BC46B64A-168A-8928-EF99-8A98DC04129D}"/>
              </a:ext>
            </a:extLst>
          </p:cNvPr>
          <p:cNvSpPr>
            <a:spLocks/>
          </p:cNvSpPr>
          <p:nvPr/>
        </p:nvSpPr>
        <p:spPr bwMode="auto">
          <a:xfrm flipH="1">
            <a:off x="4256088" y="3135313"/>
            <a:ext cx="1017587" cy="492125"/>
          </a:xfrm>
          <a:custGeom>
            <a:avLst/>
            <a:gdLst>
              <a:gd name="T0" fmla="*/ 2147483646 w 21600"/>
              <a:gd name="T1" fmla="*/ 0 h 21188"/>
              <a:gd name="T2" fmla="*/ 2147483646 w 21600"/>
              <a:gd name="T3" fmla="*/ 2147483646 h 21188"/>
              <a:gd name="T4" fmla="*/ 0 w 21600"/>
              <a:gd name="T5" fmla="*/ 2147483646 h 21188"/>
              <a:gd name="T6" fmla="*/ 0 60000 65536"/>
              <a:gd name="T7" fmla="*/ 0 60000 65536"/>
              <a:gd name="T8" fmla="*/ 0 60000 65536"/>
              <a:gd name="T9" fmla="*/ 0 w 21600"/>
              <a:gd name="T10" fmla="*/ 0 h 21188"/>
              <a:gd name="T11" fmla="*/ 21600 w 21600"/>
              <a:gd name="T12" fmla="*/ 21188 h 21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8" fill="none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</a:path>
              <a:path w="21600" h="21188" stroke="0" extrusionOk="0">
                <a:moveTo>
                  <a:pt x="4198" y="-1"/>
                </a:moveTo>
                <a:cubicBezTo>
                  <a:pt x="14312" y="2003"/>
                  <a:pt x="21600" y="10877"/>
                  <a:pt x="21600" y="21188"/>
                </a:cubicBezTo>
                <a:lnTo>
                  <a:pt x="0" y="21188"/>
                </a:lnTo>
                <a:lnTo>
                  <a:pt x="4198" y="-1"/>
                </a:lnTo>
                <a:close/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Freeform 41">
            <a:extLst>
              <a:ext uri="{FF2B5EF4-FFF2-40B4-BE49-F238E27FC236}">
                <a16:creationId xmlns:a16="http://schemas.microsoft.com/office/drawing/2014/main" id="{4DA7CA2B-AAE9-5036-0CEA-121AF95514EE}"/>
              </a:ext>
            </a:extLst>
          </p:cNvPr>
          <p:cNvSpPr>
            <a:spLocks/>
          </p:cNvSpPr>
          <p:nvPr/>
        </p:nvSpPr>
        <p:spPr bwMode="auto">
          <a:xfrm>
            <a:off x="3746500" y="1460500"/>
            <a:ext cx="1009650" cy="127000"/>
          </a:xfrm>
          <a:custGeom>
            <a:avLst/>
            <a:gdLst>
              <a:gd name="T0" fmla="*/ 0 w 636"/>
              <a:gd name="T1" fmla="*/ 0 h 80"/>
              <a:gd name="T2" fmla="*/ 2147483646 w 636"/>
              <a:gd name="T3" fmla="*/ 2147483646 h 80"/>
              <a:gd name="T4" fmla="*/ 2147483646 w 636"/>
              <a:gd name="T5" fmla="*/ 2147483646 h 80"/>
              <a:gd name="T6" fmla="*/ 2147483646 w 636"/>
              <a:gd name="T7" fmla="*/ 2147483646 h 80"/>
              <a:gd name="T8" fmla="*/ 2147483646 w 636"/>
              <a:gd name="T9" fmla="*/ 2147483646 h 80"/>
              <a:gd name="T10" fmla="*/ 2147483646 w 636"/>
              <a:gd name="T11" fmla="*/ 2147483646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6"/>
              <a:gd name="T19" fmla="*/ 0 h 80"/>
              <a:gd name="T20" fmla="*/ 636 w 636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6" h="80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Freeform 42">
            <a:extLst>
              <a:ext uri="{FF2B5EF4-FFF2-40B4-BE49-F238E27FC236}">
                <a16:creationId xmlns:a16="http://schemas.microsoft.com/office/drawing/2014/main" id="{C217960E-4C58-E65A-E8F7-CB6E3FABAB82}"/>
              </a:ext>
            </a:extLst>
          </p:cNvPr>
          <p:cNvSpPr>
            <a:spLocks/>
          </p:cNvSpPr>
          <p:nvPr/>
        </p:nvSpPr>
        <p:spPr bwMode="auto">
          <a:xfrm>
            <a:off x="3743325" y="1457325"/>
            <a:ext cx="1012825" cy="127000"/>
          </a:xfrm>
          <a:custGeom>
            <a:avLst/>
            <a:gdLst>
              <a:gd name="T0" fmla="*/ 0 w 638"/>
              <a:gd name="T1" fmla="*/ 2147483646 h 80"/>
              <a:gd name="T2" fmla="*/ 2147483646 w 638"/>
              <a:gd name="T3" fmla="*/ 2147483646 h 80"/>
              <a:gd name="T4" fmla="*/ 2147483646 w 638"/>
              <a:gd name="T5" fmla="*/ 2147483646 h 80"/>
              <a:gd name="T6" fmla="*/ 2147483646 w 638"/>
              <a:gd name="T7" fmla="*/ 2147483646 h 80"/>
              <a:gd name="T8" fmla="*/ 2147483646 w 638"/>
              <a:gd name="T9" fmla="*/ 0 h 80"/>
              <a:gd name="T10" fmla="*/ 2147483646 w 638"/>
              <a:gd name="T11" fmla="*/ 2147483646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8"/>
              <a:gd name="T19" fmla="*/ 0 h 80"/>
              <a:gd name="T20" fmla="*/ 638 w 638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8" h="80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8" y="32"/>
                </a:lnTo>
                <a:lnTo>
                  <a:pt x="452" y="0"/>
                </a:lnTo>
                <a:lnTo>
                  <a:pt x="638" y="4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Freeform 43">
            <a:extLst>
              <a:ext uri="{FF2B5EF4-FFF2-40B4-BE49-F238E27FC236}">
                <a16:creationId xmlns:a16="http://schemas.microsoft.com/office/drawing/2014/main" id="{89DE2B73-CC28-F742-4AB9-909D5004E9A1}"/>
              </a:ext>
            </a:extLst>
          </p:cNvPr>
          <p:cNvSpPr>
            <a:spLocks/>
          </p:cNvSpPr>
          <p:nvPr/>
        </p:nvSpPr>
        <p:spPr bwMode="auto">
          <a:xfrm>
            <a:off x="1644650" y="2651125"/>
            <a:ext cx="746125" cy="152400"/>
          </a:xfrm>
          <a:custGeom>
            <a:avLst/>
            <a:gdLst>
              <a:gd name="T0" fmla="*/ 0 w 470"/>
              <a:gd name="T1" fmla="*/ 0 h 96"/>
              <a:gd name="T2" fmla="*/ 2147483646 w 470"/>
              <a:gd name="T3" fmla="*/ 2147483646 h 96"/>
              <a:gd name="T4" fmla="*/ 2147483646 w 470"/>
              <a:gd name="T5" fmla="*/ 2147483646 h 96"/>
              <a:gd name="T6" fmla="*/ 2147483646 w 470"/>
              <a:gd name="T7" fmla="*/ 2147483646 h 96"/>
              <a:gd name="T8" fmla="*/ 2147483646 w 470"/>
              <a:gd name="T9" fmla="*/ 2147483646 h 96"/>
              <a:gd name="T10" fmla="*/ 2147483646 w 470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0"/>
              <a:gd name="T19" fmla="*/ 0 h 96"/>
              <a:gd name="T20" fmla="*/ 470 w 47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0" h="96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0" y="90"/>
                </a:lnTo>
                <a:lnTo>
                  <a:pt x="344" y="68"/>
                </a:lnTo>
                <a:lnTo>
                  <a:pt x="470" y="96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Freeform 44">
            <a:extLst>
              <a:ext uri="{FF2B5EF4-FFF2-40B4-BE49-F238E27FC236}">
                <a16:creationId xmlns:a16="http://schemas.microsoft.com/office/drawing/2014/main" id="{34D077E7-68D5-7697-1C30-BC1D2124761D}"/>
              </a:ext>
            </a:extLst>
          </p:cNvPr>
          <p:cNvSpPr>
            <a:spLocks/>
          </p:cNvSpPr>
          <p:nvPr/>
        </p:nvSpPr>
        <p:spPr bwMode="auto">
          <a:xfrm>
            <a:off x="1768475" y="2543175"/>
            <a:ext cx="523875" cy="393700"/>
          </a:xfrm>
          <a:custGeom>
            <a:avLst/>
            <a:gdLst>
              <a:gd name="T0" fmla="*/ 0 w 330"/>
              <a:gd name="T1" fmla="*/ 0 h 248"/>
              <a:gd name="T2" fmla="*/ 2147483646 w 330"/>
              <a:gd name="T3" fmla="*/ 2147483646 h 248"/>
              <a:gd name="T4" fmla="*/ 2147483646 w 330"/>
              <a:gd name="T5" fmla="*/ 2147483646 h 248"/>
              <a:gd name="T6" fmla="*/ 2147483646 w 330"/>
              <a:gd name="T7" fmla="*/ 2147483646 h 248"/>
              <a:gd name="T8" fmla="*/ 2147483646 w 330"/>
              <a:gd name="T9" fmla="*/ 2147483646 h 248"/>
              <a:gd name="T10" fmla="*/ 2147483646 w 330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"/>
              <a:gd name="T19" fmla="*/ 0 h 248"/>
              <a:gd name="T20" fmla="*/ 330 w 330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" h="248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2" y="156"/>
                </a:lnTo>
                <a:lnTo>
                  <a:pt x="196" y="202"/>
                </a:lnTo>
                <a:lnTo>
                  <a:pt x="330" y="248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5">
            <a:extLst>
              <a:ext uri="{FF2B5EF4-FFF2-40B4-BE49-F238E27FC236}">
                <a16:creationId xmlns:a16="http://schemas.microsoft.com/office/drawing/2014/main" id="{115DEFCF-F89F-68FC-26FF-73D8B3305E63}"/>
              </a:ext>
            </a:extLst>
          </p:cNvPr>
          <p:cNvSpPr>
            <a:spLocks noChangeArrowheads="1"/>
          </p:cNvSpPr>
          <p:nvPr/>
        </p:nvSpPr>
        <p:spPr bwMode="auto">
          <a:xfrm rot="1511052">
            <a:off x="1911350" y="2698750"/>
            <a:ext cx="150813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58" name="Freeform 46">
            <a:extLst>
              <a:ext uri="{FF2B5EF4-FFF2-40B4-BE49-F238E27FC236}">
                <a16:creationId xmlns:a16="http://schemas.microsoft.com/office/drawing/2014/main" id="{DE7316C2-7A11-986C-C3E7-00B82B73F130}"/>
              </a:ext>
            </a:extLst>
          </p:cNvPr>
          <p:cNvSpPr>
            <a:spLocks/>
          </p:cNvSpPr>
          <p:nvPr/>
        </p:nvSpPr>
        <p:spPr bwMode="auto">
          <a:xfrm>
            <a:off x="1692275" y="1778000"/>
            <a:ext cx="723900" cy="174625"/>
          </a:xfrm>
          <a:custGeom>
            <a:avLst/>
            <a:gdLst>
              <a:gd name="T0" fmla="*/ 0 w 456"/>
              <a:gd name="T1" fmla="*/ 2147483646 h 110"/>
              <a:gd name="T2" fmla="*/ 2147483646 w 456"/>
              <a:gd name="T3" fmla="*/ 2147483646 h 110"/>
              <a:gd name="T4" fmla="*/ 2147483646 w 456"/>
              <a:gd name="T5" fmla="*/ 2147483646 h 110"/>
              <a:gd name="T6" fmla="*/ 2147483646 w 456"/>
              <a:gd name="T7" fmla="*/ 2147483646 h 110"/>
              <a:gd name="T8" fmla="*/ 2147483646 w 456"/>
              <a:gd name="T9" fmla="*/ 2147483646 h 110"/>
              <a:gd name="T10" fmla="*/ 2147483646 w 456"/>
              <a:gd name="T11" fmla="*/ 0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"/>
              <a:gd name="T19" fmla="*/ 0 h 110"/>
              <a:gd name="T20" fmla="*/ 456 w 456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" h="110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Freeform 47">
            <a:extLst>
              <a:ext uri="{FF2B5EF4-FFF2-40B4-BE49-F238E27FC236}">
                <a16:creationId xmlns:a16="http://schemas.microsoft.com/office/drawing/2014/main" id="{38FFC2F6-7CA8-324A-2E30-A0C98C3809F9}"/>
              </a:ext>
            </a:extLst>
          </p:cNvPr>
          <p:cNvSpPr>
            <a:spLocks/>
          </p:cNvSpPr>
          <p:nvPr/>
        </p:nvSpPr>
        <p:spPr bwMode="auto">
          <a:xfrm>
            <a:off x="1812925" y="1679575"/>
            <a:ext cx="511175" cy="323850"/>
          </a:xfrm>
          <a:custGeom>
            <a:avLst/>
            <a:gdLst>
              <a:gd name="T0" fmla="*/ 0 w 322"/>
              <a:gd name="T1" fmla="*/ 2147483646 h 204"/>
              <a:gd name="T2" fmla="*/ 2147483646 w 322"/>
              <a:gd name="T3" fmla="*/ 2147483646 h 204"/>
              <a:gd name="T4" fmla="*/ 2147483646 w 322"/>
              <a:gd name="T5" fmla="*/ 2147483646 h 204"/>
              <a:gd name="T6" fmla="*/ 2147483646 w 322"/>
              <a:gd name="T7" fmla="*/ 2147483646 h 204"/>
              <a:gd name="T8" fmla="*/ 2147483646 w 322"/>
              <a:gd name="T9" fmla="*/ 2147483646 h 204"/>
              <a:gd name="T10" fmla="*/ 2147483646 w 322"/>
              <a:gd name="T11" fmla="*/ 0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"/>
              <a:gd name="T19" fmla="*/ 0 h 204"/>
              <a:gd name="T20" fmla="*/ 322 w 322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" h="204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8" y="66"/>
                </a:lnTo>
                <a:lnTo>
                  <a:pt x="222" y="30"/>
                </a:lnTo>
                <a:lnTo>
                  <a:pt x="322" y="0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Rectangle 48">
            <a:extLst>
              <a:ext uri="{FF2B5EF4-FFF2-40B4-BE49-F238E27FC236}">
                <a16:creationId xmlns:a16="http://schemas.microsoft.com/office/drawing/2014/main" id="{4C5A145C-2B17-32D0-4395-B7DD237B59A5}"/>
              </a:ext>
            </a:extLst>
          </p:cNvPr>
          <p:cNvSpPr>
            <a:spLocks noChangeArrowheads="1"/>
          </p:cNvSpPr>
          <p:nvPr/>
        </p:nvSpPr>
        <p:spPr bwMode="auto">
          <a:xfrm rot="-1277282">
            <a:off x="1971675" y="1781175"/>
            <a:ext cx="150813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61" name="Freeform 49">
            <a:extLst>
              <a:ext uri="{FF2B5EF4-FFF2-40B4-BE49-F238E27FC236}">
                <a16:creationId xmlns:a16="http://schemas.microsoft.com/office/drawing/2014/main" id="{95E22162-6CC3-067E-AC5E-497371116084}"/>
              </a:ext>
            </a:extLst>
          </p:cNvPr>
          <p:cNvSpPr>
            <a:spLocks/>
          </p:cNvSpPr>
          <p:nvPr/>
        </p:nvSpPr>
        <p:spPr bwMode="auto">
          <a:xfrm>
            <a:off x="6175375" y="1681163"/>
            <a:ext cx="501650" cy="312737"/>
          </a:xfrm>
          <a:custGeom>
            <a:avLst/>
            <a:gdLst>
              <a:gd name="T0" fmla="*/ 0 w 316"/>
              <a:gd name="T1" fmla="*/ 0 h 197"/>
              <a:gd name="T2" fmla="*/ 2147483646 w 316"/>
              <a:gd name="T3" fmla="*/ 2147483646 h 197"/>
              <a:gd name="T4" fmla="*/ 2147483646 w 316"/>
              <a:gd name="T5" fmla="*/ 2147483646 h 197"/>
              <a:gd name="T6" fmla="*/ 2147483646 w 316"/>
              <a:gd name="T7" fmla="*/ 2147483646 h 197"/>
              <a:gd name="T8" fmla="*/ 2147483646 w 316"/>
              <a:gd name="T9" fmla="*/ 2147483646 h 197"/>
              <a:gd name="T10" fmla="*/ 2147483646 w 316"/>
              <a:gd name="T11" fmla="*/ 2147483646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6"/>
              <a:gd name="T19" fmla="*/ 0 h 197"/>
              <a:gd name="T20" fmla="*/ 316 w 316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6" h="197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Freeform 50">
            <a:extLst>
              <a:ext uri="{FF2B5EF4-FFF2-40B4-BE49-F238E27FC236}">
                <a16:creationId xmlns:a16="http://schemas.microsoft.com/office/drawing/2014/main" id="{6D282D12-2003-F2C1-EA9D-D0F570D784DC}"/>
              </a:ext>
            </a:extLst>
          </p:cNvPr>
          <p:cNvSpPr>
            <a:spLocks/>
          </p:cNvSpPr>
          <p:nvPr/>
        </p:nvSpPr>
        <p:spPr bwMode="auto">
          <a:xfrm>
            <a:off x="6156325" y="2646363"/>
            <a:ext cx="711200" cy="158750"/>
          </a:xfrm>
          <a:custGeom>
            <a:avLst/>
            <a:gdLst>
              <a:gd name="T0" fmla="*/ 0 w 448"/>
              <a:gd name="T1" fmla="*/ 2147483646 h 99"/>
              <a:gd name="T2" fmla="*/ 2147483646 w 448"/>
              <a:gd name="T3" fmla="*/ 2147483646 h 99"/>
              <a:gd name="T4" fmla="*/ 2147483646 w 448"/>
              <a:gd name="T5" fmla="*/ 2147483646 h 99"/>
              <a:gd name="T6" fmla="*/ 2147483646 w 448"/>
              <a:gd name="T7" fmla="*/ 2147483646 h 99"/>
              <a:gd name="T8" fmla="*/ 2147483646 w 448"/>
              <a:gd name="T9" fmla="*/ 2147483646 h 99"/>
              <a:gd name="T10" fmla="*/ 2147483646 w 448"/>
              <a:gd name="T11" fmla="*/ 0 h 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8"/>
              <a:gd name="T19" fmla="*/ 0 h 99"/>
              <a:gd name="T20" fmla="*/ 448 w 448"/>
              <a:gd name="T21" fmla="*/ 99 h 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8" h="99">
                <a:moveTo>
                  <a:pt x="0" y="91"/>
                </a:moveTo>
                <a:lnTo>
                  <a:pt x="93" y="72"/>
                </a:lnTo>
                <a:lnTo>
                  <a:pt x="141" y="99"/>
                </a:lnTo>
                <a:lnTo>
                  <a:pt x="304" y="33"/>
                </a:lnTo>
                <a:lnTo>
                  <a:pt x="354" y="51"/>
                </a:lnTo>
                <a:lnTo>
                  <a:pt x="448" y="0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Freeform 51">
            <a:extLst>
              <a:ext uri="{FF2B5EF4-FFF2-40B4-BE49-F238E27FC236}">
                <a16:creationId xmlns:a16="http://schemas.microsoft.com/office/drawing/2014/main" id="{B8964DE0-94AF-7B59-8D7A-24A9E65C2ACC}"/>
              </a:ext>
            </a:extLst>
          </p:cNvPr>
          <p:cNvSpPr>
            <a:spLocks/>
          </p:cNvSpPr>
          <p:nvPr/>
        </p:nvSpPr>
        <p:spPr bwMode="auto">
          <a:xfrm>
            <a:off x="6084888" y="1774825"/>
            <a:ext cx="712787" cy="160338"/>
          </a:xfrm>
          <a:custGeom>
            <a:avLst/>
            <a:gdLst>
              <a:gd name="T0" fmla="*/ 0 w 450"/>
              <a:gd name="T1" fmla="*/ 0 h 96"/>
              <a:gd name="T2" fmla="*/ 2147483646 w 450"/>
              <a:gd name="T3" fmla="*/ 2147483646 h 96"/>
              <a:gd name="T4" fmla="*/ 2147483646 w 450"/>
              <a:gd name="T5" fmla="*/ 0 h 96"/>
              <a:gd name="T6" fmla="*/ 2147483646 w 450"/>
              <a:gd name="T7" fmla="*/ 2147483646 h 96"/>
              <a:gd name="T8" fmla="*/ 2147483646 w 450"/>
              <a:gd name="T9" fmla="*/ 2147483646 h 96"/>
              <a:gd name="T10" fmla="*/ 2147483646 w 450"/>
              <a:gd name="T11" fmla="*/ 2147483646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0"/>
              <a:gd name="T19" fmla="*/ 0 h 96"/>
              <a:gd name="T20" fmla="*/ 450 w 45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0" h="96">
                <a:moveTo>
                  <a:pt x="0" y="0"/>
                </a:moveTo>
                <a:lnTo>
                  <a:pt x="84" y="19"/>
                </a:lnTo>
                <a:lnTo>
                  <a:pt x="147" y="0"/>
                </a:lnTo>
                <a:lnTo>
                  <a:pt x="319" y="66"/>
                </a:lnTo>
                <a:lnTo>
                  <a:pt x="379" y="57"/>
                </a:lnTo>
                <a:lnTo>
                  <a:pt x="450" y="96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Rectangle 52">
            <a:extLst>
              <a:ext uri="{FF2B5EF4-FFF2-40B4-BE49-F238E27FC236}">
                <a16:creationId xmlns:a16="http://schemas.microsoft.com/office/drawing/2014/main" id="{B0E89E25-0767-40A2-8AD3-50BE858E7DC2}"/>
              </a:ext>
            </a:extLst>
          </p:cNvPr>
          <p:cNvSpPr>
            <a:spLocks noChangeArrowheads="1"/>
          </p:cNvSpPr>
          <p:nvPr/>
        </p:nvSpPr>
        <p:spPr bwMode="auto">
          <a:xfrm rot="1511052">
            <a:off x="6383338" y="1779588"/>
            <a:ext cx="150812" cy="92075"/>
          </a:xfrm>
          <a:prstGeom prst="rect">
            <a:avLst/>
          </a:prstGeom>
          <a:solidFill>
            <a:schemeClr val="accent1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65" name="Oval 53">
            <a:extLst>
              <a:ext uri="{FF2B5EF4-FFF2-40B4-BE49-F238E27FC236}">
                <a16:creationId xmlns:a16="http://schemas.microsoft.com/office/drawing/2014/main" id="{2B9ADE8E-B9ED-091E-8246-88ACDC8054AE}"/>
              </a:ext>
            </a:extLst>
          </p:cNvPr>
          <p:cNvSpPr>
            <a:spLocks noChangeArrowheads="1"/>
          </p:cNvSpPr>
          <p:nvPr/>
        </p:nvSpPr>
        <p:spPr bwMode="auto">
          <a:xfrm rot="93880">
            <a:off x="4459288" y="3089275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66" name="AutoShape 54">
            <a:extLst>
              <a:ext uri="{FF2B5EF4-FFF2-40B4-BE49-F238E27FC236}">
                <a16:creationId xmlns:a16="http://schemas.microsoft.com/office/drawing/2014/main" id="{EB89AEF3-D576-91D2-3547-5BED4511260C}"/>
              </a:ext>
            </a:extLst>
          </p:cNvPr>
          <p:cNvSpPr>
            <a:spLocks noChangeArrowheads="1"/>
          </p:cNvSpPr>
          <p:nvPr/>
        </p:nvSpPr>
        <p:spPr bwMode="auto">
          <a:xfrm rot="245893">
            <a:off x="4516438" y="3106738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67" name="Oval 55">
            <a:extLst>
              <a:ext uri="{FF2B5EF4-FFF2-40B4-BE49-F238E27FC236}">
                <a16:creationId xmlns:a16="http://schemas.microsoft.com/office/drawing/2014/main" id="{D89C2D2B-AA6C-4D13-29A3-9F82EC5E2318}"/>
              </a:ext>
            </a:extLst>
          </p:cNvPr>
          <p:cNvSpPr>
            <a:spLocks noChangeArrowheads="1"/>
          </p:cNvSpPr>
          <p:nvPr/>
        </p:nvSpPr>
        <p:spPr bwMode="auto">
          <a:xfrm rot="-205518">
            <a:off x="4451350" y="2947988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68" name="AutoShape 56">
            <a:extLst>
              <a:ext uri="{FF2B5EF4-FFF2-40B4-BE49-F238E27FC236}">
                <a16:creationId xmlns:a16="http://schemas.microsoft.com/office/drawing/2014/main" id="{71ED78DC-B521-0112-2B4D-4CE6029D4130}"/>
              </a:ext>
            </a:extLst>
          </p:cNvPr>
          <p:cNvSpPr>
            <a:spLocks noChangeArrowheads="1"/>
          </p:cNvSpPr>
          <p:nvPr/>
        </p:nvSpPr>
        <p:spPr bwMode="auto">
          <a:xfrm rot="-53504">
            <a:off x="4508500" y="2959100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69" name="Oval 57">
            <a:extLst>
              <a:ext uri="{FF2B5EF4-FFF2-40B4-BE49-F238E27FC236}">
                <a16:creationId xmlns:a16="http://schemas.microsoft.com/office/drawing/2014/main" id="{5E2B31A2-3E23-0444-0EA6-D20F8F192786}"/>
              </a:ext>
            </a:extLst>
          </p:cNvPr>
          <p:cNvSpPr>
            <a:spLocks noChangeArrowheads="1"/>
          </p:cNvSpPr>
          <p:nvPr/>
        </p:nvSpPr>
        <p:spPr bwMode="auto">
          <a:xfrm rot="-205518">
            <a:off x="3802063" y="3086100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70" name="AutoShape 58">
            <a:extLst>
              <a:ext uri="{FF2B5EF4-FFF2-40B4-BE49-F238E27FC236}">
                <a16:creationId xmlns:a16="http://schemas.microsoft.com/office/drawing/2014/main" id="{0001ED94-37D0-31B5-3780-6F1EFE4C90FE}"/>
              </a:ext>
            </a:extLst>
          </p:cNvPr>
          <p:cNvSpPr>
            <a:spLocks noChangeArrowheads="1"/>
          </p:cNvSpPr>
          <p:nvPr/>
        </p:nvSpPr>
        <p:spPr bwMode="auto">
          <a:xfrm rot="-53504">
            <a:off x="3859213" y="3097213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71" name="Oval 59">
            <a:extLst>
              <a:ext uri="{FF2B5EF4-FFF2-40B4-BE49-F238E27FC236}">
                <a16:creationId xmlns:a16="http://schemas.microsoft.com/office/drawing/2014/main" id="{C6399B0A-716E-A9BC-4BBF-83E3E56C3971}"/>
              </a:ext>
            </a:extLst>
          </p:cNvPr>
          <p:cNvSpPr>
            <a:spLocks noChangeArrowheads="1"/>
          </p:cNvSpPr>
          <p:nvPr/>
        </p:nvSpPr>
        <p:spPr bwMode="auto">
          <a:xfrm rot="93880">
            <a:off x="3795713" y="2944813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72" name="AutoShape 60">
            <a:extLst>
              <a:ext uri="{FF2B5EF4-FFF2-40B4-BE49-F238E27FC236}">
                <a16:creationId xmlns:a16="http://schemas.microsoft.com/office/drawing/2014/main" id="{EB1196CC-32F6-82A6-564F-7275B3843FEF}"/>
              </a:ext>
            </a:extLst>
          </p:cNvPr>
          <p:cNvSpPr>
            <a:spLocks noChangeArrowheads="1"/>
          </p:cNvSpPr>
          <p:nvPr/>
        </p:nvSpPr>
        <p:spPr bwMode="auto">
          <a:xfrm rot="245893">
            <a:off x="3852863" y="2962275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73" name="Oval 61">
            <a:extLst>
              <a:ext uri="{FF2B5EF4-FFF2-40B4-BE49-F238E27FC236}">
                <a16:creationId xmlns:a16="http://schemas.microsoft.com/office/drawing/2014/main" id="{8825A77A-FDB8-4CEB-8210-2F939B5217CD}"/>
              </a:ext>
            </a:extLst>
          </p:cNvPr>
          <p:cNvSpPr>
            <a:spLocks noChangeArrowheads="1"/>
          </p:cNvSpPr>
          <p:nvPr/>
        </p:nvSpPr>
        <p:spPr bwMode="auto">
          <a:xfrm rot="814006">
            <a:off x="2219325" y="2730500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74" name="AutoShape 62">
            <a:extLst>
              <a:ext uri="{FF2B5EF4-FFF2-40B4-BE49-F238E27FC236}">
                <a16:creationId xmlns:a16="http://schemas.microsoft.com/office/drawing/2014/main" id="{EDB38887-8F72-DD71-33E9-C629EF8791F3}"/>
              </a:ext>
            </a:extLst>
          </p:cNvPr>
          <p:cNvSpPr>
            <a:spLocks noChangeArrowheads="1"/>
          </p:cNvSpPr>
          <p:nvPr/>
        </p:nvSpPr>
        <p:spPr bwMode="auto">
          <a:xfrm rot="966021">
            <a:off x="2274888" y="2749550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75" name="Oval 63">
            <a:extLst>
              <a:ext uri="{FF2B5EF4-FFF2-40B4-BE49-F238E27FC236}">
                <a16:creationId xmlns:a16="http://schemas.microsoft.com/office/drawing/2014/main" id="{F260564E-326D-4A72-6C1F-2B77653D1DA4}"/>
              </a:ext>
            </a:extLst>
          </p:cNvPr>
          <p:cNvSpPr>
            <a:spLocks noChangeArrowheads="1"/>
          </p:cNvSpPr>
          <p:nvPr/>
        </p:nvSpPr>
        <p:spPr bwMode="auto">
          <a:xfrm rot="1050912">
            <a:off x="2105025" y="2847975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76" name="AutoShape 64">
            <a:extLst>
              <a:ext uri="{FF2B5EF4-FFF2-40B4-BE49-F238E27FC236}">
                <a16:creationId xmlns:a16="http://schemas.microsoft.com/office/drawing/2014/main" id="{B4C6DD16-8CC0-8957-942F-0E8D80C468D4}"/>
              </a:ext>
            </a:extLst>
          </p:cNvPr>
          <p:cNvSpPr>
            <a:spLocks noChangeArrowheads="1"/>
          </p:cNvSpPr>
          <p:nvPr/>
        </p:nvSpPr>
        <p:spPr bwMode="auto">
          <a:xfrm rot="1202926">
            <a:off x="2163763" y="2862263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77" name="Oval 65">
            <a:extLst>
              <a:ext uri="{FF2B5EF4-FFF2-40B4-BE49-F238E27FC236}">
                <a16:creationId xmlns:a16="http://schemas.microsoft.com/office/drawing/2014/main" id="{71A4E1D6-9A38-1EB8-B906-853D278EEA4B}"/>
              </a:ext>
            </a:extLst>
          </p:cNvPr>
          <p:cNvSpPr>
            <a:spLocks noChangeArrowheads="1"/>
          </p:cNvSpPr>
          <p:nvPr/>
        </p:nvSpPr>
        <p:spPr bwMode="auto">
          <a:xfrm rot="1911330">
            <a:off x="1655763" y="2473325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78" name="AutoShape 66">
            <a:extLst>
              <a:ext uri="{FF2B5EF4-FFF2-40B4-BE49-F238E27FC236}">
                <a16:creationId xmlns:a16="http://schemas.microsoft.com/office/drawing/2014/main" id="{D0929337-1472-6CF8-B760-6605202CA0F6}"/>
              </a:ext>
            </a:extLst>
          </p:cNvPr>
          <p:cNvSpPr>
            <a:spLocks noChangeArrowheads="1"/>
          </p:cNvSpPr>
          <p:nvPr/>
        </p:nvSpPr>
        <p:spPr bwMode="auto">
          <a:xfrm rot="2063342">
            <a:off x="1714500" y="2490788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79" name="Oval 67">
            <a:extLst>
              <a:ext uri="{FF2B5EF4-FFF2-40B4-BE49-F238E27FC236}">
                <a16:creationId xmlns:a16="http://schemas.microsoft.com/office/drawing/2014/main" id="{F3AFD7E8-35DB-99F1-2198-41EC5E402F83}"/>
              </a:ext>
            </a:extLst>
          </p:cNvPr>
          <p:cNvSpPr>
            <a:spLocks noChangeArrowheads="1"/>
          </p:cNvSpPr>
          <p:nvPr/>
        </p:nvSpPr>
        <p:spPr bwMode="auto">
          <a:xfrm rot="1594986">
            <a:off x="1555750" y="2584450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80" name="AutoShape 68">
            <a:extLst>
              <a:ext uri="{FF2B5EF4-FFF2-40B4-BE49-F238E27FC236}">
                <a16:creationId xmlns:a16="http://schemas.microsoft.com/office/drawing/2014/main" id="{3DE8795C-D8AF-353B-253E-69D1A6C1E808}"/>
              </a:ext>
            </a:extLst>
          </p:cNvPr>
          <p:cNvSpPr>
            <a:spLocks noChangeArrowheads="1"/>
          </p:cNvSpPr>
          <p:nvPr/>
        </p:nvSpPr>
        <p:spPr bwMode="auto">
          <a:xfrm rot="1746998">
            <a:off x="1611313" y="2605088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81" name="Oval 69">
            <a:extLst>
              <a:ext uri="{FF2B5EF4-FFF2-40B4-BE49-F238E27FC236}">
                <a16:creationId xmlns:a16="http://schemas.microsoft.com/office/drawing/2014/main" id="{A3EFBB43-2D5E-C9BF-347B-4C97DE318A44}"/>
              </a:ext>
            </a:extLst>
          </p:cNvPr>
          <p:cNvSpPr>
            <a:spLocks noChangeArrowheads="1"/>
          </p:cNvSpPr>
          <p:nvPr/>
        </p:nvSpPr>
        <p:spPr bwMode="auto">
          <a:xfrm rot="-2650724">
            <a:off x="1441450" y="1985963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82" name="AutoShape 70">
            <a:extLst>
              <a:ext uri="{FF2B5EF4-FFF2-40B4-BE49-F238E27FC236}">
                <a16:creationId xmlns:a16="http://schemas.microsoft.com/office/drawing/2014/main" id="{8FB2B268-285B-745F-C9FB-CE5F12004903}"/>
              </a:ext>
            </a:extLst>
          </p:cNvPr>
          <p:cNvSpPr>
            <a:spLocks noChangeArrowheads="1"/>
          </p:cNvSpPr>
          <p:nvPr/>
        </p:nvSpPr>
        <p:spPr bwMode="auto">
          <a:xfrm rot="-2498712">
            <a:off x="1495425" y="1995488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83" name="Oval 71">
            <a:extLst>
              <a:ext uri="{FF2B5EF4-FFF2-40B4-BE49-F238E27FC236}">
                <a16:creationId xmlns:a16="http://schemas.microsoft.com/office/drawing/2014/main" id="{2A3AE5E6-6887-09B9-D29F-F3C1AA9C601E}"/>
              </a:ext>
            </a:extLst>
          </p:cNvPr>
          <p:cNvSpPr>
            <a:spLocks noChangeArrowheads="1"/>
          </p:cNvSpPr>
          <p:nvPr/>
        </p:nvSpPr>
        <p:spPr bwMode="auto">
          <a:xfrm rot="-2719334">
            <a:off x="1593850" y="2033588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84" name="AutoShape 72">
            <a:extLst>
              <a:ext uri="{FF2B5EF4-FFF2-40B4-BE49-F238E27FC236}">
                <a16:creationId xmlns:a16="http://schemas.microsoft.com/office/drawing/2014/main" id="{174E5979-B93B-878A-C81B-1BCD7F52B597}"/>
              </a:ext>
            </a:extLst>
          </p:cNvPr>
          <p:cNvSpPr>
            <a:spLocks noChangeArrowheads="1"/>
          </p:cNvSpPr>
          <p:nvPr/>
        </p:nvSpPr>
        <p:spPr bwMode="auto">
          <a:xfrm rot="-2567322">
            <a:off x="1643063" y="2039938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85" name="Oval 73">
            <a:extLst>
              <a:ext uri="{FF2B5EF4-FFF2-40B4-BE49-F238E27FC236}">
                <a16:creationId xmlns:a16="http://schemas.microsoft.com/office/drawing/2014/main" id="{E809DB79-ADE9-7441-E6C8-03850D6D986C}"/>
              </a:ext>
            </a:extLst>
          </p:cNvPr>
          <p:cNvSpPr>
            <a:spLocks noChangeArrowheads="1"/>
          </p:cNvSpPr>
          <p:nvPr/>
        </p:nvSpPr>
        <p:spPr bwMode="auto">
          <a:xfrm rot="-2875454">
            <a:off x="6865938" y="2468563"/>
            <a:ext cx="228600" cy="1270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86" name="AutoShape 74">
            <a:extLst>
              <a:ext uri="{FF2B5EF4-FFF2-40B4-BE49-F238E27FC236}">
                <a16:creationId xmlns:a16="http://schemas.microsoft.com/office/drawing/2014/main" id="{ED400EF4-DCCE-F528-9D5F-2155F36672A2}"/>
              </a:ext>
            </a:extLst>
          </p:cNvPr>
          <p:cNvSpPr>
            <a:spLocks noChangeArrowheads="1"/>
          </p:cNvSpPr>
          <p:nvPr/>
        </p:nvSpPr>
        <p:spPr bwMode="auto">
          <a:xfrm rot="-2723441">
            <a:off x="6915945" y="2472531"/>
            <a:ext cx="131762" cy="92075"/>
          </a:xfrm>
          <a:prstGeom prst="curvedDownArrow">
            <a:avLst>
              <a:gd name="adj1" fmla="val 28621"/>
              <a:gd name="adj2" fmla="val 57241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87" name="Oval 75">
            <a:extLst>
              <a:ext uri="{FF2B5EF4-FFF2-40B4-BE49-F238E27FC236}">
                <a16:creationId xmlns:a16="http://schemas.microsoft.com/office/drawing/2014/main" id="{229A87B3-0E71-371A-5A7F-4B5EF1468B16}"/>
              </a:ext>
            </a:extLst>
          </p:cNvPr>
          <p:cNvSpPr>
            <a:spLocks noChangeArrowheads="1"/>
          </p:cNvSpPr>
          <p:nvPr/>
        </p:nvSpPr>
        <p:spPr bwMode="auto">
          <a:xfrm rot="-2682010">
            <a:off x="6670675" y="2409825"/>
            <a:ext cx="228600" cy="127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88" name="AutoShape 76">
            <a:extLst>
              <a:ext uri="{FF2B5EF4-FFF2-40B4-BE49-F238E27FC236}">
                <a16:creationId xmlns:a16="http://schemas.microsoft.com/office/drawing/2014/main" id="{424BA351-4EF2-BA47-4807-B20FE3479B9F}"/>
              </a:ext>
            </a:extLst>
          </p:cNvPr>
          <p:cNvSpPr>
            <a:spLocks noChangeArrowheads="1"/>
          </p:cNvSpPr>
          <p:nvPr/>
        </p:nvSpPr>
        <p:spPr bwMode="auto">
          <a:xfrm rot="-2529997">
            <a:off x="6724650" y="2419350"/>
            <a:ext cx="131763" cy="92075"/>
          </a:xfrm>
          <a:prstGeom prst="curvedDownArrow">
            <a:avLst>
              <a:gd name="adj1" fmla="val 28621"/>
              <a:gd name="adj2" fmla="val 57242"/>
              <a:gd name="adj3" fmla="val 42009"/>
            </a:avLst>
          </a:prstGeo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89" name="Freeform 77">
            <a:extLst>
              <a:ext uri="{FF2B5EF4-FFF2-40B4-BE49-F238E27FC236}">
                <a16:creationId xmlns:a16="http://schemas.microsoft.com/office/drawing/2014/main" id="{F16824B7-33F1-8780-DA08-728975613375}"/>
              </a:ext>
            </a:extLst>
          </p:cNvPr>
          <p:cNvSpPr>
            <a:spLocks/>
          </p:cNvSpPr>
          <p:nvPr/>
        </p:nvSpPr>
        <p:spPr bwMode="auto">
          <a:xfrm>
            <a:off x="2514600" y="4110038"/>
            <a:ext cx="280988" cy="141287"/>
          </a:xfrm>
          <a:custGeom>
            <a:avLst/>
            <a:gdLst>
              <a:gd name="T0" fmla="*/ 2147483646 w 177"/>
              <a:gd name="T1" fmla="*/ 0 h 89"/>
              <a:gd name="T2" fmla="*/ 2147483646 w 177"/>
              <a:gd name="T3" fmla="*/ 2147483646 h 89"/>
              <a:gd name="T4" fmla="*/ 2147483646 w 177"/>
              <a:gd name="T5" fmla="*/ 2147483646 h 89"/>
              <a:gd name="T6" fmla="*/ 0 w 177"/>
              <a:gd name="T7" fmla="*/ 2147483646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89"/>
              <a:gd name="T14" fmla="*/ 177 w 17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89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0" name="Line 78">
            <a:extLst>
              <a:ext uri="{FF2B5EF4-FFF2-40B4-BE49-F238E27FC236}">
                <a16:creationId xmlns:a16="http://schemas.microsoft.com/office/drawing/2014/main" id="{9C6A5CA0-C0A4-39E1-A51C-C22D677E5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1800" y="3886200"/>
            <a:ext cx="200025" cy="6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Freeform 79">
            <a:extLst>
              <a:ext uri="{FF2B5EF4-FFF2-40B4-BE49-F238E27FC236}">
                <a16:creationId xmlns:a16="http://schemas.microsoft.com/office/drawing/2014/main" id="{1426B103-6F9B-D8F9-193A-11B286B08C78}"/>
              </a:ext>
            </a:extLst>
          </p:cNvPr>
          <p:cNvSpPr>
            <a:spLocks/>
          </p:cNvSpPr>
          <p:nvPr/>
        </p:nvSpPr>
        <p:spPr bwMode="auto">
          <a:xfrm>
            <a:off x="1646238" y="3927475"/>
            <a:ext cx="163512" cy="144463"/>
          </a:xfrm>
          <a:custGeom>
            <a:avLst/>
            <a:gdLst>
              <a:gd name="T0" fmla="*/ 0 w 103"/>
              <a:gd name="T1" fmla="*/ 2147483646 h 91"/>
              <a:gd name="T2" fmla="*/ 2147483646 w 103"/>
              <a:gd name="T3" fmla="*/ 2147483646 h 91"/>
              <a:gd name="T4" fmla="*/ 2147483646 w 103"/>
              <a:gd name="T5" fmla="*/ 0 h 91"/>
              <a:gd name="T6" fmla="*/ 0 60000 65536"/>
              <a:gd name="T7" fmla="*/ 0 60000 65536"/>
              <a:gd name="T8" fmla="*/ 0 60000 65536"/>
              <a:gd name="T9" fmla="*/ 0 w 103"/>
              <a:gd name="T10" fmla="*/ 0 h 91"/>
              <a:gd name="T11" fmla="*/ 103 w 103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91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2" name="Freeform 80">
            <a:extLst>
              <a:ext uri="{FF2B5EF4-FFF2-40B4-BE49-F238E27FC236}">
                <a16:creationId xmlns:a16="http://schemas.microsoft.com/office/drawing/2014/main" id="{6D6D1954-064B-5E3A-12B0-6BE50B8C5760}"/>
              </a:ext>
            </a:extLst>
          </p:cNvPr>
          <p:cNvSpPr>
            <a:spLocks/>
          </p:cNvSpPr>
          <p:nvPr/>
        </p:nvSpPr>
        <p:spPr bwMode="auto">
          <a:xfrm>
            <a:off x="3067050" y="4067175"/>
            <a:ext cx="80963" cy="266700"/>
          </a:xfrm>
          <a:custGeom>
            <a:avLst/>
            <a:gdLst>
              <a:gd name="T0" fmla="*/ 2147483646 w 54"/>
              <a:gd name="T1" fmla="*/ 0 h 168"/>
              <a:gd name="T2" fmla="*/ 2147483646 w 54"/>
              <a:gd name="T3" fmla="*/ 2147483646 h 168"/>
              <a:gd name="T4" fmla="*/ 0 w 54"/>
              <a:gd name="T5" fmla="*/ 2147483646 h 168"/>
              <a:gd name="T6" fmla="*/ 0 60000 65536"/>
              <a:gd name="T7" fmla="*/ 0 60000 65536"/>
              <a:gd name="T8" fmla="*/ 0 60000 65536"/>
              <a:gd name="T9" fmla="*/ 0 w 54"/>
              <a:gd name="T10" fmla="*/ 0 h 168"/>
              <a:gd name="T11" fmla="*/ 54 w 5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68">
                <a:moveTo>
                  <a:pt x="9" y="0"/>
                </a:moveTo>
                <a:lnTo>
                  <a:pt x="54" y="54"/>
                </a:lnTo>
                <a:lnTo>
                  <a:pt x="0" y="1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3" name="Oval 81">
            <a:extLst>
              <a:ext uri="{FF2B5EF4-FFF2-40B4-BE49-F238E27FC236}">
                <a16:creationId xmlns:a16="http://schemas.microsoft.com/office/drawing/2014/main" id="{7B089B87-F7CF-9552-DF81-780DAD54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4043363"/>
            <a:ext cx="322262" cy="171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94" name="Freeform 82">
            <a:extLst>
              <a:ext uri="{FF2B5EF4-FFF2-40B4-BE49-F238E27FC236}">
                <a16:creationId xmlns:a16="http://schemas.microsoft.com/office/drawing/2014/main" id="{E15B837D-D51E-1F9A-3A51-A92218BFAE9F}"/>
              </a:ext>
            </a:extLst>
          </p:cNvPr>
          <p:cNvSpPr>
            <a:spLocks/>
          </p:cNvSpPr>
          <p:nvPr/>
        </p:nvSpPr>
        <p:spPr bwMode="auto">
          <a:xfrm>
            <a:off x="4252913" y="3614738"/>
            <a:ext cx="385762" cy="600075"/>
          </a:xfrm>
          <a:custGeom>
            <a:avLst/>
            <a:gdLst>
              <a:gd name="T0" fmla="*/ 2147483646 w 243"/>
              <a:gd name="T1" fmla="*/ 2147483646 h 378"/>
              <a:gd name="T2" fmla="*/ 2147483646 w 243"/>
              <a:gd name="T3" fmla="*/ 2147483646 h 378"/>
              <a:gd name="T4" fmla="*/ 2147483646 w 243"/>
              <a:gd name="T5" fmla="*/ 2147483646 h 378"/>
              <a:gd name="T6" fmla="*/ 0 w 243"/>
              <a:gd name="T7" fmla="*/ 0 h 378"/>
              <a:gd name="T8" fmla="*/ 0 60000 65536"/>
              <a:gd name="T9" fmla="*/ 0 60000 65536"/>
              <a:gd name="T10" fmla="*/ 0 60000 65536"/>
              <a:gd name="T11" fmla="*/ 0 60000 65536"/>
              <a:gd name="T12" fmla="*/ 0 w 243"/>
              <a:gd name="T13" fmla="*/ 0 h 378"/>
              <a:gd name="T14" fmla="*/ 243 w 243"/>
              <a:gd name="T15" fmla="*/ 378 h 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" h="378">
                <a:moveTo>
                  <a:pt x="243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5" name="Rectangle 83">
            <a:extLst>
              <a:ext uri="{FF2B5EF4-FFF2-40B4-BE49-F238E27FC236}">
                <a16:creationId xmlns:a16="http://schemas.microsoft.com/office/drawing/2014/main" id="{47118B0D-B6A7-BDF8-16A4-A41A33997A61}"/>
              </a:ext>
            </a:extLst>
          </p:cNvPr>
          <p:cNvSpPr>
            <a:spLocks noChangeArrowheads="1"/>
          </p:cNvSpPr>
          <p:nvPr/>
        </p:nvSpPr>
        <p:spPr bwMode="auto">
          <a:xfrm rot="1147844">
            <a:off x="1470025" y="3951288"/>
            <a:ext cx="180975" cy="109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96" name="Rectangle 84">
            <a:extLst>
              <a:ext uri="{FF2B5EF4-FFF2-40B4-BE49-F238E27FC236}">
                <a16:creationId xmlns:a16="http://schemas.microsoft.com/office/drawing/2014/main" id="{D6F567E9-F7BF-67BF-AAFA-1631F6C9F733}"/>
              </a:ext>
            </a:extLst>
          </p:cNvPr>
          <p:cNvSpPr>
            <a:spLocks noChangeArrowheads="1"/>
          </p:cNvSpPr>
          <p:nvPr/>
        </p:nvSpPr>
        <p:spPr bwMode="auto">
          <a:xfrm rot="1147844">
            <a:off x="1524000" y="3802063"/>
            <a:ext cx="180975" cy="109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97" name="Rectangle 85">
            <a:extLst>
              <a:ext uri="{FF2B5EF4-FFF2-40B4-BE49-F238E27FC236}">
                <a16:creationId xmlns:a16="http://schemas.microsoft.com/office/drawing/2014/main" id="{E1553E6D-8FF9-56D0-EA52-59F68933D9C4}"/>
              </a:ext>
            </a:extLst>
          </p:cNvPr>
          <p:cNvSpPr>
            <a:spLocks noChangeArrowheads="1"/>
          </p:cNvSpPr>
          <p:nvPr/>
        </p:nvSpPr>
        <p:spPr bwMode="auto">
          <a:xfrm rot="1147844">
            <a:off x="1881188" y="4010025"/>
            <a:ext cx="679450" cy="109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298" name="Rectangle 86">
            <a:extLst>
              <a:ext uri="{FF2B5EF4-FFF2-40B4-BE49-F238E27FC236}">
                <a16:creationId xmlns:a16="http://schemas.microsoft.com/office/drawing/2014/main" id="{13E25515-DC95-515C-3068-8098CF92F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98863"/>
            <a:ext cx="1060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>
                <a:solidFill>
                  <a:schemeClr val="tx1"/>
                </a:solidFill>
              </a:rPr>
              <a:t>Pol. H</a:t>
            </a:r>
            <a:r>
              <a:rPr kumimoji="0" lang="en-US" altLang="ja-JP" sz="2400" baseline="30000">
                <a:solidFill>
                  <a:schemeClr val="tx1"/>
                </a:solidFill>
              </a:rPr>
              <a:t>-</a:t>
            </a:r>
            <a:r>
              <a:rPr kumimoji="0" lang="en-US" altLang="ja-JP" sz="1400">
                <a:solidFill>
                  <a:schemeClr val="tx1"/>
                </a:solidFill>
              </a:rPr>
              <a:t> Source</a:t>
            </a:r>
          </a:p>
        </p:txBody>
      </p:sp>
      <p:sp>
        <p:nvSpPr>
          <p:cNvPr id="9299" name="Text Box 87">
            <a:extLst>
              <a:ext uri="{FF2B5EF4-FFF2-40B4-BE49-F238E27FC236}">
                <a16:creationId xmlns:a16="http://schemas.microsoft.com/office/drawing/2014/main" id="{A6C41656-E1CD-BC1C-06E9-7E29F9C5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3011488"/>
            <a:ext cx="2054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>
                <a:solidFill>
                  <a:schemeClr val="tx1"/>
                </a:solidFill>
              </a:rPr>
              <a:t>Spin Rotators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>
                <a:solidFill>
                  <a:schemeClr val="tx1"/>
                </a:solidFill>
              </a:rPr>
              <a:t>(longitudinal polarization)</a:t>
            </a:r>
          </a:p>
        </p:txBody>
      </p:sp>
      <p:sp>
        <p:nvSpPr>
          <p:cNvPr id="9300" name="Text Box 88">
            <a:extLst>
              <a:ext uri="{FF2B5EF4-FFF2-40B4-BE49-F238E27FC236}">
                <a16:creationId xmlns:a16="http://schemas.microsoft.com/office/drawing/2014/main" id="{674C528B-766E-D364-98C1-BC12B625F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2114550"/>
            <a:ext cx="1325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>
                <a:solidFill>
                  <a:schemeClr val="tx1"/>
                </a:solidFill>
              </a:rPr>
              <a:t>Siberian Snakes</a:t>
            </a:r>
          </a:p>
        </p:txBody>
      </p:sp>
      <p:sp>
        <p:nvSpPr>
          <p:cNvPr id="9301" name="Line 89">
            <a:extLst>
              <a:ext uri="{FF2B5EF4-FFF2-40B4-BE49-F238E27FC236}">
                <a16:creationId xmlns:a16="http://schemas.microsoft.com/office/drawing/2014/main" id="{A579A498-5ED7-CDC6-A545-2B5838D5B2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43075" y="2781300"/>
            <a:ext cx="8572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2" name="Line 90">
            <a:extLst>
              <a:ext uri="{FF2B5EF4-FFF2-40B4-BE49-F238E27FC236}">
                <a16:creationId xmlns:a16="http://schemas.microsoft.com/office/drawing/2014/main" id="{65A64421-7573-7F59-AE62-0D2546BD12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2971800"/>
            <a:ext cx="1143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3" name="Oval 91">
            <a:extLst>
              <a:ext uri="{FF2B5EF4-FFF2-40B4-BE49-F238E27FC236}">
                <a16:creationId xmlns:a16="http://schemas.microsoft.com/office/drawing/2014/main" id="{96E3E4AF-9EBF-E554-0465-A19143EA4C1C}"/>
              </a:ext>
            </a:extLst>
          </p:cNvPr>
          <p:cNvSpPr>
            <a:spLocks noChangeArrowheads="1"/>
          </p:cNvSpPr>
          <p:nvPr/>
        </p:nvSpPr>
        <p:spPr bwMode="auto">
          <a:xfrm rot="6499683">
            <a:off x="2859088" y="4264025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304" name="Line 92">
            <a:extLst>
              <a:ext uri="{FF2B5EF4-FFF2-40B4-BE49-F238E27FC236}">
                <a16:creationId xmlns:a16="http://schemas.microsoft.com/office/drawing/2014/main" id="{6DC0157F-E378-6132-EDF6-B17D7B581A32}"/>
              </a:ext>
            </a:extLst>
          </p:cNvPr>
          <p:cNvSpPr>
            <a:spLocks noChangeAspect="1" noChangeShapeType="1"/>
          </p:cNvSpPr>
          <p:nvPr/>
        </p:nvSpPr>
        <p:spPr bwMode="auto">
          <a:xfrm rot="6499683">
            <a:off x="2914650" y="4349750"/>
            <a:ext cx="36513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5" name="Line 93">
            <a:extLst>
              <a:ext uri="{FF2B5EF4-FFF2-40B4-BE49-F238E27FC236}">
                <a16:creationId xmlns:a16="http://schemas.microsoft.com/office/drawing/2014/main" id="{A5213737-E400-051A-801F-C647318875BB}"/>
              </a:ext>
            </a:extLst>
          </p:cNvPr>
          <p:cNvSpPr>
            <a:spLocks noChangeAspect="1" noChangeShapeType="1"/>
          </p:cNvSpPr>
          <p:nvPr/>
        </p:nvSpPr>
        <p:spPr bwMode="auto">
          <a:xfrm rot="6499683">
            <a:off x="2933701" y="4386262"/>
            <a:ext cx="36512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6" name="Line 94">
            <a:extLst>
              <a:ext uri="{FF2B5EF4-FFF2-40B4-BE49-F238E27FC236}">
                <a16:creationId xmlns:a16="http://schemas.microsoft.com/office/drawing/2014/main" id="{B7945FBA-6605-F961-6914-D5A456A8876A}"/>
              </a:ext>
            </a:extLst>
          </p:cNvPr>
          <p:cNvSpPr>
            <a:spLocks noChangeAspect="1" noChangeShapeType="1"/>
          </p:cNvSpPr>
          <p:nvPr/>
        </p:nvSpPr>
        <p:spPr bwMode="auto">
          <a:xfrm rot="1099684">
            <a:off x="2949575" y="4260850"/>
            <a:ext cx="36513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7" name="Line 95">
            <a:extLst>
              <a:ext uri="{FF2B5EF4-FFF2-40B4-BE49-F238E27FC236}">
                <a16:creationId xmlns:a16="http://schemas.microsoft.com/office/drawing/2014/main" id="{2274D039-769D-8CCF-85A7-2098EE4DFB71}"/>
              </a:ext>
            </a:extLst>
          </p:cNvPr>
          <p:cNvSpPr>
            <a:spLocks noChangeAspect="1" noChangeShapeType="1"/>
          </p:cNvSpPr>
          <p:nvPr/>
        </p:nvSpPr>
        <p:spPr bwMode="auto">
          <a:xfrm rot="1099684">
            <a:off x="2986088" y="4243388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" name="Oval 96">
            <a:extLst>
              <a:ext uri="{FF2B5EF4-FFF2-40B4-BE49-F238E27FC236}">
                <a16:creationId xmlns:a16="http://schemas.microsoft.com/office/drawing/2014/main" id="{13AD41F6-630B-4172-E144-364C7A0C30F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45013" y="1535113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309" name="Line 97">
            <a:extLst>
              <a:ext uri="{FF2B5EF4-FFF2-40B4-BE49-F238E27FC236}">
                <a16:creationId xmlns:a16="http://schemas.microsoft.com/office/drawing/2014/main" id="{B9107C2A-3179-498A-0A44-E7643A4C2105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4621212" y="1606551"/>
            <a:ext cx="36513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0" name="Line 98">
            <a:extLst>
              <a:ext uri="{FF2B5EF4-FFF2-40B4-BE49-F238E27FC236}">
                <a16:creationId xmlns:a16="http://schemas.microsoft.com/office/drawing/2014/main" id="{E74010F2-549A-446A-CECC-EB40C340AD49}"/>
              </a:ext>
            </a:extLst>
          </p:cNvPr>
          <p:cNvSpPr>
            <a:spLocks noChangeAspect="1" noChangeShapeType="1"/>
          </p:cNvSpPr>
          <p:nvPr/>
        </p:nvSpPr>
        <p:spPr bwMode="auto">
          <a:xfrm rot="5400000">
            <a:off x="4649787" y="1635126"/>
            <a:ext cx="36513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1" name="Line 99">
            <a:extLst>
              <a:ext uri="{FF2B5EF4-FFF2-40B4-BE49-F238E27FC236}">
                <a16:creationId xmlns:a16="http://schemas.microsoft.com/office/drawing/2014/main" id="{7A82022E-4567-47D1-E5C0-AFF3DF70354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25975" y="1511300"/>
            <a:ext cx="36513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2" name="Line 100">
            <a:extLst>
              <a:ext uri="{FF2B5EF4-FFF2-40B4-BE49-F238E27FC236}">
                <a16:creationId xmlns:a16="http://schemas.microsoft.com/office/drawing/2014/main" id="{DFF3EDA2-5FEE-BEA2-A182-C66933CE56B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54550" y="1482725"/>
            <a:ext cx="36513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3" name="Oval 101">
            <a:extLst>
              <a:ext uri="{FF2B5EF4-FFF2-40B4-BE49-F238E27FC236}">
                <a16:creationId xmlns:a16="http://schemas.microsoft.com/office/drawing/2014/main" id="{C93DB94F-E6A3-C03E-FE9E-E1FC12290AC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22788" y="1422400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314" name="Line 102">
            <a:extLst>
              <a:ext uri="{FF2B5EF4-FFF2-40B4-BE49-F238E27FC236}">
                <a16:creationId xmlns:a16="http://schemas.microsoft.com/office/drawing/2014/main" id="{243C6DDB-043A-7A72-8EB7-9F61AD6D802F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4484688" y="1389063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5" name="Line 103">
            <a:extLst>
              <a:ext uri="{FF2B5EF4-FFF2-40B4-BE49-F238E27FC236}">
                <a16:creationId xmlns:a16="http://schemas.microsoft.com/office/drawing/2014/main" id="{84522DC8-B8D5-57CD-9909-41687804090A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4456113" y="1360488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6" name="Line 104">
            <a:extLst>
              <a:ext uri="{FF2B5EF4-FFF2-40B4-BE49-F238E27FC236}">
                <a16:creationId xmlns:a16="http://schemas.microsoft.com/office/drawing/2014/main" id="{4F30882D-F07D-1D6E-FD17-757FFA6CE104}"/>
              </a:ext>
            </a:extLst>
          </p:cNvPr>
          <p:cNvSpPr>
            <a:spLocks noChangeAspect="1" noChangeShapeType="1"/>
          </p:cNvSpPr>
          <p:nvPr/>
        </p:nvSpPr>
        <p:spPr bwMode="auto">
          <a:xfrm rot="10800000">
            <a:off x="4479925" y="1484313"/>
            <a:ext cx="36513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7" name="Line 105">
            <a:extLst>
              <a:ext uri="{FF2B5EF4-FFF2-40B4-BE49-F238E27FC236}">
                <a16:creationId xmlns:a16="http://schemas.microsoft.com/office/drawing/2014/main" id="{64F9E614-3281-9F83-E640-3922A7813AB3}"/>
              </a:ext>
            </a:extLst>
          </p:cNvPr>
          <p:cNvSpPr>
            <a:spLocks noChangeAspect="1" noChangeShapeType="1"/>
          </p:cNvSpPr>
          <p:nvPr/>
        </p:nvSpPr>
        <p:spPr bwMode="auto">
          <a:xfrm rot="10800000">
            <a:off x="4451350" y="1512888"/>
            <a:ext cx="36513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" name="Rectangle 106">
            <a:extLst>
              <a:ext uri="{FF2B5EF4-FFF2-40B4-BE49-F238E27FC236}">
                <a16:creationId xmlns:a16="http://schemas.microsoft.com/office/drawing/2014/main" id="{52CCCBC1-9D8E-8583-E282-2421C4FCF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43400"/>
            <a:ext cx="155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>
                <a:solidFill>
                  <a:schemeClr val="tx1"/>
                </a:solidFill>
              </a:rPr>
              <a:t>200 MeV Polarimeter</a:t>
            </a:r>
          </a:p>
        </p:txBody>
      </p:sp>
      <p:sp>
        <p:nvSpPr>
          <p:cNvPr id="9319" name="Line 107">
            <a:extLst>
              <a:ext uri="{FF2B5EF4-FFF2-40B4-BE49-F238E27FC236}">
                <a16:creationId xmlns:a16="http://schemas.microsoft.com/office/drawing/2014/main" id="{1B39E629-CC14-62AF-B10E-0707ACB43C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5088" y="4343400"/>
            <a:ext cx="219075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" name="Rectangle 108">
            <a:extLst>
              <a:ext uri="{FF2B5EF4-FFF2-40B4-BE49-F238E27FC236}">
                <a16:creationId xmlns:a16="http://schemas.microsoft.com/office/drawing/2014/main" id="{561DFF62-E5B6-EAD3-C464-FD427C69A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1071563"/>
            <a:ext cx="16208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>
                <a:solidFill>
                  <a:schemeClr val="tx1"/>
                </a:solidFill>
              </a:rPr>
              <a:t>RHIC pC Polarimeters</a:t>
            </a:r>
          </a:p>
        </p:txBody>
      </p:sp>
      <p:sp>
        <p:nvSpPr>
          <p:cNvPr id="9321" name="Line 109">
            <a:extLst>
              <a:ext uri="{FF2B5EF4-FFF2-40B4-BE49-F238E27FC236}">
                <a16:creationId xmlns:a16="http://schemas.microsoft.com/office/drawing/2014/main" id="{F848C9E8-A12C-502B-2865-04B8370B96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5025" y="1289050"/>
            <a:ext cx="261938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" name="Oval 110">
            <a:extLst>
              <a:ext uri="{FF2B5EF4-FFF2-40B4-BE49-F238E27FC236}">
                <a16:creationId xmlns:a16="http://schemas.microsoft.com/office/drawing/2014/main" id="{B4A0FC2B-75AA-2519-1081-DE048B0E0C66}"/>
              </a:ext>
            </a:extLst>
          </p:cNvPr>
          <p:cNvSpPr>
            <a:spLocks noChangeArrowheads="1"/>
          </p:cNvSpPr>
          <p:nvPr/>
        </p:nvSpPr>
        <p:spPr bwMode="auto">
          <a:xfrm rot="8100306">
            <a:off x="4197350" y="1468438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grpSp>
        <p:nvGrpSpPr>
          <p:cNvPr id="9323" name="Group 111">
            <a:extLst>
              <a:ext uri="{FF2B5EF4-FFF2-40B4-BE49-F238E27FC236}">
                <a16:creationId xmlns:a16="http://schemas.microsoft.com/office/drawing/2014/main" id="{8029878B-C1EB-A932-FDDA-357186E67DF1}"/>
              </a:ext>
            </a:extLst>
          </p:cNvPr>
          <p:cNvGrpSpPr>
            <a:grpSpLocks/>
          </p:cNvGrpSpPr>
          <p:nvPr/>
        </p:nvGrpSpPr>
        <p:grpSpPr bwMode="auto">
          <a:xfrm rot="2700306">
            <a:off x="4205288" y="1570038"/>
            <a:ext cx="65087" cy="65087"/>
            <a:chOff x="3936" y="1517"/>
            <a:chExt cx="41" cy="41"/>
          </a:xfrm>
        </p:grpSpPr>
        <p:sp>
          <p:nvSpPr>
            <p:cNvPr id="9355" name="Line 112">
              <a:extLst>
                <a:ext uri="{FF2B5EF4-FFF2-40B4-BE49-F238E27FC236}">
                  <a16:creationId xmlns:a16="http://schemas.microsoft.com/office/drawing/2014/main" id="{E08DA0F0-0548-2161-772B-4236D769351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36" y="1517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6" name="Line 113">
              <a:extLst>
                <a:ext uri="{FF2B5EF4-FFF2-40B4-BE49-F238E27FC236}">
                  <a16:creationId xmlns:a16="http://schemas.microsoft.com/office/drawing/2014/main" id="{3703C548-3C68-F486-A5A7-24A9C8FE993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54" y="153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4" name="Group 114">
            <a:extLst>
              <a:ext uri="{FF2B5EF4-FFF2-40B4-BE49-F238E27FC236}">
                <a16:creationId xmlns:a16="http://schemas.microsoft.com/office/drawing/2014/main" id="{77A5921D-D955-2F0A-7079-ECEE84C203D1}"/>
              </a:ext>
            </a:extLst>
          </p:cNvPr>
          <p:cNvGrpSpPr>
            <a:grpSpLocks/>
          </p:cNvGrpSpPr>
          <p:nvPr/>
        </p:nvGrpSpPr>
        <p:grpSpPr bwMode="auto">
          <a:xfrm rot="2700306">
            <a:off x="4206875" y="1387475"/>
            <a:ext cx="65088" cy="65088"/>
            <a:chOff x="3936" y="1517"/>
            <a:chExt cx="41" cy="41"/>
          </a:xfrm>
        </p:grpSpPr>
        <p:sp>
          <p:nvSpPr>
            <p:cNvPr id="9353" name="Line 115">
              <a:extLst>
                <a:ext uri="{FF2B5EF4-FFF2-40B4-BE49-F238E27FC236}">
                  <a16:creationId xmlns:a16="http://schemas.microsoft.com/office/drawing/2014/main" id="{284529B4-B9D2-FF35-36CA-C6F745F116B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36" y="1517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4" name="Line 116">
              <a:extLst>
                <a:ext uri="{FF2B5EF4-FFF2-40B4-BE49-F238E27FC236}">
                  <a16:creationId xmlns:a16="http://schemas.microsoft.com/office/drawing/2014/main" id="{D7B234EE-79AA-58E2-C259-32F59618A9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954" y="153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5" name="Rectangle 117">
            <a:extLst>
              <a:ext uri="{FF2B5EF4-FFF2-40B4-BE49-F238E27FC236}">
                <a16:creationId xmlns:a16="http://schemas.microsoft.com/office/drawing/2014/main" id="{6BB2423F-3E93-46CE-2DAE-4A9945255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1077913"/>
            <a:ext cx="22733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 b="1">
                <a:solidFill>
                  <a:srgbClr val="CC3300"/>
                </a:solidFill>
              </a:rPr>
              <a:t>Absolute Polarimeter (H</a:t>
            </a:r>
            <a:r>
              <a:rPr kumimoji="0" lang="en-US" altLang="ja-JP" sz="1400" b="1">
                <a:solidFill>
                  <a:srgbClr val="CC3300"/>
                </a:solidFill>
                <a:sym typeface="Symbol" pitchFamily="2" charset="2"/>
              </a:rPr>
              <a:t></a:t>
            </a:r>
            <a:r>
              <a:rPr kumimoji="0" lang="en-US" altLang="ja-JP" sz="1400" b="1">
                <a:solidFill>
                  <a:srgbClr val="CC3300"/>
                </a:solidFill>
              </a:rPr>
              <a:t> jet)</a:t>
            </a:r>
          </a:p>
        </p:txBody>
      </p:sp>
      <p:sp>
        <p:nvSpPr>
          <p:cNvPr id="9326" name="Line 118">
            <a:extLst>
              <a:ext uri="{FF2B5EF4-FFF2-40B4-BE49-F238E27FC236}">
                <a16:creationId xmlns:a16="http://schemas.microsoft.com/office/drawing/2014/main" id="{9D727079-B731-4078-FF35-2DF6169B4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5075" y="1263650"/>
            <a:ext cx="363538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7" name="Line 119">
            <a:extLst>
              <a:ext uri="{FF2B5EF4-FFF2-40B4-BE49-F238E27FC236}">
                <a16:creationId xmlns:a16="http://schemas.microsoft.com/office/drawing/2014/main" id="{9DAE95BE-0BBA-3B17-1B71-DCB3BC288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0788" y="3841750"/>
            <a:ext cx="220662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" name="Oval 120">
            <a:extLst>
              <a:ext uri="{FF2B5EF4-FFF2-40B4-BE49-F238E27FC236}">
                <a16:creationId xmlns:a16="http://schemas.microsoft.com/office/drawing/2014/main" id="{B9264018-1DE6-5CFC-51BD-61CE316AC7E2}"/>
              </a:ext>
            </a:extLst>
          </p:cNvPr>
          <p:cNvSpPr>
            <a:spLocks noChangeArrowheads="1"/>
          </p:cNvSpPr>
          <p:nvPr/>
        </p:nvSpPr>
        <p:spPr bwMode="auto">
          <a:xfrm rot="3845359">
            <a:off x="4332288" y="4651375"/>
            <a:ext cx="76200" cy="762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600">
              <a:solidFill>
                <a:schemeClr val="tx1"/>
              </a:solidFill>
            </a:endParaRPr>
          </a:p>
        </p:txBody>
      </p:sp>
      <p:sp>
        <p:nvSpPr>
          <p:cNvPr id="9329" name="Line 121">
            <a:extLst>
              <a:ext uri="{FF2B5EF4-FFF2-40B4-BE49-F238E27FC236}">
                <a16:creationId xmlns:a16="http://schemas.microsoft.com/office/drawing/2014/main" id="{4E7D3ADF-2A5D-768D-A5A6-C90C9BA8BA56}"/>
              </a:ext>
            </a:extLst>
          </p:cNvPr>
          <p:cNvSpPr>
            <a:spLocks noChangeAspect="1" noChangeShapeType="1"/>
          </p:cNvSpPr>
          <p:nvPr/>
        </p:nvSpPr>
        <p:spPr bwMode="auto">
          <a:xfrm rot="3845359">
            <a:off x="4425950" y="4692650"/>
            <a:ext cx="36513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0" name="Line 122">
            <a:extLst>
              <a:ext uri="{FF2B5EF4-FFF2-40B4-BE49-F238E27FC236}">
                <a16:creationId xmlns:a16="http://schemas.microsoft.com/office/drawing/2014/main" id="{B208CD39-5974-CCDC-2692-3E256A36B8CB}"/>
              </a:ext>
            </a:extLst>
          </p:cNvPr>
          <p:cNvSpPr>
            <a:spLocks noChangeAspect="1" noChangeShapeType="1"/>
          </p:cNvSpPr>
          <p:nvPr/>
        </p:nvSpPr>
        <p:spPr bwMode="auto">
          <a:xfrm rot="3845359">
            <a:off x="4464051" y="4706937"/>
            <a:ext cx="36512" cy="3651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1" name="Line 123">
            <a:extLst>
              <a:ext uri="{FF2B5EF4-FFF2-40B4-BE49-F238E27FC236}">
                <a16:creationId xmlns:a16="http://schemas.microsoft.com/office/drawing/2014/main" id="{C6E5A0D7-6557-B483-4918-EDD2C75A5EB1}"/>
              </a:ext>
            </a:extLst>
          </p:cNvPr>
          <p:cNvSpPr>
            <a:spLocks noChangeAspect="1" noChangeShapeType="1"/>
          </p:cNvSpPr>
          <p:nvPr/>
        </p:nvSpPr>
        <p:spPr bwMode="auto">
          <a:xfrm rot="-1554641">
            <a:off x="4389438" y="4605338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2" name="Line 124">
            <a:extLst>
              <a:ext uri="{FF2B5EF4-FFF2-40B4-BE49-F238E27FC236}">
                <a16:creationId xmlns:a16="http://schemas.microsoft.com/office/drawing/2014/main" id="{5B29D343-895B-5819-5E80-843B4D098D48}"/>
              </a:ext>
            </a:extLst>
          </p:cNvPr>
          <p:cNvSpPr>
            <a:spLocks noChangeAspect="1" noChangeShapeType="1"/>
          </p:cNvSpPr>
          <p:nvPr/>
        </p:nvSpPr>
        <p:spPr bwMode="auto">
          <a:xfrm rot="-1554641">
            <a:off x="4402138" y="4567238"/>
            <a:ext cx="36512" cy="36512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3" name="Rectangle 125">
            <a:extLst>
              <a:ext uri="{FF2B5EF4-FFF2-40B4-BE49-F238E27FC236}">
                <a16:creationId xmlns:a16="http://schemas.microsoft.com/office/drawing/2014/main" id="{F679D7C2-FD3E-B7C6-B026-CE384180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24400"/>
            <a:ext cx="1481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>
                <a:solidFill>
                  <a:schemeClr val="tx1"/>
                </a:solidFill>
              </a:rPr>
              <a:t>AGS pC Polarimeter</a:t>
            </a:r>
          </a:p>
        </p:txBody>
      </p:sp>
      <p:sp>
        <p:nvSpPr>
          <p:cNvPr id="9334" name="Line 126">
            <a:extLst>
              <a:ext uri="{FF2B5EF4-FFF2-40B4-BE49-F238E27FC236}">
                <a16:creationId xmlns:a16="http://schemas.microsoft.com/office/drawing/2014/main" id="{B3965EA1-8BFC-8167-3EAC-97F61CA9E0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13263" y="4759325"/>
            <a:ext cx="246062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5" name="Text Box 127">
            <a:extLst>
              <a:ext uri="{FF2B5EF4-FFF2-40B4-BE49-F238E27FC236}">
                <a16:creationId xmlns:a16="http://schemas.microsoft.com/office/drawing/2014/main" id="{FD7C1AD9-4D95-7047-B48B-7BE4A9553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4886325"/>
            <a:ext cx="1614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 b="1">
                <a:solidFill>
                  <a:srgbClr val="CC3300"/>
                </a:solidFill>
              </a:rPr>
              <a:t>Strong AGS Snake</a:t>
            </a:r>
          </a:p>
        </p:txBody>
      </p:sp>
      <p:sp>
        <p:nvSpPr>
          <p:cNvPr id="9336" name="Line 128">
            <a:extLst>
              <a:ext uri="{FF2B5EF4-FFF2-40B4-BE49-F238E27FC236}">
                <a16:creationId xmlns:a16="http://schemas.microsoft.com/office/drawing/2014/main" id="{34F22215-E654-4759-3E8B-A8076E1B55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54400" y="4803775"/>
            <a:ext cx="100013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37" name="Group 129">
            <a:extLst>
              <a:ext uri="{FF2B5EF4-FFF2-40B4-BE49-F238E27FC236}">
                <a16:creationId xmlns:a16="http://schemas.microsoft.com/office/drawing/2014/main" id="{85D35838-1DDE-6E11-4D79-D33D617A3BDE}"/>
              </a:ext>
            </a:extLst>
          </p:cNvPr>
          <p:cNvGrpSpPr>
            <a:grpSpLocks/>
          </p:cNvGrpSpPr>
          <p:nvPr/>
        </p:nvGrpSpPr>
        <p:grpSpPr bwMode="auto">
          <a:xfrm>
            <a:off x="4597400" y="4159250"/>
            <a:ext cx="127000" cy="228600"/>
            <a:chOff x="5420" y="4309"/>
            <a:chExt cx="136" cy="211"/>
          </a:xfrm>
        </p:grpSpPr>
        <p:sp>
          <p:nvSpPr>
            <p:cNvPr id="9351" name="Oval 130">
              <a:extLst>
                <a:ext uri="{FF2B5EF4-FFF2-40B4-BE49-F238E27FC236}">
                  <a16:creationId xmlns:a16="http://schemas.microsoft.com/office/drawing/2014/main" id="{DBA08766-0594-7AE6-2360-59EAB970FE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38710">
              <a:off x="5382" y="4347"/>
              <a:ext cx="211" cy="13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Monotype Sorts" pitchFamily="2" charset="2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363663"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m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9352" name="AutoShape 131">
              <a:extLst>
                <a:ext uri="{FF2B5EF4-FFF2-40B4-BE49-F238E27FC236}">
                  <a16:creationId xmlns:a16="http://schemas.microsoft.com/office/drawing/2014/main" id="{1EC67F21-71DA-B989-5D91-B35A605789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0724">
              <a:off x="5435" y="4371"/>
              <a:ext cx="122" cy="98"/>
            </a:xfrm>
            <a:prstGeom prst="curvedDownArrow">
              <a:avLst>
                <a:gd name="adj1" fmla="val 24898"/>
                <a:gd name="adj2" fmla="val 4979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Monotype Sorts" pitchFamily="2" charset="2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363663"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m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9338" name="Text Box 132">
            <a:extLst>
              <a:ext uri="{FF2B5EF4-FFF2-40B4-BE49-F238E27FC236}">
                <a16:creationId xmlns:a16="http://schemas.microsoft.com/office/drawing/2014/main" id="{11B4BD34-730D-D421-E187-4DA292AA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3990975"/>
            <a:ext cx="2478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 b="1">
                <a:solidFill>
                  <a:srgbClr val="CC3300"/>
                </a:solidFill>
              </a:rPr>
              <a:t>Helical Partial Siberian Snake</a:t>
            </a:r>
          </a:p>
        </p:txBody>
      </p:sp>
      <p:sp>
        <p:nvSpPr>
          <p:cNvPr id="9339" name="Line 133">
            <a:extLst>
              <a:ext uri="{FF2B5EF4-FFF2-40B4-BE49-F238E27FC236}">
                <a16:creationId xmlns:a16="http://schemas.microsoft.com/office/drawing/2014/main" id="{330ABF23-C480-C220-CB7B-7039D31517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0438" y="4176713"/>
            <a:ext cx="220662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0" name="Text Box 135">
            <a:extLst>
              <a:ext uri="{FF2B5EF4-FFF2-40B4-BE49-F238E27FC236}">
                <a16:creationId xmlns:a16="http://schemas.microsoft.com/office/drawing/2014/main" id="{966F78C6-59A0-75D6-CE13-07FD87523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3348038"/>
            <a:ext cx="2054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>
                <a:solidFill>
                  <a:schemeClr val="tx1"/>
                </a:solidFill>
              </a:rPr>
              <a:t>Spin Rotators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>
                <a:solidFill>
                  <a:schemeClr val="tx1"/>
                </a:solidFill>
              </a:rPr>
              <a:t>(longitudinal polarization)</a:t>
            </a:r>
          </a:p>
        </p:txBody>
      </p:sp>
      <p:sp>
        <p:nvSpPr>
          <p:cNvPr id="9341" name="Line 136">
            <a:extLst>
              <a:ext uri="{FF2B5EF4-FFF2-40B4-BE49-F238E27FC236}">
                <a16:creationId xmlns:a16="http://schemas.microsoft.com/office/drawing/2014/main" id="{167162F6-8211-6575-C328-43D3BE0125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52963" y="3267075"/>
            <a:ext cx="1428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2" name="Line 137">
            <a:extLst>
              <a:ext uri="{FF2B5EF4-FFF2-40B4-BE49-F238E27FC236}">
                <a16:creationId xmlns:a16="http://schemas.microsoft.com/office/drawing/2014/main" id="{D542FAA4-70E6-CAA1-B0BC-88C10096A9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2250" y="3228975"/>
            <a:ext cx="747713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3" name="Line 138">
            <a:extLst>
              <a:ext uri="{FF2B5EF4-FFF2-40B4-BE49-F238E27FC236}">
                <a16:creationId xmlns:a16="http://schemas.microsoft.com/office/drawing/2014/main" id="{4E16B8D8-D0EC-22A6-9FED-50940B62A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3000" y="2333625"/>
            <a:ext cx="40005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4" name="Text Box 139">
            <a:extLst>
              <a:ext uri="{FF2B5EF4-FFF2-40B4-BE49-F238E27FC236}">
                <a16:creationId xmlns:a16="http://schemas.microsoft.com/office/drawing/2014/main" id="{4F41F5CE-0468-092F-98A0-D1C37ED51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924050"/>
            <a:ext cx="1325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>
                <a:solidFill>
                  <a:schemeClr val="tx1"/>
                </a:solidFill>
              </a:rPr>
              <a:t>Siberian Snakes</a:t>
            </a:r>
          </a:p>
        </p:txBody>
      </p:sp>
      <p:sp>
        <p:nvSpPr>
          <p:cNvPr id="9345" name="Line 140">
            <a:extLst>
              <a:ext uri="{FF2B5EF4-FFF2-40B4-BE49-F238E27FC236}">
                <a16:creationId xmlns:a16="http://schemas.microsoft.com/office/drawing/2014/main" id="{9ED68B26-8342-200D-9EEA-21C3D1EF15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5950" y="209550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46" name="Group 141">
            <a:extLst>
              <a:ext uri="{FF2B5EF4-FFF2-40B4-BE49-F238E27FC236}">
                <a16:creationId xmlns:a16="http://schemas.microsoft.com/office/drawing/2014/main" id="{3409D81B-4AF9-4EDC-A8BC-B9AE38B82916}"/>
              </a:ext>
            </a:extLst>
          </p:cNvPr>
          <p:cNvGrpSpPr>
            <a:grpSpLocks/>
          </p:cNvGrpSpPr>
          <p:nvPr/>
        </p:nvGrpSpPr>
        <p:grpSpPr bwMode="auto">
          <a:xfrm rot="-2695348">
            <a:off x="3316288" y="4562475"/>
            <a:ext cx="127000" cy="227013"/>
            <a:chOff x="5420" y="4309"/>
            <a:chExt cx="136" cy="211"/>
          </a:xfrm>
        </p:grpSpPr>
        <p:sp>
          <p:nvSpPr>
            <p:cNvPr id="9349" name="Oval 142">
              <a:extLst>
                <a:ext uri="{FF2B5EF4-FFF2-40B4-BE49-F238E27FC236}">
                  <a16:creationId xmlns:a16="http://schemas.microsoft.com/office/drawing/2014/main" id="{D2402BC0-8D6B-F517-0785-3881E85B6A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38710">
              <a:off x="5382" y="4347"/>
              <a:ext cx="211" cy="13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Monotype Sorts" pitchFamily="2" charset="2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363663"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m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9350" name="AutoShape 143">
              <a:extLst>
                <a:ext uri="{FF2B5EF4-FFF2-40B4-BE49-F238E27FC236}">
                  <a16:creationId xmlns:a16="http://schemas.microsoft.com/office/drawing/2014/main" id="{66B54778-6ACC-0660-C6D6-C3AD67E6AC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0724">
              <a:off x="5435" y="4371"/>
              <a:ext cx="122" cy="98"/>
            </a:xfrm>
            <a:prstGeom prst="curvedDownArrow">
              <a:avLst>
                <a:gd name="adj1" fmla="val 24898"/>
                <a:gd name="adj2" fmla="val 4979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Monotype Sorts" pitchFamily="2" charset="2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363663"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m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9347" name="Rectangle 14">
            <a:extLst>
              <a:ext uri="{FF2B5EF4-FFF2-40B4-BE49-F238E27FC236}">
                <a16:creationId xmlns:a16="http://schemas.microsoft.com/office/drawing/2014/main" id="{2AAD2DD6-F76F-3997-86FE-5635B368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1622425"/>
            <a:ext cx="892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 b="1" i="1">
                <a:solidFill>
                  <a:schemeClr val="tx1"/>
                </a:solidFill>
              </a:rPr>
              <a:t>PHOBOS </a:t>
            </a:r>
            <a:endParaRPr kumimoji="0" lang="en-US" altLang="ja-JP" sz="2400">
              <a:solidFill>
                <a:schemeClr val="tx1"/>
              </a:solidFill>
            </a:endParaRPr>
          </a:p>
        </p:txBody>
      </p:sp>
      <p:sp>
        <p:nvSpPr>
          <p:cNvPr id="9348" name="TextBox 141">
            <a:extLst>
              <a:ext uri="{FF2B5EF4-FFF2-40B4-BE49-F238E27FC236}">
                <a16:creationId xmlns:a16="http://schemas.microsoft.com/office/drawing/2014/main" id="{7F859A4B-7C28-B63D-0F05-DCE65446D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3886200"/>
            <a:ext cx="476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000" b="1">
                <a:solidFill>
                  <a:schemeClr val="tx1"/>
                </a:solidFill>
              </a:rPr>
              <a:t>EBIS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D319C81B-449F-CD4D-DE06-C00C87E35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609600"/>
          </a:xfrm>
        </p:spPr>
        <p:txBody>
          <a:bodyPr/>
          <a:lstStyle/>
          <a:p>
            <a:pPr algn="l"/>
            <a:r>
              <a:rPr lang="en-US" altLang="en-US" b="0">
                <a:ea typeface="ＭＳ Ｐゴシック" panose="020B0600070205080204" pitchFamily="34" charset="-128"/>
              </a:rPr>
              <a:t>RHIC Spin Physics and Polarimetry Requirements 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D69C69E5-211B-BCF0-93D7-342FCBAE3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70535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  </a:t>
            </a:r>
            <a:r>
              <a:rPr lang="en-US" altLang="en-US" sz="2400" dirty="0">
                <a:solidFill>
                  <a:srgbClr val="0033CC"/>
                </a:solidFill>
                <a:ea typeface="ＭＳ Ｐゴシック" panose="020B0600070205080204" pitchFamily="34" charset="-128"/>
              </a:rPr>
              <a:t>The Program is quite versatile: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33CC"/>
                </a:solidFill>
                <a:ea typeface="ＭＳ Ｐゴシック" panose="020B0600070205080204" pitchFamily="34" charset="-128"/>
              </a:rPr>
              <a:t>Various CMS energies 48-500 GeV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33CC"/>
                </a:solidFill>
                <a:ea typeface="ＭＳ Ｐゴシック" panose="020B0600070205080204" pitchFamily="34" charset="-128"/>
              </a:rPr>
              <a:t>Spin rotators: the freedom to chose a preferred spin alignment 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33CC"/>
                </a:solidFill>
                <a:ea typeface="ＭＳ Ｐゴシック" panose="020B0600070205080204" pitchFamily="34" charset="-128"/>
              </a:rPr>
              <a:t>Measure the contribution to the proton spin: quarks, gluons and antiquarks. For gluons “direct photon production”.</a:t>
            </a:r>
            <a:endParaRPr lang="en-US" altLang="en-US" sz="24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marL="223837" lvl="1" indent="0">
              <a:buNone/>
            </a:pPr>
            <a:endParaRPr lang="en-US" altLang="en-US" sz="2400" dirty="0">
              <a:solidFill>
                <a:srgbClr val="0033CC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CC"/>
                </a:solidFill>
                <a:ea typeface="ＭＳ Ｐゴシック" panose="020B0600070205080204" pitchFamily="34" charset="-128"/>
              </a:rPr>
              <a:t> The polarimeters operate at a wide energy range 24-250 GeV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The physics program required precision polarimetry &lt; 5%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Absolute polarimeter calibration (Polarized H-Jet target)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Allowed beam polarization profile(s)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Polarization lifetime or decay during a store</a:t>
            </a:r>
            <a:endParaRPr lang="en-US" altLang="en-US" sz="24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9410-4769-367D-7B5F-95871565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Polarimeters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390B-FF1B-3387-80BA-9802CF9D3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274" y="1247552"/>
            <a:ext cx="4971725" cy="5305647"/>
          </a:xfrm>
        </p:spPr>
        <p:txBody>
          <a:bodyPr/>
          <a:lstStyle/>
          <a:p>
            <a:r>
              <a:rPr lang="en-US" dirty="0"/>
              <a:t>For RHIC initially p-C inclusive pion</a:t>
            </a:r>
          </a:p>
          <a:p>
            <a:r>
              <a:rPr lang="en-US" dirty="0"/>
              <a:t>production. High analyzing power.</a:t>
            </a:r>
          </a:p>
          <a:p>
            <a:endParaRPr lang="en-US" dirty="0"/>
          </a:p>
          <a:p>
            <a:r>
              <a:rPr lang="en-US" dirty="0"/>
              <a:t>Theoretical help N. Buttimore, E. Leader, </a:t>
            </a:r>
          </a:p>
          <a:p>
            <a:r>
              <a:rPr lang="en-US" dirty="0"/>
              <a:t>B. Kopeliovich, J. Soffer, L. Trueman</a:t>
            </a:r>
          </a:p>
          <a:p>
            <a:r>
              <a:rPr lang="en-US" dirty="0"/>
              <a:t>Suggested CNI Polarimetry in both the AGS</a:t>
            </a:r>
          </a:p>
          <a:p>
            <a:r>
              <a:rPr lang="en-US" dirty="0"/>
              <a:t>and RHIC. Lower analyzing power high stats</a:t>
            </a:r>
          </a:p>
          <a:p>
            <a:endParaRPr lang="en-US" dirty="0"/>
          </a:p>
          <a:p>
            <a:r>
              <a:rPr lang="en-US" dirty="0"/>
              <a:t>Tested the concept with p-Carbon at IUCF</a:t>
            </a:r>
          </a:p>
          <a:p>
            <a:r>
              <a:rPr lang="en-US" dirty="0"/>
              <a:t>Early AGS installation used Yale equipment.</a:t>
            </a:r>
          </a:p>
          <a:p>
            <a:r>
              <a:rPr lang="en-US" dirty="0"/>
              <a:t>H. Huang, A. Bravar, H. Spinka, I. Alekseev</a:t>
            </a:r>
          </a:p>
          <a:p>
            <a:r>
              <a:rPr lang="en-US" dirty="0"/>
              <a:t>D. Underwood, D. Svirida, K. Yip, O. </a:t>
            </a:r>
            <a:r>
              <a:rPr lang="en-US" dirty="0" err="1"/>
              <a:t>Eyser</a:t>
            </a:r>
            <a:endParaRPr lang="en-US" dirty="0"/>
          </a:p>
          <a:p>
            <a:r>
              <a:rPr lang="en-US" dirty="0"/>
              <a:t>W. Schmidke, A. Deshpande</a:t>
            </a:r>
          </a:p>
          <a:p>
            <a:endParaRPr lang="en-US" dirty="0"/>
          </a:p>
          <a:p>
            <a:r>
              <a:rPr lang="en-US" dirty="0"/>
              <a:t>Installed in the AGS first and then RHIC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B0689-22D2-AB10-018F-9785968A1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4096075" cy="2667000"/>
          </a:xfrm>
          <a:prstGeom prst="rect">
            <a:avLst/>
          </a:prstGeom>
        </p:spPr>
      </p:pic>
      <p:pic>
        <p:nvPicPr>
          <p:cNvPr id="6" name="Picture 43" descr="pcpolplot">
            <a:extLst>
              <a:ext uri="{FF2B5EF4-FFF2-40B4-BE49-F238E27FC236}">
                <a16:creationId xmlns:a16="http://schemas.microsoft.com/office/drawing/2014/main" id="{E67CA060-DD13-02FD-6EE4-6B2315E73D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t="3047" r="3830" b="4572"/>
          <a:stretch>
            <a:fillRect/>
          </a:stretch>
        </p:blipFill>
        <p:spPr bwMode="auto">
          <a:xfrm>
            <a:off x="685800" y="3733800"/>
            <a:ext cx="2603665" cy="249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3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A87EB-33FB-35EE-5CCF-E6A7C2C5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Polarized Proton Jet Target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91153-A17A-9C7C-4A94-31A79ADFD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3276600" cy="5032321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EE385F99-D4F9-9AF8-9D40-FB28D03F6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431" y="1059121"/>
            <a:ext cx="5320969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400" dirty="0">
                <a:solidFill>
                  <a:schemeClr val="tx1"/>
                </a:solidFill>
              </a:rPr>
              <a:t> Construction BNL &amp; U Wisconsin</a:t>
            </a:r>
          </a:p>
          <a:p>
            <a:pPr>
              <a:spcBef>
                <a:spcPct val="0"/>
              </a:spcBef>
              <a:buClrTx/>
              <a:buSzTx/>
            </a:pPr>
            <a:r>
              <a:rPr kumimoji="0" lang="en-US" altLang="en-US" sz="2400" dirty="0">
                <a:solidFill>
                  <a:schemeClr val="tx1"/>
                </a:solidFill>
              </a:rPr>
              <a:t>Zelenski, Wise, Nass, </a:t>
            </a:r>
            <a:r>
              <a:rPr kumimoji="0" lang="en-US" altLang="en-US" sz="2400" dirty="0" err="1">
                <a:solidFill>
                  <a:schemeClr val="tx1"/>
                </a:solidFill>
              </a:rPr>
              <a:t>Haeberli</a:t>
            </a:r>
            <a:r>
              <a:rPr kumimoji="0" lang="en-US" altLang="en-US" sz="2400" dirty="0">
                <a:solidFill>
                  <a:schemeClr val="tx1"/>
                </a:solidFill>
              </a:rPr>
              <a:t>, Makdisi</a:t>
            </a: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kumimoji="0"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400" dirty="0"/>
              <a:t> Installed 2006</a:t>
            </a:r>
          </a:p>
          <a:p>
            <a:pPr>
              <a:spcBef>
                <a:spcPct val="0"/>
              </a:spcBef>
              <a:buClrTx/>
              <a:buSzTx/>
            </a:pP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400" dirty="0"/>
              <a:t> H. Okada, N. Saito, A. Bravar, O. </a:t>
            </a:r>
            <a:r>
              <a:rPr kumimoji="0" lang="en-US" altLang="en-US" sz="2400" dirty="0" err="1"/>
              <a:t>Eyser</a:t>
            </a: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</a:pPr>
            <a:r>
              <a:rPr kumimoji="0" lang="en-US" altLang="en-US" sz="2400" dirty="0"/>
              <a:t>  Statistical and systematics &lt;5%</a:t>
            </a:r>
          </a:p>
          <a:p>
            <a:pPr>
              <a:spcBef>
                <a:spcPct val="0"/>
              </a:spcBef>
              <a:buClrTx/>
              <a:buSzTx/>
            </a:pPr>
            <a:r>
              <a:rPr kumimoji="0" lang="en-US" altLang="en-US" sz="2400" dirty="0"/>
              <a:t>  Improved to 2% by A. </a:t>
            </a:r>
            <a:r>
              <a:rPr kumimoji="0" lang="en-US" altLang="en-US" sz="2400" dirty="0" err="1"/>
              <a:t>Poblaguev</a:t>
            </a:r>
            <a:r>
              <a:rPr kumimoji="0" lang="en-US" altLang="en-US" sz="2400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</a:pP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kumimoji="0" lang="en-US" altLang="en-US" sz="2400" dirty="0"/>
          </a:p>
          <a:p>
            <a:pPr>
              <a:spcBef>
                <a:spcPct val="0"/>
              </a:spcBef>
              <a:buClrTx/>
              <a:buSzTx/>
            </a:pPr>
            <a:endParaRPr kumimoji="0" lang="en-US" altLang="en-US" sz="2400" dirty="0"/>
          </a:p>
        </p:txBody>
      </p:sp>
      <p:pic>
        <p:nvPicPr>
          <p:cNvPr id="7" name="Picture 3" descr="hjet_energy.gif">
            <a:extLst>
              <a:ext uri="{FF2B5EF4-FFF2-40B4-BE49-F238E27FC236}">
                <a16:creationId xmlns:a16="http://schemas.microsoft.com/office/drawing/2014/main" id="{6E9379D5-2531-4549-C587-F9C69189F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3886200" cy="30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26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38CCD34-C0C2-CDE6-0F35-6220F2383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0" dirty="0">
                <a:ea typeface="ＭＳ Ｐゴシック" panose="020B0600070205080204" pitchFamily="34" charset="-128"/>
              </a:rPr>
              <a:t>p</a:t>
            </a:r>
            <a:r>
              <a:rPr lang="en-US" altLang="en-US" b="0" baseline="30000" dirty="0">
                <a:ea typeface="ＭＳ Ｐゴシック" panose="020B0600070205080204" pitchFamily="34" charset="-128"/>
                <a:sym typeface="Wingdings" pitchFamily="2" charset="2"/>
              </a:rPr>
              <a:t></a:t>
            </a:r>
            <a:r>
              <a:rPr lang="en-US" altLang="en-US" b="0" dirty="0">
                <a:ea typeface="ＭＳ Ｐゴシック" panose="020B0600070205080204" pitchFamily="34" charset="-128"/>
              </a:rPr>
              <a:t>+p </a:t>
            </a:r>
            <a:r>
              <a:rPr lang="en-US" altLang="en-US" b="0" dirty="0">
                <a:ea typeface="ＭＳ Ｐゴシック" panose="020B0600070205080204" pitchFamily="34" charset="-128"/>
                <a:sym typeface="Wingdings" pitchFamily="2" charset="2"/>
              </a:rPr>
              <a:t> h</a:t>
            </a:r>
            <a:r>
              <a:rPr lang="en-US" altLang="en-US" b="0" baseline="30000" dirty="0">
                <a:ea typeface="ＭＳ Ｐゴシック" panose="020B0600070205080204" pitchFamily="34" charset="-128"/>
                <a:sym typeface="Wingdings" pitchFamily="2" charset="2"/>
              </a:rPr>
              <a:t>±</a:t>
            </a:r>
            <a:r>
              <a:rPr lang="en-US" altLang="en-US" b="0" baseline="-25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b="0" dirty="0">
                <a:ea typeface="ＭＳ Ｐゴシック" panose="020B0600070205080204" pitchFamily="34" charset="-128"/>
                <a:sym typeface="Wingdings" pitchFamily="2" charset="2"/>
              </a:rPr>
              <a:t>SSA and CNI</a:t>
            </a:r>
            <a:endParaRPr lang="en-US" altLang="en-US" b="0" dirty="0">
              <a:ea typeface="ＭＳ Ｐゴシック" panose="020B0600070205080204" pitchFamily="34" charset="-128"/>
            </a:endParaRPr>
          </a:p>
        </p:txBody>
      </p:sp>
      <p:grpSp>
        <p:nvGrpSpPr>
          <p:cNvPr id="38914" name="Group 7">
            <a:extLst>
              <a:ext uri="{FF2B5EF4-FFF2-40B4-BE49-F238E27FC236}">
                <a16:creationId xmlns:a16="http://schemas.microsoft.com/office/drawing/2014/main" id="{1E0781B9-3DD2-EA0B-77F5-E71E5797EA0E}"/>
              </a:ext>
            </a:extLst>
          </p:cNvPr>
          <p:cNvGrpSpPr>
            <a:grpSpLocks/>
          </p:cNvGrpSpPr>
          <p:nvPr/>
        </p:nvGrpSpPr>
        <p:grpSpPr bwMode="auto">
          <a:xfrm>
            <a:off x="7539038" y="304800"/>
            <a:ext cx="1604962" cy="747713"/>
            <a:chOff x="1680" y="3141"/>
            <a:chExt cx="1872" cy="893"/>
          </a:xfrm>
        </p:grpSpPr>
        <p:sp>
          <p:nvSpPr>
            <p:cNvPr id="38925" name="Rectangle 8">
              <a:extLst>
                <a:ext uri="{FF2B5EF4-FFF2-40B4-BE49-F238E27FC236}">
                  <a16:creationId xmlns:a16="http://schemas.microsoft.com/office/drawing/2014/main" id="{CB6D8DA4-BF97-091A-48EE-113B466F3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Monotype Sorts" pitchFamily="2" charset="2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363663"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m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1600">
                <a:solidFill>
                  <a:srgbClr val="FFFF99"/>
                </a:solidFill>
              </a:endParaRPr>
            </a:p>
          </p:txBody>
        </p:sp>
        <p:grpSp>
          <p:nvGrpSpPr>
            <p:cNvPr id="38926" name="Group 9">
              <a:extLst>
                <a:ext uri="{FF2B5EF4-FFF2-40B4-BE49-F238E27FC236}">
                  <a16:creationId xmlns:a16="http://schemas.microsoft.com/office/drawing/2014/main" id="{54DF5D96-E004-0F55-C035-6D88DD4B17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141"/>
              <a:ext cx="1579" cy="893"/>
              <a:chOff x="1776" y="2666"/>
              <a:chExt cx="2088" cy="1343"/>
            </a:xfrm>
          </p:grpSpPr>
          <p:sp>
            <p:nvSpPr>
              <p:cNvPr id="38927" name="Line 10">
                <a:extLst>
                  <a:ext uri="{FF2B5EF4-FFF2-40B4-BE49-F238E27FC236}">
                    <a16:creationId xmlns:a16="http://schemas.microsoft.com/office/drawing/2014/main" id="{F1EE85D9-374B-7D6B-62FC-BA860960F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928" name="Group 11">
                <a:extLst>
                  <a:ext uri="{FF2B5EF4-FFF2-40B4-BE49-F238E27FC236}">
                    <a16:creationId xmlns:a16="http://schemas.microsoft.com/office/drawing/2014/main" id="{F11848E0-B69B-4E73-5AB7-6539F0142C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38935" name="AutoShape 12">
                  <a:extLst>
                    <a:ext uri="{FF2B5EF4-FFF2-40B4-BE49-F238E27FC236}">
                      <a16:creationId xmlns:a16="http://schemas.microsoft.com/office/drawing/2014/main" id="{FBCE78D1-D6BB-BF5C-ED1A-D93497A83A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B2B2B2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Monotype Sorts" pitchFamily="2" charset="2"/>
                    <a:defRPr kumimoji="1" sz="200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kumimoji="1" sz="200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indent="-223838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363663" indent="-223838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m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1600">
                    <a:solidFill>
                      <a:srgbClr val="FFFF99"/>
                    </a:solidFill>
                  </a:endParaRPr>
                </a:p>
              </p:txBody>
            </p:sp>
            <p:sp>
              <p:nvSpPr>
                <p:cNvPr id="38936" name="Oval 13">
                  <a:extLst>
                    <a:ext uri="{FF2B5EF4-FFF2-40B4-BE49-F238E27FC236}">
                      <a16:creationId xmlns:a16="http://schemas.microsoft.com/office/drawing/2014/main" id="{D93688B2-44C8-59F0-AE18-0F1E8635515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Monotype Sorts" pitchFamily="2" charset="2"/>
                    <a:defRPr kumimoji="1" sz="200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kumimoji="1" sz="200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indent="-223838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363663" indent="-223838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m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u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altLang="en-US" sz="1600">
                    <a:solidFill>
                      <a:srgbClr val="FFFF99"/>
                    </a:solidFill>
                  </a:endParaRPr>
                </a:p>
              </p:txBody>
            </p:sp>
          </p:grpSp>
          <p:sp>
            <p:nvSpPr>
              <p:cNvPr id="38929" name="Oval 14">
                <a:extLst>
                  <a:ext uri="{FF2B5EF4-FFF2-40B4-BE49-F238E27FC236}">
                    <a16:creationId xmlns:a16="http://schemas.microsoft.com/office/drawing/2014/main" id="{B77CF63D-726B-EF21-3F53-CE48DB853C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Monotype Sorts" pitchFamily="2" charset="2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363663"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m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en-US" sz="1600">
                  <a:solidFill>
                    <a:srgbClr val="FFFF99"/>
                  </a:solidFill>
                </a:endParaRPr>
              </a:p>
            </p:txBody>
          </p:sp>
          <p:sp>
            <p:nvSpPr>
              <p:cNvPr id="38930" name="AutoShape 15">
                <a:extLst>
                  <a:ext uri="{FF2B5EF4-FFF2-40B4-BE49-F238E27FC236}">
                    <a16:creationId xmlns:a16="http://schemas.microsoft.com/office/drawing/2014/main" id="{DB6F37D8-E21E-50CB-C392-757DA0AA9E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Monotype Sorts" pitchFamily="2" charset="2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363663"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m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en-US" sz="1600">
                  <a:solidFill>
                    <a:srgbClr val="FFFF99"/>
                  </a:solidFill>
                </a:endParaRPr>
              </a:p>
            </p:txBody>
          </p:sp>
          <p:sp>
            <p:nvSpPr>
              <p:cNvPr id="38931" name="Line 16">
                <a:extLst>
                  <a:ext uri="{FF2B5EF4-FFF2-40B4-BE49-F238E27FC236}">
                    <a16:creationId xmlns:a16="http://schemas.microsoft.com/office/drawing/2014/main" id="{FC85011E-2C91-6446-A24A-E5D5E5B3D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" name="Line 17">
                <a:extLst>
                  <a:ext uri="{FF2B5EF4-FFF2-40B4-BE49-F238E27FC236}">
                    <a16:creationId xmlns:a16="http://schemas.microsoft.com/office/drawing/2014/main" id="{5004E5AE-8BBD-003D-E94D-CF0C68809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" name="Text Box 18">
                <a:extLst>
                  <a:ext uri="{FF2B5EF4-FFF2-40B4-BE49-F238E27FC236}">
                    <a16:creationId xmlns:a16="http://schemas.microsoft.com/office/drawing/2014/main" id="{61146319-F021-05AE-0FB6-753DD78378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3" y="2666"/>
                <a:ext cx="661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Monotype Sorts" pitchFamily="2" charset="2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363663"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m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ja-JP" sz="1400">
                    <a:solidFill>
                      <a:srgbClr val="FF3399"/>
                    </a:solidFill>
                  </a:rPr>
                  <a:t>left</a:t>
                </a:r>
              </a:p>
            </p:txBody>
          </p:sp>
          <p:sp>
            <p:nvSpPr>
              <p:cNvPr id="38934" name="Text Box 19">
                <a:extLst>
                  <a:ext uri="{FF2B5EF4-FFF2-40B4-BE49-F238E27FC236}">
                    <a16:creationId xmlns:a16="http://schemas.microsoft.com/office/drawing/2014/main" id="{AF6D3323-3BCF-05CA-0910-147D2F4E1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3456"/>
                <a:ext cx="792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Monotype Sorts" pitchFamily="2" charset="2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kumimoji="1" sz="2000">
                    <a:solidFill>
                      <a:srgbClr val="0000CC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363663" indent="-223838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m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u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ja-JP" sz="1400">
                    <a:solidFill>
                      <a:srgbClr val="FF3399"/>
                    </a:solidFill>
                  </a:rPr>
                  <a:t>right</a:t>
                </a:r>
              </a:p>
            </p:txBody>
          </p:sp>
        </p:grpSp>
      </p:grpSp>
      <p:sp>
        <p:nvSpPr>
          <p:cNvPr id="38915" name="Content Placeholder 16">
            <a:extLst>
              <a:ext uri="{FF2B5EF4-FFF2-40B4-BE49-F238E27FC236}">
                <a16:creationId xmlns:a16="http://schemas.microsoft.com/office/drawing/2014/main" id="{65541462-5754-8856-7D1D-C3A8BB33B5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921125"/>
            <a:ext cx="4806950" cy="2632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latin typeface="Chalkboard" panose="03050602040202020205" pitchFamily="66" charset="77"/>
                <a:ea typeface="ＭＳ Ｐゴシック" panose="020B0600070205080204" pitchFamily="34" charset="-128"/>
              </a:rPr>
              <a:t>Large asymmetries seen </a:t>
            </a:r>
            <a:r>
              <a:rPr lang="en-US" altLang="en-US" sz="2200">
                <a:latin typeface="Chalkboard" panose="03050602040202020205" pitchFamily="66" charset="77"/>
                <a:ea typeface="ＭＳ Ｐゴシック" panose="020B0600070205080204" pitchFamily="34" charset="-128"/>
              </a:rPr>
              <a:t>over large range </a:t>
            </a:r>
            <a:r>
              <a:rPr lang="en-US" altLang="en-US" sz="2200" dirty="0">
                <a:latin typeface="Chalkboard" panose="03050602040202020205" pitchFamily="66" charset="77"/>
                <a:ea typeface="ＭＳ Ｐゴシック" panose="020B0600070205080204" pitchFamily="34" charset="-128"/>
              </a:rPr>
              <a:t>in √s, </a:t>
            </a:r>
            <a:r>
              <a:rPr lang="en-US" altLang="en-US" sz="2200">
                <a:latin typeface="Chalkboard" panose="03050602040202020205" pitchFamily="66" charset="77"/>
                <a:ea typeface="ＭＳ Ｐゴシック" panose="020B0600070205080204" pitchFamily="34" charset="-128"/>
              </a:rPr>
              <a:t>including RHIC </a:t>
            </a:r>
            <a:r>
              <a:rPr lang="en-US" altLang="en-US" sz="2200" dirty="0">
                <a:latin typeface="Chalkboard" panose="03050602040202020205" pitchFamily="66" charset="77"/>
                <a:ea typeface="ＭＳ Ｐゴシック" panose="020B0600070205080204" pitchFamily="34" charset="-128"/>
              </a:rPr>
              <a:t>energies BRAHMS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latin typeface="Chalkboard" panose="03050602040202020205" pitchFamily="66" charset="77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200" dirty="0">
                <a:latin typeface="Chalkboard" panose="03050602040202020205" pitchFamily="66" charset="77"/>
                <a:ea typeface="ＭＳ Ｐゴシック" panose="020B0600070205080204" pitchFamily="34" charset="-128"/>
                <a:sym typeface="Wingdings" pitchFamily="2" charset="2"/>
              </a:rPr>
              <a:t>Early PP2PP data in the CNI region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2200" dirty="0">
              <a:latin typeface="Chalkboard" panose="03050602040202020205" pitchFamily="66" charset="77"/>
              <a:ea typeface="ＭＳ Ｐゴシック" panose="020B0600070205080204" pitchFamily="34" charset="-128"/>
              <a:sym typeface="Wingdings" pitchFamily="2" charset="2"/>
            </a:endParaRP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48E93284-912D-1CCA-9F9A-F37835FE9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3"/>
          <a:stretch>
            <a:fillRect/>
          </a:stretch>
        </p:blipFill>
        <p:spPr bwMode="auto">
          <a:xfrm>
            <a:off x="1039813" y="1663700"/>
            <a:ext cx="50990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8">
            <a:extLst>
              <a:ext uri="{FF2B5EF4-FFF2-40B4-BE49-F238E27FC236}">
                <a16:creationId xmlns:a16="http://schemas.microsoft.com/office/drawing/2014/main" id="{9AE3A0B5-4995-2500-8F80-4918F6C4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1114425"/>
            <a:ext cx="1358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chemeClr val="tx1"/>
                </a:solidFill>
              </a:rPr>
              <a:t>ANL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600">
                <a:solidFill>
                  <a:schemeClr val="tx1"/>
                </a:solidFill>
                <a:sym typeface="Symbol" pitchFamily="2" charset="2"/>
              </a:rPr>
              <a:t></a:t>
            </a:r>
            <a:r>
              <a:rPr kumimoji="0" lang="en-US" altLang="ja-JP" sz="1600">
                <a:solidFill>
                  <a:schemeClr val="tx1"/>
                </a:solidFill>
              </a:rPr>
              <a:t>s=4.9 GeV</a:t>
            </a:r>
            <a:r>
              <a:rPr kumimoji="0" lang="en-US" altLang="en-US" sz="160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38918" name="Rectangle 17">
            <a:extLst>
              <a:ext uri="{FF2B5EF4-FFF2-40B4-BE49-F238E27FC236}">
                <a16:creationId xmlns:a16="http://schemas.microsoft.com/office/drawing/2014/main" id="{1DEFC803-8E2C-7F0B-1CD3-18A6B6672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3" y="1114425"/>
            <a:ext cx="1358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chemeClr val="tx1"/>
                </a:solidFill>
              </a:rPr>
              <a:t>BNL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600">
                <a:solidFill>
                  <a:schemeClr val="tx1"/>
                </a:solidFill>
                <a:sym typeface="Symbol" pitchFamily="2" charset="2"/>
              </a:rPr>
              <a:t></a:t>
            </a:r>
            <a:r>
              <a:rPr kumimoji="0" lang="en-US" altLang="ja-JP" sz="1600">
                <a:solidFill>
                  <a:schemeClr val="tx1"/>
                </a:solidFill>
              </a:rPr>
              <a:t>s=6.6 GeV</a:t>
            </a:r>
            <a:r>
              <a:rPr kumimoji="0" lang="en-US" altLang="en-US" sz="1600">
                <a:solidFill>
                  <a:schemeClr val="tx1"/>
                </a:solidFill>
              </a:rPr>
              <a:t> </a:t>
            </a:r>
            <a:endParaRPr kumimoji="0" lang="en-US" altLang="en-US" sz="1600">
              <a:solidFill>
                <a:srgbClr val="FFFF99"/>
              </a:solidFill>
            </a:endParaRPr>
          </a:p>
        </p:txBody>
      </p:sp>
      <p:sp>
        <p:nvSpPr>
          <p:cNvPr id="38919" name="Rectangle 18">
            <a:extLst>
              <a:ext uri="{FF2B5EF4-FFF2-40B4-BE49-F238E27FC236}">
                <a16:creationId xmlns:a16="http://schemas.microsoft.com/office/drawing/2014/main" id="{DEDE2D79-3F1D-884A-C6F6-B70F3D532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13" y="1114425"/>
            <a:ext cx="147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chemeClr val="tx1"/>
                </a:solidFill>
              </a:rPr>
              <a:t>FNAL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600">
                <a:solidFill>
                  <a:schemeClr val="tx1"/>
                </a:solidFill>
                <a:sym typeface="Symbol" pitchFamily="2" charset="2"/>
              </a:rPr>
              <a:t></a:t>
            </a:r>
            <a:r>
              <a:rPr kumimoji="0" lang="en-US" altLang="ja-JP" sz="1600">
                <a:solidFill>
                  <a:schemeClr val="tx1"/>
                </a:solidFill>
              </a:rPr>
              <a:t>s=19.4 GeV</a:t>
            </a:r>
            <a:r>
              <a:rPr kumimoji="0" lang="en-US" altLang="en-US" sz="1600">
                <a:solidFill>
                  <a:srgbClr val="FFFF99"/>
                </a:solidFill>
              </a:rPr>
              <a:t> </a:t>
            </a:r>
          </a:p>
        </p:txBody>
      </p:sp>
      <p:grpSp>
        <p:nvGrpSpPr>
          <p:cNvPr id="38920" name="Group 22">
            <a:extLst>
              <a:ext uri="{FF2B5EF4-FFF2-40B4-BE49-F238E27FC236}">
                <a16:creationId xmlns:a16="http://schemas.microsoft.com/office/drawing/2014/main" id="{E96AA837-0EA1-1699-6747-76CA753F1FD8}"/>
              </a:ext>
            </a:extLst>
          </p:cNvPr>
          <p:cNvGrpSpPr>
            <a:grpSpLocks/>
          </p:cNvGrpSpPr>
          <p:nvPr/>
        </p:nvGrpSpPr>
        <p:grpSpPr bwMode="auto">
          <a:xfrm>
            <a:off x="6221413" y="1117600"/>
            <a:ext cx="1655762" cy="2571750"/>
            <a:chOff x="3997" y="1958"/>
            <a:chExt cx="1043" cy="1620"/>
          </a:xfrm>
        </p:grpSpPr>
        <p:pic>
          <p:nvPicPr>
            <p:cNvPr id="38923" name="Picture 4">
              <a:extLst>
                <a:ext uri="{FF2B5EF4-FFF2-40B4-BE49-F238E27FC236}">
                  <a16:creationId xmlns:a16="http://schemas.microsoft.com/office/drawing/2014/main" id="{3F42371C-ABE3-48FC-48B3-90A2D0D9C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1"/>
            <a:stretch>
              <a:fillRect/>
            </a:stretch>
          </p:blipFill>
          <p:spPr bwMode="auto">
            <a:xfrm>
              <a:off x="3997" y="2304"/>
              <a:ext cx="1043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4" name="Rectangle 19">
              <a:extLst>
                <a:ext uri="{FF2B5EF4-FFF2-40B4-BE49-F238E27FC236}">
                  <a16:creationId xmlns:a16="http://schemas.microsoft.com/office/drawing/2014/main" id="{689D9CF7-C5DA-DF3A-3E45-C93CE9CCE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958"/>
              <a:ext cx="9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Monotype Sorts" pitchFamily="2" charset="2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kumimoji="1" sz="2000">
                  <a:solidFill>
                    <a:srgbClr val="0000CC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363663" indent="-223838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m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u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600">
                  <a:solidFill>
                    <a:schemeClr val="tx1"/>
                  </a:solidFill>
                </a:rPr>
                <a:t>RHIC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ja-JP" sz="1600">
                  <a:solidFill>
                    <a:schemeClr val="tx1"/>
                  </a:solidFill>
                  <a:sym typeface="Symbol" pitchFamily="2" charset="2"/>
                </a:rPr>
                <a:t></a:t>
              </a:r>
              <a:r>
                <a:rPr kumimoji="0" lang="en-US" altLang="ja-JP" sz="1600">
                  <a:solidFill>
                    <a:schemeClr val="tx1"/>
                  </a:solidFill>
                </a:rPr>
                <a:t>s=62.4 GeV</a:t>
              </a:r>
              <a:r>
                <a:rPr kumimoji="0" lang="en-US" altLang="en-US" sz="1600">
                  <a:solidFill>
                    <a:schemeClr val="tx1"/>
                  </a:solidFill>
                </a:rPr>
                <a:t> </a:t>
              </a:r>
              <a:endParaRPr kumimoji="0" lang="en-US" altLang="en-US" sz="1600">
                <a:solidFill>
                  <a:srgbClr val="FFFF99"/>
                </a:solidFill>
              </a:endParaRPr>
            </a:p>
          </p:txBody>
        </p:sp>
      </p:grpSp>
      <p:graphicFrame>
        <p:nvGraphicFramePr>
          <p:cNvPr id="38921" name="Object 30">
            <a:extLst>
              <a:ext uri="{FF2B5EF4-FFF2-40B4-BE49-F238E27FC236}">
                <a16:creationId xmlns:a16="http://schemas.microsoft.com/office/drawing/2014/main" id="{264CD27E-8551-2D15-6148-B4BA8368A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557436"/>
              </p:ext>
            </p:extLst>
          </p:nvPr>
        </p:nvGraphicFramePr>
        <p:xfrm>
          <a:off x="7687625" y="2161381"/>
          <a:ext cx="12096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900" imgH="419100" progId="Equation.3">
                  <p:embed/>
                </p:oleObj>
              </mc:Choice>
              <mc:Fallback>
                <p:oleObj name="Equation" r:id="rId3" imgW="723900" imgH="4191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7625" y="2161381"/>
                        <a:ext cx="120967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14">
            <a:extLst>
              <a:ext uri="{FF2B5EF4-FFF2-40B4-BE49-F238E27FC236}">
                <a16:creationId xmlns:a16="http://schemas.microsoft.com/office/drawing/2014/main" id="{B43CE708-21BD-3952-C1B3-CF732CC66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3687762"/>
            <a:ext cx="1403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Monotype Sorts" pitchFamily="2" charset="2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kumimoji="1" sz="2000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363663" indent="-223838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m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dirty="0">
                <a:solidFill>
                  <a:schemeClr val="tx1"/>
                </a:solidFill>
              </a:rPr>
              <a:t>pp2pp@STAR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88FF59-2F79-C620-B4B4-32F7CFE1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52" y="3686175"/>
            <a:ext cx="3303020" cy="3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_bnl">
  <a:themeElements>
    <a:clrScheme name="tr_bnl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tr_bnl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r_bnl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bnl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bnl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bnl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bnl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bnl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_bnl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H:\powerpoint\tr_bnl.pot</Template>
  <TotalTime>5889</TotalTime>
  <Words>764</Words>
  <Application>Microsoft Macintosh PowerPoint</Application>
  <PresentationFormat>On-screen Show (4:3)</PresentationFormat>
  <Paragraphs>146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ＭＳ Ｐゴシック</vt:lpstr>
      <vt:lpstr>Osaka</vt:lpstr>
      <vt:lpstr>Arial</vt:lpstr>
      <vt:lpstr>Calibri</vt:lpstr>
      <vt:lpstr>Chalkboard</vt:lpstr>
      <vt:lpstr>Helvetica</vt:lpstr>
      <vt:lpstr>Monotype Sorts</vt:lpstr>
      <vt:lpstr>Symbol</vt:lpstr>
      <vt:lpstr>Times New Roman</vt:lpstr>
      <vt:lpstr>Wingdings</vt:lpstr>
      <vt:lpstr>tr_bnl</vt:lpstr>
      <vt:lpstr>Document</vt:lpstr>
      <vt:lpstr>Equation</vt:lpstr>
      <vt:lpstr>Spin Physics at RHIC An Early History and Early Data</vt:lpstr>
      <vt:lpstr>Outline</vt:lpstr>
      <vt:lpstr>The Culprits and Proposal    </vt:lpstr>
      <vt:lpstr>The RHIC Spin Collaboration 1991</vt:lpstr>
      <vt:lpstr>The RHIC Polarized Collider</vt:lpstr>
      <vt:lpstr>RHIC Spin Physics and Polarimetry Requirements </vt:lpstr>
      <vt:lpstr>Polarimeters</vt:lpstr>
      <vt:lpstr>Polarized Proton Jet Target </vt:lpstr>
      <vt:lpstr>p+p  h± SSA and CNI</vt:lpstr>
      <vt:lpstr>PowerPoint Presentation</vt:lpstr>
      <vt:lpstr>Cross Section and PQCD s=200 GeV</vt:lpstr>
      <vt:lpstr>ALL: 0 : PHENIX  &amp; Jets from STAR</vt:lpstr>
      <vt:lpstr>Asymmetry in Forward Production</vt:lpstr>
      <vt:lpstr>Summary</vt:lpstr>
    </vt:vector>
  </TitlesOfParts>
  <Company>Brookhaven National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and Future Transverse Spin at PHENIX</dc:title>
  <dc:creator>makdisi</dc:creator>
  <cp:lastModifiedBy>Makdisi, Yousef I</cp:lastModifiedBy>
  <cp:revision>136</cp:revision>
  <cp:lastPrinted>2000-03-18T18:57:26Z</cp:lastPrinted>
  <dcterms:created xsi:type="dcterms:W3CDTF">2011-11-16T19:56:08Z</dcterms:created>
  <dcterms:modified xsi:type="dcterms:W3CDTF">2026-05-13T17:14:09Z</dcterms:modified>
</cp:coreProperties>
</file>