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39"/>
  </p:notesMasterIdLst>
  <p:handoutMasterIdLst>
    <p:handoutMasterId r:id="rId40"/>
  </p:handoutMasterIdLst>
  <p:sldIdLst>
    <p:sldId id="256" r:id="rId5"/>
    <p:sldId id="2147375419" r:id="rId6"/>
    <p:sldId id="2147469626" r:id="rId7"/>
    <p:sldId id="2147469611" r:id="rId8"/>
    <p:sldId id="2147469613" r:id="rId9"/>
    <p:sldId id="2147469614" r:id="rId10"/>
    <p:sldId id="2147469612" r:id="rId11"/>
    <p:sldId id="560" r:id="rId12"/>
    <p:sldId id="2147469627" r:id="rId13"/>
    <p:sldId id="2147375454" r:id="rId14"/>
    <p:sldId id="2147469549" r:id="rId15"/>
    <p:sldId id="2147375486" r:id="rId16"/>
    <p:sldId id="2147469628" r:id="rId17"/>
    <p:sldId id="2147469606" r:id="rId18"/>
    <p:sldId id="2147469596" r:id="rId19"/>
    <p:sldId id="2147469610" r:id="rId20"/>
    <p:sldId id="2147469619" r:id="rId21"/>
    <p:sldId id="2147469616" r:id="rId22"/>
    <p:sldId id="2147469629" r:id="rId23"/>
    <p:sldId id="2147469546" r:id="rId24"/>
    <p:sldId id="2147469630" r:id="rId25"/>
    <p:sldId id="2147469623" r:id="rId26"/>
    <p:sldId id="2147469554" r:id="rId27"/>
    <p:sldId id="2147469631" r:id="rId28"/>
    <p:sldId id="2147469625" r:id="rId29"/>
    <p:sldId id="2147469624" r:id="rId30"/>
    <p:sldId id="5864" r:id="rId31"/>
    <p:sldId id="2147469615" r:id="rId32"/>
    <p:sldId id="2147469618" r:id="rId33"/>
    <p:sldId id="2147469620" r:id="rId34"/>
    <p:sldId id="2147469541" r:id="rId35"/>
    <p:sldId id="2147469622" r:id="rId36"/>
    <p:sldId id="561" r:id="rId37"/>
    <p:sldId id="2147375485" r:id="rId38"/>
  </p:sldIdLst>
  <p:sldSz cx="12192000" cy="6858000"/>
  <p:notesSz cx="7102475" cy="9388475"/>
  <p:embeddedFontLst>
    <p:embeddedFont>
      <p:font typeface="Bookman Old Style" panose="02050604050505020204" pitchFamily="18" charset="0"/>
      <p:regular r:id="rId41"/>
      <p:bold r:id="rId42"/>
      <p:italic r:id="rId43"/>
      <p:boldItalic r:id="rId44"/>
    </p:embeddedFont>
    <p:embeddedFont>
      <p:font typeface="Candara" panose="020E0502030303020204" pitchFamily="34" charset="0"/>
      <p:regular r:id="rId45"/>
      <p:bold r:id="rId46"/>
      <p:italic r:id="rId47"/>
      <p:boldItalic r:id="rId48"/>
    </p:embeddedFont>
    <p:embeddedFont>
      <p:font typeface="Franklin Gothic Book" panose="020B0503020102020204" pitchFamily="34" charset="0"/>
      <p:regular r:id="rId49"/>
      <p: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40FF"/>
    <a:srgbClr val="B5D64A"/>
    <a:srgbClr val="008000"/>
    <a:srgbClr val="0091FF"/>
    <a:srgbClr val="00ACDB"/>
    <a:srgbClr val="BFBFBF"/>
    <a:srgbClr val="A6A6A6"/>
    <a:srgbClr val="7F7F7F"/>
    <a:srgbClr val="21A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6" autoAdjust="0"/>
    <p:restoredTop sz="95323" autoAdjust="0"/>
  </p:normalViewPr>
  <p:slideViewPr>
    <p:cSldViewPr snapToGrid="0" snapToObjects="1">
      <p:cViewPr varScale="1">
        <p:scale>
          <a:sx n="84" d="100"/>
          <a:sy n="84" d="100"/>
        </p:scale>
        <p:origin x="381" y="5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724"/>
    </p:cViewPr>
  </p:sorterViewPr>
  <p:notesViewPr>
    <p:cSldViewPr snapToGrid="0" snapToObjects="1">
      <p:cViewPr varScale="1">
        <p:scale>
          <a:sx n="145" d="100"/>
          <a:sy n="145" d="100"/>
        </p:scale>
        <p:origin x="3739" y="9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F6B566-8F4F-2297-E09A-EC0A5919D724}"/>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EAFEF84F-FF67-CFE6-EE39-7622459E9C4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435C532-7310-4D0E-A33E-9CFB32DA3130}" type="datetimeFigureOut">
              <a:rPr lang="en-US" smtClean="0"/>
              <a:t>1/9/2026</a:t>
            </a:fld>
            <a:endParaRPr lang="en-US"/>
          </a:p>
        </p:txBody>
      </p:sp>
      <p:sp>
        <p:nvSpPr>
          <p:cNvPr id="4" name="Footer Placeholder 3">
            <a:extLst>
              <a:ext uri="{FF2B5EF4-FFF2-40B4-BE49-F238E27FC236}">
                <a16:creationId xmlns:a16="http://schemas.microsoft.com/office/drawing/2014/main" id="{933D95DF-83FA-FE96-2EE5-1174D2E87D6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967F68-58BC-4765-5D43-302ABEE7BABF}"/>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9FBC339-4610-4F10-854C-D2930A4EBF62}" type="slidenum">
              <a:rPr lang="en-US" smtClean="0"/>
              <a:t>‹#›</a:t>
            </a:fld>
            <a:endParaRPr lang="en-US"/>
          </a:p>
        </p:txBody>
      </p:sp>
    </p:spTree>
    <p:extLst>
      <p:ext uri="{BB962C8B-B14F-4D97-AF65-F5344CB8AC3E}">
        <p14:creationId xmlns:p14="http://schemas.microsoft.com/office/powerpoint/2010/main" val="388568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E36F475-F7F5-6C41-B37C-656C49194CAF}" type="datetimeFigureOut">
              <a:rPr lang="en-US" smtClean="0"/>
              <a:t>1/9/2026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12</a:t>
            </a:fld>
            <a:endParaRPr lang="en-US"/>
          </a:p>
        </p:txBody>
      </p:sp>
    </p:spTree>
    <p:extLst>
      <p:ext uri="{BB962C8B-B14F-4D97-AF65-F5344CB8AC3E}">
        <p14:creationId xmlns:p14="http://schemas.microsoft.com/office/powerpoint/2010/main" val="265984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839EF-EF2D-A244-8B03-02564FD38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50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A6CC8-4C39-77DE-FE95-500B49E3C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12067B-C0B0-12B1-EAED-46AEBB91F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63078-2D86-28ED-3EBC-043BB3A559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C8284F-5B01-9BF7-513F-52E4002F55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839EF-EF2D-A244-8B03-02564FD38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23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1795E-7BE7-3833-B436-DF300DF6C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DD4EC-38AE-C572-349A-39120373B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EC7A1-83EB-B7C2-B9A0-2050637132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443B8E-7292-53B2-B7C3-3497F2F49DC9}"/>
              </a:ext>
            </a:extLst>
          </p:cNvPr>
          <p:cNvSpPr>
            <a:spLocks noGrp="1"/>
          </p:cNvSpPr>
          <p:nvPr>
            <p:ph type="sldNum" sz="quarter" idx="5"/>
          </p:nvPr>
        </p:nvSpPr>
        <p:spPr/>
        <p:txBody>
          <a:bodyPr/>
          <a:lstStyle/>
          <a:p>
            <a:fld id="{515839EF-EF2D-A244-8B03-02564FD38722}" type="slidenum">
              <a:rPr lang="en-US" smtClean="0"/>
              <a:t>32</a:t>
            </a:fld>
            <a:endParaRPr lang="en-US"/>
          </a:p>
        </p:txBody>
      </p:sp>
    </p:spTree>
    <p:extLst>
      <p:ext uri="{BB962C8B-B14F-4D97-AF65-F5344CB8AC3E}">
        <p14:creationId xmlns:p14="http://schemas.microsoft.com/office/powerpoint/2010/main" val="312031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5C2D-D5B8-7580-8CF9-AB3C0FEE3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CF3D9-97A6-448E-0AE3-B5BE87C56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531F65-1EF8-0824-D55F-6FDC5BAD1C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B83078-E5F8-3A72-08D0-1B9DF74F5F29}"/>
              </a:ext>
            </a:extLst>
          </p:cNvPr>
          <p:cNvSpPr>
            <a:spLocks noGrp="1"/>
          </p:cNvSpPr>
          <p:nvPr>
            <p:ph type="sldNum" sz="quarter" idx="5"/>
          </p:nvPr>
        </p:nvSpPr>
        <p:spPr/>
        <p:txBody>
          <a:bodyPr/>
          <a:lstStyle/>
          <a:p>
            <a:fld id="{515839EF-EF2D-A244-8B03-02564FD38722}" type="slidenum">
              <a:rPr lang="en-US" smtClean="0"/>
              <a:t>34</a:t>
            </a:fld>
            <a:endParaRPr lang="en-US"/>
          </a:p>
        </p:txBody>
      </p:sp>
    </p:spTree>
    <p:extLst>
      <p:ext uri="{BB962C8B-B14F-4D97-AF65-F5344CB8AC3E}">
        <p14:creationId xmlns:p14="http://schemas.microsoft.com/office/powerpoint/2010/main" val="2473304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0" y="1174478"/>
            <a:ext cx="10962105" cy="1240412"/>
          </a:xfrm>
          <a:prstGeom prst="rect">
            <a:avLst/>
          </a:prstGeom>
        </p:spPr>
        <p:txBody>
          <a:bodyPr anchor="b" anchorCtr="0"/>
          <a:lstStyle>
            <a:lvl1pPr algn="l">
              <a:lnSpc>
                <a:spcPct val="100000"/>
              </a:lnSpc>
              <a:defRPr sz="4000" b="1" i="0">
                <a:solidFill>
                  <a:schemeClr val="bg1"/>
                </a:solidFill>
                <a:latin typeface="+mn-lt"/>
                <a:cs typeface="Arial" panose="020B0604020202020204" pitchFamily="34" charset="0"/>
              </a:defRPr>
            </a:lvl1pPr>
          </a:lstStyle>
          <a:p>
            <a:r>
              <a:rPr lang="en-US" dirty="0"/>
              <a:t>Title from Agenda</a:t>
            </a:r>
            <a:br>
              <a:rPr lang="en-US" dirty="0"/>
            </a:br>
            <a:r>
              <a:rPr lang="en-US" dirty="0"/>
              <a:t>Continuation of Title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Review</a:t>
            </a:r>
          </a:p>
          <a:p>
            <a:r>
              <a:rPr lang="en-US" dirty="0"/>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dirty="0"/>
              <a:t>Secondary title if needed</a:t>
            </a:r>
            <a:endParaRPr lang="en-US" dirty="0"/>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 if not Project</a:t>
            </a:r>
          </a:p>
        </p:txBody>
      </p:sp>
    </p:spTree>
    <p:extLst>
      <p:ext uri="{BB962C8B-B14F-4D97-AF65-F5344CB8AC3E}">
        <p14:creationId xmlns:p14="http://schemas.microsoft.com/office/powerpoint/2010/main" val="3419946361"/>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55240" y="567203"/>
            <a:ext cx="1152144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314597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4" cy="457200"/>
          </a:xfrm>
        </p:spPr>
        <p:txBody>
          <a:bodyPr/>
          <a:lstStyle>
            <a:lvl1pPr>
              <a:defRPr/>
            </a:lvl1pPr>
          </a:lstStyle>
          <a:p>
            <a:r>
              <a:rPr lang="en-US" dirty="0"/>
              <a:t>Title Only</a:t>
            </a:r>
          </a:p>
        </p:txBody>
      </p:sp>
    </p:spTree>
    <p:extLst>
      <p:ext uri="{BB962C8B-B14F-4D97-AF65-F5344CB8AC3E}">
        <p14:creationId xmlns:p14="http://schemas.microsoft.com/office/powerpoint/2010/main" val="119363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68CE5-5A83-D94D-B3BA-C3405E85E5CF}"/>
              </a:ext>
            </a:extLst>
          </p:cNvPr>
          <p:cNvSpPr txBox="1"/>
          <p:nvPr userDrawn="1"/>
        </p:nvSpPr>
        <p:spPr>
          <a:xfrm>
            <a:off x="365760" y="6490194"/>
            <a:ext cx="11043138" cy="276999"/>
          </a:xfrm>
          <a:prstGeom prst="rect">
            <a:avLst/>
          </a:prstGeom>
          <a:noFill/>
        </p:spPr>
        <p:txBody>
          <a:bodyPr wrap="square">
            <a:spAutoFit/>
          </a:bodyPr>
          <a:lstStyle/>
          <a:p>
            <a:r>
              <a:rPr lang="en-US" sz="1200" b="0" i="0" u="none" strike="noStrike" kern="1200" dirty="0" err="1">
                <a:solidFill>
                  <a:schemeClr val="tx1"/>
                </a:solidFill>
                <a:effectLst/>
                <a:latin typeface="+mn-lt"/>
                <a:ea typeface="+mn-ea"/>
                <a:cs typeface="+mn-cs"/>
              </a:rPr>
              <a:t>ePIC</a:t>
            </a:r>
            <a:r>
              <a:rPr lang="en-US" sz="1200" b="0" i="0" u="none" strike="noStrike" kern="1200" dirty="0">
                <a:solidFill>
                  <a:schemeClr val="tx1"/>
                </a:solidFill>
                <a:effectLst/>
                <a:latin typeface="+mn-lt"/>
                <a:ea typeface="+mn-ea"/>
                <a:cs typeface="+mn-cs"/>
              </a:rPr>
              <a:t> biweekly meeting January 9</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2026</a:t>
            </a:r>
          </a:p>
        </p:txBody>
      </p:sp>
    </p:spTree>
    <p:extLst>
      <p:ext uri="{BB962C8B-B14F-4D97-AF65-F5344CB8AC3E}">
        <p14:creationId xmlns:p14="http://schemas.microsoft.com/office/powerpoint/2010/main" val="292506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35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52419" y="494380"/>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65760" y="6490194"/>
            <a:ext cx="11043138" cy="276999"/>
          </a:xfrm>
          <a:prstGeom prst="rect">
            <a:avLst/>
          </a:prstGeom>
          <a:noFill/>
        </p:spPr>
        <p:txBody>
          <a:bodyPr wrap="square">
            <a:spAutoFit/>
          </a:bodyPr>
          <a:lstStyle/>
          <a:p>
            <a:r>
              <a:rPr lang="en-US" sz="1200" b="0" i="0" u="none" strike="noStrike" kern="1200" dirty="0" err="1">
                <a:solidFill>
                  <a:schemeClr val="tx1"/>
                </a:solidFill>
                <a:effectLst/>
                <a:latin typeface="+mn-lt"/>
                <a:ea typeface="+mn-ea"/>
                <a:cs typeface="+mn-cs"/>
              </a:rPr>
              <a:t>ePIC</a:t>
            </a:r>
            <a:r>
              <a:rPr lang="en-US" sz="1200" b="0" i="0" u="none" strike="noStrike" kern="1200" dirty="0">
                <a:solidFill>
                  <a:schemeClr val="tx1"/>
                </a:solidFill>
                <a:effectLst/>
                <a:latin typeface="+mn-lt"/>
                <a:ea typeface="+mn-ea"/>
                <a:cs typeface="+mn-cs"/>
              </a:rPr>
              <a:t> biweekly meeting January 9</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2026</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55239" y="6294258"/>
            <a:ext cx="114992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0"/>
            <a:ext cx="11499234" cy="457200"/>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62577" y="532329"/>
            <a:ext cx="1149862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9" r:id="rId1"/>
    <p:sldLayoutId id="2147483682" r:id="rId2"/>
    <p:sldLayoutId id="2147483699" r:id="rId3"/>
    <p:sldLayoutId id="2147483701" r:id="rId4"/>
    <p:sldLayoutId id="2147483702" r:id="rId5"/>
  </p:sldLayoutIdLst>
  <p:hf sldNum="0" hdr="0" ftr="0" dt="0"/>
  <p:txStyles>
    <p:titleStyle>
      <a:lvl1pPr algn="l" defTabSz="914400" rtl="0" eaLnBrk="1" latinLnBrk="0" hangingPunct="1">
        <a:lnSpc>
          <a:spcPct val="90000"/>
        </a:lnSpc>
        <a:spcBef>
          <a:spcPct val="0"/>
        </a:spcBef>
        <a:buNone/>
        <a:defRPr sz="2800" b="1" u="none"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ic.jlab.org/Detector"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publicdomainpictures.net/view-image.php?image=119665&amp;picture=&amp;jazyk=DE" TargetMode="External"/><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jpeg"/><Relationship Id="rId12" Type="http://schemas.openxmlformats.org/officeDocument/2006/relationships/hyperlink" Target="https://en.wikipedia.org/wiki/Flag_of_the_United_Kingdom" TargetMode="External"/><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s://en.wikipedia.org/wiki/Flag_of_Italy" TargetMode="External"/><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hyperlink" Target="https://www.flickr.com/photos/lac-bac/6483307775" TargetMode="External"/><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png"/><Relationship Id="rId1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www.publicdomainpictures.net/view-image.php?image=119665&amp;picture=&amp;jazyk=DE" TargetMode="External"/><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jpeg"/><Relationship Id="rId12" Type="http://schemas.openxmlformats.org/officeDocument/2006/relationships/hyperlink" Target="https://en.wikipedia.org/wiki/Flag_of_the_United_Kingdom" TargetMode="External"/><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s://en.wikipedia.org/wiki/Flag_of_Italy" TargetMode="External"/><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hyperlink" Target="https://www.flickr.com/photos/lac-bac/6483307775" TargetMode="External"/><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png"/><Relationship Id="rId1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hyperlink" Target="https://eic.jlab.org/Detector/#INTSet" TargetMode="External"/><Relationship Id="rId2" Type="http://schemas.openxmlformats.org/officeDocument/2006/relationships/hyperlink" Target="https://eic.jlab.org/Documents/DET/Interfaces/DET-Interfaces-Current.pdf" TargetMode="Externa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indico.bnl.gov/event/30519/"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indico.bnl.gov/event/30521/"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eic.jlab.org/Detector"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574040" y="1174478"/>
            <a:ext cx="10962105" cy="1240412"/>
          </a:xfrm>
        </p:spPr>
        <p:txBody>
          <a:bodyPr/>
          <a:lstStyle/>
          <a:p>
            <a:r>
              <a:rPr lang="en-US" b="0" dirty="0"/>
              <a:t>EIC Project News</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584200" y="3075354"/>
            <a:ext cx="10962105" cy="2766646"/>
          </a:xfrm>
        </p:spPr>
        <p:txBody>
          <a:bodyPr/>
          <a:lstStyle/>
          <a:p>
            <a:r>
              <a:rPr lang="en-US" dirty="0"/>
              <a:t>E.C. </a:t>
            </a:r>
            <a:r>
              <a:rPr lang="en-US" dirty="0" err="1"/>
              <a:t>Aschenauer</a:t>
            </a:r>
            <a:r>
              <a:rPr lang="en-US" dirty="0"/>
              <a:t> (BNL), R. Ent (</a:t>
            </a:r>
            <a:r>
              <a:rPr lang="en-US" dirty="0" err="1"/>
              <a:t>JLab</a:t>
            </a:r>
            <a:r>
              <a:rPr lang="en-US" dirty="0"/>
              <a:t>)</a:t>
            </a:r>
          </a:p>
          <a:p>
            <a:r>
              <a:rPr lang="en-US" b="0" dirty="0">
                <a:cs typeface="Arial" panose="020B0604020202020204" pitchFamily="34" charset="0"/>
              </a:rPr>
              <a:t>Co-Associate Directors for the EIC Experimental Program</a:t>
            </a:r>
          </a:p>
        </p:txBody>
      </p:sp>
      <p:sp>
        <p:nvSpPr>
          <p:cNvPr id="7" name="Subtitle 2">
            <a:extLst>
              <a:ext uri="{FF2B5EF4-FFF2-40B4-BE49-F238E27FC236}">
                <a16:creationId xmlns:a16="http://schemas.microsoft.com/office/drawing/2014/main" id="{5D904B89-C718-9FD6-D411-229075A1482F}"/>
              </a:ext>
            </a:extLst>
          </p:cNvPr>
          <p:cNvSpPr>
            <a:spLocks noGrp="1"/>
          </p:cNvSpPr>
          <p:nvPr>
            <p:ph type="subTitle" idx="1"/>
          </p:nvPr>
        </p:nvSpPr>
        <p:spPr>
          <a:xfrm>
            <a:off x="615215" y="5006601"/>
            <a:ext cx="4363736" cy="1019620"/>
          </a:xfrm>
        </p:spPr>
        <p:txBody>
          <a:bodyPr anchor="ctr">
            <a:noAutofit/>
          </a:bodyPr>
          <a:lstStyle/>
          <a:p>
            <a:r>
              <a:rPr lang="en-US" dirty="0" err="1"/>
              <a:t>ePIC</a:t>
            </a:r>
            <a:r>
              <a:rPr lang="en-US" dirty="0"/>
              <a:t> Bi-Weekly General Meeting</a:t>
            </a:r>
          </a:p>
          <a:p>
            <a:r>
              <a:rPr lang="en-US" dirty="0"/>
              <a:t>January 9</a:t>
            </a:r>
            <a:r>
              <a:rPr lang="en-US" baseline="30000" dirty="0"/>
              <a:t>th</a:t>
            </a:r>
            <a:r>
              <a:rPr lang="en-US" dirty="0"/>
              <a:t>, 2026</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40EB1-6355-5938-8740-88347460D531}"/>
              </a:ext>
            </a:extLst>
          </p:cNvPr>
          <p:cNvSpPr>
            <a:spLocks noGrp="1"/>
          </p:cNvSpPr>
          <p:nvPr>
            <p:ph type="title"/>
          </p:nvPr>
        </p:nvSpPr>
        <p:spPr>
          <a:xfrm>
            <a:off x="462579" y="0"/>
            <a:ext cx="11499925" cy="544286"/>
          </a:xfrm>
        </p:spPr>
        <p:txBody>
          <a:bodyPr>
            <a:normAutofit/>
          </a:bodyPr>
          <a:lstStyle/>
          <a:p>
            <a:r>
              <a:rPr lang="en-US" dirty="0"/>
              <a:t>Detector Baseline Readiness Assessment – Prep in good shape</a:t>
            </a:r>
          </a:p>
        </p:txBody>
      </p:sp>
      <p:sp>
        <p:nvSpPr>
          <p:cNvPr id="5" name="TextBox 4">
            <a:extLst>
              <a:ext uri="{FF2B5EF4-FFF2-40B4-BE49-F238E27FC236}">
                <a16:creationId xmlns:a16="http://schemas.microsoft.com/office/drawing/2014/main" id="{BAD40171-6922-487A-97BF-09838CE75868}"/>
              </a:ext>
            </a:extLst>
          </p:cNvPr>
          <p:cNvSpPr txBox="1"/>
          <p:nvPr/>
        </p:nvSpPr>
        <p:spPr>
          <a:xfrm>
            <a:off x="746666" y="524213"/>
            <a:ext cx="11215838" cy="5970865"/>
          </a:xfrm>
          <a:prstGeom prst="rect">
            <a:avLst/>
          </a:prstGeom>
          <a:noFill/>
        </p:spPr>
        <p:txBody>
          <a:bodyPr wrap="square" rtlCol="0">
            <a:spAutoFit/>
          </a:bodyPr>
          <a:lstStyle/>
          <a:p>
            <a:pPr>
              <a:spcAft>
                <a:spcPts val="600"/>
              </a:spcAft>
            </a:pPr>
            <a:r>
              <a:rPr lang="en-US" sz="1600" dirty="0">
                <a:solidFill>
                  <a:srgbClr val="FF40FF"/>
                </a:solidFill>
                <a:latin typeface="Aptos" panose="020B0004020202020204" pitchFamily="34" charset="0"/>
              </a:rPr>
              <a:t>To be ready: Must have:</a:t>
            </a:r>
          </a:p>
          <a:p>
            <a:pPr marL="285750" indent="-285750">
              <a:spcAft>
                <a:spcPts val="600"/>
              </a:spcAft>
              <a:buFont typeface="Wingdings" panose="05000000000000000000" pitchFamily="2" charset="2"/>
              <a:buChar char="ü"/>
            </a:pPr>
            <a:r>
              <a:rPr lang="en-US" sz="1600" dirty="0">
                <a:latin typeface="Aptos" panose="020B0004020202020204" pitchFamily="34" charset="0"/>
              </a:rPr>
              <a:t>Draft Preliminary Design Report == Draft Pre-TDR Version as is</a:t>
            </a:r>
          </a:p>
          <a:p>
            <a:pPr marL="285750" indent="-285750">
              <a:spcAft>
                <a:spcPts val="600"/>
              </a:spcAft>
              <a:buFont typeface="Wingdings" panose="05000000000000000000" pitchFamily="2" charset="2"/>
              <a:buChar char="ü"/>
            </a:pPr>
            <a:r>
              <a:rPr lang="en-US" sz="1600" dirty="0">
                <a:latin typeface="Aptos" panose="020B0004020202020204" pitchFamily="34" charset="0"/>
              </a:rPr>
              <a:t>WBS dictionary updates with scope descriptions and deliverables – </a:t>
            </a:r>
            <a:r>
              <a:rPr lang="en-US" sz="1600" dirty="0">
                <a:solidFill>
                  <a:srgbClr val="3333FF"/>
                </a:solidFill>
                <a:latin typeface="Aptos" panose="020B0004020202020204" pitchFamily="34" charset="0"/>
              </a:rPr>
              <a:t>done</a:t>
            </a:r>
          </a:p>
          <a:p>
            <a:pPr marL="285750" indent="-285750">
              <a:spcAft>
                <a:spcPts val="600"/>
              </a:spcAft>
              <a:buFont typeface="Wingdings" panose="05000000000000000000" pitchFamily="2" charset="2"/>
              <a:buChar char="ü"/>
            </a:pPr>
            <a:r>
              <a:rPr lang="en-US" sz="1600" dirty="0">
                <a:solidFill>
                  <a:srgbClr val="000000"/>
                </a:solidFill>
                <a:latin typeface="Aptos" panose="020B0004020202020204" pitchFamily="34" charset="0"/>
              </a:rPr>
              <a:t>P6 updates done (as applicable)</a:t>
            </a:r>
            <a:r>
              <a:rPr lang="en-US" sz="1600" dirty="0">
                <a:solidFill>
                  <a:srgbClr val="3333FF"/>
                </a:solidFill>
                <a:latin typeface="Aptos" panose="020B0004020202020204" pitchFamily="34" charset="0"/>
              </a:rPr>
              <a:t> - great progress made in various detector systems. Often just reshuffles without cost additions. Have now approved cost additions for electronics, a second engineering test article run for HRPPDs, an air bearing system for detector installation driven by (accelerator) alignment needs, rigging labor, and a more complex global support tube allowing for detector serviceability. Tracking (MPGD + SVT) updates should be complete in P6 this week.</a:t>
            </a:r>
            <a:endParaRPr lang="en-US" sz="1600" dirty="0">
              <a:solidFill>
                <a:srgbClr val="000000"/>
              </a:solidFill>
              <a:latin typeface="Aptos" panose="020B0004020202020204" pitchFamily="34" charset="0"/>
            </a:endParaRPr>
          </a:p>
          <a:p>
            <a:pPr marL="285750" indent="-285750">
              <a:spcAft>
                <a:spcPts val="600"/>
              </a:spcAft>
              <a:buFont typeface="Arial" panose="020B0604020202020204" pitchFamily="34" charset="0"/>
              <a:buChar char="•"/>
            </a:pPr>
            <a:r>
              <a:rPr lang="en-US" sz="1600" dirty="0">
                <a:solidFill>
                  <a:srgbClr val="000000"/>
                </a:solidFill>
                <a:latin typeface="Aptos" panose="020B0004020202020204" pitchFamily="34" charset="0"/>
              </a:rPr>
              <a:t>Basis Of Estimates in good order such that they are traceable </a:t>
            </a:r>
            <a:r>
              <a:rPr lang="en-US" sz="1600" dirty="0">
                <a:solidFill>
                  <a:srgbClr val="3333FF"/>
                </a:solidFill>
                <a:latin typeface="Aptos" panose="020B0004020202020204" pitchFamily="34" charset="0"/>
              </a:rPr>
              <a:t>– ongoing, thanks for providing input to CAMs!</a:t>
            </a:r>
          </a:p>
          <a:p>
            <a:pPr marL="285750" indent="-285750">
              <a:spcAft>
                <a:spcPts val="600"/>
              </a:spcAft>
              <a:buFont typeface="Wingdings" panose="05000000000000000000" pitchFamily="2" charset="2"/>
              <a:buChar char="ü"/>
            </a:pPr>
            <a:r>
              <a:rPr lang="en-US" sz="1600" dirty="0">
                <a:solidFill>
                  <a:srgbClr val="000000"/>
                </a:solidFill>
                <a:latin typeface="Aptos" panose="020B0004020202020204" pitchFamily="34" charset="0"/>
              </a:rPr>
              <a:t>Remaining review (PDR, FDR) dates finalized</a:t>
            </a:r>
            <a:r>
              <a:rPr lang="en-US" sz="1600" dirty="0">
                <a:solidFill>
                  <a:srgbClr val="3333FF"/>
                </a:solidFill>
                <a:latin typeface="Aptos" panose="020B0004020202020204" pitchFamily="34" charset="0"/>
              </a:rPr>
              <a:t> – have almost all weeks defined, exact dates pend on reviewers</a:t>
            </a:r>
            <a:endParaRPr lang="en-US" sz="1600" dirty="0">
              <a:solidFill>
                <a:srgbClr val="000000"/>
              </a:solidFill>
              <a:latin typeface="Aptos" panose="020B0004020202020204" pitchFamily="34" charset="0"/>
            </a:endParaRPr>
          </a:p>
          <a:p>
            <a:pPr marL="285750" indent="-285750">
              <a:spcAft>
                <a:spcPts val="600"/>
              </a:spcAft>
              <a:buFont typeface="Wingdings" panose="05000000000000000000" pitchFamily="2" charset="2"/>
              <a:buChar char="ü"/>
            </a:pPr>
            <a:r>
              <a:rPr lang="en-US" sz="1600" dirty="0">
                <a:solidFill>
                  <a:srgbClr val="000000"/>
                </a:solidFill>
                <a:latin typeface="Aptos" panose="020B0004020202020204" pitchFamily="34" charset="0"/>
              </a:rPr>
              <a:t>Some Interface Control Documents – </a:t>
            </a:r>
            <a:r>
              <a:rPr lang="en-US" sz="1600" dirty="0">
                <a:solidFill>
                  <a:srgbClr val="3333FF"/>
                </a:solidFill>
                <a:latin typeface="Aptos" panose="020B0004020202020204" pitchFamily="34" charset="0"/>
              </a:rPr>
              <a:t>Interfaces cleaned up and made consistent with Subprojects, many draft ICDs updated, final ICDs of Magnet, Hadron Polarimeter and Infrastructure/detector envelope. See </a:t>
            </a:r>
            <a:r>
              <a:rPr lang="en-US" sz="1600" dirty="0">
                <a:solidFill>
                  <a:srgbClr val="3333FF"/>
                </a:solidFill>
                <a:latin typeface="Aptos" panose="020B0004020202020204" pitchFamily="34" charset="0"/>
                <a:hlinkClick r:id="rId2"/>
              </a:rPr>
              <a:t>https://eic.jlab.org/Detector</a:t>
            </a:r>
            <a:r>
              <a:rPr lang="en-US" sz="1600" dirty="0">
                <a:solidFill>
                  <a:srgbClr val="3333FF"/>
                </a:solidFill>
                <a:latin typeface="Aptos" panose="020B0004020202020204" pitchFamily="34" charset="0"/>
              </a:rPr>
              <a:t> </a:t>
            </a:r>
          </a:p>
          <a:p>
            <a:pPr marL="285750" indent="-285750">
              <a:spcAft>
                <a:spcPts val="600"/>
              </a:spcAft>
              <a:buFont typeface="Wingdings" panose="05000000000000000000" pitchFamily="2" charset="2"/>
              <a:buChar char="ü"/>
            </a:pPr>
            <a:r>
              <a:rPr lang="en-US" sz="1600" dirty="0">
                <a:solidFill>
                  <a:srgbClr val="000000"/>
                </a:solidFill>
                <a:latin typeface="Aptos" panose="020B0004020202020204" pitchFamily="34" charset="0"/>
              </a:rPr>
              <a:t>Some Subsystem Individual Quality Control Plans – </a:t>
            </a:r>
            <a:r>
              <a:rPr lang="en-US" sz="1600" dirty="0">
                <a:solidFill>
                  <a:srgbClr val="3333FF"/>
                </a:solidFill>
                <a:latin typeface="Aptos" panose="020B0004020202020204" pitchFamily="34" charset="0"/>
              </a:rPr>
              <a:t>Have Magnet and DAQ, and can complete EEEMCAL</a:t>
            </a:r>
          </a:p>
          <a:p>
            <a:pPr marL="342900" indent="-342900">
              <a:spcAft>
                <a:spcPts val="600"/>
              </a:spcAft>
              <a:buFont typeface="Wingdings" panose="05000000000000000000" pitchFamily="2" charset="2"/>
              <a:buChar char="ü"/>
            </a:pPr>
            <a:r>
              <a:rPr lang="en-US" sz="1600" dirty="0">
                <a:solidFill>
                  <a:srgbClr val="000000"/>
                </a:solidFill>
                <a:latin typeface="Aptos" panose="020B0004020202020204" pitchFamily="34" charset="0"/>
              </a:rPr>
              <a:t>Some Inspection and Test Plans (component and unit tests, transportation) – </a:t>
            </a:r>
            <a:r>
              <a:rPr lang="en-US" sz="1600" i="1" dirty="0">
                <a:solidFill>
                  <a:srgbClr val="000000"/>
                </a:solidFill>
                <a:latin typeface="Aptos" panose="020B0004020202020204" pitchFamily="34" charset="0"/>
              </a:rPr>
              <a:t>see below</a:t>
            </a:r>
          </a:p>
          <a:p>
            <a:pPr marL="285750" indent="-285750">
              <a:spcAft>
                <a:spcPts val="600"/>
              </a:spcAft>
              <a:buFont typeface="Arial" panose="020B0604020202020204" pitchFamily="34" charset="0"/>
              <a:buChar char="•"/>
            </a:pPr>
            <a:r>
              <a:rPr lang="en-US" sz="1600" dirty="0">
                <a:solidFill>
                  <a:srgbClr val="000000"/>
                </a:solidFill>
                <a:latin typeface="Aptos" panose="020B0004020202020204" pitchFamily="34" charset="0"/>
              </a:rPr>
              <a:t>Multi-Party ICRADAs started and Draft (In-Kind) Project Planning Document</a:t>
            </a:r>
            <a:r>
              <a:rPr lang="en-US" sz="1600" dirty="0">
                <a:solidFill>
                  <a:srgbClr val="3333FF"/>
                </a:solidFill>
                <a:latin typeface="Aptos" panose="020B0004020202020204" pitchFamily="34" charset="0"/>
              </a:rPr>
              <a:t> – ICRADA for magnet went to INFN for their read and is back, BNL &amp; </a:t>
            </a:r>
            <a:r>
              <a:rPr lang="en-US" sz="1600" dirty="0" err="1">
                <a:solidFill>
                  <a:srgbClr val="3333FF"/>
                </a:solidFill>
                <a:latin typeface="Aptos" panose="020B0004020202020204" pitchFamily="34" charset="0"/>
              </a:rPr>
              <a:t>JLab</a:t>
            </a:r>
            <a:r>
              <a:rPr lang="en-US" sz="1600" dirty="0">
                <a:solidFill>
                  <a:srgbClr val="3333FF"/>
                </a:solidFill>
                <a:latin typeface="Aptos" panose="020B0004020202020204" pitchFamily="34" charset="0"/>
              </a:rPr>
              <a:t> working on synchronized submission to DOE. </a:t>
            </a:r>
            <a:endParaRPr lang="en-US" sz="800" dirty="0">
              <a:solidFill>
                <a:srgbClr val="3333FF"/>
              </a:solidFill>
              <a:latin typeface="Aptos" panose="020B0004020202020204" pitchFamily="34" charset="0"/>
            </a:endParaRPr>
          </a:p>
          <a:p>
            <a:pPr>
              <a:spcAft>
                <a:spcPts val="600"/>
              </a:spcAft>
            </a:pPr>
            <a:r>
              <a:rPr lang="en-US" sz="1600" dirty="0">
                <a:solidFill>
                  <a:srgbClr val="3333FF"/>
                </a:solidFill>
                <a:latin typeface="Aptos" panose="020B0004020202020204" pitchFamily="34" charset="0"/>
              </a:rPr>
              <a:t>Should have:</a:t>
            </a:r>
          </a:p>
          <a:p>
            <a:pPr marL="285750" indent="-285750">
              <a:spcAft>
                <a:spcPts val="600"/>
              </a:spcAft>
              <a:buFont typeface="Wingdings" panose="05000000000000000000" pitchFamily="2" charset="2"/>
              <a:buChar char="ü"/>
            </a:pPr>
            <a:r>
              <a:rPr lang="en-US" sz="1600" dirty="0">
                <a:solidFill>
                  <a:srgbClr val="000000"/>
                </a:solidFill>
                <a:latin typeface="Aptos" panose="020B0004020202020204" pitchFamily="34" charset="0"/>
              </a:rPr>
              <a:t>Many Inspection and Test Plans</a:t>
            </a:r>
            <a:r>
              <a:rPr lang="en-US" sz="1600" dirty="0">
                <a:solidFill>
                  <a:srgbClr val="3333FF"/>
                </a:solidFill>
                <a:latin typeface="Aptos" panose="020B0004020202020204" pitchFamily="34" charset="0"/>
              </a:rPr>
              <a:t> – posted on eic.jlab.org/Detector (see also backup slide), more in progress – THANKS!!!</a:t>
            </a:r>
            <a:endParaRPr lang="en-US" sz="1600" dirty="0">
              <a:solidFill>
                <a:srgbClr val="000000"/>
              </a:solidFill>
              <a:latin typeface="Aptos" panose="020B0004020202020204" pitchFamily="34" charset="0"/>
            </a:endParaRPr>
          </a:p>
          <a:p>
            <a:pPr marL="285750" indent="-285750">
              <a:spcAft>
                <a:spcPts val="600"/>
              </a:spcAft>
              <a:buFont typeface="Arial" panose="020B0604020202020204" pitchFamily="34" charset="0"/>
              <a:buChar char="•"/>
            </a:pPr>
            <a:r>
              <a:rPr lang="en-US" sz="1600" dirty="0">
                <a:solidFill>
                  <a:srgbClr val="000000"/>
                </a:solidFill>
                <a:latin typeface="Aptos" panose="020B0004020202020204" pitchFamily="34" charset="0"/>
              </a:rPr>
              <a:t>(In-Kind) Project Planning Documents – </a:t>
            </a:r>
            <a:r>
              <a:rPr lang="en-US" sz="1600" dirty="0">
                <a:solidFill>
                  <a:srgbClr val="FF0000"/>
                </a:solidFill>
                <a:latin typeface="Aptos" panose="020B0004020202020204" pitchFamily="34" charset="0"/>
              </a:rPr>
              <a:t>postpone, started work on the first one for the detector solenoid</a:t>
            </a:r>
            <a:endParaRPr lang="en-US" sz="1600" dirty="0">
              <a:solidFill>
                <a:srgbClr val="000000"/>
              </a:solidFill>
              <a:latin typeface="Aptos" panose="020B0004020202020204" pitchFamily="34" charset="0"/>
            </a:endParaRPr>
          </a:p>
          <a:p>
            <a:pPr marL="285750" indent="-285750">
              <a:spcAft>
                <a:spcPts val="600"/>
              </a:spcAft>
              <a:buFont typeface="Arial" panose="020B0604020202020204" pitchFamily="34" charset="0"/>
              <a:buChar char="•"/>
            </a:pPr>
            <a:r>
              <a:rPr lang="en-US" sz="1600" dirty="0">
                <a:solidFill>
                  <a:srgbClr val="000000"/>
                </a:solidFill>
                <a:latin typeface="Aptos" panose="020B0004020202020204" pitchFamily="34" charset="0"/>
              </a:rPr>
              <a:t>Updated Budget Estimate Quotes (many in, need them early 2026)</a:t>
            </a:r>
          </a:p>
        </p:txBody>
      </p:sp>
    </p:spTree>
    <p:extLst>
      <p:ext uri="{BB962C8B-B14F-4D97-AF65-F5344CB8AC3E}">
        <p14:creationId xmlns:p14="http://schemas.microsoft.com/office/powerpoint/2010/main" val="103751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1960-CE2D-AB6F-F9AE-88FEC31D133A}"/>
              </a:ext>
            </a:extLst>
          </p:cNvPr>
          <p:cNvSpPr>
            <a:spLocks noGrp="1"/>
          </p:cNvSpPr>
          <p:nvPr>
            <p:ph type="title"/>
          </p:nvPr>
        </p:nvSpPr>
        <p:spPr/>
        <p:txBody>
          <a:bodyPr>
            <a:normAutofit fontScale="90000"/>
          </a:bodyPr>
          <a:lstStyle/>
          <a:p>
            <a:r>
              <a:rPr lang="en-US" dirty="0"/>
              <a:t>Detector is Ready to be Baselined</a:t>
            </a:r>
          </a:p>
        </p:txBody>
      </p:sp>
      <p:graphicFrame>
        <p:nvGraphicFramePr>
          <p:cNvPr id="3" name="Table 2">
            <a:extLst>
              <a:ext uri="{FF2B5EF4-FFF2-40B4-BE49-F238E27FC236}">
                <a16:creationId xmlns:a16="http://schemas.microsoft.com/office/drawing/2014/main" id="{AE55739E-D67C-9B5B-AF5C-77AB2318CD99}"/>
              </a:ext>
            </a:extLst>
          </p:cNvPr>
          <p:cNvGraphicFramePr>
            <a:graphicFrameLocks noGrp="1"/>
          </p:cNvGraphicFramePr>
          <p:nvPr>
            <p:extLst>
              <p:ext uri="{D42A27DB-BD31-4B8C-83A1-F6EECF244321}">
                <p14:modId xmlns:p14="http://schemas.microsoft.com/office/powerpoint/2010/main" val="17052000"/>
              </p:ext>
            </p:extLst>
          </p:nvPr>
        </p:nvGraphicFramePr>
        <p:xfrm>
          <a:off x="615729" y="678148"/>
          <a:ext cx="10960540" cy="4744720"/>
        </p:xfrm>
        <a:graphic>
          <a:graphicData uri="http://schemas.openxmlformats.org/drawingml/2006/table">
            <a:tbl>
              <a:tblPr firstRow="1" bandRow="1">
                <a:tableStyleId>{5C22544A-7EE6-4342-B048-85BDC9FD1C3A}</a:tableStyleId>
              </a:tblPr>
              <a:tblGrid>
                <a:gridCol w="2261517">
                  <a:extLst>
                    <a:ext uri="{9D8B030D-6E8A-4147-A177-3AD203B41FA5}">
                      <a16:colId xmlns:a16="http://schemas.microsoft.com/office/drawing/2014/main" val="1989074427"/>
                    </a:ext>
                  </a:extLst>
                </a:gridCol>
                <a:gridCol w="2720196">
                  <a:extLst>
                    <a:ext uri="{9D8B030D-6E8A-4147-A177-3AD203B41FA5}">
                      <a16:colId xmlns:a16="http://schemas.microsoft.com/office/drawing/2014/main" val="1837531394"/>
                    </a:ext>
                  </a:extLst>
                </a:gridCol>
                <a:gridCol w="3502325">
                  <a:extLst>
                    <a:ext uri="{9D8B030D-6E8A-4147-A177-3AD203B41FA5}">
                      <a16:colId xmlns:a16="http://schemas.microsoft.com/office/drawing/2014/main" val="3113911058"/>
                    </a:ext>
                  </a:extLst>
                </a:gridCol>
                <a:gridCol w="2476502">
                  <a:extLst>
                    <a:ext uri="{9D8B030D-6E8A-4147-A177-3AD203B41FA5}">
                      <a16:colId xmlns:a16="http://schemas.microsoft.com/office/drawing/2014/main" val="1158962945"/>
                    </a:ext>
                  </a:extLst>
                </a:gridCol>
              </a:tblGrid>
              <a:tr h="370840">
                <a:tc>
                  <a:txBody>
                    <a:bodyPr/>
                    <a:lstStyle/>
                    <a:p>
                      <a:r>
                        <a:rPr lang="en-US" sz="1400" dirty="0">
                          <a:solidFill>
                            <a:schemeClr val="tx1"/>
                          </a:solidFill>
                        </a:rPr>
                        <a:t>Subsystem</a:t>
                      </a:r>
                    </a:p>
                  </a:txBody>
                  <a:tcPr/>
                </a:tc>
                <a:tc>
                  <a:txBody>
                    <a:bodyPr/>
                    <a:lstStyle/>
                    <a:p>
                      <a:r>
                        <a:rPr lang="en-US" sz="1400" dirty="0">
                          <a:solidFill>
                            <a:schemeClr val="tx1"/>
                          </a:solidFill>
                        </a:rPr>
                        <a:t>PDR Completed</a:t>
                      </a:r>
                    </a:p>
                  </a:txBody>
                  <a:tcPr/>
                </a:tc>
                <a:tc>
                  <a:txBody>
                    <a:bodyPr/>
                    <a:lstStyle/>
                    <a:p>
                      <a:r>
                        <a:rPr lang="en-US" sz="1400" dirty="0">
                          <a:solidFill>
                            <a:schemeClr val="tx1"/>
                          </a:solidFill>
                        </a:rPr>
                        <a:t>PDR Scheduled</a:t>
                      </a:r>
                    </a:p>
                  </a:txBody>
                  <a:tcPr/>
                </a:tc>
                <a:tc>
                  <a:txBody>
                    <a:bodyPr/>
                    <a:lstStyle/>
                    <a:p>
                      <a:r>
                        <a:rPr lang="en-US" sz="1400" dirty="0">
                          <a:solidFill>
                            <a:schemeClr val="tx1"/>
                          </a:solidFill>
                        </a:rPr>
                        <a:t>FDR Completed</a:t>
                      </a:r>
                    </a:p>
                  </a:txBody>
                  <a:tcPr/>
                </a:tc>
                <a:extLst>
                  <a:ext uri="{0D108BD9-81ED-4DB2-BD59-A6C34878D82A}">
                    <a16:rowId xmlns:a16="http://schemas.microsoft.com/office/drawing/2014/main" val="2763803084"/>
                  </a:ext>
                </a:extLst>
              </a:tr>
              <a:tr h="370840">
                <a:tc>
                  <a:txBody>
                    <a:bodyPr/>
                    <a:lstStyle/>
                    <a:p>
                      <a:r>
                        <a:rPr lang="en-US" sz="1400" dirty="0"/>
                        <a:t>Tracking</a:t>
                      </a:r>
                    </a:p>
                  </a:txBody>
                  <a:tcPr/>
                </a:tc>
                <a:tc>
                  <a:txBody>
                    <a:bodyPr/>
                    <a:lstStyle/>
                    <a:p>
                      <a:r>
                        <a:rPr lang="en-US" sz="1200" dirty="0"/>
                        <a:t>40% Si, 40% &amp; 60% MPGD</a:t>
                      </a:r>
                    </a:p>
                  </a:txBody>
                  <a:tcPr/>
                </a:tc>
                <a:tc>
                  <a:txBody>
                    <a:bodyPr/>
                    <a:lstStyle/>
                    <a:p>
                      <a:r>
                        <a:rPr lang="en-US" sz="1200" dirty="0"/>
                        <a:t>60% Si PDR: January 27-28, 2026</a:t>
                      </a:r>
                    </a:p>
                  </a:txBody>
                  <a:tcPr/>
                </a:tc>
                <a:tc>
                  <a:txBody>
                    <a:bodyPr/>
                    <a:lstStyle/>
                    <a:p>
                      <a:endParaRPr lang="en-US" sz="1200" dirty="0"/>
                    </a:p>
                  </a:txBody>
                  <a:tcPr/>
                </a:tc>
                <a:extLst>
                  <a:ext uri="{0D108BD9-81ED-4DB2-BD59-A6C34878D82A}">
                    <a16:rowId xmlns:a16="http://schemas.microsoft.com/office/drawing/2014/main" val="2294385030"/>
                  </a:ext>
                </a:extLst>
              </a:tr>
              <a:tr h="370840">
                <a:tc>
                  <a:txBody>
                    <a:bodyPr/>
                    <a:lstStyle/>
                    <a:p>
                      <a:r>
                        <a:rPr lang="en-US" sz="1400" dirty="0"/>
                        <a:t>PID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40% &amp; 60% </a:t>
                      </a:r>
                      <a:r>
                        <a:rPr lang="en-US" sz="1200" dirty="0" err="1"/>
                        <a:t>hpDIRC</a:t>
                      </a:r>
                      <a:r>
                        <a:rPr lang="en-US" sz="1200" dirty="0"/>
                        <a:t>, </a:t>
                      </a:r>
                      <a:r>
                        <a:rPr lang="en-US" sz="1200" dirty="0" err="1"/>
                        <a:t>pfRICH</a:t>
                      </a:r>
                      <a:r>
                        <a:rPr lang="en-US" sz="1200" dirty="0"/>
                        <a:t>, </a:t>
                      </a:r>
                      <a:r>
                        <a:rPr lang="en-US" sz="1200" dirty="0" err="1"/>
                        <a:t>dRICH</a:t>
                      </a:r>
                      <a:r>
                        <a:rPr lang="en-US" sz="1200" dirty="0"/>
                        <a:t> </a:t>
                      </a:r>
                    </a:p>
                    <a:p>
                      <a:r>
                        <a:rPr lang="en-US" sz="1200" dirty="0" err="1"/>
                        <a:t>ToF</a:t>
                      </a:r>
                      <a:r>
                        <a:rPr lang="en-US" sz="1200" dirty="0"/>
                        <a:t> 40%, TOF Peer review</a:t>
                      </a:r>
                    </a:p>
                  </a:txBody>
                  <a:tcPr/>
                </a:tc>
                <a:tc>
                  <a:txBody>
                    <a:bodyPr/>
                    <a:lstStyle/>
                    <a:p>
                      <a:endParaRPr lang="en-US" sz="1200" dirty="0"/>
                    </a:p>
                    <a:p>
                      <a:r>
                        <a:rPr lang="en-US" sz="1200" dirty="0"/>
                        <a:t>60% TOF PDR: aim for April 2026</a:t>
                      </a:r>
                    </a:p>
                  </a:txBody>
                  <a:tcPr/>
                </a:tc>
                <a:tc>
                  <a:txBody>
                    <a:bodyPr/>
                    <a:lstStyle/>
                    <a:p>
                      <a:r>
                        <a:rPr lang="en-US" sz="1200" dirty="0"/>
                        <a:t>DIRC Bar refurbishment</a:t>
                      </a:r>
                    </a:p>
                  </a:txBody>
                  <a:tcPr/>
                </a:tc>
                <a:extLst>
                  <a:ext uri="{0D108BD9-81ED-4DB2-BD59-A6C34878D82A}">
                    <a16:rowId xmlns:a16="http://schemas.microsoft.com/office/drawing/2014/main" val="2558123659"/>
                  </a:ext>
                </a:extLst>
              </a:tr>
              <a:tr h="370840">
                <a:tc>
                  <a:txBody>
                    <a:bodyPr/>
                    <a:lstStyle/>
                    <a:p>
                      <a:r>
                        <a:rPr lang="en-US" sz="1400" dirty="0" err="1"/>
                        <a:t>ECals</a:t>
                      </a:r>
                      <a:endParaRPr lang="en-US" sz="1400" dirty="0"/>
                    </a:p>
                  </a:txBody>
                  <a:tcPr/>
                </a:tc>
                <a:tc>
                  <a:txBody>
                    <a:bodyPr/>
                    <a:lstStyle/>
                    <a:p>
                      <a:r>
                        <a:rPr lang="en-US" sz="1200" dirty="0"/>
                        <a:t>60% </a:t>
                      </a:r>
                      <a:r>
                        <a:rPr lang="en-US" sz="1200" dirty="0" err="1"/>
                        <a:t>bECal</a:t>
                      </a:r>
                      <a:r>
                        <a:rPr lang="en-US" sz="1200" dirty="0"/>
                        <a:t>, BECal, </a:t>
                      </a:r>
                      <a:r>
                        <a:rPr lang="en-US" sz="1200" dirty="0" err="1"/>
                        <a:t>fECal</a:t>
                      </a:r>
                      <a:endParaRPr lang="en-US" sz="1200" dirty="0"/>
                    </a:p>
                  </a:txBody>
                  <a:tcPr/>
                </a:tc>
                <a:tc>
                  <a:txBody>
                    <a:bodyPr/>
                    <a:lstStyle/>
                    <a:p>
                      <a:endParaRPr lang="en-US" sz="1200" dirty="0"/>
                    </a:p>
                  </a:txBody>
                  <a:tcPr/>
                </a:tc>
                <a:tc>
                  <a:txBody>
                    <a:bodyPr/>
                    <a:lstStyle/>
                    <a:p>
                      <a:r>
                        <a:rPr lang="en-US" sz="1200" dirty="0" err="1"/>
                        <a:t>SiPM</a:t>
                      </a:r>
                      <a:r>
                        <a:rPr lang="en-US" sz="1200" dirty="0"/>
                        <a:t> &amp; </a:t>
                      </a:r>
                      <a:r>
                        <a:rPr lang="en-US" sz="1200" dirty="0" err="1"/>
                        <a:t>SciFi</a:t>
                      </a:r>
                      <a:r>
                        <a:rPr lang="en-US" sz="1200" dirty="0"/>
                        <a:t> </a:t>
                      </a:r>
                      <a:r>
                        <a:rPr lang="en-US" sz="1200" dirty="0" err="1"/>
                        <a:t>fECal</a:t>
                      </a:r>
                      <a:r>
                        <a:rPr lang="en-US" sz="1200" dirty="0"/>
                        <a:t>, BEcal</a:t>
                      </a:r>
                    </a:p>
                    <a:p>
                      <a:r>
                        <a:rPr lang="en-US" sz="1200" dirty="0" err="1"/>
                        <a:t>SiPM</a:t>
                      </a:r>
                      <a:r>
                        <a:rPr lang="en-US" sz="1200" dirty="0"/>
                        <a:t> &amp; PbW04 </a:t>
                      </a:r>
                      <a:r>
                        <a:rPr lang="en-US" sz="1200" dirty="0" err="1"/>
                        <a:t>bECal</a:t>
                      </a:r>
                      <a:endParaRPr lang="en-US" sz="1200" dirty="0"/>
                    </a:p>
                  </a:txBody>
                  <a:tcPr/>
                </a:tc>
                <a:extLst>
                  <a:ext uri="{0D108BD9-81ED-4DB2-BD59-A6C34878D82A}">
                    <a16:rowId xmlns:a16="http://schemas.microsoft.com/office/drawing/2014/main" val="3693638142"/>
                  </a:ext>
                </a:extLst>
              </a:tr>
              <a:tr h="370840">
                <a:tc>
                  <a:txBody>
                    <a:bodyPr/>
                    <a:lstStyle/>
                    <a:p>
                      <a:r>
                        <a:rPr lang="en-US" sz="1400" dirty="0" err="1"/>
                        <a:t>HCals</a:t>
                      </a:r>
                      <a:endParaRPr lang="en-US" sz="1400" dirty="0"/>
                    </a:p>
                  </a:txBody>
                  <a:tcPr/>
                </a:tc>
                <a:tc>
                  <a:txBody>
                    <a:bodyPr/>
                    <a:lstStyle/>
                    <a:p>
                      <a:r>
                        <a:rPr lang="en-US" sz="1200" dirty="0"/>
                        <a:t>40% &amp; 60% </a:t>
                      </a:r>
                      <a:r>
                        <a:rPr lang="en-US" sz="1200" dirty="0" err="1"/>
                        <a:t>BHCal</a:t>
                      </a:r>
                      <a:r>
                        <a:rPr lang="en-US" sz="1200" dirty="0"/>
                        <a:t> &amp; </a:t>
                      </a:r>
                      <a:r>
                        <a:rPr lang="en-US" sz="1200" dirty="0" err="1"/>
                        <a:t>fHCal</a:t>
                      </a:r>
                      <a:endParaRPr lang="en-US" sz="1200" dirty="0"/>
                    </a:p>
                    <a:p>
                      <a:r>
                        <a:rPr lang="en-US" sz="1200" dirty="0"/>
                        <a:t>40% &amp; 50% </a:t>
                      </a:r>
                      <a:r>
                        <a:rPr lang="en-US" sz="1200" dirty="0" err="1"/>
                        <a:t>bHCal</a:t>
                      </a:r>
                      <a:endParaRPr lang="en-US" sz="1200" dirty="0"/>
                    </a:p>
                  </a:txBody>
                  <a:tcPr/>
                </a:tc>
                <a:tc>
                  <a:txBody>
                    <a:bodyPr/>
                    <a:lstStyle/>
                    <a:p>
                      <a:endParaRPr lang="en-US" sz="1200" dirty="0"/>
                    </a:p>
                  </a:txBody>
                  <a:tcPr/>
                </a:tc>
                <a:tc>
                  <a:txBody>
                    <a:bodyPr/>
                    <a:lstStyle/>
                    <a:p>
                      <a:r>
                        <a:rPr lang="en-US" sz="1200" dirty="0" err="1"/>
                        <a:t>SiPM</a:t>
                      </a:r>
                      <a:r>
                        <a:rPr lang="en-US" sz="1200" dirty="0"/>
                        <a:t> </a:t>
                      </a:r>
                      <a:r>
                        <a:rPr lang="en-US" sz="1200" dirty="0" err="1"/>
                        <a:t>bHcal</a:t>
                      </a:r>
                      <a:r>
                        <a:rPr lang="en-US" sz="1200" dirty="0"/>
                        <a:t> &amp; </a:t>
                      </a:r>
                      <a:r>
                        <a:rPr lang="en-US" sz="1200" dirty="0" err="1"/>
                        <a:t>fHcal</a:t>
                      </a:r>
                      <a:endParaRPr lang="en-US" sz="1200" dirty="0"/>
                    </a:p>
                    <a:p>
                      <a:r>
                        <a:rPr lang="en-US" sz="1200" dirty="0"/>
                        <a:t>Lead blocks </a:t>
                      </a:r>
                      <a:r>
                        <a:rPr lang="en-US" sz="1200" dirty="0" err="1"/>
                        <a:t>fHCal</a:t>
                      </a:r>
                      <a:endParaRPr lang="en-US" sz="1200" dirty="0"/>
                    </a:p>
                  </a:txBody>
                  <a:tcPr/>
                </a:tc>
                <a:extLst>
                  <a:ext uri="{0D108BD9-81ED-4DB2-BD59-A6C34878D82A}">
                    <a16:rowId xmlns:a16="http://schemas.microsoft.com/office/drawing/2014/main" val="1879061554"/>
                  </a:ext>
                </a:extLst>
              </a:tr>
              <a:tr h="370840">
                <a:tc>
                  <a:txBody>
                    <a:bodyPr/>
                    <a:lstStyle/>
                    <a:p>
                      <a:r>
                        <a:rPr lang="en-US" sz="1400" dirty="0"/>
                        <a:t>Solenoid</a:t>
                      </a:r>
                    </a:p>
                  </a:txBody>
                  <a:tcPr/>
                </a:tc>
                <a:tc>
                  <a:txBody>
                    <a:bodyPr/>
                    <a:lstStyle/>
                    <a:p>
                      <a:r>
                        <a:rPr lang="en-US" sz="1200" dirty="0"/>
                        <a:t>60% PDR Cryogenics </a:t>
                      </a:r>
                    </a:p>
                  </a:txBody>
                  <a:tcPr/>
                </a:tc>
                <a:tc>
                  <a:txBody>
                    <a:bodyPr/>
                    <a:lstStyle/>
                    <a:p>
                      <a:endParaRPr lang="en-US" sz="1200" baseline="0" dirty="0"/>
                    </a:p>
                  </a:txBody>
                  <a:tcPr/>
                </a:tc>
                <a:tc>
                  <a:txBody>
                    <a:bodyPr/>
                    <a:lstStyle/>
                    <a:p>
                      <a:r>
                        <a:rPr lang="en-US" sz="1200" dirty="0"/>
                        <a:t>Magnet, Conductor and Power Supply</a:t>
                      </a:r>
                    </a:p>
                  </a:txBody>
                  <a:tcPr/>
                </a:tc>
                <a:extLst>
                  <a:ext uri="{0D108BD9-81ED-4DB2-BD59-A6C34878D82A}">
                    <a16:rowId xmlns:a16="http://schemas.microsoft.com/office/drawing/2014/main" val="451974609"/>
                  </a:ext>
                </a:extLst>
              </a:tr>
              <a:tr h="370840">
                <a:tc>
                  <a:txBody>
                    <a:bodyPr/>
                    <a:lstStyle/>
                    <a:p>
                      <a:r>
                        <a:rPr lang="en-US" sz="1400" dirty="0"/>
                        <a:t>Electronics</a:t>
                      </a:r>
                    </a:p>
                  </a:txBody>
                  <a:tcPr/>
                </a:tc>
                <a:tc>
                  <a:txBody>
                    <a:bodyPr/>
                    <a:lstStyle/>
                    <a:p>
                      <a:r>
                        <a:rPr lang="en-US" sz="1200" dirty="0"/>
                        <a:t>40%, 50% &amp; 60%</a:t>
                      </a:r>
                    </a:p>
                  </a:txBody>
                  <a:tcPr/>
                </a:tc>
                <a:tc>
                  <a:txBody>
                    <a:bodyPr/>
                    <a:lstStyle/>
                    <a:p>
                      <a:endParaRPr lang="en-US" sz="1200"/>
                    </a:p>
                  </a:txBody>
                  <a:tcPr/>
                </a:tc>
                <a:tc>
                  <a:txBody>
                    <a:bodyPr/>
                    <a:lstStyle/>
                    <a:p>
                      <a:r>
                        <a:rPr lang="en-US" sz="1200" dirty="0"/>
                        <a:t>VTRX+  &amp; </a:t>
                      </a:r>
                      <a:r>
                        <a:rPr lang="en-US" sz="1200" dirty="0" err="1"/>
                        <a:t>lpGBT</a:t>
                      </a:r>
                      <a:endParaRPr lang="en-US" sz="1200" dirty="0"/>
                    </a:p>
                  </a:txBody>
                  <a:tcPr/>
                </a:tc>
                <a:extLst>
                  <a:ext uri="{0D108BD9-81ED-4DB2-BD59-A6C34878D82A}">
                    <a16:rowId xmlns:a16="http://schemas.microsoft.com/office/drawing/2014/main" val="1229145672"/>
                  </a:ext>
                </a:extLst>
              </a:tr>
              <a:tr h="370840">
                <a:tc>
                  <a:txBody>
                    <a:bodyPr/>
                    <a:lstStyle/>
                    <a:p>
                      <a:r>
                        <a:rPr lang="en-US" sz="1400" dirty="0"/>
                        <a:t>DAQ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40%, 50% &amp; 60%</a:t>
                      </a:r>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060113312"/>
                  </a:ext>
                </a:extLst>
              </a:tr>
              <a:tr h="370840">
                <a:tc>
                  <a:txBody>
                    <a:bodyPr/>
                    <a:lstStyle/>
                    <a:p>
                      <a:r>
                        <a:rPr lang="en-US" sz="1400" dirty="0"/>
                        <a:t>Integration- Installation - infrastructure</a:t>
                      </a:r>
                    </a:p>
                  </a:txBody>
                  <a:tcPr/>
                </a:tc>
                <a:tc>
                  <a:txBody>
                    <a:bodyPr/>
                    <a:lstStyle/>
                    <a:p>
                      <a:r>
                        <a:rPr lang="en-US" sz="1200" dirty="0"/>
                        <a:t>60% Inner and outer Barrel support-structures </a:t>
                      </a:r>
                    </a:p>
                  </a:txBody>
                  <a:tcPr/>
                </a:tc>
                <a:tc>
                  <a:txBody>
                    <a:bodyPr/>
                    <a:lstStyle/>
                    <a:p>
                      <a:endParaRPr lang="en-US" sz="1200" dirty="0"/>
                    </a:p>
                  </a:txBody>
                  <a:tcPr/>
                </a:tc>
                <a:tc>
                  <a:txBody>
                    <a:bodyPr/>
                    <a:lstStyle/>
                    <a:p>
                      <a:r>
                        <a:rPr lang="en-US" sz="1200" dirty="0"/>
                        <a:t>electron and hadron endcap support structures</a:t>
                      </a:r>
                    </a:p>
                  </a:txBody>
                  <a:tcPr/>
                </a:tc>
                <a:extLst>
                  <a:ext uri="{0D108BD9-81ED-4DB2-BD59-A6C34878D82A}">
                    <a16:rowId xmlns:a16="http://schemas.microsoft.com/office/drawing/2014/main" val="1396752069"/>
                  </a:ext>
                </a:extLst>
              </a:tr>
              <a:tr h="370840">
                <a:tc>
                  <a:txBody>
                    <a:bodyPr/>
                    <a:lstStyle/>
                    <a:p>
                      <a:r>
                        <a:rPr lang="en-US" sz="1400" dirty="0"/>
                        <a:t>Auxiliary Detectors</a:t>
                      </a:r>
                    </a:p>
                  </a:txBody>
                  <a:tcPr/>
                </a:tc>
                <a:tc>
                  <a:txBody>
                    <a:bodyPr/>
                    <a:lstStyle/>
                    <a:p>
                      <a:r>
                        <a:rPr lang="en-US" sz="1200" dirty="0"/>
                        <a:t>30% &amp; 40% RP, B0, ZDC, Low Q2-Tagger, Lumi.</a:t>
                      </a:r>
                    </a:p>
                  </a:txBody>
                  <a:tcPr/>
                </a:tc>
                <a:tc>
                  <a:txBody>
                    <a:bodyPr/>
                    <a:lstStyle/>
                    <a:p>
                      <a:r>
                        <a:rPr lang="en-US" sz="1200" dirty="0"/>
                        <a:t>60% RP, B0, ZDC, Low Q2-Tagger, Lumi: aim for late March/early April 2026</a:t>
                      </a:r>
                    </a:p>
                  </a:txBody>
                  <a:tcPr/>
                </a:tc>
                <a:tc>
                  <a:txBody>
                    <a:bodyPr/>
                    <a:lstStyle/>
                    <a:p>
                      <a:endParaRPr lang="en-US" sz="1200" dirty="0"/>
                    </a:p>
                  </a:txBody>
                  <a:tcPr/>
                </a:tc>
                <a:extLst>
                  <a:ext uri="{0D108BD9-81ED-4DB2-BD59-A6C34878D82A}">
                    <a16:rowId xmlns:a16="http://schemas.microsoft.com/office/drawing/2014/main" val="1659781811"/>
                  </a:ext>
                </a:extLst>
              </a:tr>
              <a:tr h="370840">
                <a:tc>
                  <a:txBody>
                    <a:bodyPr/>
                    <a:lstStyle/>
                    <a:p>
                      <a:r>
                        <a:rPr lang="en-US" sz="1400" dirty="0"/>
                        <a:t>Polarimetry</a:t>
                      </a:r>
                    </a:p>
                  </a:txBody>
                  <a:tcPr/>
                </a:tc>
                <a:tc>
                  <a:txBody>
                    <a:bodyPr/>
                    <a:lstStyle/>
                    <a:p>
                      <a:r>
                        <a:rPr lang="en-US" sz="1200" dirty="0"/>
                        <a:t>40% RCS &amp; ESR Compton Polarimeter &amp; HSR Polarimeters</a:t>
                      </a:r>
                    </a:p>
                  </a:txBody>
                  <a:tcPr/>
                </a:tc>
                <a:tc>
                  <a:txBody>
                    <a:bodyPr/>
                    <a:lstStyle/>
                    <a:p>
                      <a:r>
                        <a:rPr lang="en-US" sz="1200" dirty="0"/>
                        <a:t>60% RCS &amp; ESR Compton Polarimeter &amp; HSR Polarimeters PDR: February 18, 2026. </a:t>
                      </a:r>
                    </a:p>
                  </a:txBody>
                  <a:tcPr/>
                </a:tc>
                <a:tc>
                  <a:txBody>
                    <a:bodyPr/>
                    <a:lstStyle/>
                    <a:p>
                      <a:endParaRPr lang="en-US" sz="1200" dirty="0"/>
                    </a:p>
                  </a:txBody>
                  <a:tcPr/>
                </a:tc>
                <a:extLst>
                  <a:ext uri="{0D108BD9-81ED-4DB2-BD59-A6C34878D82A}">
                    <a16:rowId xmlns:a16="http://schemas.microsoft.com/office/drawing/2014/main" val="1154668871"/>
                  </a:ext>
                </a:extLst>
              </a:tr>
            </a:tbl>
          </a:graphicData>
        </a:graphic>
      </p:graphicFrame>
      <p:sp>
        <p:nvSpPr>
          <p:cNvPr id="4" name="TextBox 3">
            <a:extLst>
              <a:ext uri="{FF2B5EF4-FFF2-40B4-BE49-F238E27FC236}">
                <a16:creationId xmlns:a16="http://schemas.microsoft.com/office/drawing/2014/main" id="{9C0C6C1D-5DDF-9BD0-F479-64AD32FBC6B9}"/>
              </a:ext>
            </a:extLst>
          </p:cNvPr>
          <p:cNvSpPr txBox="1"/>
          <p:nvPr/>
        </p:nvSpPr>
        <p:spPr>
          <a:xfrm>
            <a:off x="2624504" y="5533521"/>
            <a:ext cx="6942991" cy="646331"/>
          </a:xfrm>
          <a:prstGeom prst="rect">
            <a:avLst/>
          </a:prstGeom>
          <a:noFill/>
        </p:spPr>
        <p:txBody>
          <a:bodyPr wrap="none" rtlCol="0">
            <a:spAutoFit/>
          </a:bodyPr>
          <a:lstStyle/>
          <a:p>
            <a:pPr algn="ctr"/>
            <a:r>
              <a:rPr lang="en-US" dirty="0"/>
              <a:t>June 11-13, 2025: Comprehensive Design Review by DAC</a:t>
            </a:r>
          </a:p>
          <a:p>
            <a:pPr algn="ctr"/>
            <a:r>
              <a:rPr lang="en-US" dirty="0"/>
              <a:t>Feb 3-5, 2026: Baseline Readiness Assessment review scheduled</a:t>
            </a:r>
          </a:p>
        </p:txBody>
      </p:sp>
    </p:spTree>
    <p:extLst>
      <p:ext uri="{BB962C8B-B14F-4D97-AF65-F5344CB8AC3E}">
        <p14:creationId xmlns:p14="http://schemas.microsoft.com/office/powerpoint/2010/main" val="396536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machine&#10;&#10;AI-generated content may be incorrect.">
            <a:extLst>
              <a:ext uri="{FF2B5EF4-FFF2-40B4-BE49-F238E27FC236}">
                <a16:creationId xmlns:a16="http://schemas.microsoft.com/office/drawing/2014/main" id="{D89C1E94-E88B-32C9-1E91-730881DBECF7}"/>
              </a:ext>
            </a:extLst>
          </p:cNvPr>
          <p:cNvPicPr>
            <a:picLocks noChangeAspect="1"/>
          </p:cNvPicPr>
          <p:nvPr/>
        </p:nvPicPr>
        <p:blipFill>
          <a:blip r:embed="rId3"/>
          <a:stretch>
            <a:fillRect/>
          </a:stretch>
        </p:blipFill>
        <p:spPr>
          <a:xfrm>
            <a:off x="6140391" y="570729"/>
            <a:ext cx="2725405" cy="1824365"/>
          </a:xfrm>
          <a:prstGeom prst="rect">
            <a:avLst/>
          </a:prstGeom>
        </p:spPr>
      </p:pic>
      <p:sp>
        <p:nvSpPr>
          <p:cNvPr id="2" name="Title 1">
            <a:extLst>
              <a:ext uri="{FF2B5EF4-FFF2-40B4-BE49-F238E27FC236}">
                <a16:creationId xmlns:a16="http://schemas.microsoft.com/office/drawing/2014/main" id="{D65FC0A8-9BA5-3416-21DB-0D7B1391BEE9}"/>
              </a:ext>
            </a:extLst>
          </p:cNvPr>
          <p:cNvSpPr>
            <a:spLocks noGrp="1"/>
          </p:cNvSpPr>
          <p:nvPr>
            <p:ph type="title"/>
          </p:nvPr>
        </p:nvSpPr>
        <p:spPr/>
        <p:txBody>
          <a:bodyPr>
            <a:normAutofit fontScale="90000"/>
          </a:bodyPr>
          <a:lstStyle/>
          <a:p>
            <a:r>
              <a:rPr lang="en-US" dirty="0"/>
              <a:t>In-Kind Contributions – Status as shown at last RRB on November 4</a:t>
            </a:r>
          </a:p>
        </p:txBody>
      </p:sp>
      <p:pic>
        <p:nvPicPr>
          <p:cNvPr id="5" name="Picture 4">
            <a:extLst>
              <a:ext uri="{FF2B5EF4-FFF2-40B4-BE49-F238E27FC236}">
                <a16:creationId xmlns:a16="http://schemas.microsoft.com/office/drawing/2014/main" id="{2A6D5B61-59B9-AEBF-84BD-79C7DCB6C512}"/>
              </a:ext>
            </a:extLst>
          </p:cNvPr>
          <p:cNvPicPr>
            <a:picLocks noChangeAspect="1"/>
          </p:cNvPicPr>
          <p:nvPr/>
        </p:nvPicPr>
        <p:blipFill>
          <a:blip r:embed="rId4">
            <a:extLst>
              <a:ext uri="{28A0092B-C50C-407E-A947-70E740481C1C}">
                <a14:useLocalDpi xmlns:a14="http://schemas.microsoft.com/office/drawing/2010/main" val="0"/>
              </a:ext>
            </a:extLst>
          </a:blip>
          <a:srcRect l="57850" r="15687"/>
          <a:stretch>
            <a:fillRect/>
          </a:stretch>
        </p:blipFill>
        <p:spPr>
          <a:xfrm>
            <a:off x="8852391" y="1052505"/>
            <a:ext cx="3226401" cy="691216"/>
          </a:xfrm>
          <a:prstGeom prst="rect">
            <a:avLst/>
          </a:prstGeom>
        </p:spPr>
      </p:pic>
      <p:sp>
        <p:nvSpPr>
          <p:cNvPr id="6" name="TextBox 5">
            <a:extLst>
              <a:ext uri="{FF2B5EF4-FFF2-40B4-BE49-F238E27FC236}">
                <a16:creationId xmlns:a16="http://schemas.microsoft.com/office/drawing/2014/main" id="{A398A220-109F-37F8-A84B-E88A225D3440}"/>
              </a:ext>
            </a:extLst>
          </p:cNvPr>
          <p:cNvSpPr txBox="1"/>
          <p:nvPr/>
        </p:nvSpPr>
        <p:spPr>
          <a:xfrm>
            <a:off x="10860806" y="730172"/>
            <a:ext cx="901209"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Zero Degree</a:t>
            </a:r>
          </a:p>
          <a:p>
            <a:pPr algn="ctr"/>
            <a:r>
              <a:rPr lang="en-US" sz="1000" dirty="0">
                <a:latin typeface="Arial" panose="020B0604020202020204" pitchFamily="34" charset="0"/>
                <a:cs typeface="Arial" panose="020B0604020202020204" pitchFamily="34" charset="0"/>
              </a:rPr>
              <a:t>Calorimeter</a:t>
            </a:r>
          </a:p>
        </p:txBody>
      </p:sp>
      <p:cxnSp>
        <p:nvCxnSpPr>
          <p:cNvPr id="7" name="Straight Arrow Connector 6">
            <a:extLst>
              <a:ext uri="{FF2B5EF4-FFF2-40B4-BE49-F238E27FC236}">
                <a16:creationId xmlns:a16="http://schemas.microsoft.com/office/drawing/2014/main" id="{E3BC3F0E-4FFA-DA47-78DF-DDB7078995AA}"/>
              </a:ext>
            </a:extLst>
          </p:cNvPr>
          <p:cNvCxnSpPr>
            <a:cxnSpLocks/>
          </p:cNvCxnSpPr>
          <p:nvPr/>
        </p:nvCxnSpPr>
        <p:spPr>
          <a:xfrm>
            <a:off x="11646359" y="1045222"/>
            <a:ext cx="151411" cy="369293"/>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7B4179AD-B699-56E4-8C62-B915AA325E2F}"/>
              </a:ext>
            </a:extLst>
          </p:cNvPr>
          <p:cNvSpPr txBox="1"/>
          <p:nvPr/>
        </p:nvSpPr>
        <p:spPr>
          <a:xfrm>
            <a:off x="10164639" y="1702877"/>
            <a:ext cx="1029448"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Off Momentum</a:t>
            </a:r>
          </a:p>
          <a:p>
            <a:pPr algn="ctr"/>
            <a:r>
              <a:rPr lang="en-US" sz="1000" dirty="0">
                <a:latin typeface="Arial" panose="020B0604020202020204" pitchFamily="34" charset="0"/>
                <a:cs typeface="Arial" panose="020B0604020202020204" pitchFamily="34" charset="0"/>
              </a:rPr>
              <a:t>Detectors</a:t>
            </a:r>
          </a:p>
        </p:txBody>
      </p:sp>
      <p:cxnSp>
        <p:nvCxnSpPr>
          <p:cNvPr id="9" name="Straight Arrow Connector 8">
            <a:extLst>
              <a:ext uri="{FF2B5EF4-FFF2-40B4-BE49-F238E27FC236}">
                <a16:creationId xmlns:a16="http://schemas.microsoft.com/office/drawing/2014/main" id="{7801BD91-0F9A-D87D-1906-794F8DF615D6}"/>
              </a:ext>
            </a:extLst>
          </p:cNvPr>
          <p:cNvCxnSpPr>
            <a:cxnSpLocks/>
          </p:cNvCxnSpPr>
          <p:nvPr/>
        </p:nvCxnSpPr>
        <p:spPr>
          <a:xfrm flipV="1">
            <a:off x="10679363" y="1506905"/>
            <a:ext cx="59521" cy="274607"/>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C3520C50-2B51-E0DE-DD48-AAB6CC9A26BC}"/>
              </a:ext>
            </a:extLst>
          </p:cNvPr>
          <p:cNvCxnSpPr>
            <a:cxnSpLocks/>
          </p:cNvCxnSpPr>
          <p:nvPr/>
        </p:nvCxnSpPr>
        <p:spPr>
          <a:xfrm flipV="1">
            <a:off x="11569313" y="1516064"/>
            <a:ext cx="59521" cy="274607"/>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407298C-CD94-B840-AB05-0BA4B94FE71E}"/>
              </a:ext>
            </a:extLst>
          </p:cNvPr>
          <p:cNvSpPr txBox="1"/>
          <p:nvPr/>
        </p:nvSpPr>
        <p:spPr>
          <a:xfrm>
            <a:off x="11314023" y="1718916"/>
            <a:ext cx="596637"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Roman</a:t>
            </a:r>
          </a:p>
          <a:p>
            <a:pPr algn="ctr"/>
            <a:r>
              <a:rPr lang="en-US" sz="1000" dirty="0">
                <a:latin typeface="Arial" panose="020B0604020202020204" pitchFamily="34" charset="0"/>
                <a:cs typeface="Arial" panose="020B0604020202020204" pitchFamily="34" charset="0"/>
              </a:rPr>
              <a:t>Pots</a:t>
            </a:r>
          </a:p>
        </p:txBody>
      </p:sp>
      <p:sp>
        <p:nvSpPr>
          <p:cNvPr id="12" name="TextBox 11">
            <a:extLst>
              <a:ext uri="{FF2B5EF4-FFF2-40B4-BE49-F238E27FC236}">
                <a16:creationId xmlns:a16="http://schemas.microsoft.com/office/drawing/2014/main" id="{1E1EF588-ED87-AAF2-C2D2-FF1CF564E548}"/>
              </a:ext>
            </a:extLst>
          </p:cNvPr>
          <p:cNvSpPr txBox="1"/>
          <p:nvPr/>
        </p:nvSpPr>
        <p:spPr>
          <a:xfrm>
            <a:off x="8991053" y="784455"/>
            <a:ext cx="922047"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B0 Detectors</a:t>
            </a:r>
          </a:p>
        </p:txBody>
      </p:sp>
      <p:cxnSp>
        <p:nvCxnSpPr>
          <p:cNvPr id="13" name="Straight Arrow Connector 12">
            <a:extLst>
              <a:ext uri="{FF2B5EF4-FFF2-40B4-BE49-F238E27FC236}">
                <a16:creationId xmlns:a16="http://schemas.microsoft.com/office/drawing/2014/main" id="{85ADC4E9-F85E-36AA-446E-F6D679FCDAC2}"/>
              </a:ext>
            </a:extLst>
          </p:cNvPr>
          <p:cNvCxnSpPr>
            <a:cxnSpLocks/>
          </p:cNvCxnSpPr>
          <p:nvPr/>
        </p:nvCxnSpPr>
        <p:spPr>
          <a:xfrm flipH="1">
            <a:off x="9022520" y="972459"/>
            <a:ext cx="156126" cy="315889"/>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4DCA8F43-B4C8-8D1E-79D7-9934288115F3}"/>
              </a:ext>
            </a:extLst>
          </p:cNvPr>
          <p:cNvSpPr txBox="1"/>
          <p:nvPr/>
        </p:nvSpPr>
        <p:spPr>
          <a:xfrm>
            <a:off x="9166869" y="1082802"/>
            <a:ext cx="1367682" cy="400110"/>
          </a:xfrm>
          <a:prstGeom prst="rect">
            <a:avLst/>
          </a:prstGeom>
          <a:noFill/>
        </p:spPr>
        <p:txBody>
          <a:bodyPr wrap="square" rtlCol="0">
            <a:spAutoFit/>
          </a:bodyPr>
          <a:lstStyle/>
          <a:p>
            <a:pPr>
              <a:buClr>
                <a:srgbClr val="FFFF00"/>
              </a:buClr>
              <a:buSzPct val="200000"/>
            </a:pPr>
            <a:r>
              <a:rPr lang="en-US" sz="1000" dirty="0">
                <a:solidFill>
                  <a:srgbClr val="FF8AD8"/>
                </a:solidFill>
              </a:rPr>
              <a:t>Electron Storage Ring</a:t>
            </a:r>
          </a:p>
        </p:txBody>
      </p:sp>
      <p:pic>
        <p:nvPicPr>
          <p:cNvPr id="15" name="Picture 14">
            <a:extLst>
              <a:ext uri="{FF2B5EF4-FFF2-40B4-BE49-F238E27FC236}">
                <a16:creationId xmlns:a16="http://schemas.microsoft.com/office/drawing/2014/main" id="{CE2C1663-52CB-3E49-4C34-79559E40D110}"/>
              </a:ext>
            </a:extLst>
          </p:cNvPr>
          <p:cNvPicPr>
            <a:picLocks noChangeAspect="1"/>
          </p:cNvPicPr>
          <p:nvPr/>
        </p:nvPicPr>
        <p:blipFill>
          <a:blip r:embed="rId4">
            <a:extLst>
              <a:ext uri="{28A0092B-C50C-407E-A947-70E740481C1C}">
                <a14:useLocalDpi xmlns:a14="http://schemas.microsoft.com/office/drawing/2010/main" val="0"/>
              </a:ext>
            </a:extLst>
          </a:blip>
          <a:srcRect l="3021" r="49440"/>
          <a:stretch>
            <a:fillRect/>
          </a:stretch>
        </p:blipFill>
        <p:spPr>
          <a:xfrm>
            <a:off x="359346" y="1011661"/>
            <a:ext cx="5796042" cy="691216"/>
          </a:xfrm>
          <a:prstGeom prst="rect">
            <a:avLst/>
          </a:prstGeom>
        </p:spPr>
      </p:pic>
      <p:sp>
        <p:nvSpPr>
          <p:cNvPr id="16" name="TextBox 15">
            <a:extLst>
              <a:ext uri="{FF2B5EF4-FFF2-40B4-BE49-F238E27FC236}">
                <a16:creationId xmlns:a16="http://schemas.microsoft.com/office/drawing/2014/main" id="{7C053BD7-A556-822D-16DE-16955B5BCD8B}"/>
              </a:ext>
            </a:extLst>
          </p:cNvPr>
          <p:cNvSpPr txBox="1"/>
          <p:nvPr/>
        </p:nvSpPr>
        <p:spPr>
          <a:xfrm>
            <a:off x="3005636" y="1693256"/>
            <a:ext cx="652743"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Low Q</a:t>
            </a:r>
            <a:r>
              <a:rPr lang="en-US" sz="1000" baseline="30000" dirty="0">
                <a:latin typeface="Arial" panose="020B0604020202020204" pitchFamily="34" charset="0"/>
                <a:cs typeface="Arial" panose="020B0604020202020204" pitchFamily="34" charset="0"/>
              </a:rPr>
              <a:t>2</a:t>
            </a:r>
          </a:p>
          <a:p>
            <a:pPr algn="ctr"/>
            <a:r>
              <a:rPr lang="en-US" sz="1000" dirty="0">
                <a:latin typeface="Arial" panose="020B0604020202020204" pitchFamily="34" charset="0"/>
                <a:cs typeface="Arial" panose="020B0604020202020204" pitchFamily="34" charset="0"/>
              </a:rPr>
              <a:t>Taggers</a:t>
            </a:r>
          </a:p>
        </p:txBody>
      </p:sp>
      <p:cxnSp>
        <p:nvCxnSpPr>
          <p:cNvPr id="17" name="Straight Arrow Connector 16">
            <a:extLst>
              <a:ext uri="{FF2B5EF4-FFF2-40B4-BE49-F238E27FC236}">
                <a16:creationId xmlns:a16="http://schemas.microsoft.com/office/drawing/2014/main" id="{1E47D648-DF5E-F750-70CA-B0D70E8512A8}"/>
              </a:ext>
            </a:extLst>
          </p:cNvPr>
          <p:cNvCxnSpPr>
            <a:cxnSpLocks/>
          </p:cNvCxnSpPr>
          <p:nvPr/>
        </p:nvCxnSpPr>
        <p:spPr>
          <a:xfrm flipV="1">
            <a:off x="3351630" y="1466184"/>
            <a:ext cx="401154" cy="313193"/>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909352D1-B4D1-BE06-8837-0C47D6D86901}"/>
              </a:ext>
            </a:extLst>
          </p:cNvPr>
          <p:cNvCxnSpPr>
            <a:cxnSpLocks/>
          </p:cNvCxnSpPr>
          <p:nvPr/>
        </p:nvCxnSpPr>
        <p:spPr>
          <a:xfrm flipH="1" flipV="1">
            <a:off x="2707166" y="1479127"/>
            <a:ext cx="599839" cy="300250"/>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9AD45BCD-C10D-DBF9-8D48-22BF3FAF48CB}"/>
              </a:ext>
            </a:extLst>
          </p:cNvPr>
          <p:cNvSpPr txBox="1"/>
          <p:nvPr/>
        </p:nvSpPr>
        <p:spPr>
          <a:xfrm>
            <a:off x="3138610" y="641296"/>
            <a:ext cx="838691" cy="400110"/>
          </a:xfrm>
          <a:prstGeom prst="rect">
            <a:avLst/>
          </a:prstGeom>
          <a:noFill/>
        </p:spPr>
        <p:txBody>
          <a:bodyPr wrap="none" rtlCol="0">
            <a:spAutoFit/>
          </a:bodyPr>
          <a:lstStyle/>
          <a:p>
            <a:pPr algn="ctr"/>
            <a:r>
              <a:rPr lang="en-US" sz="1000" dirty="0" err="1">
                <a:latin typeface="Arial" panose="020B0604020202020204" pitchFamily="34" charset="0"/>
                <a:cs typeface="Arial" panose="020B0604020202020204" pitchFamily="34" charset="0"/>
              </a:rPr>
              <a:t>pC</a:t>
            </a:r>
            <a:r>
              <a:rPr lang="en-US" sz="1000" dirty="0">
                <a:latin typeface="Arial" panose="020B0604020202020204" pitchFamily="34" charset="0"/>
                <a:cs typeface="Arial" panose="020B0604020202020204" pitchFamily="34" charset="0"/>
              </a:rPr>
              <a:t> Hadron</a:t>
            </a:r>
          </a:p>
          <a:p>
            <a:pPr algn="ctr"/>
            <a:r>
              <a:rPr lang="en-US" sz="1000" dirty="0">
                <a:latin typeface="Arial" panose="020B0604020202020204" pitchFamily="34" charset="0"/>
                <a:cs typeface="Arial" panose="020B0604020202020204" pitchFamily="34" charset="0"/>
              </a:rPr>
              <a:t>Polarimeter</a:t>
            </a:r>
          </a:p>
        </p:txBody>
      </p:sp>
      <p:cxnSp>
        <p:nvCxnSpPr>
          <p:cNvPr id="20" name="Straight Arrow Connector 19">
            <a:extLst>
              <a:ext uri="{FF2B5EF4-FFF2-40B4-BE49-F238E27FC236}">
                <a16:creationId xmlns:a16="http://schemas.microsoft.com/office/drawing/2014/main" id="{E83F761F-B42F-FD14-9EC9-781C38386703}"/>
              </a:ext>
            </a:extLst>
          </p:cNvPr>
          <p:cNvCxnSpPr>
            <a:cxnSpLocks/>
          </p:cNvCxnSpPr>
          <p:nvPr/>
        </p:nvCxnSpPr>
        <p:spPr>
          <a:xfrm>
            <a:off x="3535681" y="977127"/>
            <a:ext cx="80333" cy="280997"/>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0A5DD12A-BFB6-F13F-E73F-48CFB0990607}"/>
              </a:ext>
            </a:extLst>
          </p:cNvPr>
          <p:cNvSpPr/>
          <p:nvPr/>
        </p:nvSpPr>
        <p:spPr>
          <a:xfrm>
            <a:off x="359346" y="1341951"/>
            <a:ext cx="1073901" cy="120605"/>
          </a:xfrm>
          <a:prstGeom prst="rect">
            <a:avLst/>
          </a:prstGeom>
          <a:no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79022AD-E2B4-56CE-7B82-26D186AF55CC}"/>
              </a:ext>
            </a:extLst>
          </p:cNvPr>
          <p:cNvSpPr txBox="1"/>
          <p:nvPr/>
        </p:nvSpPr>
        <p:spPr>
          <a:xfrm>
            <a:off x="466237" y="736010"/>
            <a:ext cx="830677"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Luminosity </a:t>
            </a:r>
          </a:p>
          <a:p>
            <a:pPr algn="ctr"/>
            <a:r>
              <a:rPr lang="en-US" sz="1000" dirty="0">
                <a:latin typeface="Arial" panose="020B0604020202020204" pitchFamily="34" charset="0"/>
                <a:cs typeface="Arial" panose="020B0604020202020204" pitchFamily="34" charset="0"/>
              </a:rPr>
              <a:t>Monitor</a:t>
            </a:r>
          </a:p>
        </p:txBody>
      </p:sp>
      <p:cxnSp>
        <p:nvCxnSpPr>
          <p:cNvPr id="23" name="Straight Arrow Connector 22">
            <a:extLst>
              <a:ext uri="{FF2B5EF4-FFF2-40B4-BE49-F238E27FC236}">
                <a16:creationId xmlns:a16="http://schemas.microsoft.com/office/drawing/2014/main" id="{63AE549B-C8B8-0629-B801-CDE425813617}"/>
              </a:ext>
            </a:extLst>
          </p:cNvPr>
          <p:cNvCxnSpPr>
            <a:cxnSpLocks/>
          </p:cNvCxnSpPr>
          <p:nvPr/>
        </p:nvCxnSpPr>
        <p:spPr>
          <a:xfrm>
            <a:off x="859300" y="1071841"/>
            <a:ext cx="80333" cy="280997"/>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98C25B7B-C730-0F5E-892E-9BC7CE07425B}"/>
              </a:ext>
            </a:extLst>
          </p:cNvPr>
          <p:cNvSpPr txBox="1"/>
          <p:nvPr/>
        </p:nvSpPr>
        <p:spPr>
          <a:xfrm>
            <a:off x="4013085" y="1063068"/>
            <a:ext cx="1319592" cy="246221"/>
          </a:xfrm>
          <a:prstGeom prst="rect">
            <a:avLst/>
          </a:prstGeom>
          <a:noFill/>
        </p:spPr>
        <p:txBody>
          <a:bodyPr wrap="none" rtlCol="0">
            <a:spAutoFit/>
          </a:bodyPr>
          <a:lstStyle/>
          <a:p>
            <a:pPr>
              <a:buClr>
                <a:srgbClr val="FFFF00"/>
              </a:buClr>
              <a:buSzPct val="200000"/>
            </a:pPr>
            <a:r>
              <a:rPr lang="en-US" sz="1000" dirty="0">
                <a:solidFill>
                  <a:srgbClr val="FFFF00"/>
                </a:solidFill>
              </a:rPr>
              <a:t>Hadron Storage Ring</a:t>
            </a:r>
          </a:p>
        </p:txBody>
      </p:sp>
      <p:graphicFrame>
        <p:nvGraphicFramePr>
          <p:cNvPr id="29" name="Table 28">
            <a:extLst>
              <a:ext uri="{FF2B5EF4-FFF2-40B4-BE49-F238E27FC236}">
                <a16:creationId xmlns:a16="http://schemas.microsoft.com/office/drawing/2014/main" id="{5A44FAE6-1DF4-43FA-1DAA-E30C68421A62}"/>
              </a:ext>
            </a:extLst>
          </p:cNvPr>
          <p:cNvGraphicFramePr>
            <a:graphicFrameLocks noGrp="1"/>
          </p:cNvGraphicFramePr>
          <p:nvPr/>
        </p:nvGraphicFramePr>
        <p:xfrm>
          <a:off x="265889" y="2753359"/>
          <a:ext cx="11891381" cy="4104640"/>
        </p:xfrm>
        <a:graphic>
          <a:graphicData uri="http://schemas.openxmlformats.org/drawingml/2006/table">
            <a:tbl>
              <a:tblPr firstRow="1" bandRow="1">
                <a:tableStyleId>{93296810-A885-4BE3-A3E7-6D5BEEA58F35}</a:tableStyleId>
              </a:tblPr>
              <a:tblGrid>
                <a:gridCol w="1160818">
                  <a:extLst>
                    <a:ext uri="{9D8B030D-6E8A-4147-A177-3AD203B41FA5}">
                      <a16:colId xmlns:a16="http://schemas.microsoft.com/office/drawing/2014/main" val="4167279802"/>
                    </a:ext>
                  </a:extLst>
                </a:gridCol>
                <a:gridCol w="1160818">
                  <a:extLst>
                    <a:ext uri="{9D8B030D-6E8A-4147-A177-3AD203B41FA5}">
                      <a16:colId xmlns:a16="http://schemas.microsoft.com/office/drawing/2014/main" val="603468297"/>
                    </a:ext>
                  </a:extLst>
                </a:gridCol>
                <a:gridCol w="1160818">
                  <a:extLst>
                    <a:ext uri="{9D8B030D-6E8A-4147-A177-3AD203B41FA5}">
                      <a16:colId xmlns:a16="http://schemas.microsoft.com/office/drawing/2014/main" val="2308507957"/>
                    </a:ext>
                  </a:extLst>
                </a:gridCol>
                <a:gridCol w="1346277">
                  <a:extLst>
                    <a:ext uri="{9D8B030D-6E8A-4147-A177-3AD203B41FA5}">
                      <a16:colId xmlns:a16="http://schemas.microsoft.com/office/drawing/2014/main" val="3672127164"/>
                    </a:ext>
                  </a:extLst>
                </a:gridCol>
                <a:gridCol w="775062">
                  <a:extLst>
                    <a:ext uri="{9D8B030D-6E8A-4147-A177-3AD203B41FA5}">
                      <a16:colId xmlns:a16="http://schemas.microsoft.com/office/drawing/2014/main" val="243430750"/>
                    </a:ext>
                  </a:extLst>
                </a:gridCol>
                <a:gridCol w="1166948">
                  <a:extLst>
                    <a:ext uri="{9D8B030D-6E8A-4147-A177-3AD203B41FA5}">
                      <a16:colId xmlns:a16="http://schemas.microsoft.com/office/drawing/2014/main" val="3681165125"/>
                    </a:ext>
                  </a:extLst>
                </a:gridCol>
                <a:gridCol w="1193075">
                  <a:extLst>
                    <a:ext uri="{9D8B030D-6E8A-4147-A177-3AD203B41FA5}">
                      <a16:colId xmlns:a16="http://schemas.microsoft.com/office/drawing/2014/main" val="988641550"/>
                    </a:ext>
                  </a:extLst>
                </a:gridCol>
                <a:gridCol w="1471748">
                  <a:extLst>
                    <a:ext uri="{9D8B030D-6E8A-4147-A177-3AD203B41FA5}">
                      <a16:colId xmlns:a16="http://schemas.microsoft.com/office/drawing/2014/main" val="3120875199"/>
                    </a:ext>
                  </a:extLst>
                </a:gridCol>
                <a:gridCol w="1280160">
                  <a:extLst>
                    <a:ext uri="{9D8B030D-6E8A-4147-A177-3AD203B41FA5}">
                      <a16:colId xmlns:a16="http://schemas.microsoft.com/office/drawing/2014/main" val="2256793282"/>
                    </a:ext>
                  </a:extLst>
                </a:gridCol>
                <a:gridCol w="1175657">
                  <a:extLst>
                    <a:ext uri="{9D8B030D-6E8A-4147-A177-3AD203B41FA5}">
                      <a16:colId xmlns:a16="http://schemas.microsoft.com/office/drawing/2014/main" val="2544691874"/>
                    </a:ext>
                  </a:extLst>
                </a:gridCol>
              </a:tblGrid>
              <a:tr h="370840">
                <a:tc>
                  <a:txBody>
                    <a:bodyPr/>
                    <a:lstStyle/>
                    <a:p>
                      <a:endParaRPr lang="en-US" dirty="0"/>
                    </a:p>
                  </a:txBody>
                  <a:tcPr/>
                </a:tc>
                <a:tc>
                  <a:txBody>
                    <a:bodyPr/>
                    <a:lstStyle/>
                    <a:p>
                      <a:pPr algn="ctr"/>
                      <a:r>
                        <a:rPr lang="en-US" sz="1400" dirty="0"/>
                        <a:t>Up-To Cost </a:t>
                      </a:r>
                    </a:p>
                  </a:txBody>
                  <a:tcPr/>
                </a:tc>
                <a:tc>
                  <a:txBody>
                    <a:bodyPr/>
                    <a:lstStyle/>
                    <a:p>
                      <a:pPr algn="ctr"/>
                      <a:r>
                        <a:rPr lang="en-US" sz="1400" dirty="0"/>
                        <a:t>Tracking</a:t>
                      </a:r>
                    </a:p>
                  </a:txBody>
                  <a:tcPr/>
                </a:tc>
                <a:tc>
                  <a:txBody>
                    <a:bodyPr/>
                    <a:lstStyle/>
                    <a:p>
                      <a:pPr algn="ctr"/>
                      <a:r>
                        <a:rPr lang="en-US" sz="1400" dirty="0" err="1"/>
                        <a:t>ECal</a:t>
                      </a:r>
                      <a:endParaRPr lang="en-US" sz="1400" dirty="0"/>
                    </a:p>
                  </a:txBody>
                  <a:tcPr/>
                </a:tc>
                <a:tc>
                  <a:txBody>
                    <a:bodyPr/>
                    <a:lstStyle/>
                    <a:p>
                      <a:pPr algn="ctr"/>
                      <a:r>
                        <a:rPr lang="en-US" sz="1400" dirty="0" err="1"/>
                        <a:t>HCal</a:t>
                      </a:r>
                      <a:endParaRPr lang="en-US" sz="1400" dirty="0"/>
                    </a:p>
                  </a:txBody>
                  <a:tcPr/>
                </a:tc>
                <a:tc>
                  <a:txBody>
                    <a:bodyPr/>
                    <a:lstStyle/>
                    <a:p>
                      <a:pPr algn="ctr"/>
                      <a:r>
                        <a:rPr lang="en-US" sz="1400" dirty="0"/>
                        <a:t>PID</a:t>
                      </a:r>
                    </a:p>
                  </a:txBody>
                  <a:tcPr/>
                </a:tc>
                <a:tc>
                  <a:txBody>
                    <a:bodyPr/>
                    <a:lstStyle/>
                    <a:p>
                      <a:pPr algn="ctr"/>
                      <a:r>
                        <a:rPr lang="en-US" sz="1400" dirty="0"/>
                        <a:t>Solenoid</a:t>
                      </a:r>
                    </a:p>
                  </a:txBody>
                  <a:tcPr/>
                </a:tc>
                <a:tc>
                  <a:txBody>
                    <a:bodyPr/>
                    <a:lstStyle/>
                    <a:p>
                      <a:pPr algn="ctr"/>
                      <a:r>
                        <a:rPr lang="en-US" sz="1400" dirty="0"/>
                        <a:t>Auxiliary Det.</a:t>
                      </a:r>
                    </a:p>
                  </a:txBody>
                  <a:tcPr/>
                </a:tc>
                <a:tc>
                  <a:txBody>
                    <a:bodyPr/>
                    <a:lstStyle/>
                    <a:p>
                      <a:pPr algn="ctr"/>
                      <a:r>
                        <a:rPr lang="en-US" sz="1400" dirty="0"/>
                        <a:t>Luminosity</a:t>
                      </a:r>
                    </a:p>
                  </a:txBody>
                  <a:tcPr/>
                </a:tc>
                <a:tc>
                  <a:txBody>
                    <a:bodyPr/>
                    <a:lstStyle/>
                    <a:p>
                      <a:pPr algn="ctr"/>
                      <a:r>
                        <a:rPr lang="en-US" sz="1400" dirty="0"/>
                        <a:t>Electronics</a:t>
                      </a:r>
                    </a:p>
                  </a:txBody>
                  <a:tcPr/>
                </a:tc>
                <a:extLst>
                  <a:ext uri="{0D108BD9-81ED-4DB2-BD59-A6C34878D82A}">
                    <a16:rowId xmlns:a16="http://schemas.microsoft.com/office/drawing/2014/main" val="315222563"/>
                  </a:ext>
                </a:extLst>
              </a:tr>
              <a:tr h="370840">
                <a:tc>
                  <a:txBody>
                    <a:bodyPr/>
                    <a:lstStyle/>
                    <a:p>
                      <a:r>
                        <a:rPr lang="en-US" sz="1400" dirty="0"/>
                        <a:t>Canada</a:t>
                      </a:r>
                    </a:p>
                  </a:txBody>
                  <a:tcPr/>
                </a:tc>
                <a:tc>
                  <a:txBody>
                    <a:bodyPr/>
                    <a:lstStyle/>
                    <a:p>
                      <a:pPr algn="ctr"/>
                      <a:r>
                        <a:rPr lang="en-US" sz="1400" dirty="0"/>
                        <a:t>$1 M</a:t>
                      </a:r>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Barrel </a:t>
                      </a:r>
                      <a:r>
                        <a:rPr lang="en-US" sz="1000" dirty="0" err="1"/>
                        <a:t>ECal</a:t>
                      </a:r>
                      <a:r>
                        <a:rPr lang="en-US" sz="1000" dirty="0"/>
                        <a:t> Readout</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757791628"/>
                  </a:ext>
                </a:extLst>
              </a:tr>
              <a:tr h="189335">
                <a:tc>
                  <a:txBody>
                    <a:bodyPr/>
                    <a:lstStyle/>
                    <a:p>
                      <a:r>
                        <a:rPr lang="en-US" sz="1400" dirty="0"/>
                        <a:t>France  IN2P3</a:t>
                      </a:r>
                    </a:p>
                  </a:txBody>
                  <a:tcPr/>
                </a:tc>
                <a:tc>
                  <a:txBody>
                    <a:bodyPr/>
                    <a:lstStyle/>
                    <a:p>
                      <a:pPr algn="ctr"/>
                      <a:r>
                        <a:rPr lang="en-US" sz="1400"/>
                        <a:t>$7.7 </a:t>
                      </a:r>
                      <a:r>
                        <a:rPr lang="en-US" sz="1400" dirty="0"/>
                        <a:t>M</a:t>
                      </a:r>
                    </a:p>
                  </a:txBody>
                  <a:tcPr/>
                </a:tc>
                <a:tc>
                  <a:txBody>
                    <a:bodyPr/>
                    <a:lstStyle/>
                    <a:p>
                      <a:endParaRPr lang="en-US" sz="1000" dirty="0"/>
                    </a:p>
                  </a:txBody>
                  <a:tcPr/>
                </a:tc>
                <a:tc>
                  <a:txBody>
                    <a:bodyPr/>
                    <a:lstStyle/>
                    <a:p>
                      <a:r>
                        <a:rPr lang="en-US" sz="1000" dirty="0"/>
                        <a:t>Rear </a:t>
                      </a:r>
                      <a:r>
                        <a:rPr lang="en-US" sz="1000" dirty="0" err="1"/>
                        <a:t>Ecal</a:t>
                      </a:r>
                      <a:r>
                        <a:rPr lang="en-US" sz="1000" dirty="0"/>
                        <a:t>: Cooling, Readout, Mechanics</a:t>
                      </a:r>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r>
                        <a:rPr lang="en-US" sz="1000" dirty="0"/>
                        <a:t>RP &amp; Off-momentum Det.: Cooling, Readout</a:t>
                      </a:r>
                    </a:p>
                  </a:txBody>
                  <a:tcPr/>
                </a:tc>
                <a:tc>
                  <a:txBody>
                    <a:bodyPr/>
                    <a:lstStyle/>
                    <a:p>
                      <a:endParaRPr lang="en-US" sz="1000"/>
                    </a:p>
                  </a:txBody>
                  <a:tcPr/>
                </a:tc>
                <a:tc>
                  <a:txBody>
                    <a:bodyPr/>
                    <a:lstStyle/>
                    <a:p>
                      <a:r>
                        <a:rPr lang="en-US" sz="1000" dirty="0" err="1"/>
                        <a:t>CaloRoc</a:t>
                      </a:r>
                      <a:r>
                        <a:rPr lang="en-US" sz="1000" dirty="0"/>
                        <a:t> &amp; </a:t>
                      </a:r>
                      <a:r>
                        <a:rPr lang="en-US" sz="1000"/>
                        <a:t>EICROC ASICs</a:t>
                      </a:r>
                      <a:endParaRPr lang="en-US" sz="1000" dirty="0"/>
                    </a:p>
                  </a:txBody>
                  <a:tcPr/>
                </a:tc>
                <a:extLst>
                  <a:ext uri="{0D108BD9-81ED-4DB2-BD59-A6C34878D82A}">
                    <a16:rowId xmlns:a16="http://schemas.microsoft.com/office/drawing/2014/main" val="2961681658"/>
                  </a:ext>
                </a:extLst>
              </a:tr>
              <a:tr h="370840">
                <a:tc>
                  <a:txBody>
                    <a:bodyPr/>
                    <a:lstStyle/>
                    <a:p>
                      <a:r>
                        <a:rPr lang="en-US" sz="1400" dirty="0"/>
                        <a:t>France IRFU</a:t>
                      </a:r>
                    </a:p>
                  </a:txBody>
                  <a:tcPr/>
                </a:tc>
                <a:tc>
                  <a:txBody>
                    <a:bodyPr/>
                    <a:lstStyle/>
                    <a:p>
                      <a:pPr algn="ctr"/>
                      <a:r>
                        <a:rPr lang="en-US" sz="1400" dirty="0"/>
                        <a:t>$6 M</a:t>
                      </a:r>
                    </a:p>
                  </a:txBody>
                  <a:tcPr/>
                </a:tc>
                <a:tc>
                  <a:txBody>
                    <a:bodyPr/>
                    <a:lstStyle/>
                    <a:p>
                      <a:r>
                        <a:rPr lang="en-US" sz="1000" dirty="0"/>
                        <a:t>Barrel </a:t>
                      </a:r>
                      <a:r>
                        <a:rPr lang="en-US" sz="1000" dirty="0" err="1"/>
                        <a:t>MicroMegas</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r>
                        <a:rPr lang="en-US" sz="1000" dirty="0"/>
                        <a:t>Construction Oversight</a:t>
                      </a:r>
                    </a:p>
                  </a:txBody>
                  <a:tcPr/>
                </a:tc>
                <a:tc>
                  <a:txBody>
                    <a:bodyPr/>
                    <a:lstStyle/>
                    <a:p>
                      <a:endParaRPr lang="en-US" sz="1000" dirty="0"/>
                    </a:p>
                  </a:txBody>
                  <a:tcPr/>
                </a:tc>
                <a:tc>
                  <a:txBody>
                    <a:bodyPr/>
                    <a:lstStyle/>
                    <a:p>
                      <a:endParaRPr lang="en-US" sz="1000"/>
                    </a:p>
                  </a:txBody>
                  <a:tcPr/>
                </a:tc>
                <a:tc>
                  <a:txBody>
                    <a:bodyPr/>
                    <a:lstStyle/>
                    <a:p>
                      <a:r>
                        <a:rPr lang="en-US" sz="1000" dirty="0"/>
                        <a:t>Salsa ASIC</a:t>
                      </a:r>
                    </a:p>
                  </a:txBody>
                  <a:tcPr/>
                </a:tc>
                <a:extLst>
                  <a:ext uri="{0D108BD9-81ED-4DB2-BD59-A6C34878D82A}">
                    <a16:rowId xmlns:a16="http://schemas.microsoft.com/office/drawing/2014/main" val="1755897859"/>
                  </a:ext>
                </a:extLst>
              </a:tr>
              <a:tr h="370840">
                <a:tc>
                  <a:txBody>
                    <a:bodyPr/>
                    <a:lstStyle/>
                    <a:p>
                      <a:r>
                        <a:rPr lang="en-US" sz="1400" dirty="0"/>
                        <a:t>Italy</a:t>
                      </a:r>
                    </a:p>
                  </a:txBody>
                  <a:tcPr/>
                </a:tc>
                <a:tc>
                  <a:txBody>
                    <a:bodyPr/>
                    <a:lstStyle/>
                    <a:p>
                      <a:pPr algn="ctr"/>
                      <a:r>
                        <a:rPr lang="en-US" sz="1400" dirty="0"/>
                        <a:t>$24.5 M</a:t>
                      </a:r>
                    </a:p>
                  </a:txBody>
                  <a:tcPr/>
                </a:tc>
                <a:tc>
                  <a:txBody>
                    <a:bodyPr/>
                    <a:lstStyle/>
                    <a:p>
                      <a:r>
                        <a:rPr lang="en-US" sz="1000" dirty="0"/>
                        <a:t>MAPS L0-L2</a:t>
                      </a:r>
                    </a:p>
                    <a:p>
                      <a:r>
                        <a:rPr lang="en-US" sz="1000" dirty="0" err="1">
                          <a:latin typeface="Symbol" pitchFamily="2" charset="2"/>
                        </a:rPr>
                        <a:t>m</a:t>
                      </a:r>
                      <a:r>
                        <a:rPr lang="en-US" sz="1000" dirty="0" err="1"/>
                        <a:t>RWell</a:t>
                      </a:r>
                      <a:r>
                        <a:rPr lang="en-US" sz="1000" dirty="0"/>
                        <a:t> Disks</a:t>
                      </a:r>
                    </a:p>
                  </a:txBody>
                  <a:tcPr/>
                </a:tc>
                <a:tc>
                  <a:txBody>
                    <a:bodyPr/>
                    <a:lstStyle/>
                    <a:p>
                      <a:endParaRPr lang="en-US" sz="1000"/>
                    </a:p>
                  </a:txBody>
                  <a:tcPr/>
                </a:tc>
                <a:tc>
                  <a:txBody>
                    <a:bodyPr/>
                    <a:lstStyle/>
                    <a:p>
                      <a:endParaRPr lang="en-US" sz="1000" dirty="0"/>
                    </a:p>
                  </a:txBody>
                  <a:tcPr/>
                </a:tc>
                <a:tc>
                  <a:txBody>
                    <a:bodyPr/>
                    <a:lstStyle/>
                    <a:p>
                      <a:r>
                        <a:rPr lang="en-US" sz="1000" dirty="0" err="1"/>
                        <a:t>dRICH</a:t>
                      </a:r>
                      <a:r>
                        <a:rPr lang="en-US" sz="1000" dirty="0"/>
                        <a:t> (but not mirrors)</a:t>
                      </a:r>
                    </a:p>
                  </a:txBody>
                  <a:tcPr/>
                </a:tc>
                <a:tc>
                  <a:txBody>
                    <a:bodyPr/>
                    <a:lstStyle/>
                    <a:p>
                      <a:r>
                        <a:rPr lang="en-US" sz="1000" dirty="0"/>
                        <a:t>Construction</a:t>
                      </a:r>
                    </a:p>
                  </a:txBody>
                  <a:tcPr/>
                </a:tc>
                <a:tc>
                  <a:txBody>
                    <a:bodyPr/>
                    <a:lstStyle/>
                    <a:p>
                      <a:endParaRPr lang="en-US" sz="1000" dirty="0"/>
                    </a:p>
                  </a:txBody>
                  <a:tcPr/>
                </a:tc>
                <a:tc>
                  <a:txBody>
                    <a:bodyPr/>
                    <a:lstStyle/>
                    <a:p>
                      <a:endParaRPr lang="en-US" sz="1000" dirty="0"/>
                    </a:p>
                  </a:txBody>
                  <a:tcPr/>
                </a:tc>
                <a:tc>
                  <a:txBody>
                    <a:bodyPr/>
                    <a:lstStyle/>
                    <a:p>
                      <a:r>
                        <a:rPr lang="en-US" sz="1000" dirty="0"/>
                        <a:t>Alcor ASIC</a:t>
                      </a:r>
                    </a:p>
                  </a:txBody>
                  <a:tcPr/>
                </a:tc>
                <a:extLst>
                  <a:ext uri="{0D108BD9-81ED-4DB2-BD59-A6C34878D82A}">
                    <a16:rowId xmlns:a16="http://schemas.microsoft.com/office/drawing/2014/main" val="4243986506"/>
                  </a:ext>
                </a:extLst>
              </a:tr>
              <a:tr h="370840">
                <a:tc>
                  <a:txBody>
                    <a:bodyPr/>
                    <a:lstStyle/>
                    <a:p>
                      <a:r>
                        <a:rPr lang="en-US" sz="1400" dirty="0"/>
                        <a:t>Israel</a:t>
                      </a:r>
                    </a:p>
                  </a:txBody>
                  <a:tcPr/>
                </a:tc>
                <a:tc>
                  <a:txBody>
                    <a:bodyPr/>
                    <a:lstStyle/>
                    <a:p>
                      <a:pPr algn="ctr"/>
                      <a:r>
                        <a:rPr lang="en-US" sz="1400" dirty="0"/>
                        <a:t>$1.9 M</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a:p>
                  </a:txBody>
                  <a:tcPr/>
                </a:tc>
                <a:tc>
                  <a:txBody>
                    <a:bodyPr/>
                    <a:lstStyle/>
                    <a:p>
                      <a:r>
                        <a:rPr lang="en-US" sz="1000" dirty="0"/>
                        <a:t>B0 Tracker &amp; </a:t>
                      </a:r>
                      <a:r>
                        <a:rPr lang="en-US" sz="1000" dirty="0" err="1"/>
                        <a:t>ECal</a:t>
                      </a:r>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729904332"/>
                  </a:ext>
                </a:extLst>
              </a:tr>
              <a:tr h="370840">
                <a:tc>
                  <a:txBody>
                    <a:bodyPr/>
                    <a:lstStyle/>
                    <a:p>
                      <a:r>
                        <a:rPr lang="en-US" sz="1400" dirty="0"/>
                        <a:t>Japan</a:t>
                      </a:r>
                    </a:p>
                  </a:txBody>
                  <a:tcPr/>
                </a:tc>
                <a:tc>
                  <a:txBody>
                    <a:bodyPr/>
                    <a:lstStyle/>
                    <a:p>
                      <a:pPr algn="ctr"/>
                      <a:r>
                        <a:rPr lang="en-US" sz="1400" dirty="0"/>
                        <a:t>$14.6 M</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r>
                        <a:rPr lang="en-US" sz="1000" dirty="0"/>
                        <a:t>Barrel Tof</a:t>
                      </a:r>
                    </a:p>
                  </a:txBody>
                  <a:tcPr/>
                </a:tc>
                <a:tc>
                  <a:txBody>
                    <a:bodyPr/>
                    <a:lstStyle/>
                    <a:p>
                      <a:endParaRPr lang="en-US" sz="1000" dirty="0"/>
                    </a:p>
                  </a:txBody>
                  <a:tcPr/>
                </a:tc>
                <a:tc>
                  <a:txBody>
                    <a:bodyPr/>
                    <a:lstStyle/>
                    <a:p>
                      <a:r>
                        <a:rPr lang="en-US" sz="1000" dirty="0"/>
                        <a:t>ZDC - </a:t>
                      </a:r>
                      <a:r>
                        <a:rPr lang="en-US" sz="1000" dirty="0" err="1"/>
                        <a:t>HCal</a:t>
                      </a:r>
                      <a:endParaRPr lang="en-US" sz="1000" dirty="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3467741158"/>
                  </a:ext>
                </a:extLst>
              </a:tr>
              <a:tr h="370840">
                <a:tc>
                  <a:txBody>
                    <a:bodyPr/>
                    <a:lstStyle/>
                    <a:p>
                      <a:r>
                        <a:rPr lang="en-US" sz="1400" dirty="0"/>
                        <a:t>Korea</a:t>
                      </a:r>
                    </a:p>
                  </a:txBody>
                  <a:tcPr/>
                </a:tc>
                <a:tc>
                  <a:txBody>
                    <a:bodyPr/>
                    <a:lstStyle/>
                    <a:p>
                      <a:pPr algn="ctr"/>
                      <a:r>
                        <a:rPr lang="en-US" sz="1400" dirty="0"/>
                        <a:t>$7.6 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Barrel</a:t>
                      </a:r>
                      <a:r>
                        <a:rPr lang="en-US" sz="1000" dirty="0">
                          <a:latin typeface="Symbol" pitchFamily="2" charset="2"/>
                        </a:rPr>
                        <a:t> </a:t>
                      </a:r>
                      <a:r>
                        <a:rPr lang="en-US" sz="1000" dirty="0" err="1">
                          <a:latin typeface="Symbol" pitchFamily="2" charset="2"/>
                        </a:rPr>
                        <a:t>m</a:t>
                      </a:r>
                      <a:r>
                        <a:rPr lang="en-US" sz="1000" dirty="0" err="1"/>
                        <a:t>RWell</a:t>
                      </a:r>
                      <a:r>
                        <a:rPr lang="en-US" sz="1000" dirty="0"/>
                        <a:t> </a:t>
                      </a:r>
                    </a:p>
                    <a:p>
                      <a:endParaRPr lang="en-US" sz="1000" dirty="0"/>
                    </a:p>
                  </a:txBody>
                  <a:tcPr/>
                </a:tc>
                <a:tc>
                  <a:txBody>
                    <a:bodyPr/>
                    <a:lstStyle/>
                    <a:p>
                      <a:r>
                        <a:rPr lang="en-US" sz="1000" dirty="0"/>
                        <a:t>Half of Barrel </a:t>
                      </a:r>
                      <a:r>
                        <a:rPr lang="en-US" sz="1000" dirty="0" err="1"/>
                        <a:t>ECal</a:t>
                      </a:r>
                      <a:endParaRPr lang="en-US" sz="1000" dirty="0"/>
                    </a:p>
                  </a:txBody>
                  <a:tcPr/>
                </a:tc>
                <a:tc>
                  <a:txBody>
                    <a:bodyPr/>
                    <a:lstStyle/>
                    <a:p>
                      <a:endParaRPr lang="en-US" sz="1000"/>
                    </a:p>
                  </a:txBody>
                  <a:tcPr/>
                </a:tc>
                <a:tc>
                  <a:txBody>
                    <a:bodyPr/>
                    <a:lstStyle/>
                    <a:p>
                      <a:r>
                        <a:rPr lang="en-US" sz="1000" dirty="0"/>
                        <a:t>Barrel &amp; Forward ToF</a:t>
                      </a:r>
                    </a:p>
                  </a:txBody>
                  <a:tcPr/>
                </a:tc>
                <a:tc>
                  <a:txBody>
                    <a:bodyPr/>
                    <a:lstStyle/>
                    <a:p>
                      <a:endParaRPr lang="en-US" sz="1000" dirty="0"/>
                    </a:p>
                  </a:txBody>
                  <a:tcPr/>
                </a:tc>
                <a:tc>
                  <a:txBody>
                    <a:bodyPr/>
                    <a:lstStyle/>
                    <a:p>
                      <a:r>
                        <a:rPr lang="en-US" sz="1000" dirty="0"/>
                        <a:t>Contribution to ZDC</a:t>
                      </a:r>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714657843"/>
                  </a:ext>
                </a:extLst>
              </a:tr>
              <a:tr h="370840">
                <a:tc>
                  <a:txBody>
                    <a:bodyPr/>
                    <a:lstStyle/>
                    <a:p>
                      <a:r>
                        <a:rPr lang="en-US" sz="1400" dirty="0"/>
                        <a:t>Taiwan</a:t>
                      </a:r>
                    </a:p>
                  </a:txBody>
                  <a:tcPr/>
                </a:tc>
                <a:tc>
                  <a:txBody>
                    <a:bodyPr/>
                    <a:lstStyle/>
                    <a:p>
                      <a:pPr algn="ctr"/>
                      <a:r>
                        <a:rPr lang="en-US" sz="1400" dirty="0"/>
                        <a:t>$4.5 M</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r>
                        <a:rPr lang="en-US" sz="1000" dirty="0"/>
                        <a:t>Barrel &amp; Forward ToF</a:t>
                      </a:r>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ZDC - </a:t>
                      </a:r>
                      <a:r>
                        <a:rPr lang="en-US" sz="1000" dirty="0" err="1"/>
                        <a:t>ECal</a:t>
                      </a:r>
                      <a:endParaRPr lang="en-US" sz="1000" dirty="0"/>
                    </a:p>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665994768"/>
                  </a:ext>
                </a:extLst>
              </a:tr>
              <a:tr h="0">
                <a:tc>
                  <a:txBody>
                    <a:bodyPr/>
                    <a:lstStyle/>
                    <a:p>
                      <a:r>
                        <a:rPr lang="en-US" sz="1400" dirty="0"/>
                        <a:t>UK</a:t>
                      </a:r>
                    </a:p>
                  </a:txBody>
                  <a:tcPr/>
                </a:tc>
                <a:tc>
                  <a:txBody>
                    <a:bodyPr/>
                    <a:lstStyle/>
                    <a:p>
                      <a:pPr algn="ctr"/>
                      <a:r>
                        <a:rPr lang="en-US" sz="1400" dirty="0"/>
                        <a:t>$16 M</a:t>
                      </a:r>
                    </a:p>
                  </a:txBody>
                  <a:tcPr/>
                </a:tc>
                <a:tc>
                  <a:txBody>
                    <a:bodyPr/>
                    <a:lstStyle/>
                    <a:p>
                      <a:r>
                        <a:rPr lang="en-US" sz="1000" dirty="0"/>
                        <a:t>MAPS L3 - L4</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r>
                        <a:rPr lang="en-US" sz="1000" dirty="0"/>
                        <a:t>Construction of Low-Q</a:t>
                      </a:r>
                      <a:r>
                        <a:rPr lang="en-US" sz="1000" baseline="30000" dirty="0"/>
                        <a:t>2</a:t>
                      </a:r>
                      <a:r>
                        <a:rPr lang="en-US" sz="1000" dirty="0"/>
                        <a:t> Tagger</a:t>
                      </a:r>
                    </a:p>
                  </a:txBody>
                  <a:tcPr/>
                </a:tc>
                <a:tc>
                  <a:txBody>
                    <a:bodyPr/>
                    <a:lstStyle/>
                    <a:p>
                      <a:r>
                        <a:rPr lang="en-US" sz="1000" dirty="0"/>
                        <a:t>Construction of Lumi-Detector</a:t>
                      </a:r>
                    </a:p>
                  </a:txBody>
                  <a:tcPr/>
                </a:tc>
                <a:tc>
                  <a:txBody>
                    <a:bodyPr/>
                    <a:lstStyle/>
                    <a:p>
                      <a:endParaRPr lang="en-US" sz="1000" dirty="0"/>
                    </a:p>
                  </a:txBody>
                  <a:tcPr/>
                </a:tc>
                <a:extLst>
                  <a:ext uri="{0D108BD9-81ED-4DB2-BD59-A6C34878D82A}">
                    <a16:rowId xmlns:a16="http://schemas.microsoft.com/office/drawing/2014/main" val="1948153249"/>
                  </a:ext>
                </a:extLst>
              </a:tr>
            </a:tbl>
          </a:graphicData>
        </a:graphic>
      </p:graphicFrame>
      <p:pic>
        <p:nvPicPr>
          <p:cNvPr id="30" name="Picture 29">
            <a:extLst>
              <a:ext uri="{FF2B5EF4-FFF2-40B4-BE49-F238E27FC236}">
                <a16:creationId xmlns:a16="http://schemas.microsoft.com/office/drawing/2014/main" id="{0A3ADD3A-A9BB-919D-5176-EF126CAD85EE}"/>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902880" y="4585084"/>
            <a:ext cx="463704" cy="309136"/>
          </a:xfrm>
          <a:prstGeom prst="rect">
            <a:avLst/>
          </a:prstGeom>
        </p:spPr>
      </p:pic>
      <p:pic>
        <p:nvPicPr>
          <p:cNvPr id="31" name="Picture 30">
            <a:extLst>
              <a:ext uri="{FF2B5EF4-FFF2-40B4-BE49-F238E27FC236}">
                <a16:creationId xmlns:a16="http://schemas.microsoft.com/office/drawing/2014/main" id="{84253D1D-642E-EB90-A94A-2ED9199CB7EC}"/>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939633" y="4075592"/>
            <a:ext cx="463704" cy="322708"/>
          </a:xfrm>
          <a:prstGeom prst="rect">
            <a:avLst/>
          </a:prstGeom>
        </p:spPr>
      </p:pic>
      <p:pic>
        <p:nvPicPr>
          <p:cNvPr id="32" name="Picture 31">
            <a:extLst>
              <a:ext uri="{FF2B5EF4-FFF2-40B4-BE49-F238E27FC236}">
                <a16:creationId xmlns:a16="http://schemas.microsoft.com/office/drawing/2014/main" id="{C9CD9B3A-533A-8651-6E0D-2FE73DF6C4D7}"/>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960171" y="3641647"/>
            <a:ext cx="463704" cy="322708"/>
          </a:xfrm>
          <a:prstGeom prst="rect">
            <a:avLst/>
          </a:prstGeom>
        </p:spPr>
      </p:pic>
      <p:pic>
        <p:nvPicPr>
          <p:cNvPr id="33" name="Picture 32" descr="A picture containing shape&#10;&#10;Description automatically generated">
            <a:extLst>
              <a:ext uri="{FF2B5EF4-FFF2-40B4-BE49-F238E27FC236}">
                <a16:creationId xmlns:a16="http://schemas.microsoft.com/office/drawing/2014/main" id="{F46C828D-0F6C-C506-DB38-0EA15B44E6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3976" y="5307597"/>
            <a:ext cx="488994" cy="322708"/>
          </a:xfrm>
          <a:prstGeom prst="rect">
            <a:avLst/>
          </a:prstGeom>
          <a:ln w="6350">
            <a:solidFill>
              <a:schemeClr val="tx1"/>
            </a:solidFill>
          </a:ln>
        </p:spPr>
      </p:pic>
      <p:pic>
        <p:nvPicPr>
          <p:cNvPr id="34" name="Picture 33" descr="A picture containing logo&#10;&#10;Description automatically generated">
            <a:extLst>
              <a:ext uri="{FF2B5EF4-FFF2-40B4-BE49-F238E27FC236}">
                <a16:creationId xmlns:a16="http://schemas.microsoft.com/office/drawing/2014/main" id="{051B8048-9C28-C562-AB8A-93276D2F54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8342" y="6085891"/>
            <a:ext cx="500982" cy="338163"/>
          </a:xfrm>
          <a:prstGeom prst="rect">
            <a:avLst/>
          </a:prstGeom>
        </p:spPr>
      </p:pic>
      <p:pic>
        <p:nvPicPr>
          <p:cNvPr id="35" name="Picture 34">
            <a:extLst>
              <a:ext uri="{FF2B5EF4-FFF2-40B4-BE49-F238E27FC236}">
                <a16:creationId xmlns:a16="http://schemas.microsoft.com/office/drawing/2014/main" id="{B611C11E-012B-776F-D1B7-4C3D5B77B0A6}"/>
              </a:ext>
            </a:extLst>
          </p:cNvPr>
          <p:cNvPicPr>
            <a:picLocks noChangeAspect="1"/>
          </p:cNvPicPr>
          <p:nvPr/>
        </p:nvPicPr>
        <p:blipFill>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833472" y="6490125"/>
            <a:ext cx="537353" cy="372271"/>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46CEFCBF-E85A-9A98-94CB-66A99324B41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07531" y="5716429"/>
            <a:ext cx="486015" cy="302213"/>
          </a:xfrm>
          <a:prstGeom prst="rect">
            <a:avLst/>
          </a:prstGeom>
        </p:spPr>
      </p:pic>
      <p:pic>
        <p:nvPicPr>
          <p:cNvPr id="37" name="Picture 36">
            <a:extLst>
              <a:ext uri="{FF2B5EF4-FFF2-40B4-BE49-F238E27FC236}">
                <a16:creationId xmlns:a16="http://schemas.microsoft.com/office/drawing/2014/main" id="{8B2D0BC6-14A7-7956-214A-C59F4BD5003B}"/>
              </a:ext>
            </a:extLst>
          </p:cNvPr>
          <p:cNvPicPr>
            <a:picLocks noChangeAspect="1"/>
          </p:cNvPicPr>
          <p:nvPr/>
        </p:nvPicPr>
        <p:blipFill>
          <a:blip r:embed="rId14" cstate="screen">
            <a:extLst>
              <a:ext uri="{28A0092B-C50C-407E-A947-70E740481C1C}">
                <a14:useLocalDpi xmlns:a14="http://schemas.microsoft.com/office/drawing/2010/main"/>
              </a:ext>
              <a:ext uri="{837473B0-CC2E-450A-ABE3-18F120FF3D39}">
                <a1611:picAttrSrcUrl xmlns:a1611="http://schemas.microsoft.com/office/drawing/2016/11/main" r:id="rId15"/>
              </a:ext>
            </a:extLst>
          </a:blip>
          <a:stretch>
            <a:fillRect/>
          </a:stretch>
        </p:blipFill>
        <p:spPr>
          <a:xfrm>
            <a:off x="985634" y="3150147"/>
            <a:ext cx="544770" cy="276017"/>
          </a:xfrm>
          <a:prstGeom prst="rect">
            <a:avLst/>
          </a:prstGeom>
        </p:spPr>
      </p:pic>
      <p:pic>
        <p:nvPicPr>
          <p:cNvPr id="38" name="Picture 37" descr="Icon&#10;&#10;Description automatically generated">
            <a:extLst>
              <a:ext uri="{FF2B5EF4-FFF2-40B4-BE49-F238E27FC236}">
                <a16:creationId xmlns:a16="http://schemas.microsoft.com/office/drawing/2014/main" id="{8E743D50-FAFC-E826-A8FF-F614F8D440D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39633" y="4958660"/>
            <a:ext cx="438335" cy="312377"/>
          </a:xfrm>
          <a:prstGeom prst="rect">
            <a:avLst/>
          </a:prstGeom>
        </p:spPr>
      </p:pic>
      <p:sp>
        <p:nvSpPr>
          <p:cNvPr id="39" name="TextBox 38">
            <a:extLst>
              <a:ext uri="{FF2B5EF4-FFF2-40B4-BE49-F238E27FC236}">
                <a16:creationId xmlns:a16="http://schemas.microsoft.com/office/drawing/2014/main" id="{5B4B77B5-C4F2-0C99-93F4-6B97A2372A01}"/>
              </a:ext>
            </a:extLst>
          </p:cNvPr>
          <p:cNvSpPr txBox="1"/>
          <p:nvPr/>
        </p:nvSpPr>
        <p:spPr>
          <a:xfrm>
            <a:off x="359346" y="2073356"/>
            <a:ext cx="10448117" cy="707886"/>
          </a:xfrm>
          <a:prstGeom prst="rect">
            <a:avLst/>
          </a:prstGeom>
          <a:noFill/>
        </p:spPr>
        <p:txBody>
          <a:bodyPr wrap="none" rtlCol="0">
            <a:spAutoFit/>
          </a:bodyPr>
          <a:lstStyle/>
          <a:p>
            <a:r>
              <a:rPr lang="en-US" sz="1600" dirty="0"/>
              <a:t>In-kind contribution goal: 30% of Detector TPC </a:t>
            </a:r>
            <a:r>
              <a:rPr lang="en-US" sz="1600" dirty="0">
                <a:sym typeface="Wingdings" pitchFamily="2" charset="2"/>
              </a:rPr>
              <a:t> ~100M</a:t>
            </a:r>
          </a:p>
          <a:p>
            <a:pPr marL="171450" indent="-171450">
              <a:buFontTx/>
              <a:buChar char="-"/>
            </a:pPr>
            <a:r>
              <a:rPr lang="en-US" sz="1200" dirty="0">
                <a:sym typeface="Wingdings" pitchFamily="2" charset="2"/>
              </a:rPr>
              <a:t>Reused equipment is not listed (~$22.5M); R&amp;D and PED in-kind is not listed (~$10M)</a:t>
            </a:r>
          </a:p>
          <a:p>
            <a:pPr marL="171450" indent="-171450">
              <a:buFontTx/>
              <a:buChar char="-"/>
            </a:pPr>
            <a:r>
              <a:rPr lang="en-US" sz="1200" dirty="0"/>
              <a:t>Up-To Cost are DOE construction costs; they will differ greatly from the country proposals that include engineering and design and research activities</a:t>
            </a:r>
          </a:p>
        </p:txBody>
      </p:sp>
    </p:spTree>
    <p:extLst>
      <p:ext uri="{BB962C8B-B14F-4D97-AF65-F5344CB8AC3E}">
        <p14:creationId xmlns:p14="http://schemas.microsoft.com/office/powerpoint/2010/main" val="211748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3D0F94-1BED-B8C1-4685-417C9FEBA300}"/>
              </a:ext>
            </a:extLst>
          </p:cNvPr>
          <p:cNvSpPr txBox="1"/>
          <p:nvPr/>
        </p:nvSpPr>
        <p:spPr>
          <a:xfrm>
            <a:off x="3199042" y="2828835"/>
            <a:ext cx="5929829" cy="646331"/>
          </a:xfrm>
          <a:prstGeom prst="rect">
            <a:avLst/>
          </a:prstGeom>
          <a:noFill/>
        </p:spPr>
        <p:txBody>
          <a:bodyPr wrap="none" rtlCol="0">
            <a:spAutoFit/>
          </a:bodyPr>
          <a:lstStyle/>
          <a:p>
            <a:pPr algn="ctr"/>
            <a:r>
              <a:rPr lang="en-US" sz="3600" b="1" dirty="0"/>
              <a:t>EIC Project Developments</a:t>
            </a:r>
          </a:p>
        </p:txBody>
      </p:sp>
    </p:spTree>
    <p:extLst>
      <p:ext uri="{BB962C8B-B14F-4D97-AF65-F5344CB8AC3E}">
        <p14:creationId xmlns:p14="http://schemas.microsoft.com/office/powerpoint/2010/main" val="2407793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00CA69-C0CC-4F23-B8C8-47EDBD96B13C}"/>
              </a:ext>
            </a:extLst>
          </p:cNvPr>
          <p:cNvSpPr>
            <a:spLocks noGrp="1"/>
          </p:cNvSpPr>
          <p:nvPr>
            <p:ph type="sldNum" sz="quarter" idx="4"/>
          </p:nvPr>
        </p:nvSpPr>
        <p:spPr>
          <a:xfrm>
            <a:off x="11530018" y="6316595"/>
            <a:ext cx="432486" cy="365125"/>
          </a:xfrm>
          <a:prstGeom prst="rect">
            <a:avLst/>
          </a:prstGeom>
        </p:spPr>
        <p:txBody>
          <a:bodyPr lIns="0" tIns="0" rIns="0" bIns="0" anchor="ctr"/>
          <a:lstStyle>
            <a:defPPr>
              <a:defRPr lang="en-US"/>
            </a:defPPr>
            <a:lvl1pPr marL="0" algn="ctr" defTabSz="914400" rtl="0" eaLnBrk="1" latinLnBrk="0" hangingPunct="1">
              <a:defRPr sz="10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33A556B-7C63-244D-9B7C-B0EA8042B330}"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AE46ACAA-55C2-47F7-A2BC-189EDC996425}"/>
              </a:ext>
            </a:extLst>
          </p:cNvPr>
          <p:cNvSpPr>
            <a:spLocks noGrp="1"/>
          </p:cNvSpPr>
          <p:nvPr>
            <p:ph type="title"/>
          </p:nvPr>
        </p:nvSpPr>
        <p:spPr>
          <a:xfrm>
            <a:off x="459351" y="-119270"/>
            <a:ext cx="11347413" cy="825178"/>
          </a:xfrm>
        </p:spPr>
        <p:txBody>
          <a:bodyPr/>
          <a:lstStyle/>
          <a:p>
            <a:r>
              <a:rPr lang="en-US" dirty="0"/>
              <a:t>EIC Planning Dates - I</a:t>
            </a:r>
          </a:p>
        </p:txBody>
      </p:sp>
      <p:graphicFrame>
        <p:nvGraphicFramePr>
          <p:cNvPr id="6" name="Table 5">
            <a:extLst>
              <a:ext uri="{FF2B5EF4-FFF2-40B4-BE49-F238E27FC236}">
                <a16:creationId xmlns:a16="http://schemas.microsoft.com/office/drawing/2014/main" id="{8F394B63-364D-449A-AF10-7CC09CE1AF81}"/>
              </a:ext>
            </a:extLst>
          </p:cNvPr>
          <p:cNvGraphicFramePr>
            <a:graphicFrameLocks noGrp="1"/>
          </p:cNvGraphicFramePr>
          <p:nvPr>
            <p:extLst>
              <p:ext uri="{D42A27DB-BD31-4B8C-83A1-F6EECF244321}">
                <p14:modId xmlns:p14="http://schemas.microsoft.com/office/powerpoint/2010/main" val="3945182965"/>
              </p:ext>
            </p:extLst>
          </p:nvPr>
        </p:nvGraphicFramePr>
        <p:xfrm>
          <a:off x="459356" y="705908"/>
          <a:ext cx="11503148" cy="4937887"/>
        </p:xfrm>
        <a:graphic>
          <a:graphicData uri="http://schemas.openxmlformats.org/drawingml/2006/table">
            <a:tbl>
              <a:tblPr firstRow="1" bandRow="1"/>
              <a:tblGrid>
                <a:gridCol w="4276688">
                  <a:extLst>
                    <a:ext uri="{9D8B030D-6E8A-4147-A177-3AD203B41FA5}">
                      <a16:colId xmlns:a16="http://schemas.microsoft.com/office/drawing/2014/main" val="3898981589"/>
                    </a:ext>
                  </a:extLst>
                </a:gridCol>
                <a:gridCol w="1650380">
                  <a:extLst>
                    <a:ext uri="{9D8B030D-6E8A-4147-A177-3AD203B41FA5}">
                      <a16:colId xmlns:a16="http://schemas.microsoft.com/office/drawing/2014/main" val="1559924210"/>
                    </a:ext>
                  </a:extLst>
                </a:gridCol>
                <a:gridCol w="4025588">
                  <a:extLst>
                    <a:ext uri="{9D8B030D-6E8A-4147-A177-3AD203B41FA5}">
                      <a16:colId xmlns:a16="http://schemas.microsoft.com/office/drawing/2014/main" val="974879860"/>
                    </a:ext>
                  </a:extLst>
                </a:gridCol>
                <a:gridCol w="1550492">
                  <a:extLst>
                    <a:ext uri="{9D8B030D-6E8A-4147-A177-3AD203B41FA5}">
                      <a16:colId xmlns:a16="http://schemas.microsoft.com/office/drawing/2014/main" val="2821486861"/>
                    </a:ext>
                  </a:extLst>
                </a:gridCol>
              </a:tblGrid>
              <a:tr h="319052">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a:cs typeface="Arial"/>
                        </a:rPr>
                        <a:t>Milestone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a:cs typeface="Arial"/>
                        </a:rPr>
                        <a:t>Milestone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extLst>
                  <a:ext uri="{0D108BD9-81ED-4DB2-BD59-A6C34878D82A}">
                    <a16:rowId xmlns:a16="http://schemas.microsoft.com/office/drawing/2014/main" val="246615833"/>
                  </a:ext>
                </a:extLst>
              </a:tr>
              <a:tr h="31905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a:solidFill>
                            <a:schemeClr val="dk1"/>
                          </a:solidFill>
                          <a:latin typeface="Arial" panose="020B0604020202020204"/>
                          <a:ea typeface="+mn-ea"/>
                          <a:cs typeface="Arial"/>
                        </a:rPr>
                        <a:t>DOE Independent Project Review (IPR)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1" i="0">
                          <a:latin typeface="Arial"/>
                          <a:cs typeface="Arial"/>
                        </a:rPr>
                        <a:t>Jan. 7-9,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chemeClr val="tx1"/>
                          </a:solidFill>
                          <a:latin typeface="+mn-lt"/>
                          <a:cs typeface="Arial"/>
                        </a:rPr>
                        <a:t>Assessments of Baseline Readiness for SPs</a:t>
                      </a: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588"/>
                      </a:srgbClr>
                    </a:solidFill>
                  </a:tcPr>
                </a:tc>
                <a:tc>
                  <a:txBody>
                    <a:bodyPr/>
                    <a:lstStyle/>
                    <a:p>
                      <a:pPr algn="r" fontAlgn="b"/>
                      <a:r>
                        <a:rPr lang="en-US" sz="1400" b="0" i="0" u="none" strike="noStrike">
                          <a:solidFill>
                            <a:schemeClr val="tx1"/>
                          </a:solidFill>
                          <a:effectLst/>
                          <a:latin typeface="+mn-lt"/>
                        </a:rPr>
                        <a:t>Nov’ 25 – Apr’ 26</a:t>
                      </a: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588"/>
                      </a:srgbClr>
                    </a:solidFill>
                  </a:tcPr>
                </a:tc>
                <a:extLst>
                  <a:ext uri="{0D108BD9-81ED-4DB2-BD59-A6C34878D82A}">
                    <a16:rowId xmlns:a16="http://schemas.microsoft.com/office/drawing/2014/main" val="4025676722"/>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Arial"/>
                          <a:ea typeface="+mn-ea"/>
                          <a:cs typeface="Arial"/>
                        </a:rPr>
                        <a:t>Start Developing Scope of Subprojects</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1147763" fontAlgn="b"/>
                      <a:r>
                        <a:rPr lang="en-US" sz="1400" b="0" i="0" u="none" strike="noStrike">
                          <a:solidFill>
                            <a:srgbClr val="000000"/>
                          </a:solidFill>
                          <a:effectLst/>
                          <a:latin typeface="+mn-lt"/>
                        </a:rPr>
                        <a:t>January 10,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a:solidFill>
                            <a:schemeClr val="dk1"/>
                          </a:solidFill>
                          <a:latin typeface="+mn-lt"/>
                          <a:ea typeface="+mn-ea"/>
                          <a:cs typeface="Arial"/>
                        </a:rPr>
                        <a:t>     Interaction Region</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a:solidFill>
                            <a:srgbClr val="000000"/>
                          </a:solidFill>
                          <a:effectLst/>
                          <a:latin typeface="+mn-lt"/>
                        </a:rPr>
                        <a:t>Nov. 18-20,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5636161"/>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Arial"/>
                          <a:ea typeface="+mn-ea"/>
                          <a:cs typeface="Arial"/>
                        </a:rPr>
                        <a:t>IR SC Magnet Steering Group Meetings - Monthly</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1147763" fontAlgn="b"/>
                      <a:r>
                        <a:rPr lang="en-US" sz="1400" b="0" i="0" u="none" strike="noStrike">
                          <a:solidFill>
                            <a:srgbClr val="000000"/>
                          </a:solidFill>
                          <a:effectLst/>
                          <a:latin typeface="+mn-lt"/>
                        </a:rPr>
                        <a:t>   January 17,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dirty="0">
                          <a:solidFill>
                            <a:srgbClr val="3333FF"/>
                          </a:solidFill>
                          <a:latin typeface="+mn-lt"/>
                          <a:ea typeface="+mn-ea"/>
                          <a:cs typeface="Arial"/>
                        </a:rPr>
                        <a:t>     Accelerator Storage Rings</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a:solidFill>
                            <a:srgbClr val="3333FF"/>
                          </a:solidFill>
                          <a:effectLst/>
                          <a:latin typeface="+mn-lt"/>
                        </a:rPr>
                        <a:t>Jan. 14-16,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2659954"/>
                  </a:ext>
                </a:extLst>
              </a:tr>
              <a:tr h="319052">
                <a:tc>
                  <a:txBody>
                    <a:bodyPr/>
                    <a:lstStyle/>
                    <a:p>
                      <a:pPr marL="60325" indent="0" algn="l" fontAlgn="b"/>
                      <a:r>
                        <a:rPr lang="en-US" sz="1400" b="0" i="0" u="none" strike="noStrike">
                          <a:solidFill>
                            <a:srgbClr val="000000"/>
                          </a:solidFill>
                          <a:effectLst/>
                          <a:latin typeface="+mn-lt"/>
                        </a:rPr>
                        <a:t>Project Advisory Committee Meeting </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914400" fontAlgn="b"/>
                      <a:r>
                        <a:rPr lang="en-US" sz="1400" b="0" i="0" u="none" strike="noStrike">
                          <a:solidFill>
                            <a:srgbClr val="000000"/>
                          </a:solidFill>
                          <a:effectLst/>
                          <a:latin typeface="+mn-lt"/>
                        </a:rPr>
                        <a:t>  February 11,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dirty="0">
                          <a:solidFill>
                            <a:srgbClr val="3333FF"/>
                          </a:solidFill>
                          <a:latin typeface="+mn-lt"/>
                          <a:ea typeface="+mn-ea"/>
                          <a:cs typeface="Arial"/>
                        </a:rPr>
                        <a:t>     Detector (Rescheduled from November 12-14)</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dirty="0">
                          <a:solidFill>
                            <a:srgbClr val="3333FF"/>
                          </a:solidFill>
                          <a:effectLst/>
                          <a:latin typeface="+mn-lt"/>
                        </a:rPr>
                        <a:t>Feb. 3-5,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376565"/>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Arial"/>
                          <a:ea typeface="+mn-ea"/>
                          <a:cs typeface="Arial"/>
                        </a:rPr>
                        <a:t>Detector Advisory Committee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1147763" fontAlgn="b"/>
                      <a:r>
                        <a:rPr lang="en-US" sz="1400" b="0" i="0" u="none" strike="noStrike">
                          <a:solidFill>
                            <a:srgbClr val="000000"/>
                          </a:solidFill>
                          <a:effectLst/>
                          <a:latin typeface="+mn-lt"/>
                        </a:rPr>
                        <a:t>June 11-13,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a:solidFill>
                            <a:schemeClr val="dk1"/>
                          </a:solidFill>
                          <a:latin typeface="+mn-lt"/>
                          <a:ea typeface="+mn-ea"/>
                          <a:cs typeface="Arial"/>
                        </a:rPr>
                        <a:t>     </a:t>
                      </a:r>
                      <a:r>
                        <a:rPr lang="en-US" sz="1200" b="0" i="1">
                          <a:solidFill>
                            <a:schemeClr val="tx1"/>
                          </a:solidFill>
                          <a:latin typeface="+mn-lt"/>
                          <a:cs typeface="Arial"/>
                        </a:rPr>
                        <a:t>Global, Energy and Luminosity Ramp-Up (Full Project)</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a:solidFill>
                            <a:srgbClr val="000000"/>
                          </a:solidFill>
                          <a:effectLst/>
                          <a:latin typeface="+mn-lt"/>
                        </a:rPr>
                        <a:t>Feb. 9-13,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806149"/>
                  </a:ext>
                </a:extLst>
              </a:tr>
              <a:tr h="319052">
                <a:tc>
                  <a:txBody>
                    <a:bodyPr/>
                    <a:lstStyle/>
                    <a:p>
                      <a:pPr marL="60325" indent="0" algn="l" fontAlgn="b"/>
                      <a:r>
                        <a:rPr lang="en-US" sz="1400" b="0" i="0" u="none" strike="noStrike">
                          <a:solidFill>
                            <a:srgbClr val="000000"/>
                          </a:solidFill>
                          <a:effectLst/>
                          <a:latin typeface="+mn-lt"/>
                        </a:rPr>
                        <a:t>EIC Advisory Board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fontAlgn="b"/>
                      <a:r>
                        <a:rPr lang="en-US" sz="1400" b="0" i="0" u="none" strike="noStrike">
                          <a:solidFill>
                            <a:srgbClr val="000000"/>
                          </a:solidFill>
                          <a:effectLst/>
                          <a:latin typeface="+mn-lt"/>
                        </a:rPr>
                        <a:t>June 17,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a:solidFill>
                            <a:schemeClr val="dk1"/>
                          </a:solidFill>
                          <a:latin typeface="+mn-lt"/>
                          <a:ea typeface="+mn-ea"/>
                          <a:cs typeface="Arial"/>
                        </a:rPr>
                        <a:t>     </a:t>
                      </a:r>
                      <a:r>
                        <a:rPr lang="en-US" sz="1200" b="0" i="1">
                          <a:solidFill>
                            <a:schemeClr val="tx1"/>
                          </a:solidFill>
                          <a:latin typeface="+mn-lt"/>
                          <a:cs typeface="Arial"/>
                        </a:rPr>
                        <a:t>Electron Injector (follow-up to Apr ‘25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a:solidFill>
                            <a:srgbClr val="000000"/>
                          </a:solidFill>
                          <a:effectLst/>
                          <a:latin typeface="+mn-lt"/>
                        </a:rPr>
                        <a:t>April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9311163"/>
                  </a:ext>
                </a:extLst>
              </a:tr>
              <a:tr h="319052">
                <a:tc>
                  <a:txBody>
                    <a:bodyPr/>
                    <a:lstStyle/>
                    <a:p>
                      <a:pPr marL="60325"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DOE CD-3B ESAAB Approval</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Pending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dirty="0">
                          <a:solidFill>
                            <a:schemeClr val="tx1"/>
                          </a:solidFill>
                          <a:latin typeface="+mn-lt"/>
                          <a:cs typeface="Arial"/>
                        </a:rPr>
                        <a:t>EIC Project Advisory Committee (2-3 </a:t>
                      </a:r>
                      <a:r>
                        <a:rPr lang="en-US" sz="1400" b="0" i="0" dirty="0" err="1">
                          <a:solidFill>
                            <a:schemeClr val="tx1"/>
                          </a:solidFill>
                          <a:latin typeface="+mn-lt"/>
                          <a:cs typeface="Arial"/>
                        </a:rPr>
                        <a:t>hrs</a:t>
                      </a:r>
                      <a:r>
                        <a:rPr lang="en-US" sz="1400" b="0" i="0" dirty="0">
                          <a:solidFill>
                            <a:schemeClr val="tx1"/>
                          </a:solidFill>
                          <a:latin typeface="+mn-lt"/>
                          <a:cs typeface="Arial"/>
                        </a:rPr>
                        <a:t>, virtual)</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chemeClr val="tx1"/>
                          </a:solidFill>
                          <a:effectLst/>
                          <a:latin typeface="+mn-lt"/>
                        </a:rPr>
                        <a:t>Dec. 2, 2025</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1808645"/>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u="none" strike="noStrike">
                          <a:solidFill>
                            <a:srgbClr val="000000"/>
                          </a:solidFill>
                          <a:effectLst/>
                          <a:latin typeface="+mn-lt"/>
                        </a:rPr>
                        <a:t>DOE IPR Focused Status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a:solidFill>
                            <a:srgbClr val="000000"/>
                          </a:solidFill>
                          <a:effectLst/>
                          <a:latin typeface="+mn-lt"/>
                        </a:rPr>
                        <a:t>August 5-7,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a:solidFill>
                            <a:schemeClr val="tx1"/>
                          </a:solidFill>
                          <a:latin typeface="+mn-lt"/>
                          <a:cs typeface="Arial"/>
                        </a:rPr>
                        <a:t>EIC Project Strategy Workshop - Stakeholders</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chemeClr val="tx1"/>
                          </a:solidFill>
                          <a:effectLst/>
                          <a:latin typeface="+mn-lt"/>
                        </a:rPr>
                        <a:t>Dec. 4, 2025</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023570"/>
                  </a:ext>
                </a:extLst>
              </a:tr>
              <a:tr h="296333">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spc="25">
                          <a:solidFill>
                            <a:schemeClr val="tx1"/>
                          </a:solidFill>
                          <a:latin typeface="+mn-lt"/>
                          <a:ea typeface="+mn-ea"/>
                          <a:cs typeface="Arial"/>
                        </a:rPr>
                        <a:t>DOE RHIC R&amp;R/Injector Operations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mn-lt"/>
                        </a:rPr>
                        <a:t>Sept. 8-10,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chemeClr val="tx1"/>
                          </a:solidFill>
                          <a:latin typeface="Arial"/>
                          <a:cs typeface="Arial"/>
                        </a:rPr>
                        <a:t>EIC Management Team Retreat – Action Plans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a:cs typeface="Arial"/>
                        </a:rPr>
                        <a:t>Dec. 5,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0938530"/>
                  </a:ext>
                </a:extLst>
              </a:tr>
              <a:tr h="314807">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mn-lt"/>
                          <a:ea typeface="+mn-ea"/>
                          <a:cs typeface="Arial"/>
                        </a:rPr>
                        <a:t>Machine Advisory Committee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Sept. 16-18,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rgbClr val="3333FF"/>
                          </a:solidFill>
                          <a:latin typeface="+mn-lt"/>
                          <a:ea typeface="+mn-ea"/>
                          <a:cs typeface="Arial"/>
                        </a:rPr>
                        <a:t>RHIC Operations Concludes and R&amp;R Starts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rtl="0" eaLnBrk="1" fontAlgn="auto" latinLnBrk="0" hangingPunct="1">
                        <a:lnSpc>
                          <a:spcPct val="100000"/>
                        </a:lnSpc>
                        <a:spcBef>
                          <a:spcPts val="0"/>
                        </a:spcBef>
                        <a:spcAft>
                          <a:spcPts val="0"/>
                        </a:spcAft>
                        <a:buClrTx/>
                        <a:buSzTx/>
                        <a:buFontTx/>
                        <a:buNone/>
                      </a:pPr>
                      <a:r>
                        <a:rPr lang="en-US" sz="1400" b="0" i="0" u="none" strike="noStrike">
                          <a:solidFill>
                            <a:srgbClr val="3333FF"/>
                          </a:solidFill>
                          <a:effectLst/>
                          <a:latin typeface="+mn-lt"/>
                        </a:rPr>
                        <a:t>January 2026</a:t>
                      </a:r>
                      <a:endParaRPr lang="en-US" sz="1400" b="0" i="0">
                        <a:solidFill>
                          <a:srgbClr val="3333FF"/>
                        </a:solidFill>
                        <a:latin typeface="+mn-lt"/>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1424516"/>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mn-lt"/>
                          <a:ea typeface="+mn-ea"/>
                          <a:cs typeface="Arial"/>
                        </a:rPr>
                        <a:t>Infrastructure Construction Advisory Committee</a:t>
                      </a: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fontAlgn="b"/>
                      <a:r>
                        <a:rPr lang="en-US" sz="1400" b="0" i="0" u="none" strike="noStrike">
                          <a:solidFill>
                            <a:srgbClr val="000000"/>
                          </a:solidFill>
                          <a:effectLst/>
                          <a:latin typeface="+mn-lt"/>
                        </a:rPr>
                        <a:t>October 1-2, 2025</a:t>
                      </a:r>
                      <a:endParaRPr lang="en-US" sz="1400" b="0" i="0" u="none" strike="noStrike">
                        <a:solidFill>
                          <a:schemeClr val="tx1"/>
                        </a:solidFill>
                        <a:effectLst/>
                        <a:latin typeface="+mn-lt"/>
                      </a:endParaRP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rgbClr val="3333FF"/>
                          </a:solidFill>
                          <a:latin typeface="Arial"/>
                          <a:cs typeface="Arial"/>
                        </a:rPr>
                        <a:t>BNL Director’s Review – Comprehensive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rgbClr val="3333FF"/>
                          </a:solidFill>
                          <a:latin typeface="Arial"/>
                          <a:cs typeface="Arial"/>
                        </a:rPr>
                        <a:t>Mar. 9-13,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6680182"/>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a:solidFill>
                            <a:srgbClr val="000000"/>
                          </a:solidFill>
                          <a:effectLst/>
                          <a:latin typeface="+mn-lt"/>
                        </a:rPr>
                        <a:t>EIC Advisory Board Meeting</a:t>
                      </a:r>
                      <a:endParaRPr lang="en-US" sz="1400" b="0" i="0" kern="1200" spc="25">
                        <a:solidFill>
                          <a:schemeClr val="dk1"/>
                        </a:solidFill>
                        <a:latin typeface="+mn-lt"/>
                        <a:ea typeface="+mn-ea"/>
                        <a:cs typeface="Arial"/>
                      </a:endParaRP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400" b="0" i="0" u="none" strike="noStrike">
                          <a:solidFill>
                            <a:schemeClr val="tx1"/>
                          </a:solidFill>
                          <a:effectLst/>
                          <a:latin typeface="+mn-lt"/>
                        </a:rPr>
                        <a:t>October 10, 2025</a:t>
                      </a: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dirty="0">
                          <a:solidFill>
                            <a:srgbClr val="3333FF"/>
                          </a:solidFill>
                          <a:latin typeface="Arial"/>
                          <a:cs typeface="Arial"/>
                        </a:rPr>
                        <a:t>DOE IPR </a:t>
                      </a:r>
                      <a:r>
                        <a:rPr lang="en-US" sz="1400" b="1" i="0" spc="-30" dirty="0">
                          <a:solidFill>
                            <a:srgbClr val="3333FF"/>
                          </a:solidFill>
                          <a:latin typeface="Arial"/>
                          <a:cs typeface="Arial"/>
                        </a:rPr>
                        <a:t>Comprehensive Review</a:t>
                      </a:r>
                      <a:endParaRPr lang="en-US" sz="1400" b="1" i="0" dirty="0">
                        <a:solidFill>
                          <a:srgbClr val="3333FF"/>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solidFill>
                            <a:srgbClr val="3333FF"/>
                          </a:solidFill>
                          <a:latin typeface="Arial"/>
                          <a:cs typeface="Arial"/>
                        </a:rPr>
                        <a:t>Apr. 28-May 1,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81632960"/>
                  </a:ext>
                </a:extLst>
              </a:tr>
              <a:tr h="0">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mn-lt"/>
                          <a:ea typeface="+mn-ea"/>
                          <a:cs typeface="Arial"/>
                        </a:rPr>
                        <a:t>Resource Review Board Meeting (BNL)</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400" b="0" i="0" u="none" strike="noStrike" kern="1200">
                          <a:solidFill>
                            <a:srgbClr val="000000"/>
                          </a:solidFill>
                          <a:effectLst/>
                          <a:latin typeface="+mn-lt"/>
                          <a:ea typeface="+mn-ea"/>
                          <a:cs typeface="+mn-cs"/>
                        </a:rPr>
                        <a:t>Nov. 4-5, 2025</a:t>
                      </a:r>
                      <a:r>
                        <a:rPr lang="en-US" sz="1400" b="0" i="0" u="none" strike="noStrike">
                          <a:solidFill>
                            <a:srgbClr val="000000"/>
                          </a:solidFill>
                          <a:effectLst/>
                          <a:latin typeface="+mn-lt"/>
                        </a:rPr>
                        <a:t>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dirty="0">
                          <a:solidFill>
                            <a:srgbClr val="3333FF"/>
                          </a:solidFill>
                          <a:latin typeface="Arial"/>
                          <a:cs typeface="Arial"/>
                        </a:rPr>
                        <a:t>DOE </a:t>
                      </a:r>
                      <a:r>
                        <a:rPr lang="en-US" sz="1400" b="1" i="0" spc="20" dirty="0">
                          <a:solidFill>
                            <a:srgbClr val="3333FF"/>
                          </a:solidFill>
                          <a:latin typeface="Arial"/>
                          <a:cs typeface="Arial"/>
                        </a:rPr>
                        <a:t>CD-</a:t>
                      </a:r>
                      <a:r>
                        <a:rPr lang="en-US" sz="1400" b="1" i="0" spc="15" dirty="0">
                          <a:solidFill>
                            <a:srgbClr val="3333FF"/>
                          </a:solidFill>
                          <a:latin typeface="Arial"/>
                          <a:cs typeface="Arial"/>
                        </a:rPr>
                        <a:t>2/3 Approval for Accelerator Rings</a:t>
                      </a:r>
                      <a:endParaRPr lang="en-US" sz="1400" b="1" i="0" dirty="0">
                        <a:solidFill>
                          <a:srgbClr val="3333FF"/>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solidFill>
                            <a:srgbClr val="3333FF"/>
                          </a:solidFill>
                          <a:latin typeface="Arial"/>
                          <a:cs typeface="Arial"/>
                        </a:rPr>
                        <a:t>~End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08003505"/>
                  </a:ext>
                </a:extLst>
              </a:tr>
              <a:tr h="0">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spc="25" dirty="0">
                        <a:solidFill>
                          <a:schemeClr val="dk1"/>
                        </a:solidFill>
                        <a:latin typeface="+mn-lt"/>
                        <a:ea typeface="+mn-ea"/>
                        <a:cs typeface="Arial"/>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endParaRPr lang="en-US" sz="1400" b="0" i="0" u="none" strike="noStrike" dirty="0">
                        <a:solidFill>
                          <a:srgbClr val="000000"/>
                        </a:solidFill>
                        <a:effectLst/>
                        <a:latin typeface="+mn-lt"/>
                      </a:endParaRP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dirty="0">
                          <a:solidFill>
                            <a:srgbClr val="3333FF"/>
                          </a:solidFill>
                          <a:latin typeface="Arial"/>
                          <a:cs typeface="Arial"/>
                        </a:rPr>
                        <a:t>DOE </a:t>
                      </a:r>
                      <a:r>
                        <a:rPr lang="en-US" sz="1400" b="1" i="0" spc="20" dirty="0">
                          <a:solidFill>
                            <a:srgbClr val="3333FF"/>
                          </a:solidFill>
                          <a:latin typeface="Arial"/>
                          <a:cs typeface="Arial"/>
                        </a:rPr>
                        <a:t>CD-</a:t>
                      </a:r>
                      <a:r>
                        <a:rPr lang="en-US" sz="1400" b="1" i="0" spc="15" dirty="0">
                          <a:solidFill>
                            <a:srgbClr val="3333FF"/>
                          </a:solidFill>
                          <a:latin typeface="Arial"/>
                          <a:cs typeface="Arial"/>
                        </a:rPr>
                        <a:t>2 Approval for Detector</a:t>
                      </a:r>
                      <a:endParaRPr lang="en-US" sz="1400" b="1" i="0" dirty="0">
                        <a:solidFill>
                          <a:srgbClr val="3333FF"/>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solidFill>
                            <a:srgbClr val="3333FF"/>
                          </a:solidFill>
                          <a:latin typeface="Arial"/>
                          <a:cs typeface="Arial"/>
                        </a:rPr>
                        <a:t>~End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06644080"/>
                  </a:ext>
                </a:extLst>
              </a:tr>
            </a:tbl>
          </a:graphicData>
        </a:graphic>
      </p:graphicFrame>
    </p:spTree>
    <p:extLst>
      <p:ext uri="{BB962C8B-B14F-4D97-AF65-F5344CB8AC3E}">
        <p14:creationId xmlns:p14="http://schemas.microsoft.com/office/powerpoint/2010/main" val="1625961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6AAFCE-9A88-315F-449F-598BDA464116}"/>
              </a:ext>
            </a:extLst>
          </p:cNvPr>
          <p:cNvSpPr>
            <a:spLocks noGrp="1"/>
          </p:cNvSpPr>
          <p:nvPr>
            <p:ph type="title"/>
          </p:nvPr>
        </p:nvSpPr>
        <p:spPr>
          <a:xfrm>
            <a:off x="462579" y="0"/>
            <a:ext cx="11499925" cy="494117"/>
          </a:xfrm>
        </p:spPr>
        <p:txBody>
          <a:bodyPr/>
          <a:lstStyle/>
          <a:p>
            <a:r>
              <a:rPr lang="en-US" dirty="0"/>
              <a:t>DOE IPR Charge for April 28-May 1, 2026</a:t>
            </a:r>
          </a:p>
        </p:txBody>
      </p:sp>
      <p:sp>
        <p:nvSpPr>
          <p:cNvPr id="4" name="Content Placeholder 3">
            <a:extLst>
              <a:ext uri="{FF2B5EF4-FFF2-40B4-BE49-F238E27FC236}">
                <a16:creationId xmlns:a16="http://schemas.microsoft.com/office/drawing/2014/main" id="{DEDE6721-37B1-C6E6-BB82-9DB308887027}"/>
              </a:ext>
            </a:extLst>
          </p:cNvPr>
          <p:cNvSpPr>
            <a:spLocks noGrp="1"/>
          </p:cNvSpPr>
          <p:nvPr>
            <p:ph idx="1"/>
          </p:nvPr>
        </p:nvSpPr>
        <p:spPr>
          <a:xfrm>
            <a:off x="462578" y="771116"/>
            <a:ext cx="11499925" cy="5116677"/>
          </a:xfrm>
        </p:spPr>
        <p:txBody>
          <a:bodyPr>
            <a:normAutofit fontScale="85000" lnSpcReduction="10000"/>
          </a:bodyPr>
          <a:lstStyle/>
          <a:p>
            <a:pPr marL="0" indent="0">
              <a:buNone/>
            </a:pPr>
            <a:r>
              <a:rPr lang="en-US" dirty="0">
                <a:latin typeface="Aptos" panose="020B0004020202020204" pitchFamily="34" charset="0"/>
              </a:rPr>
              <a:t>Charge items 1-3, out of 6:</a:t>
            </a:r>
          </a:p>
          <a:p>
            <a:pPr marL="457200" lvl="0" indent="-457200">
              <a:buFont typeface="+mj-lt"/>
              <a:buAutoNum type="arabicPeriod"/>
            </a:pPr>
            <a:r>
              <a:rPr lang="en-US" dirty="0">
                <a:latin typeface="Aptos" panose="020B0004020202020204" pitchFamily="34" charset="0"/>
              </a:rPr>
              <a:t>Is the project team effectively executing the work, including long-lead procurements? Is the project positioned to complete long-lead procurements within the established schedule and cost baseline? Are technical issues across all subprojects appropriately and proactively addressed?</a:t>
            </a:r>
          </a:p>
          <a:p>
            <a:pPr marL="457200" lvl="0" indent="-457200">
              <a:buFont typeface="+mj-lt"/>
              <a:buAutoNum type="arabicPeriod"/>
            </a:pPr>
            <a:r>
              <a:rPr lang="en-US" b="1" dirty="0">
                <a:solidFill>
                  <a:srgbClr val="3333FF"/>
                </a:solidFill>
                <a:latin typeface="Aptos" panose="020B0004020202020204" pitchFamily="34" charset="0"/>
              </a:rPr>
              <a:t>Is the project team on track to present performance baselines for the first two subprojects it has proposed, the Accelerator Storage Rings and Detector subprojects, by the end of 2026? </a:t>
            </a:r>
            <a:r>
              <a:rPr lang="en-US" b="1" dirty="0">
                <a:latin typeface="Aptos" panose="020B0004020202020204" pitchFamily="34" charset="0"/>
              </a:rPr>
              <a:t>Is the team making adequate progress developing the performance baseline for the other subprojects it has proposed? Is each subproject scope well and logically defined? Are the subprojects ordered and phased optimally? Are the schedules and cost estimates credible for the current stage of each subproject? Do plans include adequate scope, schedule, and cost contingency?</a:t>
            </a:r>
          </a:p>
          <a:p>
            <a:pPr marL="457200" lvl="0" indent="-457200">
              <a:buFont typeface="+mj-lt"/>
              <a:buAutoNum type="arabicPeriod"/>
            </a:pPr>
            <a:r>
              <a:rPr lang="en-US" dirty="0">
                <a:latin typeface="Aptos" panose="020B0004020202020204" pitchFamily="34" charset="0"/>
              </a:rPr>
              <a:t>Are the key performance parameters and scope for each subproject well documented, traceable, reasonable, and justifiable? Does the roll-up of subproject scope unambiguously and progressively elaborate a complete and responsive Electron-Ion Collider facility in an asset-oriented hierarchy? Are subproject interfaces understood and clearly delineated at this stage of design? Would attainment of the key performance parameters of all subprojects indicate delivery of the mission need?</a:t>
            </a:r>
          </a:p>
          <a:p>
            <a:pPr marL="0" indent="0">
              <a:buNone/>
            </a:pPr>
            <a:endParaRPr lang="en-US" dirty="0">
              <a:latin typeface="Aptos" panose="020B0004020202020204" pitchFamily="34" charset="0"/>
            </a:endParaRPr>
          </a:p>
        </p:txBody>
      </p:sp>
      <p:sp>
        <p:nvSpPr>
          <p:cNvPr id="5" name="TextBox 4">
            <a:extLst>
              <a:ext uri="{FF2B5EF4-FFF2-40B4-BE49-F238E27FC236}">
                <a16:creationId xmlns:a16="http://schemas.microsoft.com/office/drawing/2014/main" id="{4961BBC4-662F-4615-8BFF-6F1C711B2DFD}"/>
              </a:ext>
            </a:extLst>
          </p:cNvPr>
          <p:cNvSpPr txBox="1"/>
          <p:nvPr/>
        </p:nvSpPr>
        <p:spPr>
          <a:xfrm>
            <a:off x="9494074" y="494117"/>
            <a:ext cx="2534668" cy="276999"/>
          </a:xfrm>
          <a:prstGeom prst="rect">
            <a:avLst/>
          </a:prstGeom>
          <a:noFill/>
        </p:spPr>
        <p:txBody>
          <a:bodyPr wrap="none" rtlCol="0">
            <a:spAutoFit/>
          </a:bodyPr>
          <a:lstStyle/>
          <a:p>
            <a:r>
              <a:rPr lang="en-US" sz="1200" i="1" dirty="0"/>
              <a:t>IPR = Independent Project Review</a:t>
            </a:r>
          </a:p>
        </p:txBody>
      </p:sp>
    </p:spTree>
    <p:extLst>
      <p:ext uri="{BB962C8B-B14F-4D97-AF65-F5344CB8AC3E}">
        <p14:creationId xmlns:p14="http://schemas.microsoft.com/office/powerpoint/2010/main" val="243127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6083F-132E-0AAE-E66A-9BBAA5F900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A7F35E-84D6-CD59-9306-876D4274DC34}"/>
              </a:ext>
            </a:extLst>
          </p:cNvPr>
          <p:cNvSpPr>
            <a:spLocks noGrp="1"/>
          </p:cNvSpPr>
          <p:nvPr>
            <p:ph type="title"/>
          </p:nvPr>
        </p:nvSpPr>
        <p:spPr>
          <a:xfrm>
            <a:off x="398848" y="-169747"/>
            <a:ext cx="11347413" cy="825178"/>
          </a:xfrm>
        </p:spPr>
        <p:txBody>
          <a:bodyPr>
            <a:normAutofit/>
          </a:bodyPr>
          <a:lstStyle/>
          <a:p>
            <a:r>
              <a:rPr lang="en-US" sz="3200" dirty="0"/>
              <a:t>EIC Status at A Glance</a:t>
            </a:r>
          </a:p>
        </p:txBody>
      </p:sp>
      <p:sp>
        <p:nvSpPr>
          <p:cNvPr id="24" name="Content Placeholder 3">
            <a:extLst>
              <a:ext uri="{FF2B5EF4-FFF2-40B4-BE49-F238E27FC236}">
                <a16:creationId xmlns:a16="http://schemas.microsoft.com/office/drawing/2014/main" id="{82AA8C14-DA97-754C-EA8C-188521C83A02}"/>
              </a:ext>
            </a:extLst>
          </p:cNvPr>
          <p:cNvSpPr>
            <a:spLocks noGrp="1"/>
          </p:cNvSpPr>
          <p:nvPr>
            <p:ph idx="1"/>
          </p:nvPr>
        </p:nvSpPr>
        <p:spPr>
          <a:xfrm>
            <a:off x="430713" y="711477"/>
            <a:ext cx="11283682" cy="5178404"/>
          </a:xfrm>
          <a:ln>
            <a:noFill/>
          </a:ln>
        </p:spPr>
        <p:txBody>
          <a:bodyPr vert="horz" lIns="91440" tIns="45720" rIns="91440" bIns="45720" rtlCol="0" anchor="t">
            <a:normAutofit fontScale="62500" lnSpcReduction="20000"/>
          </a:bodyPr>
          <a:lstStyle/>
          <a:p>
            <a:pPr>
              <a:lnSpc>
                <a:spcPct val="110000"/>
              </a:lnSpc>
              <a:spcAft>
                <a:spcPts val="600"/>
              </a:spcAft>
            </a:pPr>
            <a:r>
              <a:rPr lang="en-US" dirty="0"/>
              <a:t>EIC facility scope provides the capability to achieve the performance required by the Mission Need.</a:t>
            </a:r>
          </a:p>
          <a:p>
            <a:pPr lvl="1">
              <a:lnSpc>
                <a:spcPct val="110000"/>
              </a:lnSpc>
              <a:spcAft>
                <a:spcPts val="600"/>
              </a:spcAft>
              <a:buFont typeface="Courier New" panose="02070309020205020404" pitchFamily="49" charset="0"/>
              <a:buChar char="o"/>
            </a:pPr>
            <a:r>
              <a:rPr lang="en-US" dirty="0"/>
              <a:t>CD-0 – December 2019</a:t>
            </a:r>
          </a:p>
          <a:p>
            <a:pPr lvl="1">
              <a:lnSpc>
                <a:spcPct val="110000"/>
              </a:lnSpc>
              <a:spcAft>
                <a:spcPts val="600"/>
              </a:spcAft>
              <a:buFont typeface="Courier New" panose="02070309020205020404" pitchFamily="49" charset="0"/>
              <a:buChar char="o"/>
            </a:pPr>
            <a:r>
              <a:rPr lang="en-US" dirty="0"/>
              <a:t>CD-1 – June 2021</a:t>
            </a:r>
          </a:p>
          <a:p>
            <a:pPr lvl="1">
              <a:lnSpc>
                <a:spcPct val="110000"/>
              </a:lnSpc>
              <a:spcAft>
                <a:spcPts val="600"/>
              </a:spcAft>
              <a:buFont typeface="Courier New" panose="02070309020205020404" pitchFamily="49" charset="0"/>
              <a:buChar char="o"/>
            </a:pPr>
            <a:r>
              <a:rPr lang="en-US" dirty="0"/>
              <a:t>CD-3A – March 2024</a:t>
            </a:r>
          </a:p>
          <a:p>
            <a:pPr lvl="1">
              <a:lnSpc>
                <a:spcPct val="110000"/>
              </a:lnSpc>
              <a:spcAft>
                <a:spcPts val="600"/>
              </a:spcAft>
              <a:buFont typeface="Courier New" panose="02070309020205020404" pitchFamily="49" charset="0"/>
              <a:buChar char="o"/>
            </a:pPr>
            <a:r>
              <a:rPr lang="en-US" dirty="0"/>
              <a:t>CD-3B – Successful Review January 2025 -- pending, ESAAB approval expected soon</a:t>
            </a:r>
          </a:p>
          <a:p>
            <a:pPr>
              <a:lnSpc>
                <a:spcPct val="110000"/>
              </a:lnSpc>
              <a:spcAft>
                <a:spcPts val="600"/>
              </a:spcAft>
            </a:pPr>
            <a:r>
              <a:rPr lang="en-US" dirty="0"/>
              <a:t>EIC cost is $3B, continuing to absorb cost of delays</a:t>
            </a:r>
          </a:p>
          <a:p>
            <a:pPr lvl="1">
              <a:lnSpc>
                <a:spcPct val="110000"/>
              </a:lnSpc>
              <a:spcAft>
                <a:spcPts val="600"/>
              </a:spcAft>
              <a:buFont typeface="Courier New" panose="02070309020205020404" pitchFamily="49" charset="0"/>
              <a:buChar char="o"/>
            </a:pPr>
            <a:r>
              <a:rPr lang="en-US" dirty="0"/>
              <a:t>To date (through FY25) $0.5B funded by DOE, including $138M IRA funds</a:t>
            </a:r>
          </a:p>
          <a:p>
            <a:pPr lvl="1">
              <a:lnSpc>
                <a:spcPct val="110000"/>
              </a:lnSpc>
              <a:spcAft>
                <a:spcPts val="600"/>
              </a:spcAft>
              <a:buFont typeface="Courier New" panose="02070309020205020404" pitchFamily="49" charset="0"/>
              <a:buChar char="o"/>
            </a:pPr>
            <a:r>
              <a:rPr lang="en-US" dirty="0"/>
              <a:t>FY26 budget still process, good news Water and Energy Bill has $158M for EIC </a:t>
            </a:r>
            <a:r>
              <a:rPr lang="en-US" dirty="0">
                <a:sym typeface="Wingdings" pitchFamily="2" charset="2"/>
              </a:rPr>
              <a:t> needs to be signed in law</a:t>
            </a:r>
            <a:endParaRPr lang="en-US" dirty="0"/>
          </a:p>
          <a:p>
            <a:pPr lvl="1">
              <a:lnSpc>
                <a:spcPct val="110000"/>
              </a:lnSpc>
              <a:spcAft>
                <a:spcPts val="600"/>
              </a:spcAft>
              <a:buFont typeface="Courier New" panose="02070309020205020404" pitchFamily="49" charset="0"/>
              <a:buChar char="o"/>
            </a:pPr>
            <a:r>
              <a:rPr lang="en-US" dirty="0"/>
              <a:t>$100M of additional NYS funding is in the bank.</a:t>
            </a:r>
          </a:p>
          <a:p>
            <a:pPr>
              <a:lnSpc>
                <a:spcPct val="110000"/>
              </a:lnSpc>
              <a:spcAft>
                <a:spcPts val="600"/>
              </a:spcAft>
            </a:pPr>
            <a:r>
              <a:rPr lang="en-US" dirty="0"/>
              <a:t>A single integrated line-item construction project executed as subprojects with well-defined deliverables, interfaces, and Key Performance Parameters.</a:t>
            </a:r>
          </a:p>
          <a:p>
            <a:pPr lvl="1">
              <a:lnSpc>
                <a:spcPct val="110000"/>
              </a:lnSpc>
              <a:spcAft>
                <a:spcPts val="600"/>
              </a:spcAft>
              <a:buFont typeface="Courier New" panose="02070309020205020404" pitchFamily="49" charset="0"/>
              <a:buChar char="o"/>
            </a:pPr>
            <a:r>
              <a:rPr lang="en-US" dirty="0"/>
              <a:t>Accelerator Storage Rings (ASR)</a:t>
            </a:r>
          </a:p>
          <a:p>
            <a:pPr lvl="1">
              <a:lnSpc>
                <a:spcPct val="110000"/>
              </a:lnSpc>
              <a:spcAft>
                <a:spcPts val="600"/>
              </a:spcAft>
              <a:buFont typeface="Courier New" panose="02070309020205020404" pitchFamily="49" charset="0"/>
              <a:buChar char="o"/>
            </a:pPr>
            <a:r>
              <a:rPr lang="en-US" dirty="0"/>
              <a:t>Detector (DET)</a:t>
            </a:r>
          </a:p>
          <a:p>
            <a:pPr lvl="1">
              <a:lnSpc>
                <a:spcPct val="110000"/>
              </a:lnSpc>
              <a:spcAft>
                <a:spcPts val="600"/>
              </a:spcAft>
              <a:buFont typeface="Courier New" panose="02070309020205020404" pitchFamily="49" charset="0"/>
              <a:buChar char="o"/>
            </a:pPr>
            <a:r>
              <a:rPr lang="en-US" dirty="0"/>
              <a:t>Interaction Region (IR)</a:t>
            </a:r>
          </a:p>
          <a:p>
            <a:pPr lvl="1">
              <a:lnSpc>
                <a:spcPct val="110000"/>
              </a:lnSpc>
              <a:spcAft>
                <a:spcPts val="600"/>
              </a:spcAft>
              <a:buFont typeface="Courier New" panose="02070309020205020404" pitchFamily="49" charset="0"/>
              <a:buChar char="o"/>
            </a:pPr>
            <a:r>
              <a:rPr lang="en-US" dirty="0"/>
              <a:t>Electron Injector (EIN)</a:t>
            </a:r>
          </a:p>
          <a:p>
            <a:pPr lvl="1">
              <a:lnSpc>
                <a:spcPct val="110000"/>
              </a:lnSpc>
              <a:spcAft>
                <a:spcPts val="600"/>
              </a:spcAft>
              <a:buFont typeface="Courier New" panose="02070309020205020404" pitchFamily="49" charset="0"/>
              <a:buChar char="o"/>
            </a:pPr>
            <a:r>
              <a:rPr lang="en-US" dirty="0"/>
              <a:t>Project and Integrated Performance (IP) (includes Energy &amp; Luminosity Ramp-up (ELR))</a:t>
            </a:r>
          </a:p>
          <a:p>
            <a:pPr>
              <a:lnSpc>
                <a:spcPct val="110000"/>
              </a:lnSpc>
              <a:spcAft>
                <a:spcPts val="600"/>
              </a:spcAft>
            </a:pPr>
            <a:r>
              <a:rPr lang="en-US" dirty="0"/>
              <a:t>EIC is ready to start construction after RHIC concludes late January 2026.</a:t>
            </a:r>
          </a:p>
          <a:p>
            <a:pPr>
              <a:lnSpc>
                <a:spcPct val="110000"/>
              </a:lnSpc>
              <a:spcAft>
                <a:spcPts val="600"/>
              </a:spcAft>
            </a:pPr>
            <a:r>
              <a:rPr lang="en-US" dirty="0"/>
              <a:t>Anticipate CD-2/3 for ASR and CD-2 for DET in 2026.</a:t>
            </a:r>
          </a:p>
          <a:p>
            <a:pPr>
              <a:lnSpc>
                <a:spcPct val="110000"/>
              </a:lnSpc>
              <a:spcAft>
                <a:spcPts val="600"/>
              </a:spcAft>
            </a:pPr>
            <a:r>
              <a:rPr lang="en-US" dirty="0"/>
              <a:t>EIC initial science begins in 2035</a:t>
            </a:r>
          </a:p>
          <a:p>
            <a:pPr marL="0" indent="0">
              <a:lnSpc>
                <a:spcPct val="110000"/>
              </a:lnSpc>
              <a:spcAft>
                <a:spcPts val="600"/>
              </a:spcAft>
              <a:buNone/>
            </a:pPr>
            <a:endParaRPr lang="en-US" sz="800" dirty="0"/>
          </a:p>
          <a:p>
            <a:pPr marL="9525" indent="0">
              <a:spcAft>
                <a:spcPts val="600"/>
              </a:spcAft>
              <a:buNone/>
              <a:tabLst>
                <a:tab pos="906463" algn="l"/>
                <a:tab pos="1474788" algn="l"/>
              </a:tabLst>
            </a:pPr>
            <a:endParaRPr lang="en-US" dirty="0"/>
          </a:p>
        </p:txBody>
      </p:sp>
    </p:spTree>
    <p:extLst>
      <p:ext uri="{BB962C8B-B14F-4D97-AF65-F5344CB8AC3E}">
        <p14:creationId xmlns:p14="http://schemas.microsoft.com/office/powerpoint/2010/main" val="42681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C87D0-0293-0A4E-4B06-24FC0DA84A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17819B-D46E-81D4-1D52-12F9DCD76E1F}"/>
              </a:ext>
            </a:extLst>
          </p:cNvPr>
          <p:cNvSpPr>
            <a:spLocks noGrp="1"/>
          </p:cNvSpPr>
          <p:nvPr>
            <p:ph type="title"/>
          </p:nvPr>
        </p:nvSpPr>
        <p:spPr>
          <a:xfrm>
            <a:off x="459351" y="-119270"/>
            <a:ext cx="11347413" cy="825178"/>
          </a:xfrm>
        </p:spPr>
        <p:txBody>
          <a:bodyPr/>
          <a:lstStyle/>
          <a:p>
            <a:r>
              <a:rPr lang="en-US" dirty="0"/>
              <a:t>EIC Planning Dates - II</a:t>
            </a:r>
          </a:p>
        </p:txBody>
      </p:sp>
      <p:graphicFrame>
        <p:nvGraphicFramePr>
          <p:cNvPr id="6" name="Table 5">
            <a:extLst>
              <a:ext uri="{FF2B5EF4-FFF2-40B4-BE49-F238E27FC236}">
                <a16:creationId xmlns:a16="http://schemas.microsoft.com/office/drawing/2014/main" id="{D8B7BC7F-BCF0-AB45-0E57-C09F6D975C65}"/>
              </a:ext>
            </a:extLst>
          </p:cNvPr>
          <p:cNvGraphicFramePr>
            <a:graphicFrameLocks noGrp="1"/>
          </p:cNvGraphicFramePr>
          <p:nvPr>
            <p:extLst>
              <p:ext uri="{D42A27DB-BD31-4B8C-83A1-F6EECF244321}">
                <p14:modId xmlns:p14="http://schemas.microsoft.com/office/powerpoint/2010/main" val="4123192790"/>
              </p:ext>
            </p:extLst>
          </p:nvPr>
        </p:nvGraphicFramePr>
        <p:xfrm>
          <a:off x="459351" y="776101"/>
          <a:ext cx="11503148" cy="4937887"/>
        </p:xfrm>
        <a:graphic>
          <a:graphicData uri="http://schemas.openxmlformats.org/drawingml/2006/table">
            <a:tbl>
              <a:tblPr firstRow="1" bandRow="1"/>
              <a:tblGrid>
                <a:gridCol w="4276688">
                  <a:extLst>
                    <a:ext uri="{9D8B030D-6E8A-4147-A177-3AD203B41FA5}">
                      <a16:colId xmlns:a16="http://schemas.microsoft.com/office/drawing/2014/main" val="3898981589"/>
                    </a:ext>
                  </a:extLst>
                </a:gridCol>
                <a:gridCol w="1650380">
                  <a:extLst>
                    <a:ext uri="{9D8B030D-6E8A-4147-A177-3AD203B41FA5}">
                      <a16:colId xmlns:a16="http://schemas.microsoft.com/office/drawing/2014/main" val="1559924210"/>
                    </a:ext>
                  </a:extLst>
                </a:gridCol>
                <a:gridCol w="4025588">
                  <a:extLst>
                    <a:ext uri="{9D8B030D-6E8A-4147-A177-3AD203B41FA5}">
                      <a16:colId xmlns:a16="http://schemas.microsoft.com/office/drawing/2014/main" val="974879860"/>
                    </a:ext>
                  </a:extLst>
                </a:gridCol>
                <a:gridCol w="1550492">
                  <a:extLst>
                    <a:ext uri="{9D8B030D-6E8A-4147-A177-3AD203B41FA5}">
                      <a16:colId xmlns:a16="http://schemas.microsoft.com/office/drawing/2014/main" val="2821486861"/>
                    </a:ext>
                  </a:extLst>
                </a:gridCol>
              </a:tblGrid>
              <a:tr h="319052">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a:cs typeface="Arial"/>
                        </a:rPr>
                        <a:t>Milestone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a:cs typeface="Arial"/>
                        </a:rPr>
                        <a:t>Milestone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extLst>
                  <a:ext uri="{0D108BD9-81ED-4DB2-BD59-A6C34878D82A}">
                    <a16:rowId xmlns:a16="http://schemas.microsoft.com/office/drawing/2014/main" val="246615833"/>
                  </a:ext>
                </a:extLst>
              </a:tr>
              <a:tr h="31905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a:solidFill>
                            <a:schemeClr val="dk1"/>
                          </a:solidFill>
                          <a:latin typeface="Arial" panose="020B0604020202020204"/>
                          <a:ea typeface="+mn-ea"/>
                          <a:cs typeface="Arial"/>
                        </a:rPr>
                        <a:t>DOE Independent Project Review (IPR)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1" i="0">
                          <a:latin typeface="Arial"/>
                          <a:cs typeface="Arial"/>
                        </a:rPr>
                        <a:t>Jan. 7-9,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chemeClr val="tx1"/>
                          </a:solidFill>
                          <a:latin typeface="+mn-lt"/>
                          <a:cs typeface="Arial"/>
                        </a:rPr>
                        <a:t>Assessments of Baseline Readiness for SPs</a:t>
                      </a: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588"/>
                      </a:srgbClr>
                    </a:solidFill>
                  </a:tcPr>
                </a:tc>
                <a:tc>
                  <a:txBody>
                    <a:bodyPr/>
                    <a:lstStyle/>
                    <a:p>
                      <a:pPr algn="r" fontAlgn="b"/>
                      <a:r>
                        <a:rPr lang="en-US" sz="1400" b="0" i="0" u="none" strike="noStrike">
                          <a:solidFill>
                            <a:schemeClr val="tx1"/>
                          </a:solidFill>
                          <a:effectLst/>
                          <a:latin typeface="+mn-lt"/>
                        </a:rPr>
                        <a:t>Nov’ 25 – Apr’ 26</a:t>
                      </a: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588"/>
                      </a:srgbClr>
                    </a:solidFill>
                  </a:tcPr>
                </a:tc>
                <a:extLst>
                  <a:ext uri="{0D108BD9-81ED-4DB2-BD59-A6C34878D82A}">
                    <a16:rowId xmlns:a16="http://schemas.microsoft.com/office/drawing/2014/main" val="4025676722"/>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Arial"/>
                          <a:ea typeface="+mn-ea"/>
                          <a:cs typeface="Arial"/>
                        </a:rPr>
                        <a:t>Start Developing Scope of Subprojects</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1147763" fontAlgn="b"/>
                      <a:r>
                        <a:rPr lang="en-US" sz="1400" b="0" i="0" u="none" strike="noStrike">
                          <a:solidFill>
                            <a:srgbClr val="000000"/>
                          </a:solidFill>
                          <a:effectLst/>
                          <a:latin typeface="+mn-lt"/>
                        </a:rPr>
                        <a:t>January 10,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a:solidFill>
                            <a:schemeClr val="dk1"/>
                          </a:solidFill>
                          <a:latin typeface="+mn-lt"/>
                          <a:ea typeface="+mn-ea"/>
                          <a:cs typeface="Arial"/>
                        </a:rPr>
                        <a:t>     Interaction Region</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a:solidFill>
                            <a:srgbClr val="000000"/>
                          </a:solidFill>
                          <a:effectLst/>
                          <a:latin typeface="+mn-lt"/>
                        </a:rPr>
                        <a:t>Nov. 18-20,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5636161"/>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Arial"/>
                          <a:ea typeface="+mn-ea"/>
                          <a:cs typeface="Arial"/>
                        </a:rPr>
                        <a:t>IR SC Magnet Steering Group Meetings - Monthly</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1147763" fontAlgn="b"/>
                      <a:r>
                        <a:rPr lang="en-US" sz="1400" b="0" i="0" u="none" strike="noStrike">
                          <a:solidFill>
                            <a:srgbClr val="000000"/>
                          </a:solidFill>
                          <a:effectLst/>
                          <a:latin typeface="+mn-lt"/>
                        </a:rPr>
                        <a:t>   January 17,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a:solidFill>
                            <a:schemeClr val="dk1"/>
                          </a:solidFill>
                          <a:latin typeface="+mn-lt"/>
                          <a:ea typeface="+mn-ea"/>
                          <a:cs typeface="Arial"/>
                        </a:rPr>
                        <a:t>     Accelerator Storage Rings</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a:solidFill>
                            <a:srgbClr val="000000"/>
                          </a:solidFill>
                          <a:effectLst/>
                          <a:latin typeface="+mn-lt"/>
                        </a:rPr>
                        <a:t>Jan. 14-16,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2659954"/>
                  </a:ext>
                </a:extLst>
              </a:tr>
              <a:tr h="319052">
                <a:tc>
                  <a:txBody>
                    <a:bodyPr/>
                    <a:lstStyle/>
                    <a:p>
                      <a:pPr marL="60325" indent="0" algn="l" fontAlgn="b"/>
                      <a:r>
                        <a:rPr lang="en-US" sz="1400" b="0" i="0" u="none" strike="noStrike">
                          <a:solidFill>
                            <a:srgbClr val="000000"/>
                          </a:solidFill>
                          <a:effectLst/>
                          <a:latin typeface="+mn-lt"/>
                        </a:rPr>
                        <a:t>Project Advisory Committee Meeting </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914400" fontAlgn="b"/>
                      <a:r>
                        <a:rPr lang="en-US" sz="1400" b="0" i="0" u="none" strike="noStrike">
                          <a:solidFill>
                            <a:srgbClr val="000000"/>
                          </a:solidFill>
                          <a:effectLst/>
                          <a:latin typeface="+mn-lt"/>
                        </a:rPr>
                        <a:t>  February 11,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a:solidFill>
                            <a:schemeClr val="dk1"/>
                          </a:solidFill>
                          <a:latin typeface="+mn-lt"/>
                          <a:ea typeface="+mn-ea"/>
                          <a:cs typeface="Arial"/>
                        </a:rPr>
                        <a:t>     Detector (Rescheduled from November 12-14)</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a:solidFill>
                            <a:srgbClr val="000000"/>
                          </a:solidFill>
                          <a:effectLst/>
                          <a:latin typeface="+mn-lt"/>
                        </a:rPr>
                        <a:t>Feb. 3-5,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376565"/>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Arial"/>
                          <a:ea typeface="+mn-ea"/>
                          <a:cs typeface="Arial"/>
                        </a:rPr>
                        <a:t>Detector Advisory Committee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1147763" fontAlgn="b"/>
                      <a:r>
                        <a:rPr lang="en-US" sz="1400" b="0" i="0" u="none" strike="noStrike">
                          <a:solidFill>
                            <a:srgbClr val="000000"/>
                          </a:solidFill>
                          <a:effectLst/>
                          <a:latin typeface="+mn-lt"/>
                        </a:rPr>
                        <a:t>June 11-13,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a:solidFill>
                            <a:schemeClr val="dk1"/>
                          </a:solidFill>
                          <a:latin typeface="+mn-lt"/>
                          <a:ea typeface="+mn-ea"/>
                          <a:cs typeface="Arial"/>
                        </a:rPr>
                        <a:t>     </a:t>
                      </a:r>
                      <a:r>
                        <a:rPr lang="en-US" sz="1200" b="0" i="1">
                          <a:solidFill>
                            <a:schemeClr val="tx1"/>
                          </a:solidFill>
                          <a:latin typeface="+mn-lt"/>
                          <a:cs typeface="Arial"/>
                        </a:rPr>
                        <a:t>Global, Energy and Luminosity Ramp-Up (Full Project)</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a:solidFill>
                            <a:srgbClr val="000000"/>
                          </a:solidFill>
                          <a:effectLst/>
                          <a:latin typeface="+mn-lt"/>
                        </a:rPr>
                        <a:t>Feb. 9-13,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806149"/>
                  </a:ext>
                </a:extLst>
              </a:tr>
              <a:tr h="319052">
                <a:tc>
                  <a:txBody>
                    <a:bodyPr/>
                    <a:lstStyle/>
                    <a:p>
                      <a:pPr marL="60325" indent="0" algn="l" fontAlgn="b"/>
                      <a:r>
                        <a:rPr lang="en-US" sz="1400" b="0" i="0" u="none" strike="noStrike">
                          <a:solidFill>
                            <a:srgbClr val="000000"/>
                          </a:solidFill>
                          <a:effectLst/>
                          <a:latin typeface="+mn-lt"/>
                        </a:rPr>
                        <a:t>EIC Advisory Board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fontAlgn="b"/>
                      <a:r>
                        <a:rPr lang="en-US" sz="1400" b="0" i="0" u="none" strike="noStrike">
                          <a:solidFill>
                            <a:srgbClr val="000000"/>
                          </a:solidFill>
                          <a:effectLst/>
                          <a:latin typeface="+mn-lt"/>
                        </a:rPr>
                        <a:t>June 17,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spc="25">
                          <a:solidFill>
                            <a:schemeClr val="dk1"/>
                          </a:solidFill>
                          <a:latin typeface="+mn-lt"/>
                          <a:ea typeface="+mn-ea"/>
                          <a:cs typeface="Arial"/>
                        </a:rPr>
                        <a:t>     </a:t>
                      </a:r>
                      <a:r>
                        <a:rPr lang="en-US" sz="1200" b="0" i="1">
                          <a:solidFill>
                            <a:schemeClr val="tx1"/>
                          </a:solidFill>
                          <a:latin typeface="+mn-lt"/>
                          <a:cs typeface="Arial"/>
                        </a:rPr>
                        <a:t>Electron Injector (follow-up to Apr ‘25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0" i="1" u="none" strike="noStrike">
                          <a:solidFill>
                            <a:srgbClr val="000000"/>
                          </a:solidFill>
                          <a:effectLst/>
                          <a:latin typeface="+mn-lt"/>
                        </a:rPr>
                        <a:t>April 2026</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9311163"/>
                  </a:ext>
                </a:extLst>
              </a:tr>
              <a:tr h="319052">
                <a:tc>
                  <a:txBody>
                    <a:bodyPr/>
                    <a:lstStyle/>
                    <a:p>
                      <a:pPr marL="60325"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DOE CD-3B ESAAB Approval</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Pending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dirty="0">
                          <a:solidFill>
                            <a:srgbClr val="C00000"/>
                          </a:solidFill>
                          <a:latin typeface="+mn-lt"/>
                          <a:cs typeface="Arial"/>
                        </a:rPr>
                        <a:t>EIC Project Advisory Committee (2-3 </a:t>
                      </a:r>
                      <a:r>
                        <a:rPr lang="en-US" sz="1400" b="0" i="0" dirty="0" err="1">
                          <a:solidFill>
                            <a:srgbClr val="C00000"/>
                          </a:solidFill>
                          <a:latin typeface="+mn-lt"/>
                          <a:cs typeface="Arial"/>
                        </a:rPr>
                        <a:t>hrs</a:t>
                      </a:r>
                      <a:r>
                        <a:rPr lang="en-US" sz="1400" b="0" i="0" dirty="0">
                          <a:solidFill>
                            <a:srgbClr val="C00000"/>
                          </a:solidFill>
                          <a:latin typeface="+mn-lt"/>
                          <a:cs typeface="Arial"/>
                        </a:rPr>
                        <a:t>, virtual)</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rgbClr val="C00000"/>
                          </a:solidFill>
                          <a:effectLst/>
                          <a:latin typeface="+mn-lt"/>
                        </a:rPr>
                        <a:t>Dec. 2, 2025</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1808645"/>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u="none" strike="noStrike">
                          <a:solidFill>
                            <a:srgbClr val="000000"/>
                          </a:solidFill>
                          <a:effectLst/>
                          <a:latin typeface="+mn-lt"/>
                        </a:rPr>
                        <a:t>DOE IPR Focused Status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a:solidFill>
                            <a:srgbClr val="000000"/>
                          </a:solidFill>
                          <a:effectLst/>
                          <a:latin typeface="+mn-lt"/>
                        </a:rPr>
                        <a:t>August 5-7,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a:solidFill>
                            <a:srgbClr val="C00000"/>
                          </a:solidFill>
                          <a:latin typeface="+mn-lt"/>
                          <a:cs typeface="Arial"/>
                        </a:rPr>
                        <a:t>EIC Project Strategy Workshop - Stakeholders</a:t>
                      </a:r>
                    </a:p>
                  </a:txBody>
                  <a:tcPr marL="6350" marR="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rgbClr val="C00000"/>
                          </a:solidFill>
                          <a:effectLst/>
                          <a:latin typeface="+mn-lt"/>
                        </a:rPr>
                        <a:t>Dec. 4, 2025</a:t>
                      </a:r>
                    </a:p>
                  </a:txBody>
                  <a:tcPr marL="6350" marT="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023570"/>
                  </a:ext>
                </a:extLst>
              </a:tr>
              <a:tr h="296333">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spc="25">
                          <a:solidFill>
                            <a:schemeClr val="tx1"/>
                          </a:solidFill>
                          <a:latin typeface="+mn-lt"/>
                          <a:ea typeface="+mn-ea"/>
                          <a:cs typeface="Arial"/>
                        </a:rPr>
                        <a:t>DOE RHIC R&amp;R/Injector Operations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mn-lt"/>
                        </a:rPr>
                        <a:t>Sept. 8-10,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50196"/>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rgbClr val="C00000"/>
                          </a:solidFill>
                          <a:latin typeface="Arial"/>
                          <a:cs typeface="Arial"/>
                        </a:rPr>
                        <a:t>EIC Management Team Retreat – Action Plans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0">
                          <a:solidFill>
                            <a:srgbClr val="C00000"/>
                          </a:solidFill>
                          <a:latin typeface="Arial"/>
                          <a:cs typeface="Arial"/>
                        </a:rPr>
                        <a:t>Dec. 5,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0938530"/>
                  </a:ext>
                </a:extLst>
              </a:tr>
              <a:tr h="314807">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mn-lt"/>
                          <a:ea typeface="+mn-ea"/>
                          <a:cs typeface="Arial"/>
                        </a:rPr>
                        <a:t>Machine Advisory Committee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Sept. 16-18,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mn-lt"/>
                          <a:ea typeface="+mn-ea"/>
                          <a:cs typeface="Arial"/>
                        </a:rPr>
                        <a:t>RHIC Operations Concludes and R&amp;R Starts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rtl="0" eaLnBrk="1" fontAlgn="auto" latinLnBrk="0" hangingPunct="1">
                        <a:lnSpc>
                          <a:spcPct val="100000"/>
                        </a:lnSpc>
                        <a:spcBef>
                          <a:spcPts val="0"/>
                        </a:spcBef>
                        <a:spcAft>
                          <a:spcPts val="0"/>
                        </a:spcAft>
                        <a:buClrTx/>
                        <a:buSzTx/>
                        <a:buFontTx/>
                        <a:buNone/>
                      </a:pPr>
                      <a:r>
                        <a:rPr lang="en-US" sz="1400" b="0" i="0" u="none" strike="noStrike">
                          <a:solidFill>
                            <a:srgbClr val="000000"/>
                          </a:solidFill>
                          <a:effectLst/>
                          <a:latin typeface="+mn-lt"/>
                        </a:rPr>
                        <a:t>January 2026</a:t>
                      </a:r>
                      <a:endParaRPr lang="en-US" sz="1400" b="0" i="0">
                        <a:latin typeface="+mn-lt"/>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1424516"/>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mn-lt"/>
                          <a:ea typeface="+mn-ea"/>
                          <a:cs typeface="Arial"/>
                        </a:rPr>
                        <a:t>Infrastructure Construction Advisory Committee</a:t>
                      </a: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fontAlgn="b"/>
                      <a:r>
                        <a:rPr lang="en-US" sz="1400" b="0" i="0" u="none" strike="noStrike">
                          <a:solidFill>
                            <a:srgbClr val="000000"/>
                          </a:solidFill>
                          <a:effectLst/>
                          <a:latin typeface="+mn-lt"/>
                        </a:rPr>
                        <a:t>October 1-2, 2025</a:t>
                      </a:r>
                      <a:endParaRPr lang="en-US" sz="1400" b="0" i="0" u="none" strike="noStrike">
                        <a:solidFill>
                          <a:schemeClr val="tx1"/>
                        </a:solidFill>
                        <a:effectLst/>
                        <a:latin typeface="+mn-lt"/>
                      </a:endParaRP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Arial"/>
                          <a:cs typeface="Arial"/>
                        </a:rPr>
                        <a:t>BNL Director’s Review – Comprehensive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0" dirty="0">
                          <a:latin typeface="Arial"/>
                          <a:cs typeface="Arial"/>
                        </a:rPr>
                        <a:t>Mar. 9-13,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6680182"/>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a:solidFill>
                            <a:srgbClr val="000000"/>
                          </a:solidFill>
                          <a:effectLst/>
                          <a:latin typeface="+mn-lt"/>
                        </a:rPr>
                        <a:t>EIC Advisory Board Meeting</a:t>
                      </a:r>
                      <a:endParaRPr lang="en-US" sz="1400" b="0" i="0" kern="1200" spc="25">
                        <a:solidFill>
                          <a:schemeClr val="dk1"/>
                        </a:solidFill>
                        <a:latin typeface="+mn-lt"/>
                        <a:ea typeface="+mn-ea"/>
                        <a:cs typeface="Arial"/>
                      </a:endParaRP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400" b="0" i="0" u="none" strike="noStrike">
                          <a:solidFill>
                            <a:schemeClr val="tx1"/>
                          </a:solidFill>
                          <a:effectLst/>
                          <a:latin typeface="+mn-lt"/>
                        </a:rPr>
                        <a:t>October 10, 2025</a:t>
                      </a: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a:latin typeface="Arial"/>
                          <a:cs typeface="Arial"/>
                        </a:rPr>
                        <a:t>DOE IPR </a:t>
                      </a:r>
                      <a:r>
                        <a:rPr lang="en-US" sz="1400" b="1" i="0" spc="-30">
                          <a:latin typeface="Arial"/>
                          <a:cs typeface="Arial"/>
                        </a:rPr>
                        <a:t>Comprehensive Review</a:t>
                      </a:r>
                      <a:endParaRPr lang="en-US" sz="1400" b="1" i="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Apr. 28-May 1,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81632960"/>
                  </a:ext>
                </a:extLst>
              </a:tr>
              <a:tr h="0">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mn-lt"/>
                          <a:ea typeface="+mn-ea"/>
                          <a:cs typeface="Arial"/>
                        </a:rPr>
                        <a:t>Resource Review Board Meeting (BNL)</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400" b="0" i="0" u="none" strike="noStrike" kern="1200" dirty="0">
                          <a:solidFill>
                            <a:srgbClr val="000000"/>
                          </a:solidFill>
                          <a:effectLst/>
                          <a:latin typeface="+mn-lt"/>
                          <a:ea typeface="+mn-ea"/>
                          <a:cs typeface="+mn-cs"/>
                        </a:rPr>
                        <a:t>Nov. 4-5, 2025</a:t>
                      </a:r>
                      <a:r>
                        <a:rPr lang="en-US" sz="1400" b="0" i="0" u="none" strike="noStrike" dirty="0">
                          <a:solidFill>
                            <a:srgbClr val="000000"/>
                          </a:solidFill>
                          <a:effectLst/>
                          <a:latin typeface="+mn-lt"/>
                        </a:rPr>
                        <a:t>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dirty="0">
                          <a:latin typeface="Arial"/>
                          <a:cs typeface="Arial"/>
                        </a:rPr>
                        <a:t>DOE </a:t>
                      </a:r>
                      <a:r>
                        <a:rPr lang="en-US" sz="1400" b="1" i="0" spc="20" dirty="0">
                          <a:latin typeface="Arial"/>
                          <a:cs typeface="Arial"/>
                        </a:rPr>
                        <a:t>CD-</a:t>
                      </a:r>
                      <a:r>
                        <a:rPr lang="en-US" sz="1400" b="1" i="0" spc="15" dirty="0">
                          <a:latin typeface="Arial"/>
                          <a:cs typeface="Arial"/>
                        </a:rPr>
                        <a:t>2/3 Approval for Accelerator Rings</a:t>
                      </a:r>
                      <a:endParaRPr lang="en-US" sz="1400" b="1" i="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~End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08003505"/>
                  </a:ext>
                </a:extLst>
              </a:tr>
              <a:tr h="0">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spc="25" dirty="0">
                        <a:solidFill>
                          <a:schemeClr val="tx1"/>
                        </a:solidFill>
                        <a:latin typeface="+mn-lt"/>
                        <a:ea typeface="+mn-ea"/>
                        <a:cs typeface="Arial"/>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endParaRPr lang="en-US" sz="1400" b="0" i="0" u="none" strike="noStrike" dirty="0">
                        <a:solidFill>
                          <a:schemeClr val="tx1"/>
                        </a:solidFill>
                        <a:effectLst/>
                        <a:latin typeface="+mn-lt"/>
                      </a:endParaRP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dirty="0">
                          <a:solidFill>
                            <a:schemeClr val="tx1"/>
                          </a:solidFill>
                          <a:latin typeface="Arial"/>
                          <a:cs typeface="Arial"/>
                        </a:rPr>
                        <a:t>DOE </a:t>
                      </a:r>
                      <a:r>
                        <a:rPr lang="en-US" sz="1400" b="1" i="0" spc="20" dirty="0">
                          <a:solidFill>
                            <a:schemeClr val="tx1"/>
                          </a:solidFill>
                          <a:latin typeface="Arial"/>
                          <a:cs typeface="Arial"/>
                        </a:rPr>
                        <a:t>CD-</a:t>
                      </a:r>
                      <a:r>
                        <a:rPr lang="en-US" sz="1400" b="1" i="0" spc="15" dirty="0">
                          <a:solidFill>
                            <a:schemeClr val="tx1"/>
                          </a:solidFill>
                          <a:latin typeface="Arial"/>
                          <a:cs typeface="Arial"/>
                        </a:rPr>
                        <a:t>2 Approval for Detector</a:t>
                      </a:r>
                      <a:endParaRPr lang="en-US" sz="1400" b="1" i="0" dirty="0">
                        <a:solidFill>
                          <a:schemeClr val="tx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Arial"/>
                          <a:cs typeface="Arial"/>
                        </a:rPr>
                        <a:t>~End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8831494"/>
                  </a:ext>
                </a:extLst>
              </a:tr>
            </a:tbl>
          </a:graphicData>
        </a:graphic>
      </p:graphicFrame>
    </p:spTree>
    <p:extLst>
      <p:ext uri="{BB962C8B-B14F-4D97-AF65-F5344CB8AC3E}">
        <p14:creationId xmlns:p14="http://schemas.microsoft.com/office/powerpoint/2010/main" val="372898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066F0-0AD7-FCD2-13C0-6A99F030E1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99C5E5-F3EF-7C49-2DBC-F1EA77E0858D}"/>
              </a:ext>
            </a:extLst>
          </p:cNvPr>
          <p:cNvSpPr>
            <a:spLocks noGrp="1"/>
          </p:cNvSpPr>
          <p:nvPr>
            <p:ph type="title"/>
          </p:nvPr>
        </p:nvSpPr>
        <p:spPr>
          <a:xfrm>
            <a:off x="398848" y="-169747"/>
            <a:ext cx="11347413" cy="825178"/>
          </a:xfrm>
        </p:spPr>
        <p:txBody>
          <a:bodyPr>
            <a:normAutofit/>
          </a:bodyPr>
          <a:lstStyle/>
          <a:p>
            <a:r>
              <a:rPr lang="en-US" sz="3200" dirty="0"/>
              <a:t>EIC Key Challenge</a:t>
            </a:r>
          </a:p>
        </p:txBody>
      </p:sp>
      <p:sp>
        <p:nvSpPr>
          <p:cNvPr id="24" name="Content Placeholder 3">
            <a:extLst>
              <a:ext uri="{FF2B5EF4-FFF2-40B4-BE49-F238E27FC236}">
                <a16:creationId xmlns:a16="http://schemas.microsoft.com/office/drawing/2014/main" id="{18685608-23DE-F6AF-53E6-86996E44B196}"/>
              </a:ext>
            </a:extLst>
          </p:cNvPr>
          <p:cNvSpPr>
            <a:spLocks noGrp="1"/>
          </p:cNvSpPr>
          <p:nvPr>
            <p:ph idx="1"/>
          </p:nvPr>
        </p:nvSpPr>
        <p:spPr>
          <a:xfrm>
            <a:off x="509470" y="607715"/>
            <a:ext cx="11283682" cy="5178404"/>
          </a:xfrm>
          <a:ln>
            <a:noFill/>
          </a:ln>
        </p:spPr>
        <p:txBody>
          <a:bodyPr vert="horz" lIns="91440" tIns="45720" rIns="91440" bIns="45720" rtlCol="0" anchor="t">
            <a:normAutofit/>
          </a:bodyPr>
          <a:lstStyle/>
          <a:p>
            <a:pPr>
              <a:lnSpc>
                <a:spcPct val="110000"/>
              </a:lnSpc>
              <a:spcAft>
                <a:spcPts val="600"/>
              </a:spcAft>
            </a:pPr>
            <a:r>
              <a:rPr lang="en-US" sz="1800" dirty="0"/>
              <a:t>The lab directors (BNL, </a:t>
            </a:r>
            <a:r>
              <a:rPr lang="en-US" sz="1800" dirty="0" err="1"/>
              <a:t>JLab</a:t>
            </a:r>
            <a:r>
              <a:rPr lang="en-US" sz="1800" dirty="0"/>
              <a:t>) and the EIC Project are working with DOE to find a path forward that provides the funding needed for the EIC project </a:t>
            </a:r>
          </a:p>
          <a:p>
            <a:pPr marL="0" indent="0">
              <a:lnSpc>
                <a:spcPct val="110000"/>
              </a:lnSpc>
              <a:spcAft>
                <a:spcPts val="600"/>
              </a:spcAft>
              <a:buNone/>
            </a:pPr>
            <a:r>
              <a:rPr lang="en-US" sz="1800" dirty="0">
                <a:sym typeface="Wingdings" panose="05000000000000000000" pitchFamily="2" charset="2"/>
              </a:rPr>
              <a:t>   </a:t>
            </a:r>
            <a:r>
              <a:rPr lang="en-US" sz="1800" dirty="0"/>
              <a:t>Deliver scope necessary for Mission Need for a Total Project Cost (TPC) and  </a:t>
            </a:r>
          </a:p>
          <a:p>
            <a:pPr marL="0" indent="0">
              <a:lnSpc>
                <a:spcPct val="110000"/>
              </a:lnSpc>
              <a:spcAft>
                <a:spcPts val="600"/>
              </a:spcAft>
              <a:buNone/>
            </a:pPr>
            <a:r>
              <a:rPr lang="en-US" sz="1800" dirty="0"/>
              <a:t>      at a funding profile that is realistic.</a:t>
            </a:r>
          </a:p>
          <a:p>
            <a:pPr lvl="2">
              <a:lnSpc>
                <a:spcPct val="110000"/>
              </a:lnSpc>
              <a:spcAft>
                <a:spcPts val="600"/>
              </a:spcAft>
            </a:pPr>
            <a:r>
              <a:rPr lang="en-US" sz="1600" dirty="0"/>
              <a:t>Funding plans consider both the EIC line-item project and the portfolio of scope outside of the project that is essential for the EIC facility.</a:t>
            </a:r>
          </a:p>
          <a:p>
            <a:pPr>
              <a:lnSpc>
                <a:spcPct val="110000"/>
              </a:lnSpc>
              <a:spcAft>
                <a:spcPts val="600"/>
              </a:spcAft>
            </a:pPr>
            <a:r>
              <a:rPr lang="en-US" sz="1800" dirty="0"/>
              <a:t>Guidance given to us (EIC project) by lab directors: </a:t>
            </a:r>
            <a:r>
              <a:rPr lang="en-US" sz="1800" dirty="0">
                <a:solidFill>
                  <a:srgbClr val="3333FF"/>
                </a:solidFill>
              </a:rPr>
              <a:t>Remain at a TPC below 3B$</a:t>
            </a:r>
          </a:p>
          <a:p>
            <a:pPr marL="0" indent="0">
              <a:lnSpc>
                <a:spcPct val="110000"/>
              </a:lnSpc>
              <a:spcAft>
                <a:spcPts val="600"/>
              </a:spcAft>
              <a:buNone/>
            </a:pPr>
            <a:r>
              <a:rPr lang="en-US" sz="1800" dirty="0">
                <a:solidFill>
                  <a:srgbClr val="3333FF"/>
                </a:solidFill>
                <a:sym typeface="Wingdings" pitchFamily="2" charset="2"/>
              </a:rPr>
              <a:t> </a:t>
            </a:r>
            <a:r>
              <a:rPr lang="en-US" sz="1800" dirty="0">
                <a:solidFill>
                  <a:srgbClr val="3333FF"/>
                </a:solidFill>
              </a:rPr>
              <a:t>Project Strategy Workshop December 2025</a:t>
            </a:r>
          </a:p>
          <a:p>
            <a:pPr>
              <a:lnSpc>
                <a:spcPct val="110000"/>
              </a:lnSpc>
              <a:spcAft>
                <a:spcPts val="600"/>
              </a:spcAft>
            </a:pPr>
            <a:endParaRPr lang="en-US" sz="2000" dirty="0"/>
          </a:p>
          <a:p>
            <a:pPr>
              <a:lnSpc>
                <a:spcPct val="110000"/>
              </a:lnSpc>
              <a:spcAft>
                <a:spcPts val="600"/>
              </a:spcAft>
            </a:pPr>
            <a:endParaRPr lang="en-US" sz="700" dirty="0"/>
          </a:p>
          <a:p>
            <a:pPr marL="9525" indent="0">
              <a:spcAft>
                <a:spcPts val="600"/>
              </a:spcAft>
              <a:buNone/>
              <a:tabLst>
                <a:tab pos="906463" algn="l"/>
                <a:tab pos="1474788" algn="l"/>
              </a:tabLst>
            </a:pPr>
            <a:endParaRPr lang="en-US" sz="2000" dirty="0"/>
          </a:p>
        </p:txBody>
      </p:sp>
      <p:sp>
        <p:nvSpPr>
          <p:cNvPr id="2" name="TextBox 1">
            <a:extLst>
              <a:ext uri="{FF2B5EF4-FFF2-40B4-BE49-F238E27FC236}">
                <a16:creationId xmlns:a16="http://schemas.microsoft.com/office/drawing/2014/main" id="{DCEDD3DF-2541-9158-8730-15B7BAD1B08A}"/>
              </a:ext>
            </a:extLst>
          </p:cNvPr>
          <p:cNvSpPr txBox="1"/>
          <p:nvPr/>
        </p:nvSpPr>
        <p:spPr>
          <a:xfrm>
            <a:off x="782086" y="3360846"/>
            <a:ext cx="11206264" cy="2677656"/>
          </a:xfrm>
          <a:prstGeom prst="rect">
            <a:avLst/>
          </a:prstGeom>
          <a:noFill/>
        </p:spPr>
        <p:txBody>
          <a:bodyPr wrap="square" rtlCol="0">
            <a:spAutoFit/>
          </a:bodyPr>
          <a:lstStyle/>
          <a:p>
            <a:pPr marL="914400" indent="-914400">
              <a:buNone/>
            </a:pPr>
            <a:r>
              <a:rPr lang="en-US" dirty="0">
                <a:cs typeface="Arial"/>
              </a:rPr>
              <a:t>Participants included EIC primary points of contact and DOE observers</a:t>
            </a:r>
          </a:p>
          <a:p>
            <a:pPr marL="857250" indent="-457200"/>
            <a:r>
              <a:rPr lang="en-US" sz="1600" dirty="0">
                <a:cs typeface="Arial"/>
              </a:rPr>
              <a:t>Chairs of Advisory Committees, Steering Group, and EIC Governance Boards</a:t>
            </a:r>
          </a:p>
          <a:p>
            <a:pPr marL="857250" indent="-457200"/>
            <a:r>
              <a:rPr lang="en-US" sz="1600" dirty="0">
                <a:cs typeface="Arial"/>
              </a:rPr>
              <a:t>EIC Users Group and </a:t>
            </a:r>
            <a:r>
              <a:rPr lang="en-US" sz="1600" dirty="0" err="1">
                <a:cs typeface="Arial"/>
              </a:rPr>
              <a:t>ePIC</a:t>
            </a:r>
            <a:r>
              <a:rPr lang="en-US" sz="1600" dirty="0">
                <a:cs typeface="Arial"/>
              </a:rPr>
              <a:t> Collaboration Leadership</a:t>
            </a:r>
          </a:p>
          <a:p>
            <a:pPr marL="857250" indent="-457200"/>
            <a:r>
              <a:rPr lang="en-US" sz="1600" dirty="0">
                <a:cs typeface="Arial"/>
              </a:rPr>
              <a:t>Members of the EIC Project Advisory Committee</a:t>
            </a:r>
            <a:endParaRPr lang="en-US" dirty="0">
              <a:cs typeface="Arial"/>
            </a:endParaRPr>
          </a:p>
          <a:p>
            <a:endParaRPr lang="en-US" dirty="0">
              <a:cs typeface="Arial"/>
            </a:endParaRPr>
          </a:p>
          <a:p>
            <a:r>
              <a:rPr lang="en-US" dirty="0">
                <a:cs typeface="Arial"/>
              </a:rPr>
              <a:t>Engaged stakeholders in the development of plans for delivering the EIC facility and efforts to align with DOE funding guidance and the mission need.</a:t>
            </a:r>
            <a:endParaRPr lang="en-US" dirty="0"/>
          </a:p>
          <a:p>
            <a:pPr marL="857250" indent="-457200"/>
            <a:r>
              <a:rPr lang="en-US" sz="1600" dirty="0">
                <a:cs typeface="Arial"/>
              </a:rPr>
              <a:t>Assessed progress on revising plans based on new funding guidance</a:t>
            </a:r>
          </a:p>
          <a:p>
            <a:pPr marL="857250" indent="-457200"/>
            <a:r>
              <a:rPr lang="en-US" sz="1600" dirty="0">
                <a:cs typeface="Arial"/>
              </a:rPr>
              <a:t>Discussed plans and results of the Assessments of Baseline Readiness</a:t>
            </a:r>
          </a:p>
          <a:p>
            <a:pPr marL="857250" indent="-457200"/>
            <a:r>
              <a:rPr lang="en-US" sz="1600" dirty="0">
                <a:cs typeface="Arial"/>
              </a:rPr>
              <a:t>Discussed plans for establishing subproject baselines and starting construction in 2026</a:t>
            </a:r>
          </a:p>
        </p:txBody>
      </p:sp>
    </p:spTree>
    <p:extLst>
      <p:ext uri="{BB962C8B-B14F-4D97-AF65-F5344CB8AC3E}">
        <p14:creationId xmlns:p14="http://schemas.microsoft.com/office/powerpoint/2010/main" val="316792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7F44-7B69-83F4-50EB-15C8CB362F82}"/>
              </a:ext>
            </a:extLst>
          </p:cNvPr>
          <p:cNvSpPr>
            <a:spLocks noGrp="1"/>
          </p:cNvSpPr>
          <p:nvPr>
            <p:ph type="title"/>
          </p:nvPr>
        </p:nvSpPr>
        <p:spPr/>
        <p:txBody>
          <a:bodyPr>
            <a:normAutofit fontScale="90000"/>
          </a:bodyPr>
          <a:lstStyle/>
          <a:p>
            <a:r>
              <a:rPr lang="en-US" dirty="0"/>
              <a:t>A very busy Pre-Christmas Time</a:t>
            </a:r>
          </a:p>
        </p:txBody>
      </p:sp>
      <p:sp>
        <p:nvSpPr>
          <p:cNvPr id="3" name="Right Arrow 2">
            <a:extLst>
              <a:ext uri="{FF2B5EF4-FFF2-40B4-BE49-F238E27FC236}">
                <a16:creationId xmlns:a16="http://schemas.microsoft.com/office/drawing/2014/main" id="{58F99362-70F7-5374-BAA7-1AFF8B43CF05}"/>
              </a:ext>
            </a:extLst>
          </p:cNvPr>
          <p:cNvSpPr/>
          <p:nvPr/>
        </p:nvSpPr>
        <p:spPr>
          <a:xfrm>
            <a:off x="571500" y="558801"/>
            <a:ext cx="11049000" cy="4001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0776F5-572A-59C3-B2F6-FB6AE447D556}"/>
              </a:ext>
            </a:extLst>
          </p:cNvPr>
          <p:cNvSpPr txBox="1"/>
          <p:nvPr/>
        </p:nvSpPr>
        <p:spPr>
          <a:xfrm>
            <a:off x="5095760" y="559883"/>
            <a:ext cx="2008883" cy="400110"/>
          </a:xfrm>
          <a:prstGeom prst="rect">
            <a:avLst/>
          </a:prstGeom>
        </p:spPr>
        <p:txBody>
          <a:bodyPr wrap="none" rtlCol="0">
            <a:spAutoFit/>
          </a:bodyPr>
          <a:lstStyle/>
          <a:p>
            <a:pPr algn="l">
              <a:spcBef>
                <a:spcPts val="0"/>
              </a:spcBef>
              <a:buClr>
                <a:srgbClr val="0096FF"/>
              </a:buClr>
            </a:pPr>
            <a:r>
              <a:rPr lang="en-US" sz="2000" dirty="0"/>
              <a:t>December 2025</a:t>
            </a:r>
          </a:p>
        </p:txBody>
      </p:sp>
      <p:cxnSp>
        <p:nvCxnSpPr>
          <p:cNvPr id="5" name="Straight Arrow Connector 4">
            <a:extLst>
              <a:ext uri="{FF2B5EF4-FFF2-40B4-BE49-F238E27FC236}">
                <a16:creationId xmlns:a16="http://schemas.microsoft.com/office/drawing/2014/main" id="{8DF8010B-1BF1-2C40-FFE3-B5401F3AAE51}"/>
              </a:ext>
            </a:extLst>
          </p:cNvPr>
          <p:cNvCxnSpPr/>
          <p:nvPr/>
        </p:nvCxnSpPr>
        <p:spPr>
          <a:xfrm>
            <a:off x="1970389" y="653143"/>
            <a:ext cx="0" cy="4209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907158EB-0A4D-1A6C-CA27-43681FC87081}"/>
              </a:ext>
            </a:extLst>
          </p:cNvPr>
          <p:cNvSpPr txBox="1"/>
          <p:nvPr/>
        </p:nvSpPr>
        <p:spPr>
          <a:xfrm>
            <a:off x="1193914" y="994888"/>
            <a:ext cx="1540806" cy="584775"/>
          </a:xfrm>
          <a:prstGeom prst="rect">
            <a:avLst/>
          </a:prstGeom>
          <a:noFill/>
        </p:spPr>
        <p:txBody>
          <a:bodyPr wrap="none" rtlCol="0">
            <a:spAutoFit/>
          </a:bodyPr>
          <a:lstStyle/>
          <a:p>
            <a:pPr algn="ctr"/>
            <a:r>
              <a:rPr lang="en-US" sz="1600" dirty="0"/>
              <a:t>Project Update</a:t>
            </a:r>
          </a:p>
          <a:p>
            <a:pPr algn="ctr"/>
            <a:r>
              <a:rPr lang="en-US" sz="1600" dirty="0"/>
              <a:t>Dec. 9</a:t>
            </a:r>
            <a:r>
              <a:rPr lang="en-US" sz="1600" baseline="30000" dirty="0"/>
              <a:t>th</a:t>
            </a:r>
            <a:r>
              <a:rPr lang="en-US" sz="1600" dirty="0"/>
              <a:t> </a:t>
            </a:r>
          </a:p>
        </p:txBody>
      </p:sp>
      <p:sp>
        <p:nvSpPr>
          <p:cNvPr id="7" name="TextBox 6">
            <a:extLst>
              <a:ext uri="{FF2B5EF4-FFF2-40B4-BE49-F238E27FC236}">
                <a16:creationId xmlns:a16="http://schemas.microsoft.com/office/drawing/2014/main" id="{64EAC4D1-8637-CC27-831E-BB02D20BBAA2}"/>
              </a:ext>
            </a:extLst>
          </p:cNvPr>
          <p:cNvSpPr txBox="1"/>
          <p:nvPr/>
        </p:nvSpPr>
        <p:spPr>
          <a:xfrm>
            <a:off x="527388" y="1595282"/>
            <a:ext cx="3277879" cy="2708434"/>
          </a:xfrm>
          <a:prstGeom prst="rect">
            <a:avLst/>
          </a:prstGeom>
          <a:noFill/>
        </p:spPr>
        <p:txBody>
          <a:bodyPr wrap="square" rtlCol="0">
            <a:spAutoFit/>
          </a:bodyPr>
          <a:lstStyle/>
          <a:p>
            <a:r>
              <a:rPr lang="en-US" sz="1000" dirty="0"/>
              <a:t>“…long-term success depends on aligning scope, cost, and schedule with a reasonable funding profile while meeting performance expectations.  We can achieve this by working in close partnership with DOE, the EIC user community, and all our stakeholders.</a:t>
            </a:r>
          </a:p>
          <a:p>
            <a:r>
              <a:rPr lang="en-US" sz="1000" dirty="0"/>
              <a:t> </a:t>
            </a:r>
          </a:p>
          <a:p>
            <a:pPr algn="just"/>
            <a:r>
              <a:rPr lang="en-US" sz="1000" dirty="0">
                <a:solidFill>
                  <a:srgbClr val="3333FF"/>
                </a:solidFill>
              </a:rPr>
              <a:t>Across all three activities, we made substantial progress toward defining an EIC project that will meet DOE’s approved mission need within an affordable Total Project Cost (TPC). We plan to continue along this path, while continuing the dialogue with our partners. Important work remains, particularly in aligning with anticipated annual funding profiles, but the direction is positive and the engagement from the team has been excellent.”</a:t>
            </a:r>
          </a:p>
          <a:p>
            <a:endParaRPr lang="en-US" sz="1000" dirty="0"/>
          </a:p>
          <a:p>
            <a:r>
              <a:rPr lang="en-US" sz="1000" dirty="0"/>
              <a:t>Full detail slide 28 in backup</a:t>
            </a:r>
          </a:p>
        </p:txBody>
      </p:sp>
      <p:cxnSp>
        <p:nvCxnSpPr>
          <p:cNvPr id="8" name="Straight Arrow Connector 7">
            <a:extLst>
              <a:ext uri="{FF2B5EF4-FFF2-40B4-BE49-F238E27FC236}">
                <a16:creationId xmlns:a16="http://schemas.microsoft.com/office/drawing/2014/main" id="{4D631384-1EE3-AE4C-DCB6-0A1A69888A42}"/>
              </a:ext>
            </a:extLst>
          </p:cNvPr>
          <p:cNvCxnSpPr/>
          <p:nvPr/>
        </p:nvCxnSpPr>
        <p:spPr>
          <a:xfrm>
            <a:off x="6096000" y="649900"/>
            <a:ext cx="0" cy="4209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9F1463A-B4B4-E753-BC2E-C6D265434A6C}"/>
              </a:ext>
            </a:extLst>
          </p:cNvPr>
          <p:cNvSpPr txBox="1"/>
          <p:nvPr/>
        </p:nvSpPr>
        <p:spPr>
          <a:xfrm>
            <a:off x="5325596" y="994888"/>
            <a:ext cx="1540806" cy="584775"/>
          </a:xfrm>
          <a:prstGeom prst="rect">
            <a:avLst/>
          </a:prstGeom>
          <a:noFill/>
        </p:spPr>
        <p:txBody>
          <a:bodyPr wrap="none" rtlCol="0">
            <a:spAutoFit/>
          </a:bodyPr>
          <a:lstStyle/>
          <a:p>
            <a:pPr algn="ctr"/>
            <a:r>
              <a:rPr lang="en-US" sz="1600" dirty="0"/>
              <a:t>Project Update</a:t>
            </a:r>
          </a:p>
          <a:p>
            <a:pPr algn="ctr"/>
            <a:r>
              <a:rPr lang="en-US" sz="1600" dirty="0"/>
              <a:t>Dec. 23</a:t>
            </a:r>
            <a:r>
              <a:rPr lang="en-US" sz="1600" baseline="30000" dirty="0"/>
              <a:t>rd</a:t>
            </a:r>
            <a:r>
              <a:rPr lang="en-US" sz="1600" dirty="0"/>
              <a:t>  </a:t>
            </a:r>
          </a:p>
        </p:txBody>
      </p:sp>
      <p:sp>
        <p:nvSpPr>
          <p:cNvPr id="10" name="TextBox 9">
            <a:extLst>
              <a:ext uri="{FF2B5EF4-FFF2-40B4-BE49-F238E27FC236}">
                <a16:creationId xmlns:a16="http://schemas.microsoft.com/office/drawing/2014/main" id="{A6DDE8AA-350E-F26C-99A9-1DE05EDEA669}"/>
              </a:ext>
            </a:extLst>
          </p:cNvPr>
          <p:cNvSpPr txBox="1"/>
          <p:nvPr/>
        </p:nvSpPr>
        <p:spPr>
          <a:xfrm>
            <a:off x="4345486" y="1593018"/>
            <a:ext cx="3509429" cy="2708434"/>
          </a:xfrm>
          <a:prstGeom prst="rect">
            <a:avLst/>
          </a:prstGeom>
          <a:noFill/>
        </p:spPr>
        <p:txBody>
          <a:bodyPr wrap="square" rtlCol="0">
            <a:spAutoFit/>
          </a:bodyPr>
          <a:lstStyle/>
          <a:p>
            <a:pPr algn="just"/>
            <a:r>
              <a:rPr lang="en-US" sz="1000" dirty="0"/>
              <a:t>“…</a:t>
            </a:r>
          </a:p>
          <a:p>
            <a:pPr marL="171450" indent="-171450" algn="just">
              <a:buFont typeface="Arial" panose="020B0604020202020204" pitchFamily="34" charset="0"/>
              <a:buChar char="•"/>
            </a:pPr>
            <a:r>
              <a:rPr lang="en-US" sz="1000" dirty="0">
                <a:solidFill>
                  <a:srgbClr val="3333FF"/>
                </a:solidFill>
              </a:rPr>
              <a:t>DOE guidance is to target a $2.8B Total Project Cost for the preliminary baseline, corresponding to the upper bound of the approved CD-1 range. This note reflects that guidance and signals our intent to take it seriously.</a:t>
            </a:r>
          </a:p>
          <a:p>
            <a:pPr algn="just"/>
            <a:endParaRPr lang="en-US" sz="1000" dirty="0"/>
          </a:p>
          <a:p>
            <a:pPr marL="171450" indent="-171450" algn="just">
              <a:spcAft>
                <a:spcPts val="600"/>
              </a:spcAft>
              <a:buFont typeface="Arial" panose="020B0604020202020204" pitchFamily="34" charset="0"/>
              <a:buChar char="•"/>
            </a:pPr>
            <a:r>
              <a:rPr lang="en-US" sz="1000" dirty="0"/>
              <a:t>The baseline is preliminary by design. Further refinement of subproject scope, design maturity, and cost estimates is expected prior to CD-2. Any future cost growth would be addressed through approved preliminary baseline changes.</a:t>
            </a:r>
          </a:p>
          <a:p>
            <a:pPr marL="171450" indent="-171450" algn="just">
              <a:spcAft>
                <a:spcPts val="600"/>
              </a:spcAft>
              <a:buFont typeface="Arial" panose="020B0604020202020204" pitchFamily="34" charset="0"/>
              <a:buChar char="•"/>
            </a:pPr>
            <a:r>
              <a:rPr lang="en-US" sz="1000" dirty="0"/>
              <a:t>The purpose of this note is to clarify our current position and to outline how we are organizing the path toward CD-2/CD-3.”</a:t>
            </a:r>
          </a:p>
          <a:p>
            <a:pPr algn="just"/>
            <a:endParaRPr lang="en-US" sz="1000" dirty="0"/>
          </a:p>
          <a:p>
            <a:pPr algn="just"/>
            <a:r>
              <a:rPr lang="en-US" sz="1000" dirty="0"/>
              <a:t>Full detail slide 29 in backup</a:t>
            </a:r>
          </a:p>
        </p:txBody>
      </p:sp>
      <p:cxnSp>
        <p:nvCxnSpPr>
          <p:cNvPr id="11" name="Straight Arrow Connector 10">
            <a:extLst>
              <a:ext uri="{FF2B5EF4-FFF2-40B4-BE49-F238E27FC236}">
                <a16:creationId xmlns:a16="http://schemas.microsoft.com/office/drawing/2014/main" id="{D20AAFD6-9C35-7A08-81F3-F03F6CAF6AC1}"/>
              </a:ext>
            </a:extLst>
          </p:cNvPr>
          <p:cNvCxnSpPr/>
          <p:nvPr/>
        </p:nvCxnSpPr>
        <p:spPr>
          <a:xfrm>
            <a:off x="10217285" y="649900"/>
            <a:ext cx="0" cy="4209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CE097FA-D3B6-55D6-0F38-DA0AEE6F62A9}"/>
              </a:ext>
            </a:extLst>
          </p:cNvPr>
          <p:cNvSpPr txBox="1"/>
          <p:nvPr/>
        </p:nvSpPr>
        <p:spPr>
          <a:xfrm>
            <a:off x="9446881" y="994888"/>
            <a:ext cx="1540806" cy="584775"/>
          </a:xfrm>
          <a:prstGeom prst="rect">
            <a:avLst/>
          </a:prstGeom>
          <a:noFill/>
        </p:spPr>
        <p:txBody>
          <a:bodyPr wrap="none" rtlCol="0">
            <a:spAutoFit/>
          </a:bodyPr>
          <a:lstStyle/>
          <a:p>
            <a:pPr algn="ctr"/>
            <a:r>
              <a:rPr lang="en-US" sz="1600" dirty="0"/>
              <a:t>Project Update</a:t>
            </a:r>
          </a:p>
          <a:p>
            <a:pPr algn="ctr"/>
            <a:r>
              <a:rPr lang="en-US" sz="1600" dirty="0"/>
              <a:t>Dec. 23</a:t>
            </a:r>
            <a:r>
              <a:rPr lang="en-US" sz="1600" baseline="30000" dirty="0"/>
              <a:t>rd</a:t>
            </a:r>
            <a:r>
              <a:rPr lang="en-US" sz="1600" dirty="0"/>
              <a:t>  </a:t>
            </a:r>
          </a:p>
        </p:txBody>
      </p:sp>
      <p:sp>
        <p:nvSpPr>
          <p:cNvPr id="13" name="TextBox 12">
            <a:extLst>
              <a:ext uri="{FF2B5EF4-FFF2-40B4-BE49-F238E27FC236}">
                <a16:creationId xmlns:a16="http://schemas.microsoft.com/office/drawing/2014/main" id="{91DA0032-A41F-F882-A5CB-2098B931B325}"/>
              </a:ext>
            </a:extLst>
          </p:cNvPr>
          <p:cNvSpPr txBox="1"/>
          <p:nvPr/>
        </p:nvSpPr>
        <p:spPr>
          <a:xfrm>
            <a:off x="8451768" y="1536892"/>
            <a:ext cx="3509429" cy="3339376"/>
          </a:xfrm>
          <a:prstGeom prst="rect">
            <a:avLst/>
          </a:prstGeom>
          <a:noFill/>
        </p:spPr>
        <p:txBody>
          <a:bodyPr wrap="square" rtlCol="0">
            <a:spAutoFit/>
          </a:bodyPr>
          <a:lstStyle/>
          <a:p>
            <a:r>
              <a:rPr lang="en-US" sz="1000" dirty="0"/>
              <a:t>From the note, Preliminary Cost Baseline:</a:t>
            </a:r>
          </a:p>
          <a:p>
            <a:r>
              <a:rPr lang="en-US" sz="1000" dirty="0"/>
              <a:t>“…</a:t>
            </a:r>
          </a:p>
          <a:p>
            <a:pPr algn="just">
              <a:spcAft>
                <a:spcPts val="600"/>
              </a:spcAft>
            </a:pPr>
            <a:r>
              <a:rPr lang="en-US" sz="1000" dirty="0"/>
              <a:t>DOE Critical Decision 1 (CD-1), approval of the preliminary cost range, was granted in 2021. Since that time, the EIC Total Project Cost (TPC) point estimate has increased and now approaches the upper bound of the approved CD-1 range ($2.8B). There are many reasons for the increase in the cost estimate including funding delays, inflation, and the scope changes. </a:t>
            </a:r>
            <a:r>
              <a:rPr lang="en-US" sz="1000" dirty="0">
                <a:solidFill>
                  <a:srgbClr val="3333FF"/>
                </a:solidFill>
              </a:rPr>
              <a:t>DOE guidance is to target the $2.8B for the preliminary cost baseline, recognizing that further refinement of subproject baselines prior to CD-2 may result in additional cost growth that would need to be addressed as the project moves fully into construction.</a:t>
            </a:r>
          </a:p>
          <a:p>
            <a:endParaRPr lang="en-US" sz="800" dirty="0"/>
          </a:p>
          <a:p>
            <a:r>
              <a:rPr lang="en-US" sz="1000" dirty="0">
                <a:solidFill>
                  <a:srgbClr val="3333FF"/>
                </a:solidFill>
              </a:rPr>
              <a:t>The table below summarizes the current preliminary cost baseline, expressed in millions of year-of-expenditure dollars. The estimates reflect differing levels of design maturity and risk across the subprojects and incorporate explicit contingency at the total project level.</a:t>
            </a:r>
          </a:p>
          <a:p>
            <a:endParaRPr lang="en-US" sz="800" dirty="0"/>
          </a:p>
          <a:p>
            <a:r>
              <a:rPr lang="en-US" sz="1000" dirty="0"/>
              <a:t>Full detail slide 30 in backup</a:t>
            </a:r>
          </a:p>
        </p:txBody>
      </p:sp>
      <p:pic>
        <p:nvPicPr>
          <p:cNvPr id="15" name="Picture 14">
            <a:extLst>
              <a:ext uri="{FF2B5EF4-FFF2-40B4-BE49-F238E27FC236}">
                <a16:creationId xmlns:a16="http://schemas.microsoft.com/office/drawing/2014/main" id="{561F388F-80A9-479D-2E6F-DE07C0277872}"/>
              </a:ext>
            </a:extLst>
          </p:cNvPr>
          <p:cNvPicPr>
            <a:picLocks noChangeAspect="1"/>
          </p:cNvPicPr>
          <p:nvPr/>
        </p:nvPicPr>
        <p:blipFill>
          <a:blip r:embed="rId2"/>
          <a:srcRect t="16042" r="543" b="14299"/>
          <a:stretch>
            <a:fillRect/>
          </a:stretch>
        </p:blipFill>
        <p:spPr>
          <a:xfrm>
            <a:off x="319008" y="5985076"/>
            <a:ext cx="11812412" cy="285345"/>
          </a:xfrm>
          <a:prstGeom prst="rect">
            <a:avLst/>
          </a:prstGeom>
        </p:spPr>
      </p:pic>
      <p:pic>
        <p:nvPicPr>
          <p:cNvPr id="14" name="Picture 13">
            <a:extLst>
              <a:ext uri="{FF2B5EF4-FFF2-40B4-BE49-F238E27FC236}">
                <a16:creationId xmlns:a16="http://schemas.microsoft.com/office/drawing/2014/main" id="{04ECB120-2211-FD5F-D93A-69CB7C37021B}"/>
              </a:ext>
            </a:extLst>
          </p:cNvPr>
          <p:cNvPicPr>
            <a:picLocks noChangeAspect="1"/>
          </p:cNvPicPr>
          <p:nvPr/>
        </p:nvPicPr>
        <p:blipFill>
          <a:blip r:embed="rId3"/>
          <a:srcRect l="929" t="2805" r="779"/>
          <a:stretch>
            <a:fillRect/>
          </a:stretch>
        </p:blipFill>
        <p:spPr>
          <a:xfrm>
            <a:off x="397565" y="4825919"/>
            <a:ext cx="11733855" cy="1064797"/>
          </a:xfrm>
          <a:prstGeom prst="rect">
            <a:avLst/>
          </a:prstGeom>
        </p:spPr>
      </p:pic>
    </p:spTree>
    <p:extLst>
      <p:ext uri="{BB962C8B-B14F-4D97-AF65-F5344CB8AC3E}">
        <p14:creationId xmlns:p14="http://schemas.microsoft.com/office/powerpoint/2010/main" val="297627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C0F249-06C2-BCE5-AE3F-01C27FCCE40E}"/>
              </a:ext>
            </a:extLst>
          </p:cNvPr>
          <p:cNvSpPr txBox="1"/>
          <p:nvPr/>
        </p:nvSpPr>
        <p:spPr>
          <a:xfrm>
            <a:off x="489475" y="734652"/>
            <a:ext cx="1147392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ea typeface="Calibri" panose="020F0502020204030204" pitchFamily="34" charset="0"/>
                <a:cs typeface="Calibri" panose="020F0502020204030204" pitchFamily="34" charset="0"/>
              </a:rPr>
              <a:t>Overall Project and Detector Update</a:t>
            </a:r>
          </a:p>
          <a:p>
            <a:pPr marL="285750" indent="-285750">
              <a:buFont typeface="Arial" panose="020B0604020202020204" pitchFamily="34" charset="0"/>
              <a:buChar char="•"/>
            </a:pPr>
            <a:r>
              <a:rPr lang="en-US" sz="2400" dirty="0">
                <a:ea typeface="Calibri" panose="020F0502020204030204" pitchFamily="34" charset="0"/>
                <a:cs typeface="Calibri" panose="020F0502020204030204" pitchFamily="34" charset="0"/>
              </a:rPr>
              <a:t>Important Developments in December and over the Holidays</a:t>
            </a:r>
          </a:p>
        </p:txBody>
      </p:sp>
      <p:sp>
        <p:nvSpPr>
          <p:cNvPr id="2" name="Title 1">
            <a:extLst>
              <a:ext uri="{FF2B5EF4-FFF2-40B4-BE49-F238E27FC236}">
                <a16:creationId xmlns:a16="http://schemas.microsoft.com/office/drawing/2014/main" id="{1688CBC1-92BD-3EC2-60A0-F73154E7D7C3}"/>
              </a:ext>
            </a:extLst>
          </p:cNvPr>
          <p:cNvSpPr>
            <a:spLocks noGrp="1"/>
          </p:cNvSpPr>
          <p:nvPr>
            <p:ph type="title"/>
          </p:nvPr>
        </p:nvSpPr>
        <p:spPr>
          <a:xfrm>
            <a:off x="489475" y="0"/>
            <a:ext cx="11473925" cy="523415"/>
          </a:xfrm>
        </p:spPr>
        <p:txBody>
          <a:bodyPr>
            <a:noAutofit/>
          </a:bodyPr>
          <a:lstStyle/>
          <a:p>
            <a:r>
              <a:rPr lang="en-US" sz="3200" b="1" dirty="0">
                <a:latin typeface="+mn-lt"/>
              </a:rPr>
              <a:t>Outline</a:t>
            </a:r>
          </a:p>
        </p:txBody>
      </p:sp>
    </p:spTree>
    <p:extLst>
      <p:ext uri="{BB962C8B-B14F-4D97-AF65-F5344CB8AC3E}">
        <p14:creationId xmlns:p14="http://schemas.microsoft.com/office/powerpoint/2010/main" val="353641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EC99-C7C0-D170-D0D9-D502EA1273F9}"/>
              </a:ext>
            </a:extLst>
          </p:cNvPr>
          <p:cNvSpPr>
            <a:spLocks noGrp="1"/>
          </p:cNvSpPr>
          <p:nvPr>
            <p:ph type="title"/>
          </p:nvPr>
        </p:nvSpPr>
        <p:spPr/>
        <p:txBody>
          <a:bodyPr>
            <a:normAutofit fontScale="90000"/>
          </a:bodyPr>
          <a:lstStyle/>
          <a:p>
            <a:r>
              <a:rPr lang="en-US" dirty="0"/>
              <a:t>Detector Cost Status</a:t>
            </a:r>
          </a:p>
        </p:txBody>
      </p:sp>
      <p:graphicFrame>
        <p:nvGraphicFramePr>
          <p:cNvPr id="3" name="Table 2">
            <a:extLst>
              <a:ext uri="{FF2B5EF4-FFF2-40B4-BE49-F238E27FC236}">
                <a16:creationId xmlns:a16="http://schemas.microsoft.com/office/drawing/2014/main" id="{9E529A82-9BD2-DC9A-1390-9C9CD616A4C7}"/>
              </a:ext>
            </a:extLst>
          </p:cNvPr>
          <p:cNvGraphicFramePr>
            <a:graphicFrameLocks noGrp="1"/>
          </p:cNvGraphicFramePr>
          <p:nvPr>
            <p:extLst>
              <p:ext uri="{D42A27DB-BD31-4B8C-83A1-F6EECF244321}">
                <p14:modId xmlns:p14="http://schemas.microsoft.com/office/powerpoint/2010/main" val="2576008999"/>
              </p:ext>
            </p:extLst>
          </p:nvPr>
        </p:nvGraphicFramePr>
        <p:xfrm>
          <a:off x="4141565" y="0"/>
          <a:ext cx="7588472" cy="685539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017045074"/>
                    </a:ext>
                  </a:extLst>
                </a:gridCol>
                <a:gridCol w="1080654">
                  <a:extLst>
                    <a:ext uri="{9D8B030D-6E8A-4147-A177-3AD203B41FA5}">
                      <a16:colId xmlns:a16="http://schemas.microsoft.com/office/drawing/2014/main" val="253308287"/>
                    </a:ext>
                  </a:extLst>
                </a:gridCol>
                <a:gridCol w="1194955">
                  <a:extLst>
                    <a:ext uri="{9D8B030D-6E8A-4147-A177-3AD203B41FA5}">
                      <a16:colId xmlns:a16="http://schemas.microsoft.com/office/drawing/2014/main" val="3620777186"/>
                    </a:ext>
                  </a:extLst>
                </a:gridCol>
                <a:gridCol w="1153391">
                  <a:extLst>
                    <a:ext uri="{9D8B030D-6E8A-4147-A177-3AD203B41FA5}">
                      <a16:colId xmlns:a16="http://schemas.microsoft.com/office/drawing/2014/main" val="3939150704"/>
                    </a:ext>
                  </a:extLst>
                </a:gridCol>
                <a:gridCol w="1132609">
                  <a:extLst>
                    <a:ext uri="{9D8B030D-6E8A-4147-A177-3AD203B41FA5}">
                      <a16:colId xmlns:a16="http://schemas.microsoft.com/office/drawing/2014/main" val="1165129660"/>
                    </a:ext>
                  </a:extLst>
                </a:gridCol>
                <a:gridCol w="1298863">
                  <a:extLst>
                    <a:ext uri="{9D8B030D-6E8A-4147-A177-3AD203B41FA5}">
                      <a16:colId xmlns:a16="http://schemas.microsoft.com/office/drawing/2014/main" val="4269604684"/>
                    </a:ext>
                  </a:extLst>
                </a:gridCol>
              </a:tblGrid>
              <a:tr h="0">
                <a:tc>
                  <a:txBody>
                    <a:bodyPr/>
                    <a:lstStyle/>
                    <a:p>
                      <a:r>
                        <a:rPr lang="en-US" sz="1300" dirty="0">
                          <a:solidFill>
                            <a:schemeClr val="tx1"/>
                          </a:solidFill>
                        </a:rPr>
                        <a:t>Detector</a:t>
                      </a:r>
                    </a:p>
                  </a:txBody>
                  <a:tcPr anchor="ctr"/>
                </a:tc>
                <a:tc>
                  <a:txBody>
                    <a:bodyPr/>
                    <a:lstStyle/>
                    <a:p>
                      <a:pPr algn="ctr"/>
                      <a:r>
                        <a:rPr lang="en-US" sz="1300" dirty="0">
                          <a:solidFill>
                            <a:schemeClr val="tx1"/>
                          </a:solidFill>
                        </a:rPr>
                        <a:t>Total Cost</a:t>
                      </a:r>
                    </a:p>
                  </a:txBody>
                  <a:tcPr/>
                </a:tc>
                <a:tc>
                  <a:txBody>
                    <a:bodyPr/>
                    <a:lstStyle/>
                    <a:p>
                      <a:pPr algn="ctr"/>
                      <a:r>
                        <a:rPr lang="en-US" sz="1300" dirty="0">
                          <a:solidFill>
                            <a:schemeClr val="tx1"/>
                          </a:solidFill>
                        </a:rPr>
                        <a:t>Cost to DOE</a:t>
                      </a:r>
                    </a:p>
                  </a:txBody>
                  <a:tcPr/>
                </a:tc>
                <a:tc>
                  <a:txBody>
                    <a:bodyPr/>
                    <a:lstStyle/>
                    <a:p>
                      <a:pPr algn="ctr"/>
                      <a:r>
                        <a:rPr lang="en-US" sz="1300" dirty="0">
                          <a:solidFill>
                            <a:schemeClr val="tx1"/>
                          </a:solidFill>
                        </a:rPr>
                        <a:t>Cost in LLP</a:t>
                      </a:r>
                    </a:p>
                  </a:txBody>
                  <a:tcPr/>
                </a:tc>
                <a:tc>
                  <a:txBody>
                    <a:bodyPr/>
                    <a:lstStyle/>
                    <a:p>
                      <a:pPr algn="ctr"/>
                      <a:r>
                        <a:rPr lang="en-US" sz="1300" dirty="0">
                          <a:solidFill>
                            <a:schemeClr val="tx1"/>
                          </a:solidFill>
                        </a:rPr>
                        <a:t>In-Kind</a:t>
                      </a:r>
                    </a:p>
                  </a:txBody>
                  <a:tcPr/>
                </a:tc>
                <a:tc>
                  <a:txBody>
                    <a:bodyPr/>
                    <a:lstStyle/>
                    <a:p>
                      <a:pPr algn="ctr"/>
                      <a:r>
                        <a:rPr lang="en-US" sz="1300" dirty="0">
                          <a:solidFill>
                            <a:schemeClr val="tx1"/>
                          </a:solidFill>
                        </a:rPr>
                        <a:t>Re-Use</a:t>
                      </a:r>
                    </a:p>
                  </a:txBody>
                  <a:tcPr/>
                </a:tc>
                <a:extLst>
                  <a:ext uri="{0D108BD9-81ED-4DB2-BD59-A6C34878D82A}">
                    <a16:rowId xmlns:a16="http://schemas.microsoft.com/office/drawing/2014/main" val="719649586"/>
                  </a:ext>
                </a:extLst>
              </a:tr>
              <a:tr h="365722">
                <a:tc>
                  <a:txBody>
                    <a:bodyPr/>
                    <a:lstStyle/>
                    <a:p>
                      <a:r>
                        <a:rPr lang="en-US" sz="1300" dirty="0"/>
                        <a:t>Si Tracker</a:t>
                      </a:r>
                    </a:p>
                  </a:txBody>
                  <a:tcPr anchor="ctr"/>
                </a:tc>
                <a:tc>
                  <a:txBody>
                    <a:bodyPr/>
                    <a:lstStyle/>
                    <a:p>
                      <a:pPr algn="ctr"/>
                      <a:r>
                        <a:rPr lang="en-US" sz="1300" dirty="0"/>
                        <a:t>$ 44.7M</a:t>
                      </a:r>
                    </a:p>
                  </a:txBody>
                  <a:tcPr anchor="ctr"/>
                </a:tc>
                <a:tc>
                  <a:txBody>
                    <a:bodyPr/>
                    <a:lstStyle/>
                    <a:p>
                      <a:pPr algn="ctr"/>
                      <a:r>
                        <a:rPr lang="en-US" sz="1300" dirty="0"/>
                        <a:t>$ 26.1M*</a:t>
                      </a:r>
                    </a:p>
                  </a:txBody>
                  <a:tcPr anchor="ctr"/>
                </a:tc>
                <a:tc>
                  <a:txBody>
                    <a:bodyPr/>
                    <a:lstStyle/>
                    <a:p>
                      <a:pPr algn="ctr"/>
                      <a:endParaRPr lang="en-US" sz="1300" dirty="0"/>
                    </a:p>
                  </a:txBody>
                  <a:tcPr anchor="ctr"/>
                </a:tc>
                <a:tc>
                  <a:txBody>
                    <a:bodyPr/>
                    <a:lstStyle/>
                    <a:p>
                      <a:pPr algn="ctr"/>
                      <a:r>
                        <a:rPr lang="en-US" sz="1300" dirty="0"/>
                        <a:t>$ 18.6M</a:t>
                      </a:r>
                    </a:p>
                  </a:txBody>
                  <a:tcPr anchor="ctr"/>
                </a:tc>
                <a:tc>
                  <a:txBody>
                    <a:bodyPr/>
                    <a:lstStyle/>
                    <a:p>
                      <a:pPr algn="ctr"/>
                      <a:endParaRPr lang="en-US" sz="1300"/>
                    </a:p>
                  </a:txBody>
                  <a:tcPr anchor="ctr"/>
                </a:tc>
                <a:extLst>
                  <a:ext uri="{0D108BD9-81ED-4DB2-BD59-A6C34878D82A}">
                    <a16:rowId xmlns:a16="http://schemas.microsoft.com/office/drawing/2014/main" val="3655450466"/>
                  </a:ext>
                </a:extLst>
              </a:tr>
              <a:tr h="360000">
                <a:tc>
                  <a:txBody>
                    <a:bodyPr/>
                    <a:lstStyle/>
                    <a:p>
                      <a:r>
                        <a:rPr lang="en-US" sz="1300" dirty="0"/>
                        <a:t>MPGD Tracker</a:t>
                      </a:r>
                    </a:p>
                  </a:txBody>
                  <a:tcPr anchor="ctr"/>
                </a:tc>
                <a:tc>
                  <a:txBody>
                    <a:bodyPr/>
                    <a:lstStyle/>
                    <a:p>
                      <a:pPr algn="ctr"/>
                      <a:r>
                        <a:rPr lang="en-US" sz="1300" dirty="0"/>
                        <a:t>$ 12.5M</a:t>
                      </a:r>
                    </a:p>
                  </a:txBody>
                  <a:tcPr anchor="ctr"/>
                </a:tc>
                <a:tc>
                  <a:txBody>
                    <a:bodyPr/>
                    <a:lstStyle/>
                    <a:p>
                      <a:pPr algn="ctr"/>
                      <a:r>
                        <a:rPr lang="en-US" sz="1300" dirty="0"/>
                        <a:t>$ 5.5M*</a:t>
                      </a:r>
                    </a:p>
                  </a:txBody>
                  <a:tcPr anchor="ctr"/>
                </a:tc>
                <a:tc>
                  <a:txBody>
                    <a:bodyPr/>
                    <a:lstStyle/>
                    <a:p>
                      <a:pPr algn="ctr"/>
                      <a:endParaRPr lang="en-US" sz="1300" dirty="0"/>
                    </a:p>
                  </a:txBody>
                  <a:tcPr anchor="ctr"/>
                </a:tc>
                <a:tc>
                  <a:txBody>
                    <a:bodyPr/>
                    <a:lstStyle/>
                    <a:p>
                      <a:pPr algn="ctr"/>
                      <a:r>
                        <a:rPr lang="en-US" sz="1300" dirty="0"/>
                        <a:t>$ 7.0M</a:t>
                      </a:r>
                    </a:p>
                  </a:txBody>
                  <a:tcPr anchor="ctr"/>
                </a:tc>
                <a:tc>
                  <a:txBody>
                    <a:bodyPr/>
                    <a:lstStyle/>
                    <a:p>
                      <a:pPr algn="ctr"/>
                      <a:endParaRPr lang="en-US" sz="1300"/>
                    </a:p>
                  </a:txBody>
                  <a:tcPr anchor="ctr"/>
                </a:tc>
                <a:extLst>
                  <a:ext uri="{0D108BD9-81ED-4DB2-BD59-A6C34878D82A}">
                    <a16:rowId xmlns:a16="http://schemas.microsoft.com/office/drawing/2014/main" val="2634594421"/>
                  </a:ext>
                </a:extLst>
              </a:tr>
              <a:tr h="365722">
                <a:tc>
                  <a:txBody>
                    <a:bodyPr/>
                    <a:lstStyle/>
                    <a:p>
                      <a:r>
                        <a:rPr lang="en-US" sz="1300" dirty="0" err="1"/>
                        <a:t>dRICH</a:t>
                      </a:r>
                      <a:endParaRPr lang="en-US" sz="1300" dirty="0"/>
                    </a:p>
                  </a:txBody>
                  <a:tcPr anchor="ctr"/>
                </a:tc>
                <a:tc>
                  <a:txBody>
                    <a:bodyPr/>
                    <a:lstStyle/>
                    <a:p>
                      <a:pPr algn="ctr"/>
                      <a:r>
                        <a:rPr lang="en-US" sz="1300" dirty="0"/>
                        <a:t>$ 10.7M</a:t>
                      </a:r>
                    </a:p>
                  </a:txBody>
                  <a:tcPr anchor="ctr"/>
                </a:tc>
                <a:tc>
                  <a:txBody>
                    <a:bodyPr/>
                    <a:lstStyle/>
                    <a:p>
                      <a:pPr algn="ctr"/>
                      <a:r>
                        <a:rPr lang="en-US" sz="1300" dirty="0"/>
                        <a:t>$ 3.5M</a:t>
                      </a:r>
                    </a:p>
                  </a:txBody>
                  <a:tcPr anchor="ctr"/>
                </a:tc>
                <a:tc>
                  <a:txBody>
                    <a:bodyPr/>
                    <a:lstStyle/>
                    <a:p>
                      <a:pPr algn="ctr"/>
                      <a:endParaRPr lang="en-US" sz="1300" dirty="0"/>
                    </a:p>
                  </a:txBody>
                  <a:tcPr anchor="ctr"/>
                </a:tc>
                <a:tc>
                  <a:txBody>
                    <a:bodyPr/>
                    <a:lstStyle/>
                    <a:p>
                      <a:pPr algn="ctr"/>
                      <a:r>
                        <a:rPr lang="en-US" sz="1300" dirty="0"/>
                        <a:t>$ 7.6M</a:t>
                      </a:r>
                    </a:p>
                  </a:txBody>
                  <a:tcPr anchor="ctr"/>
                </a:tc>
                <a:tc>
                  <a:txBody>
                    <a:bodyPr/>
                    <a:lstStyle/>
                    <a:p>
                      <a:pPr algn="ctr"/>
                      <a:endParaRPr lang="en-US" sz="1300"/>
                    </a:p>
                  </a:txBody>
                  <a:tcPr anchor="ctr"/>
                </a:tc>
                <a:extLst>
                  <a:ext uri="{0D108BD9-81ED-4DB2-BD59-A6C34878D82A}">
                    <a16:rowId xmlns:a16="http://schemas.microsoft.com/office/drawing/2014/main" val="4155145684"/>
                  </a:ext>
                </a:extLst>
              </a:tr>
              <a:tr h="365722">
                <a:tc>
                  <a:txBody>
                    <a:bodyPr/>
                    <a:lstStyle/>
                    <a:p>
                      <a:r>
                        <a:rPr lang="en-US" sz="1300" dirty="0"/>
                        <a:t>DIRC</a:t>
                      </a:r>
                    </a:p>
                  </a:txBody>
                  <a:tcPr anchor="ctr"/>
                </a:tc>
                <a:tc>
                  <a:txBody>
                    <a:bodyPr/>
                    <a:lstStyle/>
                    <a:p>
                      <a:pPr algn="ctr"/>
                      <a:r>
                        <a:rPr lang="en-US" sz="1300" dirty="0"/>
                        <a:t>$ 14.4M</a:t>
                      </a:r>
                    </a:p>
                  </a:txBody>
                  <a:tcPr anchor="ctr"/>
                </a:tc>
                <a:tc>
                  <a:txBody>
                    <a:bodyPr/>
                    <a:lstStyle/>
                    <a:p>
                      <a:pPr algn="ctr"/>
                      <a:r>
                        <a:rPr lang="en-US" sz="1300" dirty="0"/>
                        <a:t>$ 7.3M</a:t>
                      </a:r>
                    </a:p>
                  </a:txBody>
                  <a:tcPr anchor="ctr"/>
                </a:tc>
                <a:tc>
                  <a:txBody>
                    <a:bodyPr/>
                    <a:lstStyle/>
                    <a:p>
                      <a:pPr algn="ctr"/>
                      <a:r>
                        <a:rPr lang="en-US" sz="1300" dirty="0"/>
                        <a:t>$ 0.8M</a:t>
                      </a:r>
                    </a:p>
                  </a:txBody>
                  <a:tcPr anchor="ctr"/>
                </a:tc>
                <a:tc>
                  <a:txBody>
                    <a:bodyPr/>
                    <a:lstStyle/>
                    <a:p>
                      <a:pPr algn="ctr"/>
                      <a:endParaRPr lang="en-US" sz="1300" dirty="0"/>
                    </a:p>
                  </a:txBody>
                  <a:tcPr anchor="ctr"/>
                </a:tc>
                <a:tc>
                  <a:txBody>
                    <a:bodyPr/>
                    <a:lstStyle/>
                    <a:p>
                      <a:pPr algn="ctr"/>
                      <a:r>
                        <a:rPr lang="en-US" sz="1300" dirty="0"/>
                        <a:t>$ 6.3 M</a:t>
                      </a:r>
                    </a:p>
                  </a:txBody>
                  <a:tcPr anchor="ctr"/>
                </a:tc>
                <a:extLst>
                  <a:ext uri="{0D108BD9-81ED-4DB2-BD59-A6C34878D82A}">
                    <a16:rowId xmlns:a16="http://schemas.microsoft.com/office/drawing/2014/main" val="1557145652"/>
                  </a:ext>
                </a:extLst>
              </a:tr>
              <a:tr h="365722">
                <a:tc>
                  <a:txBody>
                    <a:bodyPr/>
                    <a:lstStyle/>
                    <a:p>
                      <a:r>
                        <a:rPr lang="en-US" sz="1300" dirty="0" err="1"/>
                        <a:t>pfRICH</a:t>
                      </a:r>
                      <a:endParaRPr lang="en-US" sz="1300" dirty="0"/>
                    </a:p>
                  </a:txBody>
                  <a:tcPr anchor="ctr"/>
                </a:tc>
                <a:tc>
                  <a:txBody>
                    <a:bodyPr/>
                    <a:lstStyle/>
                    <a:p>
                      <a:pPr algn="ctr"/>
                      <a:r>
                        <a:rPr lang="en-US" sz="1300" dirty="0"/>
                        <a:t>$ 7.9M</a:t>
                      </a:r>
                    </a:p>
                  </a:txBody>
                  <a:tcPr anchor="ctr"/>
                </a:tc>
                <a:tc>
                  <a:txBody>
                    <a:bodyPr/>
                    <a:lstStyle/>
                    <a:p>
                      <a:pPr algn="ctr"/>
                      <a:r>
                        <a:rPr lang="en-US" sz="1300" dirty="0"/>
                        <a:t>$ 7.9M</a:t>
                      </a:r>
                    </a:p>
                  </a:txBody>
                  <a:tcPr anchor="ctr"/>
                </a:tc>
                <a:tc>
                  <a:txBody>
                    <a:bodyPr/>
                    <a:lstStyle/>
                    <a:p>
                      <a:pPr algn="ctr"/>
                      <a:endParaRPr lang="en-US" sz="1300" dirty="0"/>
                    </a:p>
                  </a:txBody>
                  <a:tcPr anchor="ctr"/>
                </a:tc>
                <a:tc>
                  <a:txBody>
                    <a:bodyPr/>
                    <a:lstStyle/>
                    <a:p>
                      <a:pPr algn="ctr"/>
                      <a:endParaRPr lang="en-US" sz="1300" dirty="0"/>
                    </a:p>
                  </a:txBody>
                  <a:tcPr anchor="ctr"/>
                </a:tc>
                <a:tc>
                  <a:txBody>
                    <a:bodyPr/>
                    <a:lstStyle/>
                    <a:p>
                      <a:pPr algn="ctr"/>
                      <a:endParaRPr lang="en-US" sz="1300"/>
                    </a:p>
                  </a:txBody>
                  <a:tcPr anchor="ctr"/>
                </a:tc>
                <a:extLst>
                  <a:ext uri="{0D108BD9-81ED-4DB2-BD59-A6C34878D82A}">
                    <a16:rowId xmlns:a16="http://schemas.microsoft.com/office/drawing/2014/main" val="3873819650"/>
                  </a:ext>
                </a:extLst>
              </a:tr>
              <a:tr h="365722">
                <a:tc>
                  <a:txBody>
                    <a:bodyPr/>
                    <a:lstStyle/>
                    <a:p>
                      <a:r>
                        <a:rPr lang="en-US" sz="1300" dirty="0"/>
                        <a:t>Barrel </a:t>
                      </a:r>
                      <a:r>
                        <a:rPr lang="en-US" sz="1300" dirty="0" err="1"/>
                        <a:t>ToF</a:t>
                      </a:r>
                      <a:endParaRPr lang="en-US" sz="1300" dirty="0"/>
                    </a:p>
                  </a:txBody>
                  <a:tcPr anchor="ctr"/>
                </a:tc>
                <a:tc>
                  <a:txBody>
                    <a:bodyPr/>
                    <a:lstStyle/>
                    <a:p>
                      <a:pPr algn="ctr"/>
                      <a:r>
                        <a:rPr lang="en-US" sz="1300" dirty="0"/>
                        <a:t>$ 17.8M</a:t>
                      </a:r>
                    </a:p>
                  </a:txBody>
                  <a:tcPr anchor="ctr"/>
                </a:tc>
                <a:tc>
                  <a:txBody>
                    <a:bodyPr/>
                    <a:lstStyle/>
                    <a:p>
                      <a:pPr algn="ctr"/>
                      <a:r>
                        <a:rPr lang="en-US" sz="1300" dirty="0"/>
                        <a:t>$ 4.3M</a:t>
                      </a:r>
                    </a:p>
                  </a:txBody>
                  <a:tcPr anchor="ctr"/>
                </a:tc>
                <a:tc>
                  <a:txBody>
                    <a:bodyPr/>
                    <a:lstStyle/>
                    <a:p>
                      <a:pPr algn="ctr"/>
                      <a:endParaRPr lang="en-US" sz="1300" dirty="0"/>
                    </a:p>
                  </a:txBody>
                  <a:tcPr anchor="ctr"/>
                </a:tc>
                <a:tc>
                  <a:txBody>
                    <a:bodyPr/>
                    <a:lstStyle/>
                    <a:p>
                      <a:pPr algn="ctr"/>
                      <a:r>
                        <a:rPr lang="en-US" sz="1300" dirty="0"/>
                        <a:t>$ 13.5 M</a:t>
                      </a:r>
                    </a:p>
                  </a:txBody>
                  <a:tcPr anchor="ctr"/>
                </a:tc>
                <a:tc>
                  <a:txBody>
                    <a:bodyPr/>
                    <a:lstStyle/>
                    <a:p>
                      <a:pPr algn="ctr"/>
                      <a:endParaRPr lang="en-US" sz="1300" dirty="0"/>
                    </a:p>
                  </a:txBody>
                  <a:tcPr anchor="ctr"/>
                </a:tc>
                <a:extLst>
                  <a:ext uri="{0D108BD9-81ED-4DB2-BD59-A6C34878D82A}">
                    <a16:rowId xmlns:a16="http://schemas.microsoft.com/office/drawing/2014/main" val="2506013901"/>
                  </a:ext>
                </a:extLst>
              </a:tr>
              <a:tr h="365722">
                <a:tc>
                  <a:txBody>
                    <a:bodyPr/>
                    <a:lstStyle/>
                    <a:p>
                      <a:r>
                        <a:rPr lang="en-US" sz="1300" dirty="0"/>
                        <a:t>Forward </a:t>
                      </a:r>
                      <a:r>
                        <a:rPr lang="en-US" sz="1300" dirty="0" err="1"/>
                        <a:t>ToF</a:t>
                      </a:r>
                      <a:endParaRPr lang="en-US" sz="1300" dirty="0"/>
                    </a:p>
                  </a:txBody>
                  <a:tcPr anchor="ctr"/>
                </a:tc>
                <a:tc>
                  <a:txBody>
                    <a:bodyPr/>
                    <a:lstStyle/>
                    <a:p>
                      <a:pPr algn="ctr"/>
                      <a:r>
                        <a:rPr lang="en-US" sz="1300" dirty="0"/>
                        <a:t>$ 5.4M</a:t>
                      </a:r>
                    </a:p>
                  </a:txBody>
                  <a:tcPr anchor="ctr"/>
                </a:tc>
                <a:tc>
                  <a:txBody>
                    <a:bodyPr/>
                    <a:lstStyle/>
                    <a:p>
                      <a:pPr algn="ctr"/>
                      <a:r>
                        <a:rPr lang="en-US" sz="1300" dirty="0"/>
                        <a:t>$ 3.2M</a:t>
                      </a:r>
                    </a:p>
                  </a:txBody>
                  <a:tcPr anchor="ctr"/>
                </a:tc>
                <a:tc>
                  <a:txBody>
                    <a:bodyPr/>
                    <a:lstStyle/>
                    <a:p>
                      <a:pPr algn="ctr"/>
                      <a:endParaRPr lang="en-US" sz="1300" dirty="0"/>
                    </a:p>
                  </a:txBody>
                  <a:tcPr anchor="ctr"/>
                </a:tc>
                <a:tc>
                  <a:txBody>
                    <a:bodyPr/>
                    <a:lstStyle/>
                    <a:p>
                      <a:pPr algn="ctr"/>
                      <a:r>
                        <a:rPr lang="en-US" sz="1300" dirty="0"/>
                        <a:t>$ 2.2M</a:t>
                      </a:r>
                    </a:p>
                  </a:txBody>
                  <a:tcPr anchor="ctr"/>
                </a:tc>
                <a:tc>
                  <a:txBody>
                    <a:bodyPr/>
                    <a:lstStyle/>
                    <a:p>
                      <a:pPr algn="ctr"/>
                      <a:endParaRPr lang="en-US" sz="1300" dirty="0"/>
                    </a:p>
                  </a:txBody>
                  <a:tcPr anchor="ctr"/>
                </a:tc>
                <a:extLst>
                  <a:ext uri="{0D108BD9-81ED-4DB2-BD59-A6C34878D82A}">
                    <a16:rowId xmlns:a16="http://schemas.microsoft.com/office/drawing/2014/main" val="223414331"/>
                  </a:ext>
                </a:extLst>
              </a:tr>
              <a:tr h="365722">
                <a:tc>
                  <a:txBody>
                    <a:bodyPr/>
                    <a:lstStyle/>
                    <a:p>
                      <a:r>
                        <a:rPr lang="en-US" sz="1300" dirty="0"/>
                        <a:t>forward </a:t>
                      </a:r>
                      <a:r>
                        <a:rPr lang="en-US" sz="1300" dirty="0" err="1"/>
                        <a:t>ECal</a:t>
                      </a:r>
                      <a:endParaRPr lang="en-US" sz="1300" dirty="0"/>
                    </a:p>
                  </a:txBody>
                  <a:tcPr anchor="ctr"/>
                </a:tc>
                <a:tc>
                  <a:txBody>
                    <a:bodyPr/>
                    <a:lstStyle/>
                    <a:p>
                      <a:pPr algn="ctr"/>
                      <a:r>
                        <a:rPr lang="en-US" sz="1300" dirty="0">
                          <a:solidFill>
                            <a:schemeClr val="tx1"/>
                          </a:solidFill>
                        </a:rPr>
                        <a:t>$ 10.2M</a:t>
                      </a:r>
                    </a:p>
                  </a:txBody>
                  <a:tcPr anchor="ctr"/>
                </a:tc>
                <a:tc>
                  <a:txBody>
                    <a:bodyPr/>
                    <a:lstStyle/>
                    <a:p>
                      <a:pPr algn="ctr"/>
                      <a:r>
                        <a:rPr lang="en-US" sz="1300" dirty="0">
                          <a:solidFill>
                            <a:schemeClr val="tx1"/>
                          </a:solidFill>
                        </a:rPr>
                        <a:t>$ 9.1M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$ 1.1M</a:t>
                      </a:r>
                    </a:p>
                  </a:txBody>
                  <a:tcPr anchor="ctr"/>
                </a:tc>
                <a:tc>
                  <a:txBody>
                    <a:bodyPr/>
                    <a:lstStyle/>
                    <a:p>
                      <a:pPr algn="ctr"/>
                      <a:endParaRPr lang="en-US" sz="1300" dirty="0"/>
                    </a:p>
                  </a:txBody>
                  <a:tcPr anchor="ctr"/>
                </a:tc>
                <a:tc>
                  <a:txBody>
                    <a:bodyPr/>
                    <a:lstStyle/>
                    <a:p>
                      <a:pPr algn="ctr"/>
                      <a:endParaRPr lang="en-US" sz="1300"/>
                    </a:p>
                  </a:txBody>
                  <a:tcPr anchor="ctr"/>
                </a:tc>
                <a:extLst>
                  <a:ext uri="{0D108BD9-81ED-4DB2-BD59-A6C34878D82A}">
                    <a16:rowId xmlns:a16="http://schemas.microsoft.com/office/drawing/2014/main" val="3310618426"/>
                  </a:ext>
                </a:extLst>
              </a:tr>
              <a:tr h="365722">
                <a:tc>
                  <a:txBody>
                    <a:bodyPr/>
                    <a:lstStyle/>
                    <a:p>
                      <a:r>
                        <a:rPr lang="en-US" sz="1300" dirty="0"/>
                        <a:t>Barrel </a:t>
                      </a:r>
                      <a:r>
                        <a:rPr lang="en-US" sz="1300" dirty="0" err="1"/>
                        <a:t>ECal</a:t>
                      </a:r>
                      <a:endParaRPr lang="en-US" sz="1300" dirty="0"/>
                    </a:p>
                  </a:txBody>
                  <a:tcPr anchor="ctr"/>
                </a:tc>
                <a:tc>
                  <a:txBody>
                    <a:bodyPr/>
                    <a:lstStyle/>
                    <a:p>
                      <a:pPr algn="ctr"/>
                      <a:r>
                        <a:rPr lang="en-US" sz="1300" dirty="0"/>
                        <a:t>$ 24.1 M</a:t>
                      </a:r>
                    </a:p>
                  </a:txBody>
                  <a:tcPr anchor="ctr"/>
                </a:tc>
                <a:tc>
                  <a:txBody>
                    <a:bodyPr/>
                    <a:lstStyle/>
                    <a:p>
                      <a:pPr algn="ctr"/>
                      <a:r>
                        <a:rPr lang="en-US" sz="1300" dirty="0"/>
                        <a:t>$ 12.3M</a:t>
                      </a:r>
                    </a:p>
                  </a:txBody>
                  <a:tcPr anchor="ctr"/>
                </a:tc>
                <a:tc>
                  <a:txBody>
                    <a:bodyPr/>
                    <a:lstStyle/>
                    <a:p>
                      <a:pPr algn="ctr"/>
                      <a:r>
                        <a:rPr lang="en-US" sz="1300" dirty="0"/>
                        <a:t>$ 3.4M</a:t>
                      </a:r>
                    </a:p>
                  </a:txBody>
                  <a:tcPr anchor="ctr"/>
                </a:tc>
                <a:tc>
                  <a:txBody>
                    <a:bodyPr/>
                    <a:lstStyle/>
                    <a:p>
                      <a:pPr algn="ctr"/>
                      <a:r>
                        <a:rPr lang="en-US" sz="1300" dirty="0"/>
                        <a:t>$ 8.4 M</a:t>
                      </a:r>
                    </a:p>
                  </a:txBody>
                  <a:tcPr anchor="ctr"/>
                </a:tc>
                <a:tc>
                  <a:txBody>
                    <a:bodyPr/>
                    <a:lstStyle/>
                    <a:p>
                      <a:pPr algn="ctr"/>
                      <a:endParaRPr lang="en-US" sz="1300"/>
                    </a:p>
                  </a:txBody>
                  <a:tcPr anchor="ctr"/>
                </a:tc>
                <a:extLst>
                  <a:ext uri="{0D108BD9-81ED-4DB2-BD59-A6C34878D82A}">
                    <a16:rowId xmlns:a16="http://schemas.microsoft.com/office/drawing/2014/main" val="2419237225"/>
                  </a:ext>
                </a:extLst>
              </a:tr>
              <a:tr h="365722">
                <a:tc>
                  <a:txBody>
                    <a:bodyPr/>
                    <a:lstStyle/>
                    <a:p>
                      <a:r>
                        <a:rPr lang="en-US" sz="1300" dirty="0"/>
                        <a:t>backward </a:t>
                      </a:r>
                      <a:r>
                        <a:rPr lang="en-US" sz="1300" dirty="0" err="1"/>
                        <a:t>ECal</a:t>
                      </a:r>
                      <a:endParaRPr lang="en-US" sz="1300" dirty="0"/>
                    </a:p>
                  </a:txBody>
                  <a:tcPr anchor="ctr"/>
                </a:tc>
                <a:tc>
                  <a:txBody>
                    <a:bodyPr/>
                    <a:lstStyle/>
                    <a:p>
                      <a:pPr algn="ctr"/>
                      <a:r>
                        <a:rPr lang="en-US" sz="1300" dirty="0"/>
                        <a:t>$ 11.0M</a:t>
                      </a:r>
                    </a:p>
                  </a:txBody>
                  <a:tcPr anchor="ctr"/>
                </a:tc>
                <a:tc>
                  <a:txBody>
                    <a:bodyPr/>
                    <a:lstStyle/>
                    <a:p>
                      <a:pPr algn="ctr"/>
                      <a:r>
                        <a:rPr lang="en-US" sz="1300" dirty="0"/>
                        <a:t>$ 3.5M</a:t>
                      </a:r>
                    </a:p>
                  </a:txBody>
                  <a:tcPr anchor="ctr"/>
                </a:tc>
                <a:tc>
                  <a:txBody>
                    <a:bodyPr/>
                    <a:lstStyle/>
                    <a:p>
                      <a:pPr algn="ctr"/>
                      <a:r>
                        <a:rPr lang="en-US" sz="1300" dirty="0"/>
                        <a:t>$ 5.7M</a:t>
                      </a:r>
                    </a:p>
                  </a:txBody>
                  <a:tcPr anchor="ctr"/>
                </a:tc>
                <a:tc>
                  <a:txBody>
                    <a:bodyPr/>
                    <a:lstStyle/>
                    <a:p>
                      <a:pPr algn="ctr"/>
                      <a:r>
                        <a:rPr lang="en-US" sz="1300" dirty="0"/>
                        <a:t>$ 1.8M</a:t>
                      </a:r>
                    </a:p>
                  </a:txBody>
                  <a:tcPr anchor="ctr"/>
                </a:tc>
                <a:tc>
                  <a:txBody>
                    <a:bodyPr/>
                    <a:lstStyle/>
                    <a:p>
                      <a:pPr algn="ctr"/>
                      <a:endParaRPr lang="en-US" sz="1300"/>
                    </a:p>
                  </a:txBody>
                  <a:tcPr anchor="ctr"/>
                </a:tc>
                <a:extLst>
                  <a:ext uri="{0D108BD9-81ED-4DB2-BD59-A6C34878D82A}">
                    <a16:rowId xmlns:a16="http://schemas.microsoft.com/office/drawing/2014/main" val="2012363434"/>
                  </a:ext>
                </a:extLst>
              </a:tr>
              <a:tr h="365722">
                <a:tc>
                  <a:txBody>
                    <a:bodyPr/>
                    <a:lstStyle/>
                    <a:p>
                      <a:r>
                        <a:rPr lang="en-US" sz="1300" dirty="0"/>
                        <a:t>forward </a:t>
                      </a:r>
                      <a:r>
                        <a:rPr lang="en-US" sz="1300" dirty="0" err="1"/>
                        <a:t>HCal</a:t>
                      </a:r>
                      <a:endParaRPr lang="en-US" sz="1300" dirty="0"/>
                    </a:p>
                  </a:txBody>
                  <a:tcPr anchor="ctr"/>
                </a:tc>
                <a:tc>
                  <a:txBody>
                    <a:bodyPr/>
                    <a:lstStyle/>
                    <a:p>
                      <a:pPr algn="ctr"/>
                      <a:r>
                        <a:rPr lang="en-US" sz="1300" dirty="0"/>
                        <a:t>$ 19.0M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$ 12.1M</a:t>
                      </a:r>
                    </a:p>
                  </a:txBody>
                  <a:tcPr anchor="ctr"/>
                </a:tc>
                <a:tc>
                  <a:txBody>
                    <a:bodyPr/>
                    <a:lstStyle/>
                    <a:p>
                      <a:pPr algn="ctr"/>
                      <a:r>
                        <a:rPr lang="en-US" sz="1300" dirty="0"/>
                        <a:t>$ 6.9M</a:t>
                      </a:r>
                    </a:p>
                  </a:txBody>
                  <a:tcPr anchor="ctr"/>
                </a:tc>
                <a:tc>
                  <a:txBody>
                    <a:bodyPr/>
                    <a:lstStyle/>
                    <a:p>
                      <a:pPr algn="ctr"/>
                      <a:endParaRPr lang="en-US" sz="1300" dirty="0"/>
                    </a:p>
                  </a:txBody>
                  <a:tcPr anchor="ctr"/>
                </a:tc>
                <a:tc>
                  <a:txBody>
                    <a:bodyPr/>
                    <a:lstStyle/>
                    <a:p>
                      <a:pPr algn="ctr"/>
                      <a:endParaRPr lang="en-US" sz="1300"/>
                    </a:p>
                  </a:txBody>
                  <a:tcPr anchor="ctr"/>
                </a:tc>
                <a:extLst>
                  <a:ext uri="{0D108BD9-81ED-4DB2-BD59-A6C34878D82A}">
                    <a16:rowId xmlns:a16="http://schemas.microsoft.com/office/drawing/2014/main" val="1093473006"/>
                  </a:ext>
                </a:extLst>
              </a:tr>
              <a:tr h="365722">
                <a:tc>
                  <a:txBody>
                    <a:bodyPr/>
                    <a:lstStyle/>
                    <a:p>
                      <a:r>
                        <a:rPr lang="en-US" sz="1300" dirty="0"/>
                        <a:t>Barrel </a:t>
                      </a:r>
                      <a:r>
                        <a:rPr lang="en-US" sz="1300" dirty="0" err="1"/>
                        <a:t>HCal</a:t>
                      </a:r>
                      <a:endParaRPr lang="en-US" sz="1300" dirty="0"/>
                    </a:p>
                  </a:txBody>
                  <a:tcPr anchor="ctr"/>
                </a:tc>
                <a:tc>
                  <a:txBody>
                    <a:bodyPr/>
                    <a:lstStyle/>
                    <a:p>
                      <a:pPr algn="ctr"/>
                      <a:r>
                        <a:rPr lang="en-US" sz="1300" dirty="0"/>
                        <a:t>$11.9M</a:t>
                      </a:r>
                    </a:p>
                  </a:txBody>
                  <a:tcPr anchor="ctr"/>
                </a:tc>
                <a:tc>
                  <a:txBody>
                    <a:bodyPr/>
                    <a:lstStyle/>
                    <a:p>
                      <a:pPr algn="ctr"/>
                      <a:r>
                        <a:rPr lang="en-US" sz="1300" dirty="0"/>
                        <a:t>$ 1.2M</a:t>
                      </a:r>
                    </a:p>
                  </a:txBody>
                  <a:tcPr anchor="ctr"/>
                </a:tc>
                <a:tc>
                  <a:txBody>
                    <a:bodyPr/>
                    <a:lstStyle/>
                    <a:p>
                      <a:pPr algn="ctr"/>
                      <a:endParaRPr lang="en-US" sz="1300"/>
                    </a:p>
                  </a:txBody>
                  <a:tcPr anchor="ctr"/>
                </a:tc>
                <a:tc>
                  <a:txBody>
                    <a:bodyPr/>
                    <a:lstStyle/>
                    <a:p>
                      <a:pPr algn="ctr"/>
                      <a:endParaRPr lang="en-US" sz="1300" dirty="0"/>
                    </a:p>
                  </a:txBody>
                  <a:tcPr anchor="ctr"/>
                </a:tc>
                <a:tc>
                  <a:txBody>
                    <a:bodyPr/>
                    <a:lstStyle/>
                    <a:p>
                      <a:pPr algn="ctr"/>
                      <a:r>
                        <a:rPr lang="en-US" sz="1300" dirty="0"/>
                        <a:t>$10.7M</a:t>
                      </a:r>
                    </a:p>
                  </a:txBody>
                  <a:tcPr anchor="ctr"/>
                </a:tc>
                <a:extLst>
                  <a:ext uri="{0D108BD9-81ED-4DB2-BD59-A6C34878D82A}">
                    <a16:rowId xmlns:a16="http://schemas.microsoft.com/office/drawing/2014/main" val="1364706070"/>
                  </a:ext>
                </a:extLst>
              </a:tr>
              <a:tr h="365722">
                <a:tc>
                  <a:txBody>
                    <a:bodyPr/>
                    <a:lstStyle/>
                    <a:p>
                      <a:r>
                        <a:rPr lang="en-US" sz="1300" dirty="0"/>
                        <a:t>Backward </a:t>
                      </a:r>
                      <a:r>
                        <a:rPr lang="en-US" sz="1300" dirty="0" err="1"/>
                        <a:t>HCal</a:t>
                      </a:r>
                      <a:endParaRPr lang="en-US" sz="1300" dirty="0"/>
                    </a:p>
                  </a:txBody>
                  <a:tcPr anchor="ctr"/>
                </a:tc>
                <a:tc>
                  <a:txBody>
                    <a:bodyPr/>
                    <a:lstStyle/>
                    <a:p>
                      <a:pPr algn="ctr"/>
                      <a:r>
                        <a:rPr lang="en-US" sz="1300" dirty="0"/>
                        <a:t>$ 7.3M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$ 7.3M</a:t>
                      </a:r>
                    </a:p>
                  </a:txBody>
                  <a:tcPr anchor="ctr"/>
                </a:tc>
                <a:tc>
                  <a:txBody>
                    <a:bodyPr/>
                    <a:lstStyle/>
                    <a:p>
                      <a:pPr algn="ctr"/>
                      <a:endParaRPr lang="en-US" sz="1300"/>
                    </a:p>
                  </a:txBody>
                  <a:tcPr anchor="ctr"/>
                </a:tc>
                <a:tc>
                  <a:txBody>
                    <a:bodyPr/>
                    <a:lstStyle/>
                    <a:p>
                      <a:pPr algn="ctr"/>
                      <a:endParaRPr lang="en-US" sz="1300" dirty="0"/>
                    </a:p>
                  </a:txBody>
                  <a:tcPr anchor="ctr"/>
                </a:tc>
                <a:tc>
                  <a:txBody>
                    <a:bodyPr/>
                    <a:lstStyle/>
                    <a:p>
                      <a:pPr algn="ctr"/>
                      <a:endParaRPr lang="en-US" sz="1300" dirty="0"/>
                    </a:p>
                  </a:txBody>
                  <a:tcPr anchor="ctr"/>
                </a:tc>
                <a:extLst>
                  <a:ext uri="{0D108BD9-81ED-4DB2-BD59-A6C34878D82A}">
                    <a16:rowId xmlns:a16="http://schemas.microsoft.com/office/drawing/2014/main" val="3652741269"/>
                  </a:ext>
                </a:extLst>
              </a:tr>
              <a:tr h="365722">
                <a:tc>
                  <a:txBody>
                    <a:bodyPr/>
                    <a:lstStyle/>
                    <a:p>
                      <a:r>
                        <a:rPr lang="en-US" sz="1300" dirty="0"/>
                        <a:t>Magnet</a:t>
                      </a:r>
                    </a:p>
                  </a:txBody>
                  <a:tcPr anchor="ctr"/>
                </a:tc>
                <a:tc>
                  <a:txBody>
                    <a:bodyPr/>
                    <a:lstStyle/>
                    <a:p>
                      <a:pPr algn="ctr"/>
                      <a:r>
                        <a:rPr lang="en-US" sz="1300" dirty="0"/>
                        <a:t>$ 23.3M</a:t>
                      </a:r>
                    </a:p>
                  </a:txBody>
                  <a:tcPr anchor="ctr"/>
                </a:tc>
                <a:tc>
                  <a:txBody>
                    <a:bodyPr/>
                    <a:lstStyle/>
                    <a:p>
                      <a:pPr algn="ctr"/>
                      <a:r>
                        <a:rPr lang="en-US" sz="1300" dirty="0"/>
                        <a:t>$ 5.2M</a:t>
                      </a:r>
                    </a:p>
                  </a:txBody>
                  <a:tcPr anchor="ctr"/>
                </a:tc>
                <a:tc>
                  <a:txBody>
                    <a:bodyPr/>
                    <a:lstStyle/>
                    <a:p>
                      <a:pPr algn="ctr"/>
                      <a:r>
                        <a:rPr lang="en-US" sz="1300" dirty="0"/>
                        <a:t>$ 6.0M</a:t>
                      </a:r>
                    </a:p>
                  </a:txBody>
                  <a:tcPr anchor="ctr"/>
                </a:tc>
                <a:tc>
                  <a:txBody>
                    <a:bodyPr/>
                    <a:lstStyle/>
                    <a:p>
                      <a:pPr algn="ctr"/>
                      <a:r>
                        <a:rPr lang="en-US" sz="1300" dirty="0"/>
                        <a:t>$ 11.8M</a:t>
                      </a:r>
                    </a:p>
                  </a:txBody>
                  <a:tcPr anchor="ctr"/>
                </a:tc>
                <a:tc>
                  <a:txBody>
                    <a:bodyPr/>
                    <a:lstStyle/>
                    <a:p>
                      <a:pPr algn="ctr"/>
                      <a:endParaRPr lang="en-US" sz="1300" dirty="0"/>
                    </a:p>
                  </a:txBody>
                  <a:tcPr anchor="ctr"/>
                </a:tc>
                <a:extLst>
                  <a:ext uri="{0D108BD9-81ED-4DB2-BD59-A6C34878D82A}">
                    <a16:rowId xmlns:a16="http://schemas.microsoft.com/office/drawing/2014/main" val="4035592032"/>
                  </a:ext>
                </a:extLst>
              </a:tr>
              <a:tr h="365722">
                <a:tc>
                  <a:txBody>
                    <a:bodyPr/>
                    <a:lstStyle/>
                    <a:p>
                      <a:r>
                        <a:rPr lang="en-US" sz="1300" dirty="0"/>
                        <a:t>Electronics</a:t>
                      </a:r>
                    </a:p>
                  </a:txBody>
                  <a:tcPr anchor="ctr"/>
                </a:tc>
                <a:tc>
                  <a:txBody>
                    <a:bodyPr/>
                    <a:lstStyle/>
                    <a:p>
                      <a:pPr algn="ctr"/>
                      <a:r>
                        <a:rPr lang="en-US" sz="1300" dirty="0"/>
                        <a:t>$ 47.7M</a:t>
                      </a:r>
                    </a:p>
                  </a:txBody>
                  <a:tcPr anchor="ctr"/>
                </a:tc>
                <a:tc>
                  <a:txBody>
                    <a:bodyPr/>
                    <a:lstStyle/>
                    <a:p>
                      <a:pPr algn="ctr"/>
                      <a:r>
                        <a:rPr lang="en-US" sz="1300" dirty="0"/>
                        <a:t>$ 30.1M</a:t>
                      </a:r>
                    </a:p>
                  </a:txBody>
                  <a:tcPr anchor="ctr"/>
                </a:tc>
                <a:tc>
                  <a:txBody>
                    <a:bodyPr/>
                    <a:lstStyle/>
                    <a:p>
                      <a:pPr algn="ctr"/>
                      <a:r>
                        <a:rPr lang="en-US" sz="1300" dirty="0"/>
                        <a:t>$ 1.8M</a:t>
                      </a:r>
                    </a:p>
                  </a:txBody>
                  <a:tcPr anchor="ctr"/>
                </a:tc>
                <a:tc>
                  <a:txBody>
                    <a:bodyPr/>
                    <a:lstStyle/>
                    <a:p>
                      <a:pPr algn="ctr"/>
                      <a:r>
                        <a:rPr lang="en-US" sz="1300" dirty="0"/>
                        <a:t>$ 15.8M</a:t>
                      </a:r>
                    </a:p>
                  </a:txBody>
                  <a:tcPr anchor="ctr"/>
                </a:tc>
                <a:tc>
                  <a:txBody>
                    <a:bodyPr/>
                    <a:lstStyle/>
                    <a:p>
                      <a:pPr algn="ctr"/>
                      <a:endParaRPr lang="en-US" sz="1300" dirty="0"/>
                    </a:p>
                  </a:txBody>
                  <a:tcPr anchor="ctr"/>
                </a:tc>
                <a:extLst>
                  <a:ext uri="{0D108BD9-81ED-4DB2-BD59-A6C34878D82A}">
                    <a16:rowId xmlns:a16="http://schemas.microsoft.com/office/drawing/2014/main" val="3389912388"/>
                  </a:ext>
                </a:extLst>
              </a:tr>
              <a:tr h="365722">
                <a:tc>
                  <a:txBody>
                    <a:bodyPr/>
                    <a:lstStyle/>
                    <a:p>
                      <a:r>
                        <a:rPr lang="en-US" sz="1300" dirty="0"/>
                        <a:t>DAQ</a:t>
                      </a:r>
                    </a:p>
                  </a:txBody>
                  <a:tcPr anchor="ctr"/>
                </a:tc>
                <a:tc>
                  <a:txBody>
                    <a:bodyPr/>
                    <a:lstStyle/>
                    <a:p>
                      <a:pPr algn="ctr"/>
                      <a:r>
                        <a:rPr lang="en-US" sz="1300" dirty="0"/>
                        <a:t>$ 13.4M</a:t>
                      </a:r>
                    </a:p>
                  </a:txBody>
                  <a:tcPr anchor="ctr"/>
                </a:tc>
                <a:tc>
                  <a:txBody>
                    <a:bodyPr/>
                    <a:lstStyle/>
                    <a:p>
                      <a:pPr algn="ctr"/>
                      <a:r>
                        <a:rPr lang="en-US" sz="1300" dirty="0"/>
                        <a:t>$ 13.4M</a:t>
                      </a:r>
                    </a:p>
                  </a:txBody>
                  <a:tcPr anchor="ctr"/>
                </a:tc>
                <a:tc>
                  <a:txBody>
                    <a:bodyPr/>
                    <a:lstStyle/>
                    <a:p>
                      <a:pPr algn="ctr"/>
                      <a:endParaRPr lang="en-US" sz="1300" dirty="0"/>
                    </a:p>
                  </a:txBody>
                  <a:tcPr anchor="ctr"/>
                </a:tc>
                <a:tc>
                  <a:txBody>
                    <a:bodyPr/>
                    <a:lstStyle/>
                    <a:p>
                      <a:pPr algn="ctr"/>
                      <a:endParaRPr lang="en-US" sz="1300" dirty="0"/>
                    </a:p>
                  </a:txBody>
                  <a:tcPr anchor="ctr"/>
                </a:tc>
                <a:tc>
                  <a:txBody>
                    <a:bodyPr/>
                    <a:lstStyle/>
                    <a:p>
                      <a:pPr algn="ctr"/>
                      <a:endParaRPr lang="en-US" sz="1300" dirty="0"/>
                    </a:p>
                  </a:txBody>
                  <a:tcPr anchor="ctr"/>
                </a:tc>
                <a:extLst>
                  <a:ext uri="{0D108BD9-81ED-4DB2-BD59-A6C34878D82A}">
                    <a16:rowId xmlns:a16="http://schemas.microsoft.com/office/drawing/2014/main" val="2517493462"/>
                  </a:ext>
                </a:extLst>
              </a:tr>
              <a:tr h="360000">
                <a:tc>
                  <a:txBody>
                    <a:bodyPr/>
                    <a:lstStyle/>
                    <a:p>
                      <a:r>
                        <a:rPr lang="en-US" sz="1300" dirty="0"/>
                        <a:t>Installation &amp; ….</a:t>
                      </a:r>
                    </a:p>
                  </a:txBody>
                  <a:tcPr marL="45720" marR="45720" anchor="ctr"/>
                </a:tc>
                <a:tc>
                  <a:txBody>
                    <a:bodyPr/>
                    <a:lstStyle/>
                    <a:p>
                      <a:pPr algn="ctr"/>
                      <a:r>
                        <a:rPr lang="en-US" sz="1300" dirty="0"/>
                        <a:t>$ 42.6 M</a:t>
                      </a:r>
                    </a:p>
                  </a:txBody>
                  <a:tcPr anchor="ctr"/>
                </a:tc>
                <a:tc>
                  <a:txBody>
                    <a:bodyPr/>
                    <a:lstStyle/>
                    <a:p>
                      <a:pPr algn="ctr"/>
                      <a:r>
                        <a:rPr lang="en-US" sz="1300" dirty="0">
                          <a:solidFill>
                            <a:schemeClr val="tx1"/>
                          </a:solidFill>
                        </a:rPr>
                        <a:t>$ 33.3M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$ 3.5M</a:t>
                      </a:r>
                    </a:p>
                  </a:txBody>
                  <a:tcPr anchor="ctr"/>
                </a:tc>
                <a:tc>
                  <a:txBody>
                    <a:bodyPr/>
                    <a:lstStyle/>
                    <a:p>
                      <a:pPr algn="ctr"/>
                      <a:r>
                        <a:rPr lang="en-US" sz="1300" dirty="0"/>
                        <a:t>$ 0.3M</a:t>
                      </a:r>
                    </a:p>
                  </a:txBody>
                  <a:tcPr anchor="ctr"/>
                </a:tc>
                <a:tc>
                  <a:txBody>
                    <a:bodyPr/>
                    <a:lstStyle/>
                    <a:p>
                      <a:pPr algn="ctr"/>
                      <a:r>
                        <a:rPr lang="en-US" sz="1300" dirty="0"/>
                        <a:t>$ 5.5M</a:t>
                      </a:r>
                    </a:p>
                  </a:txBody>
                  <a:tcPr anchor="ctr"/>
                </a:tc>
                <a:extLst>
                  <a:ext uri="{0D108BD9-81ED-4DB2-BD59-A6C34878D82A}">
                    <a16:rowId xmlns:a16="http://schemas.microsoft.com/office/drawing/2014/main" val="820747179"/>
                  </a:ext>
                </a:extLst>
              </a:tr>
              <a:tr h="360000">
                <a:tc>
                  <a:txBody>
                    <a:bodyPr/>
                    <a:lstStyle/>
                    <a:p>
                      <a:r>
                        <a:rPr lang="en-US" sz="1300" dirty="0"/>
                        <a:t>Auxiliary Det. </a:t>
                      </a:r>
                    </a:p>
                  </a:txBody>
                  <a:tcPr marL="45720" marR="45720" anchor="ctr"/>
                </a:tc>
                <a:tc>
                  <a:txBody>
                    <a:bodyPr/>
                    <a:lstStyle/>
                    <a:p>
                      <a:pPr algn="ctr"/>
                      <a:r>
                        <a:rPr lang="en-US" sz="1300" dirty="0"/>
                        <a:t>$ 12.7M</a:t>
                      </a:r>
                    </a:p>
                  </a:txBody>
                  <a:tcPr anchor="ctr"/>
                </a:tc>
                <a:tc>
                  <a:txBody>
                    <a:bodyPr/>
                    <a:lstStyle/>
                    <a:p>
                      <a:pPr algn="ctr"/>
                      <a:r>
                        <a:rPr lang="en-US" sz="1300" dirty="0">
                          <a:solidFill>
                            <a:schemeClr val="tx1"/>
                          </a:solidFill>
                        </a:rPr>
                        <a:t>$2.2 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dirty="0"/>
                    </a:p>
                  </a:txBody>
                  <a:tcPr anchor="ctr"/>
                </a:tc>
                <a:tc>
                  <a:txBody>
                    <a:bodyPr/>
                    <a:lstStyle/>
                    <a:p>
                      <a:pPr algn="ctr"/>
                      <a:r>
                        <a:rPr lang="en-US" sz="1300" dirty="0"/>
                        <a:t>$ 10.5M</a:t>
                      </a:r>
                    </a:p>
                  </a:txBody>
                  <a:tcPr anchor="ctr"/>
                </a:tc>
                <a:tc>
                  <a:txBody>
                    <a:bodyPr/>
                    <a:lstStyle/>
                    <a:p>
                      <a:pPr algn="ctr"/>
                      <a:endParaRPr lang="en-US" sz="1300" dirty="0"/>
                    </a:p>
                  </a:txBody>
                  <a:tcPr anchor="ctr"/>
                </a:tc>
                <a:extLst>
                  <a:ext uri="{0D108BD9-81ED-4DB2-BD59-A6C34878D82A}">
                    <a16:rowId xmlns:a16="http://schemas.microsoft.com/office/drawing/2014/main" val="707948800"/>
                  </a:ext>
                </a:extLst>
              </a:tr>
            </a:tbl>
          </a:graphicData>
        </a:graphic>
      </p:graphicFrame>
      <p:sp>
        <p:nvSpPr>
          <p:cNvPr id="4" name="TextBox 3">
            <a:extLst>
              <a:ext uri="{FF2B5EF4-FFF2-40B4-BE49-F238E27FC236}">
                <a16:creationId xmlns:a16="http://schemas.microsoft.com/office/drawing/2014/main" id="{32D04DCA-6818-9CBD-2153-B15462CD4DE9}"/>
              </a:ext>
            </a:extLst>
          </p:cNvPr>
          <p:cNvSpPr txBox="1"/>
          <p:nvPr/>
        </p:nvSpPr>
        <p:spPr>
          <a:xfrm>
            <a:off x="461964" y="904009"/>
            <a:ext cx="3571193" cy="2862322"/>
          </a:xfrm>
          <a:prstGeom prst="rect">
            <a:avLst/>
          </a:prstGeom>
          <a:noFill/>
        </p:spPr>
        <p:txBody>
          <a:bodyPr wrap="square" rtlCol="0">
            <a:spAutoFit/>
          </a:bodyPr>
          <a:lstStyle/>
          <a:p>
            <a:r>
              <a:rPr lang="en-US" b="1" dirty="0">
                <a:solidFill>
                  <a:schemeClr val="bg2"/>
                </a:solidFill>
              </a:rPr>
              <a:t>Cost Summary:</a:t>
            </a:r>
          </a:p>
          <a:p>
            <a:r>
              <a:rPr lang="en-US" dirty="0"/>
              <a:t>Re-Use:    $ 22 M</a:t>
            </a:r>
          </a:p>
          <a:p>
            <a:r>
              <a:rPr lang="en-US" dirty="0"/>
              <a:t>In-Kind:     $ 96 M</a:t>
            </a:r>
          </a:p>
          <a:p>
            <a:endParaRPr lang="en-US" dirty="0"/>
          </a:p>
          <a:p>
            <a:r>
              <a:rPr lang="en-US" dirty="0"/>
              <a:t>Actuals thru Oct 2025: $ 41 M </a:t>
            </a:r>
          </a:p>
          <a:p>
            <a:r>
              <a:rPr lang="en-US" dirty="0"/>
              <a:t>LLP (CD-3A/CD-3B):   $ 29 M</a:t>
            </a:r>
          </a:p>
          <a:p>
            <a:endParaRPr lang="en-US" dirty="0"/>
          </a:p>
          <a:p>
            <a:r>
              <a:rPr lang="en-US" dirty="0"/>
              <a:t>Cost to DOE to go: $ 214.4 M</a:t>
            </a:r>
          </a:p>
          <a:p>
            <a:pPr marL="171450" indent="-171450">
              <a:buFont typeface="Arial" panose="020B0604020202020204" pitchFamily="34" charset="0"/>
              <a:buChar char="•"/>
            </a:pPr>
            <a:r>
              <a:rPr lang="en-US" sz="1200" dirty="0"/>
              <a:t>* Includes an assumed CCB-lite for tracking</a:t>
            </a:r>
          </a:p>
          <a:p>
            <a:pPr marL="171450" indent="-171450">
              <a:buFont typeface="Arial" panose="020B0604020202020204" pitchFamily="34" charset="0"/>
              <a:buChar char="•"/>
            </a:pPr>
            <a:r>
              <a:rPr lang="en-US" sz="1200" dirty="0"/>
              <a:t>Includes Polarimetry, </a:t>
            </a:r>
            <a:r>
              <a:rPr lang="en-US" sz="1200" dirty="0" err="1"/>
              <a:t>PreOps</a:t>
            </a:r>
            <a:r>
              <a:rPr lang="en-US" sz="1200" dirty="0"/>
              <a:t>, Management (not listed in the table)</a:t>
            </a:r>
          </a:p>
        </p:txBody>
      </p:sp>
      <p:sp>
        <p:nvSpPr>
          <p:cNvPr id="5" name="TextBox 4">
            <a:extLst>
              <a:ext uri="{FF2B5EF4-FFF2-40B4-BE49-F238E27FC236}">
                <a16:creationId xmlns:a16="http://schemas.microsoft.com/office/drawing/2014/main" id="{058A53AF-58DC-9D5E-6571-C629302E7D38}"/>
              </a:ext>
            </a:extLst>
          </p:cNvPr>
          <p:cNvSpPr txBox="1"/>
          <p:nvPr/>
        </p:nvSpPr>
        <p:spPr>
          <a:xfrm>
            <a:off x="461964" y="4015982"/>
            <a:ext cx="3448441" cy="923330"/>
          </a:xfrm>
          <a:prstGeom prst="rect">
            <a:avLst/>
          </a:prstGeom>
          <a:noFill/>
        </p:spPr>
        <p:txBody>
          <a:bodyPr wrap="square" rtlCol="0">
            <a:spAutoFit/>
          </a:bodyPr>
          <a:lstStyle/>
          <a:p>
            <a:r>
              <a:rPr lang="en-US" dirty="0"/>
              <a:t>Cost-to-go Target given to us:</a:t>
            </a:r>
          </a:p>
          <a:p>
            <a:r>
              <a:rPr lang="en-US" dirty="0"/>
              <a:t>$212M … but a recent wrinkle for In-Kind assumptions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898600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0B2932-9FCC-85CB-9860-5EF7E51B34E0}"/>
              </a:ext>
            </a:extLst>
          </p:cNvPr>
          <p:cNvSpPr txBox="1"/>
          <p:nvPr/>
        </p:nvSpPr>
        <p:spPr>
          <a:xfrm>
            <a:off x="2745747" y="2851695"/>
            <a:ext cx="6699270" cy="1200329"/>
          </a:xfrm>
          <a:prstGeom prst="rect">
            <a:avLst/>
          </a:prstGeom>
          <a:noFill/>
        </p:spPr>
        <p:txBody>
          <a:bodyPr wrap="none" rtlCol="0">
            <a:spAutoFit/>
          </a:bodyPr>
          <a:lstStyle/>
          <a:p>
            <a:pPr algn="ctr"/>
            <a:r>
              <a:rPr lang="en-US" sz="3600" b="1" dirty="0"/>
              <a:t>December 19</a:t>
            </a:r>
            <a:r>
              <a:rPr lang="en-US" sz="3600" b="1" baseline="30000" dirty="0"/>
              <a:t>th</a:t>
            </a:r>
            <a:r>
              <a:rPr lang="en-US" sz="3600" b="1" dirty="0"/>
              <a:t> </a:t>
            </a:r>
          </a:p>
          <a:p>
            <a:pPr algn="ctr"/>
            <a:r>
              <a:rPr lang="en-US" sz="3600" b="1" dirty="0"/>
              <a:t>Santa brought </a:t>
            </a:r>
            <a:r>
              <a:rPr lang="en-US" sz="3600" b="1" dirty="0" err="1"/>
              <a:t>ePIC</a:t>
            </a:r>
            <a:r>
              <a:rPr lang="en-US" sz="3600" b="1" dirty="0"/>
              <a:t> bad news</a:t>
            </a:r>
          </a:p>
        </p:txBody>
      </p:sp>
    </p:spTree>
    <p:extLst>
      <p:ext uri="{BB962C8B-B14F-4D97-AF65-F5344CB8AC3E}">
        <p14:creationId xmlns:p14="http://schemas.microsoft.com/office/powerpoint/2010/main" val="114199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E27D9-F04D-FEC7-CA0B-2394AD2C44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74A6D3-DA54-AEC4-80F5-E7EB2B69D237}"/>
              </a:ext>
            </a:extLst>
          </p:cNvPr>
          <p:cNvSpPr>
            <a:spLocks noGrp="1"/>
          </p:cNvSpPr>
          <p:nvPr>
            <p:ph type="title"/>
          </p:nvPr>
        </p:nvSpPr>
        <p:spPr>
          <a:xfrm>
            <a:off x="462579" y="0"/>
            <a:ext cx="11499925" cy="471399"/>
          </a:xfrm>
        </p:spPr>
        <p:txBody>
          <a:bodyPr>
            <a:normAutofit fontScale="90000"/>
          </a:bodyPr>
          <a:lstStyle/>
          <a:p>
            <a:r>
              <a:rPr lang="en-US" dirty="0"/>
              <a:t>Letter of UKRI to Lab Directors of December 19, 2025</a:t>
            </a:r>
          </a:p>
        </p:txBody>
      </p:sp>
      <p:pic>
        <p:nvPicPr>
          <p:cNvPr id="2" name="Picture 1">
            <a:extLst>
              <a:ext uri="{FF2B5EF4-FFF2-40B4-BE49-F238E27FC236}">
                <a16:creationId xmlns:a16="http://schemas.microsoft.com/office/drawing/2014/main" id="{628A4630-C3BB-A1DC-07F8-B653CA382D10}"/>
              </a:ext>
            </a:extLst>
          </p:cNvPr>
          <p:cNvPicPr>
            <a:picLocks noChangeAspect="1"/>
          </p:cNvPicPr>
          <p:nvPr/>
        </p:nvPicPr>
        <p:blipFill>
          <a:blip r:embed="rId2"/>
          <a:stretch>
            <a:fillRect/>
          </a:stretch>
        </p:blipFill>
        <p:spPr>
          <a:xfrm>
            <a:off x="289291" y="946826"/>
            <a:ext cx="11902709" cy="4024546"/>
          </a:xfrm>
          <a:prstGeom prst="rect">
            <a:avLst/>
          </a:prstGeom>
        </p:spPr>
      </p:pic>
    </p:spTree>
    <p:extLst>
      <p:ext uri="{BB962C8B-B14F-4D97-AF65-F5344CB8AC3E}">
        <p14:creationId xmlns:p14="http://schemas.microsoft.com/office/powerpoint/2010/main" val="1492691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31274-CFEB-3449-300D-0201B7CE8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072EE-254A-96D9-8BA5-6891A77BB1C2}"/>
              </a:ext>
            </a:extLst>
          </p:cNvPr>
          <p:cNvSpPr>
            <a:spLocks noGrp="1"/>
          </p:cNvSpPr>
          <p:nvPr>
            <p:ph type="title"/>
          </p:nvPr>
        </p:nvSpPr>
        <p:spPr/>
        <p:txBody>
          <a:bodyPr>
            <a:normAutofit fontScale="90000"/>
          </a:bodyPr>
          <a:lstStyle/>
          <a:p>
            <a:r>
              <a:rPr lang="en-US" dirty="0"/>
              <a:t>UKRI E-Mail of 12/19/25 – Impact Assumptions</a:t>
            </a:r>
          </a:p>
        </p:txBody>
      </p:sp>
      <p:sp>
        <p:nvSpPr>
          <p:cNvPr id="4" name="TextBox 3">
            <a:extLst>
              <a:ext uri="{FF2B5EF4-FFF2-40B4-BE49-F238E27FC236}">
                <a16:creationId xmlns:a16="http://schemas.microsoft.com/office/drawing/2014/main" id="{1E040377-10B1-7971-EAEA-67AD204C3430}"/>
              </a:ext>
            </a:extLst>
          </p:cNvPr>
          <p:cNvSpPr txBox="1"/>
          <p:nvPr/>
        </p:nvSpPr>
        <p:spPr>
          <a:xfrm>
            <a:off x="550849" y="614332"/>
            <a:ext cx="11049272" cy="5262979"/>
          </a:xfrm>
          <a:prstGeom prst="rect">
            <a:avLst/>
          </a:prstGeom>
          <a:noFill/>
        </p:spPr>
        <p:txBody>
          <a:bodyPr wrap="square" rtlCol="0">
            <a:spAutoFit/>
          </a:bodyPr>
          <a:lstStyle/>
          <a:p>
            <a:r>
              <a:rPr lang="en-US" sz="2400" i="1" dirty="0"/>
              <a:t>UK contribution to EIC science development and the </a:t>
            </a:r>
            <a:r>
              <a:rPr lang="en-US" sz="2400" i="1" dirty="0" err="1"/>
              <a:t>ePIC</a:t>
            </a:r>
            <a:r>
              <a:rPr lang="en-US" sz="2400" i="1" dirty="0"/>
              <a:t> detector &amp; collaboration has been and is important </a:t>
            </a:r>
            <a:r>
              <a:rPr lang="en-US" sz="2400" i="1" dirty="0">
                <a:sym typeface="Wingdings" panose="05000000000000000000" pitchFamily="2" charset="2"/>
              </a:rPr>
              <a:t></a:t>
            </a:r>
            <a:r>
              <a:rPr lang="en-US" sz="2400" i="1" dirty="0"/>
              <a:t> It is crucial to allow UK scientists to be able to maintain their roles and leadership positions within EIC/</a:t>
            </a:r>
            <a:r>
              <a:rPr lang="en-US" sz="2400" i="1" dirty="0" err="1"/>
              <a:t>ePIC</a:t>
            </a:r>
            <a:r>
              <a:rPr lang="en-US" sz="2400" i="1" dirty="0"/>
              <a:t>… but situation is not clear.</a:t>
            </a:r>
          </a:p>
          <a:p>
            <a:endParaRPr lang="en-US" sz="1400" dirty="0"/>
          </a:p>
          <a:p>
            <a:r>
              <a:rPr lang="en-US" sz="2400" dirty="0"/>
              <a:t>UK Assumed In-Kind:</a:t>
            </a:r>
          </a:p>
          <a:p>
            <a:pPr marL="285750" indent="-285750">
              <a:buFont typeface="Arial" panose="020B0604020202020204" pitchFamily="34" charset="0"/>
              <a:buChar char="•"/>
            </a:pPr>
            <a:r>
              <a:rPr lang="en-US" sz="2400" dirty="0"/>
              <a:t>Lumi detector ~0.5M$</a:t>
            </a:r>
          </a:p>
          <a:p>
            <a:pPr marL="742950" lvl="1" indent="-285750">
              <a:buFont typeface="Arial" panose="020B0604020202020204" pitchFamily="34" charset="0"/>
              <a:buChar char="•"/>
            </a:pPr>
            <a:r>
              <a:rPr lang="en-US" sz="2400" dirty="0"/>
              <a:t>Is required for any EIC science </a:t>
            </a:r>
            <a:r>
              <a:rPr lang="en-US" sz="2400" dirty="0">
                <a:sym typeface="Wingdings" panose="05000000000000000000" pitchFamily="2" charset="2"/>
              </a:rPr>
              <a:t> </a:t>
            </a:r>
            <a:r>
              <a:rPr lang="en-US" sz="2400" b="1" dirty="0"/>
              <a:t>Absorb as DOE Cost</a:t>
            </a:r>
          </a:p>
          <a:p>
            <a:pPr marL="285750" indent="-285750">
              <a:buFont typeface="Arial" panose="020B0604020202020204" pitchFamily="34" charset="0"/>
              <a:buChar char="•"/>
            </a:pPr>
            <a:r>
              <a:rPr lang="en-US" sz="2400" dirty="0"/>
              <a:t>Low-Q2 Detector ~3.5M$</a:t>
            </a:r>
          </a:p>
          <a:p>
            <a:pPr marL="742950" lvl="1" indent="-285750">
              <a:buFont typeface="Arial" panose="020B0604020202020204" pitchFamily="34" charset="0"/>
              <a:buChar char="•"/>
            </a:pPr>
            <a:r>
              <a:rPr lang="en-US" sz="2400" dirty="0"/>
              <a:t>Almost no DOE Cost as this was assumed as UK in-kind </a:t>
            </a:r>
            <a:r>
              <a:rPr lang="en-US" sz="2400" b="1" dirty="0">
                <a:sym typeface="Wingdings" panose="05000000000000000000" pitchFamily="2" charset="2"/>
              </a:rPr>
              <a:t> Delay</a:t>
            </a:r>
            <a:endParaRPr lang="en-US" sz="2400" b="1" dirty="0"/>
          </a:p>
          <a:p>
            <a:pPr marL="285750" indent="-285750">
              <a:buFont typeface="Arial" panose="020B0604020202020204" pitchFamily="34" charset="0"/>
              <a:buChar char="•"/>
            </a:pPr>
            <a:r>
              <a:rPr lang="en-US" sz="2400" dirty="0"/>
              <a:t>SVT L3/L4 ~ 12-15M$?</a:t>
            </a:r>
          </a:p>
          <a:p>
            <a:pPr marL="742950" lvl="1" indent="-285750">
              <a:buFont typeface="Arial" panose="020B0604020202020204" pitchFamily="34" charset="0"/>
              <a:buChar char="•"/>
            </a:pPr>
            <a:r>
              <a:rPr lang="en-US" sz="2400" dirty="0"/>
              <a:t>Critical towards LAS and L3/L4 of SVT barrel (and disks) </a:t>
            </a:r>
          </a:p>
          <a:p>
            <a:pPr lvl="1"/>
            <a:r>
              <a:rPr lang="en-US" sz="2400" dirty="0">
                <a:sym typeface="Wingdings" panose="05000000000000000000" pitchFamily="2" charset="2"/>
              </a:rPr>
              <a:t>     </a:t>
            </a:r>
            <a:r>
              <a:rPr lang="en-US" sz="2400" b="1" dirty="0">
                <a:sym typeface="Wingdings" panose="05000000000000000000" pitchFamily="2" charset="2"/>
              </a:rPr>
              <a:t>Keep </a:t>
            </a:r>
            <a:r>
              <a:rPr lang="en-US" sz="2400" b="1" dirty="0"/>
              <a:t>moving as we can…</a:t>
            </a:r>
          </a:p>
          <a:p>
            <a:pPr marL="742950" lvl="1" indent="-285750">
              <a:buFont typeface="Arial" panose="020B0604020202020204" pitchFamily="34" charset="0"/>
              <a:buChar char="•"/>
            </a:pPr>
            <a:r>
              <a:rPr lang="en-US" sz="2400" dirty="0"/>
              <a:t>Requires UK critical specialized labor !!!</a:t>
            </a:r>
          </a:p>
        </p:txBody>
      </p:sp>
    </p:spTree>
    <p:extLst>
      <p:ext uri="{BB962C8B-B14F-4D97-AF65-F5344CB8AC3E}">
        <p14:creationId xmlns:p14="http://schemas.microsoft.com/office/powerpoint/2010/main" val="1453798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84DC9-BBF0-1EF9-893F-2AAEB3F4F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1C6F3-7A91-537D-E306-C0FC5C0356BD}"/>
              </a:ext>
            </a:extLst>
          </p:cNvPr>
          <p:cNvSpPr>
            <a:spLocks noGrp="1"/>
          </p:cNvSpPr>
          <p:nvPr>
            <p:ph type="title"/>
          </p:nvPr>
        </p:nvSpPr>
        <p:spPr/>
        <p:txBody>
          <a:bodyPr>
            <a:normAutofit fontScale="90000"/>
          </a:bodyPr>
          <a:lstStyle/>
          <a:p>
            <a:r>
              <a:rPr lang="en-US" dirty="0"/>
              <a:t>Further Campaign following up on the UKRI news</a:t>
            </a:r>
          </a:p>
        </p:txBody>
      </p:sp>
      <p:sp>
        <p:nvSpPr>
          <p:cNvPr id="3" name="Content Placeholder 2">
            <a:extLst>
              <a:ext uri="{FF2B5EF4-FFF2-40B4-BE49-F238E27FC236}">
                <a16:creationId xmlns:a16="http://schemas.microsoft.com/office/drawing/2014/main" id="{D4072A6B-B4F1-09E9-167E-14C354E6819B}"/>
              </a:ext>
            </a:extLst>
          </p:cNvPr>
          <p:cNvSpPr txBox="1">
            <a:spLocks/>
          </p:cNvSpPr>
          <p:nvPr/>
        </p:nvSpPr>
        <p:spPr>
          <a:xfrm>
            <a:off x="461272" y="520349"/>
            <a:ext cx="11369367" cy="5783174"/>
          </a:xfrm>
          <a:prstGeom prst="rect">
            <a:avLst/>
          </a:prstGeom>
        </p:spPr>
        <p:txBody>
          <a:bodyPr>
            <a:noAutofit/>
          </a:bodyPr>
          <a:lst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bg2"/>
              </a:buClr>
              <a:buNone/>
            </a:pPr>
            <a:r>
              <a:rPr lang="en-US" dirty="0"/>
              <a:t>Several letters were sent to UKRI this week to point to the impact of their decision on UK scientists and their long-standing legacy and impact on EIC science and detector, to the impact on the DOE/EIC project, and on the long-term engagement in international scientific collaboration</a:t>
            </a:r>
          </a:p>
          <a:p>
            <a:pPr lvl="1">
              <a:spcAft>
                <a:spcPts val="600"/>
              </a:spcAft>
              <a:buClr>
                <a:schemeClr val="bg2"/>
              </a:buClr>
              <a:buFont typeface="Wingdings" pitchFamily="2" charset="2"/>
              <a:buChar char="§"/>
            </a:pPr>
            <a:r>
              <a:rPr lang="en-US" sz="2400" dirty="0"/>
              <a:t>A letter from DOE to UKRI</a:t>
            </a:r>
          </a:p>
          <a:p>
            <a:pPr lvl="1">
              <a:spcAft>
                <a:spcPts val="600"/>
              </a:spcAft>
              <a:buClr>
                <a:schemeClr val="bg2"/>
              </a:buClr>
              <a:buFont typeface="Wingdings" pitchFamily="2" charset="2"/>
              <a:buChar char="§"/>
            </a:pPr>
            <a:r>
              <a:rPr lang="en-US" sz="2400" dirty="0"/>
              <a:t>A letter from the Lab Directors (BNL &amp; </a:t>
            </a:r>
            <a:r>
              <a:rPr lang="en-US" sz="2400" dirty="0" err="1"/>
              <a:t>JLab</a:t>
            </a:r>
            <a:r>
              <a:rPr lang="en-US" sz="2400" dirty="0"/>
              <a:t>) and the EIC Project Director</a:t>
            </a:r>
          </a:p>
          <a:p>
            <a:pPr lvl="1">
              <a:spcAft>
                <a:spcPts val="600"/>
              </a:spcAft>
              <a:buClr>
                <a:schemeClr val="bg2"/>
              </a:buClr>
              <a:buFont typeface="Wingdings" pitchFamily="2" charset="2"/>
              <a:buChar char="§"/>
            </a:pPr>
            <a:r>
              <a:rPr lang="en-US" sz="2400" dirty="0"/>
              <a:t>A letter from the </a:t>
            </a:r>
            <a:r>
              <a:rPr lang="en-US" sz="2400" dirty="0" err="1"/>
              <a:t>ePIC</a:t>
            </a:r>
            <a:r>
              <a:rPr lang="en-US" sz="2400" dirty="0"/>
              <a:t> spokespersons</a:t>
            </a:r>
          </a:p>
          <a:p>
            <a:pPr lvl="1">
              <a:spcAft>
                <a:spcPts val="600"/>
              </a:spcAft>
              <a:buClr>
                <a:schemeClr val="bg2"/>
              </a:buClr>
              <a:buFont typeface="Wingdings" pitchFamily="2" charset="2"/>
              <a:buChar char="§"/>
            </a:pPr>
            <a:r>
              <a:rPr lang="en-US" sz="2400" dirty="0"/>
              <a:t>A letter from the EIC-UK Collaboration</a:t>
            </a:r>
          </a:p>
        </p:txBody>
      </p:sp>
    </p:spTree>
    <p:extLst>
      <p:ext uri="{BB962C8B-B14F-4D97-AF65-F5344CB8AC3E}">
        <p14:creationId xmlns:p14="http://schemas.microsoft.com/office/powerpoint/2010/main" val="4078041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3351-6900-1F8B-73DB-FC5B097C3CF8}"/>
              </a:ext>
            </a:extLst>
          </p:cNvPr>
          <p:cNvSpPr>
            <a:spLocks noGrp="1"/>
          </p:cNvSpPr>
          <p:nvPr>
            <p:ph type="title"/>
          </p:nvPr>
        </p:nvSpPr>
        <p:spPr>
          <a:xfrm>
            <a:off x="462579" y="0"/>
            <a:ext cx="11499925" cy="516835"/>
          </a:xfrm>
        </p:spPr>
        <p:txBody>
          <a:bodyPr/>
          <a:lstStyle/>
          <a:p>
            <a:r>
              <a:rPr lang="en-US" dirty="0"/>
              <a:t>Guiding Principles for Scope Delay</a:t>
            </a:r>
          </a:p>
        </p:txBody>
      </p:sp>
      <p:sp>
        <p:nvSpPr>
          <p:cNvPr id="3" name="Content Placeholder 2">
            <a:extLst>
              <a:ext uri="{FF2B5EF4-FFF2-40B4-BE49-F238E27FC236}">
                <a16:creationId xmlns:a16="http://schemas.microsoft.com/office/drawing/2014/main" id="{ABA82D49-B687-49AC-36A6-4FEC3FF8806D}"/>
              </a:ext>
            </a:extLst>
          </p:cNvPr>
          <p:cNvSpPr>
            <a:spLocks noGrp="1"/>
          </p:cNvSpPr>
          <p:nvPr>
            <p:ph idx="1"/>
          </p:nvPr>
        </p:nvSpPr>
        <p:spPr>
          <a:xfrm>
            <a:off x="462579" y="663022"/>
            <a:ext cx="11499925" cy="5502249"/>
          </a:xfrm>
        </p:spPr>
        <p:txBody>
          <a:bodyPr>
            <a:noAutofit/>
          </a:bodyPr>
          <a:lstStyle/>
          <a:p>
            <a:pPr marL="0" indent="0">
              <a:buClr>
                <a:schemeClr val="bg2"/>
              </a:buClr>
              <a:buNone/>
            </a:pPr>
            <a:r>
              <a:rPr lang="en-US" sz="2000" b="1" dirty="0">
                <a:solidFill>
                  <a:schemeClr val="bg2"/>
                </a:solidFill>
              </a:rPr>
              <a:t>Remember: </a:t>
            </a:r>
          </a:p>
          <a:p>
            <a:pPr>
              <a:buClr>
                <a:schemeClr val="bg2"/>
              </a:buClr>
              <a:buFont typeface="Wingdings" pitchFamily="2" charset="2"/>
              <a:buChar char="§"/>
            </a:pPr>
            <a:r>
              <a:rPr lang="en-US" sz="1800" dirty="0"/>
              <a:t>The </a:t>
            </a:r>
            <a:r>
              <a:rPr lang="en-US" sz="1800" dirty="0" err="1"/>
              <a:t>ePIC</a:t>
            </a:r>
            <a:r>
              <a:rPr lang="en-US" sz="1800" dirty="0"/>
              <a:t> Detector is designed to fulfill the EIC mission need science </a:t>
            </a:r>
            <a:r>
              <a:rPr lang="en-US" sz="1800" dirty="0">
                <a:sym typeface="Wingdings" pitchFamily="2" charset="2"/>
              </a:rPr>
              <a:t> NAS Science Report</a:t>
            </a:r>
          </a:p>
          <a:p>
            <a:pPr>
              <a:buClr>
                <a:schemeClr val="bg2"/>
              </a:buClr>
              <a:buFont typeface="Wingdings" pitchFamily="2" charset="2"/>
              <a:buChar char="§"/>
            </a:pPr>
            <a:r>
              <a:rPr lang="en-US" sz="1800" dirty="0"/>
              <a:t>Detector DOE scope is &lt; 10% of the Project TPC augmented by large in-kind contributions</a:t>
            </a:r>
          </a:p>
          <a:p>
            <a:pPr marL="0" indent="0">
              <a:buClr>
                <a:schemeClr val="bg2"/>
              </a:buClr>
              <a:buNone/>
            </a:pPr>
            <a:endParaRPr lang="en-US" sz="1000" dirty="0"/>
          </a:p>
          <a:p>
            <a:pPr marL="0" indent="0">
              <a:buClr>
                <a:schemeClr val="bg2"/>
              </a:buClr>
              <a:buNone/>
            </a:pPr>
            <a:r>
              <a:rPr lang="en-US" sz="2000" b="1" dirty="0">
                <a:solidFill>
                  <a:schemeClr val="bg2"/>
                </a:solidFill>
              </a:rPr>
              <a:t>Guiding Principles: </a:t>
            </a:r>
            <a:endParaRPr lang="en-US" sz="2000" dirty="0"/>
          </a:p>
          <a:p>
            <a:pPr>
              <a:buClr>
                <a:schemeClr val="bg2"/>
              </a:buClr>
              <a:buFont typeface="Wingdings" pitchFamily="2" charset="2"/>
              <a:buChar char="§"/>
            </a:pPr>
            <a:r>
              <a:rPr lang="en-US" sz="1800" dirty="0">
                <a:ea typeface="Calibri" panose="020F0502020204030204" pitchFamily="34" charset="0"/>
                <a:cs typeface="Calibri" panose="020F0502020204030204" pitchFamily="34" charset="0"/>
              </a:rPr>
              <a:t>Detector components can not directly impact start of the community-vetted NSAC/NAS science</a:t>
            </a:r>
          </a:p>
          <a:p>
            <a:pPr>
              <a:buClr>
                <a:schemeClr val="bg2"/>
              </a:buClr>
              <a:buFont typeface="Wingdings" pitchFamily="2" charset="2"/>
              <a:buChar char="§"/>
            </a:pPr>
            <a:r>
              <a:rPr lang="en-US" sz="1800" dirty="0"/>
              <a:t>Detectors with large in-kind contributions represent crucial engagement by the international community and must be maintained</a:t>
            </a:r>
          </a:p>
          <a:p>
            <a:pPr>
              <a:buClr>
                <a:schemeClr val="bg2"/>
              </a:buClr>
              <a:buFont typeface="Wingdings" pitchFamily="2" charset="2"/>
              <a:buChar char="§"/>
            </a:pPr>
            <a:r>
              <a:rPr lang="en-US" sz="1800" dirty="0"/>
              <a:t>Hadron, electron polarimetry and luminosity monitor cannot be touched as they are needed for collider commissioning </a:t>
            </a:r>
          </a:p>
          <a:p>
            <a:pPr>
              <a:buClr>
                <a:schemeClr val="bg2"/>
              </a:buClr>
              <a:buFont typeface="Wingdings" pitchFamily="2" charset="2"/>
              <a:buChar char="§"/>
            </a:pPr>
            <a:r>
              <a:rPr lang="en-US" sz="1800" dirty="0"/>
              <a:t>Detectors crucial to detect the scattered electron (or DIS kinematics) cannot be touched as they are needed for the entire science program</a:t>
            </a:r>
          </a:p>
          <a:p>
            <a:pPr>
              <a:buClr>
                <a:schemeClr val="bg2"/>
              </a:buClr>
              <a:buFont typeface="Wingdings" pitchFamily="2" charset="2"/>
              <a:buChar char="§"/>
            </a:pPr>
            <a:r>
              <a:rPr lang="en-US" sz="1800" dirty="0"/>
              <a:t>Detector elements that function as magnet flux return cannot be touched</a:t>
            </a:r>
          </a:p>
          <a:p>
            <a:pPr>
              <a:buClr>
                <a:schemeClr val="bg2"/>
              </a:buClr>
              <a:buFont typeface="Wingdings" pitchFamily="2" charset="2"/>
              <a:buChar char="§"/>
            </a:pPr>
            <a:r>
              <a:rPr lang="en-US" sz="1800" dirty="0"/>
              <a:t>We exclude options that substantially increase risk or have large coupling to CD-3A &amp; CD-3B scope</a:t>
            </a:r>
          </a:p>
          <a:p>
            <a:pPr>
              <a:buClr>
                <a:schemeClr val="bg2"/>
              </a:buClr>
              <a:buFont typeface="Wingdings" pitchFamily="2" charset="2"/>
              <a:buChar char="§"/>
            </a:pPr>
            <a:r>
              <a:rPr lang="en-US" sz="1800" b="1" dirty="0"/>
              <a:t>Changes need to be recoverable on reasonable time scale without requiring a year+ shutdown</a:t>
            </a:r>
          </a:p>
        </p:txBody>
      </p:sp>
    </p:spTree>
    <p:extLst>
      <p:ext uri="{BB962C8B-B14F-4D97-AF65-F5344CB8AC3E}">
        <p14:creationId xmlns:p14="http://schemas.microsoft.com/office/powerpoint/2010/main" val="1313066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9B3EB-993B-30DB-3D38-D04467F3A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DE510-F85D-16A6-67B2-29E54D3D00B4}"/>
              </a:ext>
            </a:extLst>
          </p:cNvPr>
          <p:cNvSpPr>
            <a:spLocks noGrp="1"/>
          </p:cNvSpPr>
          <p:nvPr>
            <p:ph type="title"/>
          </p:nvPr>
        </p:nvSpPr>
        <p:spPr/>
        <p:txBody>
          <a:bodyPr>
            <a:normAutofit fontScale="90000"/>
          </a:bodyPr>
          <a:lstStyle/>
          <a:p>
            <a:r>
              <a:rPr lang="en-US" dirty="0"/>
              <a:t>Mitigations After New Guidance and UKRI Info</a:t>
            </a:r>
          </a:p>
        </p:txBody>
      </p:sp>
      <p:sp>
        <p:nvSpPr>
          <p:cNvPr id="3" name="Content Placeholder 2">
            <a:extLst>
              <a:ext uri="{FF2B5EF4-FFF2-40B4-BE49-F238E27FC236}">
                <a16:creationId xmlns:a16="http://schemas.microsoft.com/office/drawing/2014/main" id="{F94C1A0A-3A0E-0220-E65D-6C7ABD3AAA33}"/>
              </a:ext>
            </a:extLst>
          </p:cNvPr>
          <p:cNvSpPr txBox="1">
            <a:spLocks/>
          </p:cNvSpPr>
          <p:nvPr/>
        </p:nvSpPr>
        <p:spPr>
          <a:xfrm>
            <a:off x="461272" y="520349"/>
            <a:ext cx="11678847" cy="5783174"/>
          </a:xfrm>
          <a:prstGeom prst="rect">
            <a:avLst/>
          </a:prstGeom>
        </p:spPr>
        <p:txBody>
          <a:bodyPr>
            <a:noAutofit/>
          </a:bodyPr>
          <a:lst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buFont typeface="Wingdings" pitchFamily="2" charset="2"/>
              <a:buChar char="§"/>
            </a:pPr>
            <a:r>
              <a:rPr lang="en-US" sz="1800" dirty="0"/>
              <a:t>Given the TPC, accelerator scope will also be limited </a:t>
            </a:r>
            <a:r>
              <a:rPr lang="en-US" sz="1800" dirty="0">
                <a:sym typeface="Wingdings" panose="05000000000000000000" pitchFamily="2" charset="2"/>
              </a:rPr>
              <a:t> we will not have 18 GeV electrons at the start</a:t>
            </a:r>
            <a:endParaRPr lang="en-US" sz="1800" dirty="0"/>
          </a:p>
          <a:p>
            <a:pPr>
              <a:buClr>
                <a:schemeClr val="bg2"/>
              </a:buClr>
              <a:buFont typeface="Wingdings" pitchFamily="2" charset="2"/>
              <a:buChar char="§"/>
            </a:pPr>
            <a:r>
              <a:rPr lang="en-US" sz="1800" dirty="0"/>
              <a:t>We have to assume the detector DOE costs-to-go are $212M at best </a:t>
            </a:r>
            <a:r>
              <a:rPr lang="en-US" sz="1200" dirty="0"/>
              <a:t>(for a technically driven schedule and without contingency)</a:t>
            </a:r>
          </a:p>
          <a:p>
            <a:pPr lvl="1">
              <a:buClr>
                <a:schemeClr val="bg2"/>
              </a:buClr>
              <a:buFont typeface="Wingdings" pitchFamily="2" charset="2"/>
              <a:buChar char="§"/>
            </a:pPr>
            <a:r>
              <a:rPr lang="en-US" sz="1400" dirty="0"/>
              <a:t>It is not clear if this will not change, the EIC project as a whole is not yet at the &lt;3B$ goal with sufficient contingency</a:t>
            </a:r>
          </a:p>
          <a:p>
            <a:pPr lvl="1">
              <a:buClr>
                <a:schemeClr val="bg2"/>
              </a:buClr>
              <a:buFont typeface="Wingdings" pitchFamily="2" charset="2"/>
              <a:buChar char="§"/>
            </a:pPr>
            <a:r>
              <a:rPr lang="en-US" sz="1400" dirty="0"/>
              <a:t>We do benefit from a) $38M actuals costs to date, b) $29M in LLP scope, and c) large projected in-kind contributions</a:t>
            </a:r>
          </a:p>
          <a:p>
            <a:pPr>
              <a:buClr>
                <a:schemeClr val="bg2"/>
              </a:buClr>
              <a:buFont typeface="Wingdings" pitchFamily="2" charset="2"/>
              <a:buChar char="§"/>
            </a:pPr>
            <a:r>
              <a:rPr lang="en-US" sz="1800" dirty="0"/>
              <a:t>We were at a projected ~$215M costs-to-go </a:t>
            </a:r>
            <a:r>
              <a:rPr lang="en-US" sz="1200" dirty="0"/>
              <a:t>(with lean labor assumptions and with an optimistic budget profile)</a:t>
            </a:r>
          </a:p>
          <a:p>
            <a:pPr lvl="1">
              <a:buClr>
                <a:schemeClr val="bg2"/>
              </a:buClr>
              <a:buFont typeface="Wingdings" pitchFamily="2" charset="2"/>
              <a:buChar char="§"/>
            </a:pPr>
            <a:r>
              <a:rPr lang="en-US" sz="1400" dirty="0"/>
              <a:t>The UKRI letter implies a potential large increase of the DOE cost-to-go</a:t>
            </a:r>
          </a:p>
          <a:p>
            <a:pPr lvl="1">
              <a:buClr>
                <a:schemeClr val="bg2"/>
              </a:buClr>
              <a:buFont typeface="Wingdings" pitchFamily="2" charset="2"/>
              <a:buChar char="§"/>
            </a:pPr>
            <a:r>
              <a:rPr lang="en-US" sz="1400" dirty="0"/>
              <a:t>We need to pick up the essential Lumi Detector as DOE scope, with an estimated cost-to-go of $0.5M</a:t>
            </a:r>
          </a:p>
          <a:p>
            <a:pPr lvl="1">
              <a:buClr>
                <a:schemeClr val="bg2"/>
              </a:buClr>
              <a:buFont typeface="Wingdings" pitchFamily="2" charset="2"/>
              <a:buChar char="§"/>
            </a:pPr>
            <a:r>
              <a:rPr lang="en-US" sz="1400" dirty="0"/>
              <a:t>We need to keep the critical ITS3/LAS efforts moving </a:t>
            </a:r>
            <a:r>
              <a:rPr lang="en-US" sz="1400" dirty="0">
                <a:sym typeface="Wingdings" panose="05000000000000000000" pitchFamily="2" charset="2"/>
              </a:rPr>
              <a:t> This would increase DOE costs-to-go by $12-15M</a:t>
            </a:r>
            <a:endParaRPr lang="en-US" sz="1400" dirty="0"/>
          </a:p>
          <a:p>
            <a:pPr lvl="2">
              <a:buClr>
                <a:schemeClr val="bg2"/>
              </a:buClr>
              <a:buFont typeface="Wingdings" pitchFamily="2" charset="2"/>
              <a:buChar char="§"/>
            </a:pPr>
            <a:r>
              <a:rPr lang="en-US" sz="1200" dirty="0"/>
              <a:t>Note that this DOES rely on being able to keep the UK critical skill labor; since some of those are at UK national labs this may also be an issue…</a:t>
            </a:r>
          </a:p>
          <a:p>
            <a:pPr marL="460375" lvl="2" indent="0">
              <a:buClr>
                <a:schemeClr val="bg2"/>
              </a:buClr>
              <a:buNone/>
            </a:pPr>
            <a:endParaRPr lang="en-US" sz="800" dirty="0"/>
          </a:p>
          <a:p>
            <a:pPr>
              <a:buClr>
                <a:schemeClr val="bg2"/>
              </a:buClr>
              <a:buFont typeface="Wingdings" pitchFamily="2" charset="2"/>
              <a:buChar char="§"/>
            </a:pPr>
            <a:r>
              <a:rPr lang="en-US" sz="1800" dirty="0">
                <a:solidFill>
                  <a:srgbClr val="3333FF"/>
                </a:solidFill>
              </a:rPr>
              <a:t>We consider it critical that all </a:t>
            </a:r>
            <a:r>
              <a:rPr lang="en-US" sz="1800" dirty="0" err="1">
                <a:solidFill>
                  <a:srgbClr val="3333FF"/>
                </a:solidFill>
              </a:rPr>
              <a:t>ePIC</a:t>
            </a:r>
            <a:r>
              <a:rPr lang="en-US" sz="1800" dirty="0">
                <a:solidFill>
                  <a:srgbClr val="3333FF"/>
                </a:solidFill>
              </a:rPr>
              <a:t> Detector Sub-Systems can continue beyond PDR-level (almost there) to full E&amp;D completion (90% design-maturity FDR-level) to allow the UK situation to evolve and seek further in-kind.</a:t>
            </a:r>
          </a:p>
          <a:p>
            <a:pPr>
              <a:buClr>
                <a:schemeClr val="bg2"/>
              </a:buClr>
              <a:buFont typeface="Wingdings" pitchFamily="2" charset="2"/>
              <a:buChar char="§"/>
            </a:pPr>
            <a:r>
              <a:rPr lang="en-US" sz="1800" dirty="0"/>
              <a:t>Mitigation to ensure we can baseline the detector given while keep working on ITS3/LAS:</a:t>
            </a:r>
          </a:p>
          <a:p>
            <a:pPr lvl="1">
              <a:buClr>
                <a:schemeClr val="bg2"/>
              </a:buClr>
              <a:buFont typeface="Wingdings" pitchFamily="2" charset="2"/>
              <a:buChar char="§"/>
            </a:pPr>
            <a:r>
              <a:rPr lang="en-US" sz="1400" dirty="0"/>
              <a:t>Delay forward TOF construction</a:t>
            </a:r>
          </a:p>
          <a:p>
            <a:pPr lvl="1">
              <a:buClr>
                <a:schemeClr val="bg2"/>
              </a:buClr>
              <a:buFont typeface="Wingdings" pitchFamily="2" charset="2"/>
              <a:buChar char="§"/>
            </a:pPr>
            <a:r>
              <a:rPr lang="en-US" sz="1400" dirty="0"/>
              <a:t>Delay backward </a:t>
            </a:r>
            <a:r>
              <a:rPr lang="en-US" sz="1400" dirty="0" err="1"/>
              <a:t>HCal</a:t>
            </a:r>
            <a:r>
              <a:rPr lang="en-US" sz="1400" dirty="0"/>
              <a:t> construction</a:t>
            </a:r>
          </a:p>
          <a:p>
            <a:pPr lvl="1">
              <a:buClr>
                <a:schemeClr val="bg2"/>
              </a:buClr>
              <a:buFont typeface="Wingdings" pitchFamily="2" charset="2"/>
              <a:buChar char="§"/>
            </a:pPr>
            <a:r>
              <a:rPr lang="en-US" sz="1400" dirty="0"/>
              <a:t>Delay Low-Q2 Detector</a:t>
            </a:r>
          </a:p>
          <a:p>
            <a:pPr lvl="1">
              <a:buClr>
                <a:schemeClr val="bg2"/>
              </a:buClr>
              <a:buFont typeface="Wingdings" pitchFamily="2" charset="2"/>
              <a:buChar char="§"/>
            </a:pPr>
            <a:r>
              <a:rPr lang="en-US" sz="1400" dirty="0"/>
              <a:t>Delay </a:t>
            </a:r>
            <a:r>
              <a:rPr lang="en-US" sz="1400" dirty="0" err="1"/>
              <a:t>Astropix</a:t>
            </a:r>
            <a:r>
              <a:rPr lang="en-US" sz="1400" dirty="0"/>
              <a:t> layers construction (DOE scope only)</a:t>
            </a:r>
          </a:p>
          <a:p>
            <a:pPr lvl="1">
              <a:buClr>
                <a:schemeClr val="bg2"/>
              </a:buClr>
              <a:buFont typeface="Wingdings" pitchFamily="2" charset="2"/>
              <a:buChar char="§"/>
            </a:pPr>
            <a:r>
              <a:rPr lang="en-US" sz="1400" dirty="0"/>
              <a:t>Delay electronics (HV, LV, FEB) that accompanies these systems</a:t>
            </a:r>
          </a:p>
          <a:p>
            <a:pPr>
              <a:buClr>
                <a:schemeClr val="bg2"/>
              </a:buClr>
              <a:buFont typeface="Wingdings" pitchFamily="2" charset="2"/>
              <a:buChar char="§"/>
            </a:pPr>
            <a:r>
              <a:rPr lang="en-US" sz="1800" dirty="0"/>
              <a:t>The goal of the above is to reduce by &gt;$15M. We are working with the CAMs to update P6 to check the $15M goal can be </a:t>
            </a:r>
            <a:r>
              <a:rPr lang="en-US" sz="1800"/>
              <a:t>reached.</a:t>
            </a:r>
            <a:endParaRPr lang="en-US" sz="1800" dirty="0"/>
          </a:p>
        </p:txBody>
      </p:sp>
    </p:spTree>
    <p:extLst>
      <p:ext uri="{BB962C8B-B14F-4D97-AF65-F5344CB8AC3E}">
        <p14:creationId xmlns:p14="http://schemas.microsoft.com/office/powerpoint/2010/main" val="3702081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E210E534-57C2-164E-A621-4930B171B8BA}"/>
              </a:ext>
            </a:extLst>
          </p:cNvPr>
          <p:cNvPicPr>
            <a:picLocks noChangeAspect="1"/>
          </p:cNvPicPr>
          <p:nvPr/>
        </p:nvPicPr>
        <p:blipFill>
          <a:blip r:embed="rId2"/>
          <a:stretch>
            <a:fillRect/>
          </a:stretch>
        </p:blipFill>
        <p:spPr>
          <a:xfrm>
            <a:off x="1044001" y="1233889"/>
            <a:ext cx="10508521" cy="3929273"/>
          </a:xfrm>
          <a:prstGeom prst="rect">
            <a:avLst/>
          </a:prstGeom>
        </p:spPr>
      </p:pic>
    </p:spTree>
    <p:extLst>
      <p:ext uri="{BB962C8B-B14F-4D97-AF65-F5344CB8AC3E}">
        <p14:creationId xmlns:p14="http://schemas.microsoft.com/office/powerpoint/2010/main" val="1558485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AE691-9A95-B3F3-247A-EA29361D67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5A9CA3-80A5-8D3F-D69D-7E1F3E166E27}"/>
              </a:ext>
            </a:extLst>
          </p:cNvPr>
          <p:cNvSpPr>
            <a:spLocks noGrp="1"/>
          </p:cNvSpPr>
          <p:nvPr>
            <p:ph type="title"/>
          </p:nvPr>
        </p:nvSpPr>
        <p:spPr>
          <a:xfrm>
            <a:off x="462579" y="0"/>
            <a:ext cx="11499925" cy="471399"/>
          </a:xfrm>
        </p:spPr>
        <p:txBody>
          <a:bodyPr>
            <a:normAutofit fontScale="90000"/>
          </a:bodyPr>
          <a:lstStyle/>
          <a:p>
            <a:r>
              <a:rPr lang="en-US" dirty="0"/>
              <a:t>Project Update December 9 2025</a:t>
            </a:r>
          </a:p>
        </p:txBody>
      </p:sp>
      <p:sp>
        <p:nvSpPr>
          <p:cNvPr id="7" name="TextBox 6">
            <a:extLst>
              <a:ext uri="{FF2B5EF4-FFF2-40B4-BE49-F238E27FC236}">
                <a16:creationId xmlns:a16="http://schemas.microsoft.com/office/drawing/2014/main" id="{8A410FB9-FCDC-83F5-2F26-A0359A54111A}"/>
              </a:ext>
            </a:extLst>
          </p:cNvPr>
          <p:cNvSpPr txBox="1"/>
          <p:nvPr/>
        </p:nvSpPr>
        <p:spPr>
          <a:xfrm>
            <a:off x="491633" y="360649"/>
            <a:ext cx="11119120" cy="6555641"/>
          </a:xfrm>
          <a:prstGeom prst="rect">
            <a:avLst/>
          </a:prstGeom>
          <a:solidFill>
            <a:schemeClr val="bg1"/>
          </a:solidFill>
        </p:spPr>
        <p:txBody>
          <a:bodyPr wrap="square" rtlCol="0">
            <a:spAutoFit/>
          </a:bodyPr>
          <a:lstStyle/>
          <a:p>
            <a:r>
              <a:rPr lang="en-US" sz="1200" dirty="0"/>
              <a:t>Dear EIC Project Team,</a:t>
            </a:r>
          </a:p>
          <a:p>
            <a:r>
              <a:rPr lang="en-US" sz="1200" dirty="0"/>
              <a:t> </a:t>
            </a:r>
          </a:p>
          <a:p>
            <a:r>
              <a:rPr lang="en-US" sz="1200" dirty="0"/>
              <a:t>I would like to provide a brief update following last week’s key engagements: the EIC Project Advisory Committee (PAC) meeting on Tuesday, the Project Strategy Workshop on Thursday, and the Executive Management Team retreat on Friday, December 5.  Each of these project focused deliberations reinforced an essential truth for complex projects like ours:  long-term success depends on aligning scope, cost, and schedule with a reasonable funding profile while meeting performance expectations.  We can achieve this by working in close partnership with DOE, the EIC user community, and all our stakeholders.</a:t>
            </a:r>
          </a:p>
          <a:p>
            <a:r>
              <a:rPr lang="en-US" sz="1200" dirty="0"/>
              <a:t> </a:t>
            </a:r>
          </a:p>
          <a:p>
            <a:r>
              <a:rPr lang="en-US" sz="1200" dirty="0">
                <a:solidFill>
                  <a:srgbClr val="3333FF"/>
                </a:solidFill>
              </a:rPr>
              <a:t>Across all three activities, we made substantial progress toward defining an EIC project that will meet DOE’s approved mission need within an affordable Total Project Cost (TPC). We plan to continue along this path, while continuing the dialogue with our partners. Important work remains, particularly in aligning with anticipated annual funding profiles, but the direction is positive and the engagement from the team has been excellent.</a:t>
            </a:r>
          </a:p>
          <a:p>
            <a:r>
              <a:rPr lang="en-US" sz="1200" dirty="0"/>
              <a:t> </a:t>
            </a:r>
          </a:p>
          <a:p>
            <a:r>
              <a:rPr lang="en-US" sz="1200" dirty="0">
                <a:solidFill>
                  <a:srgbClr val="3333FF"/>
                </a:solidFill>
              </a:rPr>
              <a:t>A second update concerns the DOE Independent Project Review (IPR).  </a:t>
            </a:r>
            <a:r>
              <a:rPr lang="en-US" sz="1200" dirty="0"/>
              <a:t>We are proposing to shift the IPR dates from early March to April 27–30, 2026.  This adjustment reflects the reality that too many essential reviews were previously concentrated in early 2026.  The updated sequence of major reviews would be:</a:t>
            </a:r>
          </a:p>
          <a:p>
            <a:r>
              <a:rPr lang="en-US" sz="1200" dirty="0"/>
              <a:t> </a:t>
            </a:r>
          </a:p>
          <a:p>
            <a:r>
              <a:rPr lang="en-US" sz="1200" dirty="0"/>
              <a:t>Interaction Region (IR) Assessment of Baseline Readiness (complete) 	November 18-20</a:t>
            </a:r>
          </a:p>
          <a:p>
            <a:r>
              <a:rPr lang="en-US" sz="1200" dirty="0"/>
              <a:t>Accelerator Storage Rings (ASR) Assessment of Baseline Readiness    	January 14-16</a:t>
            </a:r>
          </a:p>
          <a:p>
            <a:r>
              <a:rPr lang="en-US" sz="1200" dirty="0"/>
              <a:t>Detector (DET) Assessment of Baseline Readiness                                 	February 3-5</a:t>
            </a:r>
          </a:p>
          <a:p>
            <a:r>
              <a:rPr lang="en-US" sz="1200" dirty="0"/>
              <a:t>Director’s Review of the EIC Project                                                          	March 9-12</a:t>
            </a:r>
          </a:p>
          <a:p>
            <a:r>
              <a:rPr lang="en-US" sz="1200" dirty="0"/>
              <a:t>DOE IPR                                                                                                         	April 27-30</a:t>
            </a:r>
          </a:p>
          <a:p>
            <a:r>
              <a:rPr lang="en-US" sz="1200" dirty="0"/>
              <a:t> </a:t>
            </a:r>
          </a:p>
          <a:p>
            <a:r>
              <a:rPr lang="en-US" sz="1200" dirty="0"/>
              <a:t>All reviews will be conducted in person, except for the DOE IPR which will be fully remote if federal travel restrictions remain in place. Preparing for these reviews—while simultaneously advancing our technical deliverables within available funding—places a significant demand on the project team. I continue to appreciate your professionalism and perseverance.</a:t>
            </a:r>
          </a:p>
          <a:p>
            <a:r>
              <a:rPr lang="en-US" sz="1200" dirty="0"/>
              <a:t> </a:t>
            </a:r>
          </a:p>
          <a:p>
            <a:r>
              <a:rPr lang="en-US" sz="1200" dirty="0"/>
              <a:t>Finally, I want to return to our shared responsibility to reduce total project cost. Each of us plays a role in challenging assumptions, refining requirements, clarifying essential project scope, and aligning schedules with available resources to ensure we pursue the most cost-effective path forward.  As you evaluate your areas, please continue asking the difficult but essential questions: Is there a better or simpler approach? Could a partner or vendor perform this work at lower cost? Can we reduce technical risk without compromising performance? Is the scope more appropriately addressed in operations?  These conversations are already yielding positive results, and your continued diligence is critical.  We will capture the results in detailed guidance to the subproject leads.</a:t>
            </a:r>
          </a:p>
          <a:p>
            <a:r>
              <a:rPr lang="en-US" sz="1200" dirty="0"/>
              <a:t> </a:t>
            </a:r>
          </a:p>
          <a:p>
            <a:r>
              <a:rPr lang="en-US" sz="1200" dirty="0"/>
              <a:t>Thank you for your sustained effort and dedication. I will provide another update in two weeks.</a:t>
            </a:r>
          </a:p>
          <a:p>
            <a:r>
              <a:rPr lang="en-US" sz="1200" dirty="0"/>
              <a:t> </a:t>
            </a:r>
          </a:p>
          <a:p>
            <a:r>
              <a:rPr lang="en-US" sz="1200" dirty="0"/>
              <a:t>Sincerely,</a:t>
            </a:r>
          </a:p>
          <a:p>
            <a:r>
              <a:rPr lang="en-US" sz="1200" dirty="0"/>
              <a:t>Jim Yeck</a:t>
            </a:r>
          </a:p>
          <a:p>
            <a:r>
              <a:rPr lang="en-US" sz="1200" dirty="0"/>
              <a:t>EIC Project Director</a:t>
            </a:r>
          </a:p>
        </p:txBody>
      </p:sp>
      <p:sp>
        <p:nvSpPr>
          <p:cNvPr id="8" name="TextBox 7">
            <a:extLst>
              <a:ext uri="{FF2B5EF4-FFF2-40B4-BE49-F238E27FC236}">
                <a16:creationId xmlns:a16="http://schemas.microsoft.com/office/drawing/2014/main" id="{091DDCA8-EE49-C727-048A-00AA3094EFB0}"/>
              </a:ext>
            </a:extLst>
          </p:cNvPr>
          <p:cNvSpPr txBox="1"/>
          <p:nvPr/>
        </p:nvSpPr>
        <p:spPr>
          <a:xfrm>
            <a:off x="6785554" y="3638468"/>
            <a:ext cx="1554977" cy="307777"/>
          </a:xfrm>
          <a:prstGeom prst="rect">
            <a:avLst/>
          </a:prstGeom>
          <a:noFill/>
        </p:spPr>
        <p:txBody>
          <a:bodyPr wrap="none" rtlCol="0">
            <a:spAutoFit/>
          </a:bodyPr>
          <a:lstStyle/>
          <a:p>
            <a:r>
              <a:rPr lang="en-US" sz="1400" dirty="0">
                <a:solidFill>
                  <a:srgbClr val="3333FF"/>
                </a:solidFill>
                <a:sym typeface="Wingdings" panose="05000000000000000000" pitchFamily="2" charset="2"/>
              </a:rPr>
              <a:t> April 28-May 1</a:t>
            </a:r>
            <a:endParaRPr lang="en-US" sz="1400" dirty="0">
              <a:solidFill>
                <a:srgbClr val="3333FF"/>
              </a:solidFill>
            </a:endParaRPr>
          </a:p>
        </p:txBody>
      </p:sp>
    </p:spTree>
    <p:extLst>
      <p:ext uri="{BB962C8B-B14F-4D97-AF65-F5344CB8AC3E}">
        <p14:creationId xmlns:p14="http://schemas.microsoft.com/office/powerpoint/2010/main" val="645783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BC265-FA00-7949-A30D-ED5EE9A731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48AA45-93D5-F18E-E74E-BBF27DA94AB7}"/>
              </a:ext>
            </a:extLst>
          </p:cNvPr>
          <p:cNvSpPr>
            <a:spLocks noGrp="1"/>
          </p:cNvSpPr>
          <p:nvPr>
            <p:ph type="title"/>
          </p:nvPr>
        </p:nvSpPr>
        <p:spPr>
          <a:xfrm>
            <a:off x="462579" y="0"/>
            <a:ext cx="11499925" cy="471399"/>
          </a:xfrm>
        </p:spPr>
        <p:txBody>
          <a:bodyPr>
            <a:normAutofit fontScale="90000"/>
          </a:bodyPr>
          <a:lstStyle/>
          <a:p>
            <a:r>
              <a:rPr lang="en-US" dirty="0"/>
              <a:t>Project Update December 23, 2025</a:t>
            </a:r>
          </a:p>
        </p:txBody>
      </p:sp>
      <p:sp>
        <p:nvSpPr>
          <p:cNvPr id="4" name="TextBox 3">
            <a:extLst>
              <a:ext uri="{FF2B5EF4-FFF2-40B4-BE49-F238E27FC236}">
                <a16:creationId xmlns:a16="http://schemas.microsoft.com/office/drawing/2014/main" id="{6B7BCFD5-22A7-79EE-A5EF-02F76F40D7DB}"/>
              </a:ext>
            </a:extLst>
          </p:cNvPr>
          <p:cNvSpPr txBox="1"/>
          <p:nvPr/>
        </p:nvSpPr>
        <p:spPr>
          <a:xfrm>
            <a:off x="541766" y="628233"/>
            <a:ext cx="11237788" cy="5601533"/>
          </a:xfrm>
          <a:prstGeom prst="rect">
            <a:avLst/>
          </a:prstGeom>
          <a:solidFill>
            <a:schemeClr val="bg1"/>
          </a:solidFill>
        </p:spPr>
        <p:txBody>
          <a:bodyPr wrap="square" rtlCol="0">
            <a:spAutoFit/>
          </a:bodyPr>
          <a:lstStyle/>
          <a:p>
            <a:pPr>
              <a:spcAft>
                <a:spcPts val="600"/>
              </a:spcAft>
            </a:pPr>
            <a:r>
              <a:rPr lang="en-US" sz="1200" dirty="0"/>
              <a:t>Dear EIC Project Team,</a:t>
            </a:r>
          </a:p>
          <a:p>
            <a:pPr>
              <a:spcAft>
                <a:spcPts val="600"/>
              </a:spcAft>
            </a:pPr>
            <a:endParaRPr lang="en-US" sz="1200" dirty="0"/>
          </a:p>
          <a:p>
            <a:pPr>
              <a:spcAft>
                <a:spcPts val="600"/>
              </a:spcAft>
            </a:pPr>
            <a:r>
              <a:rPr lang="en-US" sz="1200" dirty="0"/>
              <a:t>Attached is a revised note summarizing the current preliminary cost baseline for the EIC line-item project. This document is intended primarily to support internal alignment as we prepare for upcoming subproject readiness assessments and continue our engagement with DOE.</a:t>
            </a:r>
          </a:p>
          <a:p>
            <a:pPr>
              <a:spcAft>
                <a:spcPts val="600"/>
              </a:spcAft>
            </a:pPr>
            <a:br>
              <a:rPr lang="en-US" sz="1200" dirty="0"/>
            </a:br>
            <a:r>
              <a:rPr lang="en-US" sz="1200" dirty="0"/>
              <a:t>A few points of context as you review the note:</a:t>
            </a:r>
          </a:p>
          <a:p>
            <a:pPr marL="171450" indent="-171450">
              <a:spcAft>
                <a:spcPts val="600"/>
              </a:spcAft>
              <a:buFont typeface="Arial" panose="020B0604020202020204" pitchFamily="34" charset="0"/>
              <a:buChar char="•"/>
            </a:pPr>
            <a:r>
              <a:rPr lang="en-US" sz="1200" dirty="0">
                <a:solidFill>
                  <a:srgbClr val="3333FF"/>
                </a:solidFill>
              </a:rPr>
              <a:t>DOE guidance is to target a $2.8B Total Project Cost for the preliminary baseline, corresponding to the upper bound of the approved CD-1 range. This note reflects that guidance and signals our intent to take it seriously.</a:t>
            </a:r>
          </a:p>
          <a:p>
            <a:pPr marL="171450" indent="-171450">
              <a:spcAft>
                <a:spcPts val="600"/>
              </a:spcAft>
              <a:buFont typeface="Arial" panose="020B0604020202020204" pitchFamily="34" charset="0"/>
              <a:buChar char="•"/>
            </a:pPr>
            <a:r>
              <a:rPr lang="en-US" sz="1200" dirty="0"/>
              <a:t>The baseline is preliminary by design. Further refinement of subproject scope, design maturity, and cost estimates is expected prior to CD-2. Any future cost growth would be addressed through approved preliminary baseline changes.</a:t>
            </a:r>
          </a:p>
          <a:p>
            <a:pPr marL="171450" indent="-171450">
              <a:spcAft>
                <a:spcPts val="600"/>
              </a:spcAft>
              <a:buFont typeface="Arial" panose="020B0604020202020204" pitchFamily="34" charset="0"/>
              <a:buChar char="•"/>
            </a:pPr>
            <a:r>
              <a:rPr lang="en-US" sz="1200" dirty="0"/>
              <a:t>The purpose of this note is to clarify our current position and to outline how we are organizing the path toward CD-2/CD-3.</a:t>
            </a:r>
          </a:p>
          <a:p>
            <a:pPr>
              <a:spcAft>
                <a:spcPts val="600"/>
              </a:spcAft>
            </a:pPr>
            <a:br>
              <a:rPr lang="en-US" sz="1200" dirty="0"/>
            </a:br>
            <a:r>
              <a:rPr lang="en-US" sz="1200" dirty="0"/>
              <a:t>The next steps will be to:</a:t>
            </a:r>
          </a:p>
          <a:p>
            <a:pPr marL="228600" indent="-228600">
              <a:spcAft>
                <a:spcPts val="600"/>
              </a:spcAft>
              <a:buFont typeface="+mj-lt"/>
              <a:buAutoNum type="arabicPeriod"/>
            </a:pPr>
            <a:r>
              <a:rPr lang="en-US" sz="1200" dirty="0"/>
              <a:t>Establish a timeline leading up to CD-2;</a:t>
            </a:r>
          </a:p>
          <a:p>
            <a:pPr marL="228600" indent="-228600">
              <a:spcAft>
                <a:spcPts val="600"/>
              </a:spcAft>
              <a:buFont typeface="+mj-lt"/>
              <a:buAutoNum type="arabicPeriod"/>
            </a:pPr>
            <a:r>
              <a:rPr lang="en-US" sz="1200" dirty="0"/>
              <a:t>Identify areas requiring further consideration of scope, value engineering, and cost and requirements scrubbing;</a:t>
            </a:r>
          </a:p>
          <a:p>
            <a:pPr marL="228600" indent="-228600">
              <a:spcAft>
                <a:spcPts val="600"/>
              </a:spcAft>
              <a:buFont typeface="+mj-lt"/>
              <a:buAutoNum type="arabicPeriod"/>
            </a:pPr>
            <a:r>
              <a:rPr lang="en-US" sz="1200" dirty="0"/>
              <a:t>Update the preliminary baseline monthly; and,</a:t>
            </a:r>
          </a:p>
          <a:p>
            <a:pPr marL="228600" indent="-228600">
              <a:spcAft>
                <a:spcPts val="600"/>
              </a:spcAft>
              <a:buFont typeface="+mj-lt"/>
              <a:buAutoNum type="arabicPeriod"/>
            </a:pPr>
            <a:r>
              <a:rPr lang="en-US" sz="1200" dirty="0"/>
              <a:t>Establish a funding profile that supports the preliminary baseline and evaluate the implications of current guidance.</a:t>
            </a:r>
          </a:p>
          <a:p>
            <a:pPr>
              <a:spcAft>
                <a:spcPts val="600"/>
              </a:spcAft>
            </a:pPr>
            <a:br>
              <a:rPr lang="en-US" sz="1200" dirty="0"/>
            </a:br>
            <a:r>
              <a:rPr lang="en-US" sz="1200" dirty="0"/>
              <a:t>Please treat this as a working document intended to support internal coordination and disciplined planning. Feedback is welcome, particularly where additional clarity would be helpful as we move toward upcoming assessments.</a:t>
            </a:r>
          </a:p>
          <a:p>
            <a:pPr>
              <a:spcAft>
                <a:spcPts val="600"/>
              </a:spcAft>
            </a:pPr>
            <a:br>
              <a:rPr lang="en-US" sz="1200" dirty="0"/>
            </a:br>
            <a:r>
              <a:rPr lang="en-US" sz="1200" dirty="0"/>
              <a:t>Thank you.</a:t>
            </a:r>
          </a:p>
          <a:p>
            <a:pPr>
              <a:spcAft>
                <a:spcPts val="600"/>
              </a:spcAft>
            </a:pPr>
            <a:br>
              <a:rPr lang="en-US" sz="1200" dirty="0"/>
            </a:br>
            <a:r>
              <a:rPr lang="en-US" sz="1200" dirty="0"/>
              <a:t>Jim</a:t>
            </a:r>
          </a:p>
        </p:txBody>
      </p:sp>
    </p:spTree>
    <p:extLst>
      <p:ext uri="{BB962C8B-B14F-4D97-AF65-F5344CB8AC3E}">
        <p14:creationId xmlns:p14="http://schemas.microsoft.com/office/powerpoint/2010/main" val="15634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E5E7F-575A-FE7E-F6B5-6660312F0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9B985-0692-DBFD-DCAD-3DDF7FD10D08}"/>
              </a:ext>
            </a:extLst>
          </p:cNvPr>
          <p:cNvSpPr>
            <a:spLocks noGrp="1"/>
          </p:cNvSpPr>
          <p:nvPr>
            <p:ph type="title"/>
          </p:nvPr>
        </p:nvSpPr>
        <p:spPr>
          <a:xfrm>
            <a:off x="249991" y="0"/>
            <a:ext cx="11942010" cy="523415"/>
          </a:xfrm>
        </p:spPr>
        <p:txBody>
          <a:bodyPr>
            <a:noAutofit/>
          </a:bodyPr>
          <a:lstStyle/>
          <a:p>
            <a:r>
              <a:rPr lang="en-US" dirty="0"/>
              <a:t>Update on </a:t>
            </a:r>
            <a:r>
              <a:rPr lang="en-US" sz="2800" b="1" dirty="0">
                <a:latin typeface="+mn-lt"/>
              </a:rPr>
              <a:t>Reviews</a:t>
            </a:r>
            <a:r>
              <a:rPr lang="en-US" dirty="0"/>
              <a:t> (</a:t>
            </a:r>
            <a:r>
              <a:rPr lang="en-US" sz="2800" b="1" dirty="0">
                <a:latin typeface="+mn-lt"/>
              </a:rPr>
              <a:t>December and Beyond) </a:t>
            </a:r>
          </a:p>
        </p:txBody>
      </p:sp>
      <p:sp>
        <p:nvSpPr>
          <p:cNvPr id="3" name="Slide Number Placeholder 2">
            <a:extLst>
              <a:ext uri="{FF2B5EF4-FFF2-40B4-BE49-F238E27FC236}">
                <a16:creationId xmlns:a16="http://schemas.microsoft.com/office/drawing/2014/main" id="{19BFF406-5624-52FA-4E03-E56EB0F3816E}"/>
              </a:ext>
            </a:extLst>
          </p:cNvPr>
          <p:cNvSpPr>
            <a:spLocks noGrp="1"/>
          </p:cNvSpPr>
          <p:nvPr>
            <p:ph type="sldNum" sz="quarter" idx="4"/>
          </p:nvPr>
        </p:nvSpPr>
        <p:spPr>
          <a:xfrm>
            <a:off x="11451649" y="6533724"/>
            <a:ext cx="432486" cy="294041"/>
          </a:xfrm>
          <a:prstGeom prst="rect">
            <a:avLst/>
          </a:prstGeom>
        </p:spPr>
        <p:txBody>
          <a:bodyPr lIns="0" tIns="0" rIns="0" bIns="0" anchor="ctr"/>
          <a:lstStyle>
            <a:defPPr>
              <a:defRPr lang="en-US"/>
            </a:defPPr>
            <a:lvl1pPr marL="0" algn="ct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3</a:t>
            </a:fld>
            <a:endParaRPr lang="en-US" dirty="0"/>
          </a:p>
        </p:txBody>
      </p:sp>
      <p:sp>
        <p:nvSpPr>
          <p:cNvPr id="5" name="TextBox 4">
            <a:extLst>
              <a:ext uri="{FF2B5EF4-FFF2-40B4-BE49-F238E27FC236}">
                <a16:creationId xmlns:a16="http://schemas.microsoft.com/office/drawing/2014/main" id="{E49F4E91-CB43-E114-FBD3-77FFCCB6B446}"/>
              </a:ext>
            </a:extLst>
          </p:cNvPr>
          <p:cNvSpPr txBox="1"/>
          <p:nvPr/>
        </p:nvSpPr>
        <p:spPr>
          <a:xfrm>
            <a:off x="249991" y="613329"/>
            <a:ext cx="11884135" cy="3416320"/>
          </a:xfrm>
          <a:prstGeom prst="rect">
            <a:avLst/>
          </a:prstGeom>
          <a:solidFill>
            <a:schemeClr val="bg1"/>
          </a:solidFill>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Preliminary Design Reviews (60% design maturity equivalent, called PDR, PDR2 or PDR3, pending the subsystem)</a:t>
            </a:r>
          </a:p>
          <a:p>
            <a:pPr marL="742950" lvl="1" indent="-285750">
              <a:buFont typeface="Wingdings" panose="05000000000000000000" pitchFamily="2" charset="2"/>
              <a:buChar char="ü"/>
            </a:pPr>
            <a:r>
              <a:rPr lang="en-US" sz="1200" dirty="0">
                <a:solidFill>
                  <a:srgbClr val="3333FF"/>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Peer Review: AC-LGAD-based Particle Identification Detectors (focus on sensors) – December 3</a:t>
            </a:r>
            <a:r>
              <a:rPr lang="en-US" sz="1200" baseline="30000" dirty="0">
                <a:solidFill>
                  <a:srgbClr val="3333FF"/>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rd</a:t>
            </a:r>
            <a:r>
              <a:rPr lang="en-US" sz="1200" dirty="0">
                <a:solidFill>
                  <a:srgbClr val="3333FF"/>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2025</a:t>
            </a:r>
            <a:endParaRPr lang="en-US" sz="1200" dirty="0">
              <a:solidFill>
                <a:srgbClr val="3333FF"/>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US" sz="1200" dirty="0">
                <a:solidFill>
                  <a:srgbClr val="3333FF"/>
                </a:solidFill>
                <a:latin typeface="Calibri" panose="020F0502020204030204" pitchFamily="34" charset="0"/>
                <a:ea typeface="Calibri" panose="020F0502020204030204" pitchFamily="34" charset="0"/>
                <a:cs typeface="Calibri" panose="020F0502020204030204" pitchFamily="34" charset="0"/>
              </a:rPr>
              <a:t>PDR: Integration, Infrastructure and Installation (6.10.10) – everything inside &amp; outside GST, includes cradle, HCAL, etc. </a:t>
            </a:r>
            <a:r>
              <a:rPr lang="en-US" sz="1200" dirty="0">
                <a:solidFill>
                  <a:srgbClr val="3333FF"/>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Dec. 8-9, 2025</a:t>
            </a:r>
            <a:endParaRPr lang="en-US" sz="1200" dirty="0">
              <a:solidFill>
                <a:srgbClr val="3333FF"/>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US" sz="1200" dirty="0">
                <a:solidFill>
                  <a:srgbClr val="3333FF"/>
                </a:solidFill>
                <a:latin typeface="Calibri" panose="020F0502020204030204" pitchFamily="34" charset="0"/>
                <a:ea typeface="Calibri" panose="020F0502020204030204" pitchFamily="34" charset="0"/>
                <a:cs typeface="Calibri" panose="020F0502020204030204" pitchFamily="34" charset="0"/>
              </a:rPr>
              <a:t>PDR: MPGD Tracking Detectors (6.10.03.02) – Dec. 15, 2025</a:t>
            </a:r>
          </a:p>
          <a:p>
            <a:pPr marL="742950" lvl="1" indent="-285750">
              <a:buFont typeface="Arial" panose="020B0604020202020204" pitchFamily="34" charset="0"/>
              <a:buChar char="•"/>
            </a:pPr>
            <a:r>
              <a:rPr lang="en-US" sz="1200" dirty="0">
                <a:solidFill>
                  <a:srgbClr val="FF0000"/>
                </a:solidFill>
                <a:latin typeface="Calibri" panose="020F0502020204030204" pitchFamily="34" charset="0"/>
                <a:ea typeface="Calibri" panose="020F0502020204030204" pitchFamily="34" charset="0"/>
                <a:cs typeface="Calibri" panose="020F0502020204030204" pitchFamily="34" charset="0"/>
              </a:rPr>
              <a:t>PDR2: Silicon Tracking Detectors (6.10.03.01) – Jan. 27-28, 2026</a:t>
            </a:r>
            <a:endPar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200" dirty="0">
                <a:solidFill>
                  <a:srgbClr val="FF0000"/>
                </a:solidFill>
                <a:latin typeface="Calibri" panose="020F0502020204030204" pitchFamily="34" charset="0"/>
                <a:ea typeface="Calibri" panose="020F0502020204030204" pitchFamily="34" charset="0"/>
                <a:cs typeface="Calibri" panose="020F0502020204030204" pitchFamily="34" charset="0"/>
              </a:rPr>
              <a:t>PDR2: Polarimetry (6.10.14) – February 18, 2026</a:t>
            </a:r>
          </a:p>
          <a:p>
            <a:pPr marL="742950" lvl="1"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PDR: DAQ-Slow Controls (6.10.09.02) – Spring 2026 – Separated from electronics/DAQ to ensure integration in the collider common platform</a:t>
            </a:r>
          </a:p>
          <a:p>
            <a:pPr marL="742950" lvl="1"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PDR3: IR Integration and Auxiliary Detectors (6.10.11) – March/April 2026 – includes 6.10.14 </a:t>
            </a:r>
            <a:r>
              <a:rPr lang="en-US" sz="1200" dirty="0" err="1">
                <a:latin typeface="Calibri" panose="020F0502020204030204" pitchFamily="34" charset="0"/>
                <a:ea typeface="Calibri" panose="020F0502020204030204" pitchFamily="34" charset="0"/>
                <a:cs typeface="Calibri" panose="020F0502020204030204" pitchFamily="34" charset="0"/>
              </a:rPr>
              <a:t>lumi</a:t>
            </a:r>
            <a:r>
              <a:rPr lang="en-US" sz="1200" dirty="0">
                <a:latin typeface="Calibri" panose="020F0502020204030204" pitchFamily="34" charset="0"/>
                <a:ea typeface="Calibri" panose="020F0502020204030204" pitchFamily="34" charset="0"/>
                <a:cs typeface="Calibri" panose="020F0502020204030204" pitchFamily="34" charset="0"/>
              </a:rPr>
              <a:t> detector</a:t>
            </a:r>
          </a:p>
          <a:p>
            <a:pPr marL="742950" lvl="1"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PDR2: AC-LGAD-based Particle Identification Detectors (6.10.04; BTOF, FTOF, common systems) – April 2026</a:t>
            </a:r>
            <a:endParaRPr lang="en-US" sz="1200" dirty="0">
              <a:latin typeface="Calibri" panose="020F0502020204030204" pitchFamily="34" charset="0"/>
              <a:ea typeface="Calibri" panose="020F0502020204030204" pitchFamily="34" charset="0"/>
              <a:cs typeface="Calibri" panose="020F0502020204030204" pitchFamily="34" charset="0"/>
            </a:endParaRPr>
          </a:p>
          <a:p>
            <a:pPr lvl="1"/>
            <a:endParaRPr lang="en-US" sz="400" b="1"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Final Design Reviews (FDR):</a:t>
            </a:r>
          </a:p>
          <a:p>
            <a:pPr marL="742950" lvl="1" indent="-285750">
              <a:buFont typeface="Wingdings" panose="05000000000000000000" pitchFamily="2" charset="2"/>
              <a:buChar char="ü"/>
            </a:pPr>
            <a:r>
              <a:rPr lang="en-US" sz="1200" dirty="0">
                <a:solidFill>
                  <a:srgbClr val="00B050"/>
                </a:solidFill>
                <a:latin typeface="Calibri" panose="020F0502020204030204" pitchFamily="34" charset="0"/>
                <a:ea typeface="Calibri" panose="020F0502020204030204" pitchFamily="34" charset="0"/>
                <a:cs typeface="Calibri" panose="020F0502020204030204" pitchFamily="34" charset="0"/>
              </a:rPr>
              <a:t>FDR</a:t>
            </a:r>
            <a:r>
              <a:rPr lang="en-US" sz="1200" b="1" dirty="0">
                <a:solidFill>
                  <a:srgbClr val="00B050"/>
                </a:solidFill>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00B050"/>
                </a:solidFill>
                <a:latin typeface="Calibri" panose="020F0502020204030204" pitchFamily="34" charset="0"/>
                <a:ea typeface="Calibri" panose="020F0502020204030204" pitchFamily="34" charset="0"/>
                <a:cs typeface="Calibri" panose="020F0502020204030204" pitchFamily="34" charset="0"/>
              </a:rPr>
              <a:t> Final Design Review of the BABAR DIRC Bar Refurbishment for the High Performance DIRC Particle Identification Detector – April 1, 2025</a:t>
            </a:r>
          </a:p>
          <a:p>
            <a:pPr marL="742950" lvl="1"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FDR: Backward EM Calorimetry – Mid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February</a:t>
            </a:r>
            <a:r>
              <a:rPr lang="en-US" sz="1200" dirty="0">
                <a:latin typeface="Calibri" panose="020F0502020204030204" pitchFamily="34" charset="0"/>
                <a:ea typeface="Calibri" panose="020F0502020204030204" pitchFamily="34" charset="0"/>
                <a:cs typeface="Calibri" panose="020F0502020204030204" pitchFamily="34" charset="0"/>
              </a:rPr>
              <a:t> 2026 </a:t>
            </a:r>
          </a:p>
          <a:p>
            <a:pPr marL="742950" lvl="1" indent="-285750">
              <a:buFont typeface="Arial" panose="020B0604020202020204" pitchFamily="34" charset="0"/>
              <a:buChar char="•"/>
            </a:pPr>
            <a:endParaRPr lang="en-US" sz="400" b="1"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Project Reviews:</a:t>
            </a:r>
          </a:p>
          <a:p>
            <a:pPr marL="742950" lvl="1" indent="-285750">
              <a:buFont typeface="Arial" panose="020B0604020202020204" pitchFamily="34" charset="0"/>
              <a:buChar char="•"/>
            </a:pPr>
            <a:r>
              <a:rPr lang="en-US" sz="1200" b="1" dirty="0">
                <a:solidFill>
                  <a:srgbClr val="FF0000"/>
                </a:solidFill>
                <a:latin typeface="Calibri" panose="020F0502020204030204" pitchFamily="34" charset="0"/>
                <a:cs typeface="Calibri" panose="020F0502020204030204" pitchFamily="34" charset="0"/>
              </a:rPr>
              <a:t>Detector Baseline Readiness Review </a:t>
            </a:r>
            <a:r>
              <a:rPr lang="en-US" sz="1200" b="1" dirty="0">
                <a:solidFill>
                  <a:srgbClr val="FF0000"/>
                </a:solidFill>
                <a:latin typeface="Calibri" panose="020F0502020204030204" pitchFamily="34" charset="0"/>
                <a:cs typeface="Calibri" panose="020F0502020204030204" pitchFamily="34" charset="0"/>
                <a:sym typeface="Wingdings" pitchFamily="2" charset="2"/>
              </a:rPr>
              <a:t>Feb 3 – 5, 2026</a:t>
            </a:r>
          </a:p>
          <a:p>
            <a:pPr marL="742950" lvl="1"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BNL Director’s Review – Comprehensive, Mar. 9-12, 2026</a:t>
            </a:r>
            <a:endParaRPr lang="en-US" sz="1200" b="1"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DOE Status Review April 28-May 1, 2026</a:t>
            </a:r>
          </a:p>
          <a:p>
            <a:pPr marL="742950" lvl="1" indent="-285750">
              <a:buFont typeface="Arial" panose="020B0604020202020204" pitchFamily="34" charset="0"/>
              <a:buChar char="•"/>
            </a:pPr>
            <a:r>
              <a:rPr lang="en-US" sz="1200" dirty="0">
                <a:latin typeface="Calibri" panose="020F0502020204030204" pitchFamily="34" charset="0"/>
                <a:ea typeface="Calibri" panose="020F0502020204030204" pitchFamily="34" charset="0"/>
                <a:cs typeface="Calibri" panose="020F0502020204030204" pitchFamily="34" charset="0"/>
              </a:rPr>
              <a:t>CD2 IPR &amp; ICR Late Summer - </a:t>
            </a:r>
            <a:r>
              <a:rPr lang="en-US" sz="12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Fall 2026?</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1195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8179A-ACD5-827E-53A1-D1A1E0281B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0D5144-BFCF-41A2-B78F-2589BA91A186}"/>
              </a:ext>
            </a:extLst>
          </p:cNvPr>
          <p:cNvSpPr>
            <a:spLocks noGrp="1"/>
          </p:cNvSpPr>
          <p:nvPr>
            <p:ph type="title"/>
          </p:nvPr>
        </p:nvSpPr>
        <p:spPr>
          <a:xfrm>
            <a:off x="462579" y="0"/>
            <a:ext cx="11499925" cy="471399"/>
          </a:xfrm>
        </p:spPr>
        <p:txBody>
          <a:bodyPr>
            <a:normAutofit fontScale="90000"/>
          </a:bodyPr>
          <a:lstStyle/>
          <a:p>
            <a:r>
              <a:rPr lang="en-US" dirty="0"/>
              <a:t>Project Update December 23, 2025 – excerpts from note</a:t>
            </a:r>
          </a:p>
        </p:txBody>
      </p:sp>
      <p:sp>
        <p:nvSpPr>
          <p:cNvPr id="4" name="TextBox 3">
            <a:extLst>
              <a:ext uri="{FF2B5EF4-FFF2-40B4-BE49-F238E27FC236}">
                <a16:creationId xmlns:a16="http://schemas.microsoft.com/office/drawing/2014/main" id="{3D60E6FE-A740-A87E-5E42-25B8E68EA9DF}"/>
              </a:ext>
            </a:extLst>
          </p:cNvPr>
          <p:cNvSpPr txBox="1"/>
          <p:nvPr/>
        </p:nvSpPr>
        <p:spPr>
          <a:xfrm>
            <a:off x="593647" y="671527"/>
            <a:ext cx="11237788" cy="3693319"/>
          </a:xfrm>
          <a:prstGeom prst="rect">
            <a:avLst/>
          </a:prstGeom>
          <a:solidFill>
            <a:schemeClr val="bg1"/>
          </a:solidFill>
        </p:spPr>
        <p:txBody>
          <a:bodyPr wrap="square" rtlCol="0">
            <a:spAutoFit/>
          </a:bodyPr>
          <a:lstStyle/>
          <a:p>
            <a:pPr>
              <a:spcAft>
                <a:spcPts val="600"/>
              </a:spcAft>
            </a:pPr>
            <a:r>
              <a:rPr lang="en-US" sz="1200" dirty="0"/>
              <a:t>Subject: EIC Line-Item Project – Preliminary Cost Baseline</a:t>
            </a:r>
          </a:p>
          <a:p>
            <a:pPr>
              <a:spcAft>
                <a:spcPts val="600"/>
              </a:spcAft>
            </a:pPr>
            <a:r>
              <a:rPr lang="en-US" sz="1200" dirty="0"/>
              <a:t>The Electron–Ion Collider (EIC) mission need was approved by the Department of Energy (DOE) in December 2019. The project will deliver a high-energy, high-luminosity, polarized Electron–Ion Collider that will serve as the world’s most powerful microscope for studying the fundamental structure of nuclear matter. The scientific discoveries enabled by the EIC are expected to define the field for decades and to become core material in future textbooks.</a:t>
            </a:r>
          </a:p>
          <a:p>
            <a:pPr>
              <a:spcAft>
                <a:spcPts val="600"/>
              </a:spcAft>
            </a:pPr>
            <a:r>
              <a:rPr lang="en-US" sz="1200" dirty="0"/>
              <a:t>Delivering this capability requires sustained effort over an extended period and substantial capital investment. As with all large, complex DOE Office of Science projects, success depends on disciplined planning, credible cost and schedule baselines, and predictable funding profiles.</a:t>
            </a:r>
          </a:p>
          <a:p>
            <a:pPr>
              <a:spcAft>
                <a:spcPts val="600"/>
              </a:spcAft>
            </a:pPr>
            <a:r>
              <a:rPr lang="en-US" sz="1200" dirty="0"/>
              <a:t>DOE Critical Decision 1 (CD-1), approval of the preliminary cost range, was granted in 2021. Since that time, the EIC Total Project Cost (TPC) point estimate has increased and now approaches the upper bound of the approved CD-1 range ($2.8B). There are many reasons for the increase in the cost estimate including funding delays, inflation, and the scope changes. </a:t>
            </a:r>
            <a:r>
              <a:rPr lang="en-US" sz="1200" dirty="0">
                <a:solidFill>
                  <a:srgbClr val="3333FF"/>
                </a:solidFill>
              </a:rPr>
              <a:t>DOE guidance is to target the $2.8B for the preliminary cost baseline, recognizing that further refinement of subproject baselines prior to CD-2 may result in additional cost growth that would need to be addressed as the project moves fully into construction.</a:t>
            </a:r>
          </a:p>
          <a:p>
            <a:pPr>
              <a:spcAft>
                <a:spcPts val="600"/>
              </a:spcAft>
            </a:pPr>
            <a:r>
              <a:rPr lang="en-US" sz="1200" dirty="0"/>
              <a:t>The most effective path to completing EIC construction is to establish a credible and disciplined preliminary cost baseline that is aligned with CD-1 expectations and with DOE guidance on annual funding profiles, thereby enabling construction to begin on a predictable schedule. Achieving this alignment positions the project to seek CD-2 (Performance Baseline: scope, cost, and schedule) and CD-3 (Authorization to Start Construction) approvals.</a:t>
            </a:r>
          </a:p>
          <a:p>
            <a:pPr>
              <a:spcAft>
                <a:spcPts val="600"/>
              </a:spcAft>
            </a:pPr>
            <a:r>
              <a:rPr lang="en-US" sz="1200" dirty="0"/>
              <a:t>The EIC project is structured into five distinct subprojects, each of which will require CD-2 and CD-3 approval. These approvals will be sequenced deliberately within an integrated project governance framework, with the first CD approvals planned for the end of 2026.</a:t>
            </a:r>
          </a:p>
          <a:p>
            <a:pPr>
              <a:spcAft>
                <a:spcPts val="600"/>
              </a:spcAft>
            </a:pPr>
            <a:r>
              <a:rPr lang="en-US" sz="1200" dirty="0">
                <a:solidFill>
                  <a:srgbClr val="3333FF"/>
                </a:solidFill>
              </a:rPr>
              <a:t>The table below summarizes the current preliminary cost baseline, expressed in millions of year-of-expenditure dollars. The estimates reflect differing levels of design maturity and risk across the subprojects and incorporate explicit contingency at the total project level.</a:t>
            </a:r>
          </a:p>
        </p:txBody>
      </p:sp>
      <p:pic>
        <p:nvPicPr>
          <p:cNvPr id="6" name="Picture 5">
            <a:extLst>
              <a:ext uri="{FF2B5EF4-FFF2-40B4-BE49-F238E27FC236}">
                <a16:creationId xmlns:a16="http://schemas.microsoft.com/office/drawing/2014/main" id="{6D849D13-23F6-6ED3-7ED8-416757C35C68}"/>
              </a:ext>
            </a:extLst>
          </p:cNvPr>
          <p:cNvPicPr>
            <a:picLocks noChangeAspect="1"/>
          </p:cNvPicPr>
          <p:nvPr/>
        </p:nvPicPr>
        <p:blipFill>
          <a:blip r:embed="rId2"/>
          <a:stretch>
            <a:fillRect/>
          </a:stretch>
        </p:blipFill>
        <p:spPr>
          <a:xfrm>
            <a:off x="254156" y="5744945"/>
            <a:ext cx="11937844" cy="409632"/>
          </a:xfrm>
          <a:prstGeom prst="rect">
            <a:avLst/>
          </a:prstGeom>
        </p:spPr>
      </p:pic>
      <p:pic>
        <p:nvPicPr>
          <p:cNvPr id="8" name="Picture 7">
            <a:extLst>
              <a:ext uri="{FF2B5EF4-FFF2-40B4-BE49-F238E27FC236}">
                <a16:creationId xmlns:a16="http://schemas.microsoft.com/office/drawing/2014/main" id="{0BEAA7E6-3A9D-5AF8-E48B-E2D24D2B5E92}"/>
              </a:ext>
            </a:extLst>
          </p:cNvPr>
          <p:cNvPicPr>
            <a:picLocks noChangeAspect="1"/>
          </p:cNvPicPr>
          <p:nvPr/>
        </p:nvPicPr>
        <p:blipFill>
          <a:blip r:embed="rId3"/>
          <a:stretch>
            <a:fillRect/>
          </a:stretch>
        </p:blipFill>
        <p:spPr>
          <a:xfrm>
            <a:off x="254156" y="4683830"/>
            <a:ext cx="11937844" cy="1095528"/>
          </a:xfrm>
          <a:prstGeom prst="rect">
            <a:avLst/>
          </a:prstGeom>
        </p:spPr>
      </p:pic>
    </p:spTree>
    <p:extLst>
      <p:ext uri="{BB962C8B-B14F-4D97-AF65-F5344CB8AC3E}">
        <p14:creationId xmlns:p14="http://schemas.microsoft.com/office/powerpoint/2010/main" val="1895765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0484-2101-6DCE-4609-C33C3C9CFF0F}"/>
              </a:ext>
            </a:extLst>
          </p:cNvPr>
          <p:cNvSpPr>
            <a:spLocks noGrp="1"/>
          </p:cNvSpPr>
          <p:nvPr>
            <p:ph type="title"/>
          </p:nvPr>
        </p:nvSpPr>
        <p:spPr/>
        <p:txBody>
          <a:bodyPr>
            <a:normAutofit fontScale="90000"/>
          </a:bodyPr>
          <a:lstStyle/>
          <a:p>
            <a:r>
              <a:rPr lang="en-US" dirty="0"/>
              <a:t>EIC Detector Subsystems versus Science Pillars</a:t>
            </a:r>
          </a:p>
        </p:txBody>
      </p:sp>
      <p:graphicFrame>
        <p:nvGraphicFramePr>
          <p:cNvPr id="3" name="Table 2">
            <a:extLst>
              <a:ext uri="{FF2B5EF4-FFF2-40B4-BE49-F238E27FC236}">
                <a16:creationId xmlns:a16="http://schemas.microsoft.com/office/drawing/2014/main" id="{875D7562-48FA-E519-1F5E-AEC4750916B5}"/>
              </a:ext>
            </a:extLst>
          </p:cNvPr>
          <p:cNvGraphicFramePr>
            <a:graphicFrameLocks noGrp="1"/>
          </p:cNvGraphicFramePr>
          <p:nvPr/>
        </p:nvGraphicFramePr>
        <p:xfrm>
          <a:off x="461963" y="497840"/>
          <a:ext cx="8128002" cy="6273800"/>
        </p:xfrm>
        <a:graphic>
          <a:graphicData uri="http://schemas.openxmlformats.org/drawingml/2006/table">
            <a:tbl>
              <a:tblPr firstRow="1" bandRow="1">
                <a:tableStyleId>{5C22544A-7EE6-4342-B048-85BDC9FD1C3A}</a:tableStyleId>
              </a:tblPr>
              <a:tblGrid>
                <a:gridCol w="2727551">
                  <a:extLst>
                    <a:ext uri="{9D8B030D-6E8A-4147-A177-3AD203B41FA5}">
                      <a16:colId xmlns:a16="http://schemas.microsoft.com/office/drawing/2014/main" val="4098324961"/>
                    </a:ext>
                  </a:extLst>
                </a:gridCol>
                <a:gridCol w="1055915">
                  <a:extLst>
                    <a:ext uri="{9D8B030D-6E8A-4147-A177-3AD203B41FA5}">
                      <a16:colId xmlns:a16="http://schemas.microsoft.com/office/drawing/2014/main" val="226044369"/>
                    </a:ext>
                  </a:extLst>
                </a:gridCol>
                <a:gridCol w="1028700">
                  <a:extLst>
                    <a:ext uri="{9D8B030D-6E8A-4147-A177-3AD203B41FA5}">
                      <a16:colId xmlns:a16="http://schemas.microsoft.com/office/drawing/2014/main" val="2549204187"/>
                    </a:ext>
                  </a:extLst>
                </a:gridCol>
                <a:gridCol w="1045028">
                  <a:extLst>
                    <a:ext uri="{9D8B030D-6E8A-4147-A177-3AD203B41FA5}">
                      <a16:colId xmlns:a16="http://schemas.microsoft.com/office/drawing/2014/main" val="954549876"/>
                    </a:ext>
                  </a:extLst>
                </a:gridCol>
                <a:gridCol w="1126672">
                  <a:extLst>
                    <a:ext uri="{9D8B030D-6E8A-4147-A177-3AD203B41FA5}">
                      <a16:colId xmlns:a16="http://schemas.microsoft.com/office/drawing/2014/main" val="1359563045"/>
                    </a:ext>
                  </a:extLst>
                </a:gridCol>
                <a:gridCol w="1144136">
                  <a:extLst>
                    <a:ext uri="{9D8B030D-6E8A-4147-A177-3AD203B41FA5}">
                      <a16:colId xmlns:a16="http://schemas.microsoft.com/office/drawing/2014/main" val="3463189757"/>
                    </a:ext>
                  </a:extLst>
                </a:gridCol>
              </a:tblGrid>
              <a:tr h="370840">
                <a:tc>
                  <a:txBody>
                    <a:bodyPr/>
                    <a:lstStyle/>
                    <a:p>
                      <a:endParaRPr lang="en-US"/>
                    </a:p>
                  </a:txBody>
                  <a:tcPr/>
                </a:tc>
                <a:tc>
                  <a:txBody>
                    <a:bodyPr/>
                    <a:lstStyle/>
                    <a:p>
                      <a:pPr algn="ctr"/>
                      <a:r>
                        <a:rPr lang="en-US" sz="1600" dirty="0">
                          <a:solidFill>
                            <a:schemeClr val="tx1"/>
                          </a:solidFill>
                        </a:rPr>
                        <a:t>Spin</a:t>
                      </a:r>
                    </a:p>
                  </a:txBody>
                  <a:tcPr/>
                </a:tc>
                <a:tc>
                  <a:txBody>
                    <a:bodyPr/>
                    <a:lstStyle/>
                    <a:p>
                      <a:pPr algn="ctr"/>
                      <a:r>
                        <a:rPr lang="en-US" sz="1600" dirty="0">
                          <a:solidFill>
                            <a:schemeClr val="tx1"/>
                          </a:solidFill>
                        </a:rPr>
                        <a:t>Mass</a:t>
                      </a:r>
                    </a:p>
                  </a:txBody>
                  <a:tcPr/>
                </a:tc>
                <a:tc>
                  <a:txBody>
                    <a:bodyPr/>
                    <a:lstStyle/>
                    <a:p>
                      <a:pPr algn="ctr"/>
                      <a:r>
                        <a:rPr lang="en-US" sz="1600" dirty="0">
                          <a:solidFill>
                            <a:schemeClr val="tx1"/>
                          </a:solidFill>
                        </a:rPr>
                        <a:t>3D-Imaging</a:t>
                      </a:r>
                    </a:p>
                  </a:txBody>
                  <a:tcPr/>
                </a:tc>
                <a:tc>
                  <a:txBody>
                    <a:bodyPr/>
                    <a:lstStyle/>
                    <a:p>
                      <a:pPr algn="ctr"/>
                      <a:r>
                        <a:rPr lang="en-US" sz="1600" dirty="0">
                          <a:solidFill>
                            <a:schemeClr val="tx1"/>
                          </a:solidFill>
                        </a:rPr>
                        <a:t>QCD in Nuclei</a:t>
                      </a:r>
                    </a:p>
                  </a:txBody>
                  <a:tcPr/>
                </a:tc>
                <a:tc>
                  <a:txBody>
                    <a:bodyPr/>
                    <a:lstStyle/>
                    <a:p>
                      <a:pPr algn="ctr"/>
                      <a:r>
                        <a:rPr lang="en-US" sz="1600" dirty="0">
                          <a:solidFill>
                            <a:schemeClr val="tx1"/>
                          </a:solidFill>
                        </a:rPr>
                        <a:t>Dense Gluon Systems</a:t>
                      </a:r>
                    </a:p>
                  </a:txBody>
                  <a:tcPr/>
                </a:tc>
                <a:extLst>
                  <a:ext uri="{0D108BD9-81ED-4DB2-BD59-A6C34878D82A}">
                    <a16:rowId xmlns:a16="http://schemas.microsoft.com/office/drawing/2014/main" val="540843309"/>
                  </a:ext>
                </a:extLst>
              </a:tr>
              <a:tr h="370840">
                <a:tc>
                  <a:txBody>
                    <a:bodyPr/>
                    <a:lstStyle/>
                    <a:p>
                      <a:r>
                        <a:rPr lang="en-US" sz="1400" dirty="0"/>
                        <a:t>Tracking (SVT + MPGD)</a:t>
                      </a:r>
                    </a:p>
                  </a:txBody>
                  <a:tcPr/>
                </a:tc>
                <a:tc>
                  <a:txBody>
                    <a:bodyPr/>
                    <a:lstStyle/>
                    <a:p>
                      <a:r>
                        <a:rPr lang="en-US" dirty="0">
                          <a:solidFill>
                            <a:srgbClr val="0432FF"/>
                          </a:solidFill>
                        </a:rPr>
                        <a:t>X   </a:t>
                      </a:r>
                      <a:r>
                        <a:rPr lang="en-US" dirty="0">
                          <a:solidFill>
                            <a:srgbClr val="FF40FF"/>
                          </a:solidFill>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   </a:t>
                      </a:r>
                      <a:r>
                        <a:rPr lang="en-US" dirty="0">
                          <a:solidFill>
                            <a:schemeClr val="bg2"/>
                          </a:solidFill>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   </a:t>
                      </a:r>
                      <a:r>
                        <a:rPr lang="en-US" dirty="0">
                          <a:solidFill>
                            <a:srgbClr val="00B050"/>
                          </a:solidFill>
                        </a:rPr>
                        <a:t>X</a:t>
                      </a:r>
                    </a:p>
                  </a:txBody>
                  <a:tcPr/>
                </a:tc>
                <a:tc>
                  <a:txBody>
                    <a:bodyPr/>
                    <a:lstStyle/>
                    <a:p>
                      <a:r>
                        <a:rPr lang="en-US" dirty="0">
                          <a:solidFill>
                            <a:srgbClr val="0432FF"/>
                          </a:solidFill>
                        </a:rPr>
                        <a:t>X   </a:t>
                      </a:r>
                      <a:r>
                        <a:rPr lang="en-US" dirty="0">
                          <a:solidFill>
                            <a:schemeClr val="tx1"/>
                          </a:solidFill>
                        </a:rPr>
                        <a:t>X</a:t>
                      </a:r>
                    </a:p>
                  </a:txBody>
                  <a:tcPr/>
                </a:tc>
                <a:tc>
                  <a:txBody>
                    <a:bodyPr/>
                    <a:lstStyle/>
                    <a:p>
                      <a:r>
                        <a:rPr lang="en-US" dirty="0">
                          <a:solidFill>
                            <a:srgbClr val="0432FF"/>
                          </a:solidFill>
                        </a:rPr>
                        <a:t>X   </a:t>
                      </a:r>
                      <a:r>
                        <a:rPr lang="en-US" dirty="0">
                          <a:solidFill>
                            <a:srgbClr val="FF0000"/>
                          </a:solidFill>
                        </a:rPr>
                        <a:t>X</a:t>
                      </a:r>
                    </a:p>
                  </a:txBody>
                  <a:tcPr/>
                </a:tc>
                <a:extLst>
                  <a:ext uri="{0D108BD9-81ED-4DB2-BD59-A6C34878D82A}">
                    <a16:rowId xmlns:a16="http://schemas.microsoft.com/office/drawing/2014/main" val="2146192224"/>
                  </a:ext>
                </a:extLst>
              </a:tr>
              <a:tr h="370840">
                <a:tc>
                  <a:txBody>
                    <a:bodyPr/>
                    <a:lstStyle/>
                    <a:p>
                      <a:r>
                        <a:rPr lang="en-US" sz="1400" dirty="0"/>
                        <a:t>forward </a:t>
                      </a:r>
                      <a:r>
                        <a:rPr lang="en-US" sz="1400" dirty="0" err="1"/>
                        <a:t>ECal</a:t>
                      </a:r>
                      <a:endParaRPr lang="en-US" sz="1400" dirty="0"/>
                    </a:p>
                  </a:txBody>
                  <a:tcPr/>
                </a:tc>
                <a:tc>
                  <a:txBody>
                    <a:bodyPr/>
                    <a:lstStyle/>
                    <a:p>
                      <a:endParaRPr lang="en-US" dirty="0"/>
                    </a:p>
                  </a:txBody>
                  <a:tcPr/>
                </a:tc>
                <a:tc>
                  <a:txBody>
                    <a:bodyPr/>
                    <a:lstStyle/>
                    <a:p>
                      <a:r>
                        <a:rPr lang="en-US" dirty="0"/>
                        <a:t>     </a:t>
                      </a:r>
                      <a:r>
                        <a:rPr lang="en-US" dirty="0">
                          <a:solidFill>
                            <a:schemeClr val="bg2"/>
                          </a:solidFill>
                        </a:rPr>
                        <a:t>X</a:t>
                      </a:r>
                    </a:p>
                  </a:txBody>
                  <a:tcPr/>
                </a:tc>
                <a:tc>
                  <a:txBody>
                    <a:bodyPr/>
                    <a:lstStyle/>
                    <a:p>
                      <a:r>
                        <a:rPr kumimoji="0" lang="en-US" sz="1800" b="0" i="0" u="none" strike="noStrike" kern="1200" cap="none" spc="0" normalizeH="0" baseline="0" noProof="0" dirty="0">
                          <a:ln>
                            <a:noFill/>
                          </a:ln>
                          <a:solidFill>
                            <a:srgbClr val="000000"/>
                          </a:solidFill>
                          <a:effectLst/>
                          <a:uLnTx/>
                          <a:uFillTx/>
                          <a:latin typeface="+mn-lt"/>
                          <a:ea typeface="+mn-ea"/>
                          <a:cs typeface="+mn-cs"/>
                        </a:rPr>
                        <a:t>     </a:t>
                      </a:r>
                      <a:r>
                        <a:rPr kumimoji="0" lang="en-US" sz="1800" b="0" i="0" u="none" strike="noStrike" kern="1200" cap="none" spc="0" normalizeH="0" baseline="0" noProof="0" dirty="0">
                          <a:ln>
                            <a:noFill/>
                          </a:ln>
                          <a:solidFill>
                            <a:srgbClr val="00B050"/>
                          </a:solidFill>
                          <a:effectLst/>
                          <a:uLnTx/>
                          <a:uFillTx/>
                          <a:latin typeface="+mn-lt"/>
                          <a:ea typeface="+mn-ea"/>
                          <a:cs typeface="+mn-cs"/>
                        </a:rPr>
                        <a:t>X</a:t>
                      </a:r>
                      <a:endParaRPr lang="en-US" dirty="0">
                        <a:solidFill>
                          <a:srgbClr val="00B050"/>
                        </a:solidFill>
                      </a:endParaRPr>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2416482273"/>
                  </a:ext>
                </a:extLst>
              </a:tr>
              <a:tr h="370840">
                <a:tc>
                  <a:txBody>
                    <a:bodyPr/>
                    <a:lstStyle/>
                    <a:p>
                      <a:r>
                        <a:rPr lang="en-US" sz="1400" dirty="0"/>
                        <a:t>Barrel </a:t>
                      </a:r>
                      <a:r>
                        <a:rPr lang="en-US" sz="1400" dirty="0" err="1"/>
                        <a:t>ECal</a:t>
                      </a:r>
                      <a:endParaRPr lang="en-US" sz="1400" dirty="0"/>
                    </a:p>
                  </a:txBody>
                  <a:tcPr/>
                </a:tc>
                <a:tc>
                  <a:txBody>
                    <a:bodyPr/>
                    <a:lstStyle/>
                    <a:p>
                      <a:r>
                        <a:rPr lang="en-US" dirty="0">
                          <a:solidFill>
                            <a:srgbClr val="0432FF"/>
                          </a:solidFill>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   </a:t>
                      </a:r>
                      <a:r>
                        <a:rPr lang="en-US" dirty="0">
                          <a:solidFill>
                            <a:schemeClr val="bg2"/>
                          </a:solidFill>
                        </a:rPr>
                        <a:t>X</a:t>
                      </a:r>
                    </a:p>
                  </a:txBody>
                  <a:tcPr/>
                </a:tc>
                <a:tc>
                  <a:txBody>
                    <a:bodyPr/>
                    <a:lstStyle/>
                    <a:p>
                      <a:r>
                        <a:rPr lang="en-US" dirty="0">
                          <a:solidFill>
                            <a:srgbClr val="0432FF"/>
                          </a:solidFill>
                        </a:rPr>
                        <a:t>X  </a:t>
                      </a:r>
                      <a:r>
                        <a:rPr lang="en-US" dirty="0">
                          <a:solidFill>
                            <a:srgbClr val="00B050"/>
                          </a:solidFill>
                        </a:rPr>
                        <a:t> X</a:t>
                      </a:r>
                    </a:p>
                  </a:txBody>
                  <a:tcPr/>
                </a:tc>
                <a:tc>
                  <a:txBody>
                    <a:bodyPr/>
                    <a:lstStyle/>
                    <a:p>
                      <a:r>
                        <a:rPr lang="en-US" dirty="0">
                          <a:solidFill>
                            <a:srgbClr val="0432FF"/>
                          </a:solidFill>
                        </a:rPr>
                        <a:t>X</a:t>
                      </a:r>
                    </a:p>
                  </a:txBody>
                  <a:tcPr/>
                </a:tc>
                <a:tc>
                  <a:txBody>
                    <a:bodyPr/>
                    <a:lstStyle/>
                    <a:p>
                      <a:r>
                        <a:rPr lang="en-US" dirty="0">
                          <a:solidFill>
                            <a:srgbClr val="0432FF"/>
                          </a:solidFill>
                        </a:rPr>
                        <a:t>X</a:t>
                      </a:r>
                    </a:p>
                  </a:txBody>
                  <a:tcPr/>
                </a:tc>
                <a:extLst>
                  <a:ext uri="{0D108BD9-81ED-4DB2-BD59-A6C34878D82A}">
                    <a16:rowId xmlns:a16="http://schemas.microsoft.com/office/drawing/2014/main" val="3096256000"/>
                  </a:ext>
                </a:extLst>
              </a:tr>
              <a:tr h="370840">
                <a:tc>
                  <a:txBody>
                    <a:bodyPr/>
                    <a:lstStyle/>
                    <a:p>
                      <a:r>
                        <a:rPr lang="en-US" sz="1400" dirty="0"/>
                        <a:t>Backward </a:t>
                      </a:r>
                      <a:r>
                        <a:rPr lang="en-US" sz="1400" dirty="0" err="1"/>
                        <a:t>ECal</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   </a:t>
                      </a:r>
                      <a:r>
                        <a:rPr lang="en-US" dirty="0">
                          <a:solidFill>
                            <a:schemeClr val="bg2"/>
                          </a:solidFill>
                        </a:rPr>
                        <a:t>X</a:t>
                      </a:r>
                    </a:p>
                  </a:txBody>
                  <a:tcPr/>
                </a:tc>
                <a:tc>
                  <a:txBody>
                    <a:bodyPr/>
                    <a:lstStyle/>
                    <a:p>
                      <a:r>
                        <a:rPr lang="en-US" dirty="0">
                          <a:solidFill>
                            <a:srgbClr val="0432FF"/>
                          </a:solidFill>
                        </a:rPr>
                        <a:t>X   </a:t>
                      </a:r>
                      <a:r>
                        <a:rPr lang="en-US" dirty="0">
                          <a:solidFill>
                            <a:srgbClr val="00B050"/>
                          </a:solidFill>
                        </a:rPr>
                        <a:t>X</a:t>
                      </a:r>
                    </a:p>
                  </a:txBody>
                  <a:tcPr/>
                </a:tc>
                <a:tc>
                  <a:txBody>
                    <a:bodyPr/>
                    <a:lstStyle/>
                    <a:p>
                      <a:r>
                        <a:rPr lang="en-US" dirty="0">
                          <a:solidFill>
                            <a:srgbClr val="0432FF"/>
                          </a:solidFill>
                        </a:rPr>
                        <a:t>X</a:t>
                      </a:r>
                    </a:p>
                  </a:txBody>
                  <a:tcPr/>
                </a:tc>
                <a:tc>
                  <a:txBody>
                    <a:bodyPr/>
                    <a:lstStyle/>
                    <a:p>
                      <a:r>
                        <a:rPr lang="en-US" dirty="0">
                          <a:solidFill>
                            <a:srgbClr val="0432FF"/>
                          </a:solidFill>
                        </a:rPr>
                        <a:t>X</a:t>
                      </a:r>
                    </a:p>
                  </a:txBody>
                  <a:tcPr/>
                </a:tc>
                <a:extLst>
                  <a:ext uri="{0D108BD9-81ED-4DB2-BD59-A6C34878D82A}">
                    <a16:rowId xmlns:a16="http://schemas.microsoft.com/office/drawing/2014/main" val="1726651495"/>
                  </a:ext>
                </a:extLst>
              </a:tr>
              <a:tr h="370840">
                <a:tc>
                  <a:txBody>
                    <a:bodyPr/>
                    <a:lstStyle/>
                    <a:p>
                      <a:r>
                        <a:rPr lang="en-US" sz="1400" dirty="0"/>
                        <a:t>Forward </a:t>
                      </a:r>
                      <a:r>
                        <a:rPr lang="en-US" sz="1400" dirty="0" err="1"/>
                        <a:t>HCal</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rPr>
                        <a:t>X</a:t>
                      </a:r>
                    </a:p>
                  </a:txBody>
                  <a:tcPr/>
                </a:tc>
                <a:tc>
                  <a:txBody>
                    <a:bodyPr/>
                    <a:lstStyle/>
                    <a:p>
                      <a:r>
                        <a:rPr lang="en-US" dirty="0">
                          <a:solidFill>
                            <a:srgbClr val="0432FF"/>
                          </a:solidFill>
                        </a:rPr>
                        <a:t>X</a:t>
                      </a:r>
                      <a:endParaRPr lang="en-US" dirty="0"/>
                    </a:p>
                  </a:txBody>
                  <a:tcPr/>
                </a:tc>
                <a:tc>
                  <a:txBody>
                    <a:bodyPr/>
                    <a:lstStyle/>
                    <a:p>
                      <a:r>
                        <a:rPr lang="en-US" dirty="0">
                          <a:solidFill>
                            <a:srgbClr val="0432FF"/>
                          </a:solidFill>
                        </a:rPr>
                        <a:t>X</a:t>
                      </a:r>
                      <a:endParaRPr lang="en-US" dirty="0"/>
                    </a:p>
                  </a:txBody>
                  <a:tcPr/>
                </a:tc>
                <a:tc>
                  <a:txBody>
                    <a:bodyPr/>
                    <a:lstStyle/>
                    <a:p>
                      <a:r>
                        <a:rPr lang="en-US" dirty="0">
                          <a:solidFill>
                            <a:srgbClr val="0432FF"/>
                          </a:solidFill>
                        </a:rPr>
                        <a:t>X</a:t>
                      </a:r>
                      <a:endParaRPr lang="en-US" dirty="0"/>
                    </a:p>
                  </a:txBody>
                  <a:tcPr/>
                </a:tc>
                <a:tc>
                  <a:txBody>
                    <a:bodyPr/>
                    <a:lstStyle/>
                    <a:p>
                      <a:r>
                        <a:rPr lang="en-US" dirty="0">
                          <a:solidFill>
                            <a:srgbClr val="0432FF"/>
                          </a:solidFill>
                        </a:rPr>
                        <a:t>X</a:t>
                      </a:r>
                      <a:endParaRPr lang="en-US" dirty="0"/>
                    </a:p>
                  </a:txBody>
                  <a:tcPr/>
                </a:tc>
                <a:extLst>
                  <a:ext uri="{0D108BD9-81ED-4DB2-BD59-A6C34878D82A}">
                    <a16:rowId xmlns:a16="http://schemas.microsoft.com/office/drawing/2014/main" val="86508720"/>
                  </a:ext>
                </a:extLst>
              </a:tr>
              <a:tr h="370840">
                <a:tc>
                  <a:txBody>
                    <a:bodyPr/>
                    <a:lstStyle/>
                    <a:p>
                      <a:r>
                        <a:rPr lang="en-US" sz="1400" dirty="0"/>
                        <a:t>Barrel </a:t>
                      </a:r>
                      <a:r>
                        <a:rPr lang="en-US" sz="1400" dirty="0" err="1"/>
                        <a:t>HCal</a:t>
                      </a:r>
                      <a:r>
                        <a:rPr lang="en-US" sz="1400" dirty="0"/>
                        <a:t> </a:t>
                      </a:r>
                      <a:r>
                        <a:rPr lang="en-US" sz="1000" dirty="0"/>
                        <a:t>(also required as flux return)</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78337289"/>
                  </a:ext>
                </a:extLst>
              </a:tr>
              <a:tr h="370840">
                <a:tc>
                  <a:txBody>
                    <a:bodyPr/>
                    <a:lstStyle/>
                    <a:p>
                      <a:r>
                        <a:rPr lang="en-US" sz="1400" dirty="0"/>
                        <a:t>Backward </a:t>
                      </a:r>
                      <a:r>
                        <a:rPr lang="en-US" sz="1400" dirty="0" err="1"/>
                        <a:t>HCal</a:t>
                      </a:r>
                      <a:r>
                        <a:rPr lang="en-US" sz="1400" dirty="0"/>
                        <a:t> </a:t>
                      </a:r>
                      <a:r>
                        <a:rPr lang="en-US" sz="1000" dirty="0"/>
                        <a:t>(becomes important at s ~140 GeV </a:t>
                      </a:r>
                      <a:r>
                        <a:rPr lang="en-US" sz="1000" dirty="0">
                          <a:sym typeface="Wingdings" pitchFamily="2" charset="2"/>
                        </a:rPr>
                        <a:t> low x</a:t>
                      </a:r>
                      <a:r>
                        <a:rPr lang="en-US" sz="1000" dirty="0"/>
                        <a:t>)</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56786204"/>
                  </a:ext>
                </a:extLst>
              </a:tr>
              <a:tr h="370840">
                <a:tc>
                  <a:txBody>
                    <a:bodyPr/>
                    <a:lstStyle/>
                    <a:p>
                      <a:r>
                        <a:rPr lang="en-US" sz="1400" dirty="0" err="1"/>
                        <a:t>dRICH</a:t>
                      </a:r>
                      <a:endParaRPr lang="en-US" sz="1400" dirty="0"/>
                    </a:p>
                  </a:txBody>
                  <a:tcPr/>
                </a:tc>
                <a:tc>
                  <a:txBody>
                    <a:bodyPr/>
                    <a:lstStyle/>
                    <a:p>
                      <a:r>
                        <a:rPr lang="en-US" dirty="0"/>
                        <a:t>    </a:t>
                      </a:r>
                      <a:r>
                        <a:rPr lang="en-US" dirty="0">
                          <a:solidFill>
                            <a:srgbClr val="FF40FF"/>
                          </a:solidFill>
                        </a:rPr>
                        <a:t>X</a:t>
                      </a:r>
                      <a:endParaRPr lang="en-US" dirty="0"/>
                    </a:p>
                  </a:txBody>
                  <a:tcPr/>
                </a:tc>
                <a:tc>
                  <a:txBody>
                    <a:bodyPr/>
                    <a:lstStyle/>
                    <a:p>
                      <a:r>
                        <a:rPr lang="en-US" dirty="0">
                          <a:solidFill>
                            <a:srgbClr val="009051"/>
                          </a:solidFill>
                        </a:rPr>
                        <a:t>     </a:t>
                      </a:r>
                      <a:r>
                        <a:rPr lang="en-US" dirty="0">
                          <a:solidFill>
                            <a:schemeClr val="bg2"/>
                          </a:solidFill>
                        </a:rPr>
                        <a:t>X</a:t>
                      </a:r>
                    </a:p>
                  </a:txBody>
                  <a:tcPr/>
                </a:tc>
                <a:tc>
                  <a:txBody>
                    <a:bodyPr/>
                    <a:lstStyle/>
                    <a:p>
                      <a:r>
                        <a:rPr lang="en-US" dirty="0"/>
                        <a:t>    </a:t>
                      </a:r>
                      <a:r>
                        <a:rPr lang="en-US" dirty="0">
                          <a:solidFill>
                            <a:srgbClr val="00B050"/>
                          </a:solidFill>
                        </a:rPr>
                        <a:t>X</a:t>
                      </a:r>
                    </a:p>
                  </a:txBody>
                  <a:tcPr/>
                </a:tc>
                <a:tc>
                  <a:txBody>
                    <a:bodyPr/>
                    <a:lstStyle/>
                    <a:p>
                      <a:r>
                        <a:rPr lang="en-US" dirty="0">
                          <a:solidFill>
                            <a:srgbClr val="FF0000"/>
                          </a:solidFill>
                        </a:rPr>
                        <a:t>      </a:t>
                      </a:r>
                      <a:r>
                        <a:rPr lang="en-US" dirty="0">
                          <a:solidFill>
                            <a:schemeClr val="tx1"/>
                          </a:solidFill>
                        </a:rPr>
                        <a:t>X</a:t>
                      </a:r>
                    </a:p>
                  </a:txBody>
                  <a:tcPr/>
                </a:tc>
                <a:tc>
                  <a:txBody>
                    <a:bodyPr/>
                    <a:lstStyle/>
                    <a:p>
                      <a:r>
                        <a:rPr lang="en-US" dirty="0">
                          <a:solidFill>
                            <a:srgbClr val="9437FF"/>
                          </a:solidFill>
                        </a:rPr>
                        <a:t>      </a:t>
                      </a:r>
                      <a:r>
                        <a:rPr lang="en-US" dirty="0">
                          <a:solidFill>
                            <a:srgbClr val="FF0000"/>
                          </a:solidFill>
                        </a:rPr>
                        <a:t>X</a:t>
                      </a:r>
                    </a:p>
                  </a:txBody>
                  <a:tcPr/>
                </a:tc>
                <a:extLst>
                  <a:ext uri="{0D108BD9-81ED-4DB2-BD59-A6C34878D82A}">
                    <a16:rowId xmlns:a16="http://schemas.microsoft.com/office/drawing/2014/main" val="811683347"/>
                  </a:ext>
                </a:extLst>
              </a:tr>
              <a:tr h="370840">
                <a:tc>
                  <a:txBody>
                    <a:bodyPr/>
                    <a:lstStyle/>
                    <a:p>
                      <a:r>
                        <a:rPr lang="en-US" sz="1400" dirty="0"/>
                        <a:t>DIRC</a:t>
                      </a:r>
                    </a:p>
                  </a:txBody>
                  <a:tcPr/>
                </a:tc>
                <a:tc>
                  <a:txBody>
                    <a:bodyPr/>
                    <a:lstStyle/>
                    <a:p>
                      <a:r>
                        <a:rPr lang="en-US" dirty="0"/>
                        <a:t>    </a:t>
                      </a:r>
                      <a:r>
                        <a:rPr lang="en-US" dirty="0">
                          <a:solidFill>
                            <a:srgbClr val="FF40FF"/>
                          </a:solidFill>
                        </a:rPr>
                        <a:t>X</a:t>
                      </a:r>
                      <a:endParaRPr lang="en-US" dirty="0"/>
                    </a:p>
                  </a:txBody>
                  <a:tcPr/>
                </a:tc>
                <a:tc>
                  <a:txBody>
                    <a:bodyPr/>
                    <a:lstStyle/>
                    <a:p>
                      <a:endParaRPr lang="en-US"/>
                    </a:p>
                  </a:txBody>
                  <a:tcPr/>
                </a:tc>
                <a:tc>
                  <a:txBody>
                    <a:bodyPr/>
                    <a:lstStyle/>
                    <a:p>
                      <a:r>
                        <a:rPr lang="en-US" dirty="0"/>
                        <a:t>    </a:t>
                      </a:r>
                      <a:r>
                        <a:rPr lang="en-US" dirty="0">
                          <a:solidFill>
                            <a:srgbClr val="00B050"/>
                          </a:solidFill>
                        </a:rPr>
                        <a:t>X</a:t>
                      </a:r>
                    </a:p>
                  </a:txBody>
                  <a:tcPr/>
                </a:tc>
                <a:tc>
                  <a:txBody>
                    <a:bodyPr/>
                    <a:lstStyle/>
                    <a:p>
                      <a:r>
                        <a:rPr lang="en-US" dirty="0">
                          <a:solidFill>
                            <a:srgbClr val="FF0000"/>
                          </a:solidFill>
                        </a:rPr>
                        <a:t>      </a:t>
                      </a:r>
                      <a:r>
                        <a:rPr lang="en-US" dirty="0">
                          <a:solidFill>
                            <a:schemeClr val="tx1"/>
                          </a:solidFill>
                        </a:rPr>
                        <a:t>X</a:t>
                      </a:r>
                    </a:p>
                  </a:txBody>
                  <a:tcPr/>
                </a:tc>
                <a:tc>
                  <a:txBody>
                    <a:bodyPr/>
                    <a:lstStyle/>
                    <a:p>
                      <a:r>
                        <a:rPr lang="en-US" dirty="0">
                          <a:solidFill>
                            <a:srgbClr val="9437FF"/>
                          </a:solidFill>
                        </a:rPr>
                        <a:t>      </a:t>
                      </a:r>
                      <a:r>
                        <a:rPr lang="en-US" dirty="0">
                          <a:solidFill>
                            <a:srgbClr val="FF0000"/>
                          </a:solidFill>
                        </a:rPr>
                        <a:t>X</a:t>
                      </a:r>
                    </a:p>
                  </a:txBody>
                  <a:tcPr/>
                </a:tc>
                <a:extLst>
                  <a:ext uri="{0D108BD9-81ED-4DB2-BD59-A6C34878D82A}">
                    <a16:rowId xmlns:a16="http://schemas.microsoft.com/office/drawing/2014/main" val="2253018846"/>
                  </a:ext>
                </a:extLst>
              </a:tr>
              <a:tr h="370840">
                <a:tc>
                  <a:txBody>
                    <a:bodyPr/>
                    <a:lstStyle/>
                    <a:p>
                      <a:r>
                        <a:rPr lang="en-US" sz="1400" dirty="0" err="1"/>
                        <a:t>pfRICH</a:t>
                      </a:r>
                      <a:endParaRPr lang="en-US" sz="1400" dirty="0"/>
                    </a:p>
                  </a:txBody>
                  <a:tcPr/>
                </a:tc>
                <a:tc>
                  <a:txBody>
                    <a:bodyPr/>
                    <a:lstStyle/>
                    <a:p>
                      <a:r>
                        <a:rPr lang="en-US" dirty="0"/>
                        <a:t>    </a:t>
                      </a:r>
                      <a:r>
                        <a:rPr lang="en-US" dirty="0">
                          <a:solidFill>
                            <a:srgbClr val="FF40FF"/>
                          </a:solidFill>
                        </a:rPr>
                        <a:t>X</a:t>
                      </a:r>
                      <a:endParaRPr lang="en-US" dirty="0"/>
                    </a:p>
                  </a:txBody>
                  <a:tcPr/>
                </a:tc>
                <a:tc>
                  <a:txBody>
                    <a:bodyPr/>
                    <a:lstStyle/>
                    <a:p>
                      <a:endParaRPr lang="en-US"/>
                    </a:p>
                  </a:txBody>
                  <a:tcPr/>
                </a:tc>
                <a:tc>
                  <a:txBody>
                    <a:bodyPr/>
                    <a:lstStyle/>
                    <a:p>
                      <a:r>
                        <a:rPr lang="en-US" dirty="0"/>
                        <a:t>    </a:t>
                      </a:r>
                      <a:r>
                        <a:rPr lang="en-US" dirty="0">
                          <a:solidFill>
                            <a:srgbClr val="00B050"/>
                          </a:solidFill>
                        </a:rPr>
                        <a:t>X</a:t>
                      </a:r>
                    </a:p>
                  </a:txBody>
                  <a:tcPr/>
                </a:tc>
                <a:tc>
                  <a:txBody>
                    <a:bodyPr/>
                    <a:lstStyle/>
                    <a:p>
                      <a:r>
                        <a:rPr lang="en-US" dirty="0">
                          <a:solidFill>
                            <a:srgbClr val="FF0000"/>
                          </a:solidFill>
                        </a:rPr>
                        <a:t>      </a:t>
                      </a:r>
                      <a:r>
                        <a:rPr lang="en-US" dirty="0">
                          <a:solidFill>
                            <a:schemeClr val="tx1"/>
                          </a:solidFill>
                        </a:rPr>
                        <a:t>X</a:t>
                      </a:r>
                    </a:p>
                  </a:txBody>
                  <a:tcPr/>
                </a:tc>
                <a:tc>
                  <a:txBody>
                    <a:bodyPr/>
                    <a:lstStyle/>
                    <a:p>
                      <a:r>
                        <a:rPr lang="en-US" dirty="0">
                          <a:solidFill>
                            <a:srgbClr val="9437FF"/>
                          </a:solidFill>
                        </a:rPr>
                        <a:t>      </a:t>
                      </a:r>
                      <a:r>
                        <a:rPr lang="en-US" dirty="0">
                          <a:solidFill>
                            <a:srgbClr val="FF0000"/>
                          </a:solidFill>
                        </a:rPr>
                        <a:t>X</a:t>
                      </a:r>
                    </a:p>
                  </a:txBody>
                  <a:tcPr/>
                </a:tc>
                <a:extLst>
                  <a:ext uri="{0D108BD9-81ED-4DB2-BD59-A6C34878D82A}">
                    <a16:rowId xmlns:a16="http://schemas.microsoft.com/office/drawing/2014/main" val="789829648"/>
                  </a:ext>
                </a:extLst>
              </a:tr>
              <a:tr h="370840">
                <a:tc>
                  <a:txBody>
                    <a:bodyPr/>
                    <a:lstStyle/>
                    <a:p>
                      <a:r>
                        <a:rPr lang="en-US" sz="1400" dirty="0"/>
                        <a:t>Magnet + Flux Return </a:t>
                      </a:r>
                      <a:r>
                        <a:rPr lang="en-US" sz="1000" dirty="0"/>
                        <a:t>(incl. </a:t>
                      </a:r>
                      <a:r>
                        <a:rPr lang="en-US" sz="1000" dirty="0" err="1"/>
                        <a:t>BHcal</a:t>
                      </a:r>
                      <a:r>
                        <a:rPr lang="en-US" sz="1000" dirty="0"/>
                        <a:t> &amp; </a:t>
                      </a:r>
                      <a:r>
                        <a:rPr lang="en-US" sz="1000" dirty="0" err="1"/>
                        <a:t>fHCal</a:t>
                      </a:r>
                      <a:r>
                        <a:rPr lang="en-US" sz="1000" dirty="0"/>
                        <a:t>)</a:t>
                      </a:r>
                    </a:p>
                  </a:txBody>
                  <a:tcPr/>
                </a:tc>
                <a:tc>
                  <a:txBody>
                    <a:bodyPr/>
                    <a:lstStyle/>
                    <a:p>
                      <a:r>
                        <a:rPr lang="en-US" dirty="0">
                          <a:solidFill>
                            <a:srgbClr val="0432FF"/>
                          </a:solidFill>
                        </a:rPr>
                        <a:t>X  </a:t>
                      </a:r>
                      <a:r>
                        <a:rPr lang="en-US" dirty="0">
                          <a:solidFill>
                            <a:srgbClr val="FF40FF"/>
                          </a:solidFill>
                        </a:rPr>
                        <a:t>X</a:t>
                      </a:r>
                      <a:endParaRPr lang="en-US" dirty="0">
                        <a:solidFill>
                          <a:srgbClr val="0432FF"/>
                        </a:solidFill>
                      </a:endParaRPr>
                    </a:p>
                  </a:txBody>
                  <a:tcPr/>
                </a:tc>
                <a:tc>
                  <a:txBody>
                    <a:bodyPr/>
                    <a:lstStyle/>
                    <a:p>
                      <a:r>
                        <a:rPr lang="en-US" dirty="0">
                          <a:solidFill>
                            <a:srgbClr val="0432FF"/>
                          </a:solidFill>
                        </a:rPr>
                        <a:t>X   </a:t>
                      </a:r>
                      <a:r>
                        <a:rPr lang="en-US" dirty="0">
                          <a:solidFill>
                            <a:schemeClr val="bg2"/>
                          </a:solidFill>
                        </a:rPr>
                        <a:t>X</a:t>
                      </a:r>
                    </a:p>
                  </a:txBody>
                  <a:tcPr/>
                </a:tc>
                <a:tc>
                  <a:txBody>
                    <a:bodyPr/>
                    <a:lstStyle/>
                    <a:p>
                      <a:r>
                        <a:rPr lang="en-US" dirty="0">
                          <a:solidFill>
                            <a:srgbClr val="0432FF"/>
                          </a:solidFill>
                        </a:rPr>
                        <a:t>X  </a:t>
                      </a:r>
                      <a:r>
                        <a:rPr lang="en-US" dirty="0">
                          <a:solidFill>
                            <a:srgbClr val="00B050"/>
                          </a:solidFill>
                        </a:rPr>
                        <a:t>X</a:t>
                      </a:r>
                    </a:p>
                  </a:txBody>
                  <a:tcPr/>
                </a:tc>
                <a:tc>
                  <a:txBody>
                    <a:bodyPr/>
                    <a:lstStyle/>
                    <a:p>
                      <a:r>
                        <a:rPr lang="en-US" dirty="0">
                          <a:solidFill>
                            <a:srgbClr val="0432FF"/>
                          </a:solidFill>
                        </a:rPr>
                        <a:t>X    </a:t>
                      </a:r>
                      <a:r>
                        <a:rPr lang="en-US" dirty="0">
                          <a:solidFill>
                            <a:schemeClr val="tx1"/>
                          </a:solidFill>
                        </a:rPr>
                        <a:t>X</a:t>
                      </a:r>
                    </a:p>
                  </a:txBody>
                  <a:tcPr/>
                </a:tc>
                <a:tc>
                  <a:txBody>
                    <a:bodyPr/>
                    <a:lstStyle/>
                    <a:p>
                      <a:r>
                        <a:rPr lang="en-US" dirty="0">
                          <a:solidFill>
                            <a:srgbClr val="0432FF"/>
                          </a:solidFill>
                        </a:rPr>
                        <a:t>X   </a:t>
                      </a:r>
                      <a:r>
                        <a:rPr lang="en-US" dirty="0">
                          <a:solidFill>
                            <a:srgbClr val="9437FF"/>
                          </a:solidFill>
                        </a:rPr>
                        <a:t> </a:t>
                      </a:r>
                      <a:r>
                        <a:rPr lang="en-US" dirty="0">
                          <a:solidFill>
                            <a:srgbClr val="FF0000"/>
                          </a:solidFill>
                        </a:rPr>
                        <a:t>X</a:t>
                      </a:r>
                    </a:p>
                  </a:txBody>
                  <a:tcPr/>
                </a:tc>
                <a:extLst>
                  <a:ext uri="{0D108BD9-81ED-4DB2-BD59-A6C34878D82A}">
                    <a16:rowId xmlns:a16="http://schemas.microsoft.com/office/drawing/2014/main" val="3579341575"/>
                  </a:ext>
                </a:extLst>
              </a:tr>
              <a:tr h="370840">
                <a:tc>
                  <a:txBody>
                    <a:bodyPr/>
                    <a:lstStyle/>
                    <a:p>
                      <a:r>
                        <a:rPr lang="en-US" sz="1400" dirty="0" err="1"/>
                        <a:t>ToF</a:t>
                      </a:r>
                      <a:r>
                        <a:rPr lang="en-US" sz="1400" dirty="0"/>
                        <a:t> </a:t>
                      </a:r>
                      <a:r>
                        <a:rPr lang="en-US" sz="1000" dirty="0"/>
                        <a:t>(required SIDIS PID for low z hadrons)</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solidFill>
                          <a:srgbClr val="FF0000"/>
                        </a:solidFill>
                      </a:endParaRPr>
                    </a:p>
                  </a:txBody>
                  <a:tcPr/>
                </a:tc>
                <a:tc>
                  <a:txBody>
                    <a:bodyPr/>
                    <a:lstStyle/>
                    <a:p>
                      <a:endParaRPr lang="en-US" dirty="0">
                        <a:solidFill>
                          <a:srgbClr val="FF0000"/>
                        </a:solidFill>
                      </a:endParaRPr>
                    </a:p>
                  </a:txBody>
                  <a:tcPr/>
                </a:tc>
                <a:extLst>
                  <a:ext uri="{0D108BD9-81ED-4DB2-BD59-A6C34878D82A}">
                    <a16:rowId xmlns:a16="http://schemas.microsoft.com/office/drawing/2014/main" val="1528805346"/>
                  </a:ext>
                </a:extLst>
              </a:tr>
              <a:tr h="370840">
                <a:tc>
                  <a:txBody>
                    <a:bodyPr/>
                    <a:lstStyle/>
                    <a:p>
                      <a:r>
                        <a:rPr lang="en-US" sz="1400" dirty="0"/>
                        <a:t>B0 &amp; RP &amp; OMD</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9051"/>
                          </a:solidFill>
                        </a:rPr>
                        <a:t>     </a:t>
                      </a:r>
                      <a:r>
                        <a:rPr lang="en-US" dirty="0">
                          <a:solidFill>
                            <a:schemeClr val="bg2"/>
                          </a:solidFill>
                        </a:rPr>
                        <a:t>X</a:t>
                      </a:r>
                    </a:p>
                  </a:txBody>
                  <a:tcPr/>
                </a:tc>
                <a:tc>
                  <a:txBody>
                    <a:bodyPr/>
                    <a:lstStyle/>
                    <a:p>
                      <a:r>
                        <a:rPr lang="en-US" dirty="0"/>
                        <a:t>    </a:t>
                      </a:r>
                      <a:r>
                        <a:rPr lang="en-US" dirty="0">
                          <a:solidFill>
                            <a:srgbClr val="00B050"/>
                          </a:solidFill>
                        </a:rPr>
                        <a:t>X</a:t>
                      </a:r>
                    </a:p>
                  </a:txBody>
                  <a:tcPr/>
                </a:tc>
                <a:tc>
                  <a:txBody>
                    <a:bodyPr/>
                    <a:lstStyle/>
                    <a:p>
                      <a:r>
                        <a:rPr lang="en-US" dirty="0">
                          <a:solidFill>
                            <a:srgbClr val="FF0000"/>
                          </a:solidFill>
                        </a:rPr>
                        <a:t>      </a:t>
                      </a:r>
                      <a:r>
                        <a:rPr lang="en-US" dirty="0">
                          <a:solidFill>
                            <a:schemeClr val="tx1"/>
                          </a:solidFill>
                        </a:rPr>
                        <a:t>X</a:t>
                      </a:r>
                    </a:p>
                  </a:txBody>
                  <a:tcPr/>
                </a:tc>
                <a:tc>
                  <a:txBody>
                    <a:bodyPr/>
                    <a:lstStyle/>
                    <a:p>
                      <a:endParaRPr lang="en-US" dirty="0"/>
                    </a:p>
                  </a:txBody>
                  <a:tcPr/>
                </a:tc>
                <a:extLst>
                  <a:ext uri="{0D108BD9-81ED-4DB2-BD59-A6C34878D82A}">
                    <a16:rowId xmlns:a16="http://schemas.microsoft.com/office/drawing/2014/main" val="977852884"/>
                  </a:ext>
                </a:extLst>
              </a:tr>
              <a:tr h="370840">
                <a:tc>
                  <a:txBody>
                    <a:bodyPr/>
                    <a:lstStyle/>
                    <a:p>
                      <a:r>
                        <a:rPr lang="en-US" sz="1400" dirty="0"/>
                        <a:t>ZDC</a:t>
                      </a:r>
                    </a:p>
                  </a:txBody>
                  <a:tcPr/>
                </a:tc>
                <a:tc>
                  <a:txBody>
                    <a:bodyPr/>
                    <a:lstStyle/>
                    <a:p>
                      <a:endParaRPr lang="en-US"/>
                    </a:p>
                  </a:txBody>
                  <a:tcPr/>
                </a:tc>
                <a:tc>
                  <a:txBody>
                    <a:bodyPr/>
                    <a:lstStyle/>
                    <a:p>
                      <a:pPr algn="l"/>
                      <a:r>
                        <a:rPr lang="en-US" dirty="0">
                          <a:solidFill>
                            <a:srgbClr val="009051"/>
                          </a:solidFill>
                        </a:rPr>
                        <a:t>     </a:t>
                      </a:r>
                      <a:r>
                        <a:rPr lang="en-US" dirty="0">
                          <a:solidFill>
                            <a:schemeClr val="bg2"/>
                          </a:solidFill>
                        </a:rPr>
                        <a:t>X</a:t>
                      </a:r>
                    </a:p>
                  </a:txBody>
                  <a:tcPr/>
                </a:tc>
                <a:tc>
                  <a:txBody>
                    <a:bodyPr/>
                    <a:lstStyle/>
                    <a:p>
                      <a:endParaRPr lang="en-US"/>
                    </a:p>
                  </a:txBody>
                  <a:tcPr/>
                </a:tc>
                <a:tc>
                  <a:txBody>
                    <a:bodyPr/>
                    <a:lstStyle/>
                    <a:p>
                      <a:r>
                        <a:rPr lang="en-US" dirty="0">
                          <a:solidFill>
                            <a:srgbClr val="FF0000"/>
                          </a:solidFill>
                        </a:rPr>
                        <a:t>      </a:t>
                      </a:r>
                      <a:r>
                        <a:rPr lang="en-US" dirty="0">
                          <a:solidFill>
                            <a:schemeClr val="tx1"/>
                          </a:solidFill>
                        </a:rPr>
                        <a:t>X</a:t>
                      </a:r>
                    </a:p>
                  </a:txBody>
                  <a:tcPr/>
                </a:tc>
                <a:tc>
                  <a:txBody>
                    <a:bodyPr/>
                    <a:lstStyle/>
                    <a:p>
                      <a:r>
                        <a:rPr lang="en-US" dirty="0">
                          <a:solidFill>
                            <a:srgbClr val="FF0000"/>
                          </a:solidFill>
                        </a:rPr>
                        <a:t>      X</a:t>
                      </a:r>
                    </a:p>
                  </a:txBody>
                  <a:tcPr/>
                </a:tc>
                <a:extLst>
                  <a:ext uri="{0D108BD9-81ED-4DB2-BD59-A6C34878D82A}">
                    <a16:rowId xmlns:a16="http://schemas.microsoft.com/office/drawing/2014/main" val="2178939887"/>
                  </a:ext>
                </a:extLst>
              </a:tr>
            </a:tbl>
          </a:graphicData>
        </a:graphic>
      </p:graphicFrame>
      <p:sp>
        <p:nvSpPr>
          <p:cNvPr id="4" name="TextBox 3">
            <a:extLst>
              <a:ext uri="{FF2B5EF4-FFF2-40B4-BE49-F238E27FC236}">
                <a16:creationId xmlns:a16="http://schemas.microsoft.com/office/drawing/2014/main" id="{4B80907C-BD04-5C7A-585A-4A73FDB5CDC1}"/>
              </a:ext>
            </a:extLst>
          </p:cNvPr>
          <p:cNvSpPr txBox="1"/>
          <p:nvPr/>
        </p:nvSpPr>
        <p:spPr>
          <a:xfrm>
            <a:off x="8692700" y="2347204"/>
            <a:ext cx="3362818" cy="923330"/>
          </a:xfrm>
          <a:prstGeom prst="rect">
            <a:avLst/>
          </a:prstGeom>
          <a:noFill/>
        </p:spPr>
        <p:txBody>
          <a:bodyPr wrap="square" rtlCol="0">
            <a:spAutoFit/>
          </a:bodyPr>
          <a:lstStyle/>
          <a:p>
            <a:r>
              <a:rPr lang="en-US" dirty="0">
                <a:solidFill>
                  <a:srgbClr val="3333FF"/>
                </a:solidFill>
              </a:rPr>
              <a:t>X</a:t>
            </a:r>
            <a:r>
              <a:rPr lang="en-US" dirty="0"/>
              <a:t> indicate needed subsystems to measure scattered electron</a:t>
            </a:r>
          </a:p>
          <a:p>
            <a:r>
              <a:rPr lang="en-US" dirty="0"/>
              <a:t>and DIS kinematics</a:t>
            </a:r>
          </a:p>
        </p:txBody>
      </p:sp>
      <p:sp>
        <p:nvSpPr>
          <p:cNvPr id="5" name="TextBox 4">
            <a:extLst>
              <a:ext uri="{FF2B5EF4-FFF2-40B4-BE49-F238E27FC236}">
                <a16:creationId xmlns:a16="http://schemas.microsoft.com/office/drawing/2014/main" id="{6670240B-27E2-7107-28E9-20A143A7BF1C}"/>
              </a:ext>
            </a:extLst>
          </p:cNvPr>
          <p:cNvSpPr txBox="1"/>
          <p:nvPr/>
        </p:nvSpPr>
        <p:spPr>
          <a:xfrm>
            <a:off x="8695659" y="3677920"/>
            <a:ext cx="3359859" cy="1754326"/>
          </a:xfrm>
          <a:prstGeom prst="rect">
            <a:avLst/>
          </a:prstGeom>
          <a:noFill/>
        </p:spPr>
        <p:txBody>
          <a:bodyPr wrap="square" rtlCol="0">
            <a:spAutoFit/>
          </a:bodyPr>
          <a:lstStyle/>
          <a:p>
            <a:r>
              <a:rPr lang="en-US" dirty="0">
                <a:solidFill>
                  <a:srgbClr val="FF40FF"/>
                </a:solidFill>
              </a:rPr>
              <a:t>X</a:t>
            </a:r>
            <a:r>
              <a:rPr lang="en-US" dirty="0">
                <a:solidFill>
                  <a:srgbClr val="3333FF"/>
                </a:solidFill>
              </a:rPr>
              <a:t>,</a:t>
            </a:r>
            <a:r>
              <a:rPr lang="en-US" dirty="0">
                <a:solidFill>
                  <a:schemeClr val="bg2"/>
                </a:solidFill>
              </a:rPr>
              <a:t>X</a:t>
            </a:r>
            <a:r>
              <a:rPr lang="en-US" dirty="0">
                <a:solidFill>
                  <a:srgbClr val="3333FF"/>
                </a:solidFill>
              </a:rPr>
              <a:t>,</a:t>
            </a:r>
            <a:r>
              <a:rPr lang="en-US" dirty="0">
                <a:solidFill>
                  <a:srgbClr val="00B050"/>
                </a:solidFill>
              </a:rPr>
              <a:t>X</a:t>
            </a:r>
            <a:r>
              <a:rPr lang="en-US" dirty="0">
                <a:solidFill>
                  <a:srgbClr val="3333FF"/>
                </a:solidFill>
              </a:rPr>
              <a:t>,</a:t>
            </a:r>
            <a:r>
              <a:rPr lang="en-US" dirty="0"/>
              <a:t>X</a:t>
            </a:r>
            <a:r>
              <a:rPr lang="en-US" dirty="0">
                <a:solidFill>
                  <a:srgbClr val="3333FF"/>
                </a:solidFill>
              </a:rPr>
              <a:t>,</a:t>
            </a:r>
            <a:r>
              <a:rPr lang="en-US" dirty="0">
                <a:solidFill>
                  <a:srgbClr val="FF0000"/>
                </a:solidFill>
              </a:rPr>
              <a:t>X</a:t>
            </a:r>
            <a:r>
              <a:rPr lang="en-US" dirty="0"/>
              <a:t> indicate needed subsystems to measure the hadronic final state, for Spin, Mass, 3D-Imaging, QCD in Nuclei, and Dense Gluon Systems, respectively.</a:t>
            </a:r>
          </a:p>
        </p:txBody>
      </p:sp>
      <p:sp>
        <p:nvSpPr>
          <p:cNvPr id="6" name="TextBox 5">
            <a:extLst>
              <a:ext uri="{FF2B5EF4-FFF2-40B4-BE49-F238E27FC236}">
                <a16:creationId xmlns:a16="http://schemas.microsoft.com/office/drawing/2014/main" id="{05C4C3CF-2056-7054-1CAD-DE188B9DE075}"/>
              </a:ext>
            </a:extLst>
          </p:cNvPr>
          <p:cNvSpPr txBox="1"/>
          <p:nvPr/>
        </p:nvSpPr>
        <p:spPr>
          <a:xfrm>
            <a:off x="8664583" y="797800"/>
            <a:ext cx="3221995" cy="1200329"/>
          </a:xfrm>
          <a:prstGeom prst="rect">
            <a:avLst/>
          </a:prstGeom>
          <a:noFill/>
        </p:spPr>
        <p:txBody>
          <a:bodyPr wrap="square" rtlCol="0">
            <a:spAutoFit/>
          </a:bodyPr>
          <a:lstStyle/>
          <a:p>
            <a:pPr algn="ctr"/>
            <a:r>
              <a:rPr lang="en-US" dirty="0"/>
              <a:t>Map of science pillars to main mission need detector components</a:t>
            </a:r>
          </a:p>
          <a:p>
            <a:pPr algn="ctr"/>
            <a:r>
              <a:rPr lang="en-US" dirty="0"/>
              <a:t>for </a:t>
            </a:r>
            <a:r>
              <a:rPr lang="en-US" b="1" dirty="0">
                <a:solidFill>
                  <a:srgbClr val="3333FF"/>
                </a:solidFill>
              </a:rPr>
              <a:t>starting</a:t>
            </a:r>
            <a:r>
              <a:rPr lang="en-US" dirty="0"/>
              <a:t> NAS science</a:t>
            </a:r>
          </a:p>
        </p:txBody>
      </p:sp>
    </p:spTree>
    <p:extLst>
      <p:ext uri="{BB962C8B-B14F-4D97-AF65-F5344CB8AC3E}">
        <p14:creationId xmlns:p14="http://schemas.microsoft.com/office/powerpoint/2010/main" val="442225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E9938-A267-11E1-A393-C1A5313126CF}"/>
            </a:ext>
          </a:extLst>
        </p:cNvPr>
        <p:cNvGrpSpPr/>
        <p:nvPr/>
      </p:nvGrpSpPr>
      <p:grpSpPr>
        <a:xfrm>
          <a:off x="0" y="0"/>
          <a:ext cx="0" cy="0"/>
          <a:chOff x="0" y="0"/>
          <a:chExt cx="0" cy="0"/>
        </a:xfrm>
      </p:grpSpPr>
      <p:pic>
        <p:nvPicPr>
          <p:cNvPr id="4" name="Picture 3" descr="A diagram of a machine&#10;&#10;AI-generated content may be incorrect.">
            <a:extLst>
              <a:ext uri="{FF2B5EF4-FFF2-40B4-BE49-F238E27FC236}">
                <a16:creationId xmlns:a16="http://schemas.microsoft.com/office/drawing/2014/main" id="{02D947BE-A40A-CED0-1324-E3CCC7CDC263}"/>
              </a:ext>
            </a:extLst>
          </p:cNvPr>
          <p:cNvPicPr>
            <a:picLocks noChangeAspect="1"/>
          </p:cNvPicPr>
          <p:nvPr/>
        </p:nvPicPr>
        <p:blipFill>
          <a:blip r:embed="rId3"/>
          <a:stretch>
            <a:fillRect/>
          </a:stretch>
        </p:blipFill>
        <p:spPr>
          <a:xfrm>
            <a:off x="6140391" y="570729"/>
            <a:ext cx="2725405" cy="1824365"/>
          </a:xfrm>
          <a:prstGeom prst="rect">
            <a:avLst/>
          </a:prstGeom>
        </p:spPr>
      </p:pic>
      <p:sp>
        <p:nvSpPr>
          <p:cNvPr id="2" name="Title 1">
            <a:extLst>
              <a:ext uri="{FF2B5EF4-FFF2-40B4-BE49-F238E27FC236}">
                <a16:creationId xmlns:a16="http://schemas.microsoft.com/office/drawing/2014/main" id="{C40C5926-DEA9-4031-38DF-BB4D4E340FFE}"/>
              </a:ext>
            </a:extLst>
          </p:cNvPr>
          <p:cNvSpPr>
            <a:spLocks noGrp="1"/>
          </p:cNvSpPr>
          <p:nvPr>
            <p:ph type="title"/>
          </p:nvPr>
        </p:nvSpPr>
        <p:spPr/>
        <p:txBody>
          <a:bodyPr>
            <a:normAutofit fontScale="90000"/>
          </a:bodyPr>
          <a:lstStyle/>
          <a:p>
            <a:r>
              <a:rPr lang="en-US" dirty="0"/>
              <a:t>In-Kind Contributions – December 19 letter from UKRI</a:t>
            </a:r>
          </a:p>
        </p:txBody>
      </p:sp>
      <p:pic>
        <p:nvPicPr>
          <p:cNvPr id="5" name="Picture 4">
            <a:extLst>
              <a:ext uri="{FF2B5EF4-FFF2-40B4-BE49-F238E27FC236}">
                <a16:creationId xmlns:a16="http://schemas.microsoft.com/office/drawing/2014/main" id="{FA22430A-DFC3-CE3C-4DC5-4D00415BF045}"/>
              </a:ext>
            </a:extLst>
          </p:cNvPr>
          <p:cNvPicPr>
            <a:picLocks noChangeAspect="1"/>
          </p:cNvPicPr>
          <p:nvPr/>
        </p:nvPicPr>
        <p:blipFill>
          <a:blip r:embed="rId4">
            <a:extLst>
              <a:ext uri="{28A0092B-C50C-407E-A947-70E740481C1C}">
                <a14:useLocalDpi xmlns:a14="http://schemas.microsoft.com/office/drawing/2010/main" val="0"/>
              </a:ext>
            </a:extLst>
          </a:blip>
          <a:srcRect l="57850" r="15687"/>
          <a:stretch>
            <a:fillRect/>
          </a:stretch>
        </p:blipFill>
        <p:spPr>
          <a:xfrm>
            <a:off x="8852391" y="1052505"/>
            <a:ext cx="3226401" cy="691216"/>
          </a:xfrm>
          <a:prstGeom prst="rect">
            <a:avLst/>
          </a:prstGeom>
        </p:spPr>
      </p:pic>
      <p:sp>
        <p:nvSpPr>
          <p:cNvPr id="6" name="TextBox 5">
            <a:extLst>
              <a:ext uri="{FF2B5EF4-FFF2-40B4-BE49-F238E27FC236}">
                <a16:creationId xmlns:a16="http://schemas.microsoft.com/office/drawing/2014/main" id="{3C1D0B27-C8AC-F2B3-5463-580179CEBC89}"/>
              </a:ext>
            </a:extLst>
          </p:cNvPr>
          <p:cNvSpPr txBox="1"/>
          <p:nvPr/>
        </p:nvSpPr>
        <p:spPr>
          <a:xfrm>
            <a:off x="10860806" y="730172"/>
            <a:ext cx="901209"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Zero Degree</a:t>
            </a:r>
          </a:p>
          <a:p>
            <a:pPr algn="ctr"/>
            <a:r>
              <a:rPr lang="en-US" sz="1000" dirty="0">
                <a:latin typeface="Arial" panose="020B0604020202020204" pitchFamily="34" charset="0"/>
                <a:cs typeface="Arial" panose="020B0604020202020204" pitchFamily="34" charset="0"/>
              </a:rPr>
              <a:t>Calorimeter</a:t>
            </a:r>
          </a:p>
        </p:txBody>
      </p:sp>
      <p:cxnSp>
        <p:nvCxnSpPr>
          <p:cNvPr id="7" name="Straight Arrow Connector 6">
            <a:extLst>
              <a:ext uri="{FF2B5EF4-FFF2-40B4-BE49-F238E27FC236}">
                <a16:creationId xmlns:a16="http://schemas.microsoft.com/office/drawing/2014/main" id="{B5869FAA-A03F-AB06-EF59-7805D6DA756C}"/>
              </a:ext>
            </a:extLst>
          </p:cNvPr>
          <p:cNvCxnSpPr>
            <a:cxnSpLocks/>
          </p:cNvCxnSpPr>
          <p:nvPr/>
        </p:nvCxnSpPr>
        <p:spPr>
          <a:xfrm>
            <a:off x="11646359" y="1045222"/>
            <a:ext cx="151411" cy="369293"/>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820C90A3-6C9D-E1DE-C9D0-5BD6C2A28732}"/>
              </a:ext>
            </a:extLst>
          </p:cNvPr>
          <p:cNvSpPr txBox="1"/>
          <p:nvPr/>
        </p:nvSpPr>
        <p:spPr>
          <a:xfrm>
            <a:off x="10164639" y="1702877"/>
            <a:ext cx="1029448"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Off Momentum</a:t>
            </a:r>
          </a:p>
          <a:p>
            <a:pPr algn="ctr"/>
            <a:r>
              <a:rPr lang="en-US" sz="1000" dirty="0">
                <a:latin typeface="Arial" panose="020B0604020202020204" pitchFamily="34" charset="0"/>
                <a:cs typeface="Arial" panose="020B0604020202020204" pitchFamily="34" charset="0"/>
              </a:rPr>
              <a:t>Detectors</a:t>
            </a:r>
          </a:p>
        </p:txBody>
      </p:sp>
      <p:cxnSp>
        <p:nvCxnSpPr>
          <p:cNvPr id="9" name="Straight Arrow Connector 8">
            <a:extLst>
              <a:ext uri="{FF2B5EF4-FFF2-40B4-BE49-F238E27FC236}">
                <a16:creationId xmlns:a16="http://schemas.microsoft.com/office/drawing/2014/main" id="{36A6FDA2-8A5E-177C-1392-66D41422B1F8}"/>
              </a:ext>
            </a:extLst>
          </p:cNvPr>
          <p:cNvCxnSpPr>
            <a:cxnSpLocks/>
          </p:cNvCxnSpPr>
          <p:nvPr/>
        </p:nvCxnSpPr>
        <p:spPr>
          <a:xfrm flipV="1">
            <a:off x="10679363" y="1506905"/>
            <a:ext cx="59521" cy="274607"/>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11B70351-EE69-1AA8-23E7-0D8D4FF15F0E}"/>
              </a:ext>
            </a:extLst>
          </p:cNvPr>
          <p:cNvCxnSpPr>
            <a:cxnSpLocks/>
          </p:cNvCxnSpPr>
          <p:nvPr/>
        </p:nvCxnSpPr>
        <p:spPr>
          <a:xfrm flipV="1">
            <a:off x="11569313" y="1516064"/>
            <a:ext cx="59521" cy="274607"/>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940DCC2A-8775-9E5B-117C-68A7173FBD8E}"/>
              </a:ext>
            </a:extLst>
          </p:cNvPr>
          <p:cNvSpPr txBox="1"/>
          <p:nvPr/>
        </p:nvSpPr>
        <p:spPr>
          <a:xfrm>
            <a:off x="11314023" y="1718916"/>
            <a:ext cx="596637"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Roman</a:t>
            </a:r>
          </a:p>
          <a:p>
            <a:pPr algn="ctr"/>
            <a:r>
              <a:rPr lang="en-US" sz="1000" dirty="0">
                <a:latin typeface="Arial" panose="020B0604020202020204" pitchFamily="34" charset="0"/>
                <a:cs typeface="Arial" panose="020B0604020202020204" pitchFamily="34" charset="0"/>
              </a:rPr>
              <a:t>Pots</a:t>
            </a:r>
          </a:p>
        </p:txBody>
      </p:sp>
      <p:sp>
        <p:nvSpPr>
          <p:cNvPr id="12" name="TextBox 11">
            <a:extLst>
              <a:ext uri="{FF2B5EF4-FFF2-40B4-BE49-F238E27FC236}">
                <a16:creationId xmlns:a16="http://schemas.microsoft.com/office/drawing/2014/main" id="{0E5BDBB9-84A3-C678-74D4-D60B355FFD8F}"/>
              </a:ext>
            </a:extLst>
          </p:cNvPr>
          <p:cNvSpPr txBox="1"/>
          <p:nvPr/>
        </p:nvSpPr>
        <p:spPr>
          <a:xfrm>
            <a:off x="8991053" y="784455"/>
            <a:ext cx="922047"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B0 Detectors</a:t>
            </a:r>
          </a:p>
        </p:txBody>
      </p:sp>
      <p:cxnSp>
        <p:nvCxnSpPr>
          <p:cNvPr id="13" name="Straight Arrow Connector 12">
            <a:extLst>
              <a:ext uri="{FF2B5EF4-FFF2-40B4-BE49-F238E27FC236}">
                <a16:creationId xmlns:a16="http://schemas.microsoft.com/office/drawing/2014/main" id="{3C501B81-D219-3DF4-74B5-1B83B0BB034E}"/>
              </a:ext>
            </a:extLst>
          </p:cNvPr>
          <p:cNvCxnSpPr>
            <a:cxnSpLocks/>
          </p:cNvCxnSpPr>
          <p:nvPr/>
        </p:nvCxnSpPr>
        <p:spPr>
          <a:xfrm flipH="1">
            <a:off x="9022520" y="972459"/>
            <a:ext cx="156126" cy="315889"/>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400FF062-5745-8995-6598-1AB6E526EAB5}"/>
              </a:ext>
            </a:extLst>
          </p:cNvPr>
          <p:cNvSpPr txBox="1"/>
          <p:nvPr/>
        </p:nvSpPr>
        <p:spPr>
          <a:xfrm>
            <a:off x="9166869" y="1082802"/>
            <a:ext cx="1367682" cy="400110"/>
          </a:xfrm>
          <a:prstGeom prst="rect">
            <a:avLst/>
          </a:prstGeom>
          <a:noFill/>
        </p:spPr>
        <p:txBody>
          <a:bodyPr wrap="square" rtlCol="0">
            <a:spAutoFit/>
          </a:bodyPr>
          <a:lstStyle/>
          <a:p>
            <a:pPr>
              <a:buClr>
                <a:srgbClr val="FFFF00"/>
              </a:buClr>
              <a:buSzPct val="200000"/>
            </a:pPr>
            <a:r>
              <a:rPr lang="en-US" sz="1000" dirty="0">
                <a:solidFill>
                  <a:srgbClr val="FF8AD8"/>
                </a:solidFill>
              </a:rPr>
              <a:t>Electron Storage Ring</a:t>
            </a:r>
          </a:p>
        </p:txBody>
      </p:sp>
      <p:pic>
        <p:nvPicPr>
          <p:cNvPr id="15" name="Picture 14">
            <a:extLst>
              <a:ext uri="{FF2B5EF4-FFF2-40B4-BE49-F238E27FC236}">
                <a16:creationId xmlns:a16="http://schemas.microsoft.com/office/drawing/2014/main" id="{4A59A066-E0C4-77A1-C703-125DD6868F90}"/>
              </a:ext>
            </a:extLst>
          </p:cNvPr>
          <p:cNvPicPr>
            <a:picLocks noChangeAspect="1"/>
          </p:cNvPicPr>
          <p:nvPr/>
        </p:nvPicPr>
        <p:blipFill>
          <a:blip r:embed="rId4">
            <a:extLst>
              <a:ext uri="{28A0092B-C50C-407E-A947-70E740481C1C}">
                <a14:useLocalDpi xmlns:a14="http://schemas.microsoft.com/office/drawing/2010/main" val="0"/>
              </a:ext>
            </a:extLst>
          </a:blip>
          <a:srcRect l="3021" r="49440"/>
          <a:stretch>
            <a:fillRect/>
          </a:stretch>
        </p:blipFill>
        <p:spPr>
          <a:xfrm>
            <a:off x="359346" y="1011661"/>
            <a:ext cx="5796042" cy="691216"/>
          </a:xfrm>
          <a:prstGeom prst="rect">
            <a:avLst/>
          </a:prstGeom>
        </p:spPr>
      </p:pic>
      <p:sp>
        <p:nvSpPr>
          <p:cNvPr id="16" name="TextBox 15">
            <a:extLst>
              <a:ext uri="{FF2B5EF4-FFF2-40B4-BE49-F238E27FC236}">
                <a16:creationId xmlns:a16="http://schemas.microsoft.com/office/drawing/2014/main" id="{B3B6576C-555E-961C-82E7-2007B53CB761}"/>
              </a:ext>
            </a:extLst>
          </p:cNvPr>
          <p:cNvSpPr txBox="1"/>
          <p:nvPr/>
        </p:nvSpPr>
        <p:spPr>
          <a:xfrm>
            <a:off x="3005636" y="1693256"/>
            <a:ext cx="652743"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Low Q</a:t>
            </a:r>
            <a:r>
              <a:rPr lang="en-US" sz="1000" baseline="30000" dirty="0">
                <a:latin typeface="Arial" panose="020B0604020202020204" pitchFamily="34" charset="0"/>
                <a:cs typeface="Arial" panose="020B0604020202020204" pitchFamily="34" charset="0"/>
              </a:rPr>
              <a:t>2</a:t>
            </a:r>
          </a:p>
          <a:p>
            <a:pPr algn="ctr"/>
            <a:r>
              <a:rPr lang="en-US" sz="1000" dirty="0">
                <a:latin typeface="Arial" panose="020B0604020202020204" pitchFamily="34" charset="0"/>
                <a:cs typeface="Arial" panose="020B0604020202020204" pitchFamily="34" charset="0"/>
              </a:rPr>
              <a:t>Taggers</a:t>
            </a:r>
          </a:p>
        </p:txBody>
      </p:sp>
      <p:cxnSp>
        <p:nvCxnSpPr>
          <p:cNvPr id="17" name="Straight Arrow Connector 16">
            <a:extLst>
              <a:ext uri="{FF2B5EF4-FFF2-40B4-BE49-F238E27FC236}">
                <a16:creationId xmlns:a16="http://schemas.microsoft.com/office/drawing/2014/main" id="{3AEB24F7-C760-8677-F8E5-A158F247E551}"/>
              </a:ext>
            </a:extLst>
          </p:cNvPr>
          <p:cNvCxnSpPr>
            <a:cxnSpLocks/>
          </p:cNvCxnSpPr>
          <p:nvPr/>
        </p:nvCxnSpPr>
        <p:spPr>
          <a:xfrm flipV="1">
            <a:off x="3351630" y="1466184"/>
            <a:ext cx="401154" cy="313193"/>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29382F1A-E583-0FC7-36C1-260CCDDE105E}"/>
              </a:ext>
            </a:extLst>
          </p:cNvPr>
          <p:cNvCxnSpPr>
            <a:cxnSpLocks/>
          </p:cNvCxnSpPr>
          <p:nvPr/>
        </p:nvCxnSpPr>
        <p:spPr>
          <a:xfrm flipH="1" flipV="1">
            <a:off x="2707166" y="1479127"/>
            <a:ext cx="599839" cy="300250"/>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41EF43A3-82FB-8EAE-B6C9-794ADCF40FE1}"/>
              </a:ext>
            </a:extLst>
          </p:cNvPr>
          <p:cNvSpPr txBox="1"/>
          <p:nvPr/>
        </p:nvSpPr>
        <p:spPr>
          <a:xfrm>
            <a:off x="3138610" y="641296"/>
            <a:ext cx="838691" cy="400110"/>
          </a:xfrm>
          <a:prstGeom prst="rect">
            <a:avLst/>
          </a:prstGeom>
          <a:noFill/>
        </p:spPr>
        <p:txBody>
          <a:bodyPr wrap="none" rtlCol="0">
            <a:spAutoFit/>
          </a:bodyPr>
          <a:lstStyle/>
          <a:p>
            <a:pPr algn="ctr"/>
            <a:r>
              <a:rPr lang="en-US" sz="1000" dirty="0" err="1">
                <a:latin typeface="Arial" panose="020B0604020202020204" pitchFamily="34" charset="0"/>
                <a:cs typeface="Arial" panose="020B0604020202020204" pitchFamily="34" charset="0"/>
              </a:rPr>
              <a:t>pC</a:t>
            </a:r>
            <a:r>
              <a:rPr lang="en-US" sz="1000" dirty="0">
                <a:latin typeface="Arial" panose="020B0604020202020204" pitchFamily="34" charset="0"/>
                <a:cs typeface="Arial" panose="020B0604020202020204" pitchFamily="34" charset="0"/>
              </a:rPr>
              <a:t> Hadron</a:t>
            </a:r>
          </a:p>
          <a:p>
            <a:pPr algn="ctr"/>
            <a:r>
              <a:rPr lang="en-US" sz="1000" dirty="0">
                <a:latin typeface="Arial" panose="020B0604020202020204" pitchFamily="34" charset="0"/>
                <a:cs typeface="Arial" panose="020B0604020202020204" pitchFamily="34" charset="0"/>
              </a:rPr>
              <a:t>Polarimeter</a:t>
            </a:r>
          </a:p>
        </p:txBody>
      </p:sp>
      <p:cxnSp>
        <p:nvCxnSpPr>
          <p:cNvPr id="20" name="Straight Arrow Connector 19">
            <a:extLst>
              <a:ext uri="{FF2B5EF4-FFF2-40B4-BE49-F238E27FC236}">
                <a16:creationId xmlns:a16="http://schemas.microsoft.com/office/drawing/2014/main" id="{DE44DCA9-4CCC-F15A-5380-739CC0C36BDB}"/>
              </a:ext>
            </a:extLst>
          </p:cNvPr>
          <p:cNvCxnSpPr>
            <a:cxnSpLocks/>
          </p:cNvCxnSpPr>
          <p:nvPr/>
        </p:nvCxnSpPr>
        <p:spPr>
          <a:xfrm>
            <a:off x="3535681" y="977127"/>
            <a:ext cx="80333" cy="280997"/>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69C479B9-050E-1616-2E68-31CE9BC8E936}"/>
              </a:ext>
            </a:extLst>
          </p:cNvPr>
          <p:cNvSpPr/>
          <p:nvPr/>
        </p:nvSpPr>
        <p:spPr>
          <a:xfrm>
            <a:off x="359346" y="1341951"/>
            <a:ext cx="1073901" cy="120605"/>
          </a:xfrm>
          <a:prstGeom prst="rect">
            <a:avLst/>
          </a:prstGeom>
          <a:no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D284BBD-0171-CB55-60D0-58C8FAB5D6EF}"/>
              </a:ext>
            </a:extLst>
          </p:cNvPr>
          <p:cNvSpPr txBox="1"/>
          <p:nvPr/>
        </p:nvSpPr>
        <p:spPr>
          <a:xfrm>
            <a:off x="466237" y="736010"/>
            <a:ext cx="830677"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Luminosity </a:t>
            </a:r>
          </a:p>
          <a:p>
            <a:pPr algn="ctr"/>
            <a:r>
              <a:rPr lang="en-US" sz="1000" dirty="0">
                <a:latin typeface="Arial" panose="020B0604020202020204" pitchFamily="34" charset="0"/>
                <a:cs typeface="Arial" panose="020B0604020202020204" pitchFamily="34" charset="0"/>
              </a:rPr>
              <a:t>Monitor</a:t>
            </a:r>
          </a:p>
        </p:txBody>
      </p:sp>
      <p:cxnSp>
        <p:nvCxnSpPr>
          <p:cNvPr id="23" name="Straight Arrow Connector 22">
            <a:extLst>
              <a:ext uri="{FF2B5EF4-FFF2-40B4-BE49-F238E27FC236}">
                <a16:creationId xmlns:a16="http://schemas.microsoft.com/office/drawing/2014/main" id="{6A67B140-5F20-F4CF-BB0C-85D8AAF63CEB}"/>
              </a:ext>
            </a:extLst>
          </p:cNvPr>
          <p:cNvCxnSpPr>
            <a:cxnSpLocks/>
          </p:cNvCxnSpPr>
          <p:nvPr/>
        </p:nvCxnSpPr>
        <p:spPr>
          <a:xfrm>
            <a:off x="859300" y="1071841"/>
            <a:ext cx="80333" cy="280997"/>
          </a:xfrm>
          <a:prstGeom prst="straightConnector1">
            <a:avLst/>
          </a:prstGeom>
          <a:ln w="6350">
            <a:tailEnd type="triangle"/>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46308575-F2DC-59CE-0785-7CC035423FFC}"/>
              </a:ext>
            </a:extLst>
          </p:cNvPr>
          <p:cNvSpPr txBox="1"/>
          <p:nvPr/>
        </p:nvSpPr>
        <p:spPr>
          <a:xfrm>
            <a:off x="4013085" y="1063068"/>
            <a:ext cx="1319592" cy="246221"/>
          </a:xfrm>
          <a:prstGeom prst="rect">
            <a:avLst/>
          </a:prstGeom>
          <a:noFill/>
        </p:spPr>
        <p:txBody>
          <a:bodyPr wrap="none" rtlCol="0">
            <a:spAutoFit/>
          </a:bodyPr>
          <a:lstStyle/>
          <a:p>
            <a:pPr>
              <a:buClr>
                <a:srgbClr val="FFFF00"/>
              </a:buClr>
              <a:buSzPct val="200000"/>
            </a:pPr>
            <a:r>
              <a:rPr lang="en-US" sz="1000" dirty="0">
                <a:solidFill>
                  <a:srgbClr val="FFFF00"/>
                </a:solidFill>
              </a:rPr>
              <a:t>Hadron Storage Ring</a:t>
            </a:r>
          </a:p>
        </p:txBody>
      </p:sp>
      <p:graphicFrame>
        <p:nvGraphicFramePr>
          <p:cNvPr id="29" name="Table 28">
            <a:extLst>
              <a:ext uri="{FF2B5EF4-FFF2-40B4-BE49-F238E27FC236}">
                <a16:creationId xmlns:a16="http://schemas.microsoft.com/office/drawing/2014/main" id="{69522B7D-377F-9EAB-B86A-368AB2FD42C3}"/>
              </a:ext>
            </a:extLst>
          </p:cNvPr>
          <p:cNvGraphicFramePr>
            <a:graphicFrameLocks noGrp="1"/>
          </p:cNvGraphicFramePr>
          <p:nvPr/>
        </p:nvGraphicFramePr>
        <p:xfrm>
          <a:off x="265889" y="2753359"/>
          <a:ext cx="11891381" cy="4104640"/>
        </p:xfrm>
        <a:graphic>
          <a:graphicData uri="http://schemas.openxmlformats.org/drawingml/2006/table">
            <a:tbl>
              <a:tblPr firstRow="1" bandRow="1">
                <a:tableStyleId>{93296810-A885-4BE3-A3E7-6D5BEEA58F35}</a:tableStyleId>
              </a:tblPr>
              <a:tblGrid>
                <a:gridCol w="1160818">
                  <a:extLst>
                    <a:ext uri="{9D8B030D-6E8A-4147-A177-3AD203B41FA5}">
                      <a16:colId xmlns:a16="http://schemas.microsoft.com/office/drawing/2014/main" val="4167279802"/>
                    </a:ext>
                  </a:extLst>
                </a:gridCol>
                <a:gridCol w="1160818">
                  <a:extLst>
                    <a:ext uri="{9D8B030D-6E8A-4147-A177-3AD203B41FA5}">
                      <a16:colId xmlns:a16="http://schemas.microsoft.com/office/drawing/2014/main" val="603468297"/>
                    </a:ext>
                  </a:extLst>
                </a:gridCol>
                <a:gridCol w="1160818">
                  <a:extLst>
                    <a:ext uri="{9D8B030D-6E8A-4147-A177-3AD203B41FA5}">
                      <a16:colId xmlns:a16="http://schemas.microsoft.com/office/drawing/2014/main" val="2308507957"/>
                    </a:ext>
                  </a:extLst>
                </a:gridCol>
                <a:gridCol w="1346277">
                  <a:extLst>
                    <a:ext uri="{9D8B030D-6E8A-4147-A177-3AD203B41FA5}">
                      <a16:colId xmlns:a16="http://schemas.microsoft.com/office/drawing/2014/main" val="3672127164"/>
                    </a:ext>
                  </a:extLst>
                </a:gridCol>
                <a:gridCol w="775062">
                  <a:extLst>
                    <a:ext uri="{9D8B030D-6E8A-4147-A177-3AD203B41FA5}">
                      <a16:colId xmlns:a16="http://schemas.microsoft.com/office/drawing/2014/main" val="243430750"/>
                    </a:ext>
                  </a:extLst>
                </a:gridCol>
                <a:gridCol w="1166948">
                  <a:extLst>
                    <a:ext uri="{9D8B030D-6E8A-4147-A177-3AD203B41FA5}">
                      <a16:colId xmlns:a16="http://schemas.microsoft.com/office/drawing/2014/main" val="3681165125"/>
                    </a:ext>
                  </a:extLst>
                </a:gridCol>
                <a:gridCol w="1193075">
                  <a:extLst>
                    <a:ext uri="{9D8B030D-6E8A-4147-A177-3AD203B41FA5}">
                      <a16:colId xmlns:a16="http://schemas.microsoft.com/office/drawing/2014/main" val="988641550"/>
                    </a:ext>
                  </a:extLst>
                </a:gridCol>
                <a:gridCol w="1471748">
                  <a:extLst>
                    <a:ext uri="{9D8B030D-6E8A-4147-A177-3AD203B41FA5}">
                      <a16:colId xmlns:a16="http://schemas.microsoft.com/office/drawing/2014/main" val="3120875199"/>
                    </a:ext>
                  </a:extLst>
                </a:gridCol>
                <a:gridCol w="1280160">
                  <a:extLst>
                    <a:ext uri="{9D8B030D-6E8A-4147-A177-3AD203B41FA5}">
                      <a16:colId xmlns:a16="http://schemas.microsoft.com/office/drawing/2014/main" val="2256793282"/>
                    </a:ext>
                  </a:extLst>
                </a:gridCol>
                <a:gridCol w="1175657">
                  <a:extLst>
                    <a:ext uri="{9D8B030D-6E8A-4147-A177-3AD203B41FA5}">
                      <a16:colId xmlns:a16="http://schemas.microsoft.com/office/drawing/2014/main" val="2544691874"/>
                    </a:ext>
                  </a:extLst>
                </a:gridCol>
              </a:tblGrid>
              <a:tr h="370840">
                <a:tc>
                  <a:txBody>
                    <a:bodyPr/>
                    <a:lstStyle/>
                    <a:p>
                      <a:endParaRPr lang="en-US" dirty="0"/>
                    </a:p>
                  </a:txBody>
                  <a:tcPr/>
                </a:tc>
                <a:tc>
                  <a:txBody>
                    <a:bodyPr/>
                    <a:lstStyle/>
                    <a:p>
                      <a:pPr algn="ctr"/>
                      <a:r>
                        <a:rPr lang="en-US" sz="1400" dirty="0"/>
                        <a:t>Up-To Cost </a:t>
                      </a:r>
                    </a:p>
                  </a:txBody>
                  <a:tcPr/>
                </a:tc>
                <a:tc>
                  <a:txBody>
                    <a:bodyPr/>
                    <a:lstStyle/>
                    <a:p>
                      <a:pPr algn="ctr"/>
                      <a:r>
                        <a:rPr lang="en-US" sz="1400" dirty="0"/>
                        <a:t>Tracking</a:t>
                      </a:r>
                    </a:p>
                  </a:txBody>
                  <a:tcPr/>
                </a:tc>
                <a:tc>
                  <a:txBody>
                    <a:bodyPr/>
                    <a:lstStyle/>
                    <a:p>
                      <a:pPr algn="ctr"/>
                      <a:r>
                        <a:rPr lang="en-US" sz="1400" dirty="0" err="1"/>
                        <a:t>ECal</a:t>
                      </a:r>
                      <a:endParaRPr lang="en-US" sz="1400" dirty="0"/>
                    </a:p>
                  </a:txBody>
                  <a:tcPr/>
                </a:tc>
                <a:tc>
                  <a:txBody>
                    <a:bodyPr/>
                    <a:lstStyle/>
                    <a:p>
                      <a:pPr algn="ctr"/>
                      <a:r>
                        <a:rPr lang="en-US" sz="1400" dirty="0" err="1"/>
                        <a:t>HCal</a:t>
                      </a:r>
                      <a:endParaRPr lang="en-US" sz="1400" dirty="0"/>
                    </a:p>
                  </a:txBody>
                  <a:tcPr/>
                </a:tc>
                <a:tc>
                  <a:txBody>
                    <a:bodyPr/>
                    <a:lstStyle/>
                    <a:p>
                      <a:pPr algn="ctr"/>
                      <a:r>
                        <a:rPr lang="en-US" sz="1400" dirty="0"/>
                        <a:t>PID</a:t>
                      </a:r>
                    </a:p>
                  </a:txBody>
                  <a:tcPr/>
                </a:tc>
                <a:tc>
                  <a:txBody>
                    <a:bodyPr/>
                    <a:lstStyle/>
                    <a:p>
                      <a:pPr algn="ctr"/>
                      <a:r>
                        <a:rPr lang="en-US" sz="1400" dirty="0"/>
                        <a:t>Solenoid</a:t>
                      </a:r>
                    </a:p>
                  </a:txBody>
                  <a:tcPr/>
                </a:tc>
                <a:tc>
                  <a:txBody>
                    <a:bodyPr/>
                    <a:lstStyle/>
                    <a:p>
                      <a:pPr algn="ctr"/>
                      <a:r>
                        <a:rPr lang="en-US" sz="1400" dirty="0"/>
                        <a:t>Auxiliary Det.</a:t>
                      </a:r>
                    </a:p>
                  </a:txBody>
                  <a:tcPr/>
                </a:tc>
                <a:tc>
                  <a:txBody>
                    <a:bodyPr/>
                    <a:lstStyle/>
                    <a:p>
                      <a:pPr algn="ctr"/>
                      <a:r>
                        <a:rPr lang="en-US" sz="1400" dirty="0"/>
                        <a:t>Luminosity</a:t>
                      </a:r>
                    </a:p>
                  </a:txBody>
                  <a:tcPr/>
                </a:tc>
                <a:tc>
                  <a:txBody>
                    <a:bodyPr/>
                    <a:lstStyle/>
                    <a:p>
                      <a:pPr algn="ctr"/>
                      <a:r>
                        <a:rPr lang="en-US" sz="1400" dirty="0"/>
                        <a:t>Electronics</a:t>
                      </a:r>
                    </a:p>
                  </a:txBody>
                  <a:tcPr/>
                </a:tc>
                <a:extLst>
                  <a:ext uri="{0D108BD9-81ED-4DB2-BD59-A6C34878D82A}">
                    <a16:rowId xmlns:a16="http://schemas.microsoft.com/office/drawing/2014/main" val="315222563"/>
                  </a:ext>
                </a:extLst>
              </a:tr>
              <a:tr h="370840">
                <a:tc>
                  <a:txBody>
                    <a:bodyPr/>
                    <a:lstStyle/>
                    <a:p>
                      <a:r>
                        <a:rPr lang="en-US" sz="1400" dirty="0"/>
                        <a:t>Canada</a:t>
                      </a:r>
                    </a:p>
                  </a:txBody>
                  <a:tcPr/>
                </a:tc>
                <a:tc>
                  <a:txBody>
                    <a:bodyPr/>
                    <a:lstStyle/>
                    <a:p>
                      <a:pPr algn="ctr"/>
                      <a:r>
                        <a:rPr lang="en-US" sz="1400" dirty="0"/>
                        <a:t>$1 M</a:t>
                      </a:r>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Barrel </a:t>
                      </a:r>
                      <a:r>
                        <a:rPr lang="en-US" sz="1000" dirty="0" err="1"/>
                        <a:t>ECal</a:t>
                      </a:r>
                      <a:r>
                        <a:rPr lang="en-US" sz="1000" dirty="0"/>
                        <a:t> Readout</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757791628"/>
                  </a:ext>
                </a:extLst>
              </a:tr>
              <a:tr h="189335">
                <a:tc>
                  <a:txBody>
                    <a:bodyPr/>
                    <a:lstStyle/>
                    <a:p>
                      <a:r>
                        <a:rPr lang="en-US" sz="1400" dirty="0"/>
                        <a:t>France  IN2P3</a:t>
                      </a:r>
                    </a:p>
                  </a:txBody>
                  <a:tcPr/>
                </a:tc>
                <a:tc>
                  <a:txBody>
                    <a:bodyPr/>
                    <a:lstStyle/>
                    <a:p>
                      <a:pPr algn="ctr"/>
                      <a:r>
                        <a:rPr lang="en-US" sz="1400"/>
                        <a:t>$7.7 </a:t>
                      </a:r>
                      <a:r>
                        <a:rPr lang="en-US" sz="1400" dirty="0"/>
                        <a:t>M</a:t>
                      </a:r>
                    </a:p>
                  </a:txBody>
                  <a:tcPr/>
                </a:tc>
                <a:tc>
                  <a:txBody>
                    <a:bodyPr/>
                    <a:lstStyle/>
                    <a:p>
                      <a:endParaRPr lang="en-US" sz="1000" dirty="0"/>
                    </a:p>
                  </a:txBody>
                  <a:tcPr/>
                </a:tc>
                <a:tc>
                  <a:txBody>
                    <a:bodyPr/>
                    <a:lstStyle/>
                    <a:p>
                      <a:r>
                        <a:rPr lang="en-US" sz="1000" dirty="0"/>
                        <a:t>Rear </a:t>
                      </a:r>
                      <a:r>
                        <a:rPr lang="en-US" sz="1000" dirty="0" err="1"/>
                        <a:t>Ecal</a:t>
                      </a:r>
                      <a:r>
                        <a:rPr lang="en-US" sz="1000" dirty="0"/>
                        <a:t>: Cooling, Readout, Mechanics</a:t>
                      </a:r>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r>
                        <a:rPr lang="en-US" sz="1000" dirty="0"/>
                        <a:t>RP &amp; Off-momentum Det.: Cooling, Readout</a:t>
                      </a:r>
                    </a:p>
                  </a:txBody>
                  <a:tcPr/>
                </a:tc>
                <a:tc>
                  <a:txBody>
                    <a:bodyPr/>
                    <a:lstStyle/>
                    <a:p>
                      <a:endParaRPr lang="en-US" sz="1000"/>
                    </a:p>
                  </a:txBody>
                  <a:tcPr/>
                </a:tc>
                <a:tc>
                  <a:txBody>
                    <a:bodyPr/>
                    <a:lstStyle/>
                    <a:p>
                      <a:r>
                        <a:rPr lang="en-US" sz="1000" dirty="0" err="1"/>
                        <a:t>CaloRoc</a:t>
                      </a:r>
                      <a:r>
                        <a:rPr lang="en-US" sz="1000" dirty="0"/>
                        <a:t> &amp; </a:t>
                      </a:r>
                      <a:r>
                        <a:rPr lang="en-US" sz="1000"/>
                        <a:t>EICROC ASICs</a:t>
                      </a:r>
                      <a:endParaRPr lang="en-US" sz="1000" dirty="0"/>
                    </a:p>
                  </a:txBody>
                  <a:tcPr/>
                </a:tc>
                <a:extLst>
                  <a:ext uri="{0D108BD9-81ED-4DB2-BD59-A6C34878D82A}">
                    <a16:rowId xmlns:a16="http://schemas.microsoft.com/office/drawing/2014/main" val="2961681658"/>
                  </a:ext>
                </a:extLst>
              </a:tr>
              <a:tr h="370840">
                <a:tc>
                  <a:txBody>
                    <a:bodyPr/>
                    <a:lstStyle/>
                    <a:p>
                      <a:r>
                        <a:rPr lang="en-US" sz="1400" dirty="0"/>
                        <a:t>France IRFU</a:t>
                      </a:r>
                    </a:p>
                  </a:txBody>
                  <a:tcPr/>
                </a:tc>
                <a:tc>
                  <a:txBody>
                    <a:bodyPr/>
                    <a:lstStyle/>
                    <a:p>
                      <a:pPr algn="ctr"/>
                      <a:r>
                        <a:rPr lang="en-US" sz="1400" dirty="0"/>
                        <a:t>$6 M</a:t>
                      </a:r>
                    </a:p>
                  </a:txBody>
                  <a:tcPr/>
                </a:tc>
                <a:tc>
                  <a:txBody>
                    <a:bodyPr/>
                    <a:lstStyle/>
                    <a:p>
                      <a:r>
                        <a:rPr lang="en-US" sz="1000" dirty="0"/>
                        <a:t>Barrel </a:t>
                      </a:r>
                      <a:r>
                        <a:rPr lang="en-US" sz="1000" dirty="0" err="1"/>
                        <a:t>MicroMegas</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r>
                        <a:rPr lang="en-US" sz="1000" dirty="0"/>
                        <a:t>Construction Oversight</a:t>
                      </a:r>
                    </a:p>
                  </a:txBody>
                  <a:tcPr/>
                </a:tc>
                <a:tc>
                  <a:txBody>
                    <a:bodyPr/>
                    <a:lstStyle/>
                    <a:p>
                      <a:endParaRPr lang="en-US" sz="1000" dirty="0"/>
                    </a:p>
                  </a:txBody>
                  <a:tcPr/>
                </a:tc>
                <a:tc>
                  <a:txBody>
                    <a:bodyPr/>
                    <a:lstStyle/>
                    <a:p>
                      <a:endParaRPr lang="en-US" sz="1000"/>
                    </a:p>
                  </a:txBody>
                  <a:tcPr/>
                </a:tc>
                <a:tc>
                  <a:txBody>
                    <a:bodyPr/>
                    <a:lstStyle/>
                    <a:p>
                      <a:r>
                        <a:rPr lang="en-US" sz="1000" dirty="0"/>
                        <a:t>Salsa ASIC</a:t>
                      </a:r>
                    </a:p>
                  </a:txBody>
                  <a:tcPr/>
                </a:tc>
                <a:extLst>
                  <a:ext uri="{0D108BD9-81ED-4DB2-BD59-A6C34878D82A}">
                    <a16:rowId xmlns:a16="http://schemas.microsoft.com/office/drawing/2014/main" val="1755897859"/>
                  </a:ext>
                </a:extLst>
              </a:tr>
              <a:tr h="370840">
                <a:tc>
                  <a:txBody>
                    <a:bodyPr/>
                    <a:lstStyle/>
                    <a:p>
                      <a:r>
                        <a:rPr lang="en-US" sz="1400" dirty="0"/>
                        <a:t>Italy</a:t>
                      </a:r>
                    </a:p>
                  </a:txBody>
                  <a:tcPr/>
                </a:tc>
                <a:tc>
                  <a:txBody>
                    <a:bodyPr/>
                    <a:lstStyle/>
                    <a:p>
                      <a:pPr algn="ctr"/>
                      <a:r>
                        <a:rPr lang="en-US" sz="1400" dirty="0"/>
                        <a:t>$24.5 M</a:t>
                      </a:r>
                    </a:p>
                  </a:txBody>
                  <a:tcPr/>
                </a:tc>
                <a:tc>
                  <a:txBody>
                    <a:bodyPr/>
                    <a:lstStyle/>
                    <a:p>
                      <a:r>
                        <a:rPr lang="en-US" sz="1000" dirty="0"/>
                        <a:t>MAPS L0-L2</a:t>
                      </a:r>
                    </a:p>
                    <a:p>
                      <a:r>
                        <a:rPr lang="en-US" sz="1000" dirty="0" err="1">
                          <a:latin typeface="Symbol" pitchFamily="2" charset="2"/>
                        </a:rPr>
                        <a:t>m</a:t>
                      </a:r>
                      <a:r>
                        <a:rPr lang="en-US" sz="1000" dirty="0" err="1"/>
                        <a:t>RWell</a:t>
                      </a:r>
                      <a:r>
                        <a:rPr lang="en-US" sz="1000" dirty="0"/>
                        <a:t> Disks</a:t>
                      </a:r>
                    </a:p>
                  </a:txBody>
                  <a:tcPr/>
                </a:tc>
                <a:tc>
                  <a:txBody>
                    <a:bodyPr/>
                    <a:lstStyle/>
                    <a:p>
                      <a:endParaRPr lang="en-US" sz="1000"/>
                    </a:p>
                  </a:txBody>
                  <a:tcPr/>
                </a:tc>
                <a:tc>
                  <a:txBody>
                    <a:bodyPr/>
                    <a:lstStyle/>
                    <a:p>
                      <a:endParaRPr lang="en-US" sz="1000" dirty="0"/>
                    </a:p>
                  </a:txBody>
                  <a:tcPr/>
                </a:tc>
                <a:tc>
                  <a:txBody>
                    <a:bodyPr/>
                    <a:lstStyle/>
                    <a:p>
                      <a:r>
                        <a:rPr lang="en-US" sz="1000" dirty="0" err="1"/>
                        <a:t>dRICH</a:t>
                      </a:r>
                      <a:r>
                        <a:rPr lang="en-US" sz="1000" dirty="0"/>
                        <a:t> (but not mirrors)</a:t>
                      </a:r>
                    </a:p>
                  </a:txBody>
                  <a:tcPr/>
                </a:tc>
                <a:tc>
                  <a:txBody>
                    <a:bodyPr/>
                    <a:lstStyle/>
                    <a:p>
                      <a:r>
                        <a:rPr lang="en-US" sz="1000" dirty="0"/>
                        <a:t>Construction</a:t>
                      </a:r>
                    </a:p>
                  </a:txBody>
                  <a:tcPr/>
                </a:tc>
                <a:tc>
                  <a:txBody>
                    <a:bodyPr/>
                    <a:lstStyle/>
                    <a:p>
                      <a:endParaRPr lang="en-US" sz="1000" dirty="0"/>
                    </a:p>
                  </a:txBody>
                  <a:tcPr/>
                </a:tc>
                <a:tc>
                  <a:txBody>
                    <a:bodyPr/>
                    <a:lstStyle/>
                    <a:p>
                      <a:endParaRPr lang="en-US" sz="1000" dirty="0"/>
                    </a:p>
                  </a:txBody>
                  <a:tcPr/>
                </a:tc>
                <a:tc>
                  <a:txBody>
                    <a:bodyPr/>
                    <a:lstStyle/>
                    <a:p>
                      <a:r>
                        <a:rPr lang="en-US" sz="1000" dirty="0"/>
                        <a:t>Alcor ASIC</a:t>
                      </a:r>
                    </a:p>
                  </a:txBody>
                  <a:tcPr/>
                </a:tc>
                <a:extLst>
                  <a:ext uri="{0D108BD9-81ED-4DB2-BD59-A6C34878D82A}">
                    <a16:rowId xmlns:a16="http://schemas.microsoft.com/office/drawing/2014/main" val="4243986506"/>
                  </a:ext>
                </a:extLst>
              </a:tr>
              <a:tr h="370840">
                <a:tc>
                  <a:txBody>
                    <a:bodyPr/>
                    <a:lstStyle/>
                    <a:p>
                      <a:r>
                        <a:rPr lang="en-US" sz="1400" dirty="0"/>
                        <a:t>Israel</a:t>
                      </a:r>
                    </a:p>
                  </a:txBody>
                  <a:tcPr/>
                </a:tc>
                <a:tc>
                  <a:txBody>
                    <a:bodyPr/>
                    <a:lstStyle/>
                    <a:p>
                      <a:pPr algn="ctr"/>
                      <a:r>
                        <a:rPr lang="en-US" sz="1400" dirty="0"/>
                        <a:t>$1.9 M</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a:p>
                  </a:txBody>
                  <a:tcPr/>
                </a:tc>
                <a:tc>
                  <a:txBody>
                    <a:bodyPr/>
                    <a:lstStyle/>
                    <a:p>
                      <a:r>
                        <a:rPr lang="en-US" sz="1000" dirty="0"/>
                        <a:t>B0 Tracker &amp; </a:t>
                      </a:r>
                      <a:r>
                        <a:rPr lang="en-US" sz="1000" dirty="0" err="1"/>
                        <a:t>ECal</a:t>
                      </a:r>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729904332"/>
                  </a:ext>
                </a:extLst>
              </a:tr>
              <a:tr h="370840">
                <a:tc>
                  <a:txBody>
                    <a:bodyPr/>
                    <a:lstStyle/>
                    <a:p>
                      <a:r>
                        <a:rPr lang="en-US" sz="1400" dirty="0"/>
                        <a:t>Japan</a:t>
                      </a:r>
                    </a:p>
                  </a:txBody>
                  <a:tcPr/>
                </a:tc>
                <a:tc>
                  <a:txBody>
                    <a:bodyPr/>
                    <a:lstStyle/>
                    <a:p>
                      <a:pPr algn="ctr"/>
                      <a:r>
                        <a:rPr lang="en-US" sz="1400" dirty="0"/>
                        <a:t>$14.6 M</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r>
                        <a:rPr lang="en-US" sz="1000" dirty="0"/>
                        <a:t>Barrel Tof</a:t>
                      </a:r>
                    </a:p>
                  </a:txBody>
                  <a:tcPr/>
                </a:tc>
                <a:tc>
                  <a:txBody>
                    <a:bodyPr/>
                    <a:lstStyle/>
                    <a:p>
                      <a:endParaRPr lang="en-US" sz="1000" dirty="0"/>
                    </a:p>
                  </a:txBody>
                  <a:tcPr/>
                </a:tc>
                <a:tc>
                  <a:txBody>
                    <a:bodyPr/>
                    <a:lstStyle/>
                    <a:p>
                      <a:r>
                        <a:rPr lang="en-US" sz="1000" dirty="0"/>
                        <a:t>ZDC - </a:t>
                      </a:r>
                      <a:r>
                        <a:rPr lang="en-US" sz="1000" dirty="0" err="1"/>
                        <a:t>HCal</a:t>
                      </a:r>
                      <a:endParaRPr lang="en-US" sz="1000" dirty="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3467741158"/>
                  </a:ext>
                </a:extLst>
              </a:tr>
              <a:tr h="370840">
                <a:tc>
                  <a:txBody>
                    <a:bodyPr/>
                    <a:lstStyle/>
                    <a:p>
                      <a:r>
                        <a:rPr lang="en-US" sz="1400" dirty="0"/>
                        <a:t>Korea</a:t>
                      </a:r>
                    </a:p>
                  </a:txBody>
                  <a:tcPr/>
                </a:tc>
                <a:tc>
                  <a:txBody>
                    <a:bodyPr/>
                    <a:lstStyle/>
                    <a:p>
                      <a:pPr algn="ctr"/>
                      <a:r>
                        <a:rPr lang="en-US" sz="1400" dirty="0"/>
                        <a:t>$7.6 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Barrel</a:t>
                      </a:r>
                      <a:r>
                        <a:rPr lang="en-US" sz="1000" dirty="0">
                          <a:latin typeface="Symbol" pitchFamily="2" charset="2"/>
                        </a:rPr>
                        <a:t> </a:t>
                      </a:r>
                      <a:r>
                        <a:rPr lang="en-US" sz="1000" dirty="0" err="1">
                          <a:latin typeface="Symbol" pitchFamily="2" charset="2"/>
                        </a:rPr>
                        <a:t>m</a:t>
                      </a:r>
                      <a:r>
                        <a:rPr lang="en-US" sz="1000" dirty="0" err="1"/>
                        <a:t>RWell</a:t>
                      </a:r>
                      <a:r>
                        <a:rPr lang="en-US" sz="1000" dirty="0"/>
                        <a:t> </a:t>
                      </a:r>
                    </a:p>
                    <a:p>
                      <a:endParaRPr lang="en-US" sz="1000" dirty="0"/>
                    </a:p>
                  </a:txBody>
                  <a:tcPr/>
                </a:tc>
                <a:tc>
                  <a:txBody>
                    <a:bodyPr/>
                    <a:lstStyle/>
                    <a:p>
                      <a:r>
                        <a:rPr lang="en-US" sz="1000" dirty="0"/>
                        <a:t>Half of Barrel </a:t>
                      </a:r>
                      <a:r>
                        <a:rPr lang="en-US" sz="1000" dirty="0" err="1"/>
                        <a:t>ECal</a:t>
                      </a:r>
                      <a:endParaRPr lang="en-US" sz="1000" dirty="0"/>
                    </a:p>
                  </a:txBody>
                  <a:tcPr/>
                </a:tc>
                <a:tc>
                  <a:txBody>
                    <a:bodyPr/>
                    <a:lstStyle/>
                    <a:p>
                      <a:endParaRPr lang="en-US" sz="1000"/>
                    </a:p>
                  </a:txBody>
                  <a:tcPr/>
                </a:tc>
                <a:tc>
                  <a:txBody>
                    <a:bodyPr/>
                    <a:lstStyle/>
                    <a:p>
                      <a:r>
                        <a:rPr lang="en-US" sz="1000" dirty="0"/>
                        <a:t>Barrel &amp; Forward ToF</a:t>
                      </a:r>
                    </a:p>
                  </a:txBody>
                  <a:tcPr/>
                </a:tc>
                <a:tc>
                  <a:txBody>
                    <a:bodyPr/>
                    <a:lstStyle/>
                    <a:p>
                      <a:endParaRPr lang="en-US" sz="1000" dirty="0"/>
                    </a:p>
                  </a:txBody>
                  <a:tcPr/>
                </a:tc>
                <a:tc>
                  <a:txBody>
                    <a:bodyPr/>
                    <a:lstStyle/>
                    <a:p>
                      <a:r>
                        <a:rPr lang="en-US" sz="1000" dirty="0"/>
                        <a:t>Contribution to ZDC</a:t>
                      </a:r>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714657843"/>
                  </a:ext>
                </a:extLst>
              </a:tr>
              <a:tr h="370840">
                <a:tc>
                  <a:txBody>
                    <a:bodyPr/>
                    <a:lstStyle/>
                    <a:p>
                      <a:r>
                        <a:rPr lang="en-US" sz="1400" dirty="0"/>
                        <a:t>Taiwan</a:t>
                      </a:r>
                    </a:p>
                  </a:txBody>
                  <a:tcPr/>
                </a:tc>
                <a:tc>
                  <a:txBody>
                    <a:bodyPr/>
                    <a:lstStyle/>
                    <a:p>
                      <a:pPr algn="ctr"/>
                      <a:r>
                        <a:rPr lang="en-US" sz="1400" dirty="0"/>
                        <a:t>$4.5 M</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r>
                        <a:rPr lang="en-US" sz="1000" dirty="0"/>
                        <a:t>Barrel &amp; Forward ToF</a:t>
                      </a:r>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ZDC - </a:t>
                      </a:r>
                      <a:r>
                        <a:rPr lang="en-US" sz="1000" dirty="0" err="1"/>
                        <a:t>ECal</a:t>
                      </a:r>
                      <a:endParaRPr lang="en-US" sz="1000" dirty="0"/>
                    </a:p>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665994768"/>
                  </a:ext>
                </a:extLst>
              </a:tr>
              <a:tr h="0">
                <a:tc>
                  <a:txBody>
                    <a:bodyPr/>
                    <a:lstStyle/>
                    <a:p>
                      <a:r>
                        <a:rPr lang="en-US" sz="1400" dirty="0"/>
                        <a:t>UK</a:t>
                      </a:r>
                    </a:p>
                  </a:txBody>
                  <a:tcPr/>
                </a:tc>
                <a:tc>
                  <a:txBody>
                    <a:bodyPr/>
                    <a:lstStyle/>
                    <a:p>
                      <a:pPr algn="ctr"/>
                      <a:r>
                        <a:rPr lang="en-US" sz="1400" dirty="0"/>
                        <a:t>$16 M</a:t>
                      </a:r>
                    </a:p>
                  </a:txBody>
                  <a:tcPr/>
                </a:tc>
                <a:tc>
                  <a:txBody>
                    <a:bodyPr/>
                    <a:lstStyle/>
                    <a:p>
                      <a:r>
                        <a:rPr lang="en-US" sz="1000" dirty="0"/>
                        <a:t>MAPS L3 - L4</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r>
                        <a:rPr lang="en-US" sz="1000" dirty="0"/>
                        <a:t>Construction of Low-Q</a:t>
                      </a:r>
                      <a:r>
                        <a:rPr lang="en-US" sz="1000" baseline="30000" dirty="0"/>
                        <a:t>2</a:t>
                      </a:r>
                      <a:r>
                        <a:rPr lang="en-US" sz="1000" dirty="0"/>
                        <a:t> Tagger</a:t>
                      </a:r>
                    </a:p>
                  </a:txBody>
                  <a:tcPr/>
                </a:tc>
                <a:tc>
                  <a:txBody>
                    <a:bodyPr/>
                    <a:lstStyle/>
                    <a:p>
                      <a:r>
                        <a:rPr lang="en-US" sz="1000" dirty="0"/>
                        <a:t>Construction of Lumi-Detector</a:t>
                      </a:r>
                    </a:p>
                  </a:txBody>
                  <a:tcPr/>
                </a:tc>
                <a:tc>
                  <a:txBody>
                    <a:bodyPr/>
                    <a:lstStyle/>
                    <a:p>
                      <a:endParaRPr lang="en-US" sz="1000" dirty="0"/>
                    </a:p>
                  </a:txBody>
                  <a:tcPr/>
                </a:tc>
                <a:extLst>
                  <a:ext uri="{0D108BD9-81ED-4DB2-BD59-A6C34878D82A}">
                    <a16:rowId xmlns:a16="http://schemas.microsoft.com/office/drawing/2014/main" val="1948153249"/>
                  </a:ext>
                </a:extLst>
              </a:tr>
            </a:tbl>
          </a:graphicData>
        </a:graphic>
      </p:graphicFrame>
      <p:pic>
        <p:nvPicPr>
          <p:cNvPr id="30" name="Picture 29">
            <a:extLst>
              <a:ext uri="{FF2B5EF4-FFF2-40B4-BE49-F238E27FC236}">
                <a16:creationId xmlns:a16="http://schemas.microsoft.com/office/drawing/2014/main" id="{6DDB223C-4ED9-6496-707C-F3197311BD94}"/>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902880" y="4585084"/>
            <a:ext cx="463704" cy="309136"/>
          </a:xfrm>
          <a:prstGeom prst="rect">
            <a:avLst/>
          </a:prstGeom>
        </p:spPr>
      </p:pic>
      <p:pic>
        <p:nvPicPr>
          <p:cNvPr id="31" name="Picture 30">
            <a:extLst>
              <a:ext uri="{FF2B5EF4-FFF2-40B4-BE49-F238E27FC236}">
                <a16:creationId xmlns:a16="http://schemas.microsoft.com/office/drawing/2014/main" id="{C8F7C4AE-BC4A-5999-1818-22D5812F95A9}"/>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939633" y="4075592"/>
            <a:ext cx="463704" cy="322708"/>
          </a:xfrm>
          <a:prstGeom prst="rect">
            <a:avLst/>
          </a:prstGeom>
        </p:spPr>
      </p:pic>
      <p:pic>
        <p:nvPicPr>
          <p:cNvPr id="32" name="Picture 31">
            <a:extLst>
              <a:ext uri="{FF2B5EF4-FFF2-40B4-BE49-F238E27FC236}">
                <a16:creationId xmlns:a16="http://schemas.microsoft.com/office/drawing/2014/main" id="{A292EE2D-4D0B-1B54-0B14-2FB8ECAA924C}"/>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960171" y="3641647"/>
            <a:ext cx="463704" cy="322708"/>
          </a:xfrm>
          <a:prstGeom prst="rect">
            <a:avLst/>
          </a:prstGeom>
        </p:spPr>
      </p:pic>
      <p:pic>
        <p:nvPicPr>
          <p:cNvPr id="33" name="Picture 32" descr="A picture containing shape&#10;&#10;Description automatically generated">
            <a:extLst>
              <a:ext uri="{FF2B5EF4-FFF2-40B4-BE49-F238E27FC236}">
                <a16:creationId xmlns:a16="http://schemas.microsoft.com/office/drawing/2014/main" id="{89139124-8EF1-AD81-C653-A51A2CADEFB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3976" y="5307597"/>
            <a:ext cx="488994" cy="322708"/>
          </a:xfrm>
          <a:prstGeom prst="rect">
            <a:avLst/>
          </a:prstGeom>
          <a:ln w="6350">
            <a:solidFill>
              <a:schemeClr val="tx1"/>
            </a:solidFill>
          </a:ln>
        </p:spPr>
      </p:pic>
      <p:pic>
        <p:nvPicPr>
          <p:cNvPr id="34" name="Picture 33" descr="A picture containing logo&#10;&#10;Description automatically generated">
            <a:extLst>
              <a:ext uri="{FF2B5EF4-FFF2-40B4-BE49-F238E27FC236}">
                <a16:creationId xmlns:a16="http://schemas.microsoft.com/office/drawing/2014/main" id="{06C00C00-C74C-6482-2EC8-80C558A39B8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8342" y="6085891"/>
            <a:ext cx="500982" cy="338163"/>
          </a:xfrm>
          <a:prstGeom prst="rect">
            <a:avLst/>
          </a:prstGeom>
        </p:spPr>
      </p:pic>
      <p:pic>
        <p:nvPicPr>
          <p:cNvPr id="35" name="Picture 34">
            <a:extLst>
              <a:ext uri="{FF2B5EF4-FFF2-40B4-BE49-F238E27FC236}">
                <a16:creationId xmlns:a16="http://schemas.microsoft.com/office/drawing/2014/main" id="{16EB6CD8-6B6E-A3D5-847E-6912D74F60E7}"/>
              </a:ext>
            </a:extLst>
          </p:cNvPr>
          <p:cNvPicPr>
            <a:picLocks noChangeAspect="1"/>
          </p:cNvPicPr>
          <p:nvPr/>
        </p:nvPicPr>
        <p:blipFill>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833472" y="6490125"/>
            <a:ext cx="537353" cy="372271"/>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45C44E1B-A9CA-6EBE-E32C-9E422E645CC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07531" y="5716429"/>
            <a:ext cx="486015" cy="302213"/>
          </a:xfrm>
          <a:prstGeom prst="rect">
            <a:avLst/>
          </a:prstGeom>
        </p:spPr>
      </p:pic>
      <p:pic>
        <p:nvPicPr>
          <p:cNvPr id="37" name="Picture 36">
            <a:extLst>
              <a:ext uri="{FF2B5EF4-FFF2-40B4-BE49-F238E27FC236}">
                <a16:creationId xmlns:a16="http://schemas.microsoft.com/office/drawing/2014/main" id="{BEBA2248-775E-51C0-6030-15305BA9BFD0}"/>
              </a:ext>
            </a:extLst>
          </p:cNvPr>
          <p:cNvPicPr>
            <a:picLocks noChangeAspect="1"/>
          </p:cNvPicPr>
          <p:nvPr/>
        </p:nvPicPr>
        <p:blipFill>
          <a:blip r:embed="rId14" cstate="screen">
            <a:extLst>
              <a:ext uri="{28A0092B-C50C-407E-A947-70E740481C1C}">
                <a14:useLocalDpi xmlns:a14="http://schemas.microsoft.com/office/drawing/2010/main"/>
              </a:ext>
              <a:ext uri="{837473B0-CC2E-450A-ABE3-18F120FF3D39}">
                <a1611:picAttrSrcUrl xmlns:a1611="http://schemas.microsoft.com/office/drawing/2016/11/main" r:id="rId15"/>
              </a:ext>
            </a:extLst>
          </a:blip>
          <a:stretch>
            <a:fillRect/>
          </a:stretch>
        </p:blipFill>
        <p:spPr>
          <a:xfrm>
            <a:off x="985634" y="3150147"/>
            <a:ext cx="544770" cy="276017"/>
          </a:xfrm>
          <a:prstGeom prst="rect">
            <a:avLst/>
          </a:prstGeom>
        </p:spPr>
      </p:pic>
      <p:pic>
        <p:nvPicPr>
          <p:cNvPr id="38" name="Picture 37" descr="Icon&#10;&#10;Description automatically generated">
            <a:extLst>
              <a:ext uri="{FF2B5EF4-FFF2-40B4-BE49-F238E27FC236}">
                <a16:creationId xmlns:a16="http://schemas.microsoft.com/office/drawing/2014/main" id="{E41D9BA6-EF57-2EF7-8558-52567299699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39633" y="4958660"/>
            <a:ext cx="438335" cy="312377"/>
          </a:xfrm>
          <a:prstGeom prst="rect">
            <a:avLst/>
          </a:prstGeom>
        </p:spPr>
      </p:pic>
      <p:sp>
        <p:nvSpPr>
          <p:cNvPr id="39" name="TextBox 38">
            <a:extLst>
              <a:ext uri="{FF2B5EF4-FFF2-40B4-BE49-F238E27FC236}">
                <a16:creationId xmlns:a16="http://schemas.microsoft.com/office/drawing/2014/main" id="{9A844AE1-400F-9445-C7FD-A088125B4311}"/>
              </a:ext>
            </a:extLst>
          </p:cNvPr>
          <p:cNvSpPr txBox="1"/>
          <p:nvPr/>
        </p:nvSpPr>
        <p:spPr>
          <a:xfrm>
            <a:off x="359346" y="2073356"/>
            <a:ext cx="10448117" cy="707886"/>
          </a:xfrm>
          <a:prstGeom prst="rect">
            <a:avLst/>
          </a:prstGeom>
          <a:noFill/>
        </p:spPr>
        <p:txBody>
          <a:bodyPr wrap="none" rtlCol="0">
            <a:spAutoFit/>
          </a:bodyPr>
          <a:lstStyle/>
          <a:p>
            <a:r>
              <a:rPr lang="en-US" sz="1600" dirty="0"/>
              <a:t>In-kind contribution goal: 30% of Detector TPC </a:t>
            </a:r>
            <a:r>
              <a:rPr lang="en-US" sz="1600" dirty="0">
                <a:sym typeface="Wingdings" pitchFamily="2" charset="2"/>
              </a:rPr>
              <a:t> ~100M</a:t>
            </a:r>
          </a:p>
          <a:p>
            <a:pPr marL="171450" indent="-171450">
              <a:buFontTx/>
              <a:buChar char="-"/>
            </a:pPr>
            <a:r>
              <a:rPr lang="en-US" sz="1200" dirty="0">
                <a:sym typeface="Wingdings" pitchFamily="2" charset="2"/>
              </a:rPr>
              <a:t>Reused equipment is not listed (~$22.5M); R&amp;D and PED in-kind is not listed (~$10M)</a:t>
            </a:r>
          </a:p>
          <a:p>
            <a:pPr marL="171450" indent="-171450">
              <a:buFontTx/>
              <a:buChar char="-"/>
            </a:pPr>
            <a:r>
              <a:rPr lang="en-US" sz="1200" dirty="0"/>
              <a:t>Up-To Cost are DOE construction costs; they will differ greatly from the country proposals that include engineering and design and research activities</a:t>
            </a:r>
          </a:p>
        </p:txBody>
      </p:sp>
      <p:sp>
        <p:nvSpPr>
          <p:cNvPr id="3" name="TextBox 2">
            <a:extLst>
              <a:ext uri="{FF2B5EF4-FFF2-40B4-BE49-F238E27FC236}">
                <a16:creationId xmlns:a16="http://schemas.microsoft.com/office/drawing/2014/main" id="{F1672AC1-E5EF-1EF2-66B2-4C20A1C3DA05}"/>
              </a:ext>
            </a:extLst>
          </p:cNvPr>
          <p:cNvSpPr txBox="1"/>
          <p:nvPr/>
        </p:nvSpPr>
        <p:spPr>
          <a:xfrm>
            <a:off x="10831150" y="6488667"/>
            <a:ext cx="960519" cy="369332"/>
          </a:xfrm>
          <a:prstGeom prst="rect">
            <a:avLst/>
          </a:prstGeom>
          <a:solidFill>
            <a:srgbClr val="FFFF00"/>
          </a:solidFill>
        </p:spPr>
        <p:txBody>
          <a:bodyPr wrap="none" rtlCol="0">
            <a:spAutoFit/>
          </a:bodyPr>
          <a:lstStyle/>
          <a:p>
            <a:r>
              <a:rPr lang="en-US" dirty="0"/>
              <a:t>~0,5M$</a:t>
            </a:r>
          </a:p>
        </p:txBody>
      </p:sp>
      <p:sp>
        <p:nvSpPr>
          <p:cNvPr id="25" name="TextBox 24">
            <a:extLst>
              <a:ext uri="{FF2B5EF4-FFF2-40B4-BE49-F238E27FC236}">
                <a16:creationId xmlns:a16="http://schemas.microsoft.com/office/drawing/2014/main" id="{6093CB64-F86F-B385-C6E1-59B6364B0955}"/>
              </a:ext>
            </a:extLst>
          </p:cNvPr>
          <p:cNvSpPr txBox="1"/>
          <p:nvPr/>
        </p:nvSpPr>
        <p:spPr>
          <a:xfrm>
            <a:off x="7320270" y="6466559"/>
            <a:ext cx="960519" cy="369332"/>
          </a:xfrm>
          <a:prstGeom prst="rect">
            <a:avLst/>
          </a:prstGeom>
          <a:solidFill>
            <a:srgbClr val="FFFF00"/>
          </a:solidFill>
        </p:spPr>
        <p:txBody>
          <a:bodyPr wrap="none" rtlCol="0">
            <a:spAutoFit/>
          </a:bodyPr>
          <a:lstStyle/>
          <a:p>
            <a:r>
              <a:rPr lang="en-US" dirty="0"/>
              <a:t>~3,5M$</a:t>
            </a:r>
          </a:p>
        </p:txBody>
      </p:sp>
      <p:sp>
        <p:nvSpPr>
          <p:cNvPr id="26" name="TextBox 25">
            <a:extLst>
              <a:ext uri="{FF2B5EF4-FFF2-40B4-BE49-F238E27FC236}">
                <a16:creationId xmlns:a16="http://schemas.microsoft.com/office/drawing/2014/main" id="{0DF41FE3-BFEB-9B61-619A-62E5B4CF120A}"/>
              </a:ext>
            </a:extLst>
          </p:cNvPr>
          <p:cNvSpPr txBox="1"/>
          <p:nvPr/>
        </p:nvSpPr>
        <p:spPr>
          <a:xfrm>
            <a:off x="3585293" y="6466559"/>
            <a:ext cx="1229824" cy="369332"/>
          </a:xfrm>
          <a:prstGeom prst="rect">
            <a:avLst/>
          </a:prstGeom>
          <a:solidFill>
            <a:srgbClr val="FFFF00"/>
          </a:solidFill>
        </p:spPr>
        <p:txBody>
          <a:bodyPr wrap="none" rtlCol="0">
            <a:spAutoFit/>
          </a:bodyPr>
          <a:lstStyle/>
          <a:p>
            <a:r>
              <a:rPr lang="en-US" dirty="0"/>
              <a:t>~12-15M$</a:t>
            </a:r>
          </a:p>
        </p:txBody>
      </p:sp>
    </p:spTree>
    <p:extLst>
      <p:ext uri="{BB962C8B-B14F-4D97-AF65-F5344CB8AC3E}">
        <p14:creationId xmlns:p14="http://schemas.microsoft.com/office/powerpoint/2010/main" val="484149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5181600" y="6400801"/>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a:latin typeface="Franklin Gothic Book" panose="020F0502020204030204"/>
              </a:rPr>
              <a:pPr/>
              <a:t>33</a:t>
            </a:fld>
            <a:endParaRPr lang="en-US" dirty="0">
              <a:latin typeface="Franklin Gothic Book" panose="020F0502020204030204"/>
            </a:endParaRPr>
          </a:p>
        </p:txBody>
      </p:sp>
      <p:sp>
        <p:nvSpPr>
          <p:cNvPr id="10" name="TextBox 9">
            <a:extLst>
              <a:ext uri="{FF2B5EF4-FFF2-40B4-BE49-F238E27FC236}">
                <a16:creationId xmlns:a16="http://schemas.microsoft.com/office/drawing/2014/main" id="{8FE13A8F-7E35-5725-5F71-1AB7C3A51E48}"/>
              </a:ext>
            </a:extLst>
          </p:cNvPr>
          <p:cNvSpPr txBox="1">
            <a:spLocks noChangeAspect="1"/>
          </p:cNvSpPr>
          <p:nvPr/>
        </p:nvSpPr>
        <p:spPr>
          <a:xfrm>
            <a:off x="570398" y="526120"/>
            <a:ext cx="2457742" cy="307777"/>
          </a:xfrm>
          <a:prstGeom prst="rect">
            <a:avLst/>
          </a:prstGeom>
          <a:solidFill>
            <a:srgbClr val="9BA8B7">
              <a:lumMod val="20000"/>
              <a:lumOff val="80000"/>
            </a:srgbClr>
          </a:solidFill>
        </p:spPr>
        <p:txBody>
          <a:bodyPr wrap="square" rtlCol="0">
            <a:spAutoFit/>
          </a:bodyPr>
          <a:lstStyle/>
          <a:p>
            <a:pPr>
              <a:defRPr/>
            </a:pPr>
            <a:r>
              <a:rPr lang="en-US" sz="1400" kern="0" dirty="0">
                <a:solidFill>
                  <a:srgbClr val="9BA8B7">
                    <a:lumMod val="75000"/>
                  </a:srgbClr>
                </a:solidFill>
                <a:latin typeface="Bookman Old Style" panose="020F0302020204030204"/>
              </a:rPr>
              <a:t>Interface Development</a:t>
            </a:r>
          </a:p>
        </p:txBody>
      </p:sp>
      <p:sp>
        <p:nvSpPr>
          <p:cNvPr id="11" name="TextBox 10">
            <a:extLst>
              <a:ext uri="{FF2B5EF4-FFF2-40B4-BE49-F238E27FC236}">
                <a16:creationId xmlns:a16="http://schemas.microsoft.com/office/drawing/2014/main" id="{AC0728BC-F77F-9B9C-4460-8518BDED4332}"/>
              </a:ext>
            </a:extLst>
          </p:cNvPr>
          <p:cNvSpPr txBox="1"/>
          <p:nvPr/>
        </p:nvSpPr>
        <p:spPr>
          <a:xfrm>
            <a:off x="5750352" y="544232"/>
            <a:ext cx="6207186" cy="6155531"/>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600" dirty="0">
                <a:solidFill>
                  <a:srgbClr val="000000"/>
                </a:solidFill>
                <a:latin typeface="Candara" panose="020E0502030303020204" pitchFamily="34" charset="0"/>
              </a:rPr>
              <a:t>Interfaces have been derived using an interrogative process that examines the stated requirements and identified dependencies. It is a three-part process that includes:</a:t>
            </a:r>
          </a:p>
          <a:p>
            <a:pPr marL="347663" lvl="1" indent="-174625">
              <a:spcBef>
                <a:spcPts val="600"/>
              </a:spcBef>
              <a:buFont typeface="+mj-lt"/>
              <a:buAutoNum type="arabicPeriod"/>
              <a:tabLst>
                <a:tab pos="347663" algn="l"/>
                <a:tab pos="5834063" algn="r"/>
              </a:tabLst>
            </a:pPr>
            <a:r>
              <a:rPr lang="en-US" sz="1600" b="1" dirty="0">
                <a:solidFill>
                  <a:srgbClr val="E8E3CE">
                    <a:lumMod val="50000"/>
                  </a:srgbClr>
                </a:solidFill>
                <a:latin typeface="Candara" panose="020E0502030303020204" pitchFamily="34" charset="0"/>
              </a:rPr>
              <a:t>Interrogating Requirements</a:t>
            </a:r>
            <a:endParaRPr lang="en-US" sz="1400" b="1" i="1" dirty="0">
              <a:solidFill>
                <a:srgbClr val="000000">
                  <a:lumMod val="50000"/>
                  <a:lumOff val="50000"/>
                </a:srgbClr>
              </a:solidFill>
              <a:latin typeface="Candara" panose="020E0502030303020204" pitchFamily="34" charset="0"/>
            </a:endParaRPr>
          </a:p>
          <a:p>
            <a:pPr marL="347663" lvl="2">
              <a:tabLst>
                <a:tab pos="168275" algn="l"/>
              </a:tabLst>
            </a:pPr>
            <a:r>
              <a:rPr lang="en-US" sz="1600" dirty="0">
                <a:solidFill>
                  <a:srgbClr val="000000"/>
                </a:solidFill>
                <a:latin typeface="Candara" panose="020E0502030303020204" pitchFamily="34" charset="0"/>
              </a:rPr>
              <a:t>Identify relationships or dependencies that are represented by each requirement.  For each relationship, identify and document the type of interface that will be required to accommodate it.</a:t>
            </a:r>
          </a:p>
          <a:p>
            <a:pPr marL="347663" lvl="1" indent="-174625">
              <a:spcBef>
                <a:spcPts val="600"/>
              </a:spcBef>
              <a:buFont typeface="+mj-lt"/>
              <a:buAutoNum type="arabicPeriod"/>
              <a:tabLst>
                <a:tab pos="347663" algn="l"/>
                <a:tab pos="5834063" algn="r"/>
              </a:tabLst>
            </a:pPr>
            <a:r>
              <a:rPr lang="en-US" sz="1600" b="1" dirty="0">
                <a:solidFill>
                  <a:srgbClr val="E8E3CE">
                    <a:lumMod val="50000"/>
                  </a:srgbClr>
                </a:solidFill>
                <a:latin typeface="Candara" panose="020E0502030303020204" pitchFamily="34" charset="0"/>
              </a:rPr>
              <a:t>Interrogating Known Interfaces</a:t>
            </a:r>
            <a:endParaRPr lang="en-US" sz="1400" b="1" i="1" dirty="0">
              <a:solidFill>
                <a:srgbClr val="000000">
                  <a:lumMod val="50000"/>
                  <a:lumOff val="50000"/>
                </a:srgbClr>
              </a:solidFill>
              <a:latin typeface="Candara" panose="020E0502030303020204" pitchFamily="34" charset="0"/>
            </a:endParaRPr>
          </a:p>
          <a:p>
            <a:pPr marL="347663" lvl="2">
              <a:tabLst>
                <a:tab pos="168275" algn="l"/>
              </a:tabLst>
            </a:pPr>
            <a:r>
              <a:rPr lang="en-US" sz="1600" dirty="0">
                <a:solidFill>
                  <a:srgbClr val="000000"/>
                </a:solidFill>
                <a:latin typeface="Candara" panose="020E0502030303020204" pitchFamily="34" charset="0"/>
              </a:rPr>
              <a:t>Using a list of expected system interfaces (provided by an SME), confirm that each one is represented by an interface identified in the prior step.  If it is missing, then the reviewer should determine if the requirements need to be revised.</a:t>
            </a:r>
          </a:p>
          <a:p>
            <a:pPr marL="347663" lvl="1" indent="-174625">
              <a:spcBef>
                <a:spcPts val="600"/>
              </a:spcBef>
              <a:buFont typeface="+mj-lt"/>
              <a:buAutoNum type="arabicPeriod"/>
              <a:tabLst>
                <a:tab pos="347663" algn="l"/>
                <a:tab pos="5834063" algn="r"/>
              </a:tabLst>
            </a:pPr>
            <a:r>
              <a:rPr lang="en-US" sz="1600" b="1" dirty="0">
                <a:solidFill>
                  <a:srgbClr val="E8E3CE">
                    <a:lumMod val="50000"/>
                  </a:srgbClr>
                </a:solidFill>
                <a:latin typeface="Candara" panose="020E0502030303020204" pitchFamily="34" charset="0"/>
              </a:rPr>
              <a:t>Inter-System Interrogation</a:t>
            </a:r>
            <a:endParaRPr lang="en-US" sz="1600" b="1" i="1" dirty="0">
              <a:solidFill>
                <a:srgbClr val="000000">
                  <a:lumMod val="50000"/>
                  <a:lumOff val="50000"/>
                </a:srgbClr>
              </a:solidFill>
              <a:latin typeface="Candara" panose="020E0502030303020204" pitchFamily="34" charset="0"/>
            </a:endParaRPr>
          </a:p>
          <a:p>
            <a:pPr marL="347663" lvl="2">
              <a:tabLst>
                <a:tab pos="168275" algn="l"/>
              </a:tabLst>
            </a:pPr>
            <a:r>
              <a:rPr lang="en-US" sz="1600" dirty="0">
                <a:solidFill>
                  <a:srgbClr val="000000"/>
                </a:solidFill>
                <a:latin typeface="Candara" panose="020E0502030303020204" pitchFamily="34" charset="0"/>
              </a:rPr>
              <a:t>For each interface that extends outside of the local system, ensure that there is a corresponding interface on the external system.</a:t>
            </a:r>
          </a:p>
          <a:p>
            <a:pPr marL="168275" indent="-168275">
              <a:spcBef>
                <a:spcPts val="600"/>
              </a:spcBef>
              <a:buFont typeface="Arial" panose="020B0604020202020204" pitchFamily="34" charset="0"/>
              <a:buChar char="•"/>
              <a:tabLst>
                <a:tab pos="168275" algn="l"/>
              </a:tabLst>
            </a:pPr>
            <a:r>
              <a:rPr lang="en-US" sz="1600" dirty="0">
                <a:solidFill>
                  <a:srgbClr val="000000"/>
                </a:solidFill>
                <a:latin typeface="Candara" panose="020E0502030303020204" pitchFamily="34" charset="0"/>
              </a:rPr>
              <a:t>The current Interface Requirements Document is available from:  </a:t>
            </a:r>
            <a:r>
              <a:rPr lang="en-US" sz="1600" dirty="0">
                <a:solidFill>
                  <a:srgbClr val="000000"/>
                </a:solidFill>
                <a:latin typeface="Candara" panose="020E0502030303020204" pitchFamily="34" charset="0"/>
                <a:hlinkClick r:id="rId2"/>
              </a:rPr>
              <a:t>https://eic.jlab.org/Documents/DET/Interfaces/DET-Interfaces-Current.pdf</a:t>
            </a:r>
            <a:r>
              <a:rPr lang="en-US" sz="1600" dirty="0">
                <a:solidFill>
                  <a:srgbClr val="000000"/>
                </a:solidFill>
                <a:latin typeface="Candara" panose="020E0502030303020204" pitchFamily="34" charset="0"/>
              </a:rPr>
              <a:t> </a:t>
            </a:r>
          </a:p>
          <a:p>
            <a:pPr marL="168275" indent="-168275">
              <a:spcBef>
                <a:spcPts val="600"/>
              </a:spcBef>
              <a:buFont typeface="Arial" panose="020B0604020202020204" pitchFamily="34" charset="0"/>
              <a:buChar char="•"/>
              <a:tabLst>
                <a:tab pos="168275" algn="l"/>
              </a:tabLst>
            </a:pPr>
            <a:r>
              <a:rPr lang="en-US" sz="1600" dirty="0">
                <a:solidFill>
                  <a:srgbClr val="000000"/>
                </a:solidFill>
                <a:latin typeface="Candara" panose="020E0502030303020204" pitchFamily="34" charset="0"/>
              </a:rPr>
              <a:t>Current and draft Interface Control Documents are available from: </a:t>
            </a:r>
            <a:r>
              <a:rPr lang="en-US" sz="1600" dirty="0">
                <a:solidFill>
                  <a:srgbClr val="000000"/>
                </a:solidFill>
                <a:latin typeface="Candara" panose="020E0502030303020204" pitchFamily="34" charset="0"/>
                <a:hlinkClick r:id="rId3"/>
              </a:rPr>
              <a:t>https://eic.jlab.org/Detector/#INTSet</a:t>
            </a:r>
            <a:r>
              <a:rPr lang="en-US" sz="1600" dirty="0">
                <a:solidFill>
                  <a:srgbClr val="000000"/>
                </a:solidFill>
                <a:latin typeface="Candara" panose="020E0502030303020204" pitchFamily="34" charset="0"/>
              </a:rPr>
              <a:t> </a:t>
            </a:r>
            <a:r>
              <a:rPr lang="en-US" sz="1200" i="1" dirty="0">
                <a:solidFill>
                  <a:srgbClr val="000000"/>
                </a:solidFill>
                <a:latin typeface="Candara" panose="020E0502030303020204" pitchFamily="34" charset="0"/>
              </a:rPr>
              <a:t>(recently added comprehensive ICDs for hadron polarimetry and related to the infrastructure/detector envelope)</a:t>
            </a:r>
          </a:p>
          <a:p>
            <a:pPr marL="168275" indent="-168275">
              <a:spcBef>
                <a:spcPts val="600"/>
              </a:spcBef>
              <a:buFont typeface="Arial" panose="020B0604020202020204" pitchFamily="34" charset="0"/>
              <a:buChar char="•"/>
              <a:tabLst>
                <a:tab pos="168275" algn="l"/>
              </a:tabLst>
            </a:pPr>
            <a:endParaRPr lang="en-US" sz="1600" dirty="0">
              <a:solidFill>
                <a:srgbClr val="000000"/>
              </a:solidFill>
              <a:latin typeface="Candara" panose="020E0502030303020204" pitchFamily="34" charset="0"/>
            </a:endParaRPr>
          </a:p>
        </p:txBody>
      </p:sp>
      <p:sp>
        <p:nvSpPr>
          <p:cNvPr id="12" name="Title 1">
            <a:extLst>
              <a:ext uri="{FF2B5EF4-FFF2-40B4-BE49-F238E27FC236}">
                <a16:creationId xmlns:a16="http://schemas.microsoft.com/office/drawing/2014/main" id="{F4C0E1C2-345C-84F6-89A3-25A3B64CF0EC}"/>
              </a:ext>
            </a:extLst>
          </p:cNvPr>
          <p:cNvSpPr txBox="1">
            <a:spLocks noChangeAspect="1"/>
          </p:cNvSpPr>
          <p:nvPr/>
        </p:nvSpPr>
        <p:spPr>
          <a:xfrm>
            <a:off x="445478" y="-114260"/>
            <a:ext cx="11512060" cy="658492"/>
          </a:xfrm>
          <a:prstGeom prst="rect">
            <a:avLst/>
          </a:prstGeom>
        </p:spPr>
        <p:txBody>
          <a:bodyPr anchor="b" anchorCtr="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mn-lt"/>
              </a:rPr>
              <a:t>Deriving</a:t>
            </a:r>
            <a:r>
              <a:rPr lang="en-US" sz="3200" dirty="0">
                <a:solidFill>
                  <a:srgbClr val="000000">
                    <a:lumMod val="75000"/>
                    <a:lumOff val="25000"/>
                  </a:srgbClr>
                </a:solidFill>
              </a:rPr>
              <a:t> </a:t>
            </a:r>
            <a:r>
              <a:rPr lang="en-US" sz="3200" dirty="0">
                <a:solidFill>
                  <a:srgbClr val="000000">
                    <a:lumMod val="75000"/>
                    <a:lumOff val="25000"/>
                  </a:srgbClr>
                </a:solidFill>
                <a:latin typeface="+mn-lt"/>
              </a:rPr>
              <a:t>Interfaces</a:t>
            </a:r>
          </a:p>
        </p:txBody>
      </p:sp>
      <p:pic>
        <p:nvPicPr>
          <p:cNvPr id="9" name="Picture 8">
            <a:extLst>
              <a:ext uri="{FF2B5EF4-FFF2-40B4-BE49-F238E27FC236}">
                <a16:creationId xmlns:a16="http://schemas.microsoft.com/office/drawing/2014/main" id="{23B8DBE5-82EF-8720-EDBD-66DE3B8E7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38" y="873520"/>
            <a:ext cx="4602498" cy="4839391"/>
          </a:xfrm>
          <a:prstGeom prst="rect">
            <a:avLst/>
          </a:prstGeom>
        </p:spPr>
      </p:pic>
      <p:sp>
        <p:nvSpPr>
          <p:cNvPr id="14" name="TextBox 13">
            <a:extLst>
              <a:ext uri="{FF2B5EF4-FFF2-40B4-BE49-F238E27FC236}">
                <a16:creationId xmlns:a16="http://schemas.microsoft.com/office/drawing/2014/main" id="{6AD9D4C8-3B91-0741-5AC6-A73299CA32C8}"/>
              </a:ext>
            </a:extLst>
          </p:cNvPr>
          <p:cNvSpPr txBox="1"/>
          <p:nvPr/>
        </p:nvSpPr>
        <p:spPr>
          <a:xfrm>
            <a:off x="570398" y="5752534"/>
            <a:ext cx="4573950" cy="465205"/>
          </a:xfrm>
          <a:prstGeom prst="rect">
            <a:avLst/>
          </a:prstGeom>
          <a:noFill/>
        </p:spPr>
        <p:txBody>
          <a:bodyPr wrap="square" rtlCol="0">
            <a:spAutoFit/>
          </a:bodyPr>
          <a:lstStyle/>
          <a:p>
            <a:pPr>
              <a:tabLst>
                <a:tab pos="168275" algn="l"/>
              </a:tabLst>
            </a:pPr>
            <a:r>
              <a:rPr lang="en-US" sz="1200" i="1" dirty="0">
                <a:solidFill>
                  <a:schemeClr val="bg2">
                    <a:lumMod val="50000"/>
                  </a:schemeClr>
                </a:solidFill>
                <a:latin typeface="Candara" panose="020E0502030303020204" pitchFamily="34" charset="0"/>
              </a:rPr>
              <a:t>Visit https://eic.jlab.org/Documents/InterfaceInterrogation.pdf</a:t>
            </a:r>
          </a:p>
          <a:p>
            <a:pPr>
              <a:tabLst>
                <a:tab pos="168275" algn="l"/>
              </a:tabLst>
            </a:pPr>
            <a:r>
              <a:rPr lang="en-US" sz="1200" i="1" dirty="0">
                <a:solidFill>
                  <a:schemeClr val="bg2">
                    <a:lumMod val="50000"/>
                  </a:schemeClr>
                </a:solidFill>
                <a:latin typeface="Candara" panose="020E0502030303020204" pitchFamily="34" charset="0"/>
              </a:rPr>
              <a:t>for more details.</a:t>
            </a:r>
          </a:p>
        </p:txBody>
      </p:sp>
    </p:spTree>
    <p:extLst>
      <p:ext uri="{BB962C8B-B14F-4D97-AF65-F5344CB8AC3E}">
        <p14:creationId xmlns:p14="http://schemas.microsoft.com/office/powerpoint/2010/main" val="4192893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615A8-4B4E-A111-B941-1093666F597F}"/>
            </a:ext>
          </a:extLst>
        </p:cNvPr>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E345AD82-044B-AF2E-CE39-1EA51178170C}"/>
              </a:ext>
            </a:extLst>
          </p:cNvPr>
          <p:cNvSpPr txBox="1">
            <a:spLocks/>
          </p:cNvSpPr>
          <p:nvPr/>
        </p:nvSpPr>
        <p:spPr>
          <a:xfrm>
            <a:off x="5181600" y="6400801"/>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a:latin typeface="Franklin Gothic Book" panose="020F0502020204030204"/>
              </a:rPr>
              <a:pPr/>
              <a:t>34</a:t>
            </a:fld>
            <a:endParaRPr lang="en-US" dirty="0">
              <a:latin typeface="Franklin Gothic Book" panose="020F0502020204030204"/>
            </a:endParaRPr>
          </a:p>
        </p:txBody>
      </p:sp>
      <p:sp>
        <p:nvSpPr>
          <p:cNvPr id="9" name="TextBox 8">
            <a:extLst>
              <a:ext uri="{FF2B5EF4-FFF2-40B4-BE49-F238E27FC236}">
                <a16:creationId xmlns:a16="http://schemas.microsoft.com/office/drawing/2014/main" id="{9E907D8E-E442-DCCF-30FF-9F87ABDFF42F}"/>
              </a:ext>
            </a:extLst>
          </p:cNvPr>
          <p:cNvSpPr txBox="1">
            <a:spLocks noChangeAspect="1"/>
          </p:cNvSpPr>
          <p:nvPr/>
        </p:nvSpPr>
        <p:spPr>
          <a:xfrm>
            <a:off x="705729" y="505670"/>
            <a:ext cx="4186311" cy="307777"/>
          </a:xfrm>
          <a:prstGeom prst="rect">
            <a:avLst/>
          </a:prstGeom>
          <a:solidFill>
            <a:srgbClr val="9BA8B7">
              <a:lumMod val="20000"/>
              <a:lumOff val="80000"/>
            </a:srgbClr>
          </a:solidFill>
        </p:spPr>
        <p:txBody>
          <a:bodyPr wrap="square" rtlCol="0">
            <a:spAutoFit/>
          </a:bodyPr>
          <a:lstStyle/>
          <a:p>
            <a:pPr>
              <a:defRPr/>
            </a:pPr>
            <a:r>
              <a:rPr lang="en-US" sz="1400" kern="0" dirty="0">
                <a:solidFill>
                  <a:srgbClr val="9BA8B7">
                    <a:lumMod val="75000"/>
                  </a:srgbClr>
                </a:solidFill>
                <a:latin typeface="Bookman Old Style" panose="020F0302020204030204"/>
              </a:rPr>
              <a:t>Requirements, Interfaces, Quality Assurance</a:t>
            </a:r>
          </a:p>
        </p:txBody>
      </p:sp>
      <p:sp>
        <p:nvSpPr>
          <p:cNvPr id="5" name="Title 1">
            <a:extLst>
              <a:ext uri="{FF2B5EF4-FFF2-40B4-BE49-F238E27FC236}">
                <a16:creationId xmlns:a16="http://schemas.microsoft.com/office/drawing/2014/main" id="{3CC0D7FC-735B-35AC-935C-D6F05C8CFAC5}"/>
              </a:ext>
            </a:extLst>
          </p:cNvPr>
          <p:cNvSpPr txBox="1">
            <a:spLocks noChangeAspect="1"/>
          </p:cNvSpPr>
          <p:nvPr/>
        </p:nvSpPr>
        <p:spPr>
          <a:xfrm>
            <a:off x="339970" y="-82802"/>
            <a:ext cx="11512060" cy="588472"/>
          </a:xfrm>
          <a:prstGeom prst="rect">
            <a:avLst/>
          </a:prstGeom>
        </p:spPr>
        <p:txBody>
          <a:bodyPr anchor="b" anchorCtr="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mn-lt"/>
              </a:rPr>
              <a:t>Documenting the Information</a:t>
            </a:r>
          </a:p>
        </p:txBody>
      </p:sp>
      <p:pic>
        <p:nvPicPr>
          <p:cNvPr id="6" name="Picture 5">
            <a:extLst>
              <a:ext uri="{FF2B5EF4-FFF2-40B4-BE49-F238E27FC236}">
                <a16:creationId xmlns:a16="http://schemas.microsoft.com/office/drawing/2014/main" id="{C38B69D1-D32A-4C9F-4B1E-24E37CCD3049}"/>
              </a:ext>
            </a:extLst>
          </p:cNvPr>
          <p:cNvPicPr>
            <a:picLocks noChangeAspect="1"/>
          </p:cNvPicPr>
          <p:nvPr/>
        </p:nvPicPr>
        <p:blipFill>
          <a:blip r:embed="rId3"/>
          <a:stretch>
            <a:fillRect/>
          </a:stretch>
        </p:blipFill>
        <p:spPr>
          <a:xfrm>
            <a:off x="686748" y="813447"/>
            <a:ext cx="10799523" cy="5757142"/>
          </a:xfrm>
          <a:prstGeom prst="rect">
            <a:avLst/>
          </a:prstGeom>
        </p:spPr>
      </p:pic>
    </p:spTree>
    <p:extLst>
      <p:ext uri="{BB962C8B-B14F-4D97-AF65-F5344CB8AC3E}">
        <p14:creationId xmlns:p14="http://schemas.microsoft.com/office/powerpoint/2010/main" val="192349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0F94A-A014-F6F5-7231-4B0F5CECC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C0503-3D0B-9027-CA2E-49EC99ABD9D5}"/>
              </a:ext>
            </a:extLst>
          </p:cNvPr>
          <p:cNvSpPr>
            <a:spLocks noGrp="1"/>
          </p:cNvSpPr>
          <p:nvPr>
            <p:ph type="title"/>
          </p:nvPr>
        </p:nvSpPr>
        <p:spPr>
          <a:xfrm>
            <a:off x="249991" y="0"/>
            <a:ext cx="11942010" cy="523415"/>
          </a:xfrm>
        </p:spPr>
        <p:txBody>
          <a:bodyPr>
            <a:noAutofit/>
          </a:bodyPr>
          <a:lstStyle/>
          <a:p>
            <a:r>
              <a:rPr lang="en-US" sz="2800" b="1" dirty="0">
                <a:latin typeface="+mn-lt"/>
              </a:rPr>
              <a:t>Recent Updates – AC-LGAD/TOF Peer Review</a:t>
            </a:r>
          </a:p>
        </p:txBody>
      </p:sp>
      <p:sp>
        <p:nvSpPr>
          <p:cNvPr id="3" name="Slide Number Placeholder 2">
            <a:extLst>
              <a:ext uri="{FF2B5EF4-FFF2-40B4-BE49-F238E27FC236}">
                <a16:creationId xmlns:a16="http://schemas.microsoft.com/office/drawing/2014/main" id="{82C62E9C-46BC-D0C5-5028-75170009BF7E}"/>
              </a:ext>
            </a:extLst>
          </p:cNvPr>
          <p:cNvSpPr>
            <a:spLocks noGrp="1"/>
          </p:cNvSpPr>
          <p:nvPr>
            <p:ph type="sldNum" sz="quarter" idx="4"/>
          </p:nvPr>
        </p:nvSpPr>
        <p:spPr>
          <a:xfrm>
            <a:off x="11451649" y="6533724"/>
            <a:ext cx="432486" cy="294041"/>
          </a:xfrm>
          <a:prstGeom prst="rect">
            <a:avLst/>
          </a:prstGeom>
        </p:spPr>
        <p:txBody>
          <a:bodyPr lIns="0" tIns="0" rIns="0" bIns="0" anchor="ctr"/>
          <a:lstStyle>
            <a:defPPr>
              <a:defRPr lang="en-US"/>
            </a:defPPr>
            <a:lvl1pPr marL="0" algn="ct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4</a:t>
            </a:fld>
            <a:endParaRPr lang="en-US" dirty="0"/>
          </a:p>
        </p:txBody>
      </p:sp>
      <p:sp>
        <p:nvSpPr>
          <p:cNvPr id="5" name="TextBox 4">
            <a:extLst>
              <a:ext uri="{FF2B5EF4-FFF2-40B4-BE49-F238E27FC236}">
                <a16:creationId xmlns:a16="http://schemas.microsoft.com/office/drawing/2014/main" id="{0E884121-E074-AF7F-2761-3B745C9C0562}"/>
              </a:ext>
            </a:extLst>
          </p:cNvPr>
          <p:cNvSpPr txBox="1"/>
          <p:nvPr/>
        </p:nvSpPr>
        <p:spPr>
          <a:xfrm>
            <a:off x="547848" y="658822"/>
            <a:ext cx="11336287" cy="47859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On December 3 we had a peer review for the AC-LGAD/TOF detectors with three reviewers. See </a:t>
            </a:r>
            <a:r>
              <a:rPr lang="en-US" dirty="0">
                <a:hlinkClick r:id="rId2"/>
              </a:rPr>
              <a:t>https://indico.bnl.gov/event/30519/</a:t>
            </a:r>
            <a:r>
              <a:rPr lang="en-US" dirty="0"/>
              <a:t>  (Passwd: ToF122025).</a:t>
            </a:r>
          </a:p>
          <a:p>
            <a:pPr marL="742950" lvl="1" indent="-285750">
              <a:spcAft>
                <a:spcPts val="600"/>
              </a:spcAft>
              <a:buFont typeface="Arial" panose="020B0604020202020204" pitchFamily="34" charset="0"/>
              <a:buChar char="•"/>
            </a:pPr>
            <a:r>
              <a:rPr lang="en-US" dirty="0"/>
              <a:t>Review Committee: </a:t>
            </a:r>
            <a:r>
              <a:rPr lang="it-IT" dirty="0"/>
              <a:t>Koji Nakamura (KEK), Stefania Bufalino (Torino) and Giovanni Pinaroli (BNL)</a:t>
            </a:r>
            <a:endParaRPr lang="en-US" dirty="0"/>
          </a:p>
          <a:p>
            <a:pPr marL="285750" indent="-285750">
              <a:spcAft>
                <a:spcPts val="600"/>
              </a:spcAft>
              <a:buFont typeface="Arial" panose="020B0604020202020204" pitchFamily="34" charset="0"/>
              <a:buChar char="•"/>
            </a:pPr>
            <a:r>
              <a:rPr lang="en-US" dirty="0"/>
              <a:t>The main questions and discussions related to the overall time-of-flight requirements and what this entails for the sensor timing requirements, the need for electrical tests of the assembled modules to validate sensor yield, and the power budget estimation and cooling design strategy.</a:t>
            </a:r>
          </a:p>
          <a:p>
            <a:pPr marL="285750" indent="-285750">
              <a:spcAft>
                <a:spcPts val="600"/>
              </a:spcAft>
              <a:buFont typeface="Arial" panose="020B0604020202020204" pitchFamily="34" charset="0"/>
              <a:buChar char="•"/>
            </a:pPr>
            <a:r>
              <a:rPr lang="en-US" dirty="0"/>
              <a:t>The closeout was a week later on December 10. The reviewers concluded that the status of the different activities presented shows a sufficient level of maturity for the current phase of the project. They had four recommendations for further project planning towards a 60% Preliminary Design Review in a few months, related to:</a:t>
            </a:r>
          </a:p>
          <a:p>
            <a:pPr marL="800100" lvl="1" indent="-342900">
              <a:spcAft>
                <a:spcPts val="600"/>
              </a:spcAft>
              <a:buFont typeface="+mj-lt"/>
              <a:buAutoNum type="arabicPeriod"/>
            </a:pPr>
            <a:r>
              <a:rPr lang="en-US" dirty="0"/>
              <a:t>further work on PCB design for transmission lines and to define the technical performance;</a:t>
            </a:r>
          </a:p>
          <a:p>
            <a:pPr marL="800100" lvl="1" indent="-342900">
              <a:spcAft>
                <a:spcPts val="600"/>
              </a:spcAft>
              <a:buFont typeface="+mj-lt"/>
              <a:buAutoNum type="arabicPeriod"/>
            </a:pPr>
            <a:r>
              <a:rPr lang="en-US" dirty="0"/>
              <a:t>clearer power budget estimation and cooling design strategy;</a:t>
            </a:r>
          </a:p>
          <a:p>
            <a:pPr marL="800100" lvl="1" indent="-342900">
              <a:spcAft>
                <a:spcPts val="600"/>
              </a:spcAft>
              <a:buFont typeface="+mj-lt"/>
              <a:buAutoNum type="arabicPeriod"/>
            </a:pPr>
            <a:r>
              <a:rPr lang="en-US" dirty="0"/>
              <a:t>labor estimates as available and for the future phases of the project; and</a:t>
            </a:r>
          </a:p>
          <a:p>
            <a:pPr marL="800100" lvl="1" indent="-342900">
              <a:spcAft>
                <a:spcPts val="600"/>
              </a:spcAft>
              <a:buFont typeface="+mj-lt"/>
              <a:buAutoNum type="arabicPeriod"/>
            </a:pPr>
            <a:r>
              <a:rPr lang="en-US" dirty="0"/>
              <a:t>need for an interface document with details about the interfaces of the single parts of the project (for instance the geometry envelope). </a:t>
            </a:r>
            <a:r>
              <a:rPr lang="en-US" sz="1600" i="1" dirty="0"/>
              <a:t>This recommendation has been  addressed with that ICD now posted. </a:t>
            </a:r>
            <a:endParaRPr lang="en-US" sz="1600" dirty="0"/>
          </a:p>
        </p:txBody>
      </p:sp>
    </p:spTree>
    <p:extLst>
      <p:ext uri="{BB962C8B-B14F-4D97-AF65-F5344CB8AC3E}">
        <p14:creationId xmlns:p14="http://schemas.microsoft.com/office/powerpoint/2010/main" val="155092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CE733-819C-310E-AB97-E61713096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EEBAE-F011-FB52-3625-87F8A81A0322}"/>
              </a:ext>
            </a:extLst>
          </p:cNvPr>
          <p:cNvSpPr>
            <a:spLocks noGrp="1"/>
          </p:cNvSpPr>
          <p:nvPr>
            <p:ph type="title"/>
          </p:nvPr>
        </p:nvSpPr>
        <p:spPr>
          <a:xfrm>
            <a:off x="181831" y="0"/>
            <a:ext cx="12108608" cy="523415"/>
          </a:xfrm>
        </p:spPr>
        <p:txBody>
          <a:bodyPr>
            <a:noAutofit/>
          </a:bodyPr>
          <a:lstStyle/>
          <a:p>
            <a:r>
              <a:rPr lang="en-US" sz="2800" b="1" dirty="0">
                <a:latin typeface="+mn-lt"/>
              </a:rPr>
              <a:t>Recent Updates – </a:t>
            </a:r>
            <a:r>
              <a:rPr lang="en-US" dirty="0"/>
              <a:t>PDR of the </a:t>
            </a:r>
            <a:r>
              <a:rPr lang="en-US" dirty="0" err="1"/>
              <a:t>ePIC</a:t>
            </a:r>
            <a:r>
              <a:rPr lang="en-US" dirty="0"/>
              <a:t> Outer and Inner Support Structures</a:t>
            </a:r>
            <a:endParaRPr lang="en-US" sz="2800" b="1" dirty="0">
              <a:latin typeface="+mn-lt"/>
            </a:endParaRPr>
          </a:p>
        </p:txBody>
      </p:sp>
      <p:sp>
        <p:nvSpPr>
          <p:cNvPr id="3" name="Slide Number Placeholder 2">
            <a:extLst>
              <a:ext uri="{FF2B5EF4-FFF2-40B4-BE49-F238E27FC236}">
                <a16:creationId xmlns:a16="http://schemas.microsoft.com/office/drawing/2014/main" id="{A4027409-12D9-3D0F-DC92-507627E49D60}"/>
              </a:ext>
            </a:extLst>
          </p:cNvPr>
          <p:cNvSpPr>
            <a:spLocks noGrp="1"/>
          </p:cNvSpPr>
          <p:nvPr>
            <p:ph type="sldNum" sz="quarter" idx="4"/>
          </p:nvPr>
        </p:nvSpPr>
        <p:spPr>
          <a:xfrm>
            <a:off x="11451649" y="6533724"/>
            <a:ext cx="432486" cy="294041"/>
          </a:xfrm>
          <a:prstGeom prst="rect">
            <a:avLst/>
          </a:prstGeom>
        </p:spPr>
        <p:txBody>
          <a:bodyPr lIns="0" tIns="0" rIns="0" bIns="0" anchor="ctr"/>
          <a:lstStyle>
            <a:defPPr>
              <a:defRPr lang="en-US"/>
            </a:defPPr>
            <a:lvl1pPr marL="0" algn="ct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5</a:t>
            </a:fld>
            <a:endParaRPr lang="en-US" dirty="0"/>
          </a:p>
        </p:txBody>
      </p:sp>
      <p:sp>
        <p:nvSpPr>
          <p:cNvPr id="5" name="TextBox 4">
            <a:extLst>
              <a:ext uri="{FF2B5EF4-FFF2-40B4-BE49-F238E27FC236}">
                <a16:creationId xmlns:a16="http://schemas.microsoft.com/office/drawing/2014/main" id="{E444E4C0-C8C0-578B-0B11-339A68C05FFB}"/>
              </a:ext>
            </a:extLst>
          </p:cNvPr>
          <p:cNvSpPr txBox="1"/>
          <p:nvPr/>
        </p:nvSpPr>
        <p:spPr>
          <a:xfrm>
            <a:off x="547848" y="658822"/>
            <a:ext cx="11336287" cy="523220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The 60% preliminary design review of the Support Structures in the Central Detector (under the Integration, Infrastructure and Installation scope) was held on December 8 and 9.</a:t>
            </a:r>
          </a:p>
          <a:p>
            <a:pPr marL="742950" lvl="1" indent="-285750">
              <a:spcAft>
                <a:spcPts val="600"/>
              </a:spcAft>
              <a:buFont typeface="Arial" panose="020B0604020202020204" pitchFamily="34" charset="0"/>
              <a:buChar char="•"/>
            </a:pPr>
            <a:r>
              <a:rPr lang="en-US" dirty="0"/>
              <a:t>Review Committee: Michael Gaffney (BNL), Jim Mills (BNL), Timothy Whitlatch (</a:t>
            </a:r>
            <a:r>
              <a:rPr lang="en-US" dirty="0" err="1"/>
              <a:t>JLab</a:t>
            </a:r>
            <a:r>
              <a:rPr lang="en-US" dirty="0"/>
              <a:t>), Kyle Zeug (UW-Madison Physical Sciences Laboratory)</a:t>
            </a:r>
          </a:p>
          <a:p>
            <a:pPr marL="285750" indent="-285750">
              <a:spcAft>
                <a:spcPts val="600"/>
              </a:spcAft>
              <a:buFont typeface="Arial" panose="020B0604020202020204" pitchFamily="34" charset="0"/>
              <a:buChar char="•"/>
            </a:pPr>
            <a:r>
              <a:rPr lang="en-US" dirty="0"/>
              <a:t>The review committee answered yes to four charge questions and mostly yes to the other three. The mostly yes relates to their three recommendations:</a:t>
            </a:r>
          </a:p>
          <a:p>
            <a:pPr marL="800100" lvl="1" indent="-342900">
              <a:spcAft>
                <a:spcPts val="600"/>
              </a:spcAft>
              <a:buFont typeface="+mj-lt"/>
              <a:buAutoNum type="arabicPeriod"/>
            </a:pPr>
            <a:r>
              <a:rPr lang="en-US" dirty="0"/>
              <a:t>The status of the Cradle, Moving Mechanism and Barrel Access Platforms subsystem is still in a very preliminary state.  It is important that the project address this issue by providing additional staff to the engineering lead. </a:t>
            </a:r>
          </a:p>
          <a:p>
            <a:pPr marL="1257300" lvl="2" indent="-342900">
              <a:spcAft>
                <a:spcPts val="600"/>
              </a:spcAft>
              <a:buFont typeface="Arial" panose="020B0604020202020204" pitchFamily="34" charset="0"/>
              <a:buChar char="•"/>
            </a:pPr>
            <a:r>
              <a:rPr lang="en-US" sz="1400" dirty="0"/>
              <a:t>Assign additional help to complete the design and analysis of the cradle system</a:t>
            </a:r>
          </a:p>
          <a:p>
            <a:pPr marL="1257300" lvl="2" indent="-342900">
              <a:spcAft>
                <a:spcPts val="600"/>
              </a:spcAft>
              <a:buFont typeface="Arial" panose="020B0604020202020204" pitchFamily="34" charset="0"/>
              <a:buChar char="•"/>
            </a:pPr>
            <a:r>
              <a:rPr lang="en-US" sz="1400" dirty="0"/>
              <a:t>Moving the detector assembly from the IR to the assembly hall after initial magnet testing will have a time critical element to keep the MARCO magnet cool. Consider adding redundancy in the air castor system.</a:t>
            </a:r>
          </a:p>
          <a:p>
            <a:pPr marL="800100" lvl="1" indent="-342900">
              <a:spcAft>
                <a:spcPts val="600"/>
              </a:spcAft>
              <a:buFont typeface="+mj-lt"/>
              <a:buAutoNum type="arabicPeriod"/>
            </a:pPr>
            <a:r>
              <a:rPr lang="en-US" dirty="0"/>
              <a:t>Mock up a portion of the services runs to ensure there is enough space to install all services as soon as reasonably possible.</a:t>
            </a:r>
          </a:p>
          <a:p>
            <a:pPr marL="800100" lvl="1" indent="-342900">
              <a:spcAft>
                <a:spcPts val="600"/>
              </a:spcAft>
              <a:buFont typeface="+mj-lt"/>
              <a:buAutoNum type="arabicPeriod"/>
            </a:pPr>
            <a:r>
              <a:rPr lang="en-US" dirty="0"/>
              <a:t>Expedite the analysis and modifications to the floor structure.  Ensure a POC is identified to coordinate and lead this deliverable.</a:t>
            </a:r>
          </a:p>
          <a:p>
            <a:pPr marL="342900" indent="-342900">
              <a:spcAft>
                <a:spcPts val="600"/>
              </a:spcAft>
              <a:buFont typeface="Arial" panose="020B0604020202020204" pitchFamily="34" charset="0"/>
              <a:buChar char="•"/>
            </a:pPr>
            <a:r>
              <a:rPr lang="en-US" dirty="0"/>
              <a:t>The report is posted on https://indico.bnl.gov/event/30101/  (Passwd: I3PDR2025).</a:t>
            </a:r>
          </a:p>
        </p:txBody>
      </p:sp>
    </p:spTree>
    <p:extLst>
      <p:ext uri="{BB962C8B-B14F-4D97-AF65-F5344CB8AC3E}">
        <p14:creationId xmlns:p14="http://schemas.microsoft.com/office/powerpoint/2010/main" val="1429458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51A5A-2EB7-9927-FBD4-74A754052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5C8F2-D7D5-0EAB-9685-546778BB7CB2}"/>
              </a:ext>
            </a:extLst>
          </p:cNvPr>
          <p:cNvSpPr>
            <a:spLocks noGrp="1"/>
          </p:cNvSpPr>
          <p:nvPr>
            <p:ph type="title"/>
          </p:nvPr>
        </p:nvSpPr>
        <p:spPr>
          <a:xfrm>
            <a:off x="249991" y="0"/>
            <a:ext cx="11942010" cy="523415"/>
          </a:xfrm>
        </p:spPr>
        <p:txBody>
          <a:bodyPr>
            <a:noAutofit/>
          </a:bodyPr>
          <a:lstStyle/>
          <a:p>
            <a:r>
              <a:rPr lang="en-US" sz="2800" b="1" dirty="0">
                <a:latin typeface="+mn-lt"/>
              </a:rPr>
              <a:t>Recent Updates – PDR of the MPGD Trackers</a:t>
            </a:r>
          </a:p>
        </p:txBody>
      </p:sp>
      <p:sp>
        <p:nvSpPr>
          <p:cNvPr id="3" name="Slide Number Placeholder 2">
            <a:extLst>
              <a:ext uri="{FF2B5EF4-FFF2-40B4-BE49-F238E27FC236}">
                <a16:creationId xmlns:a16="http://schemas.microsoft.com/office/drawing/2014/main" id="{E74E3FFA-D16D-D6D3-9E63-BADCCB64DB0C}"/>
              </a:ext>
            </a:extLst>
          </p:cNvPr>
          <p:cNvSpPr>
            <a:spLocks noGrp="1"/>
          </p:cNvSpPr>
          <p:nvPr>
            <p:ph type="sldNum" sz="quarter" idx="4"/>
          </p:nvPr>
        </p:nvSpPr>
        <p:spPr>
          <a:xfrm>
            <a:off x="11451649" y="6533724"/>
            <a:ext cx="432486" cy="294041"/>
          </a:xfrm>
          <a:prstGeom prst="rect">
            <a:avLst/>
          </a:prstGeom>
        </p:spPr>
        <p:txBody>
          <a:bodyPr lIns="0" tIns="0" rIns="0" bIns="0" anchor="ctr"/>
          <a:lstStyle>
            <a:defPPr>
              <a:defRPr lang="en-US"/>
            </a:defPPr>
            <a:lvl1pPr marL="0" algn="ct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6</a:t>
            </a:fld>
            <a:endParaRPr lang="en-US" dirty="0"/>
          </a:p>
        </p:txBody>
      </p:sp>
      <p:sp>
        <p:nvSpPr>
          <p:cNvPr id="5" name="TextBox 4">
            <a:extLst>
              <a:ext uri="{FF2B5EF4-FFF2-40B4-BE49-F238E27FC236}">
                <a16:creationId xmlns:a16="http://schemas.microsoft.com/office/drawing/2014/main" id="{C8227980-0A52-1119-6BD0-E0B3200B7AB8}"/>
              </a:ext>
            </a:extLst>
          </p:cNvPr>
          <p:cNvSpPr txBox="1"/>
          <p:nvPr/>
        </p:nvSpPr>
        <p:spPr>
          <a:xfrm>
            <a:off x="547848" y="658822"/>
            <a:ext cx="11336287" cy="560153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The preliminary (60%) design review for the gaseous-based tracking detectors was on December 15. </a:t>
            </a:r>
          </a:p>
          <a:p>
            <a:pPr marL="742950" lvl="1" indent="-285750">
              <a:spcAft>
                <a:spcPts val="600"/>
              </a:spcAft>
              <a:buFont typeface="Arial" panose="020B0604020202020204" pitchFamily="34" charset="0"/>
              <a:buChar char="•"/>
            </a:pPr>
            <a:r>
              <a:rPr lang="en-US" dirty="0"/>
              <a:t>Review Committee: Maxim Titov (CEA), Florian </a:t>
            </a:r>
            <a:r>
              <a:rPr lang="en-US" dirty="0" err="1"/>
              <a:t>Brunbauer</a:t>
            </a:r>
            <a:r>
              <a:rPr lang="en-US" dirty="0"/>
              <a:t> (CERN), Marco Cortesi (FRIB/MSU)	</a:t>
            </a:r>
          </a:p>
          <a:p>
            <a:pPr marL="285750" indent="-285750">
              <a:spcAft>
                <a:spcPts val="600"/>
              </a:spcAft>
              <a:buFont typeface="Arial" panose="020B0604020202020204" pitchFamily="34" charset="0"/>
              <a:buChar char="•"/>
            </a:pPr>
            <a:r>
              <a:rPr lang="en-US" dirty="0"/>
              <a:t>The reviewers answered yes or partially yes to the six charge questions, with the partial yes correlated with four recommendations related to completion of tracking simulations with backgrounds included, improved documentation, and completion of the final gas mixture choice and the powering scheme.</a:t>
            </a:r>
          </a:p>
          <a:p>
            <a:pPr marL="800100" lvl="1" indent="-342900">
              <a:spcAft>
                <a:spcPts val="600"/>
              </a:spcAft>
              <a:buFont typeface="+mj-lt"/>
              <a:buAutoNum type="arabicPeriod"/>
            </a:pPr>
            <a:r>
              <a:rPr lang="en-US" sz="1200" dirty="0"/>
              <a:t>The ongoing performance analyses and activities related to the selected gas mixtures, readout geometries, drift gaps, and mechanical support structures would benefit from being completed and more fully documented to provide a clear and well-justified technical basis for baselining. Clear demonstration of consistency between the design choices and the required detector performance would further support the maturity and readiness of the baseline design. </a:t>
            </a:r>
          </a:p>
          <a:p>
            <a:pPr marL="800100" lvl="1" indent="-342900">
              <a:spcAft>
                <a:spcPts val="600"/>
              </a:spcAft>
              <a:buFont typeface="+mj-lt"/>
              <a:buAutoNum type="arabicPeriod"/>
            </a:pPr>
            <a:r>
              <a:rPr lang="en-US" sz="1200" dirty="0"/>
              <a:t>Comprehensive simulations, including realistic background conditions and beam-energy dependence, are needed prior to baselining to validate the technical approach. Completing this work at an early stage reflects systems-engineering practice and effective risk management, as it helps reduce the likelihood of post-baseline design changes that could introduce complications across mechanical, electrical, and integration interfaces.</a:t>
            </a:r>
          </a:p>
          <a:p>
            <a:pPr marL="800100" lvl="1" indent="-342900">
              <a:spcAft>
                <a:spcPts val="600"/>
              </a:spcAft>
              <a:buFont typeface="+mj-lt"/>
              <a:buAutoNum type="arabicPeriod"/>
            </a:pPr>
            <a:r>
              <a:rPr lang="en-US" sz="1200" dirty="0"/>
              <a:t>It is recommended that the plan for full testing of the first articles for the various tracker systems be completed and clearly documented prior to baselining. Well-defined fabrication, testing, and qualification procedures, informed by the first-article experience, would help identify and address unforeseen technical issues and thereby further mitigate technical, cost, and schedule risks before proceeding to full-scale production. Develop a fabrication and assembly plan for the MPGD’s with emphasis on institutional commitments.</a:t>
            </a:r>
          </a:p>
          <a:p>
            <a:pPr marL="800100" lvl="1" indent="-342900">
              <a:spcAft>
                <a:spcPts val="600"/>
              </a:spcAft>
              <a:buFont typeface="+mj-lt"/>
              <a:buAutoNum type="arabicPeriod"/>
            </a:pPr>
            <a:r>
              <a:rPr lang="en-US" sz="1200" dirty="0"/>
              <a:t>Possible optimization of the sectorization and powering scheme of the GEM in the </a:t>
            </a:r>
            <a:r>
              <a:rPr lang="en-US" sz="1200" dirty="0" err="1"/>
              <a:t>muRWELL</a:t>
            </a:r>
            <a:r>
              <a:rPr lang="en-US" sz="1200" dirty="0"/>
              <a:t>- ECT should be considered in view of the expected currents on each sector and the expected current per sector should be quantified. A different orientation of the sectors (radially) may result in a better distribution of background current rate. The powering scheme should account for possible resistive voltage drops due to expected background currents.</a:t>
            </a:r>
          </a:p>
          <a:p>
            <a:pPr marL="342900" indent="-342900">
              <a:spcAft>
                <a:spcPts val="600"/>
              </a:spcAft>
              <a:buFont typeface="Arial" panose="020B0604020202020204" pitchFamily="34" charset="0"/>
              <a:buChar char="•"/>
            </a:pPr>
            <a:r>
              <a:rPr lang="en-US" dirty="0"/>
              <a:t>The review committee congratulates the </a:t>
            </a:r>
            <a:r>
              <a:rPr lang="en-US" dirty="0" err="1"/>
              <a:t>ePIC</a:t>
            </a:r>
            <a:r>
              <a:rPr lang="en-US" dirty="0"/>
              <a:t> MPGD’s tracking system teams on its significant progress since the previous review in 2024. The technologies for each component of the tracker are being advanced and development paths are now better defined from final prototypes to preproduction and final production.</a:t>
            </a:r>
          </a:p>
          <a:p>
            <a:pPr marL="342900" indent="-342900">
              <a:spcAft>
                <a:spcPts val="600"/>
              </a:spcAft>
              <a:buFont typeface="Arial" panose="020B0604020202020204" pitchFamily="34" charset="0"/>
              <a:buChar char="•"/>
            </a:pPr>
            <a:r>
              <a:rPr lang="en-US" dirty="0"/>
              <a:t>The report has been posted. See </a:t>
            </a:r>
            <a:r>
              <a:rPr lang="en-US" dirty="0">
                <a:hlinkClick r:id="rId2"/>
              </a:rPr>
              <a:t>https://indico.bnl.gov/event/30521/</a:t>
            </a:r>
            <a:r>
              <a:rPr lang="en-US" dirty="0"/>
              <a:t>  (Passwd: MPGD122025PDR).</a:t>
            </a:r>
          </a:p>
        </p:txBody>
      </p:sp>
    </p:spTree>
    <p:extLst>
      <p:ext uri="{BB962C8B-B14F-4D97-AF65-F5344CB8AC3E}">
        <p14:creationId xmlns:p14="http://schemas.microsoft.com/office/powerpoint/2010/main" val="54886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1255E-A089-2CD4-F96D-4A525DAB28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240AD-4E83-AA5D-37DF-715A6EBA8D5F}"/>
              </a:ext>
            </a:extLst>
          </p:cNvPr>
          <p:cNvSpPr>
            <a:spLocks noGrp="1"/>
          </p:cNvSpPr>
          <p:nvPr>
            <p:ph type="title"/>
          </p:nvPr>
        </p:nvSpPr>
        <p:spPr>
          <a:xfrm>
            <a:off x="249991" y="0"/>
            <a:ext cx="11942010" cy="523415"/>
          </a:xfrm>
        </p:spPr>
        <p:txBody>
          <a:bodyPr>
            <a:noAutofit/>
          </a:bodyPr>
          <a:lstStyle/>
          <a:p>
            <a:r>
              <a:rPr lang="en-US" dirty="0"/>
              <a:t>More</a:t>
            </a:r>
            <a:r>
              <a:rPr lang="en-US" sz="2800" b="1" dirty="0">
                <a:latin typeface="+mn-lt"/>
              </a:rPr>
              <a:t> Recent Updates - Miscellaneous</a:t>
            </a:r>
          </a:p>
        </p:txBody>
      </p:sp>
      <p:sp>
        <p:nvSpPr>
          <p:cNvPr id="3" name="Slide Number Placeholder 2">
            <a:extLst>
              <a:ext uri="{FF2B5EF4-FFF2-40B4-BE49-F238E27FC236}">
                <a16:creationId xmlns:a16="http://schemas.microsoft.com/office/drawing/2014/main" id="{3D5EC4A9-62DF-EC3A-55C4-DF05E233C5C3}"/>
              </a:ext>
            </a:extLst>
          </p:cNvPr>
          <p:cNvSpPr>
            <a:spLocks noGrp="1"/>
          </p:cNvSpPr>
          <p:nvPr>
            <p:ph type="sldNum" sz="quarter" idx="4"/>
          </p:nvPr>
        </p:nvSpPr>
        <p:spPr>
          <a:xfrm>
            <a:off x="11451649" y="6533724"/>
            <a:ext cx="432486" cy="294041"/>
          </a:xfrm>
          <a:prstGeom prst="rect">
            <a:avLst/>
          </a:prstGeom>
        </p:spPr>
        <p:txBody>
          <a:bodyPr lIns="0" tIns="0" rIns="0" bIns="0" anchor="ctr"/>
          <a:lstStyle>
            <a:defPPr>
              <a:defRPr lang="en-US"/>
            </a:defPPr>
            <a:lvl1pPr marL="0" algn="ct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7</a:t>
            </a:fld>
            <a:endParaRPr lang="en-US" dirty="0"/>
          </a:p>
        </p:txBody>
      </p:sp>
      <p:sp>
        <p:nvSpPr>
          <p:cNvPr id="5" name="TextBox 4">
            <a:extLst>
              <a:ext uri="{FF2B5EF4-FFF2-40B4-BE49-F238E27FC236}">
                <a16:creationId xmlns:a16="http://schemas.microsoft.com/office/drawing/2014/main" id="{3CDDC619-CDB1-1E78-5D81-1D45C9BA5EE0}"/>
              </a:ext>
            </a:extLst>
          </p:cNvPr>
          <p:cNvSpPr txBox="1"/>
          <p:nvPr/>
        </p:nvSpPr>
        <p:spPr>
          <a:xfrm>
            <a:off x="547848" y="658822"/>
            <a:ext cx="11336287" cy="44319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The procurement for the scintillation fibers for the Barrel Electromagnetic Calorimeter (CD-3A scope) was awarded to Kuraray.</a:t>
            </a:r>
          </a:p>
          <a:p>
            <a:pPr marL="285750" indent="-285750">
              <a:spcAft>
                <a:spcPts val="600"/>
              </a:spcAft>
              <a:buFont typeface="Arial" panose="020B0604020202020204" pitchFamily="34" charset="0"/>
              <a:buChar char="•"/>
            </a:pPr>
            <a:r>
              <a:rPr lang="en-US" dirty="0"/>
              <a:t>A Record of Decision was signed by both </a:t>
            </a:r>
            <a:r>
              <a:rPr lang="en-US" dirty="0" err="1"/>
              <a:t>ePIC</a:t>
            </a:r>
            <a:r>
              <a:rPr lang="en-US" dirty="0"/>
              <a:t> and EIC detector project leadership to constrain the number of readout channels of the CALOROC ASIC (Application Specific Integrated Circuit) for readout of calorimeters with Silicon Photomultiplier sensors to 36 channels and evade an extra engineering run.</a:t>
            </a:r>
          </a:p>
          <a:p>
            <a:pPr marL="285750" indent="-285750">
              <a:spcAft>
                <a:spcPts val="600"/>
              </a:spcAft>
              <a:buFont typeface="Arial" panose="020B0604020202020204" pitchFamily="34" charset="0"/>
              <a:buChar char="•"/>
            </a:pPr>
            <a:r>
              <a:rPr lang="en-US" dirty="0"/>
              <a:t>The individual quality control plan for the data acquisition/computing subsystem was posted, see </a:t>
            </a:r>
            <a:r>
              <a:rPr lang="en-US" dirty="0">
                <a:hlinkClick r:id="rId2"/>
              </a:rPr>
              <a:t>https://eic.jlab.org/Detector</a:t>
            </a:r>
            <a:r>
              <a:rPr lang="en-US" dirty="0"/>
              <a:t>.</a:t>
            </a:r>
          </a:p>
          <a:p>
            <a:pPr marL="285750" indent="-285750">
              <a:spcAft>
                <a:spcPts val="600"/>
              </a:spcAft>
              <a:buFont typeface="Arial" panose="020B0604020202020204" pitchFamily="34" charset="0"/>
              <a:buChar char="•"/>
            </a:pPr>
            <a:r>
              <a:rPr lang="en-US" dirty="0"/>
              <a:t>The inspection and test plan for the wafer probing of the Silicon Vertex Tracker was posted.</a:t>
            </a:r>
          </a:p>
          <a:p>
            <a:pPr marL="285750" indent="-285750">
              <a:spcAft>
                <a:spcPts val="600"/>
              </a:spcAft>
              <a:buFont typeface="Arial" panose="020B0604020202020204" pitchFamily="34" charset="0"/>
              <a:buChar char="•"/>
            </a:pPr>
            <a:r>
              <a:rPr lang="en-US" dirty="0"/>
              <a:t>The inspection and test plan for the scintillating fibers of the barrel imaging electromagnetic calorimeter was posted. </a:t>
            </a:r>
          </a:p>
          <a:p>
            <a:pPr marL="285750" indent="-285750">
              <a:spcAft>
                <a:spcPts val="600"/>
              </a:spcAft>
              <a:buFont typeface="Arial" panose="020B0604020202020204" pitchFamily="34" charset="0"/>
              <a:buChar char="•"/>
            </a:pPr>
            <a:r>
              <a:rPr lang="en-US" dirty="0"/>
              <a:t>Interfaces were updated. The Interface Control Documents related to Hadron Polarimetry and to the Detector Envelope governing the various allotted sub-detector spaces were completed and posted (see </a:t>
            </a:r>
            <a:r>
              <a:rPr lang="en-US" dirty="0">
                <a:hlinkClick r:id="rId2"/>
              </a:rPr>
              <a:t>https://eic.jlab.org/Detector</a:t>
            </a:r>
            <a:r>
              <a:rPr lang="en-US" dirty="0"/>
              <a:t>).</a:t>
            </a:r>
          </a:p>
          <a:p>
            <a:pPr marL="285750" indent="-285750">
              <a:spcAft>
                <a:spcPts val="600"/>
              </a:spcAft>
              <a:buFont typeface="Arial" panose="020B0604020202020204" pitchFamily="34" charset="0"/>
              <a:buChar char="•"/>
            </a:pPr>
            <a:r>
              <a:rPr lang="en-US" dirty="0"/>
              <a:t>Work is ongoing to document the detector pre-ops phase, one era with </a:t>
            </a:r>
            <a:r>
              <a:rPr lang="en-US" dirty="0" err="1"/>
              <a:t>cosmics</a:t>
            </a:r>
            <a:r>
              <a:rPr lang="en-US" dirty="0"/>
              <a:t> and a later era with beam.</a:t>
            </a:r>
          </a:p>
        </p:txBody>
      </p:sp>
    </p:spTree>
    <p:extLst>
      <p:ext uri="{BB962C8B-B14F-4D97-AF65-F5344CB8AC3E}">
        <p14:creationId xmlns:p14="http://schemas.microsoft.com/office/powerpoint/2010/main" val="130729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5181600" y="6400801"/>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a:latin typeface="Franklin Gothic Book" panose="020F0502020204030204"/>
              </a:rPr>
              <a:pPr/>
              <a:t>8</a:t>
            </a:fld>
            <a:endParaRPr lang="en-US" dirty="0">
              <a:latin typeface="Franklin Gothic Book" panose="020F0502020204030204"/>
            </a:endParaRPr>
          </a:p>
        </p:txBody>
      </p:sp>
      <p:sp>
        <p:nvSpPr>
          <p:cNvPr id="10" name="TextBox 9">
            <a:extLst>
              <a:ext uri="{FF2B5EF4-FFF2-40B4-BE49-F238E27FC236}">
                <a16:creationId xmlns:a16="http://schemas.microsoft.com/office/drawing/2014/main" id="{8FE13A8F-7E35-5725-5F71-1AB7C3A51E48}"/>
              </a:ext>
            </a:extLst>
          </p:cNvPr>
          <p:cNvSpPr txBox="1">
            <a:spLocks noChangeAspect="1"/>
          </p:cNvSpPr>
          <p:nvPr/>
        </p:nvSpPr>
        <p:spPr>
          <a:xfrm>
            <a:off x="486047" y="589532"/>
            <a:ext cx="3599570" cy="400110"/>
          </a:xfrm>
          <a:prstGeom prst="rect">
            <a:avLst/>
          </a:prstGeom>
          <a:solidFill>
            <a:srgbClr val="9BA8B7">
              <a:lumMod val="20000"/>
              <a:lumOff val="80000"/>
            </a:srgbClr>
          </a:solidFill>
        </p:spPr>
        <p:txBody>
          <a:bodyPr wrap="square" rtlCol="0">
            <a:spAutoFit/>
          </a:bodyPr>
          <a:lstStyle/>
          <a:p>
            <a:pPr>
              <a:defRPr/>
            </a:pPr>
            <a:r>
              <a:rPr lang="en-US" sz="2000" kern="0" dirty="0">
                <a:solidFill>
                  <a:srgbClr val="9BA8B7">
                    <a:lumMod val="75000"/>
                  </a:srgbClr>
                </a:solidFill>
              </a:rPr>
              <a:t>Interface Development</a:t>
            </a:r>
          </a:p>
        </p:txBody>
      </p:sp>
      <p:sp>
        <p:nvSpPr>
          <p:cNvPr id="11" name="TextBox 10">
            <a:extLst>
              <a:ext uri="{FF2B5EF4-FFF2-40B4-BE49-F238E27FC236}">
                <a16:creationId xmlns:a16="http://schemas.microsoft.com/office/drawing/2014/main" id="{AC0728BC-F77F-9B9C-4460-8518BDED4332}"/>
              </a:ext>
            </a:extLst>
          </p:cNvPr>
          <p:cNvSpPr txBox="1"/>
          <p:nvPr/>
        </p:nvSpPr>
        <p:spPr>
          <a:xfrm>
            <a:off x="5779716" y="887630"/>
            <a:ext cx="6207186" cy="5570756"/>
          </a:xfrm>
          <a:prstGeom prst="rect">
            <a:avLst/>
          </a:prstGeom>
          <a:noFill/>
        </p:spPr>
        <p:txBody>
          <a:bodyPr wrap="square" rtlCol="0">
            <a:spAutoFit/>
          </a:bodyPr>
          <a:lstStyle/>
          <a:p>
            <a:pPr marL="173038" lvl="1">
              <a:spcBef>
                <a:spcPts val="600"/>
              </a:spcBef>
              <a:tabLst>
                <a:tab pos="401638" algn="l"/>
                <a:tab pos="5834063" algn="r"/>
              </a:tabLst>
            </a:pPr>
            <a:r>
              <a:rPr lang="en-US" dirty="0">
                <a:solidFill>
                  <a:srgbClr val="000000"/>
                </a:solidFill>
                <a:latin typeface="Arial" panose="020B0604020202020204" pitchFamily="34" charset="0"/>
                <a:cs typeface="Arial" panose="020B0604020202020204" pitchFamily="34" charset="0"/>
              </a:rPr>
              <a:t>Interfaces fall into three distinct categories. </a:t>
            </a:r>
            <a:endParaRPr lang="en-US" dirty="0">
              <a:solidFill>
                <a:srgbClr val="E8E3CE">
                  <a:lumMod val="50000"/>
                </a:srgbClr>
              </a:solidFill>
              <a:latin typeface="Arial" panose="020B0604020202020204" pitchFamily="34" charset="0"/>
              <a:cs typeface="Arial" panose="020B0604020202020204" pitchFamily="34" charset="0"/>
            </a:endParaRPr>
          </a:p>
          <a:p>
            <a:pPr marL="401638" lvl="1" indent="-228600">
              <a:spcBef>
                <a:spcPts val="600"/>
              </a:spcBef>
              <a:buFont typeface="+mj-lt"/>
              <a:buAutoNum type="arabicPeriod"/>
              <a:tabLst>
                <a:tab pos="401638" algn="l"/>
                <a:tab pos="5834063" algn="r"/>
              </a:tabLst>
            </a:pPr>
            <a:r>
              <a:rPr lang="en-US" b="1" dirty="0">
                <a:solidFill>
                  <a:srgbClr val="E8E3CE">
                    <a:lumMod val="50000"/>
                  </a:srgbClr>
                </a:solidFill>
                <a:latin typeface="Arial" panose="020B0604020202020204" pitchFamily="34" charset="0"/>
                <a:cs typeface="Arial" panose="020B0604020202020204" pitchFamily="34" charset="0"/>
              </a:rPr>
              <a:t>Inward Facing Interfaces</a:t>
            </a:r>
            <a:r>
              <a:rPr lang="en-US" dirty="0">
                <a:solidFill>
                  <a:srgbClr val="E8E3CE">
                    <a:lumMod val="50000"/>
                  </a:srgbClr>
                </a:solidFill>
                <a:latin typeface="Arial" panose="020B0604020202020204" pitchFamily="34" charset="0"/>
                <a:cs typeface="Arial" panose="020B0604020202020204" pitchFamily="34" charset="0"/>
              </a:rPr>
              <a:t>	</a:t>
            </a:r>
            <a:endParaRPr lang="en-US" sz="1400" i="1" dirty="0">
              <a:solidFill>
                <a:srgbClr val="000000">
                  <a:lumMod val="50000"/>
                  <a:lumOff val="50000"/>
                </a:srgbClr>
              </a:solidFill>
              <a:latin typeface="Arial" panose="020B0604020202020204" pitchFamily="34" charset="0"/>
              <a:cs typeface="Arial" panose="020B0604020202020204" pitchFamily="34" charset="0"/>
            </a:endParaRPr>
          </a:p>
          <a:p>
            <a:pPr marL="401638" lvl="2">
              <a:tabLst>
                <a:tab pos="168275" algn="l"/>
              </a:tabLst>
            </a:pPr>
            <a:r>
              <a:rPr lang="en-US" dirty="0">
                <a:solidFill>
                  <a:srgbClr val="000000"/>
                </a:solidFill>
                <a:latin typeface="Arial" panose="020B0604020202020204" pitchFamily="34" charset="0"/>
                <a:cs typeface="Arial" panose="020B0604020202020204" pitchFamily="34" charset="0"/>
              </a:rPr>
              <a:t>These are the connections that exist entirely within a sub-system and are used to exchange material, energy, information or support internally. </a:t>
            </a:r>
            <a:r>
              <a:rPr lang="en-US" dirty="0">
                <a:solidFill>
                  <a:srgbClr val="3333FF"/>
                </a:solidFill>
                <a:latin typeface="Arial" panose="020B0604020202020204" pitchFamily="34" charset="0"/>
                <a:cs typeface="Arial" panose="020B0604020202020204" pitchFamily="34" charset="0"/>
              </a:rPr>
              <a:t>They are private to the sub-system.</a:t>
            </a:r>
          </a:p>
          <a:p>
            <a:pPr marL="401638" lvl="1" indent="-228600">
              <a:spcBef>
                <a:spcPts val="600"/>
              </a:spcBef>
              <a:buFont typeface="+mj-lt"/>
              <a:buAutoNum type="arabicPeriod"/>
              <a:tabLst>
                <a:tab pos="401638" algn="l"/>
                <a:tab pos="5834063" algn="r"/>
              </a:tabLst>
            </a:pPr>
            <a:r>
              <a:rPr lang="en-US" b="1" dirty="0">
                <a:solidFill>
                  <a:srgbClr val="E8E3CE">
                    <a:lumMod val="50000"/>
                  </a:srgbClr>
                </a:solidFill>
                <a:latin typeface="Arial" panose="020B0604020202020204" pitchFamily="34" charset="0"/>
                <a:cs typeface="Arial" panose="020B0604020202020204" pitchFamily="34" charset="0"/>
              </a:rPr>
              <a:t>Outward Facing Interfaces</a:t>
            </a:r>
            <a:endParaRPr lang="en-US" sz="1400" b="1" i="1" dirty="0">
              <a:solidFill>
                <a:srgbClr val="000000">
                  <a:lumMod val="50000"/>
                  <a:lumOff val="50000"/>
                </a:srgbClr>
              </a:solidFill>
              <a:latin typeface="Arial" panose="020B0604020202020204" pitchFamily="34" charset="0"/>
              <a:cs typeface="Arial" panose="020B0604020202020204" pitchFamily="34" charset="0"/>
            </a:endParaRPr>
          </a:p>
          <a:p>
            <a:pPr marL="401638" lvl="2">
              <a:tabLst>
                <a:tab pos="168275" algn="l"/>
              </a:tabLst>
            </a:pPr>
            <a:r>
              <a:rPr lang="en-US" dirty="0">
                <a:solidFill>
                  <a:srgbClr val="000000"/>
                </a:solidFill>
                <a:latin typeface="Arial" panose="020B0604020202020204" pitchFamily="34" charset="0"/>
                <a:cs typeface="Arial" panose="020B0604020202020204" pitchFamily="34" charset="0"/>
              </a:rPr>
              <a:t>These are the connections that are used to join sub-systems within the larger system. Because they cross sub-system boundaries, they must be well-defined and coordinated. </a:t>
            </a:r>
            <a:r>
              <a:rPr lang="en-US" sz="1200" i="1" dirty="0">
                <a:solidFill>
                  <a:srgbClr val="000000"/>
                </a:solidFill>
                <a:latin typeface="Arial" panose="020B0604020202020204" pitchFamily="34" charset="0"/>
                <a:cs typeface="Arial" panose="020B0604020202020204" pitchFamily="34" charset="0"/>
              </a:rPr>
              <a:t>(we call these “internal” on https://eic.jlab.org/Detector)</a:t>
            </a:r>
          </a:p>
          <a:p>
            <a:pPr marL="401638" lvl="1" indent="-228600">
              <a:spcBef>
                <a:spcPts val="600"/>
              </a:spcBef>
              <a:buFont typeface="+mj-lt"/>
              <a:buAutoNum type="arabicPeriod"/>
              <a:tabLst>
                <a:tab pos="401638" algn="l"/>
                <a:tab pos="5834063" algn="r"/>
              </a:tabLst>
            </a:pPr>
            <a:r>
              <a:rPr lang="en-US" b="1" dirty="0">
                <a:solidFill>
                  <a:srgbClr val="E8E3CE">
                    <a:lumMod val="50000"/>
                  </a:srgbClr>
                </a:solidFill>
                <a:latin typeface="Arial" panose="020B0604020202020204" pitchFamily="34" charset="0"/>
                <a:cs typeface="Arial" panose="020B0604020202020204" pitchFamily="34" charset="0"/>
              </a:rPr>
              <a:t>External Interfaces</a:t>
            </a:r>
            <a:r>
              <a:rPr lang="en-US" dirty="0">
                <a:solidFill>
                  <a:srgbClr val="E8E3CE">
                    <a:lumMod val="50000"/>
                  </a:srgbClr>
                </a:solidFill>
                <a:latin typeface="Arial" panose="020B0604020202020204" pitchFamily="34" charset="0"/>
                <a:cs typeface="Arial" panose="020B0604020202020204" pitchFamily="34" charset="0"/>
              </a:rPr>
              <a:t>	</a:t>
            </a:r>
            <a:endParaRPr lang="en-US" sz="1600" i="1" dirty="0">
              <a:solidFill>
                <a:srgbClr val="000000">
                  <a:lumMod val="50000"/>
                  <a:lumOff val="50000"/>
                </a:srgbClr>
              </a:solidFill>
              <a:latin typeface="Arial" panose="020B0604020202020204" pitchFamily="34" charset="0"/>
              <a:cs typeface="Arial" panose="020B0604020202020204" pitchFamily="34" charset="0"/>
            </a:endParaRPr>
          </a:p>
          <a:p>
            <a:pPr marL="398463" indent="-1588">
              <a:spcBef>
                <a:spcPts val="600"/>
              </a:spcBef>
              <a:tabLst>
                <a:tab pos="398463" algn="l"/>
              </a:tabLst>
            </a:pPr>
            <a:r>
              <a:rPr lang="en-US" dirty="0">
                <a:solidFill>
                  <a:srgbClr val="000000"/>
                </a:solidFill>
                <a:latin typeface="Arial" panose="020B0604020202020204" pitchFamily="34" charset="0"/>
                <a:cs typeface="Arial" panose="020B0604020202020204" pitchFamily="34" charset="0"/>
              </a:rPr>
              <a:t>These are connections that join the system or sub-systems to resources and services outside of the system. They must be developed in coordination with resource providers and accommodate changing conditions within the system AND in the external environment.</a:t>
            </a:r>
          </a:p>
        </p:txBody>
      </p:sp>
      <p:sp>
        <p:nvSpPr>
          <p:cNvPr id="12" name="Title 1">
            <a:extLst>
              <a:ext uri="{FF2B5EF4-FFF2-40B4-BE49-F238E27FC236}">
                <a16:creationId xmlns:a16="http://schemas.microsoft.com/office/drawing/2014/main" id="{F4C0E1C2-345C-84F6-89A3-25A3B64CF0EC}"/>
              </a:ext>
            </a:extLst>
          </p:cNvPr>
          <p:cNvSpPr txBox="1">
            <a:spLocks noChangeAspect="1"/>
          </p:cNvSpPr>
          <p:nvPr/>
        </p:nvSpPr>
        <p:spPr>
          <a:xfrm>
            <a:off x="365212" y="66408"/>
            <a:ext cx="7183452" cy="451890"/>
          </a:xfrm>
          <a:prstGeom prst="rect">
            <a:avLst/>
          </a:prstGeom>
        </p:spPr>
        <p:txBody>
          <a:bodyPr anchor="b" anchorCtr="0">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b="1" dirty="0">
                <a:solidFill>
                  <a:srgbClr val="000000">
                    <a:lumMod val="75000"/>
                    <a:lumOff val="25000"/>
                  </a:srgbClr>
                </a:solidFill>
                <a:latin typeface="+mn-lt"/>
              </a:rPr>
              <a:t>Remember: Hierarchy of Interfaces</a:t>
            </a:r>
          </a:p>
        </p:txBody>
      </p:sp>
      <p:pic>
        <p:nvPicPr>
          <p:cNvPr id="22" name="Inward">
            <a:extLst>
              <a:ext uri="{FF2B5EF4-FFF2-40B4-BE49-F238E27FC236}">
                <a16:creationId xmlns:a16="http://schemas.microsoft.com/office/drawing/2014/main" id="{8587446A-12E4-F8A8-26EC-AEF2E1D51649}"/>
              </a:ext>
            </a:extLst>
          </p:cNvPr>
          <p:cNvPicPr>
            <a:picLocks noChangeAspect="1"/>
          </p:cNvPicPr>
          <p:nvPr/>
        </p:nvPicPr>
        <p:blipFill>
          <a:blip r:embed="rId2"/>
          <a:srcRect/>
          <a:stretch/>
        </p:blipFill>
        <p:spPr>
          <a:xfrm>
            <a:off x="486047" y="1133352"/>
            <a:ext cx="4661071" cy="4571956"/>
          </a:xfrm>
          <a:prstGeom prst="rect">
            <a:avLst/>
          </a:prstGeom>
          <a:effectLst>
            <a:outerShdw blurRad="50800" dist="38100" dir="2700000" algn="tl" rotWithShape="0">
              <a:prstClr val="black">
                <a:alpha val="40000"/>
              </a:prstClr>
            </a:outerShdw>
          </a:effectLst>
        </p:spPr>
      </p:pic>
      <p:pic>
        <p:nvPicPr>
          <p:cNvPr id="23" name="Outward">
            <a:extLst>
              <a:ext uri="{FF2B5EF4-FFF2-40B4-BE49-F238E27FC236}">
                <a16:creationId xmlns:a16="http://schemas.microsoft.com/office/drawing/2014/main" id="{F21E3135-4B0E-16EC-3FEC-0CAD9D8CD23C}"/>
              </a:ext>
            </a:extLst>
          </p:cNvPr>
          <p:cNvPicPr>
            <a:picLocks noChangeAspect="1"/>
          </p:cNvPicPr>
          <p:nvPr/>
        </p:nvPicPr>
        <p:blipFill>
          <a:blip r:embed="rId3"/>
          <a:srcRect/>
          <a:stretch/>
        </p:blipFill>
        <p:spPr>
          <a:xfrm>
            <a:off x="489995" y="1133352"/>
            <a:ext cx="4657123" cy="4571956"/>
          </a:xfrm>
          <a:prstGeom prst="rect">
            <a:avLst/>
          </a:prstGeom>
          <a:effectLst/>
        </p:spPr>
      </p:pic>
      <p:pic>
        <p:nvPicPr>
          <p:cNvPr id="24" name="External">
            <a:extLst>
              <a:ext uri="{FF2B5EF4-FFF2-40B4-BE49-F238E27FC236}">
                <a16:creationId xmlns:a16="http://schemas.microsoft.com/office/drawing/2014/main" id="{A79DA523-05A7-9DF8-E5CD-AB6F241723E9}"/>
              </a:ext>
            </a:extLst>
          </p:cNvPr>
          <p:cNvPicPr>
            <a:picLocks noChangeAspect="1"/>
          </p:cNvPicPr>
          <p:nvPr/>
        </p:nvPicPr>
        <p:blipFill>
          <a:blip r:embed="rId4"/>
          <a:srcRect/>
          <a:stretch/>
        </p:blipFill>
        <p:spPr>
          <a:xfrm>
            <a:off x="489995" y="1133352"/>
            <a:ext cx="4657123" cy="4571955"/>
          </a:xfrm>
          <a:prstGeom prst="rect">
            <a:avLst/>
          </a:prstGeom>
          <a:effectLst/>
        </p:spPr>
      </p:pic>
      <p:sp>
        <p:nvSpPr>
          <p:cNvPr id="3" name="TextBox 2">
            <a:extLst>
              <a:ext uri="{FF2B5EF4-FFF2-40B4-BE49-F238E27FC236}">
                <a16:creationId xmlns:a16="http://schemas.microsoft.com/office/drawing/2014/main" id="{6F2F6898-EFC4-1578-65D5-497BCDD4E6E3}"/>
              </a:ext>
            </a:extLst>
          </p:cNvPr>
          <p:cNvSpPr txBox="1"/>
          <p:nvPr/>
        </p:nvSpPr>
        <p:spPr>
          <a:xfrm>
            <a:off x="5443304" y="518298"/>
            <a:ext cx="6748696" cy="369332"/>
          </a:xfrm>
          <a:prstGeom prst="rect">
            <a:avLst/>
          </a:prstGeom>
          <a:noFill/>
        </p:spPr>
        <p:txBody>
          <a:bodyPr wrap="square">
            <a:spAutoFit/>
          </a:bodyPr>
          <a:lstStyle/>
          <a:p>
            <a:r>
              <a:rPr lang="en-US" i="1" dirty="0">
                <a:solidFill>
                  <a:srgbClr val="3333FF"/>
                </a:solidFill>
              </a:rPr>
              <a:t>Since this question came up at the recent SVT working meeting:</a:t>
            </a:r>
          </a:p>
        </p:txBody>
      </p:sp>
    </p:spTree>
    <p:extLst>
      <p:ext uri="{BB962C8B-B14F-4D97-AF65-F5344CB8AC3E}">
        <p14:creationId xmlns:p14="http://schemas.microsoft.com/office/powerpoint/2010/main" val="113104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childTnLst>
                                </p:cTn>
                              </p:par>
                              <p:par>
                                <p:cTn id="8" presetID="1"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
                                        <p:tgtEl>
                                          <p:spTgt spid="24"/>
                                        </p:tgtEl>
                                      </p:cBhvr>
                                    </p:animEffec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6E1CB-D234-3483-EC94-CA498EB9ED74}"/>
              </a:ext>
            </a:extLst>
          </p:cNvPr>
          <p:cNvSpPr txBox="1"/>
          <p:nvPr/>
        </p:nvSpPr>
        <p:spPr>
          <a:xfrm>
            <a:off x="1489178" y="2828835"/>
            <a:ext cx="9349547" cy="1200329"/>
          </a:xfrm>
          <a:prstGeom prst="rect">
            <a:avLst/>
          </a:prstGeom>
          <a:noFill/>
        </p:spPr>
        <p:txBody>
          <a:bodyPr wrap="none" rtlCol="0">
            <a:spAutoFit/>
          </a:bodyPr>
          <a:lstStyle/>
          <a:p>
            <a:pPr algn="ctr"/>
            <a:r>
              <a:rPr lang="en-US" sz="3600" b="1" dirty="0"/>
              <a:t>Preparation for </a:t>
            </a:r>
          </a:p>
          <a:p>
            <a:pPr algn="ctr"/>
            <a:r>
              <a:rPr lang="en-US" sz="3600" b="1" dirty="0"/>
              <a:t>Detector Baseline Readiness Assessment</a:t>
            </a:r>
          </a:p>
        </p:txBody>
      </p:sp>
    </p:spTree>
    <p:extLst>
      <p:ext uri="{BB962C8B-B14F-4D97-AF65-F5344CB8AC3E}">
        <p14:creationId xmlns:p14="http://schemas.microsoft.com/office/powerpoint/2010/main" val="1554092727"/>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67f846-2003-4795-b8a5-c12e60d56749">
      <Terms xmlns="http://schemas.microsoft.com/office/infopath/2007/PartnerControls"/>
    </lcf76f155ced4ddcb4097134ff3c332f>
    <TaxCatchAll xmlns="3bfd71d5-c7ac-4dca-b865-a609d1eb40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98D2554909C94BB45400E87C135FCB" ma:contentTypeVersion="10" ma:contentTypeDescription="Create a new document." ma:contentTypeScope="" ma:versionID="f6f58857f6daa4b711834340285195ba">
  <xsd:schema xmlns:xsd="http://www.w3.org/2001/XMLSchema" xmlns:xs="http://www.w3.org/2001/XMLSchema" xmlns:p="http://schemas.microsoft.com/office/2006/metadata/properties" xmlns:ns2="d767f846-2003-4795-b8a5-c12e60d56749" xmlns:ns3="3bfd71d5-c7ac-4dca-b865-a609d1eb4074" targetNamespace="http://schemas.microsoft.com/office/2006/metadata/properties" ma:root="true" ma:fieldsID="053b8f7372f1cfbe58d59be704c01563" ns2:_="" ns3:_="">
    <xsd:import namespace="d767f846-2003-4795-b8a5-c12e60d56749"/>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7f846-2003-4795-b8a5-c12e60d56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11a0df5-9a12-49e9-8865-351e10a89734}" ma:internalName="TaxCatchAll" ma:showField="CatchAllData" ma:web="dd7425a4-fa23-406d-b478-3c2992d2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09D19-ECD3-440E-A44C-BD3D2F26689B}">
  <ds:schemaRefs>
    <ds:schemaRef ds:uri="http://schemas.microsoft.com/sharepoint/v3/contenttype/forms"/>
  </ds:schemaRefs>
</ds:datastoreItem>
</file>

<file path=customXml/itemProps2.xml><?xml version="1.0" encoding="utf-8"?>
<ds:datastoreItem xmlns:ds="http://schemas.openxmlformats.org/officeDocument/2006/customXml" ds:itemID="{765637A3-DEB1-4C7D-9F81-D2184D65C3B4}">
  <ds:schemaRef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3bfd71d5-c7ac-4dca-b865-a609d1eb4074"/>
    <ds:schemaRef ds:uri="d767f846-2003-4795-b8a5-c12e60d56749"/>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5FDE2A7-6190-4660-96B1-4848D3073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67f846-2003-4795-b8a5-c12e60d56749"/>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EIC Long Lead Procurement Widescreen PPT Template</Template>
  <TotalTime>24686</TotalTime>
  <Words>6894</Words>
  <Application>Microsoft Office PowerPoint</Application>
  <PresentationFormat>Widescreen</PresentationFormat>
  <Paragraphs>759</Paragraphs>
  <Slides>34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Franklin Gothic Book</vt:lpstr>
      <vt:lpstr>Wingdings</vt:lpstr>
      <vt:lpstr>Bookman Old Style</vt:lpstr>
      <vt:lpstr>Symbol</vt:lpstr>
      <vt:lpstr>Calibri</vt:lpstr>
      <vt:lpstr>Arial</vt:lpstr>
      <vt:lpstr>Candara</vt:lpstr>
      <vt:lpstr>Aptos</vt:lpstr>
      <vt:lpstr>Courier New</vt:lpstr>
      <vt:lpstr>BNL</vt:lpstr>
      <vt:lpstr>EIC Project News</vt:lpstr>
      <vt:lpstr>Outline</vt:lpstr>
      <vt:lpstr>Update on Reviews (December and Beyond) </vt:lpstr>
      <vt:lpstr>Recent Updates – AC-LGAD/TOF Peer Review</vt:lpstr>
      <vt:lpstr>Recent Updates – PDR of the ePIC Outer and Inner Support Structures</vt:lpstr>
      <vt:lpstr>Recent Updates – PDR of the MPGD Trackers</vt:lpstr>
      <vt:lpstr>More Recent Updates - Miscellaneous</vt:lpstr>
      <vt:lpstr>PowerPoint Presentation</vt:lpstr>
      <vt:lpstr>PowerPoint Presentation</vt:lpstr>
      <vt:lpstr>Detector Baseline Readiness Assessment – Prep in good shape</vt:lpstr>
      <vt:lpstr>Detector is Ready to be Baselined</vt:lpstr>
      <vt:lpstr>In-Kind Contributions – Status as shown at last RRB on November 4</vt:lpstr>
      <vt:lpstr>PowerPoint Presentation</vt:lpstr>
      <vt:lpstr>EIC Planning Dates - I</vt:lpstr>
      <vt:lpstr>DOE IPR Charge for April 28-May 1, 2026</vt:lpstr>
      <vt:lpstr>EIC Status at A Glance</vt:lpstr>
      <vt:lpstr>EIC Planning Dates - II</vt:lpstr>
      <vt:lpstr>EIC Key Challenge</vt:lpstr>
      <vt:lpstr>A very busy Pre-Christmas Time</vt:lpstr>
      <vt:lpstr>Detector Cost Status</vt:lpstr>
      <vt:lpstr>PowerPoint Presentation</vt:lpstr>
      <vt:lpstr>Letter of UKRI to Lab Directors of December 19, 2025</vt:lpstr>
      <vt:lpstr>UKRI E-Mail of 12/19/25 – Impact Assumptions</vt:lpstr>
      <vt:lpstr>Further Campaign following up on the UKRI news</vt:lpstr>
      <vt:lpstr>Guiding Principles for Scope Delay</vt:lpstr>
      <vt:lpstr>Mitigations After New Guidance and UKRI Info</vt:lpstr>
      <vt:lpstr>PowerPoint Presentation</vt:lpstr>
      <vt:lpstr>Project Update December 9 2025</vt:lpstr>
      <vt:lpstr>Project Update December 23, 2025</vt:lpstr>
      <vt:lpstr>Project Update December 23, 2025 – excerpts from note</vt:lpstr>
      <vt:lpstr>EIC Detector Subsystems versus Science Pillars</vt:lpstr>
      <vt:lpstr>In-Kind Contributions – December 19 letter from UKRI</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ksmith@bnl.gov</dc:creator>
  <cp:keywords/>
  <dc:description/>
  <cp:lastModifiedBy>Rolf Ent</cp:lastModifiedBy>
  <cp:revision>457</cp:revision>
  <cp:lastPrinted>2025-02-20T14:32:25Z</cp:lastPrinted>
  <dcterms:created xsi:type="dcterms:W3CDTF">2023-09-12T20:43:32Z</dcterms:created>
  <dcterms:modified xsi:type="dcterms:W3CDTF">2026-01-09T13:58:44Z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0x01010064DC25A386985D4D9C8290A9164CEF14</vt:lpwstr>
  </property>
  <property fmtid="{D5CDD505-2E9C-101B-9397-08002B2CF9AE}" pid="3" name="MediaServiceImageTags">
    <vt:lpwstr/>
  </property>
</Properties>
</file>