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4" r:id="rId4"/>
    <p:sldMasterId id="2147483691" r:id="rId5"/>
    <p:sldMasterId id="2147483697" r:id="rId6"/>
  </p:sldMasterIdLst>
  <p:notesMasterIdLst>
    <p:notesMasterId r:id="rId31"/>
  </p:notesMasterIdLst>
  <p:sldIdLst>
    <p:sldId id="256" r:id="rId7"/>
    <p:sldId id="5840" r:id="rId8"/>
    <p:sldId id="2147469594" r:id="rId9"/>
    <p:sldId id="2147469593" r:id="rId10"/>
    <p:sldId id="2147469605" r:id="rId11"/>
    <p:sldId id="2147469600" r:id="rId12"/>
    <p:sldId id="2147469578" r:id="rId13"/>
    <p:sldId id="2147469598" r:id="rId14"/>
    <p:sldId id="2147469584" r:id="rId15"/>
    <p:sldId id="2147469602" r:id="rId16"/>
    <p:sldId id="2147469597" r:id="rId17"/>
    <p:sldId id="2147469595" r:id="rId18"/>
    <p:sldId id="2147469606" r:id="rId19"/>
    <p:sldId id="2147469563" r:id="rId20"/>
    <p:sldId id="2147469601" r:id="rId21"/>
    <p:sldId id="2147469603" r:id="rId22"/>
    <p:sldId id="2147469607" r:id="rId23"/>
    <p:sldId id="2147469599" r:id="rId24"/>
    <p:sldId id="4770" r:id="rId25"/>
    <p:sldId id="293" r:id="rId26"/>
    <p:sldId id="365" r:id="rId27"/>
    <p:sldId id="5821" r:id="rId28"/>
    <p:sldId id="5759" r:id="rId29"/>
    <p:sldId id="21473754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8" autoAdjust="0"/>
    <p:restoredTop sz="94632" autoAdjust="0"/>
  </p:normalViewPr>
  <p:slideViewPr>
    <p:cSldViewPr snapToGrid="0">
      <p:cViewPr varScale="1">
        <p:scale>
          <a:sx n="100" d="100"/>
          <a:sy n="100" d="100"/>
        </p:scale>
        <p:origin x="192" y="96"/>
      </p:cViewPr>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50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3868f8fcd_1_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2c3868f8fcd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03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1" y="1174478"/>
            <a:ext cx="10962105" cy="1240412"/>
          </a:xfrm>
          <a:prstGeom prst="rect">
            <a:avLst/>
          </a:prstGeom>
        </p:spPr>
        <p:txBody>
          <a:bodyPr anchor="b" anchorCtr="0">
            <a:noAutofit/>
          </a:bodyPr>
          <a:lstStyle>
            <a:lvl1pPr algn="l">
              <a:lnSpc>
                <a:spcPct val="100000"/>
              </a:lnSpc>
              <a:defRPr sz="4400" b="1" i="0">
                <a:solidFill>
                  <a:schemeClr val="bg1"/>
                </a:solidFill>
                <a:latin typeface="+mn-lt"/>
                <a:cs typeface="Arial" panose="020B0604020202020204" pitchFamily="34" charset="0"/>
              </a:defRPr>
            </a:lvl1pPr>
          </a:lstStyle>
          <a:p>
            <a:r>
              <a:rPr lang="en-US"/>
              <a:t>L2Ms Monthly Reporting</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1"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5"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6" y="472833"/>
            <a:ext cx="1825604" cy="457200"/>
          </a:xfrm>
          <a:prstGeom prst="rect">
            <a:avLst/>
          </a:prstGeom>
        </p:spPr>
      </p:pic>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1" y="4233687"/>
            <a:ext cx="10962105" cy="379542"/>
          </a:xfrm>
          <a:prstGeom prst="rect">
            <a:avLst/>
          </a:prstGeom>
        </p:spPr>
        <p:txBody>
          <a:bodyPr>
            <a:noAutofit/>
          </a:bodyPr>
          <a:lstStyle>
            <a:lvl1pPr marL="0" indent="0">
              <a:buFontTx/>
              <a:buNone/>
              <a:defRPr sz="20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Date</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1" y="3738425"/>
            <a:ext cx="10962105" cy="477838"/>
          </a:xfrm>
          <a:prstGeom prst="rect">
            <a:avLst/>
          </a:prstGeom>
        </p:spPr>
        <p:txBody>
          <a:bodyPr>
            <a:no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875810383"/>
      </p:ext>
    </p:extLst>
  </p:cSld>
  <p:clrMapOvr>
    <a:masterClrMapping/>
  </p:clrMapOvr>
  <p:extLst>
    <p:ext uri="{DCECCB84-F9BA-43D5-87BE-67443E8EF086}">
      <p15:sldGuideLst xmlns:p15="http://schemas.microsoft.com/office/powerpoint/2012/main">
        <p15:guide id="7" orient="horz" pos="2160">
          <p15:clr>
            <a:srgbClr val="FBAE40"/>
          </p15:clr>
        </p15:guide>
        <p15:guide id="8" pos="5120">
          <p15:clr>
            <a:srgbClr val="FBAE40"/>
          </p15:clr>
        </p15:guide>
        <p15:guide id="9" orient="horz" pos="3888">
          <p15:clr>
            <a:srgbClr val="FBAE40"/>
          </p15:clr>
        </p15:guide>
        <p15:guide id="10" pos="480">
          <p15:clr>
            <a:srgbClr val="FBAE40"/>
          </p15:clr>
        </p15:guide>
        <p15:guide id="11" pos="9760">
          <p15:clr>
            <a:srgbClr val="FBAE40"/>
          </p15:clr>
        </p15:guide>
        <p15:guide id="12" orient="horz"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normAutofit/>
          </a:bodyPr>
          <a:lstStyle>
            <a:lvl1pPr>
              <a:defRPr sz="3600"/>
            </a:lvl1pPr>
          </a:lstStyle>
          <a:p>
            <a:r>
              <a:rPr lang="en-US"/>
              <a:t>Outline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1500"/>
            </a:lvl1pPr>
            <a:lvl2pPr>
              <a:defRPr sz="1200"/>
            </a:lvl2pPr>
            <a:lvl3pPr>
              <a:defRPr sz="1200"/>
            </a:lvl3pPr>
            <a:lvl4pPr>
              <a:defRPr sz="1200"/>
            </a:lvl4pPr>
            <a:lvl5pPr>
              <a:defRPr sz="1200"/>
            </a:lvl5pPr>
          </a:lstStyle>
          <a:p>
            <a:pPr lvl="0"/>
            <a:r>
              <a:rPr lang="en-US"/>
              <a:t>Level 1 – Arial 20</a:t>
            </a:r>
          </a:p>
          <a:p>
            <a:pPr lvl="1"/>
            <a:r>
              <a:rPr lang="en-US"/>
              <a:t>Level 2 – Arial 16</a:t>
            </a:r>
          </a:p>
          <a:p>
            <a:pPr lvl="2"/>
            <a:r>
              <a:rPr lang="en-US"/>
              <a:t>Level 3 – Arial 16</a:t>
            </a:r>
          </a:p>
          <a:p>
            <a:pPr lvl="3"/>
            <a:r>
              <a:rPr lang="en-US"/>
              <a:t>Level 4 – Arial 16</a:t>
            </a:r>
          </a:p>
          <a:p>
            <a:pPr lvl="4"/>
            <a:r>
              <a:rPr lang="en-US"/>
              <a:t>Level 5 – Arial 16</a:t>
            </a:r>
          </a:p>
        </p:txBody>
      </p:sp>
    </p:spTree>
    <p:extLst>
      <p:ext uri="{BB962C8B-B14F-4D97-AF65-F5344CB8AC3E}">
        <p14:creationId xmlns:p14="http://schemas.microsoft.com/office/powerpoint/2010/main" val="3922610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386954" indent="-171450">
              <a:defRPr/>
            </a:lvl2pPr>
            <a:lvl3pPr marL="558404" indent="-127397">
              <a:defRPr/>
            </a:lvl3pPr>
            <a:lvl4pPr marL="729854" indent="-127397">
              <a:defRPr/>
            </a:lvl4pPr>
            <a:lvl5pPr marL="901304" indent="-127397">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05905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523415"/>
          </a:xfrm>
        </p:spPr>
        <p:txBody>
          <a:bodyPr/>
          <a:lstStyle>
            <a:lvl1pPr>
              <a:defRPr/>
            </a:lvl1pPr>
          </a:lstStyle>
          <a:p>
            <a:r>
              <a:rPr lang="en-US"/>
              <a:t>Title Only</a:t>
            </a:r>
          </a:p>
        </p:txBody>
      </p:sp>
    </p:spTree>
    <p:extLst>
      <p:ext uri="{BB962C8B-B14F-4D97-AF65-F5344CB8AC3E}">
        <p14:creationId xmlns:p14="http://schemas.microsoft.com/office/powerpoint/2010/main" val="291980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4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27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277087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31003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9226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191703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1/9/2026</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986133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1/9/2026</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143298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1/9/2026</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78827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1/9/2026</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166757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1/9/2026</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25336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1/9/2026</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021745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22180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603610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270129766"/>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413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Tree>
    <p:extLst>
      <p:ext uri="{BB962C8B-B14F-4D97-AF65-F5344CB8AC3E}">
        <p14:creationId xmlns:p14="http://schemas.microsoft.com/office/powerpoint/2010/main" val="216106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2209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339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795528"/>
          </a:xfrm>
        </p:spPr>
        <p:txBody>
          <a:bodyPr/>
          <a:lstStyle>
            <a:lvl1pPr>
              <a:defRPr/>
            </a:lvl1pPr>
          </a:lstStyle>
          <a:p>
            <a:r>
              <a:rPr lang="en-US"/>
              <a:t>Title Only</a:t>
            </a:r>
          </a:p>
        </p:txBody>
      </p:sp>
      <p:sp>
        <p:nvSpPr>
          <p:cNvPr id="3" name="Slide Number Placeholder 5">
            <a:extLst>
              <a:ext uri="{FF2B5EF4-FFF2-40B4-BE49-F238E27FC236}">
                <a16:creationId xmlns:a16="http://schemas.microsoft.com/office/drawing/2014/main" id="{05EE45CA-61A9-4927-9F75-2FBCAADC9017}"/>
              </a:ext>
            </a:extLst>
          </p:cNvPr>
          <p:cNvSpPr>
            <a:spLocks noGrp="1"/>
          </p:cNvSpPr>
          <p:nvPr>
            <p:ph type="sldNum" sz="quarter" idx="4"/>
          </p:nvPr>
        </p:nvSpPr>
        <p:spPr>
          <a:xfrm>
            <a:off x="11530018" y="6316597"/>
            <a:ext cx="432487" cy="365125"/>
          </a:xfrm>
          <a:prstGeom prst="rect">
            <a:avLst/>
          </a:prstGeom>
        </p:spPr>
        <p:txBody>
          <a:bodyPr lIns="0" tIns="0" rIns="0" bIns="0" anchor="ctr"/>
          <a:lstStyle>
            <a:lvl1pPr algn="ctr">
              <a:defRPr sz="825" b="1">
                <a:solidFill>
                  <a:schemeClr val="tx1"/>
                </a:solidFill>
              </a:defRPr>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979238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3217681744"/>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513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Tree>
    <p:extLst>
      <p:ext uri="{BB962C8B-B14F-4D97-AF65-F5344CB8AC3E}">
        <p14:creationId xmlns:p14="http://schemas.microsoft.com/office/powerpoint/2010/main" val="238165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5458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97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1/9/2026</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OLD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135379969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982CCA-1B74-BF6E-B229-11EF11E8D20A}"/>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342351448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51422" y="6534374"/>
            <a:ext cx="4509516" cy="294041"/>
          </a:xfrm>
        </p:spPr>
        <p:txBody>
          <a:bodyPr>
            <a:noAutofit/>
          </a:bodyPr>
          <a:lstStyle>
            <a:lvl1pPr marL="0" indent="0" algn="l">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EIC CD-3B Director’s Review, October 22-24, 2024</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6001373" y="6534374"/>
            <a:ext cx="3151015" cy="294041"/>
          </a:xfrm>
        </p:spPr>
        <p:txBody>
          <a:bodyPr>
            <a:noAutofit/>
          </a:bodyPr>
          <a:lstStyle>
            <a:lvl1pPr marL="0" indent="0" algn="ctr">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Presenter First Initial, Last Name</a:t>
            </a:r>
          </a:p>
        </p:txBody>
      </p:sp>
    </p:spTree>
    <p:extLst>
      <p:ext uri="{BB962C8B-B14F-4D97-AF65-F5344CB8AC3E}">
        <p14:creationId xmlns:p14="http://schemas.microsoft.com/office/powerpoint/2010/main" val="1758519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F058090-69E1-4C76-B04E-24949BD11AEB}"/>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
        <p:nvSpPr>
          <p:cNvPr id="9" name="Text Placeholder 2">
            <a:extLst>
              <a:ext uri="{FF2B5EF4-FFF2-40B4-BE49-F238E27FC236}">
                <a16:creationId xmlns:a16="http://schemas.microsoft.com/office/drawing/2014/main" id="{0B42B81B-128F-476E-A68E-8CDACD50C942}"/>
              </a:ext>
            </a:extLst>
          </p:cNvPr>
          <p:cNvSpPr>
            <a:spLocks noGrp="1"/>
          </p:cNvSpPr>
          <p:nvPr>
            <p:ph type="body" sz="quarter" idx="10" hasCustomPrompt="1"/>
          </p:nvPr>
        </p:nvSpPr>
        <p:spPr>
          <a:xfrm>
            <a:off x="351422" y="6534374"/>
            <a:ext cx="4509516" cy="294041"/>
          </a:xfrm>
        </p:spPr>
        <p:txBody>
          <a:bodyPr>
            <a:noAutofit/>
          </a:bodyPr>
          <a:lstStyle>
            <a:lvl1pPr marL="0" indent="0" algn="l">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EIC CD-3B Director’s Review, October 22-24, 2024</a:t>
            </a:r>
          </a:p>
        </p:txBody>
      </p:sp>
      <p:sp>
        <p:nvSpPr>
          <p:cNvPr id="10" name="Text Placeholder 2">
            <a:extLst>
              <a:ext uri="{FF2B5EF4-FFF2-40B4-BE49-F238E27FC236}">
                <a16:creationId xmlns:a16="http://schemas.microsoft.com/office/drawing/2014/main" id="{C0171F31-104B-4D09-AAF4-2CA962F380FB}"/>
              </a:ext>
            </a:extLst>
          </p:cNvPr>
          <p:cNvSpPr>
            <a:spLocks noGrp="1"/>
          </p:cNvSpPr>
          <p:nvPr>
            <p:ph type="body" sz="quarter" idx="11" hasCustomPrompt="1"/>
          </p:nvPr>
        </p:nvSpPr>
        <p:spPr>
          <a:xfrm>
            <a:off x="6001373" y="6534374"/>
            <a:ext cx="3151015" cy="294041"/>
          </a:xfrm>
        </p:spPr>
        <p:txBody>
          <a:bodyPr>
            <a:noAutofit/>
          </a:bodyPr>
          <a:lstStyle>
            <a:lvl1pPr marL="0" indent="0" algn="ctr">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Presenter First Initial, Last Name</a:t>
            </a:r>
          </a:p>
        </p:txBody>
      </p:sp>
    </p:spTree>
    <p:extLst>
      <p:ext uri="{BB962C8B-B14F-4D97-AF65-F5344CB8AC3E}">
        <p14:creationId xmlns:p14="http://schemas.microsoft.com/office/powerpoint/2010/main" val="3880384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0EB69E67-D399-4DBB-BAA8-0F33523D2BBF}"/>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a:p>
        </p:txBody>
      </p:sp>
      <p:sp>
        <p:nvSpPr>
          <p:cNvPr id="7" name="Text Placeholder 2">
            <a:extLst>
              <a:ext uri="{FF2B5EF4-FFF2-40B4-BE49-F238E27FC236}">
                <a16:creationId xmlns:a16="http://schemas.microsoft.com/office/drawing/2014/main" id="{46D2D2E4-6E67-48B3-BA12-35766E148F54}"/>
              </a:ext>
            </a:extLst>
          </p:cNvPr>
          <p:cNvSpPr>
            <a:spLocks noGrp="1"/>
          </p:cNvSpPr>
          <p:nvPr>
            <p:ph type="body" sz="quarter" idx="10" hasCustomPrompt="1"/>
          </p:nvPr>
        </p:nvSpPr>
        <p:spPr>
          <a:xfrm>
            <a:off x="351422" y="6534374"/>
            <a:ext cx="4509516" cy="294041"/>
          </a:xfrm>
        </p:spPr>
        <p:txBody>
          <a:bodyPr>
            <a:noAutofit/>
          </a:bodyPr>
          <a:lstStyle>
            <a:lvl1pPr marL="0" indent="0" algn="l">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EIC CD-3B Director’s Review, October 22-24, 2024</a:t>
            </a:r>
          </a:p>
        </p:txBody>
      </p:sp>
      <p:sp>
        <p:nvSpPr>
          <p:cNvPr id="8" name="Text Placeholder 2">
            <a:extLst>
              <a:ext uri="{FF2B5EF4-FFF2-40B4-BE49-F238E27FC236}">
                <a16:creationId xmlns:a16="http://schemas.microsoft.com/office/drawing/2014/main" id="{F2B1FEBD-D691-4390-9587-AA03ECE9CA89}"/>
              </a:ext>
            </a:extLst>
          </p:cNvPr>
          <p:cNvSpPr>
            <a:spLocks noGrp="1"/>
          </p:cNvSpPr>
          <p:nvPr>
            <p:ph type="body" sz="quarter" idx="11" hasCustomPrompt="1"/>
          </p:nvPr>
        </p:nvSpPr>
        <p:spPr>
          <a:xfrm>
            <a:off x="6001373" y="6534374"/>
            <a:ext cx="3151015" cy="294041"/>
          </a:xfrm>
        </p:spPr>
        <p:txBody>
          <a:bodyPr>
            <a:noAutofit/>
          </a:bodyPr>
          <a:lstStyle>
            <a:lvl1pPr marL="0" indent="0" algn="ctr">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Presenter First Initial, Last Name</a:t>
            </a:r>
          </a:p>
        </p:txBody>
      </p:sp>
    </p:spTree>
    <p:extLst>
      <p:ext uri="{BB962C8B-B14F-4D97-AF65-F5344CB8AC3E}">
        <p14:creationId xmlns:p14="http://schemas.microsoft.com/office/powerpoint/2010/main" val="3640261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2A8EE2B-35DF-D1DC-583B-BB2801AD4856}"/>
              </a:ext>
            </a:extLst>
          </p:cNvPr>
          <p:cNvSpPr txBox="1">
            <a:spLocks/>
          </p:cNvSpPr>
          <p:nvPr userDrawn="1"/>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a:t>
            </a:fld>
            <a:endParaRPr lang="en-US"/>
          </a:p>
        </p:txBody>
      </p:sp>
    </p:spTree>
    <p:extLst>
      <p:ext uri="{BB962C8B-B14F-4D97-AF65-F5344CB8AC3E}">
        <p14:creationId xmlns:p14="http://schemas.microsoft.com/office/powerpoint/2010/main" val="825257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184639" y="6492875"/>
            <a:ext cx="2743200" cy="365125"/>
          </a:xfrm>
        </p:spPr>
        <p:txBody>
          <a:bodyPr/>
          <a:lstStyle>
            <a:lvl1pPr algn="ctr">
              <a:defRPr/>
            </a:lvl1pPr>
          </a:lstStyle>
          <a:p>
            <a:fld id="{893C5830-40F3-F04E-B2E3-10E6672BA8FF}" type="slidenum">
              <a:rPr lang="en-US" smtClean="0"/>
              <a:pPr/>
              <a:t>‹#›</a:t>
            </a:fld>
            <a:endParaRPr lang="en-US"/>
          </a:p>
        </p:txBody>
      </p:sp>
      <p:sp>
        <p:nvSpPr>
          <p:cNvPr id="7" name="Title 6">
            <a:extLst>
              <a:ext uri="{FF2B5EF4-FFF2-40B4-BE49-F238E27FC236}">
                <a16:creationId xmlns:a16="http://schemas.microsoft.com/office/drawing/2014/main" id="{83C26E3D-943D-5D33-8717-6595676902C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3405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087062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078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4724400" y="6218237"/>
            <a:ext cx="2743200" cy="365125"/>
          </a:xfr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385932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1/9/2026</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1/9/2026</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1/9/2026</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1/9/2026</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1/9/2026</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6.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1/9/2026</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6274" y="535093"/>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9"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EIC L2Ms Monthly Reporting, February 25, 2025</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501" y="6517123"/>
            <a:ext cx="513209" cy="253916"/>
          </a:xfrm>
          <a:prstGeom prst="rect">
            <a:avLst/>
          </a:prstGeom>
          <a:noFill/>
        </p:spPr>
        <p:txBody>
          <a:bodyPr wrap="square"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5E7E6BA-9547-40BA-BC84-EED48D8D50C1}" type="slidenum">
              <a:rPr kumimoji="0" lang="en-US" sz="105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5" cy="504497"/>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8" y="908852"/>
            <a:ext cx="11498620"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92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8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345281" indent="-175022" algn="l" defTabSz="685800" rtl="0" eaLnBrk="1" latinLnBrk="0" hangingPunct="1">
        <a:lnSpc>
          <a:spcPct val="100000"/>
        </a:lnSpc>
        <a:spcBef>
          <a:spcPts val="0"/>
        </a:spcBef>
        <a:spcAft>
          <a:spcPts val="300"/>
        </a:spcAft>
        <a:buFont typeface="Arial" panose="020B0604020202020204" pitchFamily="34" charset="0"/>
        <a:buChar char="•"/>
        <a:defRPr sz="1500" kern="1200">
          <a:solidFill>
            <a:schemeClr val="tx1"/>
          </a:solidFill>
          <a:latin typeface="+mn-lt"/>
          <a:ea typeface="+mn-ea"/>
          <a:cs typeface="+mn-cs"/>
        </a:defRPr>
      </a:lvl2pPr>
      <a:lvl3pPr marL="515541" indent="-170260" algn="l" defTabSz="685800" rtl="0" eaLnBrk="1" latinLnBrk="0" hangingPunct="1">
        <a:lnSpc>
          <a:spcPct val="100000"/>
        </a:lnSpc>
        <a:spcBef>
          <a:spcPts val="0"/>
        </a:spcBef>
        <a:spcAft>
          <a:spcPts val="300"/>
        </a:spcAft>
        <a:buFont typeface="Arial" panose="020B0604020202020204" pitchFamily="34" charset="0"/>
        <a:buChar char="•"/>
        <a:defRPr sz="1350" kern="1200">
          <a:solidFill>
            <a:schemeClr val="tx1"/>
          </a:solidFill>
          <a:latin typeface="+mn-lt"/>
          <a:ea typeface="+mn-ea"/>
          <a:cs typeface="+mn-cs"/>
        </a:defRPr>
      </a:lvl3pPr>
      <a:lvl4pPr marL="68580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85606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120">
          <p15:clr>
            <a:srgbClr val="F26B43"/>
          </p15:clr>
        </p15:guide>
        <p15:guide id="9" pos="480">
          <p15:clr>
            <a:srgbClr val="F26B43"/>
          </p15:clr>
        </p15:guide>
        <p15:guide id="10" orient="horz" pos="3888">
          <p15:clr>
            <a:srgbClr val="F26B43"/>
          </p15:clr>
        </p15:guide>
        <p15:guide id="11" pos="9760">
          <p15:clr>
            <a:srgbClr val="F26B43"/>
          </p15:clr>
        </p15:guide>
        <p15:guide id="12"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1/9/2026</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647712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Text Placeholder 2">
            <a:extLst>
              <a:ext uri="{FF2B5EF4-FFF2-40B4-BE49-F238E27FC236}">
                <a16:creationId xmlns:a16="http://schemas.microsoft.com/office/drawing/2014/main" id="{0390C8D1-2294-4A0C-9E2E-0DC036038BEF}"/>
              </a:ext>
            </a:extLst>
          </p:cNvPr>
          <p:cNvSpPr txBox="1">
            <a:spLocks/>
          </p:cNvSpPr>
          <p:nvPr userDrawn="1"/>
        </p:nvSpPr>
        <p:spPr>
          <a:xfrm>
            <a:off x="3490547" y="6228454"/>
            <a:ext cx="5284176" cy="54140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t>J. Yeck</a:t>
            </a:r>
          </a:p>
          <a:p>
            <a:pPr>
              <a:lnSpc>
                <a:spcPct val="100000"/>
              </a:lnSpc>
              <a:spcBef>
                <a:spcPts val="0"/>
              </a:spcBef>
            </a:pPr>
            <a:r>
              <a:rPr lang="en-US"/>
              <a:t>EIC Project Strategy Workshop</a:t>
            </a:r>
          </a:p>
          <a:p>
            <a:pPr>
              <a:lnSpc>
                <a:spcPct val="100000"/>
              </a:lnSpc>
              <a:spcBef>
                <a:spcPts val="0"/>
              </a:spcBef>
            </a:pPr>
            <a:r>
              <a:rPr lang="en-US"/>
              <a:t>December 4, 2025</a:t>
            </a:r>
          </a:p>
          <a:p>
            <a:pPr>
              <a:lnSpc>
                <a:spcPct val="100000"/>
              </a:lnSpc>
              <a:spcBef>
                <a:spcPts val="0"/>
              </a:spcBef>
            </a:pPr>
            <a:endParaRPr lang="en-US"/>
          </a:p>
        </p:txBody>
      </p:sp>
    </p:spTree>
    <p:extLst>
      <p:ext uri="{BB962C8B-B14F-4D97-AF65-F5344CB8AC3E}">
        <p14:creationId xmlns:p14="http://schemas.microsoft.com/office/powerpoint/2010/main" val="2350665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Text Placeholder 2">
            <a:extLst>
              <a:ext uri="{FF2B5EF4-FFF2-40B4-BE49-F238E27FC236}">
                <a16:creationId xmlns:a16="http://schemas.microsoft.com/office/drawing/2014/main" id="{0390C8D1-2294-4A0C-9E2E-0DC036038BEF}"/>
              </a:ext>
            </a:extLst>
          </p:cNvPr>
          <p:cNvSpPr txBox="1">
            <a:spLocks/>
          </p:cNvSpPr>
          <p:nvPr userDrawn="1"/>
        </p:nvSpPr>
        <p:spPr>
          <a:xfrm>
            <a:off x="3490547" y="6228454"/>
            <a:ext cx="5284176" cy="54140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t>J. Yeck</a:t>
            </a:r>
          </a:p>
          <a:p>
            <a:pPr>
              <a:lnSpc>
                <a:spcPct val="100000"/>
              </a:lnSpc>
              <a:spcBef>
                <a:spcPts val="0"/>
              </a:spcBef>
            </a:pPr>
            <a:r>
              <a:rPr lang="en-US"/>
              <a:t>EIC Project Strategy Workshop</a:t>
            </a:r>
          </a:p>
          <a:p>
            <a:pPr>
              <a:lnSpc>
                <a:spcPct val="100000"/>
              </a:lnSpc>
              <a:spcBef>
                <a:spcPts val="0"/>
              </a:spcBef>
            </a:pPr>
            <a:r>
              <a:rPr lang="en-US"/>
              <a:t>December 4, 2025</a:t>
            </a:r>
          </a:p>
          <a:p>
            <a:pPr>
              <a:lnSpc>
                <a:spcPct val="100000"/>
              </a:lnSpc>
              <a:spcBef>
                <a:spcPts val="0"/>
              </a:spcBef>
            </a:pPr>
            <a:endParaRPr lang="en-US"/>
          </a:p>
        </p:txBody>
      </p:sp>
    </p:spTree>
    <p:extLst>
      <p:ext uri="{BB962C8B-B14F-4D97-AF65-F5344CB8AC3E}">
        <p14:creationId xmlns:p14="http://schemas.microsoft.com/office/powerpoint/2010/main" val="35182920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0B2AFF6D-0928-4D72-853B-80E1EFEDB36D}"/>
              </a:ext>
            </a:extLst>
          </p:cNvPr>
          <p:cNvSpPr>
            <a:spLocks noGrp="1"/>
          </p:cNvSpPr>
          <p:nvPr>
            <p:ph type="sldNum" sz="quarter" idx="4"/>
          </p:nvPr>
        </p:nvSpPr>
        <p:spPr>
          <a:xfrm>
            <a:off x="11451649" y="6381258"/>
            <a:ext cx="432486" cy="294041"/>
          </a:xfrm>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a:t>
            </a:fld>
            <a:endParaRPr lang="en-US" dirty="0"/>
          </a:p>
        </p:txBody>
      </p:sp>
      <p:sp>
        <p:nvSpPr>
          <p:cNvPr id="9" name="Text Placeholder 2">
            <a:extLst>
              <a:ext uri="{FF2B5EF4-FFF2-40B4-BE49-F238E27FC236}">
                <a16:creationId xmlns:a16="http://schemas.microsoft.com/office/drawing/2014/main" id="{E51EB3C1-1414-4721-B9A9-43D43377DAF1}"/>
              </a:ext>
            </a:extLst>
          </p:cNvPr>
          <p:cNvSpPr txBox="1">
            <a:spLocks/>
          </p:cNvSpPr>
          <p:nvPr userDrawn="1"/>
        </p:nvSpPr>
        <p:spPr>
          <a:xfrm>
            <a:off x="6902772" y="6298491"/>
            <a:ext cx="3151015" cy="29404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 Nagaitsev</a:t>
            </a:r>
          </a:p>
        </p:txBody>
      </p:sp>
      <p:sp>
        <p:nvSpPr>
          <p:cNvPr id="4" name="Text Placeholder 2">
            <a:extLst>
              <a:ext uri="{FF2B5EF4-FFF2-40B4-BE49-F238E27FC236}">
                <a16:creationId xmlns:a16="http://schemas.microsoft.com/office/drawing/2014/main" id="{246E6618-67D7-01F6-31A5-72D284364AF0}"/>
              </a:ext>
            </a:extLst>
          </p:cNvPr>
          <p:cNvSpPr txBox="1">
            <a:spLocks/>
          </p:cNvSpPr>
          <p:nvPr userDrawn="1"/>
        </p:nvSpPr>
        <p:spPr>
          <a:xfrm>
            <a:off x="3934327" y="6316595"/>
            <a:ext cx="2857499" cy="36512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EIC Project Strategy Workshop   December 4, 2025</a:t>
            </a:r>
          </a:p>
        </p:txBody>
      </p:sp>
    </p:spTree>
    <p:extLst>
      <p:ext uri="{BB962C8B-B14F-4D97-AF65-F5344CB8AC3E}">
        <p14:creationId xmlns:p14="http://schemas.microsoft.com/office/powerpoint/2010/main" val="7353156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bnl.gov/guv/gis.php" TargetMode="External"/><Relationship Id="rId2" Type="http://schemas.openxmlformats.org/officeDocument/2006/relationships/hyperlink" Target="https://www.bnl.gov/epic-meeting/" TargetMode="Externa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hyperlink" Target="https://www.epic-eic.org/collaboration/travel_support.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5.png"/><Relationship Id="rId7" Type="http://schemas.openxmlformats.org/officeDocument/2006/relationships/image" Target="../media/image28.wmf"/><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oleObject" Target="../embeddings/oleObject1.bin"/><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indico.bnl.gov/event/3028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31.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hyperlink" Target="https://greybook.cern.ch/experiment/recognized" TargetMode="External"/><Relationship Id="rId7"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hyperlink" Target="mailto:Users.Office@cern.ch" TargetMode="External"/><Relationship Id="rId5" Type="http://schemas.openxmlformats.org/officeDocument/2006/relationships/hyperlink" Target="https://usersoffice.web.cern.ch/team-leaders-corner" TargetMode="External"/><Relationship Id="rId4" Type="http://schemas.openxmlformats.org/officeDocument/2006/relationships/hyperlink" Target="https://usersoffice.web.cern.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ndico.bnl.gov/e/PSW" TargetMode="Externa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1806834"/>
          </a:xfrm>
        </p:spPr>
        <p:txBody>
          <a:bodyPr/>
          <a:lstStyle/>
          <a:p>
            <a:r>
              <a:rPr lang="en-US" b="1" dirty="0" err="1">
                <a:solidFill>
                  <a:schemeClr val="accent1"/>
                </a:solidFill>
              </a:rPr>
              <a:t>ePIC</a:t>
            </a:r>
            <a:r>
              <a:rPr lang="en-US" b="1" dirty="0">
                <a:solidFill>
                  <a:schemeClr val="accent1"/>
                </a:solidFill>
              </a:rPr>
              <a:t>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308448"/>
            <a:ext cx="9144000" cy="1113282"/>
          </a:xfrm>
        </p:spPr>
        <p:txBody>
          <a:bodyPr/>
          <a:lstStyle/>
          <a:p>
            <a:r>
              <a:rPr lang="en-US" i="1" u="sng" dirty="0"/>
              <a:t>J. Lajoie</a:t>
            </a:r>
            <a:r>
              <a:rPr lang="en-US" i="1" dirty="0"/>
              <a:t>, S. Dalla Torre</a:t>
            </a:r>
          </a:p>
          <a:p>
            <a:r>
              <a:rPr lang="en-US" dirty="0"/>
              <a:t>January 9</a:t>
            </a:r>
            <a:r>
              <a:rPr lang="en-US" baseline="30000" dirty="0"/>
              <a:t>th</a:t>
            </a:r>
            <a:r>
              <a:rPr lang="en-US" dirty="0"/>
              <a:t>, 2026</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8A2D-5EC0-C58F-E157-AB9BDCD5C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A309C-5F2C-C4A2-EC97-F4DBBA9CDFCF}"/>
              </a:ext>
            </a:extLst>
          </p:cNvPr>
          <p:cNvSpPr>
            <a:spLocks noGrp="1"/>
          </p:cNvSpPr>
          <p:nvPr>
            <p:ph type="title"/>
          </p:nvPr>
        </p:nvSpPr>
        <p:spPr>
          <a:xfrm>
            <a:off x="838200" y="136525"/>
            <a:ext cx="10515600" cy="993832"/>
          </a:xfrm>
        </p:spPr>
        <p:txBody>
          <a:bodyPr/>
          <a:lstStyle/>
          <a:p>
            <a:r>
              <a:rPr lang="en-US" b="1" dirty="0">
                <a:solidFill>
                  <a:schemeClr val="accent1"/>
                </a:solidFill>
              </a:rPr>
              <a:t>Request to the EIC Project</a:t>
            </a:r>
          </a:p>
        </p:txBody>
      </p:sp>
      <p:sp>
        <p:nvSpPr>
          <p:cNvPr id="3" name="Content Placeholder 2">
            <a:extLst>
              <a:ext uri="{FF2B5EF4-FFF2-40B4-BE49-F238E27FC236}">
                <a16:creationId xmlns:a16="http://schemas.microsoft.com/office/drawing/2014/main" id="{F3743B71-0C1B-AAE1-0068-D272C9DF275C}"/>
              </a:ext>
            </a:extLst>
          </p:cNvPr>
          <p:cNvSpPr>
            <a:spLocks noGrp="1"/>
          </p:cNvSpPr>
          <p:nvPr>
            <p:ph idx="1"/>
          </p:nvPr>
        </p:nvSpPr>
        <p:spPr>
          <a:xfrm>
            <a:off x="677944" y="1130357"/>
            <a:ext cx="10515600" cy="5150578"/>
          </a:xfrm>
        </p:spPr>
        <p:txBody>
          <a:bodyPr>
            <a:normAutofit fontScale="92500"/>
          </a:bodyPr>
          <a:lstStyle/>
          <a:p>
            <a:r>
              <a:rPr lang="en-US" dirty="0"/>
              <a:t>The outcome of the project baselining exercise can affect the EIC science program in multiple ways: </a:t>
            </a:r>
          </a:p>
          <a:p>
            <a:pPr lvl="1"/>
            <a:r>
              <a:rPr lang="en-US" dirty="0"/>
              <a:t>Changes the scope of the DET subproject</a:t>
            </a:r>
          </a:p>
          <a:p>
            <a:pPr lvl="1"/>
            <a:r>
              <a:rPr lang="en-US" dirty="0"/>
              <a:t>Changes to the ASR, EIN and ISR subprojects (EIC performance)</a:t>
            </a:r>
          </a:p>
          <a:p>
            <a:r>
              <a:rPr lang="en-US" dirty="0">
                <a:solidFill>
                  <a:schemeClr val="accent1"/>
                </a:solidFill>
              </a:rPr>
              <a:t>The collaboration must have an opportunity to respond to changes to the baseline that affect EIC science</a:t>
            </a:r>
          </a:p>
          <a:p>
            <a:r>
              <a:rPr lang="en-US" dirty="0"/>
              <a:t>We have discussed with Jim Yeck, David Dean, and Abhay a process by which the collaboration is charged to provide a formal, written response on the impact to EIC science once the preliminary baseline is established</a:t>
            </a:r>
          </a:p>
          <a:p>
            <a:pPr lvl="1"/>
            <a:r>
              <a:rPr lang="en-US" dirty="0"/>
              <a:t>The timescale for this will be VERY short!</a:t>
            </a:r>
          </a:p>
          <a:p>
            <a:r>
              <a:rPr lang="en-US" dirty="0"/>
              <a:t>We hope to have a better understanding of the baselining implications for the EIC collider at the collaboration meeting. </a:t>
            </a:r>
          </a:p>
          <a:p>
            <a:pPr lvl="1"/>
            <a:r>
              <a:rPr lang="en-US" dirty="0"/>
              <a:t>Today the focus is on the detector.</a:t>
            </a:r>
          </a:p>
        </p:txBody>
      </p:sp>
      <p:sp>
        <p:nvSpPr>
          <p:cNvPr id="4" name="Date Placeholder 3">
            <a:extLst>
              <a:ext uri="{FF2B5EF4-FFF2-40B4-BE49-F238E27FC236}">
                <a16:creationId xmlns:a16="http://schemas.microsoft.com/office/drawing/2014/main" id="{0F36A3E3-2057-CAA2-6F1C-902C7D32AFFC}"/>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EABD90E7-0D20-CDB2-F7A7-7B17B592F1DE}"/>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FBE0538A-BBDB-E21D-07A3-8D249E282C50}"/>
              </a:ext>
            </a:extLst>
          </p:cNvPr>
          <p:cNvSpPr>
            <a:spLocks noGrp="1"/>
          </p:cNvSpPr>
          <p:nvPr>
            <p:ph type="sldNum" sz="quarter" idx="12"/>
          </p:nvPr>
        </p:nvSpPr>
        <p:spPr/>
        <p:txBody>
          <a:bodyPr/>
          <a:lstStyle/>
          <a:p>
            <a:fld id="{588949A8-7CCD-4D90-AA9A-1451BFC6FB3A}" type="slidenum">
              <a:rPr lang="en-US" smtClean="0"/>
              <a:t>10</a:t>
            </a:fld>
            <a:endParaRPr lang="en-US"/>
          </a:p>
        </p:txBody>
      </p:sp>
    </p:spTree>
    <p:extLst>
      <p:ext uri="{BB962C8B-B14F-4D97-AF65-F5344CB8AC3E}">
        <p14:creationId xmlns:p14="http://schemas.microsoft.com/office/powerpoint/2010/main" val="118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5F48-A996-0B9C-AE7E-C02520498A51}"/>
              </a:ext>
            </a:extLst>
          </p:cNvPr>
          <p:cNvSpPr>
            <a:spLocks noGrp="1"/>
          </p:cNvSpPr>
          <p:nvPr>
            <p:ph type="title"/>
          </p:nvPr>
        </p:nvSpPr>
        <p:spPr>
          <a:xfrm>
            <a:off x="838199" y="244173"/>
            <a:ext cx="10515600" cy="828974"/>
          </a:xfrm>
        </p:spPr>
        <p:txBody>
          <a:bodyPr/>
          <a:lstStyle/>
          <a:p>
            <a:r>
              <a:rPr lang="en-US" b="1" dirty="0">
                <a:solidFill>
                  <a:schemeClr val="accent1"/>
                </a:solidFill>
              </a:rPr>
              <a:t>STFC UKRI Letter (19 December)</a:t>
            </a:r>
          </a:p>
        </p:txBody>
      </p:sp>
      <p:sp>
        <p:nvSpPr>
          <p:cNvPr id="4" name="Date Placeholder 3">
            <a:extLst>
              <a:ext uri="{FF2B5EF4-FFF2-40B4-BE49-F238E27FC236}">
                <a16:creationId xmlns:a16="http://schemas.microsoft.com/office/drawing/2014/main" id="{D0C7500D-F5C3-07D7-E64C-3A0EE629DFF9}"/>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3DCFCF8B-D3BE-FC31-94E1-7E10C021BD26}"/>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BACE3C1B-DFF9-4080-A1D0-C0786ED75682}"/>
              </a:ext>
            </a:extLst>
          </p:cNvPr>
          <p:cNvSpPr>
            <a:spLocks noGrp="1"/>
          </p:cNvSpPr>
          <p:nvPr>
            <p:ph type="sldNum" sz="quarter" idx="12"/>
          </p:nvPr>
        </p:nvSpPr>
        <p:spPr/>
        <p:txBody>
          <a:bodyPr/>
          <a:lstStyle/>
          <a:p>
            <a:fld id="{588949A8-7CCD-4D90-AA9A-1451BFC6FB3A}" type="slidenum">
              <a:rPr lang="en-US" smtClean="0"/>
              <a:t>11</a:t>
            </a:fld>
            <a:endParaRPr lang="en-US"/>
          </a:p>
        </p:txBody>
      </p:sp>
      <p:sp>
        <p:nvSpPr>
          <p:cNvPr id="12" name="TextBox 11">
            <a:extLst>
              <a:ext uri="{FF2B5EF4-FFF2-40B4-BE49-F238E27FC236}">
                <a16:creationId xmlns:a16="http://schemas.microsoft.com/office/drawing/2014/main" id="{59066478-AB96-4CB4-E437-332CD64DC8E1}"/>
              </a:ext>
            </a:extLst>
          </p:cNvPr>
          <p:cNvSpPr txBox="1"/>
          <p:nvPr/>
        </p:nvSpPr>
        <p:spPr>
          <a:xfrm>
            <a:off x="948016" y="4822462"/>
            <a:ext cx="10295965" cy="1477328"/>
          </a:xfrm>
          <a:prstGeom prst="rect">
            <a:avLst/>
          </a:prstGeom>
          <a:noFill/>
        </p:spPr>
        <p:txBody>
          <a:bodyPr wrap="square" rtlCol="0">
            <a:spAutoFit/>
          </a:bodyPr>
          <a:lstStyle/>
          <a:p>
            <a:r>
              <a:rPr lang="en-US" dirty="0"/>
              <a:t>The situation is still developing, but the primary concern of the collaboration is the ability of our UK collaborators to continue to participate in </a:t>
            </a:r>
            <a:r>
              <a:rPr lang="en-US" dirty="0" err="1"/>
              <a:t>ePIC</a:t>
            </a:r>
            <a:r>
              <a:rPr lang="en-US" dirty="0"/>
              <a:t>. This is a loss of in-kind contributions to </a:t>
            </a:r>
            <a:r>
              <a:rPr lang="en-US" dirty="0" err="1"/>
              <a:t>ePIC</a:t>
            </a:r>
            <a:r>
              <a:rPr lang="en-US" dirty="0"/>
              <a:t> that must be factored into the total cost/scope of the detector.</a:t>
            </a:r>
          </a:p>
          <a:p>
            <a:br>
              <a:rPr lang="en-US" dirty="0"/>
            </a:br>
            <a:r>
              <a:rPr lang="en-US" dirty="0"/>
              <a:t>A letter in support for our UK colleagues has been sent to the UKRI on behalf of the collaboration. </a:t>
            </a:r>
          </a:p>
        </p:txBody>
      </p:sp>
      <p:sp>
        <p:nvSpPr>
          <p:cNvPr id="3" name="TextBox 2">
            <a:extLst>
              <a:ext uri="{FF2B5EF4-FFF2-40B4-BE49-F238E27FC236}">
                <a16:creationId xmlns:a16="http://schemas.microsoft.com/office/drawing/2014/main" id="{62169957-312E-5289-2B9A-8DE5323EEAA3}"/>
              </a:ext>
            </a:extLst>
          </p:cNvPr>
          <p:cNvSpPr txBox="1"/>
          <p:nvPr/>
        </p:nvSpPr>
        <p:spPr>
          <a:xfrm>
            <a:off x="323542" y="1254752"/>
            <a:ext cx="4427233" cy="3539430"/>
          </a:xfrm>
          <a:prstGeom prst="rect">
            <a:avLst/>
          </a:prstGeom>
          <a:noFill/>
        </p:spPr>
        <p:txBody>
          <a:bodyPr wrap="square" rtlCol="0">
            <a:spAutoFit/>
          </a:bodyPr>
          <a:lstStyle/>
          <a:p>
            <a:r>
              <a:rPr lang="en-US" sz="1600" u="sng" dirty="0"/>
              <a:t>Other UKRI Projects Cut:</a:t>
            </a:r>
          </a:p>
          <a:p>
            <a:endParaRPr lang="en-US" sz="1600" dirty="0"/>
          </a:p>
          <a:p>
            <a:r>
              <a:rPr lang="en-US" sz="1600" dirty="0"/>
              <a:t>LHCb 2030++, £50M for the upgrade project. </a:t>
            </a:r>
          </a:p>
          <a:p>
            <a:r>
              <a:rPr lang="en-US" sz="1600" dirty="0"/>
              <a:t> </a:t>
            </a:r>
          </a:p>
          <a:p>
            <a:r>
              <a:rPr lang="en-US" sz="1600" dirty="0"/>
              <a:t>RUEDI, Relativistic and Ultrafast Electron Diffraction and Imaging National Facility (£124M) </a:t>
            </a:r>
          </a:p>
          <a:p>
            <a:r>
              <a:rPr lang="en-US" sz="1600" dirty="0"/>
              <a:t> </a:t>
            </a:r>
          </a:p>
          <a:p>
            <a:r>
              <a:rPr lang="en-US" sz="1600" dirty="0"/>
              <a:t>C-MASS UK (£50M) for mass spectrometry in healthcare.</a:t>
            </a:r>
          </a:p>
          <a:p>
            <a:r>
              <a:rPr lang="en-US" sz="1600" dirty="0"/>
              <a:t> </a:t>
            </a:r>
          </a:p>
          <a:p>
            <a:r>
              <a:rPr lang="en-US" sz="1600" dirty="0" err="1"/>
              <a:t>DISSCo</a:t>
            </a:r>
            <a:r>
              <a:rPr lang="en-US" sz="1600" dirty="0"/>
              <a:t> UK (£155M) — </a:t>
            </a:r>
            <a:r>
              <a:rPr lang="en-US" sz="1600" dirty="0" err="1"/>
              <a:t>digitisation</a:t>
            </a:r>
            <a:r>
              <a:rPr lang="en-US" sz="1600" dirty="0"/>
              <a:t> and research exploitation of natural science collections (museums / private &amp; university collections).</a:t>
            </a:r>
          </a:p>
          <a:p>
            <a:endParaRPr lang="en-US" sz="1600" dirty="0"/>
          </a:p>
        </p:txBody>
      </p:sp>
      <p:grpSp>
        <p:nvGrpSpPr>
          <p:cNvPr id="8" name="Group 7">
            <a:extLst>
              <a:ext uri="{FF2B5EF4-FFF2-40B4-BE49-F238E27FC236}">
                <a16:creationId xmlns:a16="http://schemas.microsoft.com/office/drawing/2014/main" id="{14421857-A0E7-F3BE-8C29-97A3AA361903}"/>
              </a:ext>
            </a:extLst>
          </p:cNvPr>
          <p:cNvGrpSpPr/>
          <p:nvPr/>
        </p:nvGrpSpPr>
        <p:grpSpPr>
          <a:xfrm>
            <a:off x="4842012" y="1480440"/>
            <a:ext cx="6972917" cy="2934729"/>
            <a:chOff x="4842012" y="1480440"/>
            <a:chExt cx="6972917" cy="2934729"/>
          </a:xfrm>
        </p:grpSpPr>
        <p:pic>
          <p:nvPicPr>
            <p:cNvPr id="10" name="Picture 9">
              <a:extLst>
                <a:ext uri="{FF2B5EF4-FFF2-40B4-BE49-F238E27FC236}">
                  <a16:creationId xmlns:a16="http://schemas.microsoft.com/office/drawing/2014/main" id="{0A8E66B9-F849-A987-A241-9DA53A5A900A}"/>
                </a:ext>
              </a:extLst>
            </p:cNvPr>
            <p:cNvPicPr>
              <a:picLocks noChangeAspect="1"/>
            </p:cNvPicPr>
            <p:nvPr/>
          </p:nvPicPr>
          <p:blipFill>
            <a:blip r:embed="rId2"/>
            <a:stretch>
              <a:fillRect/>
            </a:stretch>
          </p:blipFill>
          <p:spPr>
            <a:xfrm>
              <a:off x="4842012" y="1480440"/>
              <a:ext cx="6972917" cy="2934729"/>
            </a:xfrm>
            <a:prstGeom prst="rect">
              <a:avLst/>
            </a:prstGeom>
            <a:ln>
              <a:solidFill>
                <a:schemeClr val="tx1"/>
              </a:solidFill>
            </a:ln>
          </p:spPr>
        </p:pic>
        <p:sp>
          <p:nvSpPr>
            <p:cNvPr id="7" name="Rectangle 6">
              <a:extLst>
                <a:ext uri="{FF2B5EF4-FFF2-40B4-BE49-F238E27FC236}">
                  <a16:creationId xmlns:a16="http://schemas.microsoft.com/office/drawing/2014/main" id="{65FD8567-0EE6-EC3C-6A8D-A62B57B387FA}"/>
                </a:ext>
              </a:extLst>
            </p:cNvPr>
            <p:cNvSpPr/>
            <p:nvPr/>
          </p:nvSpPr>
          <p:spPr>
            <a:xfrm>
              <a:off x="5024486" y="3934459"/>
              <a:ext cx="6561056" cy="427631"/>
            </a:xfrm>
            <a:prstGeom prst="rect">
              <a:avLst/>
            </a:prstGeom>
            <a:solidFill>
              <a:schemeClr val="accent4">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50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98EE-D027-67EB-3D75-59B820D7A6CF}"/>
              </a:ext>
            </a:extLst>
          </p:cNvPr>
          <p:cNvSpPr>
            <a:spLocks noGrp="1"/>
          </p:cNvSpPr>
          <p:nvPr>
            <p:ph type="title"/>
          </p:nvPr>
        </p:nvSpPr>
        <p:spPr>
          <a:xfrm>
            <a:off x="838200" y="365125"/>
            <a:ext cx="10515600" cy="980009"/>
          </a:xfrm>
        </p:spPr>
        <p:txBody>
          <a:bodyPr/>
          <a:lstStyle/>
          <a:p>
            <a:r>
              <a:rPr lang="en-US" b="1" dirty="0">
                <a:solidFill>
                  <a:schemeClr val="accent1"/>
                </a:solidFill>
              </a:rPr>
              <a:t>Jim Yeck’s Retirement Announcement</a:t>
            </a:r>
          </a:p>
        </p:txBody>
      </p:sp>
      <p:pic>
        <p:nvPicPr>
          <p:cNvPr id="8" name="Content Placeholder 7" descr="Text, letter&#10;&#10;AI-generated content may be incorrect.">
            <a:extLst>
              <a:ext uri="{FF2B5EF4-FFF2-40B4-BE49-F238E27FC236}">
                <a16:creationId xmlns:a16="http://schemas.microsoft.com/office/drawing/2014/main" id="{6AD1E4DA-E064-17C6-E31E-28950409F782}"/>
              </a:ext>
            </a:extLst>
          </p:cNvPr>
          <p:cNvPicPr>
            <a:picLocks noGrp="1" noChangeAspect="1"/>
          </p:cNvPicPr>
          <p:nvPr>
            <p:ph idx="1"/>
          </p:nvPr>
        </p:nvPicPr>
        <p:blipFill>
          <a:blip r:embed="rId2"/>
          <a:stretch>
            <a:fillRect/>
          </a:stretch>
        </p:blipFill>
        <p:spPr>
          <a:xfrm>
            <a:off x="5926058" y="1486937"/>
            <a:ext cx="5693173" cy="4727610"/>
          </a:xfrm>
          <a:ln>
            <a:solidFill>
              <a:schemeClr val="tx1"/>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89A41F5C-0D9F-F209-59B8-461C8516C2AD}"/>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1FAC5F5B-8AAB-6B6C-CEA8-1BE916A6C0F5}"/>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5D353B8A-305D-044A-CDB8-2F6250225427}"/>
              </a:ext>
            </a:extLst>
          </p:cNvPr>
          <p:cNvSpPr>
            <a:spLocks noGrp="1"/>
          </p:cNvSpPr>
          <p:nvPr>
            <p:ph type="sldNum" sz="quarter" idx="12"/>
          </p:nvPr>
        </p:nvSpPr>
        <p:spPr/>
        <p:txBody>
          <a:bodyPr/>
          <a:lstStyle/>
          <a:p>
            <a:fld id="{588949A8-7CCD-4D90-AA9A-1451BFC6FB3A}" type="slidenum">
              <a:rPr lang="en-US" smtClean="0"/>
              <a:t>12</a:t>
            </a:fld>
            <a:endParaRPr lang="en-US"/>
          </a:p>
        </p:txBody>
      </p:sp>
      <p:sp>
        <p:nvSpPr>
          <p:cNvPr id="3" name="TextBox 2">
            <a:extLst>
              <a:ext uri="{FF2B5EF4-FFF2-40B4-BE49-F238E27FC236}">
                <a16:creationId xmlns:a16="http://schemas.microsoft.com/office/drawing/2014/main" id="{E0DBA776-3D4B-1F10-F2CC-F776F9991072}"/>
              </a:ext>
            </a:extLst>
          </p:cNvPr>
          <p:cNvSpPr txBox="1"/>
          <p:nvPr/>
        </p:nvSpPr>
        <p:spPr>
          <a:xfrm>
            <a:off x="1225475" y="2893807"/>
            <a:ext cx="3712285" cy="646331"/>
          </a:xfrm>
          <a:prstGeom prst="rect">
            <a:avLst/>
          </a:prstGeom>
          <a:noFill/>
        </p:spPr>
        <p:txBody>
          <a:bodyPr wrap="square" rtlCol="0">
            <a:spAutoFit/>
          </a:bodyPr>
          <a:lstStyle/>
          <a:p>
            <a:r>
              <a:rPr lang="en-US" dirty="0"/>
              <a:t>Email from Jim Yeck to the EIC project Dec. 29</a:t>
            </a:r>
            <a:r>
              <a:rPr lang="en-US" baseline="30000" dirty="0"/>
              <a:t>th</a:t>
            </a:r>
            <a:r>
              <a:rPr lang="en-US" dirty="0"/>
              <a:t>, 2025</a:t>
            </a:r>
          </a:p>
        </p:txBody>
      </p:sp>
      <p:sp>
        <p:nvSpPr>
          <p:cNvPr id="7" name="TextBox 6">
            <a:extLst>
              <a:ext uri="{FF2B5EF4-FFF2-40B4-BE49-F238E27FC236}">
                <a16:creationId xmlns:a16="http://schemas.microsoft.com/office/drawing/2014/main" id="{7CAC4187-85BD-6ACD-A71D-0FA6A76AE594}"/>
              </a:ext>
            </a:extLst>
          </p:cNvPr>
          <p:cNvSpPr txBox="1"/>
          <p:nvPr/>
        </p:nvSpPr>
        <p:spPr>
          <a:xfrm>
            <a:off x="5926058" y="2262433"/>
            <a:ext cx="5693173" cy="1423447"/>
          </a:xfrm>
          <a:prstGeom prst="rect">
            <a:avLst/>
          </a:prstGeom>
          <a:solidFill>
            <a:schemeClr val="accent4">
              <a:alpha val="14000"/>
            </a:schemeClr>
          </a:solidFill>
        </p:spPr>
        <p:txBody>
          <a:bodyPr wrap="square" rtlCol="0">
            <a:spAutoFit/>
          </a:bodyPr>
          <a:lstStyle/>
          <a:p>
            <a:endParaRPr lang="en-US" dirty="0"/>
          </a:p>
        </p:txBody>
      </p:sp>
    </p:spTree>
    <p:extLst>
      <p:ext uri="{BB962C8B-B14F-4D97-AF65-F5344CB8AC3E}">
        <p14:creationId xmlns:p14="http://schemas.microsoft.com/office/powerpoint/2010/main" val="21607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BC70-E53D-BA3C-BDCA-739FC168EF75}"/>
              </a:ext>
            </a:extLst>
          </p:cNvPr>
          <p:cNvSpPr>
            <a:spLocks noGrp="1"/>
          </p:cNvSpPr>
          <p:nvPr>
            <p:ph type="title"/>
          </p:nvPr>
        </p:nvSpPr>
        <p:spPr>
          <a:xfrm>
            <a:off x="838200" y="288610"/>
            <a:ext cx="10515600" cy="718957"/>
          </a:xfrm>
        </p:spPr>
        <p:txBody>
          <a:bodyPr/>
          <a:lstStyle/>
          <a:p>
            <a:r>
              <a:rPr lang="en-US" b="1" dirty="0">
                <a:solidFill>
                  <a:schemeClr val="accent1"/>
                </a:solidFill>
              </a:rPr>
              <a:t>Minibus Congressional Budget - Good News!</a:t>
            </a:r>
          </a:p>
        </p:txBody>
      </p:sp>
      <p:sp>
        <p:nvSpPr>
          <p:cNvPr id="4" name="Date Placeholder 3">
            <a:extLst>
              <a:ext uri="{FF2B5EF4-FFF2-40B4-BE49-F238E27FC236}">
                <a16:creationId xmlns:a16="http://schemas.microsoft.com/office/drawing/2014/main" id="{5B3A10D6-512D-4D62-85CD-BE8DEC43FF46}"/>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53ADB816-ABD5-DB2A-40A9-077F43669B45}"/>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74A19502-A56D-A35A-FD40-9D79485A5FBB}"/>
              </a:ext>
            </a:extLst>
          </p:cNvPr>
          <p:cNvSpPr>
            <a:spLocks noGrp="1"/>
          </p:cNvSpPr>
          <p:nvPr>
            <p:ph type="sldNum" sz="quarter" idx="12"/>
          </p:nvPr>
        </p:nvSpPr>
        <p:spPr/>
        <p:txBody>
          <a:bodyPr/>
          <a:lstStyle/>
          <a:p>
            <a:fld id="{588949A8-7CCD-4D90-AA9A-1451BFC6FB3A}" type="slidenum">
              <a:rPr lang="en-US" smtClean="0"/>
              <a:t>13</a:t>
            </a:fld>
            <a:endParaRPr lang="en-US"/>
          </a:p>
        </p:txBody>
      </p:sp>
      <p:grpSp>
        <p:nvGrpSpPr>
          <p:cNvPr id="10" name="Group 9">
            <a:extLst>
              <a:ext uri="{FF2B5EF4-FFF2-40B4-BE49-F238E27FC236}">
                <a16:creationId xmlns:a16="http://schemas.microsoft.com/office/drawing/2014/main" id="{CA0346EE-F332-E705-272C-A17CD5B353C4}"/>
              </a:ext>
            </a:extLst>
          </p:cNvPr>
          <p:cNvGrpSpPr/>
          <p:nvPr/>
        </p:nvGrpSpPr>
        <p:grpSpPr>
          <a:xfrm>
            <a:off x="639613" y="1173821"/>
            <a:ext cx="8735925" cy="5547654"/>
            <a:chOff x="1633035" y="1090694"/>
            <a:chExt cx="8735925" cy="5547654"/>
          </a:xfrm>
        </p:grpSpPr>
        <p:pic>
          <p:nvPicPr>
            <p:cNvPr id="7" name="Picture 6" descr="Table&#10;&#10;AI-generated content may be incorrect.">
              <a:extLst>
                <a:ext uri="{FF2B5EF4-FFF2-40B4-BE49-F238E27FC236}">
                  <a16:creationId xmlns:a16="http://schemas.microsoft.com/office/drawing/2014/main" id="{80B3AF5E-8229-9690-DAA1-209A124CDBCA}"/>
                </a:ext>
              </a:extLst>
            </p:cNvPr>
            <p:cNvPicPr>
              <a:picLocks noChangeAspect="1"/>
            </p:cNvPicPr>
            <p:nvPr/>
          </p:nvPicPr>
          <p:blipFill>
            <a:blip r:embed="rId2"/>
            <a:stretch>
              <a:fillRect/>
            </a:stretch>
          </p:blipFill>
          <p:spPr>
            <a:xfrm>
              <a:off x="1633035" y="1521242"/>
              <a:ext cx="8735925" cy="5117106"/>
            </a:xfrm>
            <a:prstGeom prst="rect">
              <a:avLst/>
            </a:prstGeom>
          </p:spPr>
        </p:pic>
        <p:pic>
          <p:nvPicPr>
            <p:cNvPr id="9" name="Picture 8">
              <a:extLst>
                <a:ext uri="{FF2B5EF4-FFF2-40B4-BE49-F238E27FC236}">
                  <a16:creationId xmlns:a16="http://schemas.microsoft.com/office/drawing/2014/main" id="{5EC760E5-FE24-F957-6574-2BBEE54BE86D}"/>
                </a:ext>
              </a:extLst>
            </p:cNvPr>
            <p:cNvPicPr>
              <a:picLocks noChangeAspect="1"/>
            </p:cNvPicPr>
            <p:nvPr/>
          </p:nvPicPr>
          <p:blipFill>
            <a:blip r:embed="rId3"/>
            <a:stretch>
              <a:fillRect/>
            </a:stretch>
          </p:blipFill>
          <p:spPr>
            <a:xfrm>
              <a:off x="4658510" y="1090694"/>
              <a:ext cx="5554269" cy="423935"/>
            </a:xfrm>
            <a:prstGeom prst="rect">
              <a:avLst/>
            </a:prstGeom>
          </p:spPr>
        </p:pic>
      </p:grpSp>
      <p:sp>
        <p:nvSpPr>
          <p:cNvPr id="11" name="Rectangle 10">
            <a:extLst>
              <a:ext uri="{FF2B5EF4-FFF2-40B4-BE49-F238E27FC236}">
                <a16:creationId xmlns:a16="http://schemas.microsoft.com/office/drawing/2014/main" id="{0E4580F8-6B83-4688-B770-3B64DD5640B3}"/>
              </a:ext>
            </a:extLst>
          </p:cNvPr>
          <p:cNvSpPr/>
          <p:nvPr/>
        </p:nvSpPr>
        <p:spPr>
          <a:xfrm>
            <a:off x="558721" y="5504632"/>
            <a:ext cx="8735925" cy="5656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B66D56D-EA76-9D0B-2E50-C388457DBBFD}"/>
              </a:ext>
            </a:extLst>
          </p:cNvPr>
          <p:cNvSpPr txBox="1"/>
          <p:nvPr/>
        </p:nvSpPr>
        <p:spPr>
          <a:xfrm>
            <a:off x="9482667" y="1385788"/>
            <a:ext cx="2415822" cy="3970318"/>
          </a:xfrm>
          <a:prstGeom prst="rect">
            <a:avLst/>
          </a:prstGeom>
          <a:noFill/>
        </p:spPr>
        <p:txBody>
          <a:bodyPr wrap="square" rtlCol="0">
            <a:spAutoFit/>
          </a:bodyPr>
          <a:lstStyle/>
          <a:p>
            <a:r>
              <a:rPr lang="en-US" dirty="0"/>
              <a:t>Conference committee markup as of 1/5/26: </a:t>
            </a:r>
          </a:p>
          <a:p>
            <a:endParaRPr lang="en-US" dirty="0"/>
          </a:p>
          <a:p>
            <a:r>
              <a:rPr lang="en-US" b="1" dirty="0"/>
              <a:t>EIC @ $155M </a:t>
            </a:r>
          </a:p>
          <a:p>
            <a:r>
              <a:rPr lang="en-US" b="1" dirty="0"/>
              <a:t>NP Research +2%</a:t>
            </a:r>
          </a:p>
          <a:p>
            <a:endParaRPr lang="en-US" dirty="0"/>
          </a:p>
          <a:p>
            <a:r>
              <a:rPr lang="en-US" dirty="0"/>
              <a:t>Optimism that the E&amp;W bill will pass the House this week, Senate the next.</a:t>
            </a:r>
          </a:p>
          <a:p>
            <a:endParaRPr lang="en-US" dirty="0"/>
          </a:p>
          <a:p>
            <a:endParaRPr lang="en-US" dirty="0"/>
          </a:p>
          <a:p>
            <a:r>
              <a:rPr lang="en-US" b="1" dirty="0"/>
              <a:t>ALSO:</a:t>
            </a:r>
            <a:r>
              <a:rPr lang="en-US" dirty="0"/>
              <a:t> CD-3B approval expected in few weeks</a:t>
            </a:r>
          </a:p>
        </p:txBody>
      </p:sp>
    </p:spTree>
    <p:extLst>
      <p:ext uri="{BB962C8B-B14F-4D97-AF65-F5344CB8AC3E}">
        <p14:creationId xmlns:p14="http://schemas.microsoft.com/office/powerpoint/2010/main" val="67111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2970E6-817D-FECD-AF47-E3230591E905}"/>
              </a:ext>
            </a:extLst>
          </p:cNvPr>
          <p:cNvSpPr>
            <a:spLocks noGrp="1"/>
          </p:cNvSpPr>
          <p:nvPr>
            <p:ph type="title"/>
          </p:nvPr>
        </p:nvSpPr>
        <p:spPr>
          <a:xfrm>
            <a:off x="838200" y="365125"/>
            <a:ext cx="10515600" cy="917023"/>
          </a:xfrm>
        </p:spPr>
        <p:txBody>
          <a:bodyPr>
            <a:normAutofit/>
          </a:bodyPr>
          <a:lstStyle/>
          <a:p>
            <a:r>
              <a:rPr lang="en-US" sz="4000" b="1" dirty="0">
                <a:solidFill>
                  <a:schemeClr val="accent1"/>
                </a:solidFill>
              </a:rPr>
              <a:t>January 2026 Collaboration Meeting</a:t>
            </a:r>
          </a:p>
        </p:txBody>
      </p:sp>
      <p:sp>
        <p:nvSpPr>
          <p:cNvPr id="3" name="Content Placeholder 2">
            <a:extLst>
              <a:ext uri="{FF2B5EF4-FFF2-40B4-BE49-F238E27FC236}">
                <a16:creationId xmlns:a16="http://schemas.microsoft.com/office/drawing/2014/main" id="{EAAD63E9-FDF1-E696-7794-68F6DE8E5D52}"/>
              </a:ext>
            </a:extLst>
          </p:cNvPr>
          <p:cNvSpPr>
            <a:spLocks noGrp="1"/>
          </p:cNvSpPr>
          <p:nvPr>
            <p:ph idx="1"/>
          </p:nvPr>
        </p:nvSpPr>
        <p:spPr>
          <a:xfrm>
            <a:off x="380999" y="1480930"/>
            <a:ext cx="4834095" cy="5011945"/>
          </a:xfrm>
        </p:spPr>
        <p:txBody>
          <a:bodyPr>
            <a:normAutofit fontScale="92500" lnSpcReduction="10000"/>
          </a:bodyPr>
          <a:lstStyle/>
          <a:p>
            <a:r>
              <a:rPr lang="en-US" sz="2000" dirty="0"/>
              <a:t>Jan 20-23</a:t>
            </a:r>
            <a:r>
              <a:rPr lang="en-US" sz="2000" baseline="30000" dirty="0"/>
              <a:t>rd</a:t>
            </a:r>
            <a:r>
              <a:rPr lang="en-US" sz="2000" dirty="0"/>
              <a:t>, 2026 at Brookhaven National Laboratory</a:t>
            </a:r>
          </a:p>
          <a:p>
            <a:pPr lvl="1"/>
            <a:r>
              <a:rPr lang="en-US" sz="1600" dirty="0"/>
              <a:t>In new Science and User Support Center (SUSC)</a:t>
            </a:r>
          </a:p>
          <a:p>
            <a:endParaRPr lang="en-US" sz="2000" dirty="0"/>
          </a:p>
          <a:p>
            <a:r>
              <a:rPr lang="en-US" sz="2000" dirty="0"/>
              <a:t>Registration is OPEN!</a:t>
            </a:r>
            <a:br>
              <a:rPr lang="en-US" sz="2000" dirty="0"/>
            </a:br>
            <a:r>
              <a:rPr lang="en-US" sz="2000" dirty="0">
                <a:hlinkClick r:id="rId2"/>
              </a:rPr>
              <a:t>https://www.bnl.gov/epic-meeting/</a:t>
            </a:r>
            <a:br>
              <a:rPr lang="en-US" sz="2000" dirty="0"/>
            </a:br>
            <a:br>
              <a:rPr lang="en-US" sz="2000" dirty="0"/>
            </a:br>
            <a:r>
              <a:rPr lang="en-US" sz="2000" dirty="0"/>
              <a:t>Due Jan 7</a:t>
            </a:r>
            <a:r>
              <a:rPr lang="en-US" sz="2000" baseline="30000" dirty="0"/>
              <a:t>th</a:t>
            </a:r>
            <a:r>
              <a:rPr lang="en-US" sz="2000" dirty="0"/>
              <a:t>!</a:t>
            </a:r>
          </a:p>
          <a:p>
            <a:pPr marL="457200" lvl="1" indent="0">
              <a:buNone/>
            </a:pPr>
            <a:endParaRPr lang="en-US" sz="1600" dirty="0"/>
          </a:p>
          <a:p>
            <a:r>
              <a:rPr lang="en-US" sz="2000" dirty="0"/>
              <a:t>Guest registration for non-US citizens: </a:t>
            </a:r>
            <a:br>
              <a:rPr lang="en-US" sz="2000" dirty="0"/>
            </a:br>
            <a:r>
              <a:rPr lang="en-US" sz="2000" dirty="0">
                <a:hlinkClick r:id="rId3"/>
              </a:rPr>
              <a:t>https://www.bnl.gov/guv/gis.php</a:t>
            </a:r>
            <a:endParaRPr lang="en-US" sz="2000" dirty="0"/>
          </a:p>
          <a:p>
            <a:r>
              <a:rPr lang="en-US" sz="2000" dirty="0"/>
              <a:t>Early-career travel support available</a:t>
            </a:r>
            <a:br>
              <a:rPr lang="en-US" sz="2000" dirty="0"/>
            </a:br>
            <a:r>
              <a:rPr lang="en-US" sz="2000" dirty="0">
                <a:hlinkClick r:id="rId4"/>
              </a:rPr>
              <a:t>https://www.epic-eic.org/collaboration/travel_support.html</a:t>
            </a:r>
            <a:endParaRPr lang="en-US" sz="2000" dirty="0"/>
          </a:p>
          <a:p>
            <a:endParaRPr lang="en-US" sz="2000" dirty="0"/>
          </a:p>
          <a:p>
            <a:r>
              <a:rPr lang="en-US" sz="2000" dirty="0"/>
              <a:t>Registration for online participation required </a:t>
            </a:r>
            <a:br>
              <a:rPr lang="en-US" sz="2000" dirty="0"/>
            </a:br>
            <a:r>
              <a:rPr lang="en-US" sz="2000" dirty="0"/>
              <a:t>(no fee)</a:t>
            </a:r>
          </a:p>
          <a:p>
            <a:pPr marL="0" indent="0">
              <a:buNone/>
            </a:pPr>
            <a:endParaRPr lang="en-US" sz="2000" dirty="0"/>
          </a:p>
        </p:txBody>
      </p:sp>
      <p:pic>
        <p:nvPicPr>
          <p:cNvPr id="2050" name="Picture 2" descr="Brookhaven SUSC — I draw buildings.">
            <a:extLst>
              <a:ext uri="{FF2B5EF4-FFF2-40B4-BE49-F238E27FC236}">
                <a16:creationId xmlns:a16="http://schemas.microsoft.com/office/drawing/2014/main" id="{908472AE-53C0-1A68-9433-675CCE7F4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4" r="17796" b="1"/>
          <a:stretch>
            <a:fillRect/>
          </a:stretch>
        </p:blipFill>
        <p:spPr bwMode="auto">
          <a:xfrm>
            <a:off x="5295775" y="1316596"/>
            <a:ext cx="6170299" cy="422480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D1ACE9A-CCFB-7642-5DD5-EEFA7EA77FA9}"/>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1/9/2026</a:t>
            </a:r>
          </a:p>
        </p:txBody>
      </p:sp>
      <p:sp>
        <p:nvSpPr>
          <p:cNvPr id="5" name="Footer Placeholder 4">
            <a:extLst>
              <a:ext uri="{FF2B5EF4-FFF2-40B4-BE49-F238E27FC236}">
                <a16:creationId xmlns:a16="http://schemas.microsoft.com/office/drawing/2014/main" id="{47187940-9973-7F80-CECF-5167325518B0}"/>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ePIC General Meeting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BC67E23-3200-AE2E-EE45-70EF8EE44078}"/>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88949A8-7CCD-4D90-AA9A-1451BFC6FB3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526BD1-FD48-04E3-4B70-8FE914386260}"/>
              </a:ext>
            </a:extLst>
          </p:cNvPr>
          <p:cNvSpPr txBox="1"/>
          <p:nvPr/>
        </p:nvSpPr>
        <p:spPr>
          <a:xfrm>
            <a:off x="5551714" y="5695470"/>
            <a:ext cx="5802086" cy="646331"/>
          </a:xfrm>
          <a:prstGeom prst="rect">
            <a:avLst/>
          </a:prstGeom>
          <a:noFill/>
        </p:spPr>
        <p:txBody>
          <a:bodyPr wrap="square" rtlCol="0">
            <a:spAutoFit/>
          </a:bodyPr>
          <a:lstStyle/>
          <a:p>
            <a:r>
              <a:rPr lang="en-US" dirty="0"/>
              <a:t>A huge thanks to Thomas and the BNL LOC for organizing the meeting on short notice. </a:t>
            </a:r>
          </a:p>
        </p:txBody>
      </p:sp>
      <p:sp>
        <p:nvSpPr>
          <p:cNvPr id="8" name="TextBox 7">
            <a:extLst>
              <a:ext uri="{FF2B5EF4-FFF2-40B4-BE49-F238E27FC236}">
                <a16:creationId xmlns:a16="http://schemas.microsoft.com/office/drawing/2014/main" id="{6AE32475-8361-3E9C-BAAA-4784078B0A66}"/>
              </a:ext>
            </a:extLst>
          </p:cNvPr>
          <p:cNvSpPr txBox="1"/>
          <p:nvPr/>
        </p:nvSpPr>
        <p:spPr>
          <a:xfrm rot="20156386">
            <a:off x="1696447" y="3013501"/>
            <a:ext cx="8713695" cy="830997"/>
          </a:xfrm>
          <a:prstGeom prst="rect">
            <a:avLst/>
          </a:prstGeom>
          <a:solidFill>
            <a:schemeClr val="bg1"/>
          </a:solidFill>
          <a:ln>
            <a:solidFill>
              <a:schemeClr val="tx1"/>
            </a:solidFill>
          </a:ln>
        </p:spPr>
        <p:txBody>
          <a:bodyPr wrap="square" rtlCol="0">
            <a:spAutoFit/>
          </a:bodyPr>
          <a:lstStyle/>
          <a:p>
            <a:r>
              <a:rPr lang="en-US" sz="4800" dirty="0">
                <a:solidFill>
                  <a:srgbClr val="FF0000"/>
                </a:solidFill>
              </a:rPr>
              <a:t>Registration Extended to Jan 12</a:t>
            </a:r>
            <a:r>
              <a:rPr lang="en-US" sz="4800" baseline="30000" dirty="0">
                <a:solidFill>
                  <a:srgbClr val="FF0000"/>
                </a:solidFill>
              </a:rPr>
              <a:t>th</a:t>
            </a:r>
            <a:r>
              <a:rPr lang="en-US" sz="4800" dirty="0">
                <a:solidFill>
                  <a:srgbClr val="FF0000"/>
                </a:solidFill>
              </a:rPr>
              <a:t>!</a:t>
            </a:r>
          </a:p>
        </p:txBody>
      </p:sp>
    </p:spTree>
    <p:extLst>
      <p:ext uri="{BB962C8B-B14F-4D97-AF65-F5344CB8AC3E}">
        <p14:creationId xmlns:p14="http://schemas.microsoft.com/office/powerpoint/2010/main" val="242022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6CC1-CFE3-FD40-2A4A-46F2391CF10B}"/>
              </a:ext>
            </a:extLst>
          </p:cNvPr>
          <p:cNvSpPr>
            <a:spLocks noGrp="1"/>
          </p:cNvSpPr>
          <p:nvPr>
            <p:ph type="title"/>
          </p:nvPr>
        </p:nvSpPr>
        <p:spPr>
          <a:xfrm>
            <a:off x="838200" y="365126"/>
            <a:ext cx="10515600" cy="1054884"/>
          </a:xfrm>
        </p:spPr>
        <p:txBody>
          <a:bodyPr/>
          <a:lstStyle/>
          <a:p>
            <a:r>
              <a:rPr lang="en-US" b="1" dirty="0">
                <a:solidFill>
                  <a:schemeClr val="accent1"/>
                </a:solidFill>
              </a:rPr>
              <a:t>Plenary Agenda</a:t>
            </a:r>
          </a:p>
        </p:txBody>
      </p:sp>
      <p:sp>
        <p:nvSpPr>
          <p:cNvPr id="3" name="Content Placeholder 2">
            <a:extLst>
              <a:ext uri="{FF2B5EF4-FFF2-40B4-BE49-F238E27FC236}">
                <a16:creationId xmlns:a16="http://schemas.microsoft.com/office/drawing/2014/main" id="{A7C3C31D-7C93-1CEA-4C48-E5B878CD82C9}"/>
              </a:ext>
            </a:extLst>
          </p:cNvPr>
          <p:cNvSpPr>
            <a:spLocks noGrp="1"/>
          </p:cNvSpPr>
          <p:nvPr>
            <p:ph idx="1"/>
          </p:nvPr>
        </p:nvSpPr>
        <p:spPr>
          <a:xfrm>
            <a:off x="838200" y="1420010"/>
            <a:ext cx="10515600" cy="4756953"/>
          </a:xfrm>
        </p:spPr>
        <p:txBody>
          <a:bodyPr>
            <a:normAutofit lnSpcReduction="10000"/>
          </a:bodyPr>
          <a:lstStyle/>
          <a:p>
            <a:r>
              <a:rPr lang="en-US" b="1" dirty="0"/>
              <a:t>Tuesday, Jan 20</a:t>
            </a:r>
            <a:r>
              <a:rPr lang="en-US" b="1" baseline="30000" dirty="0"/>
              <a:t>th</a:t>
            </a:r>
            <a:r>
              <a:rPr lang="en-US" b="1" dirty="0"/>
              <a:t> </a:t>
            </a:r>
            <a:r>
              <a:rPr lang="en-US" dirty="0"/>
              <a:t>: Sergei Nagaitsev will talk to us about the status of the baselining process for the EIC collider (ASR/EIN/INT).  </a:t>
            </a:r>
          </a:p>
          <a:p>
            <a:r>
              <a:rPr lang="en-US" b="1" dirty="0"/>
              <a:t>Thursday, Jan 22</a:t>
            </a:r>
            <a:r>
              <a:rPr lang="en-US" b="1" baseline="30000" dirty="0"/>
              <a:t>nd</a:t>
            </a:r>
            <a:r>
              <a:rPr lang="en-US" b="1" dirty="0"/>
              <a:t> (afternoon session): </a:t>
            </a:r>
          </a:p>
          <a:p>
            <a:pPr lvl="1"/>
            <a:r>
              <a:rPr lang="en-US" dirty="0"/>
              <a:t>Jim Yeck will attend in-person to tell us about the status of the overall baselining process and answer questions</a:t>
            </a:r>
          </a:p>
          <a:p>
            <a:pPr lvl="1"/>
            <a:r>
              <a:rPr lang="en-US" dirty="0"/>
              <a:t>Following this we will schedule ample time for discussion and an “open mic” session with contributions from the collaboration. </a:t>
            </a:r>
          </a:p>
          <a:p>
            <a:pPr lvl="1"/>
            <a:endParaRPr lang="en-US" dirty="0"/>
          </a:p>
          <a:p>
            <a:r>
              <a:rPr lang="en-US" dirty="0"/>
              <a:t>Despite the fact that things are changing rapidly, we hope that this General Meeting and the plenary sessions at the collaboration meeting will allow ample time for collaborators to think through the challenges prior to the discussion session. </a:t>
            </a:r>
          </a:p>
          <a:p>
            <a:endParaRPr lang="en-US" dirty="0"/>
          </a:p>
        </p:txBody>
      </p:sp>
      <p:sp>
        <p:nvSpPr>
          <p:cNvPr id="4" name="Date Placeholder 3">
            <a:extLst>
              <a:ext uri="{FF2B5EF4-FFF2-40B4-BE49-F238E27FC236}">
                <a16:creationId xmlns:a16="http://schemas.microsoft.com/office/drawing/2014/main" id="{BA726732-C015-DC86-78F6-E73E316E1145}"/>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5557A8AF-116F-9157-2BD5-427E2BF36238}"/>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43E6E00E-9299-F996-5548-2479C2F1F91D}"/>
              </a:ext>
            </a:extLst>
          </p:cNvPr>
          <p:cNvSpPr>
            <a:spLocks noGrp="1"/>
          </p:cNvSpPr>
          <p:nvPr>
            <p:ph type="sldNum" sz="quarter" idx="12"/>
          </p:nvPr>
        </p:nvSpPr>
        <p:spPr/>
        <p:txBody>
          <a:bodyPr/>
          <a:lstStyle/>
          <a:p>
            <a:fld id="{588949A8-7CCD-4D90-AA9A-1451BFC6FB3A}" type="slidenum">
              <a:rPr lang="en-US" smtClean="0"/>
              <a:t>15</a:t>
            </a:fld>
            <a:endParaRPr lang="en-US"/>
          </a:p>
        </p:txBody>
      </p:sp>
    </p:spTree>
    <p:extLst>
      <p:ext uri="{BB962C8B-B14F-4D97-AF65-F5344CB8AC3E}">
        <p14:creationId xmlns:p14="http://schemas.microsoft.com/office/powerpoint/2010/main" val="126005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70D4-4F36-5F3D-212B-979BA5C5BB8B}"/>
              </a:ext>
            </a:extLst>
          </p:cNvPr>
          <p:cNvSpPr>
            <a:spLocks noGrp="1"/>
          </p:cNvSpPr>
          <p:nvPr>
            <p:ph type="title"/>
          </p:nvPr>
        </p:nvSpPr>
        <p:spPr>
          <a:xfrm>
            <a:off x="838200" y="365126"/>
            <a:ext cx="10515600" cy="872004"/>
          </a:xfrm>
        </p:spPr>
        <p:txBody>
          <a:bodyPr/>
          <a:lstStyle/>
          <a:p>
            <a:r>
              <a:rPr lang="en-US" b="1" dirty="0">
                <a:solidFill>
                  <a:schemeClr val="accent1"/>
                </a:solidFill>
              </a:rPr>
              <a:t>Personal Comments</a:t>
            </a:r>
          </a:p>
        </p:txBody>
      </p:sp>
      <p:sp>
        <p:nvSpPr>
          <p:cNvPr id="3" name="Content Placeholder 2">
            <a:extLst>
              <a:ext uri="{FF2B5EF4-FFF2-40B4-BE49-F238E27FC236}">
                <a16:creationId xmlns:a16="http://schemas.microsoft.com/office/drawing/2014/main" id="{D6A2BE0A-7E55-C171-92C4-EEE57318AAF3}"/>
              </a:ext>
            </a:extLst>
          </p:cNvPr>
          <p:cNvSpPr>
            <a:spLocks noGrp="1"/>
          </p:cNvSpPr>
          <p:nvPr>
            <p:ph idx="1"/>
          </p:nvPr>
        </p:nvSpPr>
        <p:spPr>
          <a:xfrm>
            <a:off x="838200" y="1355464"/>
            <a:ext cx="10515600" cy="4821499"/>
          </a:xfrm>
        </p:spPr>
        <p:txBody>
          <a:bodyPr>
            <a:normAutofit/>
          </a:bodyPr>
          <a:lstStyle/>
          <a:p>
            <a:r>
              <a:rPr lang="en-US" dirty="0"/>
              <a:t>This is not being done </a:t>
            </a:r>
            <a:r>
              <a:rPr lang="en-US" i="1" dirty="0"/>
              <a:t>to</a:t>
            </a:r>
            <a:r>
              <a:rPr lang="en-US" dirty="0"/>
              <a:t> us.  We are a part of the process.</a:t>
            </a:r>
          </a:p>
          <a:p>
            <a:r>
              <a:rPr lang="en-US" dirty="0"/>
              <a:t>The most challenging part of any project is the transition from design to construction.  The EIC project is no different.  </a:t>
            </a:r>
          </a:p>
          <a:p>
            <a:r>
              <a:rPr lang="en-US" dirty="0"/>
              <a:t>It is critically important that we work </a:t>
            </a:r>
            <a:r>
              <a:rPr lang="en-US" i="1" dirty="0"/>
              <a:t>as a collaboration </a:t>
            </a:r>
            <a:r>
              <a:rPr lang="en-US" dirty="0"/>
              <a:t>with the EIC project to establish the project baseline. </a:t>
            </a:r>
          </a:p>
          <a:p>
            <a:pPr lvl="1"/>
            <a:r>
              <a:rPr lang="en-US" dirty="0"/>
              <a:t>A well advanced </a:t>
            </a:r>
            <a:r>
              <a:rPr lang="en-US" dirty="0" err="1"/>
              <a:t>pTDR</a:t>
            </a:r>
            <a:r>
              <a:rPr lang="en-US" dirty="0"/>
              <a:t> is an essential part of this effort!</a:t>
            </a:r>
          </a:p>
          <a:p>
            <a:r>
              <a:rPr lang="en-US" i="1" dirty="0">
                <a:solidFill>
                  <a:schemeClr val="accent1"/>
                </a:solidFill>
              </a:rPr>
              <a:t>We have to stay the course on what has been a successful path and continue to work united to maximize EIC science.  </a:t>
            </a:r>
            <a:r>
              <a:rPr lang="en-US" dirty="0"/>
              <a:t>This will take time, patience, and fortitude. </a:t>
            </a:r>
          </a:p>
          <a:p>
            <a:pPr marL="0" indent="0">
              <a:buNone/>
            </a:pPr>
            <a:endParaRPr lang="en-US" dirty="0"/>
          </a:p>
        </p:txBody>
      </p:sp>
      <p:sp>
        <p:nvSpPr>
          <p:cNvPr id="4" name="Date Placeholder 3">
            <a:extLst>
              <a:ext uri="{FF2B5EF4-FFF2-40B4-BE49-F238E27FC236}">
                <a16:creationId xmlns:a16="http://schemas.microsoft.com/office/drawing/2014/main" id="{6ED8162B-CBA0-6AD0-56B4-C71D69666521}"/>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197068FB-EF5F-1238-3773-3475D5BFF6F7}"/>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843C1B97-EB63-2F5A-6083-E4C8CDF428E3}"/>
              </a:ext>
            </a:extLst>
          </p:cNvPr>
          <p:cNvSpPr>
            <a:spLocks noGrp="1"/>
          </p:cNvSpPr>
          <p:nvPr>
            <p:ph type="sldNum" sz="quarter" idx="12"/>
          </p:nvPr>
        </p:nvSpPr>
        <p:spPr/>
        <p:txBody>
          <a:bodyPr/>
          <a:lstStyle/>
          <a:p>
            <a:fld id="{588949A8-7CCD-4D90-AA9A-1451BFC6FB3A}" type="slidenum">
              <a:rPr lang="en-US" smtClean="0"/>
              <a:t>16</a:t>
            </a:fld>
            <a:endParaRPr lang="en-US"/>
          </a:p>
        </p:txBody>
      </p:sp>
    </p:spTree>
    <p:extLst>
      <p:ext uri="{BB962C8B-B14F-4D97-AF65-F5344CB8AC3E}">
        <p14:creationId xmlns:p14="http://schemas.microsoft.com/office/powerpoint/2010/main" val="147228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400E6-E08A-B421-CD38-760F0F338A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6A1A2B-553B-471F-EE56-39246A80CBCF}"/>
              </a:ext>
            </a:extLst>
          </p:cNvPr>
          <p:cNvSpPr>
            <a:spLocks noGrp="1"/>
          </p:cNvSpPr>
          <p:nvPr>
            <p:ph type="title"/>
          </p:nvPr>
        </p:nvSpPr>
        <p:spPr>
          <a:xfrm>
            <a:off x="838200" y="365125"/>
            <a:ext cx="10515600" cy="761711"/>
          </a:xfrm>
        </p:spPr>
        <p:txBody>
          <a:bodyPr/>
          <a:lstStyle/>
          <a:p>
            <a:r>
              <a:rPr lang="en-US" b="1" dirty="0">
                <a:solidFill>
                  <a:schemeClr val="accent1"/>
                </a:solidFill>
              </a:rPr>
              <a:t>What’s Ahead in 2026</a:t>
            </a:r>
          </a:p>
        </p:txBody>
      </p:sp>
      <p:sp>
        <p:nvSpPr>
          <p:cNvPr id="6" name="Content Placeholder 5">
            <a:extLst>
              <a:ext uri="{FF2B5EF4-FFF2-40B4-BE49-F238E27FC236}">
                <a16:creationId xmlns:a16="http://schemas.microsoft.com/office/drawing/2014/main" id="{A25F1050-749B-8FEA-D393-856F1D9A828D}"/>
              </a:ext>
            </a:extLst>
          </p:cNvPr>
          <p:cNvSpPr>
            <a:spLocks noGrp="1"/>
          </p:cNvSpPr>
          <p:nvPr>
            <p:ph idx="1"/>
          </p:nvPr>
        </p:nvSpPr>
        <p:spPr>
          <a:xfrm>
            <a:off x="838200" y="1237673"/>
            <a:ext cx="10515600" cy="4939290"/>
          </a:xfrm>
        </p:spPr>
        <p:txBody>
          <a:bodyPr/>
          <a:lstStyle/>
          <a:p>
            <a:r>
              <a:rPr lang="en-US" dirty="0"/>
              <a:t>It is imperative that the EIC project transition to a construction project in 2026. </a:t>
            </a:r>
          </a:p>
          <a:p>
            <a:pPr lvl="1"/>
            <a:r>
              <a:rPr lang="en-US" dirty="0">
                <a:highlight>
                  <a:srgbClr val="FFFF00"/>
                </a:highlight>
              </a:rPr>
              <a:t>Must develop a project plan that fits budgetary, and mission need constraints</a:t>
            </a:r>
          </a:p>
          <a:p>
            <a:pPr lvl="1"/>
            <a:r>
              <a:rPr lang="en-US" dirty="0">
                <a:highlight>
                  <a:srgbClr val="FFFF00"/>
                </a:highlight>
              </a:rPr>
              <a:t>Continue to make technical progress that justifies the CD-2/3 milestones</a:t>
            </a:r>
          </a:p>
          <a:p>
            <a:r>
              <a:rPr lang="en-US" dirty="0"/>
              <a:t>This transition will </a:t>
            </a:r>
            <a:r>
              <a:rPr lang="en-US" u="sng" dirty="0"/>
              <a:t>not</a:t>
            </a:r>
            <a:r>
              <a:rPr lang="en-US" dirty="0"/>
              <a:t> be easy. </a:t>
            </a:r>
          </a:p>
          <a:p>
            <a:endParaRPr lang="en-US" dirty="0"/>
          </a:p>
          <a:p>
            <a:r>
              <a:rPr lang="en-US" dirty="0"/>
              <a:t>The collaboration has been successful by continuing to push on the technical readiness of the ePIC design </a:t>
            </a:r>
            <a:r>
              <a:rPr lang="en-US" u="sng" dirty="0"/>
              <a:t>and</a:t>
            </a:r>
            <a:r>
              <a:rPr lang="en-US" dirty="0"/>
              <a:t> developing the Early Science physics program. </a:t>
            </a:r>
          </a:p>
          <a:p>
            <a:pPr lvl="1"/>
            <a:r>
              <a:rPr lang="en-US" dirty="0"/>
              <a:t>This puts us in the best position to advocate for EIC science!</a:t>
            </a:r>
          </a:p>
        </p:txBody>
      </p:sp>
      <p:sp>
        <p:nvSpPr>
          <p:cNvPr id="2" name="Date Placeholder 1">
            <a:extLst>
              <a:ext uri="{FF2B5EF4-FFF2-40B4-BE49-F238E27FC236}">
                <a16:creationId xmlns:a16="http://schemas.microsoft.com/office/drawing/2014/main" id="{1B52CFAB-0D5D-4499-9966-0D35A28DF829}"/>
              </a:ext>
            </a:extLst>
          </p:cNvPr>
          <p:cNvSpPr>
            <a:spLocks noGrp="1"/>
          </p:cNvSpPr>
          <p:nvPr>
            <p:ph type="dt" sz="half" idx="10"/>
          </p:nvPr>
        </p:nvSpPr>
        <p:spPr/>
        <p:txBody>
          <a:bodyPr/>
          <a:lstStyle/>
          <a:p>
            <a:r>
              <a:rPr lang="en-US"/>
              <a:t>1/9/2026</a:t>
            </a:r>
          </a:p>
        </p:txBody>
      </p:sp>
      <p:sp>
        <p:nvSpPr>
          <p:cNvPr id="3" name="Footer Placeholder 2">
            <a:extLst>
              <a:ext uri="{FF2B5EF4-FFF2-40B4-BE49-F238E27FC236}">
                <a16:creationId xmlns:a16="http://schemas.microsoft.com/office/drawing/2014/main" id="{F61DCADF-F6F3-4686-7117-171AFEFF906A}"/>
              </a:ext>
            </a:extLst>
          </p:cNvPr>
          <p:cNvSpPr>
            <a:spLocks noGrp="1"/>
          </p:cNvSpPr>
          <p:nvPr>
            <p:ph type="ftr" sz="quarter" idx="11"/>
          </p:nvPr>
        </p:nvSpPr>
        <p:spPr/>
        <p:txBody>
          <a:bodyPr/>
          <a:lstStyle/>
          <a:p>
            <a:r>
              <a:rPr lang="en-US"/>
              <a:t>ePIC General Meeting</a:t>
            </a:r>
          </a:p>
        </p:txBody>
      </p:sp>
      <p:sp>
        <p:nvSpPr>
          <p:cNvPr id="4" name="Slide Number Placeholder 3">
            <a:extLst>
              <a:ext uri="{FF2B5EF4-FFF2-40B4-BE49-F238E27FC236}">
                <a16:creationId xmlns:a16="http://schemas.microsoft.com/office/drawing/2014/main" id="{81D70C00-33DB-F7AA-CA0D-C3D186A2E293}"/>
              </a:ext>
            </a:extLst>
          </p:cNvPr>
          <p:cNvSpPr>
            <a:spLocks noGrp="1"/>
          </p:cNvSpPr>
          <p:nvPr>
            <p:ph type="sldNum" sz="quarter" idx="12"/>
          </p:nvPr>
        </p:nvSpPr>
        <p:spPr/>
        <p:txBody>
          <a:bodyPr/>
          <a:lstStyle/>
          <a:p>
            <a:fld id="{588949A8-7CCD-4D90-AA9A-1451BFC6FB3A}" type="slidenum">
              <a:rPr lang="en-US" smtClean="0"/>
              <a:t>17</a:t>
            </a:fld>
            <a:endParaRPr lang="en-US"/>
          </a:p>
        </p:txBody>
      </p:sp>
      <p:sp>
        <p:nvSpPr>
          <p:cNvPr id="7" name="TextBox 6">
            <a:extLst>
              <a:ext uri="{FF2B5EF4-FFF2-40B4-BE49-F238E27FC236}">
                <a16:creationId xmlns:a16="http://schemas.microsoft.com/office/drawing/2014/main" id="{E1B43930-FBAB-7E20-DF41-96C5D8686C16}"/>
              </a:ext>
            </a:extLst>
          </p:cNvPr>
          <p:cNvSpPr txBox="1"/>
          <p:nvPr/>
        </p:nvSpPr>
        <p:spPr>
          <a:xfrm>
            <a:off x="8610600" y="484094"/>
            <a:ext cx="2631141" cy="369332"/>
          </a:xfrm>
          <a:prstGeom prst="rect">
            <a:avLst/>
          </a:prstGeom>
          <a:noFill/>
          <a:ln>
            <a:solidFill>
              <a:schemeClr val="tx1"/>
            </a:solidFill>
          </a:ln>
        </p:spPr>
        <p:txBody>
          <a:bodyPr wrap="square" rtlCol="0">
            <a:spAutoFit/>
          </a:bodyPr>
          <a:lstStyle/>
          <a:p>
            <a:r>
              <a:rPr lang="en-US" dirty="0"/>
              <a:t>Slide from 12/5/2025 GM</a:t>
            </a:r>
          </a:p>
        </p:txBody>
      </p:sp>
    </p:spTree>
    <p:extLst>
      <p:ext uri="{BB962C8B-B14F-4D97-AF65-F5344CB8AC3E}">
        <p14:creationId xmlns:p14="http://schemas.microsoft.com/office/powerpoint/2010/main" val="230100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E364-8FB0-926F-0F6B-6CC3A39D9327}"/>
              </a:ext>
            </a:extLst>
          </p:cNvPr>
          <p:cNvSpPr>
            <a:spLocks noGrp="1"/>
          </p:cNvSpPr>
          <p:nvPr>
            <p:ph type="title"/>
          </p:nvPr>
        </p:nvSpPr>
        <p:spPr>
          <a:xfrm>
            <a:off x="838200" y="365126"/>
            <a:ext cx="10515600" cy="1091142"/>
          </a:xfrm>
        </p:spPr>
        <p:txBody>
          <a:bodyPr/>
          <a:lstStyle/>
          <a:p>
            <a:r>
              <a:rPr lang="en-US" b="1" dirty="0">
                <a:solidFill>
                  <a:schemeClr val="accent1"/>
                </a:solidFill>
              </a:rPr>
              <a:t>Looking forward to seeing everyone at BNL!</a:t>
            </a:r>
          </a:p>
        </p:txBody>
      </p:sp>
      <p:sp>
        <p:nvSpPr>
          <p:cNvPr id="4" name="Date Placeholder 3">
            <a:extLst>
              <a:ext uri="{FF2B5EF4-FFF2-40B4-BE49-F238E27FC236}">
                <a16:creationId xmlns:a16="http://schemas.microsoft.com/office/drawing/2014/main" id="{094ED8B7-6579-FE86-6344-7F56F0B6C854}"/>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CA88EBBF-42C2-EB29-AEB7-FBE0B4D2BD17}"/>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1927063A-5570-D34D-7D75-0F466AB7CA5D}"/>
              </a:ext>
            </a:extLst>
          </p:cNvPr>
          <p:cNvSpPr>
            <a:spLocks noGrp="1"/>
          </p:cNvSpPr>
          <p:nvPr>
            <p:ph type="sldNum" sz="quarter" idx="12"/>
          </p:nvPr>
        </p:nvSpPr>
        <p:spPr/>
        <p:txBody>
          <a:bodyPr/>
          <a:lstStyle/>
          <a:p>
            <a:fld id="{588949A8-7CCD-4D90-AA9A-1451BFC6FB3A}" type="slidenum">
              <a:rPr lang="en-US" smtClean="0"/>
              <a:t>18</a:t>
            </a:fld>
            <a:endParaRPr lang="en-US"/>
          </a:p>
        </p:txBody>
      </p:sp>
      <p:pic>
        <p:nvPicPr>
          <p:cNvPr id="8" name="Picture 7" descr="Logo&#10;&#10;AI-generated content may be incorrect.">
            <a:extLst>
              <a:ext uri="{FF2B5EF4-FFF2-40B4-BE49-F238E27FC236}">
                <a16:creationId xmlns:a16="http://schemas.microsoft.com/office/drawing/2014/main" id="{EB946030-8194-968A-AECA-1C44A6FE1649}"/>
              </a:ext>
            </a:extLst>
          </p:cNvPr>
          <p:cNvPicPr>
            <a:picLocks noChangeAspect="1"/>
          </p:cNvPicPr>
          <p:nvPr/>
        </p:nvPicPr>
        <p:blipFill>
          <a:blip r:embed="rId2"/>
          <a:stretch>
            <a:fillRect/>
          </a:stretch>
        </p:blipFill>
        <p:spPr>
          <a:xfrm>
            <a:off x="2916254" y="1284288"/>
            <a:ext cx="5821345" cy="4838085"/>
          </a:xfrm>
          <a:prstGeom prst="rect">
            <a:avLst/>
          </a:prstGeom>
        </p:spPr>
      </p:pic>
    </p:spTree>
    <p:extLst>
      <p:ext uri="{BB962C8B-B14F-4D97-AF65-F5344CB8AC3E}">
        <p14:creationId xmlns:p14="http://schemas.microsoft.com/office/powerpoint/2010/main" val="75416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1/9/2026</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General Meeting</a:t>
            </a:r>
          </a:p>
        </p:txBody>
      </p:sp>
      <p:sp>
        <p:nvSpPr>
          <p:cNvPr id="4" name="Slide Number Placeholder 3">
            <a:extLst>
              <a:ext uri="{FF2B5EF4-FFF2-40B4-BE49-F238E27FC236}">
                <a16:creationId xmlns:a16="http://schemas.microsoft.com/office/drawing/2014/main" id="{6C0BE84E-7880-E27B-720E-10DA6AD73029}"/>
              </a:ext>
            </a:extLst>
          </p:cNvPr>
          <p:cNvSpPr>
            <a:spLocks noGrp="1"/>
          </p:cNvSpPr>
          <p:nvPr>
            <p:ph type="sldNum" sz="quarter" idx="12"/>
          </p:nvPr>
        </p:nvSpPr>
        <p:spPr/>
        <p:txBody>
          <a:bodyPr/>
          <a:lstStyle/>
          <a:p>
            <a:fld id="{588949A8-7CCD-4D90-AA9A-1451BFC6FB3A}" type="slidenum">
              <a:rPr lang="en-US" smtClean="0"/>
              <a:t>19</a:t>
            </a:fld>
            <a:endParaRPr lang="en-US"/>
          </a:p>
        </p:txBody>
      </p:sp>
    </p:spTree>
    <p:extLst>
      <p:ext uri="{BB962C8B-B14F-4D97-AF65-F5344CB8AC3E}">
        <p14:creationId xmlns:p14="http://schemas.microsoft.com/office/powerpoint/2010/main" val="30423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838200" y="2626708"/>
            <a:ext cx="10515600" cy="1325563"/>
          </a:xfrm>
        </p:spPr>
        <p:txBody>
          <a:bodyPr>
            <a:normAutofit fontScale="90000"/>
          </a:bodyPr>
          <a:lstStyle/>
          <a:p>
            <a:pPr algn="ctr"/>
            <a:r>
              <a:rPr lang="en-US" b="1" dirty="0">
                <a:solidFill>
                  <a:schemeClr val="accent1"/>
                </a:solidFill>
              </a:rPr>
              <a:t>Hey John, start the recording….</a:t>
            </a:r>
            <a:br>
              <a:rPr lang="en-US" b="1" dirty="0">
                <a:solidFill>
                  <a:schemeClr val="accent1"/>
                </a:solidFill>
              </a:rPr>
            </a:br>
            <a:br>
              <a:rPr lang="en-US" b="1" dirty="0">
                <a:solidFill>
                  <a:schemeClr val="accent1"/>
                </a:solidFill>
              </a:rPr>
            </a:br>
            <a:br>
              <a:rPr lang="en-US" b="1" dirty="0">
                <a:solidFill>
                  <a:schemeClr val="accent1"/>
                </a:solidFill>
              </a:rPr>
            </a:br>
            <a:br>
              <a:rPr lang="en-US" b="1" dirty="0">
                <a:solidFill>
                  <a:schemeClr val="accent1"/>
                </a:solidFill>
              </a:rPr>
            </a:br>
            <a:endParaRPr lang="en-US" sz="3600" b="1" dirty="0">
              <a:solidFill>
                <a:schemeClr val="accent1"/>
              </a:solidFill>
            </a:endParaRP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1/9/2026</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a:t>
            </a:r>
          </a:p>
        </p:txBody>
      </p:sp>
      <p:sp>
        <p:nvSpPr>
          <p:cNvPr id="5" name="Slide Number Placeholder 4">
            <a:extLst>
              <a:ext uri="{FF2B5EF4-FFF2-40B4-BE49-F238E27FC236}">
                <a16:creationId xmlns:a16="http://schemas.microsoft.com/office/drawing/2014/main" id="{1C860178-2655-EB15-B05F-FAD79F73079E}"/>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94745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461964" y="1"/>
            <a:ext cx="11499233" cy="814865"/>
          </a:xfrm>
          <a:prstGeom prst="rect">
            <a:avLst/>
          </a:prstGeom>
          <a:noFill/>
          <a:ln>
            <a:noFill/>
          </a:ln>
        </p:spPr>
        <p:txBody>
          <a:bodyPr spcFirstLastPara="1" vert="horz" wrap="square" lIns="91433" tIns="45700" rIns="91433" bIns="45700" rtlCol="0" anchor="ctr" anchorCtr="0">
            <a:normAutofit fontScale="90000"/>
          </a:bodyPr>
          <a:lstStyle/>
          <a:p>
            <a:pPr>
              <a:spcBef>
                <a:spcPts val="0"/>
              </a:spcBef>
              <a:buClr>
                <a:srgbClr val="30519D"/>
              </a:buClr>
              <a:buSzPts val="2700"/>
            </a:pPr>
            <a:r>
              <a:rPr lang="en"/>
              <a:t>The DOE CD-0 Mission-Need Statement (MNS) 2019</a:t>
            </a:r>
            <a:endParaRPr/>
          </a:p>
        </p:txBody>
      </p:sp>
      <p:pic>
        <p:nvPicPr>
          <p:cNvPr id="130" name="Google Shape;130;p34"/>
          <p:cNvPicPr preferRelativeResize="0"/>
          <p:nvPr/>
        </p:nvPicPr>
        <p:blipFill rotWithShape="1">
          <a:blip r:embed="rId3">
            <a:alphaModFix/>
          </a:blip>
          <a:srcRect/>
          <a:stretch/>
        </p:blipFill>
        <p:spPr>
          <a:xfrm>
            <a:off x="783593" y="704615"/>
            <a:ext cx="9630407" cy="2505989"/>
          </a:xfrm>
          <a:prstGeom prst="rect">
            <a:avLst/>
          </a:prstGeom>
          <a:noFill/>
          <a:ln>
            <a:noFill/>
          </a:ln>
        </p:spPr>
      </p:pic>
      <p:pic>
        <p:nvPicPr>
          <p:cNvPr id="131" name="Google Shape;131;p34"/>
          <p:cNvPicPr preferRelativeResize="0"/>
          <p:nvPr/>
        </p:nvPicPr>
        <p:blipFill rotWithShape="1">
          <a:blip r:embed="rId4">
            <a:alphaModFix/>
          </a:blip>
          <a:srcRect/>
          <a:stretch/>
        </p:blipFill>
        <p:spPr>
          <a:xfrm>
            <a:off x="2412092" y="3283891"/>
            <a:ext cx="2742817" cy="727012"/>
          </a:xfrm>
          <a:prstGeom prst="rect">
            <a:avLst/>
          </a:prstGeom>
          <a:noFill/>
          <a:ln>
            <a:noFill/>
          </a:ln>
        </p:spPr>
      </p:pic>
      <p:sp>
        <p:nvSpPr>
          <p:cNvPr id="2" name="Rectangle 1">
            <a:extLst>
              <a:ext uri="{FF2B5EF4-FFF2-40B4-BE49-F238E27FC236}">
                <a16:creationId xmlns:a16="http://schemas.microsoft.com/office/drawing/2014/main" id="{D5F84C32-DCF4-7C5A-BCC7-854C42E4BF54}"/>
              </a:ext>
            </a:extLst>
          </p:cNvPr>
          <p:cNvSpPr/>
          <p:nvPr/>
        </p:nvSpPr>
        <p:spPr>
          <a:xfrm>
            <a:off x="781938" y="2077654"/>
            <a:ext cx="9433522" cy="1132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A6F7FCC3-73EE-3897-F188-02D52EA51AA0}"/>
              </a:ext>
            </a:extLst>
          </p:cNvPr>
          <p:cNvPicPr>
            <a:picLocks noChangeAspect="1"/>
          </p:cNvPicPr>
          <p:nvPr/>
        </p:nvPicPr>
        <p:blipFill>
          <a:blip r:embed="rId5"/>
          <a:stretch>
            <a:fillRect/>
          </a:stretch>
        </p:blipFill>
        <p:spPr>
          <a:xfrm>
            <a:off x="7538934" y="3291376"/>
            <a:ext cx="4553675" cy="3159957"/>
          </a:xfrm>
          <a:prstGeom prst="rect">
            <a:avLst/>
          </a:prstGeom>
          <a:effectLst/>
        </p:spPr>
      </p:pic>
      <p:sp>
        <p:nvSpPr>
          <p:cNvPr id="6" name="TextBox 5">
            <a:extLst>
              <a:ext uri="{FF2B5EF4-FFF2-40B4-BE49-F238E27FC236}">
                <a16:creationId xmlns:a16="http://schemas.microsoft.com/office/drawing/2014/main" id="{D55BC00C-37F5-8011-20E5-3EB19B9FD8B2}"/>
              </a:ext>
            </a:extLst>
          </p:cNvPr>
          <p:cNvSpPr txBox="1"/>
          <p:nvPr/>
        </p:nvSpPr>
        <p:spPr>
          <a:xfrm>
            <a:off x="8476191" y="5490975"/>
            <a:ext cx="31213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EIC peak luminosities (CDR)</a:t>
            </a:r>
          </a:p>
        </p:txBody>
      </p:sp>
      <p:sp>
        <p:nvSpPr>
          <p:cNvPr id="7" name="TextBox 6">
            <a:extLst>
              <a:ext uri="{FF2B5EF4-FFF2-40B4-BE49-F238E27FC236}">
                <a16:creationId xmlns:a16="http://schemas.microsoft.com/office/drawing/2014/main" id="{1B2BBDB4-6FF0-5C02-11E8-3BD09A2C1823}"/>
              </a:ext>
            </a:extLst>
          </p:cNvPr>
          <p:cNvSpPr txBox="1"/>
          <p:nvPr/>
        </p:nvSpPr>
        <p:spPr>
          <a:xfrm>
            <a:off x="8287310" y="5028779"/>
            <a:ext cx="6286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5x41</a:t>
            </a:r>
          </a:p>
        </p:txBody>
      </p:sp>
      <p:sp>
        <p:nvSpPr>
          <p:cNvPr id="8" name="TextBox 7">
            <a:extLst>
              <a:ext uri="{FF2B5EF4-FFF2-40B4-BE49-F238E27FC236}">
                <a16:creationId xmlns:a16="http://schemas.microsoft.com/office/drawing/2014/main" id="{C355E2A0-CB36-CC25-C3E7-05F10370D588}"/>
              </a:ext>
            </a:extLst>
          </p:cNvPr>
          <p:cNvSpPr txBox="1"/>
          <p:nvPr/>
        </p:nvSpPr>
        <p:spPr>
          <a:xfrm>
            <a:off x="8057628" y="3970123"/>
            <a:ext cx="7425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5x100</a:t>
            </a:r>
          </a:p>
        </p:txBody>
      </p:sp>
      <p:sp>
        <p:nvSpPr>
          <p:cNvPr id="9" name="TextBox 8">
            <a:extLst>
              <a:ext uri="{FF2B5EF4-FFF2-40B4-BE49-F238E27FC236}">
                <a16:creationId xmlns:a16="http://schemas.microsoft.com/office/drawing/2014/main" id="{667B7451-FFD6-BE34-C6D4-0B3FA3C9B28C}"/>
              </a:ext>
            </a:extLst>
          </p:cNvPr>
          <p:cNvSpPr txBox="1"/>
          <p:nvPr/>
        </p:nvSpPr>
        <p:spPr>
          <a:xfrm>
            <a:off x="9083177" y="4139400"/>
            <a:ext cx="856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10x100</a:t>
            </a:r>
          </a:p>
        </p:txBody>
      </p:sp>
      <p:sp>
        <p:nvSpPr>
          <p:cNvPr id="10" name="TextBox 9">
            <a:extLst>
              <a:ext uri="{FF2B5EF4-FFF2-40B4-BE49-F238E27FC236}">
                <a16:creationId xmlns:a16="http://schemas.microsoft.com/office/drawing/2014/main" id="{5ED2E19E-AC9F-B12D-4B41-34BD1B78F2FC}"/>
              </a:ext>
            </a:extLst>
          </p:cNvPr>
          <p:cNvSpPr txBox="1"/>
          <p:nvPr/>
        </p:nvSpPr>
        <p:spPr>
          <a:xfrm>
            <a:off x="10429377" y="3415941"/>
            <a:ext cx="856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10x275</a:t>
            </a:r>
          </a:p>
        </p:txBody>
      </p:sp>
      <p:sp>
        <p:nvSpPr>
          <p:cNvPr id="11" name="TextBox 10">
            <a:extLst>
              <a:ext uri="{FF2B5EF4-FFF2-40B4-BE49-F238E27FC236}">
                <a16:creationId xmlns:a16="http://schemas.microsoft.com/office/drawing/2014/main" id="{650207F6-F1ED-32BD-AB7D-3A11EB9C97A3}"/>
              </a:ext>
            </a:extLst>
          </p:cNvPr>
          <p:cNvSpPr txBox="1"/>
          <p:nvPr/>
        </p:nvSpPr>
        <p:spPr>
          <a:xfrm>
            <a:off x="11169396" y="4160516"/>
            <a:ext cx="856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18x275</a:t>
            </a:r>
          </a:p>
        </p:txBody>
      </p:sp>
      <p:graphicFrame>
        <p:nvGraphicFramePr>
          <p:cNvPr id="3" name="Object 2">
            <a:extLst>
              <a:ext uri="{FF2B5EF4-FFF2-40B4-BE49-F238E27FC236}">
                <a16:creationId xmlns:a16="http://schemas.microsoft.com/office/drawing/2014/main" id="{079DF850-91EE-262F-66FB-1C2407C720E2}"/>
              </a:ext>
            </a:extLst>
          </p:cNvPr>
          <p:cNvGraphicFramePr>
            <a:graphicFrameLocks noChangeAspect="1"/>
          </p:cNvGraphicFramePr>
          <p:nvPr/>
        </p:nvGraphicFramePr>
        <p:xfrm>
          <a:off x="509878" y="4411325"/>
          <a:ext cx="3613637" cy="769209"/>
        </p:xfrm>
        <a:graphic>
          <a:graphicData uri="http://schemas.openxmlformats.org/presentationml/2006/ole">
            <mc:AlternateContent xmlns:mc="http://schemas.openxmlformats.org/markup-compatibility/2006">
              <mc:Choice xmlns:v="urn:schemas-microsoft-com:vml" Requires="v">
                <p:oleObj name="Equation" r:id="rId6" imgW="2145960" imgH="457200" progId="Equation.DSMT4">
                  <p:embed/>
                </p:oleObj>
              </mc:Choice>
              <mc:Fallback>
                <p:oleObj name="Equation" r:id="rId6" imgW="2145960" imgH="457200" progId="Equation.DSMT4">
                  <p:embed/>
                  <p:pic>
                    <p:nvPicPr>
                      <p:cNvPr id="3" name="Object 2">
                        <a:extLst>
                          <a:ext uri="{FF2B5EF4-FFF2-40B4-BE49-F238E27FC236}">
                            <a16:creationId xmlns:a16="http://schemas.microsoft.com/office/drawing/2014/main" id="{079DF850-91EE-262F-66FB-1C2407C720E2}"/>
                          </a:ext>
                        </a:extLst>
                      </p:cNvPr>
                      <p:cNvPicPr/>
                      <p:nvPr/>
                    </p:nvPicPr>
                    <p:blipFill>
                      <a:blip r:embed="rId7"/>
                      <a:stretch>
                        <a:fillRect/>
                      </a:stretch>
                    </p:blipFill>
                    <p:spPr>
                      <a:xfrm>
                        <a:off x="509878" y="4411325"/>
                        <a:ext cx="3613637" cy="769209"/>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7F3A160-D798-B01C-1818-068FCF932CAD}"/>
              </a:ext>
            </a:extLst>
          </p:cNvPr>
          <p:cNvGraphicFramePr>
            <a:graphicFrameLocks noChangeAspect="1"/>
          </p:cNvGraphicFramePr>
          <p:nvPr/>
        </p:nvGraphicFramePr>
        <p:xfrm>
          <a:off x="4653067" y="4631997"/>
          <a:ext cx="2276827" cy="327863"/>
        </p:xfrm>
        <a:graphic>
          <a:graphicData uri="http://schemas.openxmlformats.org/presentationml/2006/ole">
            <mc:AlternateContent xmlns:mc="http://schemas.openxmlformats.org/markup-compatibility/2006">
              <mc:Choice xmlns:v="urn:schemas-microsoft-com:vml" Requires="v">
                <p:oleObj name="Equation" r:id="rId8" imgW="1587240" imgH="228600" progId="Equation.DSMT4">
                  <p:embed/>
                </p:oleObj>
              </mc:Choice>
              <mc:Fallback>
                <p:oleObj name="Equation" r:id="rId8" imgW="1587240" imgH="228600" progId="Equation.DSMT4">
                  <p:embed/>
                  <p:pic>
                    <p:nvPicPr>
                      <p:cNvPr id="4" name="Object 3">
                        <a:extLst>
                          <a:ext uri="{FF2B5EF4-FFF2-40B4-BE49-F238E27FC236}">
                            <a16:creationId xmlns:a16="http://schemas.microsoft.com/office/drawing/2014/main" id="{C7F3A160-D798-B01C-1818-068FCF932CAD}"/>
                          </a:ext>
                        </a:extLst>
                      </p:cNvPr>
                      <p:cNvPicPr/>
                      <p:nvPr/>
                    </p:nvPicPr>
                    <p:blipFill>
                      <a:blip r:embed="rId9"/>
                      <a:stretch>
                        <a:fillRect/>
                      </a:stretch>
                    </p:blipFill>
                    <p:spPr>
                      <a:xfrm>
                        <a:off x="4653067" y="4631997"/>
                        <a:ext cx="2276827" cy="3278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4FBDF9CB-BEE0-712D-4F2A-363F23F8543F}"/>
              </a:ext>
            </a:extLst>
          </p:cNvPr>
          <p:cNvSpPr txBox="1"/>
          <p:nvPr/>
        </p:nvSpPr>
        <p:spPr>
          <a:xfrm>
            <a:off x="461964" y="4010903"/>
            <a:ext cx="61734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Bunch charges: 28 </a:t>
            </a:r>
            <a:r>
              <a:rPr kumimoji="0" lang="en-US" sz="1800" b="0" i="0" u="none" strike="noStrike" kern="1200" cap="none" spc="0" normalizeH="0" baseline="0" noProof="0" err="1">
                <a:ln>
                  <a:noFill/>
                </a:ln>
                <a:solidFill>
                  <a:srgbClr val="000000"/>
                </a:solidFill>
                <a:effectLst/>
                <a:uLnTx/>
                <a:uFillTx/>
                <a:latin typeface="Arial" panose="020B0604020202020204"/>
                <a:ea typeface="+mn-ea"/>
                <a:cs typeface="+mn-cs"/>
              </a:rPr>
              <a:t>nC</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(10 GeV, e) and 11 </a:t>
            </a:r>
            <a:r>
              <a:rPr kumimoji="0" lang="en-US" sz="1800" b="0" i="0" u="none" strike="noStrike" kern="1200" cap="none" spc="0" normalizeH="0" baseline="0" noProof="0" err="1">
                <a:ln>
                  <a:noFill/>
                </a:ln>
                <a:solidFill>
                  <a:srgbClr val="000000"/>
                </a:solidFill>
                <a:effectLst/>
                <a:uLnTx/>
                <a:uFillTx/>
                <a:latin typeface="Arial" panose="020B0604020202020204"/>
                <a:ea typeface="+mn-ea"/>
                <a:cs typeface="+mn-cs"/>
              </a:rPr>
              <a:t>nC</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 (275 GeV, p)</a:t>
            </a:r>
          </a:p>
        </p:txBody>
      </p:sp>
      <p:sp>
        <p:nvSpPr>
          <p:cNvPr id="13" name="TextBox 12">
            <a:extLst>
              <a:ext uri="{FF2B5EF4-FFF2-40B4-BE49-F238E27FC236}">
                <a16:creationId xmlns:a16="http://schemas.microsoft.com/office/drawing/2014/main" id="{AE009964-645B-4BC8-7954-848B6C9113AB}"/>
              </a:ext>
            </a:extLst>
          </p:cNvPr>
          <p:cNvSpPr txBox="1"/>
          <p:nvPr/>
        </p:nvSpPr>
        <p:spPr>
          <a:xfrm>
            <a:off x="329668" y="5478462"/>
            <a:ext cx="73917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Arial" panose="020B0604020202020204"/>
                <a:ea typeface="+mn-ea"/>
                <a:cs typeface="+mn-cs"/>
              </a:rPr>
              <a:t>The EIC CDR design parameters are all traceable to the MNS and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Arial" panose="020B0604020202020204"/>
                <a:ea typeface="+mn-ea"/>
                <a:cs typeface="+mn-cs"/>
              </a:rPr>
              <a:t>EIC Global Requirements Document.</a:t>
            </a:r>
          </a:p>
        </p:txBody>
      </p:sp>
    </p:spTree>
    <p:extLst>
      <p:ext uri="{BB962C8B-B14F-4D97-AF65-F5344CB8AC3E}">
        <p14:creationId xmlns:p14="http://schemas.microsoft.com/office/powerpoint/2010/main" val="150069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51867-560F-575B-0358-4D6409FE4642}"/>
              </a:ext>
            </a:extLst>
          </p:cNvPr>
          <p:cNvSpPr>
            <a:spLocks noGrp="1"/>
          </p:cNvSpPr>
          <p:nvPr>
            <p:ph type="sldNum" sz="quarter" idx="12"/>
          </p:nvPr>
        </p:nvSpPr>
        <p:spPr/>
        <p:txBody>
          <a:bodyPr/>
          <a:lstStyle/>
          <a:p>
            <a:fld id="{1495DAC2-AB1D-3846-9742-98AFDA9D25F8}" type="slidenum">
              <a:rPr lang="it-IT" smtClean="0"/>
              <a:t>21</a:t>
            </a:fld>
            <a:endParaRPr lang="it-IT"/>
          </a:p>
        </p:txBody>
      </p:sp>
      <p:sp>
        <p:nvSpPr>
          <p:cNvPr id="6" name="TextBox 5">
            <a:extLst>
              <a:ext uri="{FF2B5EF4-FFF2-40B4-BE49-F238E27FC236}">
                <a16:creationId xmlns:a16="http://schemas.microsoft.com/office/drawing/2014/main" id="{B78E9DC1-C34B-CD3E-C901-78AE5FCB3BE4}"/>
              </a:ext>
            </a:extLst>
          </p:cNvPr>
          <p:cNvSpPr txBox="1"/>
          <p:nvPr/>
        </p:nvSpPr>
        <p:spPr>
          <a:xfrm>
            <a:off x="6906259" y="806415"/>
            <a:ext cx="5050465" cy="4939814"/>
          </a:xfrm>
          <a:prstGeom prst="rect">
            <a:avLst/>
          </a:prstGeom>
          <a:noFill/>
        </p:spPr>
        <p:txBody>
          <a:bodyPr wrap="square" rtlCol="0">
            <a:spAutoFit/>
          </a:bodyPr>
          <a:lstStyle/>
          <a:p>
            <a:pPr>
              <a:spcBef>
                <a:spcPts val="600"/>
              </a:spcBef>
            </a:pPr>
            <a:r>
              <a:rPr lang="en-US" sz="2000" dirty="0"/>
              <a:t>The discussion on performance continues!</a:t>
            </a:r>
          </a:p>
          <a:p>
            <a:pPr marL="342900" indent="-342900">
              <a:spcBef>
                <a:spcPts val="600"/>
              </a:spcBef>
              <a:buFont typeface="Courier New" panose="02070309020205020404" pitchFamily="49" charset="0"/>
              <a:buChar char="o"/>
            </a:pPr>
            <a:r>
              <a:rPr lang="en-US" sz="2000" dirty="0"/>
              <a:t>Next Physics Readiness Workshop scheduled for March 17-19</a:t>
            </a:r>
            <a:endParaRPr lang="en-US" sz="2000" b="1" dirty="0"/>
          </a:p>
          <a:p>
            <a:pPr marL="800100" lvl="1" indent="-342900">
              <a:spcBef>
                <a:spcPts val="600"/>
              </a:spcBef>
              <a:buFont typeface="Arial" panose="020B0604020202020204" pitchFamily="34" charset="0"/>
              <a:buChar char="•"/>
            </a:pPr>
            <a:r>
              <a:rPr lang="en-US" sz="2000" dirty="0"/>
              <a:t>Hosted by the University of Calabria &amp; INFN Cosenza</a:t>
            </a:r>
          </a:p>
          <a:p>
            <a:pPr marL="800100" lvl="1" indent="-342900">
              <a:spcBef>
                <a:spcPts val="600"/>
              </a:spcBef>
              <a:buFont typeface="Arial" panose="020B0604020202020204" pitchFamily="34" charset="0"/>
              <a:buChar char="•"/>
            </a:pPr>
            <a:r>
              <a:rPr lang="en-US" sz="2000" dirty="0"/>
              <a:t>Indico: </a:t>
            </a:r>
            <a:r>
              <a:rPr lang="en-US" sz="2000" dirty="0">
                <a:hlinkClick r:id="rId2"/>
              </a:rPr>
              <a:t>https://</a:t>
            </a:r>
            <a:r>
              <a:rPr lang="en-US" sz="2000" dirty="0" err="1">
                <a:hlinkClick r:id="rId2"/>
              </a:rPr>
              <a:t>indico.bnl.gov</a:t>
            </a:r>
            <a:r>
              <a:rPr lang="en-US" sz="2000" dirty="0">
                <a:hlinkClick r:id="rId2"/>
              </a:rPr>
              <a:t>/event/30283/</a:t>
            </a:r>
            <a:endParaRPr lang="en-US" sz="2000" dirty="0"/>
          </a:p>
          <a:p>
            <a:pPr marL="800100" lvl="1" indent="-342900">
              <a:spcBef>
                <a:spcPts val="600"/>
              </a:spcBef>
              <a:buFont typeface="Arial" panose="020B0604020202020204" pitchFamily="34" charset="0"/>
              <a:buChar char="•"/>
            </a:pPr>
            <a:r>
              <a:rPr lang="en-US" sz="2000" dirty="0"/>
              <a:t>Hybrid format </a:t>
            </a:r>
            <a:r>
              <a:rPr lang="en-US" sz="2000" b="1" dirty="0"/>
              <a:t>- Please register </a:t>
            </a:r>
            <a:r>
              <a:rPr lang="en-US" sz="2000" dirty="0"/>
              <a:t>even if attending online (select proper option)</a:t>
            </a:r>
          </a:p>
          <a:p>
            <a:pPr marL="800100" lvl="1" indent="-342900">
              <a:spcBef>
                <a:spcPts val="600"/>
              </a:spcBef>
              <a:buFont typeface="Arial" panose="020B0604020202020204" pitchFamily="34" charset="0"/>
              <a:buChar char="•"/>
            </a:pPr>
            <a:r>
              <a:rPr lang="en-US" sz="2000" dirty="0"/>
              <a:t>€150 FEE waived for students/postdocs</a:t>
            </a:r>
          </a:p>
          <a:p>
            <a:pPr marL="800100" lvl="1" indent="-342900">
              <a:spcBef>
                <a:spcPts val="600"/>
              </a:spcBef>
              <a:buFont typeface="Arial" panose="020B0604020202020204" pitchFamily="34" charset="0"/>
              <a:buChar char="•"/>
            </a:pPr>
            <a:r>
              <a:rPr lang="en-US" sz="2000" dirty="0"/>
              <a:t>Possibility (limited) for ECRs support</a:t>
            </a:r>
          </a:p>
          <a:p>
            <a:pPr marL="342900" indent="-342900">
              <a:spcBef>
                <a:spcPts val="600"/>
              </a:spcBef>
              <a:buFont typeface="Courier New" panose="02070309020205020404" pitchFamily="49" charset="0"/>
              <a:buChar char="o"/>
            </a:pPr>
            <a:r>
              <a:rPr lang="en-US" sz="2000" dirty="0"/>
              <a:t>The workshop will focus on the finalization of studies and text for the </a:t>
            </a:r>
            <a:r>
              <a:rPr lang="en-US" sz="2000" b="1" dirty="0"/>
              <a:t>TDR</a:t>
            </a:r>
            <a:r>
              <a:rPr lang="en-US" sz="2000" dirty="0"/>
              <a:t> and </a:t>
            </a:r>
            <a:r>
              <a:rPr lang="en-US" sz="2000" b="1" dirty="0"/>
              <a:t>early science</a:t>
            </a:r>
            <a:r>
              <a:rPr lang="en-US" sz="2000" dirty="0"/>
              <a:t> documents </a:t>
            </a:r>
          </a:p>
        </p:txBody>
      </p:sp>
      <p:pic>
        <p:nvPicPr>
          <p:cNvPr id="4" name="Picture 3" descr="A screenshot of a web page&#10;&#10;AI-generated content may be incorrect.">
            <a:extLst>
              <a:ext uri="{FF2B5EF4-FFF2-40B4-BE49-F238E27FC236}">
                <a16:creationId xmlns:a16="http://schemas.microsoft.com/office/drawing/2014/main" id="{29EF9750-022A-A5D0-0650-4383714EBAD1}"/>
              </a:ext>
            </a:extLst>
          </p:cNvPr>
          <p:cNvPicPr>
            <a:picLocks noChangeAspect="1"/>
          </p:cNvPicPr>
          <p:nvPr/>
        </p:nvPicPr>
        <p:blipFill>
          <a:blip r:embed="rId3"/>
          <a:stretch>
            <a:fillRect/>
          </a:stretch>
        </p:blipFill>
        <p:spPr>
          <a:xfrm>
            <a:off x="121757" y="0"/>
            <a:ext cx="6784502" cy="6224530"/>
          </a:xfrm>
          <a:prstGeom prst="rect">
            <a:avLst/>
          </a:prstGeom>
        </p:spPr>
      </p:pic>
      <p:sp>
        <p:nvSpPr>
          <p:cNvPr id="3" name="Date Placeholder 2">
            <a:extLst>
              <a:ext uri="{FF2B5EF4-FFF2-40B4-BE49-F238E27FC236}">
                <a16:creationId xmlns:a16="http://schemas.microsoft.com/office/drawing/2014/main" id="{E28C3929-FBA1-4724-5E0C-A2771E0F0948}"/>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B7B87768-1BDA-01C4-E2E5-653868D40B5C}"/>
              </a:ext>
            </a:extLst>
          </p:cNvPr>
          <p:cNvSpPr>
            <a:spLocks noGrp="1"/>
          </p:cNvSpPr>
          <p:nvPr>
            <p:ph type="ftr" sz="quarter" idx="11"/>
          </p:nvPr>
        </p:nvSpPr>
        <p:spPr/>
        <p:txBody>
          <a:bodyPr/>
          <a:lstStyle/>
          <a:p>
            <a:r>
              <a:rPr lang="en-US"/>
              <a:t>ePIC General Meeting</a:t>
            </a:r>
          </a:p>
        </p:txBody>
      </p:sp>
    </p:spTree>
    <p:extLst>
      <p:ext uri="{BB962C8B-B14F-4D97-AF65-F5344CB8AC3E}">
        <p14:creationId xmlns:p14="http://schemas.microsoft.com/office/powerpoint/2010/main" val="289438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1/9/2026</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8721E5CE-7769-1D19-8A5E-C459C423AC29}"/>
              </a:ext>
            </a:extLst>
          </p:cNvPr>
          <p:cNvSpPr>
            <a:spLocks noGrp="1"/>
          </p:cNvSpPr>
          <p:nvPr>
            <p:ph type="sldNum" sz="quarter" idx="12"/>
          </p:nvPr>
        </p:nvSpPr>
        <p:spPr/>
        <p:txBody>
          <a:bodyPr/>
          <a:lstStyle/>
          <a:p>
            <a:fld id="{588949A8-7CCD-4D90-AA9A-1451BFC6FB3A}" type="slidenum">
              <a:rPr lang="en-US" smtClean="0"/>
              <a:t>22</a:t>
            </a:fld>
            <a:endParaRPr lang="en-US"/>
          </a:p>
        </p:txBody>
      </p:sp>
    </p:spTree>
    <p:extLst>
      <p:ext uri="{BB962C8B-B14F-4D97-AF65-F5344CB8AC3E}">
        <p14:creationId xmlns:p14="http://schemas.microsoft.com/office/powerpoint/2010/main" val="412127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1/9/2026</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1E200877-07F0-72A7-F1A2-7E638CCB84FD}"/>
              </a:ext>
            </a:extLst>
          </p:cNvPr>
          <p:cNvSpPr>
            <a:spLocks noGrp="1"/>
          </p:cNvSpPr>
          <p:nvPr>
            <p:ph type="sldNum" sz="quarter" idx="12"/>
          </p:nvPr>
        </p:nvSpPr>
        <p:spPr/>
        <p:txBody>
          <a:bodyPr/>
          <a:lstStyle/>
          <a:p>
            <a:fld id="{588949A8-7CCD-4D90-AA9A-1451BFC6FB3A}" type="slidenum">
              <a:rPr lang="en-US" smtClean="0"/>
              <a:t>23</a:t>
            </a:fld>
            <a:endParaRPr lang="en-US"/>
          </a:p>
        </p:txBody>
      </p:sp>
    </p:spTree>
    <p:extLst>
      <p:ext uri="{BB962C8B-B14F-4D97-AF65-F5344CB8AC3E}">
        <p14:creationId xmlns:p14="http://schemas.microsoft.com/office/powerpoint/2010/main" val="3028241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13AB-3FC1-AC48-9BAD-0F030B4E5F8D}"/>
              </a:ext>
            </a:extLst>
          </p:cNvPr>
          <p:cNvSpPr>
            <a:spLocks noGrp="1"/>
          </p:cNvSpPr>
          <p:nvPr>
            <p:ph type="title"/>
          </p:nvPr>
        </p:nvSpPr>
        <p:spPr>
          <a:xfrm>
            <a:off x="397525" y="189844"/>
            <a:ext cx="10515600" cy="1082675"/>
          </a:xfrm>
        </p:spPr>
        <p:txBody>
          <a:bodyPr/>
          <a:lstStyle/>
          <a:p>
            <a:r>
              <a:rPr lang="en-US" b="1" dirty="0">
                <a:solidFill>
                  <a:schemeClr val="accent1"/>
                </a:solidFill>
              </a:rPr>
              <a:t>CERN Recognized Experiment Status: RE47</a:t>
            </a:r>
          </a:p>
        </p:txBody>
      </p:sp>
      <p:sp>
        <p:nvSpPr>
          <p:cNvPr id="3" name="Date Placeholder 2">
            <a:extLst>
              <a:ext uri="{FF2B5EF4-FFF2-40B4-BE49-F238E27FC236}">
                <a16:creationId xmlns:a16="http://schemas.microsoft.com/office/drawing/2014/main" id="{BDAFD5E6-F695-80EB-79FB-C0043746C7C8}"/>
              </a:ext>
            </a:extLst>
          </p:cNvPr>
          <p:cNvSpPr>
            <a:spLocks noGrp="1"/>
          </p:cNvSpPr>
          <p:nvPr>
            <p:ph type="dt" sz="half" idx="10"/>
          </p:nvPr>
        </p:nvSpPr>
        <p:spPr/>
        <p:txBody>
          <a:bodyPr/>
          <a:lstStyle/>
          <a:p>
            <a:r>
              <a:rPr lang="en-US"/>
              <a:t>1/9/2026</a:t>
            </a:r>
            <a:endParaRPr lang="en-US" dirty="0"/>
          </a:p>
        </p:txBody>
      </p:sp>
      <p:sp>
        <p:nvSpPr>
          <p:cNvPr id="4" name="Footer Placeholder 3">
            <a:extLst>
              <a:ext uri="{FF2B5EF4-FFF2-40B4-BE49-F238E27FC236}">
                <a16:creationId xmlns:a16="http://schemas.microsoft.com/office/drawing/2014/main" id="{5A9085BF-507D-C246-20D1-6BF53EBD560F}"/>
              </a:ext>
            </a:extLst>
          </p:cNvPr>
          <p:cNvSpPr>
            <a:spLocks noGrp="1"/>
          </p:cNvSpPr>
          <p:nvPr>
            <p:ph type="ftr" sz="quarter" idx="11"/>
          </p:nvPr>
        </p:nvSpPr>
        <p:spPr/>
        <p:txBody>
          <a:bodyPr/>
          <a:lstStyle/>
          <a:p>
            <a:r>
              <a:rPr lang="en-US"/>
              <a:t>ePIC General Meeting</a:t>
            </a:r>
          </a:p>
        </p:txBody>
      </p:sp>
      <p:pic>
        <p:nvPicPr>
          <p:cNvPr id="6" name="Picture 5" descr="Graphical user interface, text, application, email&#10;&#10;AI-generated content may be incorrect.">
            <a:extLst>
              <a:ext uri="{FF2B5EF4-FFF2-40B4-BE49-F238E27FC236}">
                <a16:creationId xmlns:a16="http://schemas.microsoft.com/office/drawing/2014/main" id="{2E223C0D-3C01-2D5B-2207-B45B550A0CC9}"/>
              </a:ext>
            </a:extLst>
          </p:cNvPr>
          <p:cNvPicPr>
            <a:picLocks noChangeAspect="1"/>
          </p:cNvPicPr>
          <p:nvPr/>
        </p:nvPicPr>
        <p:blipFill>
          <a:blip r:embed="rId2"/>
          <a:stretch>
            <a:fillRect/>
          </a:stretch>
        </p:blipFill>
        <p:spPr>
          <a:xfrm>
            <a:off x="4038600" y="1397220"/>
            <a:ext cx="8077884" cy="4959130"/>
          </a:xfrm>
          <a:prstGeom prst="rect">
            <a:avLst/>
          </a:prstGeom>
          <a:ln>
            <a:solidFill>
              <a:schemeClr val="tx1"/>
            </a:solidFill>
          </a:ln>
          <a:effectLst>
            <a:outerShdw blurRad="50800" dist="38100" dir="2700000" algn="tl" rotWithShape="0">
              <a:prstClr val="black">
                <a:alpha val="40000"/>
              </a:prstClr>
            </a:outerShdw>
          </a:effectLst>
        </p:spPr>
      </p:pic>
      <p:sp>
        <p:nvSpPr>
          <p:cNvPr id="7" name="Arrow: Right 6">
            <a:extLst>
              <a:ext uri="{FF2B5EF4-FFF2-40B4-BE49-F238E27FC236}">
                <a16:creationId xmlns:a16="http://schemas.microsoft.com/office/drawing/2014/main" id="{015A7798-45A8-F236-06F9-E7FED6B04756}"/>
              </a:ext>
            </a:extLst>
          </p:cNvPr>
          <p:cNvSpPr/>
          <p:nvPr/>
        </p:nvSpPr>
        <p:spPr>
          <a:xfrm>
            <a:off x="3712684" y="5096085"/>
            <a:ext cx="325916" cy="26440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3592C0-F801-03FD-5DD3-3019CDD3C85D}"/>
              </a:ext>
            </a:extLst>
          </p:cNvPr>
          <p:cNvSpPr txBox="1"/>
          <p:nvPr/>
        </p:nvSpPr>
        <p:spPr>
          <a:xfrm>
            <a:off x="173974" y="1175625"/>
            <a:ext cx="3701668" cy="5047536"/>
          </a:xfrm>
          <a:prstGeom prst="rect">
            <a:avLst/>
          </a:prstGeom>
          <a:solidFill>
            <a:schemeClr val="bg1"/>
          </a:solidFill>
        </p:spPr>
        <p:txBody>
          <a:bodyPr wrap="square" rtlCol="0">
            <a:spAutoFit/>
          </a:bodyPr>
          <a:lstStyle/>
          <a:p>
            <a:r>
              <a:rPr lang="en-US" dirty="0" err="1"/>
              <a:t>ePIC</a:t>
            </a:r>
            <a:r>
              <a:rPr lang="en-US" dirty="0"/>
              <a:t> now appears in the CERN Grey Book database as RE47:</a:t>
            </a:r>
            <a:br>
              <a:rPr lang="en-US" dirty="0"/>
            </a:br>
            <a:r>
              <a:rPr lang="en-US" sz="1600" dirty="0">
                <a:hlinkClick r:id="rId3"/>
              </a:rPr>
              <a:t>https://greybook.cern.ch/experiment/recognized </a:t>
            </a:r>
            <a:endParaRPr lang="en-US" sz="1600" dirty="0"/>
          </a:p>
          <a:p>
            <a:endParaRPr lang="en-US" dirty="0"/>
          </a:p>
          <a:p>
            <a:r>
              <a:rPr lang="en-US" dirty="0"/>
              <a:t>Two steps to get </a:t>
            </a:r>
            <a:r>
              <a:rPr lang="en-US" dirty="0" err="1"/>
              <a:t>ePIC</a:t>
            </a:r>
            <a:r>
              <a:rPr lang="en-US" dirty="0"/>
              <a:t> Collaborators registered at CERN: </a:t>
            </a:r>
            <a:br>
              <a:rPr lang="en-US" dirty="0"/>
            </a:br>
            <a:endParaRPr lang="en-US" dirty="0"/>
          </a:p>
          <a:p>
            <a:pPr marL="285750" indent="-285750">
              <a:buFont typeface="Arial" panose="020B0604020202020204" pitchFamily="34" charset="0"/>
              <a:buChar char="•"/>
            </a:pPr>
            <a:r>
              <a:rPr lang="en-US" dirty="0"/>
              <a:t>CC Representative needs to register as team leader with </a:t>
            </a:r>
            <a:br>
              <a:rPr lang="en-US" dirty="0"/>
            </a:br>
            <a:r>
              <a:rPr lang="en-US" dirty="0"/>
              <a:t>CERN Users Office:</a:t>
            </a:r>
          </a:p>
          <a:p>
            <a:pPr marL="742950" lvl="1" indent="-285750">
              <a:buFont typeface="Arial" panose="020B0604020202020204" pitchFamily="34" charset="0"/>
              <a:buChar char="•"/>
            </a:pPr>
            <a:r>
              <a:rPr lang="en-US" sz="14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https://usersoffice.web.cern.ch/</a:t>
            </a:r>
            <a:endParaRPr lang="en-US" sz="14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Arial" panose="020B0604020202020204" pitchFamily="34" charset="0"/>
              <a:buChar char="•"/>
            </a:pPr>
            <a:r>
              <a:rPr lang="en-US" sz="14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https://usersoffice.web.cern.ch/team-leaders-corner</a:t>
            </a:r>
            <a:endParaRPr lang="en-US" sz="14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Arial" panose="020B0604020202020204" pitchFamily="34" charset="0"/>
              <a:buChar char="•"/>
            </a:pPr>
            <a:r>
              <a:rPr lang="en-US" sz="1400" dirty="0">
                <a:effectLst/>
                <a:latin typeface="Aptos" panose="020B0004020202020204" pitchFamily="34" charset="0"/>
                <a:ea typeface="Aptos" panose="020B0004020202020204" pitchFamily="34" charset="0"/>
                <a:cs typeface="Times New Roman" panose="02020603050405020304" pitchFamily="18" charset="0"/>
                <a:hlinkClick r:id="rId6"/>
              </a:rPr>
              <a:t>Users.Office@cern.ch</a:t>
            </a:r>
            <a:endParaRPr lang="en-US" dirty="0"/>
          </a:p>
          <a:p>
            <a:pPr marL="285750" indent="-285750">
              <a:buFont typeface="Arial" panose="020B0604020202020204" pitchFamily="34" charset="0"/>
              <a:buChar char="•"/>
            </a:pPr>
            <a:r>
              <a:rPr lang="en-US" dirty="0"/>
              <a:t>CC member can then certify registrations of team members</a:t>
            </a:r>
          </a:p>
          <a:p>
            <a:endParaRPr lang="en-US" dirty="0"/>
          </a:p>
          <a:p>
            <a:r>
              <a:rPr lang="en-US" dirty="0"/>
              <a:t>Contact us if you run into problems!</a:t>
            </a:r>
          </a:p>
        </p:txBody>
      </p:sp>
      <p:sp>
        <p:nvSpPr>
          <p:cNvPr id="5" name="Rectangle 4">
            <a:extLst>
              <a:ext uri="{FF2B5EF4-FFF2-40B4-BE49-F238E27FC236}">
                <a16:creationId xmlns:a16="http://schemas.microsoft.com/office/drawing/2014/main" id="{0923976D-15CA-C0C2-AE17-A792A2A7F4F1}"/>
              </a:ext>
            </a:extLst>
          </p:cNvPr>
          <p:cNvSpPr/>
          <p:nvPr/>
        </p:nvSpPr>
        <p:spPr>
          <a:xfrm>
            <a:off x="4038600" y="5096085"/>
            <a:ext cx="8077884" cy="264405"/>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3244513-4E8E-496C-C146-62570D8B8025}"/>
              </a:ext>
            </a:extLst>
          </p:cNvPr>
          <p:cNvPicPr>
            <a:picLocks noChangeAspect="1"/>
          </p:cNvPicPr>
          <p:nvPr/>
        </p:nvPicPr>
        <p:blipFill>
          <a:blip r:embed="rId7"/>
          <a:stretch>
            <a:fillRect/>
          </a:stretch>
        </p:blipFill>
        <p:spPr>
          <a:xfrm>
            <a:off x="10141781" y="65143"/>
            <a:ext cx="1542688" cy="1110482"/>
          </a:xfrm>
          <a:prstGeom prst="rect">
            <a:avLst/>
          </a:prstGeom>
        </p:spPr>
      </p:pic>
      <p:sp>
        <p:nvSpPr>
          <p:cNvPr id="10" name="Slide Number Placeholder 9">
            <a:extLst>
              <a:ext uri="{FF2B5EF4-FFF2-40B4-BE49-F238E27FC236}">
                <a16:creationId xmlns:a16="http://schemas.microsoft.com/office/drawing/2014/main" id="{7A9C5689-B658-4A27-D39B-8AFC46F63A02}"/>
              </a:ext>
            </a:extLst>
          </p:cNvPr>
          <p:cNvSpPr>
            <a:spLocks noGrp="1"/>
          </p:cNvSpPr>
          <p:nvPr>
            <p:ph type="sldNum" sz="quarter" idx="12"/>
          </p:nvPr>
        </p:nvSpPr>
        <p:spPr/>
        <p:txBody>
          <a:bodyPr/>
          <a:lstStyle/>
          <a:p>
            <a:fld id="{588949A8-7CCD-4D90-AA9A-1451BFC6FB3A}" type="slidenum">
              <a:rPr lang="en-US" smtClean="0"/>
              <a:t>24</a:t>
            </a:fld>
            <a:endParaRPr lang="en-US"/>
          </a:p>
        </p:txBody>
      </p:sp>
    </p:spTree>
    <p:extLst>
      <p:ext uri="{BB962C8B-B14F-4D97-AF65-F5344CB8AC3E}">
        <p14:creationId xmlns:p14="http://schemas.microsoft.com/office/powerpoint/2010/main" val="379272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8112-8AE4-54BF-DA8C-FEBEC102639D}"/>
              </a:ext>
            </a:extLst>
          </p:cNvPr>
          <p:cNvSpPr>
            <a:spLocks noGrp="1"/>
          </p:cNvSpPr>
          <p:nvPr>
            <p:ph type="title"/>
          </p:nvPr>
        </p:nvSpPr>
        <p:spPr>
          <a:xfrm>
            <a:off x="838200" y="365125"/>
            <a:ext cx="10515600" cy="1036315"/>
          </a:xfrm>
        </p:spPr>
        <p:txBody>
          <a:bodyPr/>
          <a:lstStyle/>
          <a:p>
            <a:r>
              <a:rPr lang="en-US" b="1" dirty="0">
                <a:solidFill>
                  <a:schemeClr val="accent1"/>
                </a:solidFill>
              </a:rPr>
              <a:t>Happy New Year 2026!</a:t>
            </a:r>
          </a:p>
        </p:txBody>
      </p:sp>
      <p:sp>
        <p:nvSpPr>
          <p:cNvPr id="4" name="Date Placeholder 3">
            <a:extLst>
              <a:ext uri="{FF2B5EF4-FFF2-40B4-BE49-F238E27FC236}">
                <a16:creationId xmlns:a16="http://schemas.microsoft.com/office/drawing/2014/main" id="{B53E7881-9336-1DA2-6BFD-06B9EF884BC8}"/>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F7B3789B-72E5-EE1D-B9AF-2E6B5D1A1FB9}"/>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7A6FD940-DC02-13B3-DEA7-0ECF8A2B98BC}"/>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1026" name="Picture 2" descr="Happy New Year 2026 ✨ Elegant &amp; Heartfelt Wishes for a Bright Beginning">
            <a:extLst>
              <a:ext uri="{FF2B5EF4-FFF2-40B4-BE49-F238E27FC236}">
                <a16:creationId xmlns:a16="http://schemas.microsoft.com/office/drawing/2014/main" id="{1F24FCFC-8486-954B-F648-340B74EDF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764" y="1401440"/>
            <a:ext cx="8516471" cy="479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8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32AF71-7F70-D799-438B-5C8FB9C3B4BD}"/>
              </a:ext>
            </a:extLst>
          </p:cNvPr>
          <p:cNvSpPr>
            <a:spLocks noGrp="1"/>
          </p:cNvSpPr>
          <p:nvPr>
            <p:ph type="title"/>
          </p:nvPr>
        </p:nvSpPr>
        <p:spPr>
          <a:xfrm>
            <a:off x="838200" y="365125"/>
            <a:ext cx="10515600" cy="761711"/>
          </a:xfrm>
        </p:spPr>
        <p:txBody>
          <a:bodyPr/>
          <a:lstStyle/>
          <a:p>
            <a:r>
              <a:rPr lang="en-US" b="1" dirty="0">
                <a:solidFill>
                  <a:schemeClr val="accent1"/>
                </a:solidFill>
              </a:rPr>
              <a:t>What’s Ahead in 2026</a:t>
            </a:r>
          </a:p>
        </p:txBody>
      </p:sp>
      <p:sp>
        <p:nvSpPr>
          <p:cNvPr id="6" name="Content Placeholder 5">
            <a:extLst>
              <a:ext uri="{FF2B5EF4-FFF2-40B4-BE49-F238E27FC236}">
                <a16:creationId xmlns:a16="http://schemas.microsoft.com/office/drawing/2014/main" id="{D81BEB70-22B6-A053-491F-E43279316C7D}"/>
              </a:ext>
            </a:extLst>
          </p:cNvPr>
          <p:cNvSpPr>
            <a:spLocks noGrp="1"/>
          </p:cNvSpPr>
          <p:nvPr>
            <p:ph idx="1"/>
          </p:nvPr>
        </p:nvSpPr>
        <p:spPr>
          <a:xfrm>
            <a:off x="838200" y="1237673"/>
            <a:ext cx="10515600" cy="4939290"/>
          </a:xfrm>
        </p:spPr>
        <p:txBody>
          <a:bodyPr/>
          <a:lstStyle/>
          <a:p>
            <a:r>
              <a:rPr lang="en-US" dirty="0"/>
              <a:t>It is imperative that the EIC project transition to a construction project in 2026. </a:t>
            </a:r>
          </a:p>
          <a:p>
            <a:pPr lvl="1"/>
            <a:r>
              <a:rPr lang="en-US" dirty="0">
                <a:highlight>
                  <a:srgbClr val="FFFF00"/>
                </a:highlight>
              </a:rPr>
              <a:t>Must develop a project plan that fits budgetary, and mission need constraints</a:t>
            </a:r>
          </a:p>
          <a:p>
            <a:pPr lvl="1"/>
            <a:r>
              <a:rPr lang="en-US" dirty="0">
                <a:highlight>
                  <a:srgbClr val="FFFF00"/>
                </a:highlight>
              </a:rPr>
              <a:t>Continue to make technical progress that justifies the CD-2/3 milestones</a:t>
            </a:r>
          </a:p>
          <a:p>
            <a:r>
              <a:rPr lang="en-US" dirty="0"/>
              <a:t>This transition will </a:t>
            </a:r>
            <a:r>
              <a:rPr lang="en-US" u="sng" dirty="0"/>
              <a:t>not</a:t>
            </a:r>
            <a:r>
              <a:rPr lang="en-US" dirty="0"/>
              <a:t> be easy. </a:t>
            </a:r>
          </a:p>
          <a:p>
            <a:endParaRPr lang="en-US" dirty="0"/>
          </a:p>
          <a:p>
            <a:r>
              <a:rPr lang="en-US" dirty="0"/>
              <a:t>The collaboration has been successful by continuing to push on the technical readiness of the ePIC design </a:t>
            </a:r>
            <a:r>
              <a:rPr lang="en-US" u="sng" dirty="0"/>
              <a:t>and</a:t>
            </a:r>
            <a:r>
              <a:rPr lang="en-US" dirty="0"/>
              <a:t> developing the Early Science physics program. </a:t>
            </a:r>
          </a:p>
          <a:p>
            <a:pPr lvl="1"/>
            <a:r>
              <a:rPr lang="en-US" dirty="0"/>
              <a:t>This puts us in the best position to advocate for EIC science!</a:t>
            </a:r>
          </a:p>
        </p:txBody>
      </p:sp>
      <p:sp>
        <p:nvSpPr>
          <p:cNvPr id="2" name="Date Placeholder 1">
            <a:extLst>
              <a:ext uri="{FF2B5EF4-FFF2-40B4-BE49-F238E27FC236}">
                <a16:creationId xmlns:a16="http://schemas.microsoft.com/office/drawing/2014/main" id="{CD15FD32-A560-788C-F087-5A4613B30AEF}"/>
              </a:ext>
            </a:extLst>
          </p:cNvPr>
          <p:cNvSpPr>
            <a:spLocks noGrp="1"/>
          </p:cNvSpPr>
          <p:nvPr>
            <p:ph type="dt" sz="half" idx="10"/>
          </p:nvPr>
        </p:nvSpPr>
        <p:spPr/>
        <p:txBody>
          <a:bodyPr/>
          <a:lstStyle/>
          <a:p>
            <a:r>
              <a:rPr lang="en-US"/>
              <a:t>1/9/2026</a:t>
            </a:r>
          </a:p>
        </p:txBody>
      </p:sp>
      <p:sp>
        <p:nvSpPr>
          <p:cNvPr id="3" name="Footer Placeholder 2">
            <a:extLst>
              <a:ext uri="{FF2B5EF4-FFF2-40B4-BE49-F238E27FC236}">
                <a16:creationId xmlns:a16="http://schemas.microsoft.com/office/drawing/2014/main" id="{21AD8E63-7740-1762-D1BE-2EFCD98FC6EC}"/>
              </a:ext>
            </a:extLst>
          </p:cNvPr>
          <p:cNvSpPr>
            <a:spLocks noGrp="1"/>
          </p:cNvSpPr>
          <p:nvPr>
            <p:ph type="ftr" sz="quarter" idx="11"/>
          </p:nvPr>
        </p:nvSpPr>
        <p:spPr/>
        <p:txBody>
          <a:bodyPr/>
          <a:lstStyle/>
          <a:p>
            <a:r>
              <a:rPr lang="en-US"/>
              <a:t>ePIC General Meeting</a:t>
            </a:r>
          </a:p>
        </p:txBody>
      </p:sp>
      <p:sp>
        <p:nvSpPr>
          <p:cNvPr id="4" name="Slide Number Placeholder 3">
            <a:extLst>
              <a:ext uri="{FF2B5EF4-FFF2-40B4-BE49-F238E27FC236}">
                <a16:creationId xmlns:a16="http://schemas.microsoft.com/office/drawing/2014/main" id="{BBB7C698-5F8A-9912-770A-AFD6E0FB5882}"/>
              </a:ext>
            </a:extLst>
          </p:cNvPr>
          <p:cNvSpPr>
            <a:spLocks noGrp="1"/>
          </p:cNvSpPr>
          <p:nvPr>
            <p:ph type="sldNum" sz="quarter" idx="12"/>
          </p:nvPr>
        </p:nvSpPr>
        <p:spPr/>
        <p:txBody>
          <a:bodyPr/>
          <a:lstStyle/>
          <a:p>
            <a:fld id="{588949A8-7CCD-4D90-AA9A-1451BFC6FB3A}" type="slidenum">
              <a:rPr lang="en-US" smtClean="0"/>
              <a:t>4</a:t>
            </a:fld>
            <a:endParaRPr lang="en-US"/>
          </a:p>
        </p:txBody>
      </p:sp>
      <p:sp>
        <p:nvSpPr>
          <p:cNvPr id="7" name="TextBox 6">
            <a:extLst>
              <a:ext uri="{FF2B5EF4-FFF2-40B4-BE49-F238E27FC236}">
                <a16:creationId xmlns:a16="http://schemas.microsoft.com/office/drawing/2014/main" id="{2CBD68FD-2D78-C5EA-25AE-72009B2AB563}"/>
              </a:ext>
            </a:extLst>
          </p:cNvPr>
          <p:cNvSpPr txBox="1"/>
          <p:nvPr/>
        </p:nvSpPr>
        <p:spPr>
          <a:xfrm>
            <a:off x="8610600" y="484094"/>
            <a:ext cx="2631141" cy="369332"/>
          </a:xfrm>
          <a:prstGeom prst="rect">
            <a:avLst/>
          </a:prstGeom>
          <a:noFill/>
          <a:ln>
            <a:solidFill>
              <a:schemeClr val="tx1"/>
            </a:solidFill>
          </a:ln>
        </p:spPr>
        <p:txBody>
          <a:bodyPr wrap="square" rtlCol="0">
            <a:spAutoFit/>
          </a:bodyPr>
          <a:lstStyle/>
          <a:p>
            <a:r>
              <a:rPr lang="en-US" dirty="0"/>
              <a:t>Slide from 12/5/2025 GM</a:t>
            </a:r>
          </a:p>
        </p:txBody>
      </p:sp>
    </p:spTree>
    <p:extLst>
      <p:ext uri="{BB962C8B-B14F-4D97-AF65-F5344CB8AC3E}">
        <p14:creationId xmlns:p14="http://schemas.microsoft.com/office/powerpoint/2010/main" val="112030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DF0AE9-C046-9003-C218-B1F6A5CF62D4}"/>
              </a:ext>
            </a:extLst>
          </p:cNvPr>
          <p:cNvPicPr>
            <a:picLocks noChangeAspect="1"/>
          </p:cNvPicPr>
          <p:nvPr/>
        </p:nvPicPr>
        <p:blipFill>
          <a:blip r:embed="rId2"/>
          <a:stretch>
            <a:fillRect/>
          </a:stretch>
        </p:blipFill>
        <p:spPr>
          <a:xfrm>
            <a:off x="9047150" y="3710323"/>
            <a:ext cx="2653699" cy="3237936"/>
          </a:xfrm>
          <a:prstGeom prst="rect">
            <a:avLst/>
          </a:prstGeom>
        </p:spPr>
      </p:pic>
      <p:sp>
        <p:nvSpPr>
          <p:cNvPr id="2" name="Title 1">
            <a:extLst>
              <a:ext uri="{FF2B5EF4-FFF2-40B4-BE49-F238E27FC236}">
                <a16:creationId xmlns:a16="http://schemas.microsoft.com/office/drawing/2014/main" id="{78A8E85A-7041-4F3E-6BF5-33DBC8D76789}"/>
              </a:ext>
            </a:extLst>
          </p:cNvPr>
          <p:cNvSpPr>
            <a:spLocks noGrp="1"/>
          </p:cNvSpPr>
          <p:nvPr>
            <p:ph type="title"/>
          </p:nvPr>
        </p:nvSpPr>
        <p:spPr>
          <a:xfrm>
            <a:off x="544360" y="365124"/>
            <a:ext cx="10515600" cy="832079"/>
          </a:xfrm>
        </p:spPr>
        <p:txBody>
          <a:bodyPr/>
          <a:lstStyle/>
          <a:p>
            <a:r>
              <a:rPr lang="en-US" b="1" dirty="0">
                <a:solidFill>
                  <a:schemeClr val="accent1"/>
                </a:solidFill>
              </a:rPr>
              <a:t>Elements of our Success</a:t>
            </a:r>
          </a:p>
        </p:txBody>
      </p:sp>
      <p:sp>
        <p:nvSpPr>
          <p:cNvPr id="4" name="Date Placeholder 3">
            <a:extLst>
              <a:ext uri="{FF2B5EF4-FFF2-40B4-BE49-F238E27FC236}">
                <a16:creationId xmlns:a16="http://schemas.microsoft.com/office/drawing/2014/main" id="{E6F8F2F8-324F-AD3F-490D-200CC52DDBBE}"/>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53CF4140-E450-4B15-7FAD-821C4F847881}"/>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1FFD1FD4-8273-EF5F-763E-8E350491D421}"/>
              </a:ext>
            </a:extLst>
          </p:cNvPr>
          <p:cNvSpPr>
            <a:spLocks noGrp="1"/>
          </p:cNvSpPr>
          <p:nvPr>
            <p:ph type="sldNum" sz="quarter" idx="12"/>
          </p:nvPr>
        </p:nvSpPr>
        <p:spPr/>
        <p:txBody>
          <a:bodyPr/>
          <a:lstStyle/>
          <a:p>
            <a:fld id="{588949A8-7CCD-4D90-AA9A-1451BFC6FB3A}" type="slidenum">
              <a:rPr lang="en-US" smtClean="0"/>
              <a:t>5</a:t>
            </a:fld>
            <a:endParaRPr lang="en-US"/>
          </a:p>
        </p:txBody>
      </p:sp>
      <p:pic>
        <p:nvPicPr>
          <p:cNvPr id="7" name="Picture 6">
            <a:extLst>
              <a:ext uri="{FF2B5EF4-FFF2-40B4-BE49-F238E27FC236}">
                <a16:creationId xmlns:a16="http://schemas.microsoft.com/office/drawing/2014/main" id="{53738C69-77D1-FF72-C373-FD2A94B35661}"/>
              </a:ext>
            </a:extLst>
          </p:cNvPr>
          <p:cNvPicPr>
            <a:picLocks noChangeAspect="1"/>
          </p:cNvPicPr>
          <p:nvPr/>
        </p:nvPicPr>
        <p:blipFill>
          <a:blip r:embed="rId3"/>
          <a:srcRect/>
          <a:stretch/>
        </p:blipFill>
        <p:spPr>
          <a:xfrm>
            <a:off x="6174234" y="136525"/>
            <a:ext cx="5846840" cy="3573798"/>
          </a:xfrm>
          <a:prstGeom prst="rect">
            <a:avLst/>
          </a:prstGeom>
        </p:spPr>
      </p:pic>
      <p:sp>
        <p:nvSpPr>
          <p:cNvPr id="8" name="TextBox 7">
            <a:extLst>
              <a:ext uri="{FF2B5EF4-FFF2-40B4-BE49-F238E27FC236}">
                <a16:creationId xmlns:a16="http://schemas.microsoft.com/office/drawing/2014/main" id="{E136764B-7873-5D39-0CCB-AC1177C6FA3D}"/>
              </a:ext>
            </a:extLst>
          </p:cNvPr>
          <p:cNvSpPr txBox="1"/>
          <p:nvPr/>
        </p:nvSpPr>
        <p:spPr>
          <a:xfrm>
            <a:off x="6743781" y="815697"/>
            <a:ext cx="1385251" cy="523220"/>
          </a:xfrm>
          <a:prstGeom prst="rect">
            <a:avLst/>
          </a:prstGeom>
          <a:solidFill>
            <a:schemeClr val="bg1"/>
          </a:solidFill>
          <a:ln>
            <a:solidFill>
              <a:schemeClr val="tx1"/>
            </a:solidFill>
          </a:ln>
        </p:spPr>
        <p:txBody>
          <a:bodyPr wrap="none" rtlCol="0">
            <a:spAutoFit/>
          </a:bodyPr>
          <a:lstStyle/>
          <a:p>
            <a:pPr algn="ctr"/>
            <a:r>
              <a:rPr lang="en-US" sz="1400" b="1" dirty="0"/>
              <a:t>Cost Weighted</a:t>
            </a:r>
          </a:p>
          <a:p>
            <a:pPr algn="ctr"/>
            <a:r>
              <a:rPr lang="en-US" sz="1400" b="1" dirty="0"/>
              <a:t>Design Maturity</a:t>
            </a:r>
          </a:p>
        </p:txBody>
      </p:sp>
      <p:pic>
        <p:nvPicPr>
          <p:cNvPr id="9" name="Picture 8" descr="Map&#10;&#10;AI-generated content may be incorrect.">
            <a:extLst>
              <a:ext uri="{FF2B5EF4-FFF2-40B4-BE49-F238E27FC236}">
                <a16:creationId xmlns:a16="http://schemas.microsoft.com/office/drawing/2014/main" id="{60ADF2F3-2A10-3C17-AA8B-19E65FBC2999}"/>
              </a:ext>
            </a:extLst>
          </p:cNvPr>
          <p:cNvPicPr>
            <a:picLocks noChangeAspect="1"/>
          </p:cNvPicPr>
          <p:nvPr/>
        </p:nvPicPr>
        <p:blipFill>
          <a:blip r:embed="rId4">
            <a:extLst>
              <a:ext uri="{28A0092B-C50C-407E-A947-70E740481C1C}">
                <a14:useLocalDpi xmlns:a14="http://schemas.microsoft.com/office/drawing/2010/main" val="0"/>
              </a:ext>
            </a:extLst>
          </a:blip>
          <a:srcRect l="6822"/>
          <a:stretch>
            <a:fillRect/>
          </a:stretch>
        </p:blipFill>
        <p:spPr>
          <a:xfrm>
            <a:off x="369894" y="1231506"/>
            <a:ext cx="5647874" cy="3932835"/>
          </a:xfrm>
          <a:prstGeom prst="rect">
            <a:avLst/>
          </a:prstGeom>
        </p:spPr>
      </p:pic>
      <p:grpSp>
        <p:nvGrpSpPr>
          <p:cNvPr id="10" name="Group 9">
            <a:extLst>
              <a:ext uri="{FF2B5EF4-FFF2-40B4-BE49-F238E27FC236}">
                <a16:creationId xmlns:a16="http://schemas.microsoft.com/office/drawing/2014/main" id="{0333591E-EED0-82A0-7DA6-6F50758823B5}"/>
              </a:ext>
            </a:extLst>
          </p:cNvPr>
          <p:cNvGrpSpPr/>
          <p:nvPr/>
        </p:nvGrpSpPr>
        <p:grpSpPr>
          <a:xfrm>
            <a:off x="369894" y="4019081"/>
            <a:ext cx="4021012" cy="2160793"/>
            <a:chOff x="2741443" y="4474838"/>
            <a:chExt cx="4021012" cy="2160793"/>
          </a:xfrm>
        </p:grpSpPr>
        <p:pic>
          <p:nvPicPr>
            <p:cNvPr id="11" name="Picture 10" descr="Chart, pie chart&#10;&#10;AI-generated content may be incorrect.">
              <a:extLst>
                <a:ext uri="{FF2B5EF4-FFF2-40B4-BE49-F238E27FC236}">
                  <a16:creationId xmlns:a16="http://schemas.microsoft.com/office/drawing/2014/main" id="{9941ED36-C273-DDA5-5309-EC626D604ED8}"/>
                </a:ext>
              </a:extLst>
            </p:cNvPr>
            <p:cNvPicPr>
              <a:picLocks noChangeAspect="1"/>
            </p:cNvPicPr>
            <p:nvPr/>
          </p:nvPicPr>
          <p:blipFill>
            <a:blip r:embed="rId5"/>
            <a:stretch>
              <a:fillRect/>
            </a:stretch>
          </p:blipFill>
          <p:spPr>
            <a:xfrm>
              <a:off x="2741443" y="4771509"/>
              <a:ext cx="2143089" cy="1864122"/>
            </a:xfrm>
            <a:prstGeom prst="rect">
              <a:avLst/>
            </a:prstGeom>
          </p:spPr>
        </p:pic>
        <p:sp>
          <p:nvSpPr>
            <p:cNvPr id="12" name="TextBox 11">
              <a:extLst>
                <a:ext uri="{FF2B5EF4-FFF2-40B4-BE49-F238E27FC236}">
                  <a16:creationId xmlns:a16="http://schemas.microsoft.com/office/drawing/2014/main" id="{C8C7D6EB-9191-6055-3A5C-0444A29E9F13}"/>
                </a:ext>
              </a:extLst>
            </p:cNvPr>
            <p:cNvSpPr txBox="1"/>
            <p:nvPr/>
          </p:nvSpPr>
          <p:spPr>
            <a:xfrm>
              <a:off x="2741444" y="4474838"/>
              <a:ext cx="13565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Institutions:</a:t>
              </a:r>
            </a:p>
          </p:txBody>
        </p:sp>
        <p:sp>
          <p:nvSpPr>
            <p:cNvPr id="13" name="TextBox 12">
              <a:extLst>
                <a:ext uri="{FF2B5EF4-FFF2-40B4-BE49-F238E27FC236}">
                  <a16:creationId xmlns:a16="http://schemas.microsoft.com/office/drawing/2014/main" id="{F611505E-CA86-2ABB-2F2F-636605D01130}"/>
                </a:ext>
              </a:extLst>
            </p:cNvPr>
            <p:cNvSpPr txBox="1"/>
            <p:nvPr/>
          </p:nvSpPr>
          <p:spPr>
            <a:xfrm>
              <a:off x="4884532" y="4474838"/>
              <a:ext cx="13565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Collaborators:</a:t>
              </a:r>
            </a:p>
          </p:txBody>
        </p:sp>
        <p:pic>
          <p:nvPicPr>
            <p:cNvPr id="14" name="Picture 13" descr="A picture containing text, device, meter&#10;&#10;AI-generated content may be incorrect.">
              <a:extLst>
                <a:ext uri="{FF2B5EF4-FFF2-40B4-BE49-F238E27FC236}">
                  <a16:creationId xmlns:a16="http://schemas.microsoft.com/office/drawing/2014/main" id="{27EE0B3C-1BC4-2608-7798-C1425D47CB73}"/>
                </a:ext>
              </a:extLst>
            </p:cNvPr>
            <p:cNvPicPr>
              <a:picLocks noChangeAspect="1"/>
            </p:cNvPicPr>
            <p:nvPr/>
          </p:nvPicPr>
          <p:blipFill>
            <a:blip r:embed="rId6"/>
            <a:stretch>
              <a:fillRect/>
            </a:stretch>
          </p:blipFill>
          <p:spPr>
            <a:xfrm>
              <a:off x="4925605" y="4771509"/>
              <a:ext cx="1836850" cy="1864122"/>
            </a:xfrm>
            <a:prstGeom prst="rect">
              <a:avLst/>
            </a:prstGeom>
          </p:spPr>
        </p:pic>
      </p:grpSp>
      <p:sp>
        <p:nvSpPr>
          <p:cNvPr id="15" name="TextBox 14">
            <a:extLst>
              <a:ext uri="{FF2B5EF4-FFF2-40B4-BE49-F238E27FC236}">
                <a16:creationId xmlns:a16="http://schemas.microsoft.com/office/drawing/2014/main" id="{0F51BB7E-1135-65A1-42A4-6DB9E5D7C0C8}"/>
              </a:ext>
            </a:extLst>
          </p:cNvPr>
          <p:cNvSpPr txBox="1"/>
          <p:nvPr/>
        </p:nvSpPr>
        <p:spPr>
          <a:xfrm>
            <a:off x="2151394" y="1227978"/>
            <a:ext cx="3866374" cy="923330"/>
          </a:xfrm>
          <a:prstGeom prst="rect">
            <a:avLst/>
          </a:prstGeom>
          <a:solidFill>
            <a:schemeClr val="bg1"/>
          </a:solidFill>
          <a:ln>
            <a:solidFill>
              <a:schemeClr val="accent1">
                <a:shade val="1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&gt;1100 collaborators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181 institutions, 25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ePIC</a:t>
            </a:r>
            <a:r>
              <a:rPr lang="en-US" kern="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is a CERN recognized experiment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397A344-1CE6-C8DF-E2C2-BC09BF5951AA}"/>
              </a:ext>
            </a:extLst>
          </p:cNvPr>
          <p:cNvSpPr txBox="1"/>
          <p:nvPr/>
        </p:nvSpPr>
        <p:spPr>
          <a:xfrm>
            <a:off x="6737874" y="1688363"/>
            <a:ext cx="4909768"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Long list of completed FDR/PDR’s</a:t>
            </a:r>
          </a:p>
          <a:p>
            <a:pPr marL="285750" indent="-285750">
              <a:buFont typeface="Arial" panose="020B0604020202020204" pitchFamily="34" charset="0"/>
              <a:buChar char="•"/>
            </a:pPr>
            <a:r>
              <a:rPr lang="en-US" dirty="0"/>
              <a:t>Achieved design maturity required for CD-2</a:t>
            </a:r>
          </a:p>
          <a:p>
            <a:pPr marL="285750" indent="-285750">
              <a:buFont typeface="Arial" panose="020B0604020202020204" pitchFamily="34" charset="0"/>
              <a:buChar char="•"/>
            </a:pPr>
            <a:r>
              <a:rPr lang="en-US" dirty="0"/>
              <a:t>$29.1M in CD-3A/3B Long-Lead Procurements</a:t>
            </a:r>
          </a:p>
        </p:txBody>
      </p:sp>
      <p:sp>
        <p:nvSpPr>
          <p:cNvPr id="17" name="TextBox 16">
            <a:extLst>
              <a:ext uri="{FF2B5EF4-FFF2-40B4-BE49-F238E27FC236}">
                <a16:creationId xmlns:a16="http://schemas.microsoft.com/office/drawing/2014/main" id="{E0D7B38C-83AC-19AA-9C7D-21D4CE8BE5D4}"/>
              </a:ext>
            </a:extLst>
          </p:cNvPr>
          <p:cNvSpPr txBox="1"/>
          <p:nvPr/>
        </p:nvSpPr>
        <p:spPr>
          <a:xfrm>
            <a:off x="5988477" y="3728327"/>
            <a:ext cx="4114801" cy="646331"/>
          </a:xfrm>
          <a:prstGeom prst="rect">
            <a:avLst/>
          </a:prstGeom>
          <a:noFill/>
        </p:spPr>
        <p:txBody>
          <a:bodyPr wrap="square" rtlCol="0">
            <a:spAutoFit/>
          </a:bodyPr>
          <a:lstStyle/>
          <a:p>
            <a:r>
              <a:rPr lang="en-US" b="1" dirty="0"/>
              <a:t>First </a:t>
            </a:r>
            <a:r>
              <a:rPr lang="en-US" b="1" dirty="0" err="1"/>
              <a:t>ePIC</a:t>
            </a:r>
            <a:r>
              <a:rPr lang="en-US" b="1" dirty="0"/>
              <a:t> Physics Forum – </a:t>
            </a:r>
            <a:br>
              <a:rPr lang="en-US" b="1" dirty="0"/>
            </a:br>
            <a:r>
              <a:rPr lang="en-US" b="1" dirty="0"/>
              <a:t>Dec. 16, 2025:</a:t>
            </a:r>
          </a:p>
        </p:txBody>
      </p:sp>
      <p:pic>
        <p:nvPicPr>
          <p:cNvPr id="19" name="Picture 18">
            <a:extLst>
              <a:ext uri="{FF2B5EF4-FFF2-40B4-BE49-F238E27FC236}">
                <a16:creationId xmlns:a16="http://schemas.microsoft.com/office/drawing/2014/main" id="{6CEBDCAC-91E9-8815-2EDB-280565BA3F92}"/>
              </a:ext>
            </a:extLst>
          </p:cNvPr>
          <p:cNvPicPr>
            <a:picLocks noChangeAspect="1"/>
          </p:cNvPicPr>
          <p:nvPr/>
        </p:nvPicPr>
        <p:blipFill>
          <a:blip r:embed="rId7"/>
          <a:stretch>
            <a:fillRect/>
          </a:stretch>
        </p:blipFill>
        <p:spPr>
          <a:xfrm>
            <a:off x="4848106" y="4394543"/>
            <a:ext cx="4001522" cy="2346817"/>
          </a:xfrm>
          <a:prstGeom prst="rect">
            <a:avLst/>
          </a:prstGeom>
        </p:spPr>
      </p:pic>
    </p:spTree>
    <p:extLst>
      <p:ext uri="{BB962C8B-B14F-4D97-AF65-F5344CB8AC3E}">
        <p14:creationId xmlns:p14="http://schemas.microsoft.com/office/powerpoint/2010/main" val="196271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E218-E4BB-4B1B-2C2C-E89AFBC83671}"/>
              </a:ext>
            </a:extLst>
          </p:cNvPr>
          <p:cNvSpPr>
            <a:spLocks noGrp="1"/>
          </p:cNvSpPr>
          <p:nvPr>
            <p:ph type="title"/>
          </p:nvPr>
        </p:nvSpPr>
        <p:spPr>
          <a:xfrm>
            <a:off x="838200" y="365125"/>
            <a:ext cx="10515600" cy="880969"/>
          </a:xfrm>
        </p:spPr>
        <p:txBody>
          <a:bodyPr/>
          <a:lstStyle/>
          <a:p>
            <a:r>
              <a:rPr lang="en-US" b="1" dirty="0">
                <a:solidFill>
                  <a:schemeClr val="accent1"/>
                </a:solidFill>
              </a:rPr>
              <a:t>Why this General Meeting?</a:t>
            </a:r>
          </a:p>
        </p:txBody>
      </p:sp>
      <p:sp>
        <p:nvSpPr>
          <p:cNvPr id="3" name="Content Placeholder 2">
            <a:extLst>
              <a:ext uri="{FF2B5EF4-FFF2-40B4-BE49-F238E27FC236}">
                <a16:creationId xmlns:a16="http://schemas.microsoft.com/office/drawing/2014/main" id="{99DC0874-3CF6-802A-608B-B2E0D2830076}"/>
              </a:ext>
            </a:extLst>
          </p:cNvPr>
          <p:cNvSpPr>
            <a:spLocks noGrp="1"/>
          </p:cNvSpPr>
          <p:nvPr>
            <p:ph idx="1"/>
          </p:nvPr>
        </p:nvSpPr>
        <p:spPr>
          <a:xfrm>
            <a:off x="838200" y="1380565"/>
            <a:ext cx="10515600" cy="4796398"/>
          </a:xfrm>
        </p:spPr>
        <p:txBody>
          <a:bodyPr>
            <a:normAutofit lnSpcReduction="10000"/>
          </a:bodyPr>
          <a:lstStyle/>
          <a:p>
            <a:r>
              <a:rPr lang="en-US" dirty="0"/>
              <a:t>Things have been moving very rapidly with respect to the EIC/</a:t>
            </a:r>
            <a:r>
              <a:rPr lang="en-US" dirty="0" err="1"/>
              <a:t>ePIC</a:t>
            </a:r>
            <a:r>
              <a:rPr lang="en-US" dirty="0"/>
              <a:t>, and there have been a number of important developments over the holidays. </a:t>
            </a:r>
          </a:p>
          <a:p>
            <a:r>
              <a:rPr lang="en-US" dirty="0"/>
              <a:t>This meeting is the first part of a process – to bring these developments to the collaboration in a transparent fashion.</a:t>
            </a:r>
          </a:p>
          <a:p>
            <a:pPr lvl="1"/>
            <a:r>
              <a:rPr lang="en-US" dirty="0"/>
              <a:t>I will give an overview and context. Elke and Rolf will discuss the impact to the DET subproject. </a:t>
            </a:r>
          </a:p>
          <a:p>
            <a:r>
              <a:rPr lang="en-US" dirty="0"/>
              <a:t>The intention is to give the collaboration time to consider and discuss prior to the collaboration meeting. </a:t>
            </a:r>
          </a:p>
          <a:p>
            <a:r>
              <a:rPr lang="en-US" dirty="0"/>
              <a:t>We will have some time for discussion at this meeting</a:t>
            </a:r>
          </a:p>
          <a:p>
            <a:r>
              <a:rPr lang="en-US" dirty="0"/>
              <a:t>The next step will be opportunities for extended discussions at the collaboration meeting. </a:t>
            </a:r>
          </a:p>
        </p:txBody>
      </p:sp>
      <p:sp>
        <p:nvSpPr>
          <p:cNvPr id="4" name="Date Placeholder 3">
            <a:extLst>
              <a:ext uri="{FF2B5EF4-FFF2-40B4-BE49-F238E27FC236}">
                <a16:creationId xmlns:a16="http://schemas.microsoft.com/office/drawing/2014/main" id="{AE73583B-6336-1ECE-5395-62E8A7C14791}"/>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FEDB4663-3FB6-3058-3916-11613108DE7D}"/>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D83DA325-9E70-EFF5-41A9-052ECB05E09A}"/>
              </a:ext>
            </a:extLst>
          </p:cNvPr>
          <p:cNvSpPr>
            <a:spLocks noGrp="1"/>
          </p:cNvSpPr>
          <p:nvPr>
            <p:ph type="sldNum" sz="quarter" idx="12"/>
          </p:nvPr>
        </p:nvSpPr>
        <p:spPr/>
        <p:txBody>
          <a:bodyPr/>
          <a:lstStyle/>
          <a:p>
            <a:fld id="{588949A8-7CCD-4D90-AA9A-1451BFC6FB3A}" type="slidenum">
              <a:rPr lang="en-US" smtClean="0"/>
              <a:t>6</a:t>
            </a:fld>
            <a:endParaRPr lang="en-US"/>
          </a:p>
        </p:txBody>
      </p:sp>
    </p:spTree>
    <p:extLst>
      <p:ext uri="{BB962C8B-B14F-4D97-AF65-F5344CB8AC3E}">
        <p14:creationId xmlns:p14="http://schemas.microsoft.com/office/powerpoint/2010/main" val="86343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E7FC4-0AC6-99A1-8E61-08C495B9D8B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1" i="0" u="none" strike="noStrike" kern="1200" cap="none" spc="0" normalizeH="0" baseline="0" noProof="0" smtClean="0">
                <a:ln>
                  <a:noFill/>
                </a:ln>
                <a:solidFill>
                  <a:srgbClr val="00ACDB"/>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ACDB"/>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9A00C529-812E-DC95-4D5B-0731D46920CB}"/>
              </a:ext>
            </a:extLst>
          </p:cNvPr>
          <p:cNvSpPr>
            <a:spLocks noGrp="1"/>
          </p:cNvSpPr>
          <p:nvPr>
            <p:ph type="title"/>
          </p:nvPr>
        </p:nvSpPr>
        <p:spPr/>
        <p:txBody>
          <a:bodyPr>
            <a:normAutofit/>
          </a:bodyPr>
          <a:lstStyle/>
          <a:p>
            <a:r>
              <a:rPr lang="en-US"/>
              <a:t>Project Strategy Workshop (Dec 4, 2025)</a:t>
            </a:r>
          </a:p>
        </p:txBody>
      </p:sp>
      <p:sp>
        <p:nvSpPr>
          <p:cNvPr id="4" name="Content Placeholder 3">
            <a:extLst>
              <a:ext uri="{FF2B5EF4-FFF2-40B4-BE49-F238E27FC236}">
                <a16:creationId xmlns:a16="http://schemas.microsoft.com/office/drawing/2014/main" id="{20CC445D-F051-20C9-8BFB-3A2BB217B315}"/>
              </a:ext>
            </a:extLst>
          </p:cNvPr>
          <p:cNvSpPr>
            <a:spLocks noGrp="1"/>
          </p:cNvSpPr>
          <p:nvPr>
            <p:ph idx="1"/>
          </p:nvPr>
        </p:nvSpPr>
        <p:spPr>
          <a:xfrm>
            <a:off x="460270" y="1004153"/>
            <a:ext cx="11491584" cy="5042201"/>
          </a:xfrm>
        </p:spPr>
        <p:txBody>
          <a:bodyPr vert="horz" lIns="91440" tIns="45720" rIns="91440" bIns="45720" rtlCol="0" anchor="t">
            <a:normAutofit/>
          </a:bodyPr>
          <a:lstStyle/>
          <a:p>
            <a:pPr marL="0" indent="0">
              <a:buNone/>
            </a:pPr>
            <a:r>
              <a:rPr lang="en-US" b="1" dirty="0">
                <a:cs typeface="Arial"/>
              </a:rPr>
              <a:t>Goal:  </a:t>
            </a:r>
            <a:r>
              <a:rPr lang="en-US" dirty="0">
                <a:cs typeface="Arial"/>
              </a:rPr>
              <a:t>Engage stakeholders in the development of plans for delivering the EIC facility and efforts to align with DOE funding guidance and the mission need.</a:t>
            </a:r>
            <a:endParaRPr lang="en-US" dirty="0"/>
          </a:p>
          <a:p>
            <a:pPr marL="857250" indent="-457200"/>
            <a:r>
              <a:rPr lang="en-US" sz="2000" dirty="0">
                <a:cs typeface="Arial"/>
              </a:rPr>
              <a:t>Assess progress on revising plans based on new funding guidance</a:t>
            </a:r>
            <a:endParaRPr lang="en-US" dirty="0">
              <a:cs typeface="Arial"/>
            </a:endParaRPr>
          </a:p>
          <a:p>
            <a:pPr marL="857250" indent="-457200"/>
            <a:r>
              <a:rPr lang="en-US" sz="2000" dirty="0">
                <a:cs typeface="Arial"/>
              </a:rPr>
              <a:t>Discuss plans and results of the Assessments of Baseline Readiness</a:t>
            </a:r>
            <a:endParaRPr lang="en-US" dirty="0">
              <a:cs typeface="Arial"/>
            </a:endParaRPr>
          </a:p>
          <a:p>
            <a:pPr marL="857250" indent="-457200"/>
            <a:r>
              <a:rPr lang="en-US" sz="2000" dirty="0">
                <a:cs typeface="Arial"/>
              </a:rPr>
              <a:t>Discuss plans for establishing subproject baselines and starting construction in 2026</a:t>
            </a:r>
            <a:endParaRPr lang="en-US" dirty="0">
              <a:cs typeface="Arial"/>
            </a:endParaRPr>
          </a:p>
          <a:p>
            <a:pPr marL="914400" indent="-914400">
              <a:buNone/>
            </a:pPr>
            <a:r>
              <a:rPr lang="en-US" b="1" dirty="0">
                <a:cs typeface="Arial"/>
              </a:rPr>
              <a:t>Participants:</a:t>
            </a:r>
            <a:r>
              <a:rPr lang="en-US" dirty="0">
                <a:cs typeface="Arial"/>
              </a:rPr>
              <a:t>  EIC primary points of contact and DOE observers</a:t>
            </a:r>
          </a:p>
          <a:p>
            <a:pPr marL="857250" indent="-457200"/>
            <a:r>
              <a:rPr lang="en-US" sz="2000" dirty="0">
                <a:highlight>
                  <a:srgbClr val="FFFF00"/>
                </a:highlight>
                <a:cs typeface="Arial"/>
              </a:rPr>
              <a:t>Chairs of Advisory Committees, Steering Group, and EIC Governance Boards</a:t>
            </a:r>
          </a:p>
          <a:p>
            <a:pPr marL="857250" indent="-457200"/>
            <a:r>
              <a:rPr lang="en-US" sz="2000" dirty="0">
                <a:highlight>
                  <a:srgbClr val="FFFF00"/>
                </a:highlight>
                <a:cs typeface="Arial"/>
              </a:rPr>
              <a:t>EIC Users Group and </a:t>
            </a:r>
            <a:r>
              <a:rPr lang="en-US" sz="2000" dirty="0" err="1">
                <a:highlight>
                  <a:srgbClr val="FFFF00"/>
                </a:highlight>
                <a:cs typeface="Arial"/>
              </a:rPr>
              <a:t>ePIC</a:t>
            </a:r>
            <a:r>
              <a:rPr lang="en-US" sz="2000" dirty="0">
                <a:highlight>
                  <a:srgbClr val="FFFF00"/>
                </a:highlight>
                <a:cs typeface="Arial"/>
              </a:rPr>
              <a:t> Collaboration Leadership</a:t>
            </a:r>
          </a:p>
          <a:p>
            <a:pPr marL="857250" indent="-457200"/>
            <a:r>
              <a:rPr lang="en-US" sz="2000" dirty="0">
                <a:highlight>
                  <a:srgbClr val="FFFF00"/>
                </a:highlight>
                <a:cs typeface="Arial"/>
              </a:rPr>
              <a:t>EIC Project Advisory Committee Chair and/or members</a:t>
            </a:r>
          </a:p>
          <a:p>
            <a:pPr>
              <a:buNone/>
            </a:pPr>
            <a:r>
              <a:rPr lang="en-US" b="1" dirty="0">
                <a:cs typeface="Arial"/>
              </a:rPr>
              <a:t>Format:  </a:t>
            </a:r>
            <a:r>
              <a:rPr lang="en-US" dirty="0">
                <a:cs typeface="Arial"/>
              </a:rPr>
              <a:t>Similar to Aug 2024 Project Strategy Workshop (Focused on Subprojects)</a:t>
            </a:r>
          </a:p>
          <a:p>
            <a:pPr marL="857250" indent="-457200"/>
            <a:r>
              <a:rPr lang="en-US" sz="2000" dirty="0">
                <a:cs typeface="Arial"/>
              </a:rPr>
              <a:t>August 2024 Indico Site: </a:t>
            </a:r>
            <a:r>
              <a:rPr lang="en-US" sz="2000" u="sng" dirty="0">
                <a:cs typeface="Arial"/>
                <a:hlinkClick r:id="rId2"/>
              </a:rPr>
              <a:t>https://indico.bnl.gov/e/PSW</a:t>
            </a:r>
            <a:endParaRPr lang="en-US" dirty="0">
              <a:cs typeface="Arial"/>
            </a:endParaRPr>
          </a:p>
        </p:txBody>
      </p:sp>
    </p:spTree>
    <p:extLst>
      <p:ext uri="{BB962C8B-B14F-4D97-AF65-F5344CB8AC3E}">
        <p14:creationId xmlns:p14="http://schemas.microsoft.com/office/powerpoint/2010/main" val="13856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033C-D956-246E-86A6-EDCD48F7C21D}"/>
              </a:ext>
            </a:extLst>
          </p:cNvPr>
          <p:cNvSpPr>
            <a:spLocks noGrp="1"/>
          </p:cNvSpPr>
          <p:nvPr>
            <p:ph type="title"/>
          </p:nvPr>
        </p:nvSpPr>
        <p:spPr>
          <a:xfrm>
            <a:off x="838200" y="365126"/>
            <a:ext cx="10515600" cy="818215"/>
          </a:xfrm>
        </p:spPr>
        <p:txBody>
          <a:bodyPr/>
          <a:lstStyle/>
          <a:p>
            <a:r>
              <a:rPr lang="en-US" b="1" dirty="0">
                <a:solidFill>
                  <a:schemeClr val="accent1"/>
                </a:solidFill>
              </a:rPr>
              <a:t>EIC Project Strategy Workshop</a:t>
            </a:r>
          </a:p>
        </p:txBody>
      </p:sp>
      <p:sp>
        <p:nvSpPr>
          <p:cNvPr id="3" name="Content Placeholder 2">
            <a:extLst>
              <a:ext uri="{FF2B5EF4-FFF2-40B4-BE49-F238E27FC236}">
                <a16:creationId xmlns:a16="http://schemas.microsoft.com/office/drawing/2014/main" id="{1FF703F1-CE1A-F430-7BA5-F38AEE5C3020}"/>
              </a:ext>
            </a:extLst>
          </p:cNvPr>
          <p:cNvSpPr>
            <a:spLocks noGrp="1"/>
          </p:cNvSpPr>
          <p:nvPr>
            <p:ph idx="1"/>
          </p:nvPr>
        </p:nvSpPr>
        <p:spPr>
          <a:xfrm>
            <a:off x="838200" y="1183342"/>
            <a:ext cx="10515600" cy="5173008"/>
          </a:xfrm>
        </p:spPr>
        <p:txBody>
          <a:bodyPr>
            <a:normAutofit/>
          </a:bodyPr>
          <a:lstStyle/>
          <a:p>
            <a:r>
              <a:rPr lang="en-US" dirty="0"/>
              <a:t>The EIC project must: </a:t>
            </a:r>
          </a:p>
          <a:p>
            <a:pPr lvl="1"/>
            <a:r>
              <a:rPr lang="en-US" dirty="0"/>
              <a:t>Address the EIC CD-0 Mission Need Statement</a:t>
            </a:r>
          </a:p>
          <a:p>
            <a:pPr lvl="1"/>
            <a:r>
              <a:rPr lang="en-US" dirty="0"/>
              <a:t>Start early science within 10 years</a:t>
            </a:r>
          </a:p>
          <a:p>
            <a:pPr lvl="1"/>
            <a:r>
              <a:rPr lang="en-US" dirty="0"/>
              <a:t>Cost less </a:t>
            </a:r>
            <a:r>
              <a:rPr lang="en-US"/>
              <a:t>that ~$</a:t>
            </a:r>
            <a:r>
              <a:rPr lang="en-US" dirty="0"/>
              <a:t>3B</a:t>
            </a:r>
          </a:p>
          <a:p>
            <a:r>
              <a:rPr lang="en-US" dirty="0"/>
              <a:t>The current point estimate for the EIC project is higher than $3B, the EIC project need to find cost reductions between $0.5-1B. </a:t>
            </a:r>
          </a:p>
          <a:p>
            <a:pPr lvl="1"/>
            <a:r>
              <a:rPr lang="en-US" dirty="0"/>
              <a:t>Some of this can come from cost scrubbing and optimizing labor costs</a:t>
            </a:r>
          </a:p>
          <a:p>
            <a:pPr lvl="1"/>
            <a:r>
              <a:rPr lang="en-US" dirty="0"/>
              <a:t>The rest will need to come from reducing scope from the project</a:t>
            </a:r>
          </a:p>
          <a:p>
            <a:pPr lvl="2"/>
            <a:r>
              <a:rPr lang="en-US" dirty="0"/>
              <a:t>Scope can potentially be recovered from upgrades and EIC operations funds</a:t>
            </a:r>
          </a:p>
          <a:p>
            <a:r>
              <a:rPr lang="en-US" dirty="0"/>
              <a:t>The strategy workshop discussed potential scope reductions.</a:t>
            </a:r>
          </a:p>
          <a:p>
            <a:pPr lvl="1"/>
            <a:r>
              <a:rPr lang="en-US" dirty="0">
                <a:highlight>
                  <a:srgbClr val="FFFF00"/>
                </a:highlight>
              </a:rPr>
              <a:t>NO DECISIONS </a:t>
            </a:r>
            <a:r>
              <a:rPr lang="en-US" dirty="0"/>
              <a:t>were made, but the project committed to providing cost targets for the subprojects. </a:t>
            </a:r>
          </a:p>
          <a:p>
            <a:pPr lvl="1"/>
            <a:endParaRPr lang="en-US" dirty="0"/>
          </a:p>
        </p:txBody>
      </p:sp>
      <p:sp>
        <p:nvSpPr>
          <p:cNvPr id="4" name="Date Placeholder 3">
            <a:extLst>
              <a:ext uri="{FF2B5EF4-FFF2-40B4-BE49-F238E27FC236}">
                <a16:creationId xmlns:a16="http://schemas.microsoft.com/office/drawing/2014/main" id="{F78C3754-C4A9-98AA-54F9-42DF1F0EBEA4}"/>
              </a:ext>
            </a:extLst>
          </p:cNvPr>
          <p:cNvSpPr>
            <a:spLocks noGrp="1"/>
          </p:cNvSpPr>
          <p:nvPr>
            <p:ph type="dt" sz="half" idx="10"/>
          </p:nvPr>
        </p:nvSpPr>
        <p:spPr/>
        <p:txBody>
          <a:bodyPr/>
          <a:lstStyle/>
          <a:p>
            <a:r>
              <a:rPr lang="en-US"/>
              <a:t>1/9/2026</a:t>
            </a:r>
          </a:p>
        </p:txBody>
      </p:sp>
      <p:sp>
        <p:nvSpPr>
          <p:cNvPr id="5" name="Footer Placeholder 4">
            <a:extLst>
              <a:ext uri="{FF2B5EF4-FFF2-40B4-BE49-F238E27FC236}">
                <a16:creationId xmlns:a16="http://schemas.microsoft.com/office/drawing/2014/main" id="{46C8B383-E9BB-B359-355B-334C95A9904A}"/>
              </a:ext>
            </a:extLst>
          </p:cNvPr>
          <p:cNvSpPr>
            <a:spLocks noGrp="1"/>
          </p:cNvSpPr>
          <p:nvPr>
            <p:ph type="ftr" sz="quarter" idx="11"/>
          </p:nvPr>
        </p:nvSpPr>
        <p:spPr/>
        <p:txBody>
          <a:bodyPr/>
          <a:lstStyle/>
          <a:p>
            <a:r>
              <a:rPr lang="en-US"/>
              <a:t>ePIC General Meeting</a:t>
            </a:r>
          </a:p>
        </p:txBody>
      </p:sp>
      <p:sp>
        <p:nvSpPr>
          <p:cNvPr id="6" name="Slide Number Placeholder 5">
            <a:extLst>
              <a:ext uri="{FF2B5EF4-FFF2-40B4-BE49-F238E27FC236}">
                <a16:creationId xmlns:a16="http://schemas.microsoft.com/office/drawing/2014/main" id="{DCB07775-7D67-0F0C-6683-9E25E79A1F6A}"/>
              </a:ext>
            </a:extLst>
          </p:cNvPr>
          <p:cNvSpPr>
            <a:spLocks noGrp="1"/>
          </p:cNvSpPr>
          <p:nvPr>
            <p:ph type="sldNum" sz="quarter" idx="12"/>
          </p:nvPr>
        </p:nvSpPr>
        <p:spPr/>
        <p:txBody>
          <a:bodyPr/>
          <a:lstStyle/>
          <a:p>
            <a:fld id="{588949A8-7CCD-4D90-AA9A-1451BFC6FB3A}" type="slidenum">
              <a:rPr lang="en-US" smtClean="0"/>
              <a:t>8</a:t>
            </a:fld>
            <a:endParaRPr lang="en-US"/>
          </a:p>
        </p:txBody>
      </p:sp>
    </p:spTree>
    <p:extLst>
      <p:ext uri="{BB962C8B-B14F-4D97-AF65-F5344CB8AC3E}">
        <p14:creationId xmlns:p14="http://schemas.microsoft.com/office/powerpoint/2010/main" val="94333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00CA69-C0CC-4F23-B8C8-47EDBD96B13C}"/>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1" i="0" u="none" strike="noStrike" kern="1200" cap="none" spc="0" normalizeH="0" baseline="0" noProof="0" smtClean="0">
                <a:ln>
                  <a:noFill/>
                </a:ln>
                <a:solidFill>
                  <a:srgbClr val="00ACDB"/>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AE46ACAA-55C2-47F7-A2BC-189EDC996425}"/>
              </a:ext>
            </a:extLst>
          </p:cNvPr>
          <p:cNvSpPr>
            <a:spLocks noGrp="1"/>
          </p:cNvSpPr>
          <p:nvPr>
            <p:ph type="title"/>
          </p:nvPr>
        </p:nvSpPr>
        <p:spPr>
          <a:xfrm>
            <a:off x="459351" y="0"/>
            <a:ext cx="11347413" cy="825178"/>
          </a:xfrm>
        </p:spPr>
        <p:txBody>
          <a:bodyPr/>
          <a:lstStyle/>
          <a:p>
            <a:r>
              <a:rPr lang="en-US" dirty="0"/>
              <a:t>EIC Planning Dates</a:t>
            </a:r>
          </a:p>
        </p:txBody>
      </p:sp>
      <p:graphicFrame>
        <p:nvGraphicFramePr>
          <p:cNvPr id="6" name="Table 5">
            <a:extLst>
              <a:ext uri="{FF2B5EF4-FFF2-40B4-BE49-F238E27FC236}">
                <a16:creationId xmlns:a16="http://schemas.microsoft.com/office/drawing/2014/main" id="{8F394B63-364D-449A-AF10-7CC09CE1AF81}"/>
              </a:ext>
            </a:extLst>
          </p:cNvPr>
          <p:cNvGraphicFramePr>
            <a:graphicFrameLocks noGrp="1"/>
          </p:cNvGraphicFramePr>
          <p:nvPr>
            <p:extLst>
              <p:ext uri="{D42A27DB-BD31-4B8C-83A1-F6EECF244321}">
                <p14:modId xmlns:p14="http://schemas.microsoft.com/office/powerpoint/2010/main" val="864834065"/>
              </p:ext>
            </p:extLst>
          </p:nvPr>
        </p:nvGraphicFramePr>
        <p:xfrm>
          <a:off x="497451" y="1217088"/>
          <a:ext cx="11503148" cy="4738779"/>
        </p:xfrm>
        <a:graphic>
          <a:graphicData uri="http://schemas.openxmlformats.org/drawingml/2006/table">
            <a:tbl>
              <a:tblPr firstRow="1" bandRow="1"/>
              <a:tblGrid>
                <a:gridCol w="4118092">
                  <a:extLst>
                    <a:ext uri="{9D8B030D-6E8A-4147-A177-3AD203B41FA5}">
                      <a16:colId xmlns:a16="http://schemas.microsoft.com/office/drawing/2014/main" val="3898981589"/>
                    </a:ext>
                  </a:extLst>
                </a:gridCol>
                <a:gridCol w="1698171">
                  <a:extLst>
                    <a:ext uri="{9D8B030D-6E8A-4147-A177-3AD203B41FA5}">
                      <a16:colId xmlns:a16="http://schemas.microsoft.com/office/drawing/2014/main" val="1559924210"/>
                    </a:ext>
                  </a:extLst>
                </a:gridCol>
                <a:gridCol w="4136393">
                  <a:extLst>
                    <a:ext uri="{9D8B030D-6E8A-4147-A177-3AD203B41FA5}">
                      <a16:colId xmlns:a16="http://schemas.microsoft.com/office/drawing/2014/main" val="974879860"/>
                    </a:ext>
                  </a:extLst>
                </a:gridCol>
                <a:gridCol w="1550492">
                  <a:extLst>
                    <a:ext uri="{9D8B030D-6E8A-4147-A177-3AD203B41FA5}">
                      <a16:colId xmlns:a16="http://schemas.microsoft.com/office/drawing/2014/main" val="2821486861"/>
                    </a:ext>
                  </a:extLst>
                </a:gridCol>
              </a:tblGrid>
              <a:tr h="319052">
                <a:tc gridSpan="2">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Preparing for a Successful DOE Review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hMerge="1">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gridSpan="2">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Aligning w/ TPC and Funding Profile Expectations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dirty="0">
                          <a:solidFill>
                            <a:schemeClr val="dk1"/>
                          </a:solidFill>
                          <a:latin typeface="Arial" panose="020B0604020202020204"/>
                          <a:ea typeface="+mn-ea"/>
                          <a:cs typeface="Arial"/>
                        </a:rPr>
                        <a:t>DOE Independent Project Review (IPR)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0" dirty="0">
                          <a:latin typeface="Arial"/>
                          <a:cs typeface="Arial"/>
                        </a:rPr>
                        <a:t>Jan. 7-9,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latin typeface="+mn-lt"/>
                          <a:cs typeface="Arial"/>
                        </a:rPr>
                        <a:t>Launch Cost Scrubbing Plan D.C.</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latin typeface="+mn-lt"/>
                        </a:rPr>
                        <a:t>Nov. 20,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676722"/>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dirty="0">
                          <a:solidFill>
                            <a:srgbClr val="000000"/>
                          </a:solidFill>
                          <a:effectLst/>
                          <a:latin typeface="+mn-lt"/>
                        </a:rPr>
                        <a:t>DOE IPR Focused Status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August 5-7,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latin typeface="+mn-lt"/>
                          <a:cs typeface="Arial"/>
                        </a:rPr>
                        <a:t>EIC Project Advisory Committee (2-3 </a:t>
                      </a:r>
                      <a:r>
                        <a:rPr lang="en-US" sz="1400" b="0" i="0" dirty="0" err="1">
                          <a:solidFill>
                            <a:schemeClr val="tx1"/>
                          </a:solidFill>
                          <a:latin typeface="+mn-lt"/>
                          <a:cs typeface="Arial"/>
                        </a:rPr>
                        <a:t>hrs</a:t>
                      </a:r>
                      <a:r>
                        <a:rPr lang="en-US" sz="1400" b="0" i="0" dirty="0">
                          <a:solidFill>
                            <a:schemeClr val="tx1"/>
                          </a:solidFill>
                          <a:latin typeface="+mn-lt"/>
                          <a:cs typeface="Arial"/>
                        </a:rPr>
                        <a:t>, virtual)</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latin typeface="+mn-lt"/>
                        </a:rPr>
                        <a:t>Dec. 2,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636161"/>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spc="25">
                          <a:solidFill>
                            <a:schemeClr val="tx1"/>
                          </a:solidFill>
                          <a:latin typeface="+mn-lt"/>
                          <a:ea typeface="+mn-ea"/>
                          <a:cs typeface="Arial"/>
                        </a:rPr>
                        <a:t>DOE RHIC R&amp;R/Injector Operations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rPr>
                        <a:t>Sept. 8-10,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1" i="0" dirty="0">
                          <a:solidFill>
                            <a:schemeClr val="tx1"/>
                          </a:solidFill>
                          <a:highlight>
                            <a:srgbClr val="FFFF00"/>
                          </a:highlight>
                          <a:latin typeface="+mn-lt"/>
                          <a:cs typeface="Arial"/>
                        </a:rPr>
                        <a:t>EIC Project Strategy Workshop - Stakeholders</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1" i="0" u="none" strike="noStrike" dirty="0">
                          <a:solidFill>
                            <a:schemeClr val="tx1"/>
                          </a:solidFill>
                          <a:effectLst/>
                          <a:highlight>
                            <a:srgbClr val="FFFF00"/>
                          </a:highlight>
                          <a:latin typeface="+mn-lt"/>
                        </a:rPr>
                        <a:t>Dec. 4,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59954"/>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mn-lt"/>
                          <a:cs typeface="Arial"/>
                        </a:rPr>
                        <a:t>Assessments of Baseline Readiness for SPs</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400" b="0" i="0" u="none" strike="noStrike" dirty="0">
                        <a:solidFill>
                          <a:schemeClr val="tx1"/>
                        </a:solidFill>
                        <a:effectLst/>
                        <a:latin typeface="+mn-lt"/>
                      </a:endParaRP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highlight>
                            <a:srgbClr val="FFFF00"/>
                          </a:highlight>
                          <a:latin typeface="+mn-lt"/>
                          <a:cs typeface="Arial"/>
                        </a:rPr>
                        <a:t>EMT Management Retreat / Execution Plan</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chemeClr val="tx1"/>
                          </a:solidFill>
                          <a:effectLst/>
                          <a:highlight>
                            <a:srgbClr val="FFFF00"/>
                          </a:highlight>
                          <a:latin typeface="+mn-lt"/>
                        </a:rPr>
                        <a:t>Dec. 5, 2025</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376565"/>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     Interaction Region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Nov. 18-20,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highlight>
                            <a:srgbClr val="FFFF00"/>
                          </a:highlight>
                          <a:latin typeface="+mn-lt"/>
                          <a:cs typeface="Arial"/>
                        </a:rPr>
                        <a:t>Project Director Establishes EIC Cost Targets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mn-lt"/>
                        </a:rPr>
                        <a:t>Dec. 8,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06149"/>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     Accelerator Storage Rings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Jan. 14-16,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highlight>
                            <a:srgbClr val="FFFF00"/>
                          </a:highlight>
                          <a:latin typeface="+mn-lt"/>
                          <a:cs typeface="Arial"/>
                        </a:rPr>
                        <a:t>NPP ALD Establishes Ops Cost Targets</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highlight>
                            <a:srgbClr val="FFFF00"/>
                          </a:highlight>
                          <a:latin typeface="+mn-lt"/>
                        </a:rPr>
                        <a:t>Dec. 8,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311163"/>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     Detector</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Feb. 3-5,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highlight>
                            <a:srgbClr val="FFFF00"/>
                          </a:highlight>
                          <a:latin typeface="+mn-lt"/>
                          <a:cs typeface="Arial"/>
                        </a:rPr>
                        <a:t>Reconsideration of EIC vs Ops</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highlight>
                            <a:srgbClr val="FFFF00"/>
                          </a:highlight>
                          <a:latin typeface="+mn-lt"/>
                        </a:rPr>
                        <a:t>End Dec.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1808645"/>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spc="25" dirty="0">
                          <a:solidFill>
                            <a:schemeClr val="dk1"/>
                          </a:solidFill>
                          <a:latin typeface="+mn-lt"/>
                          <a:ea typeface="+mn-ea"/>
                          <a:cs typeface="Arial"/>
                        </a:rPr>
                        <a:t>     </a:t>
                      </a:r>
                      <a:r>
                        <a:rPr lang="en-US" sz="1400" b="0" i="1" dirty="0">
                          <a:solidFill>
                            <a:schemeClr val="tx1"/>
                          </a:solidFill>
                          <a:latin typeface="+mn-lt"/>
                          <a:cs typeface="Arial"/>
                        </a:rPr>
                        <a:t>Electron Injector (follow-up to Apr ‘25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1" u="none" strike="noStrike" dirty="0">
                          <a:solidFill>
                            <a:srgbClr val="000000"/>
                          </a:solidFill>
                          <a:effectLst/>
                          <a:latin typeface="+mn-lt"/>
                        </a:rPr>
                        <a:t>TBC - May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highlight>
                            <a:srgbClr val="FFFF00"/>
                          </a:highlight>
                          <a:latin typeface="+mn-lt"/>
                          <a:cs typeface="Arial"/>
                        </a:rPr>
                        <a:t>Preliminary KPP Proposal</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highlight>
                            <a:srgbClr val="FFFF00"/>
                          </a:highlight>
                          <a:latin typeface="+mn-lt"/>
                        </a:rPr>
                        <a:t>End Dec.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23570"/>
                  </a:ext>
                </a:extLst>
              </a:tr>
              <a:tr h="29633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0"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highlight>
                            <a:srgbClr val="FFFF00"/>
                          </a:highlight>
                          <a:latin typeface="+mn-lt"/>
                          <a:cs typeface="Arial"/>
                        </a:rPr>
                        <a:t>Project Manager Preliminary Baseline (not P6)</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highlight>
                            <a:srgbClr val="FFFF00"/>
                          </a:highlight>
                          <a:latin typeface="+mn-lt"/>
                        </a:rPr>
                        <a:t>Jan. 12, 2026 </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938530"/>
                  </a:ext>
                </a:extLst>
              </a:tr>
              <a:tr h="31480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highlight>
                            <a:srgbClr val="FFFF00"/>
                          </a:highlight>
                          <a:latin typeface="+mn-lt"/>
                          <a:ea typeface="+mn-ea"/>
                          <a:cs typeface="Arial"/>
                        </a:rPr>
                        <a:t>Preliminary Baseline Static (P6)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400" b="0" i="0" dirty="0">
                          <a:highlight>
                            <a:srgbClr val="FFFF00"/>
                          </a:highlight>
                          <a:latin typeface="+mn-lt"/>
                          <a:cs typeface="Arial"/>
                        </a:rPr>
                        <a:t>Feb. 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1424516"/>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latin typeface="Arial"/>
                          <a:cs typeface="Arial"/>
                        </a:rPr>
                        <a:t>BNL Director’s Review – Comprehensive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latin typeface="Arial"/>
                          <a:cs typeface="Arial"/>
                        </a:rPr>
                        <a:t>Mar. 9-13,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highlight>
                            <a:srgbClr val="FFFF00"/>
                          </a:highlight>
                          <a:latin typeface="Arial"/>
                          <a:cs typeface="Arial"/>
                        </a:rPr>
                        <a:t>BNL Director’s Review – Comprehensive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highlight>
                            <a:srgbClr val="FFFF00"/>
                          </a:highlight>
                          <a:latin typeface="Arial"/>
                          <a:cs typeface="Arial"/>
                        </a:rPr>
                        <a:t>Mar. 9-13,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680182"/>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highlight>
                            <a:srgbClr val="FFFF00"/>
                          </a:highlight>
                          <a:latin typeface="Arial"/>
                          <a:cs typeface="Arial"/>
                        </a:rPr>
                        <a:t>DOE IPR </a:t>
                      </a:r>
                      <a:r>
                        <a:rPr lang="en-US" sz="1400" b="1" i="0" spc="-30" dirty="0">
                          <a:highlight>
                            <a:srgbClr val="FFFF00"/>
                          </a:highlight>
                          <a:latin typeface="Arial"/>
                          <a:cs typeface="Arial"/>
                        </a:rPr>
                        <a:t>Comprehensive Review</a:t>
                      </a:r>
                      <a:endParaRPr lang="en-US" sz="1400" b="1" i="0" dirty="0">
                        <a:highlight>
                          <a:srgbClr val="FFFF00"/>
                        </a:highlight>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highlight>
                            <a:srgbClr val="FFFF00"/>
                          </a:highlight>
                          <a:latin typeface="Arial"/>
                          <a:cs typeface="Arial"/>
                        </a:rPr>
                        <a:t>April 27-30,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632960"/>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latin typeface="Arial"/>
                          <a:cs typeface="Arial"/>
                        </a:rPr>
                        <a:t>DOE </a:t>
                      </a:r>
                      <a:r>
                        <a:rPr lang="en-US" sz="1400" b="1" i="0" spc="20" dirty="0">
                          <a:latin typeface="Arial"/>
                          <a:cs typeface="Arial"/>
                        </a:rPr>
                        <a:t>CD-</a:t>
                      </a:r>
                      <a:r>
                        <a:rPr lang="en-US" sz="1400" b="1" i="0" spc="15" dirty="0">
                          <a:latin typeface="Arial"/>
                          <a:cs typeface="Arial"/>
                        </a:rPr>
                        <a:t>2/3 Approval for Accelerator Rings</a:t>
                      </a: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03505"/>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latin typeface="Arial"/>
                          <a:cs typeface="Arial"/>
                        </a:rPr>
                        <a:t>DOE </a:t>
                      </a:r>
                      <a:r>
                        <a:rPr lang="en-US" sz="1400" b="1" i="0" spc="20" dirty="0">
                          <a:latin typeface="Arial"/>
                          <a:cs typeface="Arial"/>
                        </a:rPr>
                        <a:t>CD-</a:t>
                      </a:r>
                      <a:r>
                        <a:rPr lang="en-US" sz="1400" b="1" i="0" spc="15" dirty="0">
                          <a:latin typeface="Arial"/>
                          <a:cs typeface="Arial"/>
                        </a:rPr>
                        <a:t>2 Approval for Detector</a:t>
                      </a: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155521"/>
                  </a:ext>
                </a:extLst>
              </a:tr>
            </a:tbl>
          </a:graphicData>
        </a:graphic>
      </p:graphicFrame>
      <p:sp>
        <p:nvSpPr>
          <p:cNvPr id="4" name="TextBox 3">
            <a:extLst>
              <a:ext uri="{FF2B5EF4-FFF2-40B4-BE49-F238E27FC236}">
                <a16:creationId xmlns:a16="http://schemas.microsoft.com/office/drawing/2014/main" id="{575A4113-994C-D9BC-E1AB-56A2176A4755}"/>
              </a:ext>
            </a:extLst>
          </p:cNvPr>
          <p:cNvSpPr txBox="1"/>
          <p:nvPr/>
        </p:nvSpPr>
        <p:spPr>
          <a:xfrm>
            <a:off x="7100048" y="229709"/>
            <a:ext cx="3496235" cy="365760"/>
          </a:xfrm>
          <a:prstGeom prst="rect">
            <a:avLst/>
          </a:prstGeom>
          <a:noFill/>
          <a:ln>
            <a:solidFill>
              <a:schemeClr val="accent1">
                <a:shade val="15000"/>
              </a:schemeClr>
            </a:solidFill>
          </a:ln>
        </p:spPr>
        <p:txBody>
          <a:bodyPr wrap="square" rtlCol="0">
            <a:spAutoFit/>
          </a:bodyPr>
          <a:lstStyle/>
          <a:p>
            <a:r>
              <a:rPr lang="en-US" dirty="0"/>
              <a:t>From Jim Yeck’s Dec 4</a:t>
            </a:r>
            <a:r>
              <a:rPr lang="en-US" baseline="30000" dirty="0"/>
              <a:t>th</a:t>
            </a:r>
            <a:r>
              <a:rPr lang="en-US" dirty="0"/>
              <a:t> Slides</a:t>
            </a:r>
          </a:p>
        </p:txBody>
      </p:sp>
    </p:spTree>
    <p:extLst>
      <p:ext uri="{BB962C8B-B14F-4D97-AF65-F5344CB8AC3E}">
        <p14:creationId xmlns:p14="http://schemas.microsoft.com/office/powerpoint/2010/main" val="366089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NL">
  <a:themeElements>
    <a:clrScheme name="Custom 3">
      <a:dk1>
        <a:srgbClr val="000000"/>
      </a:dk1>
      <a:lt1>
        <a:srgbClr val="FFFFFF"/>
      </a:lt1>
      <a:dk2>
        <a:srgbClr val="105B78"/>
      </a:dk2>
      <a:lt2>
        <a:srgbClr val="00ACDB"/>
      </a:lt2>
      <a:accent1>
        <a:srgbClr val="B2D33B"/>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roject Overview-J.Yeck  -  Read-Only" id="{D4A49460-A030-40E0-A942-078CDC808C92}" vid="{CAA149F5-F453-43A6-BD36-7417340123D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224.potx  -  Read-Only" id="{07C7306D-891E-4F49-A4B4-87299D59306D}" vid="{7FEF1F46-46FA-4E51-B92C-6BBC2C322A11}"/>
    </a:ext>
  </a:extLst>
</a:theme>
</file>

<file path=ppt/theme/theme5.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224.potx  -  Read-Only" id="{07C7306D-891E-4F49-A4B4-87299D59306D}" vid="{7FEF1F46-46FA-4E51-B92C-6BBC2C322A11}"/>
    </a:ext>
  </a:extLst>
</a:theme>
</file>

<file path=ppt/theme/theme6.xml><?xml version="1.0" encoding="utf-8"?>
<a:theme xmlns:a="http://schemas.openxmlformats.org/drawingml/2006/main" name="2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3B EIC_PPT_Outline_Template_Widescreen_0224.potx" id="{E6C5CCA8-604B-4BF3-AD52-0CCDA95A2BA6}" vid="{8057B053-B9B7-4C41-ADDD-67BAEC9A00C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8141</TotalTime>
  <Words>2127</Words>
  <Application>Microsoft Office PowerPoint</Application>
  <PresentationFormat>Widescreen</PresentationFormat>
  <Paragraphs>284</Paragraphs>
  <Slides>24</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36" baseType="lpstr">
      <vt:lpstr>Aptos</vt:lpstr>
      <vt:lpstr>Arial</vt:lpstr>
      <vt:lpstr>Calibri</vt:lpstr>
      <vt:lpstr>Calibri Light</vt:lpstr>
      <vt:lpstr>Courier New</vt:lpstr>
      <vt:lpstr>Office Theme</vt:lpstr>
      <vt:lpstr>1_BNL</vt:lpstr>
      <vt:lpstr>1_Office Theme</vt:lpstr>
      <vt:lpstr>3_BNL</vt:lpstr>
      <vt:lpstr>BNL</vt:lpstr>
      <vt:lpstr>2_BNL</vt:lpstr>
      <vt:lpstr>Equation</vt:lpstr>
      <vt:lpstr>ePIC Collaboration News</vt:lpstr>
      <vt:lpstr>Hey John, start the recording….    </vt:lpstr>
      <vt:lpstr>Happy New Year 2026!</vt:lpstr>
      <vt:lpstr>What’s Ahead in 2026</vt:lpstr>
      <vt:lpstr>Elements of our Success</vt:lpstr>
      <vt:lpstr>Why this General Meeting?</vt:lpstr>
      <vt:lpstr>Project Strategy Workshop (Dec 4, 2025)</vt:lpstr>
      <vt:lpstr>EIC Project Strategy Workshop</vt:lpstr>
      <vt:lpstr>EIC Planning Dates</vt:lpstr>
      <vt:lpstr>Request to the EIC Project</vt:lpstr>
      <vt:lpstr>STFC UKRI Letter (19 December)</vt:lpstr>
      <vt:lpstr>Jim Yeck’s Retirement Announcement</vt:lpstr>
      <vt:lpstr>Minibus Congressional Budget - Good News!</vt:lpstr>
      <vt:lpstr>January 2026 Collaboration Meeting</vt:lpstr>
      <vt:lpstr>Plenary Agenda</vt:lpstr>
      <vt:lpstr>Personal Comments</vt:lpstr>
      <vt:lpstr>What’s Ahead in 2026</vt:lpstr>
      <vt:lpstr>Looking forward to seeing everyone at BNL!</vt:lpstr>
      <vt:lpstr>PowerPoint Presentation</vt:lpstr>
      <vt:lpstr>The DOE CD-0 Mission-Need Statement (MNS) 2019</vt:lpstr>
      <vt:lpstr>PowerPoint Presentation</vt:lpstr>
      <vt:lpstr>ePIC Resources</vt:lpstr>
      <vt:lpstr>EICUG Membership</vt:lpstr>
      <vt:lpstr>CERN Recognized Experiment Status: RE47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2685</cp:revision>
  <dcterms:created xsi:type="dcterms:W3CDTF">2023-04-13T13:35:08Z</dcterms:created>
  <dcterms:modified xsi:type="dcterms:W3CDTF">2026-01-09T13:47:10Z</dcterms:modified>
</cp:coreProperties>
</file>