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1"/>
  </p:notesMasterIdLst>
  <p:sldIdLst>
    <p:sldId id="260" r:id="rId2"/>
    <p:sldId id="257" r:id="rId3"/>
    <p:sldId id="259" r:id="rId4"/>
    <p:sldId id="273" r:id="rId5"/>
    <p:sldId id="268" r:id="rId6"/>
    <p:sldId id="272" r:id="rId7"/>
    <p:sldId id="269" r:id="rId8"/>
    <p:sldId id="263" r:id="rId9"/>
    <p:sldId id="27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92" autoAdjust="0"/>
    <p:restoredTop sz="90000"/>
  </p:normalViewPr>
  <p:slideViewPr>
    <p:cSldViewPr snapToGrid="0" snapToObjects="1">
      <p:cViewPr varScale="1">
        <p:scale>
          <a:sx n="140" d="100"/>
          <a:sy n="140" d="100"/>
        </p:scale>
        <p:origin x="2864" y="20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7T14:55:43.312"/>
    </inkml:context>
    <inkml:brush xml:id="br0">
      <inkml:brushProperty name="width" value="0.025" units="cm"/>
      <inkml:brushProperty name="height" value="0.025" units="cm"/>
      <inkml:brushProperty name="color" value="#E71224"/>
    </inkml:brush>
  </inkml:definitions>
  <inkml:trace contextRef="#ctx0" brushRef="#br0">289 207 24575,'-2'2'0,"-1"3"0,-2-4 0,-3 3 0,0-1 0,0 2 0,1-2 0,-5 5 0,3-4 0,-3 4 0,2-3 0,-2 4 0,0-3 0,0 3 0,5-7 0,-1 3 0,-4 1 0,3 0 0,-3 3 0,5-4 0,1 0 0,-1 0 0,-5 4 0,5-3 0,-4 5 0,5-6 0,1 3 0,0-3 0,0 0 0,2 0 0,-2 0 0,-1 7 0,2-3 0,-4 5 0,5-6 0,-2 2 0,2-2 0,-2 2 0,5 0 0,-5 1 0,5-1 0,-3-2 0,3 2 0,0-2 0,0 2 0,0 4 0,0-2 0,0 6 0,3-7 0,0 8 0,3-4 0,0 1 0,2 7 0,-2-13 0,2 8 0,-3-10 0,0 3 0,1-1 0,-1 0 0,0-2 0,0 2 0,0-4 0,2 3 0,-1-1 0,4 0 0,-2 2 0,2-2 0,0 2 0,0 0 0,1-2 0,-1 2 0,0-4 0,1 3 0,-1-3 0,4 2 0,-2 0 0,6-1 0,-2 4 0,3-1 0,1 0 0,-1 2 0,1-4 0,-1 4 0,9-4 0,1 7 0,0-6 0,5 8 0,3-7 0,1 3 0,6 1 0,0-3 0,2 3 0,8 1 0,-1-3 0,-7 3 0,6-5 0,-6 0 0,7 1 0,8 0 0,-6-5 0,14-1 0,-6 0 0,7-3 0,0 8 0,1-9 0,-1 5 0,0-6 0,1 5 0,-1-4 0,0 4 0,1-5 0,7 0 0,-6 0 0,6 0 0,0 0 0,-6 5 0,14-3 0,1 3 0,3-5 0,-39 0 0,0 0 0,46 0 0,0 0 0,-1 0 0,-9 0 0,-7 0 0,6 0 0,-22 0 0,13 0 0,-30 0 0,12-5 0,-28 1 0,0-4 0,-17 5 0,-3-2 0,-1 2 0,0-2 0,0-2 0,1 1 0,-1-4 0,0 2 0,5-1 0,-4-1 0,1 2 0,-2-3 0,-5 1 0,3 0 0,-3-5 0,-2 0 0,3-5 0,-5 0 0,2-7 0,-3-2 0,0 0 0,0-6 0,0 14 0,0-7 0,-3 9 0,-2-8 0,1 5 0,-3-5 0,3 7 0,1 0 0,-3 1 0,3 3 0,-4-2 0,2 6 0,-1-2 0,1 3 0,0 1 0,0 0 0,0-1 0,-1 1 0,1 0 0,0-1 0,0 1 0,-3-1 0,3 1 0,-5 0 0,4 2 0,-1 0 0,1 1 0,-1 1 0,1-4 0,-4 2 0,2-2 0,0 2 0,-1-2 0,3 4 0,-4-4 0,2 5 0,-2-5 0,2 2 0,-2 0 0,2 0 0,-3 1 0,1 1 0,0-4 0,2 4 0,-2-1 0,2 2 0,-3 0 0,1-1 0,0 1 0,-1-2 0,1 1 0,0-1 0,-1 1 0,1 1 0,-1 0 0,-3-4 0,3 3 0,-4-3 0,5 4 0,-5-1 0,4 1 0,-8-4 0,8 3 0,-8-4 0,8 5 0,-4-1 0,1 0 0,-2 0 0,-3 0 0,-1-1 0,0 4 0,1-3 0,-1 2 0,-7-4 0,5 1 0,-13 3 0,14-2 0,-6 2 0,-1 0 0,-1-3 0,-7 6 0,-8-3 0,-2 0 0,0 2 0,-6-2 0,13 0 0,-5 2 0,8-2 0,-1 0 0,8 3 0,-6-3 0,6 0 0,0 3 0,-6-3 0,14 1 0,-6 2 0,-1-2 0,7 3 0,-6-3 0,7 3 0,-7-3 0,5 3 0,-13-4 0,14 3 0,-14-8 0,6 8 0,0-3 0,6 4 0,8 0 0,1 0 0,3 0 0,-4-2 0,5 1 0,-1-1 0,-3 2 0,2 0 0,-2 0 0,4 0 0,-1 0 0,-3 0 0,-2-3 0,1 3 0,-4-3 0,8 3 0,-8 0 0,3 0 0,-3 0 0,3 0 0,2 0 0,3 0 0,1 0 0,0 0 0,-1 0 0,1 0 0,0 0 0,-5 0 0,4 0 0,-8 0 0,8 0 0,-4 0 0,5 0 0,-1 2 0,1-2 0,0 3 0,-1-3 0,1 0 0,-5 0 0,4 0 0,-3 0 0,-1 0 0,0 0 0,-5 0 0,4 0 0,-2 0 0,6 0 0,-2 0 0,6 0 0,0 0 0,1 0 0,1 0 0,-1 0 0,1 0 0,-1 0 0,1 0 0,-1 0 0,1 0 0,-1 0 0,1 0 0,-1 0 0,2 0 0,-3 0 0,2 0 0,-1 0 0,-1 0 0,3 0 0,-3 0 0,1 0 0,1 0 0,-4 0 0,4 0 0,-3 0 0,1 0 0,-1 0 0,2 0 0,-1 0 0,3 0 0,-3 0 0,3 0 0,0 0 0,-3 0 0,3 0 0,-3 0 0,1-3 0,-1 3 0,-3-3 0,1 1 0,0 2 0,-1-5 0,3 4 0,-2-1 0,2 0 0,0 1 0,1-1 0,2 2 0,2-2 0,-2 1 0,2-1 0,-2 2 0,0 0 0,0 0 0,-1 0 0,1-3 0,-2 3 0,1-2 0,-1 2 0,1 0 0,1 0 0,0 0 0,0 0 0,0 0 0,-1 0 0,1 0 0,0 0 0,0 0 0,0 0 0,-3 0 0,3 0 0,-3 0 0,3 0 0,0 2 0,0-2 0,-1 3 0,1-3 0,0 0 0,0 2 0,0-1 0,-1 1 0,1 0 0,0-1 0,0 3 0,0-3 0,0 1 0,2 0 0,-2-1 0,2 1 0,-2 0 0,0-1 0,0 3 0,-1-3 0,1 4 0,0-5 0,0 2 0,2 1 0,-2-3 0,3 2 0,-4 1 0,1-3 0,2 5 0,-1-5 0,1 3 0,-2-1 0,-1-2 0,1 3 0,0-1 0,0-1 0,0 1 0,2 0 0,-2-1 0,2 1 0,-2-2 0,-2 2 0,1-1 0,-2 3 0,3-3 0,-2 1 0,1 0 0,-1-1 0,1 3 0,-1-1 0,1 2 0,-4 0 0,2 1 0,-2-1 0,2 2 0,-2-1 0,4 1 0,-3-2 0,3-2 0,1 2 0,0-5 0,4 5 0,-3-5 0,1 2 0,0 1 0,-2-3 0,3 5 0,-4-5 0,4 5 0,-3-5 0,2 3 0,0-1 0,-1-1 0,3 3 0,-4-3 0,3 1 0,-1 0 0,-2-1 0,4 3 0,-1-3 0,2 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7T14:55:47.795"/>
    </inkml:context>
    <inkml:brush xml:id="br0">
      <inkml:brushProperty name="width" value="0.025" units="cm"/>
      <inkml:brushProperty name="height" value="0.025" units="cm"/>
      <inkml:brushProperty name="color" value="#E71224"/>
    </inkml:brush>
  </inkml:definitions>
  <inkml:trace contextRef="#ctx0" brushRef="#br0">1051 1851 24575,'3'-2'0,"1"2"0,1-5 0,1 2 0,8-3 0,-8-1 0,12-3 0,-11 1 0,7 1 0,-5-4 0,-1 5 0,-1-4 0,0 3 0,-6 0 0,6 0 0,-3-13 0,0 10 0,0-11 0,0 0 0,-3 4 0,3-5 0,-4 4 0,-5-11 0,4 6 0,-7-10 0,7 18 0,-12-25 0,10 24 0,-10-24 0,12 25 0,-4 1 0,0-19 0,-1 19 0,1-15 0,2 20 0,1 2 0,1-2 0,-1 4 0,2-8 0,0 8 0,-2-6 0,1 7 0,-1 0 0,2-1 0,0 1 0,0 0 0,0 0 0,2-3 0,-1 3 0,4-14 0,-4 11 0,1-10 0,-2 10 0,0-3 0,0 1 0,0-1 0,0-3 0,0 3 0,0-8 0,0 3 0,0-3 0,-2-1 0,-3-7 0,-3-2 0,-2-8 0,-3 1 0,3-1 0,-3 0 0,-2-7 0,0 6 0,-1-14 0,-1 14 0,0-14 0,-1 13 0,-4-12 0,8 12 0,-5-5 0,5 7 0,-4 1 0,3-1 0,-2 1 0,-4-4 0,2 3 0,-4 5 0,8 5 0,2 7 0,0 0 0,1 5 0,0 0 0,2 5 0,-1 0 0,1 2 0,2 0 0,-2 3 0,4 2 0,-3-1 0,1 3 0,-3-1 0,1 2 0,-5 0 0,4 0 0,-8 0 0,8 0 0,-8 0 0,4 3 0,-5-3 0,0 6 0,1-2 0,-1-1 0,5 2 0,-4-1 0,7-1 0,-2 2 0,-1-4 0,4 1 0,-3 0 0,3-1 0,1 1 0,-5-2 0,4 2 0,-8-1 0,8 1 0,-4-2 0,5 0 0,0 2 0,-1-1 0,1 1 0,-4 1 0,-2-2 0,0 4 0,-2-5 0,2 6 0,1-3 0,0 2 0,5 0 0,0 0 0,-5 1 0,4 2 0,-4 0 0,5 3 0,2-1 0,-2 0 0,4 0 0,-2 5 0,5 0 0,0 5 0,3-1 0,0 1 0,4 7 0,5 2 0,3 0 0,0-6 0,-3-8 0,6 2 0,-7 0 0,13 3 0,-10-1 0,2-9 0,-1 8 0,0-8 0,2 9 0,5-5 0,-9 1 0,8-3 0,-1 7 0,-3-8 0,7 7 0,-10-5 0,3-3 0,5 11 0,-5-7 0,2 3 0,2 4 0,-10-13 0,17 17 0,-18-15 0,12 12 0,-13-13 0,12 12 0,-10-11 0,7 6 0,-4 5 0,-4-12 0,13 20 0,-12-19 0,7 5 0,-4 6 0,-5-10 0,5 11 0,-2-7 0,-3-4 0,3 3 0,-4-3 0,6 11 0,-5-9 0,3 13 0,-4-15 0,5 23 0,-4-19 0,7 18 0,-7-17 0,3 19 0,-3-16 0,1 10 0,-4-14 0,2-4 0,-5 3 0,7 8 0,-4-8 0,2 12 0,-1-17 0,-3 4 0,1-5 0,-2 3 0,0-3 0,3 5 0,-2-4 0,1 4 0,-2-6 0,0 0 0,3-1 0,-3 1 0,3-1 0,-3-1 0,2 0 0,-2 2 0,3-1 0,-1 3 0,-1-3 0,3 2 0,-1-1 0,4 5 0,-1-2 0,1 4 0,-2-6 0,0 2 0,3 0 0,-3 1 0,3-1 0,-3-2 0,0 2 0,0-2 0,3 2 0,-3-2 0,3 2 0,-3-3 0,0 4 0,0-3 0,-2 1 0,1-3 0,-1 1 0,2 1 0,-2-2 0,2 1 0,-3-2 0,1 0 0,2 0 0,-5 0 0,5-2 0,-5 2 0,5-3 0,-2 4 0,2-1 0,0 0 0,0 0 0,0 0 0,0 0 0,0 0 0,0 0 0,0 0 0,1 0 0,-1 1 0,0-1 0,0-3 0,-2 3 0,1-4 0,-1 3 0,2-3 0,3 3 0,-3-1 0,3 0 0,-3 1 0,0-3 0,0 3 0,0-1 0,0 0 0,-2 2 0,1-5 0,-1 5 0,0-2 0,2-1 0,-3 1 0,1-1 0,2 1 0,-2 0 0,2-1 0,0-2 0,-2 2 0,1-1 0,-3 1 0,1-2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7T14:55:59.612"/>
    </inkml:context>
    <inkml:brush xml:id="br0">
      <inkml:brushProperty name="width" value="0.025" units="cm"/>
      <inkml:brushProperty name="height" value="0.025" units="cm"/>
      <inkml:brushProperty name="color" value="#E71224"/>
    </inkml:brush>
  </inkml:definitions>
  <inkml:trace contextRef="#ctx0" brushRef="#br0">1872 52 24575,'-5'0'0,"0"0"0,-3-3 0,0 1 0,-2-4 0,-4 3 0,-10-3 0,3 2 0,-14-5 0,6 5 0,-15-5 0,5 8 0,-12-4 0,12 5 0,-12 0 0,-3 0 0,-1 0 0,1 0 0,-13 0 0,18 5 0,-13-4 0,11 9 0,12-9 0,3 4 0,8-5 0,9 3 0,-9-3 0,-1 3 0,-7-3 0,-8 5 0,13-4 0,-19 9 0,4-4 0,-10 0 0,-5 4 0,23-9 0,-4 8 0,13-8 0,-8 3 0,8-1 0,2-3 0,-1 7 0,7-6 0,-21 8 0,18-5 0,-18 6 0,20-3 0,-5-3 0,0 3 0,10-3 0,-10 3 0,18 1 0,-5-2 0,9 1 0,-3-2 0,3 3 0,-2 0 0,1 2 0,-5 4 0,5-2 0,-4 6 0,4-2 0,0-1 0,0 4 0,3-8 0,-4 15 0,6-13 0,-3 30 0,4-24 0,4 24 0,6-6 0,5 1 0,2-1 0,7 0 0,-2-11 0,4 2 0,7 0 0,-15-14 0,26 15 0,-2-5 0,20 10 0,16-4 0,-20-7 0,24 0 0,-10-5 0,-5-4 0,30 4 0,-15-11 0,-6 1 0,-22-5 0,-3 0 0,0-3 0,21 0 0,2 0 0,-11-4 0,7 3 0,-4 1 0,-24-5 0,40 5 0,-40-4 0,33 3 0,-43-6 0,6 7 0,-4-8 0,-19 4 0,15-1 0,-1-2 0,-14 4 0,41-8 0,-35 4 0,22 1 0,-1-7 0,-17 10 0,17-10 0,-27 12 0,19-6 0,-19 3 0,15-3 0,-22 4 0,1-4 0,-3 6 0,-1-6 0,2 1 0,-6 1 0,6-5 0,-4 4 0,-1-1 0,3-1 0,-2-4 0,3 1 0,-3-2 0,2 4 0,-5 1 0,2-3 0,1 3 0,-3-2 0,3 2 0,-3-14 0,0 9 0,0-9 0,0 12 0,0-5 0,0 6 0,0-5 0,-3 6 0,3-2 0,-5-1 0,5 1 0,-5 2 0,4-2 0,-6 2 0,6 0 0,-6 1 0,7-1 0,-5 2 0,2-1 0,-2-1 0,0 3 0,0-3 0,0 3 0,-1 0 0,1 0 0,0-1 0,-2 1 0,1 0 0,-2 0 0,1 0 0,1-1 0,-4-1 0,5 1 0,-5-1 0,4-1 0,-4 3 0,2-5 0,0 4 0,1-4 0,-1 4 0,2-3 0,-3 3 0,3-4 0,-2 4 0,3-3 0,0 3 0,2-2 0,-1 3 0,1 0 0,0 0 0,-2 0 0,2-1 0,-2 1 0,0-2 0,0 1 0,0-1 0,-1 1 0,1 1 0,2 0 0,-4 0 0,4 0 0,-5-1 0,3 1 0,0-2 0,0 1 0,-3-4 0,-1-2 0,1 1 0,-3-4 0,5 5 0,-2-1 0,3 1 0,0 2 0,2 1 0,1 1 0,0 3 0,1-1 0,-4 3 0,5-3 0,-2 3 0,2-1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1/8/26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SBND is expected to have ~10x data than uboone</a:t>
            </a:r>
          </a:p>
          <a:p>
            <a:r>
              <a:rPr lang="en-US"/>
              <a:t>Detector is also expected to be better and so is systematics</a:t>
            </a:r>
          </a:p>
        </p:txBody>
      </p:sp>
      <p:sp>
        <p:nvSpPr>
          <p:cNvPr id="4" name="Slide Number Placeholder 3"/>
          <p:cNvSpPr>
            <a:spLocks noGrp="1"/>
          </p:cNvSpPr>
          <p:nvPr>
            <p:ph type="sldNum" sz="quarter" idx="5"/>
          </p:nvPr>
        </p:nvSpPr>
        <p:spPr/>
        <p:txBody>
          <a:bodyPr/>
          <a:lstStyle/>
          <a:p>
            <a:fld id="{515839EF-EF2D-A244-8B03-02564FD38722}" type="slidenum">
              <a:rPr lang="en-US" smtClean="0"/>
              <a:t>5</a:t>
            </a:fld>
            <a:endParaRPr lang="en-US"/>
          </a:p>
        </p:txBody>
      </p:sp>
    </p:spTree>
    <p:extLst>
      <p:ext uri="{BB962C8B-B14F-4D97-AF65-F5344CB8AC3E}">
        <p14:creationId xmlns:p14="http://schemas.microsoft.com/office/powerpoint/2010/main" val="2270383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5839EF-EF2D-A244-8B03-02564FD38722}" type="slidenum">
              <a:rPr lang="en-US" smtClean="0"/>
              <a:t>7</a:t>
            </a:fld>
            <a:endParaRPr lang="en-US"/>
          </a:p>
        </p:txBody>
      </p:sp>
    </p:spTree>
    <p:extLst>
      <p:ext uri="{BB962C8B-B14F-4D97-AF65-F5344CB8AC3E}">
        <p14:creationId xmlns:p14="http://schemas.microsoft.com/office/powerpoint/2010/main" val="35849314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7" name="Picture 6" descr="Graphical user interface&#10;&#10;Description automatically generated with medium confidence">
            <a:extLst>
              <a:ext uri="{FF2B5EF4-FFF2-40B4-BE49-F238E27FC236}">
                <a16:creationId xmlns:a16="http://schemas.microsoft.com/office/drawing/2014/main" id="{4CEC2187-E5FA-944C-A56A-E562C9C1C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36664" y="5761051"/>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6" name="Picture 5">
            <a:extLst>
              <a:ext uri="{FF2B5EF4-FFF2-40B4-BE49-F238E27FC236}">
                <a16:creationId xmlns:a16="http://schemas.microsoft.com/office/drawing/2014/main" id="{C11DD1EC-00E2-0247-ADB6-287150A1627B}"/>
              </a:ext>
            </a:extLst>
          </p:cNvPr>
          <p:cNvPicPr>
            <a:picLocks noChangeAspect="1"/>
          </p:cNvPicPr>
          <p:nvPr userDrawn="1"/>
        </p:nvPicPr>
        <p:blipFill>
          <a:blip r:embed="rId3"/>
          <a:stretch>
            <a:fillRect/>
          </a:stretch>
        </p:blipFill>
        <p:spPr>
          <a:xfrm>
            <a:off x="5436664" y="5761050"/>
            <a:ext cx="3238500" cy="419100"/>
          </a:xfrm>
          <a:prstGeom prst="rect">
            <a:avLst/>
          </a:prstGeom>
        </p:spPr>
      </p:pic>
    </p:spTree>
    <p:extLst>
      <p:ext uri="{BB962C8B-B14F-4D97-AF65-F5344CB8AC3E}">
        <p14:creationId xmlns:p14="http://schemas.microsoft.com/office/powerpoint/2010/main" val="485114529"/>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219681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28625"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457200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428625"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428626"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428626"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457200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457200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28625" y="365126"/>
            <a:ext cx="828675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28625" y="1825626"/>
            <a:ext cx="828675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0" userDrawn="1">
          <p15:clr>
            <a:srgbClr val="F26B43"/>
          </p15:clr>
        </p15:guide>
        <p15:guide id="9" pos="270" userDrawn="1">
          <p15:clr>
            <a:srgbClr val="F26B43"/>
          </p15:clr>
        </p15:guide>
        <p15:guide id="10" orient="horz" pos="3888" userDrawn="1">
          <p15:clr>
            <a:srgbClr val="F26B43"/>
          </p15:clr>
        </p15:guide>
        <p15:guide id="11" pos="549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hyperlink" Target="https://www.nature.com/" TargetMode="External"/><Relationship Id="rId3" Type="http://schemas.openxmlformats.org/officeDocument/2006/relationships/image" Target="../media/image9.png"/><Relationship Id="rId7" Type="http://schemas.openxmlformats.org/officeDocument/2006/relationships/customXml" Target="../ink/ink1.xml"/><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customXml" Target="../ink/ink3.xml"/><Relationship Id="rId5" Type="http://schemas.openxmlformats.org/officeDocument/2006/relationships/hyperlink" Target="https://www.phy.bnl.gov/twister/bee/set/d620d2d4-0608-47b9-a5aa-169b9d743c4d/event/291/" TargetMode="External"/><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customXml" Target="../ink/ink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BF63D-F575-484A-BC46-59E485E57469}"/>
              </a:ext>
            </a:extLst>
          </p:cNvPr>
          <p:cNvSpPr>
            <a:spLocks noGrp="1"/>
          </p:cNvSpPr>
          <p:nvPr>
            <p:ph type="ctrTitle"/>
          </p:nvPr>
        </p:nvSpPr>
        <p:spPr>
          <a:xfrm>
            <a:off x="696515" y="2987940"/>
            <a:ext cx="7999429" cy="1648019"/>
          </a:xfrm>
        </p:spPr>
        <p:txBody>
          <a:bodyPr>
            <a:noAutofit/>
          </a:bodyPr>
          <a:lstStyle/>
          <a:p>
            <a:r>
              <a:rPr lang="en-US" sz="2800" dirty="0"/>
              <a:t>Improving LArTPC Clustering through AI-Based Scientific Reasoning and Fine-grained Domain-specific Tools toward Enhanced Discovery Capability in DUNE and SBND</a:t>
            </a:r>
          </a:p>
        </p:txBody>
      </p:sp>
      <p:sp>
        <p:nvSpPr>
          <p:cNvPr id="3" name="Subtitle 2">
            <a:extLst>
              <a:ext uri="{FF2B5EF4-FFF2-40B4-BE49-F238E27FC236}">
                <a16:creationId xmlns:a16="http://schemas.microsoft.com/office/drawing/2014/main" id="{7E5687CA-4DEE-1B47-B816-4C68BCCADAF6}"/>
              </a:ext>
            </a:extLst>
          </p:cNvPr>
          <p:cNvSpPr>
            <a:spLocks noGrp="1"/>
          </p:cNvSpPr>
          <p:nvPr>
            <p:ph type="subTitle" idx="1"/>
          </p:nvPr>
        </p:nvSpPr>
        <p:spPr/>
        <p:txBody>
          <a:bodyPr/>
          <a:lstStyle/>
          <a:p>
            <a:r>
              <a:rPr lang="en-US" dirty="0"/>
              <a:t>Jan 9 2026</a:t>
            </a:r>
          </a:p>
        </p:txBody>
      </p:sp>
      <p:sp>
        <p:nvSpPr>
          <p:cNvPr id="4" name="Text Placeholder 3">
            <a:extLst>
              <a:ext uri="{FF2B5EF4-FFF2-40B4-BE49-F238E27FC236}">
                <a16:creationId xmlns:a16="http://schemas.microsoft.com/office/drawing/2014/main" id="{6C607F09-5764-A242-ABEB-396D1B9BF174}"/>
              </a:ext>
            </a:extLst>
          </p:cNvPr>
          <p:cNvSpPr>
            <a:spLocks noGrp="1"/>
          </p:cNvSpPr>
          <p:nvPr>
            <p:ph type="body" sz="quarter" idx="10"/>
          </p:nvPr>
        </p:nvSpPr>
        <p:spPr>
          <a:xfrm>
            <a:off x="696515" y="4884664"/>
            <a:ext cx="7750969" cy="642078"/>
          </a:xfrm>
        </p:spPr>
        <p:txBody>
          <a:bodyPr/>
          <a:lstStyle/>
          <a:p>
            <a:r>
              <a:rPr lang="en-US" sz="1800" dirty="0"/>
              <a:t>Haiwang Yu (PI, PO, Presenter) , Yi Huang (co-PI, CDS) </a:t>
            </a:r>
          </a:p>
          <a:p>
            <a:r>
              <a:rPr lang="en-US" sz="1800" dirty="0"/>
              <a:t>Yousen Zhang (PO), Xin Qian (PO), Brett Viren (PO), Yihui Ren (CDS)</a:t>
            </a:r>
          </a:p>
        </p:txBody>
      </p:sp>
      <p:sp>
        <p:nvSpPr>
          <p:cNvPr id="5" name="Title 1">
            <a:extLst>
              <a:ext uri="{FF2B5EF4-FFF2-40B4-BE49-F238E27FC236}">
                <a16:creationId xmlns:a16="http://schemas.microsoft.com/office/drawing/2014/main" id="{41728290-62C5-7751-2884-A69D7717BEE8}"/>
              </a:ext>
            </a:extLst>
          </p:cNvPr>
          <p:cNvSpPr txBox="1">
            <a:spLocks/>
          </p:cNvSpPr>
          <p:nvPr/>
        </p:nvSpPr>
        <p:spPr>
          <a:xfrm>
            <a:off x="696515" y="2145445"/>
            <a:ext cx="8286750" cy="939746"/>
          </a:xfrm>
          <a:prstGeom prst="rect">
            <a:avLst/>
          </a:prstGeom>
        </p:spPr>
        <p:txBody>
          <a:bodyPr vert="horz" lIns="91440" tIns="45720" rIns="91440" bIns="45720" rtlCol="0" anchor="t" anchorCtr="0">
            <a:normAutofit fontScale="97500"/>
          </a:bodyPr>
          <a:lstStyle>
            <a:lvl1pPr algn="l" defTabSz="685800" rtl="0" eaLnBrk="1" latinLnBrk="0" hangingPunct="1">
              <a:lnSpc>
                <a:spcPct val="90000"/>
              </a:lnSpc>
              <a:spcBef>
                <a:spcPct val="0"/>
              </a:spcBef>
              <a:buNone/>
              <a:defRPr sz="4800" b="1" i="0" kern="1200">
                <a:solidFill>
                  <a:schemeClr val="tx1"/>
                </a:solidFill>
                <a:latin typeface="+mn-lt"/>
                <a:ea typeface="+mj-ea"/>
                <a:cs typeface="Arial" panose="020B0604020202020204" pitchFamily="34" charset="0"/>
              </a:defRPr>
            </a:lvl1pPr>
          </a:lstStyle>
          <a:p>
            <a:r>
              <a:rPr lang="en-US" sz="3100" dirty="0"/>
              <a:t>FY27 NPP LDRD Type B Pre-Proposal</a:t>
            </a:r>
            <a:r>
              <a:rPr lang="en-US" dirty="0"/>
              <a:t>	</a:t>
            </a:r>
          </a:p>
        </p:txBody>
      </p:sp>
    </p:spTree>
    <p:extLst>
      <p:ext uri="{BB962C8B-B14F-4D97-AF65-F5344CB8AC3E}">
        <p14:creationId xmlns:p14="http://schemas.microsoft.com/office/powerpoint/2010/main" val="2421414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a:xfrm>
            <a:off x="428625" y="365127"/>
            <a:ext cx="8286750" cy="589614"/>
          </a:xfrm>
        </p:spPr>
        <p:txBody>
          <a:bodyPr>
            <a:normAutofit fontScale="90000"/>
          </a:bodyPr>
          <a:lstStyle/>
          <a:p>
            <a:r>
              <a:rPr lang="en-US" dirty="0"/>
              <a:t>FY27 NPP LDRD Type B Pre-Proposal	</a:t>
            </a:r>
          </a:p>
        </p:txBody>
      </p:sp>
      <p:sp>
        <p:nvSpPr>
          <p:cNvPr id="7" name="Content Placeholder 6">
            <a:extLst>
              <a:ext uri="{FF2B5EF4-FFF2-40B4-BE49-F238E27FC236}">
                <a16:creationId xmlns:a16="http://schemas.microsoft.com/office/drawing/2014/main" id="{84BED499-6ED4-F54A-8BC4-75AB617CA064}"/>
              </a:ext>
            </a:extLst>
          </p:cNvPr>
          <p:cNvSpPr>
            <a:spLocks noGrp="1"/>
          </p:cNvSpPr>
          <p:nvPr>
            <p:ph idx="1"/>
          </p:nvPr>
        </p:nvSpPr>
        <p:spPr>
          <a:xfrm>
            <a:off x="428625" y="1257041"/>
            <a:ext cx="8286750" cy="5456223"/>
          </a:xfrm>
        </p:spPr>
        <p:txBody>
          <a:bodyPr/>
          <a:lstStyle/>
          <a:p>
            <a:pPr marL="0" indent="0"/>
            <a:r>
              <a:rPr lang="en-US" sz="1800" dirty="0">
                <a:solidFill>
                  <a:schemeClr val="accent1">
                    <a:lumMod val="50000"/>
                  </a:schemeClr>
                </a:solidFill>
              </a:rPr>
              <a:t>Proposal title: </a:t>
            </a:r>
            <a:r>
              <a:rPr lang="en-US" sz="1800" dirty="0"/>
              <a:t>Improving LArTPC Clustering through AI-Based Scientific Reasoning and Fine-grained Domain-specific Tools toward Enhanced Discovery Capability in DUNE and SBND</a:t>
            </a:r>
            <a:endParaRPr lang="en-US" sz="1800" dirty="0">
              <a:solidFill>
                <a:schemeClr val="accent1">
                  <a:lumMod val="50000"/>
                </a:schemeClr>
              </a:solidFill>
            </a:endParaRPr>
          </a:p>
          <a:p>
            <a:pPr marL="0" indent="0"/>
            <a:r>
              <a:rPr lang="en-US" sz="1800" dirty="0">
                <a:solidFill>
                  <a:schemeClr val="accent1">
                    <a:lumMod val="50000"/>
                  </a:schemeClr>
                </a:solidFill>
              </a:rPr>
              <a:t>Primary Investigator: Haiwang Yu (PI, PO) , Yi Huang (co-PI, CDS)</a:t>
            </a:r>
          </a:p>
          <a:p>
            <a:pPr marL="0" indent="0">
              <a:buNone/>
            </a:pPr>
            <a:endParaRPr lang="en-US" sz="1800" dirty="0">
              <a:solidFill>
                <a:schemeClr val="accent1">
                  <a:lumMod val="50000"/>
                </a:schemeClr>
              </a:solidFill>
            </a:endParaRPr>
          </a:p>
          <a:p>
            <a:pPr marL="0" indent="0"/>
            <a:r>
              <a:rPr lang="en-US" sz="1800" dirty="0">
                <a:solidFill>
                  <a:schemeClr val="accent1">
                    <a:lumMod val="50000"/>
                  </a:schemeClr>
                </a:solidFill>
              </a:rPr>
              <a:t>Other Investigators: Yousen Zhang (PO), Xin Qian (PO), Brett Viren (PO), Yihui Ren (CDS)</a:t>
            </a:r>
          </a:p>
          <a:p>
            <a:pPr marL="0" indent="0">
              <a:buNone/>
            </a:pPr>
            <a:endParaRPr lang="en-US" sz="1800" dirty="0">
              <a:solidFill>
                <a:schemeClr val="accent1">
                  <a:lumMod val="50000"/>
                </a:schemeClr>
              </a:solidFill>
            </a:endParaRPr>
          </a:p>
          <a:p>
            <a:pPr marL="0" indent="0">
              <a:buNone/>
            </a:pPr>
            <a:r>
              <a:rPr lang="en-US" sz="1800" dirty="0">
                <a:solidFill>
                  <a:schemeClr val="accent1">
                    <a:lumMod val="50000"/>
                  </a:schemeClr>
                </a:solidFill>
              </a:rPr>
              <a:t>Indicate if this is a cross-directorate proposal: 	Yes</a:t>
            </a:r>
          </a:p>
          <a:p>
            <a:pPr marL="0" indent="0">
              <a:buNone/>
            </a:pPr>
            <a:endParaRPr lang="en-US" sz="1800" dirty="0">
              <a:solidFill>
                <a:schemeClr val="accent1">
                  <a:lumMod val="50000"/>
                </a:schemeClr>
              </a:solidFill>
            </a:endParaRPr>
          </a:p>
          <a:p>
            <a:pPr marL="0" indent="0">
              <a:buNone/>
            </a:pPr>
            <a:r>
              <a:rPr lang="en-US" sz="1800" dirty="0">
                <a:solidFill>
                  <a:schemeClr val="accent1">
                    <a:lumMod val="50000"/>
                  </a:schemeClr>
                </a:solidFill>
              </a:rPr>
              <a:t>If yes, identify other directorates/organizations: CDS</a:t>
            </a:r>
          </a:p>
          <a:p>
            <a:pPr marL="0" indent="0">
              <a:buNone/>
            </a:pPr>
            <a:endParaRPr lang="en-US" sz="1800" dirty="0">
              <a:solidFill>
                <a:schemeClr val="accent1">
                  <a:lumMod val="50000"/>
                </a:schemeClr>
              </a:solidFill>
            </a:endParaRPr>
          </a:p>
          <a:p>
            <a:pPr marL="0" indent="0">
              <a:buNone/>
            </a:pPr>
            <a:r>
              <a:rPr lang="en-US" sz="1800" dirty="0">
                <a:solidFill>
                  <a:schemeClr val="accent1">
                    <a:lumMod val="50000"/>
                  </a:schemeClr>
                </a:solidFill>
              </a:rPr>
              <a:t>Proposal Term:  		From:               	2026/10 To: 2028/9</a:t>
            </a:r>
          </a:p>
          <a:p>
            <a:pPr marL="685800" lvl="2" indent="0"/>
            <a:endParaRPr lang="en-US" dirty="0"/>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2</a:t>
            </a:fld>
            <a:endParaRPr lang="en-US" dirty="0"/>
          </a:p>
        </p:txBody>
      </p:sp>
    </p:spTree>
    <p:extLst>
      <p:ext uri="{BB962C8B-B14F-4D97-AF65-F5344CB8AC3E}">
        <p14:creationId xmlns:p14="http://schemas.microsoft.com/office/powerpoint/2010/main" val="3681362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C7D44-AB30-1348-91B6-81A4E6A65209}"/>
              </a:ext>
            </a:extLst>
          </p:cNvPr>
          <p:cNvSpPr>
            <a:spLocks noGrp="1"/>
          </p:cNvSpPr>
          <p:nvPr>
            <p:ph type="title"/>
          </p:nvPr>
        </p:nvSpPr>
        <p:spPr>
          <a:xfrm>
            <a:off x="782309" y="160095"/>
            <a:ext cx="8286750" cy="645459"/>
          </a:xfrm>
        </p:spPr>
        <p:txBody>
          <a:bodyPr>
            <a:normAutofit/>
          </a:bodyPr>
          <a:lstStyle/>
          <a:p>
            <a:r>
              <a:rPr lang="en-US" sz="3200" dirty="0"/>
              <a:t>FY27 NPP LDRD Type B Pre-Proposal</a:t>
            </a:r>
          </a:p>
        </p:txBody>
      </p:sp>
      <p:sp>
        <p:nvSpPr>
          <p:cNvPr id="3" name="Slide Number Placeholder 2">
            <a:extLst>
              <a:ext uri="{FF2B5EF4-FFF2-40B4-BE49-F238E27FC236}">
                <a16:creationId xmlns:a16="http://schemas.microsoft.com/office/drawing/2014/main" id="{13D17D59-0FDD-D644-96B9-C9F0AD7AB808}"/>
              </a:ext>
            </a:extLst>
          </p:cNvPr>
          <p:cNvSpPr>
            <a:spLocks noGrp="1"/>
          </p:cNvSpPr>
          <p:nvPr>
            <p:ph type="sldNum" sz="quarter" idx="4"/>
          </p:nvPr>
        </p:nvSpPr>
        <p:spPr/>
        <p:txBody>
          <a:bodyPr/>
          <a:lstStyle/>
          <a:p>
            <a:fld id="{933A556B-7C63-244D-9B7C-B0EA8042B330}" type="slidenum">
              <a:rPr lang="en-US" smtClean="0"/>
              <a:pPr/>
              <a:t>3</a:t>
            </a:fld>
            <a:endParaRPr lang="en-US" sz="750" dirty="0"/>
          </a:p>
        </p:txBody>
      </p:sp>
      <p:sp>
        <p:nvSpPr>
          <p:cNvPr id="5" name="TextBox 4">
            <a:extLst>
              <a:ext uri="{FF2B5EF4-FFF2-40B4-BE49-F238E27FC236}">
                <a16:creationId xmlns:a16="http://schemas.microsoft.com/office/drawing/2014/main" id="{BAE8C22F-A5D6-4E1D-8CA4-C31170E4F5D6}"/>
              </a:ext>
            </a:extLst>
          </p:cNvPr>
          <p:cNvSpPr txBox="1"/>
          <p:nvPr/>
        </p:nvSpPr>
        <p:spPr>
          <a:xfrm>
            <a:off x="428625" y="805554"/>
            <a:ext cx="8481961" cy="4801314"/>
          </a:xfrm>
          <a:prstGeom prst="rect">
            <a:avLst/>
          </a:prstGeom>
          <a:noFill/>
        </p:spPr>
        <p:txBody>
          <a:bodyPr wrap="square">
            <a:spAutoFit/>
          </a:bodyPr>
          <a:lstStyle/>
          <a:p>
            <a:r>
              <a:rPr lang="en-US" dirty="0"/>
              <a:t>Proposal title and brief abstract:</a:t>
            </a:r>
          </a:p>
          <a:p>
            <a:endParaRPr lang="en-US" sz="1800" dirty="0">
              <a:solidFill>
                <a:schemeClr val="accent1"/>
              </a:solidFill>
            </a:endParaRPr>
          </a:p>
          <a:p>
            <a:r>
              <a:rPr lang="en-US" sz="1800" dirty="0">
                <a:solidFill>
                  <a:schemeClr val="accent1"/>
                </a:solidFill>
              </a:rPr>
              <a:t>Improving LArTPC Clustering through AI-Based Scientific Reasoning and Fine-grained Domain-specific Tools toward Enhanced Discovery Capability in DUNE and SBND</a:t>
            </a:r>
          </a:p>
          <a:p>
            <a:endParaRPr lang="en-US">
              <a:solidFill>
                <a:schemeClr val="accent1"/>
              </a:solidFill>
            </a:endParaRPr>
          </a:p>
          <a:p>
            <a:r>
              <a:rPr lang="en-US">
                <a:solidFill>
                  <a:schemeClr val="accent1"/>
                </a:solidFill>
              </a:rPr>
              <a:t>LArTPC technology is central to the DUNE and SBN programs, which target the next generation of neutrino physics discoveries. Recent MicroBooNE results exclude the single light sterile neutrino explanation of the LSND and MiniBooNE anomalies, highlighting both the strengths of LArTPC detector technology and the limitations of current reconstruction methods, particularly for complex topologies such as photon-related channels. We propose to explore a novel approach that integrates </a:t>
            </a:r>
            <a:r>
              <a:rPr lang="en-US" sz="1800" dirty="0">
                <a:solidFill>
                  <a:schemeClr val="accent1"/>
                </a:solidFill>
              </a:rPr>
              <a:t>fine-grained </a:t>
            </a:r>
            <a:r>
              <a:rPr lang="en-US">
                <a:solidFill>
                  <a:schemeClr val="accent1"/>
                </a:solidFill>
              </a:rPr>
              <a:t>domain-specific tools from the Wire-Cell Toolkit with AI-based scientific reasoning to orchestrate reconstruction workflows, with LArTPC clustering as a concrete and representative use case. This approach aims to improve physics performance while establishing LArTPC reconstruction as a high-impact testbed for AI-driven scientific reasoning in experimental physics.</a:t>
            </a:r>
          </a:p>
        </p:txBody>
      </p:sp>
    </p:spTree>
    <p:extLst>
      <p:ext uri="{BB962C8B-B14F-4D97-AF65-F5344CB8AC3E}">
        <p14:creationId xmlns:p14="http://schemas.microsoft.com/office/powerpoint/2010/main" val="1689545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507E0-A293-9117-92AD-9D401116CD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317714-2A26-0E5A-E48B-2C44903BBCF7}"/>
              </a:ext>
            </a:extLst>
          </p:cNvPr>
          <p:cNvSpPr>
            <a:spLocks noGrp="1"/>
          </p:cNvSpPr>
          <p:nvPr>
            <p:ph type="title"/>
          </p:nvPr>
        </p:nvSpPr>
        <p:spPr>
          <a:xfrm>
            <a:off x="782309" y="160095"/>
            <a:ext cx="8286750" cy="645459"/>
          </a:xfrm>
        </p:spPr>
        <p:txBody>
          <a:bodyPr>
            <a:normAutofit/>
          </a:bodyPr>
          <a:lstStyle/>
          <a:p>
            <a:r>
              <a:rPr lang="en-US" sz="3200" dirty="0"/>
              <a:t>FY27 NPP LDRD Type B Pre-Proposal</a:t>
            </a:r>
          </a:p>
        </p:txBody>
      </p:sp>
      <p:sp>
        <p:nvSpPr>
          <p:cNvPr id="3" name="Slide Number Placeholder 2">
            <a:extLst>
              <a:ext uri="{FF2B5EF4-FFF2-40B4-BE49-F238E27FC236}">
                <a16:creationId xmlns:a16="http://schemas.microsoft.com/office/drawing/2014/main" id="{DA2131D9-F3F3-3456-60EC-6BBDD6FAA4B8}"/>
              </a:ext>
            </a:extLst>
          </p:cNvPr>
          <p:cNvSpPr>
            <a:spLocks noGrp="1"/>
          </p:cNvSpPr>
          <p:nvPr>
            <p:ph type="sldNum" sz="quarter" idx="4"/>
          </p:nvPr>
        </p:nvSpPr>
        <p:spPr/>
        <p:txBody>
          <a:bodyPr/>
          <a:lstStyle/>
          <a:p>
            <a:fld id="{933A556B-7C63-244D-9B7C-B0EA8042B330}" type="slidenum">
              <a:rPr lang="en-US" smtClean="0"/>
              <a:pPr/>
              <a:t>4</a:t>
            </a:fld>
            <a:endParaRPr lang="en-US" sz="750" dirty="0"/>
          </a:p>
        </p:txBody>
      </p:sp>
      <p:sp>
        <p:nvSpPr>
          <p:cNvPr id="5" name="TextBox 4">
            <a:extLst>
              <a:ext uri="{FF2B5EF4-FFF2-40B4-BE49-F238E27FC236}">
                <a16:creationId xmlns:a16="http://schemas.microsoft.com/office/drawing/2014/main" id="{4949515F-F3E6-DF05-B196-8DC030882DEB}"/>
              </a:ext>
            </a:extLst>
          </p:cNvPr>
          <p:cNvSpPr txBox="1"/>
          <p:nvPr/>
        </p:nvSpPr>
        <p:spPr>
          <a:xfrm>
            <a:off x="428625" y="805554"/>
            <a:ext cx="8481961" cy="5909310"/>
          </a:xfrm>
          <a:prstGeom prst="rect">
            <a:avLst/>
          </a:prstGeom>
          <a:noFill/>
        </p:spPr>
        <p:txBody>
          <a:bodyPr wrap="square">
            <a:spAutoFit/>
          </a:bodyPr>
          <a:lstStyle/>
          <a:p>
            <a:r>
              <a:rPr lang="en-US" b="1" dirty="0"/>
              <a:t>Program: </a:t>
            </a:r>
            <a:r>
              <a:rPr lang="en-US" dirty="0"/>
              <a:t>HEP</a:t>
            </a:r>
          </a:p>
          <a:p>
            <a:endParaRPr lang="en-US" dirty="0"/>
          </a:p>
          <a:p>
            <a:r>
              <a:rPr lang="en-US" b="1" dirty="0"/>
              <a:t>Return on Investment</a:t>
            </a:r>
          </a:p>
          <a:p>
            <a:pPr marL="285750" indent="-285750">
              <a:buFont typeface="Arial" panose="020B0604020202020204" pitchFamily="34" charset="0"/>
              <a:buChar char="•"/>
            </a:pPr>
            <a:r>
              <a:rPr lang="en-US" dirty="0"/>
              <a:t>The proposed study aligns well with recent U.S. initiatives (e.g., AmSC and Genesis Mission) emphasizing AI-empowered science.</a:t>
            </a:r>
          </a:p>
          <a:p>
            <a:pPr marL="285750" indent="-285750">
              <a:buFont typeface="Arial" panose="020B0604020202020204" pitchFamily="34" charset="0"/>
              <a:buChar char="•"/>
            </a:pPr>
            <a:r>
              <a:rPr lang="en-US" dirty="0"/>
              <a:t>The application of agentic AI to the HEP reconstruction chain, particularly fine-grained tool orchestration, remains novel and exploratory, strengthening the combined capabilities of BNL HEP and CDS.</a:t>
            </a:r>
          </a:p>
          <a:p>
            <a:pPr marL="285750" indent="-285750">
              <a:buFont typeface="Arial" panose="020B0604020202020204" pitchFamily="34" charset="0"/>
              <a:buChar char="•"/>
            </a:pPr>
            <a:r>
              <a:rPr lang="en-US" dirty="0"/>
              <a:t>Positions BNL to compete more effectively for future DOE AI-focused funding opportunities.</a:t>
            </a:r>
          </a:p>
          <a:p>
            <a:endParaRPr lang="en-US" dirty="0"/>
          </a:p>
          <a:p>
            <a:r>
              <a:rPr lang="en-US" b="1" dirty="0"/>
              <a:t>Broader Laboratory Impact</a:t>
            </a:r>
          </a:p>
          <a:p>
            <a:pPr marL="285750" indent="-285750">
              <a:buFont typeface="Arial" panose="020B0604020202020204" pitchFamily="34" charset="0"/>
              <a:buChar char="•"/>
            </a:pPr>
            <a:r>
              <a:rPr lang="en-US" dirty="0"/>
              <a:t>Expands and deepens expertise in advanced AI methodologies for HEP reconstruction</a:t>
            </a:r>
          </a:p>
          <a:p>
            <a:pPr marL="285750" indent="-285750">
              <a:buFont typeface="Arial" panose="020B0604020202020204" pitchFamily="34" charset="0"/>
              <a:buChar char="•"/>
            </a:pPr>
            <a:r>
              <a:rPr lang="en-US" dirty="0"/>
              <a:t>Establishes a pathway for broader AI integration, from coarse- to fine-grained levels, across other scientific domains at BNL</a:t>
            </a:r>
          </a:p>
          <a:p>
            <a:endParaRPr lang="en-US" dirty="0">
              <a:solidFill>
                <a:srgbClr val="FF0000"/>
              </a:solidFill>
            </a:endParaRPr>
          </a:p>
          <a:p>
            <a:r>
              <a:rPr lang="en-US" b="1" dirty="0"/>
              <a:t>Total planned funding per year in FY27 and FY28: </a:t>
            </a:r>
            <a:r>
              <a:rPr lang="en-US" dirty="0"/>
              <a:t>$250k/year</a:t>
            </a:r>
          </a:p>
          <a:p>
            <a:pPr marL="285750" indent="-285750">
              <a:buFont typeface="Arial" panose="020B0604020202020204" pitchFamily="34" charset="0"/>
              <a:buChar char="•"/>
            </a:pPr>
            <a:r>
              <a:rPr lang="en-US" dirty="0"/>
              <a:t>Postdoctoral researcher (PO): 0.5 FTE</a:t>
            </a:r>
          </a:p>
          <a:p>
            <a:pPr marL="285750" indent="-285750">
              <a:buFont typeface="Arial" panose="020B0604020202020204" pitchFamily="34" charset="0"/>
              <a:buChar char="•"/>
            </a:pPr>
            <a:r>
              <a:rPr lang="en-US" dirty="0"/>
              <a:t>Scientific staff (PO + CDS): 0.5 FTE</a:t>
            </a:r>
          </a:p>
          <a:p>
            <a:pPr marL="285750" indent="-285750">
              <a:buFont typeface="Arial" panose="020B0604020202020204" pitchFamily="34" charset="0"/>
              <a:buChar char="•"/>
            </a:pPr>
            <a:r>
              <a:rPr lang="en-US" dirty="0"/>
              <a:t>Computing resources</a:t>
            </a:r>
          </a:p>
        </p:txBody>
      </p:sp>
    </p:spTree>
    <p:extLst>
      <p:ext uri="{BB962C8B-B14F-4D97-AF65-F5344CB8AC3E}">
        <p14:creationId xmlns:p14="http://schemas.microsoft.com/office/powerpoint/2010/main" val="2654466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F5EEF-A69A-D8CE-2185-C0BDA9EFE7E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9E8A6E-3034-29D6-4B6C-C907BE9965E3}"/>
              </a:ext>
            </a:extLst>
          </p:cNvPr>
          <p:cNvSpPr>
            <a:spLocks noGrp="1"/>
          </p:cNvSpPr>
          <p:nvPr>
            <p:ph idx="1"/>
          </p:nvPr>
        </p:nvSpPr>
        <p:spPr>
          <a:xfrm>
            <a:off x="487648" y="77775"/>
            <a:ext cx="8656351" cy="1282565"/>
          </a:xfrm>
        </p:spPr>
        <p:txBody>
          <a:bodyPr/>
          <a:lstStyle/>
          <a:p>
            <a:r>
              <a:rPr lang="en-US" b="1"/>
              <a:t>Motivation:</a:t>
            </a:r>
            <a:r>
              <a:rPr lang="en-US"/>
              <a:t> Improve LArTPC reconstruction for complex topologies, such as photon-related channels, which are expected to carry rich and potentially new physics messages</a:t>
            </a:r>
          </a:p>
          <a:p>
            <a:endParaRPr lang="en-US"/>
          </a:p>
        </p:txBody>
      </p:sp>
      <p:sp>
        <p:nvSpPr>
          <p:cNvPr id="4" name="Slide Number Placeholder 3">
            <a:extLst>
              <a:ext uri="{FF2B5EF4-FFF2-40B4-BE49-F238E27FC236}">
                <a16:creationId xmlns:a16="http://schemas.microsoft.com/office/drawing/2014/main" id="{F4E181C3-C87E-DE2B-069F-EFE1D1D5B956}"/>
              </a:ext>
            </a:extLst>
          </p:cNvPr>
          <p:cNvSpPr>
            <a:spLocks noGrp="1"/>
          </p:cNvSpPr>
          <p:nvPr>
            <p:ph type="sldNum" sz="quarter" idx="4"/>
          </p:nvPr>
        </p:nvSpPr>
        <p:spPr/>
        <p:txBody>
          <a:bodyPr/>
          <a:lstStyle/>
          <a:p>
            <a:fld id="{933A556B-7C63-244D-9B7C-B0EA8042B330}" type="slidenum">
              <a:rPr lang="en-US" smtClean="0"/>
              <a:pPr/>
              <a:t>5</a:t>
            </a:fld>
            <a:endParaRPr lang="en-US" sz="750" dirty="0"/>
          </a:p>
        </p:txBody>
      </p:sp>
      <p:sp>
        <p:nvSpPr>
          <p:cNvPr id="5" name="TextBox 4">
            <a:extLst>
              <a:ext uri="{FF2B5EF4-FFF2-40B4-BE49-F238E27FC236}">
                <a16:creationId xmlns:a16="http://schemas.microsoft.com/office/drawing/2014/main" id="{4D65EB30-B95C-173C-ACE2-E19AE0FE8CC7}"/>
              </a:ext>
            </a:extLst>
          </p:cNvPr>
          <p:cNvSpPr txBox="1"/>
          <p:nvPr/>
        </p:nvSpPr>
        <p:spPr>
          <a:xfrm>
            <a:off x="7290244" y="1289656"/>
            <a:ext cx="1805302" cy="369332"/>
          </a:xfrm>
          <a:prstGeom prst="rect">
            <a:avLst/>
          </a:prstGeom>
          <a:noFill/>
        </p:spPr>
        <p:txBody>
          <a:bodyPr wrap="none" rtlCol="0">
            <a:spAutoFit/>
          </a:bodyPr>
          <a:lstStyle/>
          <a:p>
            <a:r>
              <a:rPr lang="en-US" b="0" i="0">
                <a:solidFill>
                  <a:srgbClr val="222222"/>
                </a:solidFill>
                <a:effectLst/>
                <a:latin typeface="-apple-system"/>
              </a:rPr>
              <a:t>arxiv:2502.06064</a:t>
            </a:r>
          </a:p>
        </p:txBody>
      </p:sp>
      <p:pic>
        <p:nvPicPr>
          <p:cNvPr id="9" name="Picture 8" descr="A graph of data and numbers&#10;&#10;Description automatically generated with medium confidence">
            <a:extLst>
              <a:ext uri="{FF2B5EF4-FFF2-40B4-BE49-F238E27FC236}">
                <a16:creationId xmlns:a16="http://schemas.microsoft.com/office/drawing/2014/main" id="{42930568-EB95-9EAE-3C40-C8A2E5CFABEC}"/>
              </a:ext>
            </a:extLst>
          </p:cNvPr>
          <p:cNvPicPr>
            <a:picLocks noChangeAspect="1"/>
          </p:cNvPicPr>
          <p:nvPr/>
        </p:nvPicPr>
        <p:blipFill>
          <a:blip r:embed="rId3"/>
          <a:stretch>
            <a:fillRect/>
          </a:stretch>
        </p:blipFill>
        <p:spPr>
          <a:xfrm>
            <a:off x="6092397" y="1633200"/>
            <a:ext cx="2919561" cy="23551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A graph of a line of data&#10;&#10;Description automatically generated with medium confidence">
            <a:extLst>
              <a:ext uri="{FF2B5EF4-FFF2-40B4-BE49-F238E27FC236}">
                <a16:creationId xmlns:a16="http://schemas.microsoft.com/office/drawing/2014/main" id="{2B7B6991-E886-2A2F-97B6-D45DBEAE5FA0}"/>
              </a:ext>
            </a:extLst>
          </p:cNvPr>
          <p:cNvPicPr>
            <a:picLocks noChangeAspect="1"/>
          </p:cNvPicPr>
          <p:nvPr/>
        </p:nvPicPr>
        <p:blipFill>
          <a:blip r:embed="rId4"/>
          <a:stretch>
            <a:fillRect/>
          </a:stretch>
        </p:blipFill>
        <p:spPr>
          <a:xfrm>
            <a:off x="2785335" y="4358453"/>
            <a:ext cx="2919561" cy="22441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a:extLst>
              <a:ext uri="{FF2B5EF4-FFF2-40B4-BE49-F238E27FC236}">
                <a16:creationId xmlns:a16="http://schemas.microsoft.com/office/drawing/2014/main" id="{EBE8E71F-D66F-9F76-713E-85306538701E}"/>
              </a:ext>
            </a:extLst>
          </p:cNvPr>
          <p:cNvSpPr txBox="1"/>
          <p:nvPr/>
        </p:nvSpPr>
        <p:spPr>
          <a:xfrm>
            <a:off x="7339232" y="6488668"/>
            <a:ext cx="1056700" cy="369332"/>
          </a:xfrm>
          <a:prstGeom prst="rect">
            <a:avLst/>
          </a:prstGeom>
          <a:noFill/>
        </p:spPr>
        <p:txBody>
          <a:bodyPr wrap="none" rtlCol="0">
            <a:spAutoFit/>
          </a:bodyPr>
          <a:lstStyle/>
          <a:p>
            <a:r>
              <a:rPr lang="en-US">
                <a:hlinkClick r:id="rId5"/>
              </a:rPr>
              <a:t>BEE link</a:t>
            </a:r>
            <a:endParaRPr lang="en-US"/>
          </a:p>
        </p:txBody>
      </p:sp>
      <p:grpSp>
        <p:nvGrpSpPr>
          <p:cNvPr id="24" name="Group 23">
            <a:extLst>
              <a:ext uri="{FF2B5EF4-FFF2-40B4-BE49-F238E27FC236}">
                <a16:creationId xmlns:a16="http://schemas.microsoft.com/office/drawing/2014/main" id="{C62D172D-A942-2E4C-8E21-4EAAFF377CC2}"/>
              </a:ext>
            </a:extLst>
          </p:cNvPr>
          <p:cNvGrpSpPr/>
          <p:nvPr/>
        </p:nvGrpSpPr>
        <p:grpSpPr>
          <a:xfrm>
            <a:off x="6288578" y="4507264"/>
            <a:ext cx="2855422" cy="2030472"/>
            <a:chOff x="5248994" y="4395141"/>
            <a:chExt cx="2855422" cy="2030472"/>
          </a:xfrm>
        </p:grpSpPr>
        <p:pic>
          <p:nvPicPr>
            <p:cNvPr id="14" name="Picture 13" descr="A group of colored lines&#10;&#10;Description automatically generated">
              <a:extLst>
                <a:ext uri="{FF2B5EF4-FFF2-40B4-BE49-F238E27FC236}">
                  <a16:creationId xmlns:a16="http://schemas.microsoft.com/office/drawing/2014/main" id="{7635EFE7-B386-61D0-45AC-8EE54FED80F9}"/>
                </a:ext>
              </a:extLst>
            </p:cNvPr>
            <p:cNvPicPr>
              <a:picLocks noChangeAspect="1"/>
            </p:cNvPicPr>
            <p:nvPr/>
          </p:nvPicPr>
          <p:blipFill>
            <a:blip r:embed="rId6"/>
            <a:stretch>
              <a:fillRect/>
            </a:stretch>
          </p:blipFill>
          <p:spPr>
            <a:xfrm>
              <a:off x="5371819" y="4395141"/>
              <a:ext cx="2384927" cy="19464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p14="http://schemas.microsoft.com/office/powerpoint/2010/main">
          <mc:Choice Requires="p14">
            <p:contentPart p14:bwMode="auto" r:id="rId7">
              <p14:nvContentPartPr>
                <p14:cNvPr id="17" name="Ink 16">
                  <a:extLst>
                    <a:ext uri="{FF2B5EF4-FFF2-40B4-BE49-F238E27FC236}">
                      <a16:creationId xmlns:a16="http://schemas.microsoft.com/office/drawing/2014/main" id="{38820B00-F462-B509-4AC4-7B99266A0CB3}"/>
                    </a:ext>
                  </a:extLst>
                </p14:cNvPr>
                <p14:cNvContentPartPr/>
                <p14:nvPr/>
              </p14:nvContentPartPr>
              <p14:xfrm>
                <a:off x="6512594" y="5816507"/>
                <a:ext cx="1303200" cy="424440"/>
              </p14:xfrm>
            </p:contentPart>
          </mc:Choice>
          <mc:Fallback xmlns="">
            <p:pic>
              <p:nvPicPr>
                <p:cNvPr id="17" name="Ink 16">
                  <a:extLst>
                    <a:ext uri="{FF2B5EF4-FFF2-40B4-BE49-F238E27FC236}">
                      <a16:creationId xmlns:a16="http://schemas.microsoft.com/office/drawing/2014/main" id="{38820B00-F462-B509-4AC4-7B99266A0CB3}"/>
                    </a:ext>
                  </a:extLst>
                </p:cNvPr>
                <p:cNvPicPr/>
                <p:nvPr/>
              </p:nvPicPr>
              <p:blipFill>
                <a:blip r:embed="rId8"/>
                <a:stretch>
                  <a:fillRect/>
                </a:stretch>
              </p:blipFill>
              <p:spPr>
                <a:xfrm>
                  <a:off x="6508274" y="5812187"/>
                  <a:ext cx="1311840" cy="433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 name="Ink 17">
                  <a:extLst>
                    <a:ext uri="{FF2B5EF4-FFF2-40B4-BE49-F238E27FC236}">
                      <a16:creationId xmlns:a16="http://schemas.microsoft.com/office/drawing/2014/main" id="{10796A48-090A-5BF5-E812-C9253D449D83}"/>
                    </a:ext>
                  </a:extLst>
                </p14:cNvPr>
                <p14:cNvContentPartPr/>
                <p14:nvPr/>
              </p14:nvContentPartPr>
              <p14:xfrm>
                <a:off x="5971154" y="4564427"/>
                <a:ext cx="428040" cy="677160"/>
              </p14:xfrm>
            </p:contentPart>
          </mc:Choice>
          <mc:Fallback xmlns="">
            <p:pic>
              <p:nvPicPr>
                <p:cNvPr id="18" name="Ink 17">
                  <a:extLst>
                    <a:ext uri="{FF2B5EF4-FFF2-40B4-BE49-F238E27FC236}">
                      <a16:creationId xmlns:a16="http://schemas.microsoft.com/office/drawing/2014/main" id="{10796A48-090A-5BF5-E812-C9253D449D83}"/>
                    </a:ext>
                  </a:extLst>
                </p:cNvPr>
                <p:cNvPicPr/>
                <p:nvPr/>
              </p:nvPicPr>
              <p:blipFill>
                <a:blip r:embed="rId10"/>
                <a:stretch>
                  <a:fillRect/>
                </a:stretch>
              </p:blipFill>
              <p:spPr>
                <a:xfrm>
                  <a:off x="5966834" y="4560107"/>
                  <a:ext cx="436680" cy="685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 name="Ink 18">
                  <a:extLst>
                    <a:ext uri="{FF2B5EF4-FFF2-40B4-BE49-F238E27FC236}">
                      <a16:creationId xmlns:a16="http://schemas.microsoft.com/office/drawing/2014/main" id="{A0650BA0-C4DC-DF4C-ED58-AB14AEC1179D}"/>
                    </a:ext>
                  </a:extLst>
                </p14:cNvPr>
                <p14:cNvContentPartPr/>
                <p14:nvPr/>
              </p14:nvContentPartPr>
              <p14:xfrm>
                <a:off x="5248994" y="6011627"/>
                <a:ext cx="815760" cy="333000"/>
              </p14:xfrm>
            </p:contentPart>
          </mc:Choice>
          <mc:Fallback xmlns="">
            <p:pic>
              <p:nvPicPr>
                <p:cNvPr id="19" name="Ink 18">
                  <a:extLst>
                    <a:ext uri="{FF2B5EF4-FFF2-40B4-BE49-F238E27FC236}">
                      <a16:creationId xmlns:a16="http://schemas.microsoft.com/office/drawing/2014/main" id="{A0650BA0-C4DC-DF4C-ED58-AB14AEC1179D}"/>
                    </a:ext>
                  </a:extLst>
                </p:cNvPr>
                <p:cNvPicPr/>
                <p:nvPr/>
              </p:nvPicPr>
              <p:blipFill>
                <a:blip r:embed="rId12"/>
                <a:stretch>
                  <a:fillRect/>
                </a:stretch>
              </p:blipFill>
              <p:spPr>
                <a:xfrm>
                  <a:off x="5244674" y="6007307"/>
                  <a:ext cx="824400" cy="341640"/>
                </a:xfrm>
                <a:prstGeom prst="rect">
                  <a:avLst/>
                </a:prstGeom>
              </p:spPr>
            </p:pic>
          </mc:Fallback>
        </mc:AlternateContent>
        <p:sp>
          <p:nvSpPr>
            <p:cNvPr id="20" name="TextBox 19">
              <a:extLst>
                <a:ext uri="{FF2B5EF4-FFF2-40B4-BE49-F238E27FC236}">
                  <a16:creationId xmlns:a16="http://schemas.microsoft.com/office/drawing/2014/main" id="{509F9A4D-669D-D028-4D27-D5D114E05027}"/>
                </a:ext>
              </a:extLst>
            </p:cNvPr>
            <p:cNvSpPr txBox="1"/>
            <p:nvPr/>
          </p:nvSpPr>
          <p:spPr>
            <a:xfrm>
              <a:off x="7765862" y="6056281"/>
              <a:ext cx="338554" cy="369332"/>
            </a:xfrm>
            <a:prstGeom prst="rect">
              <a:avLst/>
            </a:prstGeom>
            <a:noFill/>
          </p:spPr>
          <p:txBody>
            <a:bodyPr wrap="none" rtlCol="0">
              <a:spAutoFit/>
            </a:bodyPr>
            <a:lstStyle/>
            <a:p>
              <a:r>
                <a:rPr lang="en-US">
                  <a:solidFill>
                    <a:srgbClr val="FF0000"/>
                  </a:solidFill>
                </a:rPr>
                <a:t>A</a:t>
              </a:r>
            </a:p>
          </p:txBody>
        </p:sp>
        <p:sp>
          <p:nvSpPr>
            <p:cNvPr id="21" name="TextBox 20">
              <a:extLst>
                <a:ext uri="{FF2B5EF4-FFF2-40B4-BE49-F238E27FC236}">
                  <a16:creationId xmlns:a16="http://schemas.microsoft.com/office/drawing/2014/main" id="{1755528A-4AD8-E247-31C3-8ADBDE5E45CB}"/>
                </a:ext>
              </a:extLst>
            </p:cNvPr>
            <p:cNvSpPr txBox="1"/>
            <p:nvPr/>
          </p:nvSpPr>
          <p:spPr>
            <a:xfrm>
              <a:off x="5912106" y="4915907"/>
              <a:ext cx="338554" cy="369332"/>
            </a:xfrm>
            <a:prstGeom prst="rect">
              <a:avLst/>
            </a:prstGeom>
            <a:noFill/>
          </p:spPr>
          <p:txBody>
            <a:bodyPr wrap="none" rtlCol="0">
              <a:spAutoFit/>
            </a:bodyPr>
            <a:lstStyle/>
            <a:p>
              <a:r>
                <a:rPr lang="en-US">
                  <a:solidFill>
                    <a:srgbClr val="FF0000"/>
                  </a:solidFill>
                </a:rPr>
                <a:t>B</a:t>
              </a:r>
            </a:p>
          </p:txBody>
        </p:sp>
        <p:sp>
          <p:nvSpPr>
            <p:cNvPr id="22" name="TextBox 21">
              <a:extLst>
                <a:ext uri="{FF2B5EF4-FFF2-40B4-BE49-F238E27FC236}">
                  <a16:creationId xmlns:a16="http://schemas.microsoft.com/office/drawing/2014/main" id="{CF25E7D8-85DF-DD4C-6B9C-747E176FE4CC}"/>
                </a:ext>
              </a:extLst>
            </p:cNvPr>
            <p:cNvSpPr txBox="1"/>
            <p:nvPr/>
          </p:nvSpPr>
          <p:spPr>
            <a:xfrm>
              <a:off x="5619776" y="5724404"/>
              <a:ext cx="351378" cy="369332"/>
            </a:xfrm>
            <a:prstGeom prst="rect">
              <a:avLst/>
            </a:prstGeom>
            <a:noFill/>
          </p:spPr>
          <p:txBody>
            <a:bodyPr wrap="none" rtlCol="0">
              <a:spAutoFit/>
            </a:bodyPr>
            <a:lstStyle/>
            <a:p>
              <a:r>
                <a:rPr lang="en-US">
                  <a:solidFill>
                    <a:srgbClr val="FF0000"/>
                  </a:solidFill>
                </a:rPr>
                <a:t>C</a:t>
              </a:r>
            </a:p>
          </p:txBody>
        </p:sp>
      </p:grpSp>
      <p:sp>
        <p:nvSpPr>
          <p:cNvPr id="23" name="TextBox 22">
            <a:extLst>
              <a:ext uri="{FF2B5EF4-FFF2-40B4-BE49-F238E27FC236}">
                <a16:creationId xmlns:a16="http://schemas.microsoft.com/office/drawing/2014/main" id="{18CF9D4C-0FFB-D836-5527-138A8875422C}"/>
              </a:ext>
            </a:extLst>
          </p:cNvPr>
          <p:cNvSpPr txBox="1"/>
          <p:nvPr/>
        </p:nvSpPr>
        <p:spPr>
          <a:xfrm>
            <a:off x="712209" y="5556075"/>
            <a:ext cx="1949147" cy="584775"/>
          </a:xfrm>
          <a:prstGeom prst="rect">
            <a:avLst/>
          </a:prstGeom>
          <a:noFill/>
        </p:spPr>
        <p:txBody>
          <a:bodyPr wrap="square" rtlCol="0">
            <a:spAutoFit/>
          </a:bodyPr>
          <a:lstStyle/>
          <a:p>
            <a:r>
              <a:rPr lang="en-US" sz="1600" b="0" i="1">
                <a:solidFill>
                  <a:srgbClr val="006699"/>
                </a:solidFill>
                <a:effectLst/>
                <a:latin typeface="-apple-system"/>
                <a:hlinkClick r:id="rId13"/>
              </a:rPr>
              <a:t>Nature</a:t>
            </a:r>
            <a:r>
              <a:rPr lang="en-US" sz="1600" b="0" i="0">
                <a:solidFill>
                  <a:srgbClr val="222222"/>
                </a:solidFill>
                <a:effectLst/>
                <a:latin typeface="-apple-system"/>
              </a:rPr>
              <a:t> </a:t>
            </a:r>
            <a:r>
              <a:rPr lang="en-US" sz="1600" b="1" i="0">
                <a:solidFill>
                  <a:srgbClr val="222222"/>
                </a:solidFill>
                <a:effectLst/>
                <a:latin typeface="-apple-system"/>
              </a:rPr>
              <a:t>volume 648</a:t>
            </a:r>
            <a:r>
              <a:rPr lang="en-US" sz="1600" b="0" i="0">
                <a:solidFill>
                  <a:srgbClr val="222222"/>
                </a:solidFill>
                <a:effectLst/>
                <a:latin typeface="-apple-system"/>
              </a:rPr>
              <a:t>, pages64–69 (2025)</a:t>
            </a:r>
          </a:p>
        </p:txBody>
      </p:sp>
      <p:sp>
        <p:nvSpPr>
          <p:cNvPr id="25" name="TextBox 24">
            <a:extLst>
              <a:ext uri="{FF2B5EF4-FFF2-40B4-BE49-F238E27FC236}">
                <a16:creationId xmlns:a16="http://schemas.microsoft.com/office/drawing/2014/main" id="{9E1806A3-432D-E9A2-646B-73A11E61D88E}"/>
              </a:ext>
            </a:extLst>
          </p:cNvPr>
          <p:cNvSpPr txBox="1"/>
          <p:nvPr/>
        </p:nvSpPr>
        <p:spPr>
          <a:xfrm>
            <a:off x="300312" y="1289656"/>
            <a:ext cx="5502584" cy="2800767"/>
          </a:xfrm>
          <a:prstGeom prst="rect">
            <a:avLst/>
          </a:prstGeom>
          <a:noFill/>
        </p:spPr>
        <p:txBody>
          <a:bodyPr wrap="square" rtlCol="0">
            <a:spAutoFit/>
          </a:bodyPr>
          <a:lstStyle/>
          <a:p>
            <a:pPr marL="285750" indent="-285750">
              <a:buFont typeface="Arial" panose="020B0604020202020204" pitchFamily="34" charset="0"/>
              <a:buChar char="•"/>
            </a:pPr>
            <a:r>
              <a:rPr lang="en-US" sz="1600">
                <a:effectLst/>
                <a:ea typeface="DengXian" panose="02010600030101010101" pitchFamily="2" charset="-122"/>
                <a:cs typeface="Times New Roman" panose="02020603050405020304" pitchFamily="18" charset="0"/>
              </a:rPr>
              <a:t>The single light sterile neutrino interpretation has been ruled out</a:t>
            </a:r>
          </a:p>
          <a:p>
            <a:pPr marL="285750" indent="-285750">
              <a:buFont typeface="Arial" panose="020B0604020202020204" pitchFamily="34" charset="0"/>
              <a:buChar char="•"/>
            </a:pPr>
            <a:r>
              <a:rPr lang="en-US" sz="1600">
                <a:effectLst/>
                <a:ea typeface="DengXian" panose="02010600030101010101" pitchFamily="2" charset="-122"/>
                <a:cs typeface="Times New Roman" panose="02020603050405020304" pitchFamily="18" charset="0"/>
              </a:rPr>
              <a:t>The first MicroBooNE search for the MiniBooNE LEE in an inclusive photon channel observed a 2.2</a:t>
            </a:r>
            <a:r>
              <a:rPr lang="el-GR" sz="1600">
                <a:effectLst/>
                <a:ea typeface="DengXian" panose="02010600030101010101" pitchFamily="2" charset="-122"/>
                <a:cs typeface="Times New Roman" panose="02020603050405020304" pitchFamily="18" charset="0"/>
              </a:rPr>
              <a:t>σ </a:t>
            </a:r>
            <a:r>
              <a:rPr lang="en-US" sz="1600">
                <a:effectLst/>
                <a:ea typeface="DengXian" panose="02010600030101010101" pitchFamily="2" charset="-122"/>
                <a:cs typeface="Times New Roman" panose="02020603050405020304" pitchFamily="18" charset="0"/>
              </a:rPr>
              <a:t>local significance relative to GENIE predictions</a:t>
            </a:r>
          </a:p>
          <a:p>
            <a:pPr marL="285750" indent="-285750">
              <a:buFont typeface="Arial" panose="020B0604020202020204" pitchFamily="34" charset="0"/>
              <a:buChar char="•"/>
            </a:pPr>
            <a:r>
              <a:rPr lang="en-US" sz="1600">
                <a:effectLst/>
                <a:ea typeface="DengXian" panose="02010600030101010101" pitchFamily="2" charset="-122"/>
                <a:cs typeface="Times New Roman" panose="02020603050405020304" pitchFamily="18" charset="0"/>
              </a:rPr>
              <a:t>Current LArTPC clustering performance remains limited for complex topologies such as photon-rich final states</a:t>
            </a:r>
          </a:p>
          <a:p>
            <a:pPr marL="285750" indent="-285750">
              <a:buFont typeface="Arial" panose="020B0604020202020204" pitchFamily="34" charset="0"/>
              <a:buChar char="•"/>
            </a:pPr>
            <a:r>
              <a:rPr lang="en-US" sz="1600">
                <a:ea typeface="DengXian" panose="02010600030101010101" pitchFamily="2" charset="-122"/>
                <a:cs typeface="Times New Roman" panose="02020603050405020304" pitchFamily="18" charset="0"/>
              </a:rPr>
              <a:t>Experience from Wire-Cell development shows that </a:t>
            </a:r>
            <a:r>
              <a:rPr lang="en-US" sz="1600" b="1">
                <a:ea typeface="DengXian" panose="02010600030101010101" pitchFamily="2" charset="-122"/>
                <a:cs typeface="Times New Roman" panose="02020603050405020304" pitchFamily="18" charset="0"/>
              </a:rPr>
              <a:t>human reasoning </a:t>
            </a:r>
            <a:r>
              <a:rPr lang="en-US" sz="1600">
                <a:ea typeface="DengXian" panose="02010600030101010101" pitchFamily="2" charset="-122"/>
                <a:cs typeface="Times New Roman" panose="02020603050405020304" pitchFamily="18" charset="0"/>
              </a:rPr>
              <a:t>in selecting and sequencing tools plays a key role in achieving optimized performance.</a:t>
            </a:r>
          </a:p>
          <a:p>
            <a:pPr marL="742950" lvl="1" indent="-285750">
              <a:buFont typeface="Arial" panose="020B0604020202020204" pitchFamily="34" charset="0"/>
              <a:buChar char="•"/>
            </a:pPr>
            <a:r>
              <a:rPr lang="en-US" sz="1600" b="1">
                <a:ea typeface="DengXian" panose="02010600030101010101" pitchFamily="2" charset="-122"/>
                <a:cs typeface="Times New Roman" panose="02020603050405020304" pitchFamily="18" charset="0"/>
              </a:rPr>
              <a:t>Human reasoning -&gt;</a:t>
            </a:r>
            <a:r>
              <a:rPr lang="en-US" sz="1600">
                <a:ea typeface="DengXian" panose="02010600030101010101" pitchFamily="2" charset="-122"/>
                <a:cs typeface="Times New Roman" panose="02020603050405020304" pitchFamily="18" charset="0"/>
              </a:rPr>
              <a:t> </a:t>
            </a:r>
            <a:r>
              <a:rPr lang="en-US" sz="1600" b="1">
                <a:ea typeface="DengXian" panose="02010600030101010101" pitchFamily="2" charset="-122"/>
                <a:cs typeface="Times New Roman" panose="02020603050405020304" pitchFamily="18" charset="0"/>
              </a:rPr>
              <a:t>AI reasoning</a:t>
            </a:r>
            <a:r>
              <a:rPr lang="en-US" sz="1600">
                <a:ea typeface="DengXian" panose="02010600030101010101" pitchFamily="2" charset="-122"/>
                <a:cs typeface="Times New Roman" panose="02020603050405020304" pitchFamily="18" charset="0"/>
              </a:rPr>
              <a:t>?</a:t>
            </a:r>
          </a:p>
        </p:txBody>
      </p:sp>
    </p:spTree>
    <p:extLst>
      <p:ext uri="{BB962C8B-B14F-4D97-AF65-F5344CB8AC3E}">
        <p14:creationId xmlns:p14="http://schemas.microsoft.com/office/powerpoint/2010/main" val="4274167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F259B-63C7-6CFA-1B8C-8C8B56B1A72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8C8E7C-33E9-4036-E102-AF900FAF4667}"/>
              </a:ext>
            </a:extLst>
          </p:cNvPr>
          <p:cNvSpPr>
            <a:spLocks noGrp="1"/>
          </p:cNvSpPr>
          <p:nvPr>
            <p:ph idx="1"/>
          </p:nvPr>
        </p:nvSpPr>
        <p:spPr>
          <a:xfrm>
            <a:off x="428625" y="84988"/>
            <a:ext cx="8415970" cy="6231607"/>
          </a:xfrm>
        </p:spPr>
        <p:txBody>
          <a:bodyPr>
            <a:normAutofit/>
          </a:bodyPr>
          <a:lstStyle/>
          <a:p>
            <a:r>
              <a:rPr lang="en-US" sz="2800" b="1" dirty="0"/>
              <a:t>Approach: Combine established Wire-Cell tools with agentic AI methodologies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b="1" dirty="0"/>
              <a:t>Current Limitation: </a:t>
            </a:r>
            <a:r>
              <a:rPr lang="en-US" sz="2000" dirty="0"/>
              <a:t>Existing clustering algorithms are applied in a fixed sequence across all topologies, leading to inefficiencies and suboptimal performance for complex or topology-specific events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b="1"/>
              <a:t>Proposed Solution</a:t>
            </a:r>
            <a:endParaRPr lang="en-US" sz="2000"/>
          </a:p>
          <a:p>
            <a:pPr lvl="1"/>
            <a:r>
              <a:rPr lang="en-US"/>
              <a:t>Package existing clustering algorithms (granularity is at C++ function/algorithm level) as MCP tools</a:t>
            </a:r>
          </a:p>
          <a:p>
            <a:pPr lvl="1"/>
            <a:r>
              <a:rPr lang="en-US"/>
              <a:t>Develop an event descriptor to summarize key event features in text/JSON</a:t>
            </a:r>
          </a:p>
          <a:p>
            <a:pPr lvl="1"/>
            <a:r>
              <a:rPr lang="en-US"/>
              <a:t>Implement an MCP server in C++</a:t>
            </a:r>
          </a:p>
          <a:p>
            <a:pPr lvl="1"/>
            <a:r>
              <a:rPr lang="en-US"/>
              <a:t>Build a Python fine-tuning framework leveraging the MCP server and open-weight LLMs</a:t>
            </a:r>
          </a:p>
          <a:p>
            <a:pPr lvl="1"/>
            <a:r>
              <a:rPr lang="en-US"/>
              <a:t>Initialize with supervised fine-tuning guided by traditional workflows</a:t>
            </a:r>
          </a:p>
          <a:p>
            <a:pPr lvl="1"/>
            <a:r>
              <a:rPr lang="en-US"/>
              <a:t>Apply truth-based reinforcement learning fine-tuning (RLFT)</a:t>
            </a:r>
          </a:p>
        </p:txBody>
      </p:sp>
      <p:sp>
        <p:nvSpPr>
          <p:cNvPr id="4" name="Slide Number Placeholder 3">
            <a:extLst>
              <a:ext uri="{FF2B5EF4-FFF2-40B4-BE49-F238E27FC236}">
                <a16:creationId xmlns:a16="http://schemas.microsoft.com/office/drawing/2014/main" id="{F2A474CE-0EE7-5540-9FA9-EC828A5178F6}"/>
              </a:ext>
            </a:extLst>
          </p:cNvPr>
          <p:cNvSpPr>
            <a:spLocks noGrp="1"/>
          </p:cNvSpPr>
          <p:nvPr>
            <p:ph type="sldNum" sz="quarter" idx="4"/>
          </p:nvPr>
        </p:nvSpPr>
        <p:spPr/>
        <p:txBody>
          <a:bodyPr/>
          <a:lstStyle/>
          <a:p>
            <a:fld id="{933A556B-7C63-244D-9B7C-B0EA8042B330}" type="slidenum">
              <a:rPr lang="en-US" smtClean="0"/>
              <a:pPr/>
              <a:t>6</a:t>
            </a:fld>
            <a:endParaRPr lang="en-US" sz="750" dirty="0"/>
          </a:p>
        </p:txBody>
      </p:sp>
    </p:spTree>
    <p:extLst>
      <p:ext uri="{BB962C8B-B14F-4D97-AF65-F5344CB8AC3E}">
        <p14:creationId xmlns:p14="http://schemas.microsoft.com/office/powerpoint/2010/main" val="2459630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D39E8-4177-B9E9-7C79-74DCC16F561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AC040C-0444-263A-F355-B85C9D196E65}"/>
              </a:ext>
            </a:extLst>
          </p:cNvPr>
          <p:cNvSpPr>
            <a:spLocks noGrp="1"/>
          </p:cNvSpPr>
          <p:nvPr>
            <p:ph idx="1"/>
          </p:nvPr>
        </p:nvSpPr>
        <p:spPr>
          <a:xfrm>
            <a:off x="556971" y="176279"/>
            <a:ext cx="8286750" cy="6027751"/>
          </a:xfrm>
        </p:spPr>
        <p:txBody>
          <a:bodyPr>
            <a:noAutofit/>
          </a:bodyPr>
          <a:lstStyle/>
          <a:p>
            <a:r>
              <a:rPr lang="en-US" sz="2000" b="1"/>
              <a:t>Deliverables</a:t>
            </a:r>
            <a:endParaRPr lang="en-US" sz="2000"/>
          </a:p>
          <a:p>
            <a:pPr>
              <a:buFont typeface="Arial" panose="020B0604020202020204" pitchFamily="34" charset="0"/>
              <a:buChar char="•"/>
            </a:pPr>
            <a:r>
              <a:rPr lang="en-US" sz="2000"/>
              <a:t>A validated workflow to enhance LArTPC reconstruction, with photon-related topologies as a representative use case</a:t>
            </a:r>
          </a:p>
          <a:p>
            <a:pPr>
              <a:buFont typeface="Arial" panose="020B0604020202020204" pitchFamily="34" charset="0"/>
              <a:buChar char="•"/>
            </a:pPr>
            <a:r>
              <a:rPr lang="en-US" sz="2000"/>
              <a:t>An extensible MCP-based framework integrated into Wire-Cell that is capable of algorithm-level tool orchestration</a:t>
            </a:r>
          </a:p>
          <a:p>
            <a:pPr>
              <a:buFont typeface="Arial" panose="020B0604020202020204" pitchFamily="34" charset="0"/>
              <a:buChar char="•"/>
            </a:pPr>
            <a:r>
              <a:rPr lang="en-US" sz="2000"/>
              <a:t>A reusable platform for testing and advancing AI methodologies in HEP reconstruction</a:t>
            </a:r>
          </a:p>
          <a:p>
            <a:pPr>
              <a:buFont typeface="Arial" panose="020B0604020202020204" pitchFamily="34" charset="0"/>
              <a:buChar char="•"/>
            </a:pPr>
            <a:r>
              <a:rPr lang="en-US" sz="2000" i="1"/>
              <a:t>(Optional extension)</a:t>
            </a:r>
            <a:r>
              <a:rPr lang="en-US" sz="2000"/>
              <a:t> Photon-related analyses in SBND using the proposed workflow conducted through collaboration with Universities</a:t>
            </a:r>
          </a:p>
          <a:p>
            <a:endParaRPr lang="en-US" sz="2000"/>
          </a:p>
          <a:p>
            <a:r>
              <a:rPr lang="en-US" sz="2000" b="1"/>
              <a:t>Personnel</a:t>
            </a:r>
            <a:endParaRPr lang="en-US" sz="2000"/>
          </a:p>
          <a:p>
            <a:pPr>
              <a:buFont typeface="Arial" panose="020B0604020202020204" pitchFamily="34" charset="0"/>
              <a:buChar char="•"/>
            </a:pPr>
            <a:r>
              <a:rPr lang="en-US" sz="2000" b="1"/>
              <a:t>Haiwang Yu (PO):</a:t>
            </a:r>
            <a:r>
              <a:rPr lang="en-US" sz="2000"/>
              <a:t> C++ implementation and system integration</a:t>
            </a:r>
          </a:p>
          <a:p>
            <a:pPr>
              <a:buFont typeface="Arial" panose="020B0604020202020204" pitchFamily="34" charset="0"/>
              <a:buChar char="•"/>
            </a:pPr>
            <a:r>
              <a:rPr lang="en-US" sz="2000" b="1"/>
              <a:t>Yi Huang (CDS):</a:t>
            </a:r>
            <a:r>
              <a:rPr lang="en-US" sz="2000"/>
              <a:t> Python framework and fine-tuning pipeline</a:t>
            </a:r>
          </a:p>
          <a:p>
            <a:pPr>
              <a:buFont typeface="Arial" panose="020B0604020202020204" pitchFamily="34" charset="0"/>
              <a:buChar char="•"/>
            </a:pPr>
            <a:r>
              <a:rPr lang="en-US" sz="2000" b="1"/>
              <a:t>Postdoc (PO):</a:t>
            </a:r>
            <a:r>
              <a:rPr lang="en-US" sz="2000"/>
              <a:t> Model training, validation, and performance studies</a:t>
            </a:r>
          </a:p>
          <a:p>
            <a:pPr>
              <a:buFont typeface="Arial" panose="020B0604020202020204" pitchFamily="34" charset="0"/>
              <a:buChar char="•"/>
            </a:pPr>
            <a:r>
              <a:rPr lang="en-US" sz="2000" b="1"/>
              <a:t>Additional team members:</a:t>
            </a:r>
            <a:r>
              <a:rPr lang="en-US" sz="2000"/>
              <a:t> Advisory and domain-expert support</a:t>
            </a:r>
          </a:p>
        </p:txBody>
      </p:sp>
      <p:sp>
        <p:nvSpPr>
          <p:cNvPr id="4" name="Slide Number Placeholder 3">
            <a:extLst>
              <a:ext uri="{FF2B5EF4-FFF2-40B4-BE49-F238E27FC236}">
                <a16:creationId xmlns:a16="http://schemas.microsoft.com/office/drawing/2014/main" id="{0FE3D683-2C52-D205-E2A2-19883FCE8E2D}"/>
              </a:ext>
            </a:extLst>
          </p:cNvPr>
          <p:cNvSpPr>
            <a:spLocks noGrp="1"/>
          </p:cNvSpPr>
          <p:nvPr>
            <p:ph type="sldNum" sz="quarter" idx="4"/>
          </p:nvPr>
        </p:nvSpPr>
        <p:spPr/>
        <p:txBody>
          <a:bodyPr/>
          <a:lstStyle/>
          <a:p>
            <a:fld id="{933A556B-7C63-244D-9B7C-B0EA8042B330}" type="slidenum">
              <a:rPr lang="en-US" smtClean="0"/>
              <a:pPr/>
              <a:t>7</a:t>
            </a:fld>
            <a:endParaRPr lang="en-US" sz="750" dirty="0"/>
          </a:p>
        </p:txBody>
      </p:sp>
    </p:spTree>
    <p:extLst>
      <p:ext uri="{BB962C8B-B14F-4D97-AF65-F5344CB8AC3E}">
        <p14:creationId xmlns:p14="http://schemas.microsoft.com/office/powerpoint/2010/main" val="2744691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5C65E-208F-418D-BE98-EBFCD02C86F4}"/>
              </a:ext>
            </a:extLst>
          </p:cNvPr>
          <p:cNvSpPr>
            <a:spLocks noGrp="1"/>
          </p:cNvSpPr>
          <p:nvPr>
            <p:ph type="title"/>
          </p:nvPr>
        </p:nvSpPr>
        <p:spPr>
          <a:xfrm>
            <a:off x="517402" y="195177"/>
            <a:ext cx="8286750" cy="611648"/>
          </a:xfrm>
        </p:spPr>
        <p:txBody>
          <a:bodyPr/>
          <a:lstStyle/>
          <a:p>
            <a:pPr algn="ctr"/>
            <a:r>
              <a:rPr lang="en-US" dirty="0"/>
              <a:t>Summary 1</a:t>
            </a:r>
          </a:p>
        </p:txBody>
      </p:sp>
      <p:sp>
        <p:nvSpPr>
          <p:cNvPr id="3" name="Slide Number Placeholder 2">
            <a:extLst>
              <a:ext uri="{FF2B5EF4-FFF2-40B4-BE49-F238E27FC236}">
                <a16:creationId xmlns:a16="http://schemas.microsoft.com/office/drawing/2014/main" id="{D569ADDA-D911-4B7F-8578-5ADD1E098B3F}"/>
              </a:ext>
            </a:extLst>
          </p:cNvPr>
          <p:cNvSpPr>
            <a:spLocks noGrp="1"/>
          </p:cNvSpPr>
          <p:nvPr>
            <p:ph type="sldNum" sz="quarter" idx="4"/>
          </p:nvPr>
        </p:nvSpPr>
        <p:spPr/>
        <p:txBody>
          <a:bodyPr/>
          <a:lstStyle/>
          <a:p>
            <a:fld id="{933A556B-7C63-244D-9B7C-B0EA8042B330}" type="slidenum">
              <a:rPr lang="en-US" smtClean="0"/>
              <a:pPr/>
              <a:t>8</a:t>
            </a:fld>
            <a:endParaRPr lang="en-US" sz="750" dirty="0"/>
          </a:p>
        </p:txBody>
      </p:sp>
      <p:sp>
        <p:nvSpPr>
          <p:cNvPr id="4" name="TextBox 3">
            <a:extLst>
              <a:ext uri="{FF2B5EF4-FFF2-40B4-BE49-F238E27FC236}">
                <a16:creationId xmlns:a16="http://schemas.microsoft.com/office/drawing/2014/main" id="{D6AA8DA7-FA78-67CF-396A-78BDC74AF979}"/>
              </a:ext>
            </a:extLst>
          </p:cNvPr>
          <p:cNvSpPr txBox="1"/>
          <p:nvPr/>
        </p:nvSpPr>
        <p:spPr>
          <a:xfrm>
            <a:off x="422713" y="806825"/>
            <a:ext cx="8476127" cy="5632311"/>
          </a:xfrm>
          <a:prstGeom prst="rect">
            <a:avLst/>
          </a:prstGeom>
          <a:noFill/>
        </p:spPr>
        <p:txBody>
          <a:bodyPr wrap="square" rtlCol="0">
            <a:spAutoFit/>
          </a:bodyPr>
          <a:lstStyle/>
          <a:p>
            <a:r>
              <a:rPr lang="en-US" b="1" dirty="0"/>
              <a:t>Proposal Overview</a:t>
            </a:r>
            <a:endParaRPr lang="en-US" dirty="0"/>
          </a:p>
          <a:p>
            <a:pPr marL="285750" indent="-285750">
              <a:buFont typeface="Arial" panose="020B0604020202020204" pitchFamily="34" charset="0"/>
              <a:buChar char="•"/>
            </a:pPr>
            <a:r>
              <a:rPr lang="en-US" dirty="0"/>
              <a:t>We propose to improve LArTPC clustering through AI-based scientific reasoning and fine-grained, domain-specific tools.</a:t>
            </a:r>
          </a:p>
          <a:p>
            <a:pPr marL="285750" indent="-285750">
              <a:buFont typeface="Arial" panose="020B0604020202020204" pitchFamily="34" charset="0"/>
              <a:buChar char="•"/>
            </a:pPr>
            <a:r>
              <a:rPr lang="en-US" b="1"/>
              <a:t>Long-Term Physics Impact</a:t>
            </a:r>
            <a:r>
              <a:rPr lang="en-US" dirty="0"/>
              <a:t>: The final goal is to enhance the discovery capabilities of LArTPC in DUNE and SBND. This study serves as a technology demonstration, delivering </a:t>
            </a:r>
            <a:r>
              <a:rPr lang="en-US" b="1" dirty="0"/>
              <a:t>infrastructure</a:t>
            </a:r>
            <a:r>
              <a:rPr lang="en-US" dirty="0"/>
              <a:t> that can be reused in the future. </a:t>
            </a:r>
          </a:p>
          <a:p>
            <a:pPr marL="285750" indent="-285750">
              <a:buFont typeface="Arial" panose="020B0604020202020204" pitchFamily="34" charset="0"/>
              <a:buChar char="•"/>
            </a:pPr>
            <a:r>
              <a:rPr lang="en-US" b="1" dirty="0"/>
              <a:t>AI Impact: </a:t>
            </a:r>
            <a:r>
              <a:rPr lang="en-US" dirty="0"/>
              <a:t>The proposed work focuses on the </a:t>
            </a:r>
            <a:r>
              <a:rPr lang="en-US" b="1" dirty="0"/>
              <a:t>fine granularity </a:t>
            </a:r>
            <a:r>
              <a:rPr lang="en-US" dirty="0"/>
              <a:t>of agentic AI in science, complementing and extending emerging agentic AI applications in scientific research.</a:t>
            </a:r>
          </a:p>
          <a:p>
            <a:pPr marL="285750" indent="-285750">
              <a:buFont typeface="Arial" panose="020B0604020202020204" pitchFamily="34" charset="0"/>
              <a:buChar char="•"/>
            </a:pPr>
            <a:r>
              <a:rPr lang="en-US" b="1"/>
              <a:t>Near-Term Physics Impact: </a:t>
            </a:r>
            <a:r>
              <a:rPr lang="en-US" dirty="0"/>
              <a:t>The direct outcomes of the proposed work can be utilized by collaborators in physics analyses (</a:t>
            </a:r>
            <a:r>
              <a:rPr lang="en-US" dirty="0">
                <a:solidFill>
                  <a:schemeClr val="accent1"/>
                </a:solidFill>
              </a:rPr>
              <a:t>out side scope of this LDRD</a:t>
            </a:r>
            <a:r>
              <a:rPr lang="en-US" dirty="0"/>
              <a:t>) with the potential for high impact.</a:t>
            </a:r>
          </a:p>
          <a:p>
            <a:pPr marL="285750" indent="-285750">
              <a:buFont typeface="Arial" panose="020B0604020202020204" pitchFamily="34" charset="0"/>
              <a:buChar char="•"/>
            </a:pPr>
            <a:r>
              <a:rPr lang="en-US" dirty="0"/>
              <a:t>Note: Compared to traditional and machine-learning–based reconstruction optimization methods, the proposed agentic AI approach is exploratory in nature and is </a:t>
            </a:r>
            <a:r>
              <a:rPr lang="en-US" dirty="0">
                <a:solidFill>
                  <a:schemeClr val="accent1"/>
                </a:solidFill>
              </a:rPr>
              <a:t>not included in the baseline R&amp;D scope</a:t>
            </a:r>
            <a:r>
              <a:rPr lang="en-US" dirty="0"/>
              <a:t>.</a:t>
            </a:r>
          </a:p>
          <a:p>
            <a:endParaRPr lang="en-US" dirty="0"/>
          </a:p>
          <a:p>
            <a:r>
              <a:rPr lang="en-US" b="1" dirty="0"/>
              <a:t>Effort and Resources (2 years)</a:t>
            </a:r>
          </a:p>
          <a:p>
            <a:pPr marL="285750" indent="-285750">
              <a:buFont typeface="Arial" panose="020B0604020202020204" pitchFamily="34" charset="0"/>
              <a:buChar char="•"/>
            </a:pPr>
            <a:r>
              <a:rPr lang="en-US" dirty="0"/>
              <a:t>Postdoctoral researcher (PO): 0.5 FTE</a:t>
            </a:r>
          </a:p>
          <a:p>
            <a:pPr marL="285750" indent="-285750">
              <a:buFont typeface="Arial" panose="020B0604020202020204" pitchFamily="34" charset="0"/>
              <a:buChar char="•"/>
            </a:pPr>
            <a:r>
              <a:rPr lang="en-US" dirty="0"/>
              <a:t>Scientific staff (PO + CDS): 0.5 FTE</a:t>
            </a:r>
          </a:p>
          <a:p>
            <a:pPr marL="285750" indent="-285750">
              <a:buFont typeface="Arial" panose="020B0604020202020204" pitchFamily="34" charset="0"/>
              <a:buChar char="•"/>
            </a:pPr>
            <a:r>
              <a:rPr lang="en-US" dirty="0"/>
              <a:t>Computing resources</a:t>
            </a:r>
          </a:p>
        </p:txBody>
      </p:sp>
    </p:spTree>
    <p:extLst>
      <p:ext uri="{BB962C8B-B14F-4D97-AF65-F5344CB8AC3E}">
        <p14:creationId xmlns:p14="http://schemas.microsoft.com/office/powerpoint/2010/main" val="348226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63205-3521-30C6-CC88-695130A455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FEC89B-9287-2807-2CE9-11C7F0DA6CE5}"/>
              </a:ext>
            </a:extLst>
          </p:cNvPr>
          <p:cNvSpPr>
            <a:spLocks noGrp="1"/>
          </p:cNvSpPr>
          <p:nvPr>
            <p:ph type="title"/>
          </p:nvPr>
        </p:nvSpPr>
        <p:spPr>
          <a:xfrm>
            <a:off x="517402" y="195177"/>
            <a:ext cx="8286750" cy="611648"/>
          </a:xfrm>
        </p:spPr>
        <p:txBody>
          <a:bodyPr/>
          <a:lstStyle/>
          <a:p>
            <a:pPr algn="ctr"/>
            <a:r>
              <a:rPr lang="en-US" dirty="0"/>
              <a:t>Summary 2</a:t>
            </a:r>
          </a:p>
        </p:txBody>
      </p:sp>
      <p:sp>
        <p:nvSpPr>
          <p:cNvPr id="3" name="Slide Number Placeholder 2">
            <a:extLst>
              <a:ext uri="{FF2B5EF4-FFF2-40B4-BE49-F238E27FC236}">
                <a16:creationId xmlns:a16="http://schemas.microsoft.com/office/drawing/2014/main" id="{6CF3234A-49EF-DBAC-3A1C-6E1185B4BB43}"/>
              </a:ext>
            </a:extLst>
          </p:cNvPr>
          <p:cNvSpPr>
            <a:spLocks noGrp="1"/>
          </p:cNvSpPr>
          <p:nvPr>
            <p:ph type="sldNum" sz="quarter" idx="4"/>
          </p:nvPr>
        </p:nvSpPr>
        <p:spPr/>
        <p:txBody>
          <a:bodyPr/>
          <a:lstStyle/>
          <a:p>
            <a:fld id="{933A556B-7C63-244D-9B7C-B0EA8042B330}" type="slidenum">
              <a:rPr lang="en-US" smtClean="0"/>
              <a:pPr/>
              <a:t>9</a:t>
            </a:fld>
            <a:endParaRPr lang="en-US" sz="750" dirty="0"/>
          </a:p>
        </p:txBody>
      </p:sp>
      <p:sp>
        <p:nvSpPr>
          <p:cNvPr id="4" name="TextBox 3">
            <a:extLst>
              <a:ext uri="{FF2B5EF4-FFF2-40B4-BE49-F238E27FC236}">
                <a16:creationId xmlns:a16="http://schemas.microsoft.com/office/drawing/2014/main" id="{B185EA3F-74EF-4BC9-1A57-DBC9D6C8273A}"/>
              </a:ext>
            </a:extLst>
          </p:cNvPr>
          <p:cNvSpPr txBox="1"/>
          <p:nvPr/>
        </p:nvSpPr>
        <p:spPr>
          <a:xfrm>
            <a:off x="422713" y="806825"/>
            <a:ext cx="8476127" cy="3970318"/>
          </a:xfrm>
          <a:prstGeom prst="rect">
            <a:avLst/>
          </a:prstGeom>
          <a:noFill/>
        </p:spPr>
        <p:txBody>
          <a:bodyPr wrap="square" rtlCol="0">
            <a:spAutoFit/>
          </a:bodyPr>
          <a:lstStyle/>
          <a:p>
            <a:r>
              <a:rPr lang="en-US" b="1" dirty="0"/>
              <a:t>Return on Investment</a:t>
            </a:r>
          </a:p>
          <a:p>
            <a:pPr marL="285750" indent="-285750">
              <a:buFont typeface="Arial" panose="020B0604020202020204" pitchFamily="34" charset="0"/>
              <a:buChar char="•"/>
            </a:pPr>
            <a:r>
              <a:rPr lang="en-US" dirty="0"/>
              <a:t>The proposed study aligns well with recent U.S. initiatives (e.g., AmSC and Genesis Mission) emphasizing AI-empowered science.</a:t>
            </a:r>
          </a:p>
          <a:p>
            <a:pPr marL="285750" indent="-285750">
              <a:buFont typeface="Arial" panose="020B0604020202020204" pitchFamily="34" charset="0"/>
              <a:buChar char="•"/>
            </a:pPr>
            <a:r>
              <a:rPr lang="en-US" dirty="0"/>
              <a:t>The application of agentic AI to the HEP reconstruction chain, particularly fine-grained tool orchestration, remains novel and exploratory, strengthening the combined capabilities of BNL HEP and CDS.</a:t>
            </a:r>
          </a:p>
          <a:p>
            <a:pPr marL="285750" indent="-285750">
              <a:buFont typeface="Arial" panose="020B0604020202020204" pitchFamily="34" charset="0"/>
              <a:buChar char="•"/>
            </a:pPr>
            <a:r>
              <a:rPr lang="en-US" dirty="0"/>
              <a:t>Positions BNL to compete more effectively for future DOE AI-focused funding opportunities.</a:t>
            </a:r>
          </a:p>
          <a:p>
            <a:endParaRPr lang="en-US" dirty="0"/>
          </a:p>
          <a:p>
            <a:r>
              <a:rPr lang="en-US" b="1" dirty="0"/>
              <a:t>Broader Laboratory Impact</a:t>
            </a:r>
          </a:p>
          <a:p>
            <a:pPr marL="285750" indent="-285750">
              <a:buFont typeface="Arial" panose="020B0604020202020204" pitchFamily="34" charset="0"/>
              <a:buChar char="•"/>
            </a:pPr>
            <a:r>
              <a:rPr lang="en-US" dirty="0"/>
              <a:t>Expands and deepens expertise in advanced AI methodologies for HEP reconstruction</a:t>
            </a:r>
          </a:p>
          <a:p>
            <a:pPr marL="285750" indent="-285750">
              <a:buFont typeface="Arial" panose="020B0604020202020204" pitchFamily="34" charset="0"/>
              <a:buChar char="•"/>
            </a:pPr>
            <a:r>
              <a:rPr lang="en-US" dirty="0"/>
              <a:t>Establishes a pathway for broader AI integration, from coarse- to fine-grained levels, across other scientific domains at BNL</a:t>
            </a:r>
          </a:p>
        </p:txBody>
      </p:sp>
    </p:spTree>
    <p:extLst>
      <p:ext uri="{BB962C8B-B14F-4D97-AF65-F5344CB8AC3E}">
        <p14:creationId xmlns:p14="http://schemas.microsoft.com/office/powerpoint/2010/main" val="2001139216"/>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Standard_Compressed_060121" id="{81931DB4-BE11-AC4C-8733-C612231D0574}" vid="{9DFA2559-1B1D-A844-9731-917E9F0BD7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89561e60-dc75-4c28-a1c9-2e8d8870196b}" enabled="0" method="" siteId="{89561e60-dc75-4c28-a1c9-2e8d8870196b}" removed="1"/>
</clbl:labelList>
</file>

<file path=docProps/app.xml><?xml version="1.0" encoding="utf-8"?>
<Properties xmlns="http://schemas.openxmlformats.org/officeDocument/2006/extended-properties" xmlns:vt="http://schemas.openxmlformats.org/officeDocument/2006/docPropsVTypes">
  <Template>bnl_ppt_template_2021_standard_compressed</Template>
  <TotalTime>4428</TotalTime>
  <Words>1111</Words>
  <Application>Microsoft Macintosh PowerPoint</Application>
  <PresentationFormat>On-screen Show (4:3)</PresentationFormat>
  <Paragraphs>105</Paragraphs>
  <Slides>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-apple-system</vt:lpstr>
      <vt:lpstr>DengXian</vt:lpstr>
      <vt:lpstr>Arial</vt:lpstr>
      <vt:lpstr>Calibri</vt:lpstr>
      <vt:lpstr>BNL</vt:lpstr>
      <vt:lpstr>Improving LArTPC Clustering through AI-Based Scientific Reasoning and Fine-grained Domain-specific Tools toward Enhanced Discovery Capability in DUNE and SBND</vt:lpstr>
      <vt:lpstr>FY27 NPP LDRD Type B Pre-Proposal </vt:lpstr>
      <vt:lpstr>FY27 NPP LDRD Type B Pre-Proposal</vt:lpstr>
      <vt:lpstr>FY27 NPP LDRD Type B Pre-Proposal</vt:lpstr>
      <vt:lpstr>PowerPoint Presentation</vt:lpstr>
      <vt:lpstr>PowerPoint Presentation</vt:lpstr>
      <vt:lpstr>PowerPoint Presentation</vt:lpstr>
      <vt:lpstr>Summary 1</vt:lpstr>
      <vt:lpstr>Summary 2</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Capasso, Frances</dc:creator>
  <cp:keywords/>
  <dc:description/>
  <cp:lastModifiedBy>Yu, Haiwang</cp:lastModifiedBy>
  <cp:revision>217</cp:revision>
  <dcterms:created xsi:type="dcterms:W3CDTF">2022-02-16T00:10:48Z</dcterms:created>
  <dcterms:modified xsi:type="dcterms:W3CDTF">2026-01-09T14:22:53Z</dcterms:modified>
  <cp:category/>
</cp:coreProperties>
</file>