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9"/>
  </p:notesMasterIdLst>
  <p:sldIdLst>
    <p:sldId id="260" r:id="rId2"/>
    <p:sldId id="257" r:id="rId3"/>
    <p:sldId id="259" r:id="rId4"/>
    <p:sldId id="267" r:id="rId5"/>
    <p:sldId id="274" r:id="rId6"/>
    <p:sldId id="275" r:id="rId7"/>
    <p:sldId id="276" r:id="rId8"/>
    <p:sldId id="277" r:id="rId9"/>
    <p:sldId id="283" r:id="rId10"/>
    <p:sldId id="280" r:id="rId11"/>
    <p:sldId id="282" r:id="rId12"/>
    <p:sldId id="278" r:id="rId13"/>
    <p:sldId id="281" r:id="rId14"/>
    <p:sldId id="279" r:id="rId15"/>
    <p:sldId id="270" r:id="rId16"/>
    <p:sldId id="273" r:id="rId17"/>
    <p:sldId id="26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04" autoAdjust="0"/>
    <p:restoredTop sz="94658" autoAdjust="0"/>
  </p:normalViewPr>
  <p:slideViewPr>
    <p:cSldViewPr snapToGrid="0" snapToObjects="1">
      <p:cViewPr varScale="1">
        <p:scale>
          <a:sx n="116" d="100"/>
          <a:sy n="116" d="100"/>
        </p:scale>
        <p:origin x="1856" y="1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1/8/26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36664" y="5761051"/>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tretch>
            <a:fillRect/>
          </a:stretch>
        </p:blipFill>
        <p:spPr>
          <a:xfrm>
            <a:off x="5436664" y="5761050"/>
            <a:ext cx="3238500" cy="419100"/>
          </a:xfrm>
          <a:prstGeom prst="rect">
            <a:avLst/>
          </a:prstGeom>
        </p:spPr>
      </p:pic>
    </p:spTree>
    <p:extLst>
      <p:ext uri="{BB962C8B-B14F-4D97-AF65-F5344CB8AC3E}">
        <p14:creationId xmlns:p14="http://schemas.microsoft.com/office/powerpoint/2010/main" val="485114529"/>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819635" y="6492875"/>
            <a:ext cx="324365" cy="365125"/>
          </a:xfrm>
          <a:prstGeom prst="rect">
            <a:avLst/>
          </a:prstGeom>
        </p:spPr>
        <p:txBody>
          <a:bodyPr lIns="0" tIns="0" rIns="45720" bIns="0" anchor="ctr"/>
          <a:lstStyle>
            <a:lvl1pPr algn="r">
              <a:defRPr sz="1200"/>
            </a:lvl1pPr>
          </a:lstStyle>
          <a:p>
            <a:fld id="{933A556B-7C63-244D-9B7C-B0EA8042B330}" type="slidenum">
              <a:rPr lang="en-US" smtClean="0"/>
              <a:pPr/>
              <a:t>‹#›</a:t>
            </a:fld>
            <a:endParaRPr lang="en-US" sz="12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219681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8625"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72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8625"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8626"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8626"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7200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7200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819635" y="6492875"/>
            <a:ext cx="324365" cy="365125"/>
          </a:xfrm>
          <a:prstGeom prst="rect">
            <a:avLst/>
          </a:prstGeom>
        </p:spPr>
        <p:txBody>
          <a:bodyPr lIns="0" tIns="0" rIns="45720" bIns="0" anchor="ctr"/>
          <a:lstStyle>
            <a:lvl1pPr algn="r">
              <a:defRPr sz="1200"/>
            </a:lvl1pPr>
          </a:lstStyle>
          <a:p>
            <a:fld id="{933A556B-7C63-244D-9B7C-B0EA8042B330}" type="slidenum">
              <a:rPr lang="en-US" smtClean="0"/>
              <a:pPr/>
              <a:t>‹#›</a:t>
            </a:fld>
            <a:endParaRPr lang="en-US" sz="12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8625" y="365126"/>
            <a:ext cx="828675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1825626"/>
            <a:ext cx="828675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2880" userDrawn="1">
          <p15:clr>
            <a:srgbClr val="F26B43"/>
          </p15:clr>
        </p15:guide>
        <p15:guide id="9" pos="270" userDrawn="1">
          <p15:clr>
            <a:srgbClr val="F26B43"/>
          </p15:clr>
        </p15:guide>
        <p15:guide id="10" orient="horz" pos="3888" userDrawn="1">
          <p15:clr>
            <a:srgbClr val="F26B43"/>
          </p15:clr>
        </p15:guide>
        <p15:guide id="11" pos="549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0.png"/><Relationship Id="rId7" Type="http://schemas.openxmlformats.org/officeDocument/2006/relationships/image" Target="../media/image28.jpeg"/><Relationship Id="rId2" Type="http://schemas.openxmlformats.org/officeDocument/2006/relationships/image" Target="../media/image190.png"/><Relationship Id="rId1" Type="http://schemas.openxmlformats.org/officeDocument/2006/relationships/slideLayout" Target="../slideLayouts/slideLayout3.xml"/><Relationship Id="rId6" Type="http://schemas.openxmlformats.org/officeDocument/2006/relationships/image" Target="../media/image27.jpeg"/><Relationship Id="rId11" Type="http://schemas.openxmlformats.org/officeDocument/2006/relationships/image" Target="../media/image28.png"/><Relationship Id="rId5" Type="http://schemas.openxmlformats.org/officeDocument/2006/relationships/image" Target="../media/image220.png"/><Relationship Id="rId10" Type="http://schemas.openxmlformats.org/officeDocument/2006/relationships/image" Target="../media/image27.png"/><Relationship Id="rId4" Type="http://schemas.openxmlformats.org/officeDocument/2006/relationships/image" Target="../media/image210.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ubmed.ncbi.nlm.nih.gov/32947086/" TargetMode="Externa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s://pubmed.ncbi.nlm.nih.gov/32947086/"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F63D-F575-484A-BC46-59E485E57469}"/>
              </a:ext>
            </a:extLst>
          </p:cNvPr>
          <p:cNvSpPr>
            <a:spLocks noGrp="1"/>
          </p:cNvSpPr>
          <p:nvPr>
            <p:ph type="ctrTitle"/>
          </p:nvPr>
        </p:nvSpPr>
        <p:spPr>
          <a:xfrm>
            <a:off x="278780" y="2541807"/>
            <a:ext cx="8753708" cy="1372271"/>
          </a:xfrm>
        </p:spPr>
        <p:txBody>
          <a:bodyPr>
            <a:noAutofit/>
          </a:bodyPr>
          <a:lstStyle/>
          <a:p>
            <a:pPr algn="ctr"/>
            <a:r>
              <a:rPr lang="en-US" sz="3200" dirty="0">
                <a:solidFill>
                  <a:srgbClr val="002060"/>
                </a:solidFill>
              </a:rPr>
              <a:t>Technology Transfer-Pre Conceptual Design of the FLASH proton therapy facility for Academic Medical Institution</a:t>
            </a:r>
            <a:endParaRPr lang="en-US" sz="3200" dirty="0">
              <a:solidFill>
                <a:srgbClr val="002060"/>
              </a:solidFill>
              <a:latin typeface="Optima" panose="02000503060000020004" pitchFamily="2" charset="0"/>
            </a:endParaRPr>
          </a:p>
        </p:txBody>
      </p:sp>
      <p:sp>
        <p:nvSpPr>
          <p:cNvPr id="3" name="Subtitle 2">
            <a:extLst>
              <a:ext uri="{FF2B5EF4-FFF2-40B4-BE49-F238E27FC236}">
                <a16:creationId xmlns:a16="http://schemas.microsoft.com/office/drawing/2014/main" id="{7E5687CA-4DEE-1B47-B816-4C68BCCADAF6}"/>
              </a:ext>
            </a:extLst>
          </p:cNvPr>
          <p:cNvSpPr>
            <a:spLocks noGrp="1"/>
          </p:cNvSpPr>
          <p:nvPr>
            <p:ph type="subTitle" idx="1"/>
          </p:nvPr>
        </p:nvSpPr>
        <p:spPr>
          <a:xfrm>
            <a:off x="609883" y="5773230"/>
            <a:ext cx="2021806" cy="359941"/>
          </a:xfrm>
        </p:spPr>
        <p:txBody>
          <a:bodyPr/>
          <a:lstStyle/>
          <a:p>
            <a:r>
              <a:rPr lang="en-US" dirty="0">
                <a:solidFill>
                  <a:srgbClr val="002060"/>
                </a:solidFill>
              </a:rPr>
              <a:t>January 6, 2026</a:t>
            </a:r>
          </a:p>
        </p:txBody>
      </p:sp>
      <p:sp>
        <p:nvSpPr>
          <p:cNvPr id="4" name="Text Placeholder 3">
            <a:extLst>
              <a:ext uri="{FF2B5EF4-FFF2-40B4-BE49-F238E27FC236}">
                <a16:creationId xmlns:a16="http://schemas.microsoft.com/office/drawing/2014/main" id="{6C607F09-5764-A242-ABEB-396D1B9BF174}"/>
              </a:ext>
            </a:extLst>
          </p:cNvPr>
          <p:cNvSpPr>
            <a:spLocks noGrp="1"/>
          </p:cNvSpPr>
          <p:nvPr>
            <p:ph type="body" sz="quarter" idx="10"/>
          </p:nvPr>
        </p:nvSpPr>
        <p:spPr>
          <a:xfrm>
            <a:off x="609882" y="4501446"/>
            <a:ext cx="8422606" cy="538906"/>
          </a:xfrm>
        </p:spPr>
        <p:txBody>
          <a:bodyPr/>
          <a:lstStyle/>
          <a:p>
            <a:r>
              <a:rPr lang="en-US" dirty="0">
                <a:solidFill>
                  <a:srgbClr val="002060"/>
                </a:solidFill>
              </a:rPr>
              <a:t>Principal Investigators - Dejan Trbojevic and Stephen Brooks</a:t>
            </a:r>
          </a:p>
        </p:txBody>
      </p:sp>
    </p:spTree>
    <p:extLst>
      <p:ext uri="{BB962C8B-B14F-4D97-AF65-F5344CB8AC3E}">
        <p14:creationId xmlns:p14="http://schemas.microsoft.com/office/powerpoint/2010/main" val="2421414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227BA-B680-A6CB-DAB1-89DA49816B8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536364-E06E-A367-E36D-AE379D4D57DC}"/>
              </a:ext>
            </a:extLst>
          </p:cNvPr>
          <p:cNvSpPr>
            <a:spLocks noGrp="1"/>
          </p:cNvSpPr>
          <p:nvPr>
            <p:ph type="sldNum" sz="quarter" idx="4"/>
          </p:nvPr>
        </p:nvSpPr>
        <p:spPr/>
        <p:txBody>
          <a:bodyPr/>
          <a:lstStyle/>
          <a:p>
            <a:fld id="{933A556B-7C63-244D-9B7C-B0EA8042B330}" type="slidenum">
              <a:rPr lang="en-US" smtClean="0"/>
              <a:pPr/>
              <a:t>10</a:t>
            </a:fld>
            <a:endParaRPr lang="en-US" sz="750" dirty="0"/>
          </a:p>
        </p:txBody>
      </p:sp>
      <p:sp>
        <p:nvSpPr>
          <p:cNvPr id="5" name="Title 1">
            <a:extLst>
              <a:ext uri="{FF2B5EF4-FFF2-40B4-BE49-F238E27FC236}">
                <a16:creationId xmlns:a16="http://schemas.microsoft.com/office/drawing/2014/main" id="{1F2A5427-1E91-F395-313C-02FE3E194749}"/>
              </a:ext>
            </a:extLst>
          </p:cNvPr>
          <p:cNvSpPr txBox="1">
            <a:spLocks/>
          </p:cNvSpPr>
          <p:nvPr/>
        </p:nvSpPr>
        <p:spPr>
          <a:xfrm>
            <a:off x="0" y="1246174"/>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6" name="Title 1">
            <a:extLst>
              <a:ext uri="{FF2B5EF4-FFF2-40B4-BE49-F238E27FC236}">
                <a16:creationId xmlns:a16="http://schemas.microsoft.com/office/drawing/2014/main" id="{E58413CE-B3C1-D3BB-8D64-823BBB4DF05A}"/>
              </a:ext>
            </a:extLst>
          </p:cNvPr>
          <p:cNvSpPr txBox="1">
            <a:spLocks/>
          </p:cNvSpPr>
          <p:nvPr/>
        </p:nvSpPr>
        <p:spPr>
          <a:xfrm>
            <a:off x="2" y="1246173"/>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0B0754C0-D5CD-DF41-A2EE-5D7EBF5D65F3}"/>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3" name="Title 1">
            <a:extLst>
              <a:ext uri="{FF2B5EF4-FFF2-40B4-BE49-F238E27FC236}">
                <a16:creationId xmlns:a16="http://schemas.microsoft.com/office/drawing/2014/main" id="{F513A41A-9600-9E0F-EA62-264670D95EEC}"/>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DDBD0EE3-FB0D-FA13-1B4C-298776190D09}"/>
              </a:ext>
            </a:extLst>
          </p:cNvPr>
          <p:cNvSpPr txBox="1">
            <a:spLocks/>
          </p:cNvSpPr>
          <p:nvPr/>
        </p:nvSpPr>
        <p:spPr>
          <a:xfrm>
            <a:off x="202020" y="-13996"/>
            <a:ext cx="8927294" cy="571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Beamline Assembly</a:t>
            </a:r>
          </a:p>
        </p:txBody>
      </p:sp>
      <p:pic>
        <p:nvPicPr>
          <p:cNvPr id="8" name="Content Placeholder 7" descr="A picture containing indoor, dirty, worktable, cluttered&#10;&#10;AI-generated content may be incorrect.">
            <a:extLst>
              <a:ext uri="{FF2B5EF4-FFF2-40B4-BE49-F238E27FC236}">
                <a16:creationId xmlns:a16="http://schemas.microsoft.com/office/drawing/2014/main" id="{967292D3-220E-8925-CCFD-AB2E933BBF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890" y="1680958"/>
            <a:ext cx="4909553" cy="3682165"/>
          </a:xfrm>
          <a:prstGeom prst="rect">
            <a:avLst/>
          </a:prstGeom>
        </p:spPr>
      </p:pic>
      <p:pic>
        <p:nvPicPr>
          <p:cNvPr id="9" name="Picture 8" descr="A picture containing dirty, miller&#10;&#10;AI-generated content may be incorrect.">
            <a:extLst>
              <a:ext uri="{FF2B5EF4-FFF2-40B4-BE49-F238E27FC236}">
                <a16:creationId xmlns:a16="http://schemas.microsoft.com/office/drawing/2014/main" id="{0AB70A82-9EBC-230B-B638-AE839D3EE3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46337" y="1680958"/>
            <a:ext cx="4909552" cy="3682164"/>
          </a:xfrm>
          <a:prstGeom prst="rect">
            <a:avLst/>
          </a:prstGeom>
        </p:spPr>
      </p:pic>
    </p:spTree>
    <p:extLst>
      <p:ext uri="{BB962C8B-B14F-4D97-AF65-F5344CB8AC3E}">
        <p14:creationId xmlns:p14="http://schemas.microsoft.com/office/powerpoint/2010/main" val="3622772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6F8E8-9B78-3C6A-1CFC-A9DF7910D0D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2D40BB-1E48-42D5-0486-D1FA37EB1CA1}"/>
              </a:ext>
            </a:extLst>
          </p:cNvPr>
          <p:cNvSpPr>
            <a:spLocks noGrp="1"/>
          </p:cNvSpPr>
          <p:nvPr>
            <p:ph type="sldNum" sz="quarter" idx="4"/>
          </p:nvPr>
        </p:nvSpPr>
        <p:spPr/>
        <p:txBody>
          <a:bodyPr/>
          <a:lstStyle/>
          <a:p>
            <a:fld id="{933A556B-7C63-244D-9B7C-B0EA8042B330}" type="slidenum">
              <a:rPr lang="en-US" smtClean="0"/>
              <a:pPr/>
              <a:t>11</a:t>
            </a:fld>
            <a:endParaRPr lang="en-US" sz="750" dirty="0"/>
          </a:p>
        </p:txBody>
      </p:sp>
      <p:sp>
        <p:nvSpPr>
          <p:cNvPr id="5" name="Title 1">
            <a:extLst>
              <a:ext uri="{FF2B5EF4-FFF2-40B4-BE49-F238E27FC236}">
                <a16:creationId xmlns:a16="http://schemas.microsoft.com/office/drawing/2014/main" id="{8A4BC79B-B5FA-AFF1-AD23-528AC475084B}"/>
              </a:ext>
            </a:extLst>
          </p:cNvPr>
          <p:cNvSpPr txBox="1">
            <a:spLocks/>
          </p:cNvSpPr>
          <p:nvPr/>
        </p:nvSpPr>
        <p:spPr>
          <a:xfrm>
            <a:off x="0" y="1246174"/>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6" name="Title 1">
            <a:extLst>
              <a:ext uri="{FF2B5EF4-FFF2-40B4-BE49-F238E27FC236}">
                <a16:creationId xmlns:a16="http://schemas.microsoft.com/office/drawing/2014/main" id="{FBA6EE79-E527-8DA3-0626-088B558D193D}"/>
              </a:ext>
            </a:extLst>
          </p:cNvPr>
          <p:cNvSpPr txBox="1">
            <a:spLocks/>
          </p:cNvSpPr>
          <p:nvPr/>
        </p:nvSpPr>
        <p:spPr>
          <a:xfrm>
            <a:off x="2" y="1246173"/>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3E528179-F7E0-8947-3210-B9FAAAC470B3}"/>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3" name="Title 1">
            <a:extLst>
              <a:ext uri="{FF2B5EF4-FFF2-40B4-BE49-F238E27FC236}">
                <a16:creationId xmlns:a16="http://schemas.microsoft.com/office/drawing/2014/main" id="{0BA25F6F-6D80-DEEC-AE96-FF60B44CC037}"/>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D594FF27-4584-D0AA-5002-51BD48600D19}"/>
              </a:ext>
            </a:extLst>
          </p:cNvPr>
          <p:cNvGrpSpPr>
            <a:grpSpLocks noChangeAspect="1"/>
          </p:cNvGrpSpPr>
          <p:nvPr/>
        </p:nvGrpSpPr>
        <p:grpSpPr>
          <a:xfrm>
            <a:off x="1555596" y="969174"/>
            <a:ext cx="6393463" cy="1130743"/>
            <a:chOff x="1260137" y="1626938"/>
            <a:chExt cx="7003294" cy="1238597"/>
          </a:xfrm>
        </p:grpSpPr>
        <p:sp>
          <p:nvSpPr>
            <p:cNvPr id="12" name="Rectangle 11">
              <a:extLst>
                <a:ext uri="{FF2B5EF4-FFF2-40B4-BE49-F238E27FC236}">
                  <a16:creationId xmlns:a16="http://schemas.microsoft.com/office/drawing/2014/main" id="{6D6B1FFF-FBFB-CAA2-94EF-C55E8A69A96A}"/>
                </a:ext>
              </a:extLst>
            </p:cNvPr>
            <p:cNvSpPr/>
            <p:nvPr/>
          </p:nvSpPr>
          <p:spPr>
            <a:xfrm>
              <a:off x="3482378" y="1626938"/>
              <a:ext cx="1401272" cy="1238597"/>
            </a:xfrm>
            <a:prstGeom prst="rect">
              <a:avLst/>
            </a:prstGeom>
            <a:solidFill>
              <a:schemeClr val="tx2">
                <a:lumMod val="10000"/>
                <a:lumOff val="90000"/>
                <a:alpha val="6144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M</a:t>
              </a:r>
            </a:p>
          </p:txBody>
        </p:sp>
        <p:cxnSp>
          <p:nvCxnSpPr>
            <p:cNvPr id="13" name="Straight Connector 12">
              <a:extLst>
                <a:ext uri="{FF2B5EF4-FFF2-40B4-BE49-F238E27FC236}">
                  <a16:creationId xmlns:a16="http://schemas.microsoft.com/office/drawing/2014/main" id="{FB0F8818-CBEE-F9CA-FFD1-3B21FF6D1FC3}"/>
                </a:ext>
              </a:extLst>
            </p:cNvPr>
            <p:cNvCxnSpPr>
              <a:cxnSpLocks/>
              <a:stCxn id="12" idx="3"/>
            </p:cNvCxnSpPr>
            <p:nvPr/>
          </p:nvCxnSpPr>
          <p:spPr>
            <a:xfrm flipV="1">
              <a:off x="4883650" y="2242080"/>
              <a:ext cx="2231390" cy="4157"/>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FAA14F1-2B01-F4D0-41C8-EFED08C60F01}"/>
                </a:ext>
              </a:extLst>
            </p:cNvPr>
            <p:cNvCxnSpPr/>
            <p:nvPr/>
          </p:nvCxnSpPr>
          <p:spPr>
            <a:xfrm>
              <a:off x="5585498" y="1626938"/>
              <a:ext cx="847898" cy="11637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C4D1048-C18C-9E07-DB58-6B7872515781}"/>
                </a:ext>
              </a:extLst>
            </p:cNvPr>
            <p:cNvCxnSpPr/>
            <p:nvPr/>
          </p:nvCxnSpPr>
          <p:spPr>
            <a:xfrm>
              <a:off x="6372199" y="1626938"/>
              <a:ext cx="847898" cy="11637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34D1417-2EE8-23F4-609D-8D2820A77D8E}"/>
                </a:ext>
              </a:extLst>
            </p:cNvPr>
            <p:cNvCxnSpPr/>
            <p:nvPr/>
          </p:nvCxnSpPr>
          <p:spPr>
            <a:xfrm>
              <a:off x="1951883" y="1626938"/>
              <a:ext cx="847898" cy="11637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E006A50-BD6B-60B7-5A3E-698F51BEAD06}"/>
                </a:ext>
              </a:extLst>
            </p:cNvPr>
            <p:cNvCxnSpPr/>
            <p:nvPr/>
          </p:nvCxnSpPr>
          <p:spPr>
            <a:xfrm>
              <a:off x="1270716" y="1626938"/>
              <a:ext cx="847898" cy="1163782"/>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40037506-3B7C-A1F0-4C35-E4112F279CD4}"/>
                </a:ext>
              </a:extLst>
            </p:cNvPr>
            <p:cNvSpPr txBox="1"/>
            <p:nvPr/>
          </p:nvSpPr>
          <p:spPr>
            <a:xfrm>
              <a:off x="6398501" y="2320918"/>
              <a:ext cx="325730" cy="369332"/>
            </a:xfrm>
            <a:prstGeom prst="rect">
              <a:avLst/>
            </a:prstGeom>
            <a:noFill/>
          </p:spPr>
          <p:txBody>
            <a:bodyPr wrap="none" rtlCol="0">
              <a:spAutoFit/>
            </a:bodyPr>
            <a:lstStyle/>
            <a:p>
              <a:r>
                <a:rPr lang="en-US" dirty="0"/>
                <a:t>l</a:t>
              </a:r>
              <a:r>
                <a:rPr lang="en-US" baseline="-25000" dirty="0"/>
                <a:t>1</a:t>
              </a:r>
            </a:p>
          </p:txBody>
        </p:sp>
        <p:sp>
          <p:nvSpPr>
            <p:cNvPr id="19" name="TextBox 18">
              <a:extLst>
                <a:ext uri="{FF2B5EF4-FFF2-40B4-BE49-F238E27FC236}">
                  <a16:creationId xmlns:a16="http://schemas.microsoft.com/office/drawing/2014/main" id="{D528032A-3BCC-7FF5-ED03-2CF1E52B7E92}"/>
                </a:ext>
              </a:extLst>
            </p:cNvPr>
            <p:cNvSpPr txBox="1"/>
            <p:nvPr/>
          </p:nvSpPr>
          <p:spPr>
            <a:xfrm>
              <a:off x="5346242" y="2333812"/>
              <a:ext cx="325730" cy="369332"/>
            </a:xfrm>
            <a:prstGeom prst="rect">
              <a:avLst/>
            </a:prstGeom>
            <a:noFill/>
          </p:spPr>
          <p:txBody>
            <a:bodyPr wrap="none" rtlCol="0">
              <a:spAutoFit/>
            </a:bodyPr>
            <a:lstStyle/>
            <a:p>
              <a:r>
                <a:rPr lang="en-US" dirty="0"/>
                <a:t>l</a:t>
              </a:r>
              <a:r>
                <a:rPr lang="en-US" baseline="-25000" dirty="0"/>
                <a:t>2</a:t>
              </a:r>
            </a:p>
          </p:txBody>
        </p:sp>
        <p:sp>
          <p:nvSpPr>
            <p:cNvPr id="20" name="TextBox 19">
              <a:extLst>
                <a:ext uri="{FF2B5EF4-FFF2-40B4-BE49-F238E27FC236}">
                  <a16:creationId xmlns:a16="http://schemas.microsoft.com/office/drawing/2014/main" id="{53163824-8BF5-084C-6216-CEB79DEA405B}"/>
                </a:ext>
              </a:extLst>
            </p:cNvPr>
            <p:cNvSpPr txBox="1"/>
            <p:nvPr/>
          </p:nvSpPr>
          <p:spPr>
            <a:xfrm>
              <a:off x="2824975" y="2308094"/>
              <a:ext cx="325730" cy="369332"/>
            </a:xfrm>
            <a:prstGeom prst="rect">
              <a:avLst/>
            </a:prstGeom>
            <a:noFill/>
          </p:spPr>
          <p:txBody>
            <a:bodyPr wrap="none" rtlCol="0">
              <a:spAutoFit/>
            </a:bodyPr>
            <a:lstStyle/>
            <a:p>
              <a:r>
                <a:rPr lang="en-US" dirty="0"/>
                <a:t>l</a:t>
              </a:r>
              <a:r>
                <a:rPr lang="en-US" baseline="-25000" dirty="0"/>
                <a:t>3</a:t>
              </a:r>
            </a:p>
          </p:txBody>
        </p:sp>
        <p:sp>
          <p:nvSpPr>
            <p:cNvPr id="21" name="TextBox 20">
              <a:extLst>
                <a:ext uri="{FF2B5EF4-FFF2-40B4-BE49-F238E27FC236}">
                  <a16:creationId xmlns:a16="http://schemas.microsoft.com/office/drawing/2014/main" id="{21D41294-6E5F-E320-33FC-47530A0F9161}"/>
                </a:ext>
              </a:extLst>
            </p:cNvPr>
            <p:cNvSpPr txBox="1"/>
            <p:nvPr/>
          </p:nvSpPr>
          <p:spPr>
            <a:xfrm>
              <a:off x="1937234" y="2302529"/>
              <a:ext cx="325730" cy="369332"/>
            </a:xfrm>
            <a:prstGeom prst="rect">
              <a:avLst/>
            </a:prstGeom>
            <a:noFill/>
          </p:spPr>
          <p:txBody>
            <a:bodyPr wrap="none" rtlCol="0">
              <a:spAutoFit/>
            </a:bodyPr>
            <a:lstStyle/>
            <a:p>
              <a:r>
                <a:rPr lang="en-US" dirty="0"/>
                <a:t>l</a:t>
              </a:r>
              <a:r>
                <a:rPr lang="en-US" baseline="-25000" dirty="0"/>
                <a:t>4</a:t>
              </a:r>
            </a:p>
          </p:txBody>
        </p:sp>
        <p:cxnSp>
          <p:nvCxnSpPr>
            <p:cNvPr id="22" name="Straight Connector 21">
              <a:extLst>
                <a:ext uri="{FF2B5EF4-FFF2-40B4-BE49-F238E27FC236}">
                  <a16:creationId xmlns:a16="http://schemas.microsoft.com/office/drawing/2014/main" id="{4918E666-EAAA-ED96-3A79-4CE262688E8F}"/>
                </a:ext>
              </a:extLst>
            </p:cNvPr>
            <p:cNvCxnSpPr>
              <a:cxnSpLocks/>
            </p:cNvCxnSpPr>
            <p:nvPr/>
          </p:nvCxnSpPr>
          <p:spPr>
            <a:xfrm flipV="1">
              <a:off x="1260137" y="2231396"/>
              <a:ext cx="2231390" cy="4157"/>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C7F4C98-45EB-096A-9A2C-9738296ADD8C}"/>
                </a:ext>
              </a:extLst>
            </p:cNvPr>
            <p:cNvSpPr txBox="1"/>
            <p:nvPr/>
          </p:nvSpPr>
          <p:spPr>
            <a:xfrm>
              <a:off x="6009447" y="1742666"/>
              <a:ext cx="449162" cy="369332"/>
            </a:xfrm>
            <a:prstGeom prst="rect">
              <a:avLst/>
            </a:prstGeom>
            <a:noFill/>
          </p:spPr>
          <p:txBody>
            <a:bodyPr wrap="none" rtlCol="0">
              <a:spAutoFit/>
            </a:bodyPr>
            <a:lstStyle/>
            <a:p>
              <a:r>
                <a:rPr lang="en-US" dirty="0"/>
                <a:t>M</a:t>
              </a:r>
              <a:r>
                <a:rPr lang="en-US" baseline="-25000" dirty="0"/>
                <a:t>1</a:t>
              </a:r>
            </a:p>
          </p:txBody>
        </p:sp>
        <p:sp>
          <p:nvSpPr>
            <p:cNvPr id="24" name="TextBox 23">
              <a:extLst>
                <a:ext uri="{FF2B5EF4-FFF2-40B4-BE49-F238E27FC236}">
                  <a16:creationId xmlns:a16="http://schemas.microsoft.com/office/drawing/2014/main" id="{4AD3F159-A874-C969-46B6-0D6EBC375583}"/>
                </a:ext>
              </a:extLst>
            </p:cNvPr>
            <p:cNvSpPr txBox="1"/>
            <p:nvPr/>
          </p:nvSpPr>
          <p:spPr>
            <a:xfrm>
              <a:off x="5077613" y="1744501"/>
              <a:ext cx="449162" cy="369332"/>
            </a:xfrm>
            <a:prstGeom prst="rect">
              <a:avLst/>
            </a:prstGeom>
            <a:noFill/>
          </p:spPr>
          <p:txBody>
            <a:bodyPr wrap="none" rtlCol="0">
              <a:spAutoFit/>
            </a:bodyPr>
            <a:lstStyle/>
            <a:p>
              <a:r>
                <a:rPr lang="en-US" dirty="0"/>
                <a:t>M</a:t>
              </a:r>
              <a:r>
                <a:rPr lang="en-US" baseline="-25000" dirty="0"/>
                <a:t>2</a:t>
              </a:r>
            </a:p>
          </p:txBody>
        </p:sp>
        <p:sp>
          <p:nvSpPr>
            <p:cNvPr id="25" name="TextBox 24">
              <a:extLst>
                <a:ext uri="{FF2B5EF4-FFF2-40B4-BE49-F238E27FC236}">
                  <a16:creationId xmlns:a16="http://schemas.microsoft.com/office/drawing/2014/main" id="{94C7EC9A-4F54-C66D-90AD-B9BE2CA3314E}"/>
                </a:ext>
              </a:extLst>
            </p:cNvPr>
            <p:cNvSpPr txBox="1"/>
            <p:nvPr/>
          </p:nvSpPr>
          <p:spPr>
            <a:xfrm>
              <a:off x="2622343" y="1744501"/>
              <a:ext cx="449162" cy="369332"/>
            </a:xfrm>
            <a:prstGeom prst="rect">
              <a:avLst/>
            </a:prstGeom>
            <a:noFill/>
          </p:spPr>
          <p:txBody>
            <a:bodyPr wrap="none" rtlCol="0">
              <a:spAutoFit/>
            </a:bodyPr>
            <a:lstStyle/>
            <a:p>
              <a:r>
                <a:rPr lang="en-US" dirty="0"/>
                <a:t>M</a:t>
              </a:r>
              <a:r>
                <a:rPr lang="en-US" baseline="-25000" dirty="0"/>
                <a:t>3</a:t>
              </a:r>
            </a:p>
          </p:txBody>
        </p:sp>
        <p:sp>
          <p:nvSpPr>
            <p:cNvPr id="26" name="TextBox 25">
              <a:extLst>
                <a:ext uri="{FF2B5EF4-FFF2-40B4-BE49-F238E27FC236}">
                  <a16:creationId xmlns:a16="http://schemas.microsoft.com/office/drawing/2014/main" id="{53BF62C5-660D-CC51-613F-88CB31E2A915}"/>
                </a:ext>
              </a:extLst>
            </p:cNvPr>
            <p:cNvSpPr txBox="1"/>
            <p:nvPr/>
          </p:nvSpPr>
          <p:spPr>
            <a:xfrm>
              <a:off x="1653487" y="1744501"/>
              <a:ext cx="449162" cy="369332"/>
            </a:xfrm>
            <a:prstGeom prst="rect">
              <a:avLst/>
            </a:prstGeom>
            <a:noFill/>
          </p:spPr>
          <p:txBody>
            <a:bodyPr wrap="none" rtlCol="0">
              <a:spAutoFit/>
            </a:bodyPr>
            <a:lstStyle/>
            <a:p>
              <a:r>
                <a:rPr lang="en-US" dirty="0"/>
                <a:t>M</a:t>
              </a:r>
              <a:r>
                <a:rPr lang="en-US" baseline="-25000" dirty="0"/>
                <a:t>4</a:t>
              </a:r>
            </a:p>
          </p:txBody>
        </p:sp>
        <p:cxnSp>
          <p:nvCxnSpPr>
            <p:cNvPr id="27" name="Straight Arrow Connector 26">
              <a:extLst>
                <a:ext uri="{FF2B5EF4-FFF2-40B4-BE49-F238E27FC236}">
                  <a16:creationId xmlns:a16="http://schemas.microsoft.com/office/drawing/2014/main" id="{D059DC74-A0FC-8264-E89F-BBFC5D34153A}"/>
                </a:ext>
              </a:extLst>
            </p:cNvPr>
            <p:cNvCxnSpPr/>
            <p:nvPr/>
          </p:nvCxnSpPr>
          <p:spPr>
            <a:xfrm flipH="1">
              <a:off x="6829399" y="2242080"/>
              <a:ext cx="623455" cy="0"/>
            </a:xfrm>
            <a:prstGeom prst="straightConnector1">
              <a:avLst/>
            </a:prstGeom>
            <a:ln w="28575">
              <a:tailEnd type="triangle" w="lg" len="med"/>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8365C70A-B455-3CD2-BD73-194E031F2522}"/>
                </a:ext>
              </a:extLst>
            </p:cNvPr>
            <p:cNvSpPr txBox="1"/>
            <p:nvPr/>
          </p:nvSpPr>
          <p:spPr>
            <a:xfrm>
              <a:off x="7476036" y="2057414"/>
              <a:ext cx="787395" cy="369332"/>
            </a:xfrm>
            <a:prstGeom prst="rect">
              <a:avLst/>
            </a:prstGeom>
            <a:noFill/>
          </p:spPr>
          <p:txBody>
            <a:bodyPr wrap="none" rtlCol="0">
              <a:spAutoFit/>
            </a:bodyPr>
            <a:lstStyle/>
            <a:p>
              <a:r>
                <a:rPr lang="en-US" dirty="0">
                  <a:solidFill>
                    <a:srgbClr val="002060"/>
                  </a:solidFill>
                  <a:latin typeface="Arial" panose="020B0604020202020204" pitchFamily="34" charset="0"/>
                  <a:cs typeface="Arial" panose="020B0604020202020204" pitchFamily="34" charset="0"/>
                </a:rPr>
                <a:t>Beam</a:t>
              </a:r>
            </a:p>
          </p:txBody>
        </p:sp>
        <p:sp>
          <p:nvSpPr>
            <p:cNvPr id="29" name="TextBox 28">
              <a:extLst>
                <a:ext uri="{FF2B5EF4-FFF2-40B4-BE49-F238E27FC236}">
                  <a16:creationId xmlns:a16="http://schemas.microsoft.com/office/drawing/2014/main" id="{290993A6-5EFC-A908-429B-1D2278F31407}"/>
                </a:ext>
              </a:extLst>
            </p:cNvPr>
            <p:cNvSpPr txBox="1"/>
            <p:nvPr/>
          </p:nvSpPr>
          <p:spPr>
            <a:xfrm>
              <a:off x="6617978" y="1908686"/>
              <a:ext cx="484981" cy="404560"/>
            </a:xfrm>
            <a:prstGeom prst="rect">
              <a:avLst/>
            </a:prstGeom>
            <a:noFill/>
          </p:spPr>
          <p:txBody>
            <a:bodyPr wrap="none" rtlCol="0">
              <a:spAutoFit/>
            </a:bodyPr>
            <a:lstStyle/>
            <a:p>
              <a:r>
                <a:rPr lang="en-US" dirty="0"/>
                <a:t>[1]</a:t>
              </a:r>
            </a:p>
          </p:txBody>
        </p:sp>
        <p:sp>
          <p:nvSpPr>
            <p:cNvPr id="30" name="TextBox 29">
              <a:extLst>
                <a:ext uri="{FF2B5EF4-FFF2-40B4-BE49-F238E27FC236}">
                  <a16:creationId xmlns:a16="http://schemas.microsoft.com/office/drawing/2014/main" id="{9200ED28-41E6-29EE-A519-39A2BA278188}"/>
                </a:ext>
              </a:extLst>
            </p:cNvPr>
            <p:cNvSpPr txBox="1"/>
            <p:nvPr/>
          </p:nvSpPr>
          <p:spPr>
            <a:xfrm>
              <a:off x="5785873" y="1908282"/>
              <a:ext cx="484981" cy="404560"/>
            </a:xfrm>
            <a:prstGeom prst="rect">
              <a:avLst/>
            </a:prstGeom>
            <a:noFill/>
          </p:spPr>
          <p:txBody>
            <a:bodyPr wrap="none" rtlCol="0">
              <a:spAutoFit/>
            </a:bodyPr>
            <a:lstStyle/>
            <a:p>
              <a:r>
                <a:rPr lang="en-US" dirty="0"/>
                <a:t>[2]</a:t>
              </a:r>
            </a:p>
          </p:txBody>
        </p:sp>
        <p:sp>
          <p:nvSpPr>
            <p:cNvPr id="31" name="TextBox 30">
              <a:extLst>
                <a:ext uri="{FF2B5EF4-FFF2-40B4-BE49-F238E27FC236}">
                  <a16:creationId xmlns:a16="http://schemas.microsoft.com/office/drawing/2014/main" id="{F684945F-DDC2-F5E6-8BDE-A84A72B47CE1}"/>
                </a:ext>
              </a:extLst>
            </p:cNvPr>
            <p:cNvSpPr txBox="1"/>
            <p:nvPr/>
          </p:nvSpPr>
          <p:spPr>
            <a:xfrm>
              <a:off x="2173795" y="1908686"/>
              <a:ext cx="484981" cy="404560"/>
            </a:xfrm>
            <a:prstGeom prst="rect">
              <a:avLst/>
            </a:prstGeom>
            <a:noFill/>
          </p:spPr>
          <p:txBody>
            <a:bodyPr wrap="none" rtlCol="0">
              <a:spAutoFit/>
            </a:bodyPr>
            <a:lstStyle/>
            <a:p>
              <a:r>
                <a:rPr lang="en-US" dirty="0"/>
                <a:t>[3]</a:t>
              </a:r>
            </a:p>
          </p:txBody>
        </p:sp>
        <p:sp>
          <p:nvSpPr>
            <p:cNvPr id="32" name="TextBox 31">
              <a:extLst>
                <a:ext uri="{FF2B5EF4-FFF2-40B4-BE49-F238E27FC236}">
                  <a16:creationId xmlns:a16="http://schemas.microsoft.com/office/drawing/2014/main" id="{BCC23EA7-6BFD-97B8-A719-738929484B9B}"/>
                </a:ext>
              </a:extLst>
            </p:cNvPr>
            <p:cNvSpPr txBox="1"/>
            <p:nvPr/>
          </p:nvSpPr>
          <p:spPr>
            <a:xfrm>
              <a:off x="1487313" y="1908686"/>
              <a:ext cx="484981" cy="404560"/>
            </a:xfrm>
            <a:prstGeom prst="rect">
              <a:avLst/>
            </a:prstGeom>
            <a:noFill/>
          </p:spPr>
          <p:txBody>
            <a:bodyPr wrap="none" rtlCol="0">
              <a:spAutoFit/>
            </a:bodyPr>
            <a:lstStyle/>
            <a:p>
              <a:r>
                <a:rPr lang="en-US" dirty="0"/>
                <a:t>[4]</a:t>
              </a:r>
            </a:p>
          </p:txBody>
        </p:sp>
        <p:sp>
          <p:nvSpPr>
            <p:cNvPr id="33" name="Left Brace 32">
              <a:extLst>
                <a:ext uri="{FF2B5EF4-FFF2-40B4-BE49-F238E27FC236}">
                  <a16:creationId xmlns:a16="http://schemas.microsoft.com/office/drawing/2014/main" id="{C8D8516B-2CD7-3827-D76E-713B42273AD6}"/>
                </a:ext>
              </a:extLst>
            </p:cNvPr>
            <p:cNvSpPr/>
            <p:nvPr/>
          </p:nvSpPr>
          <p:spPr>
            <a:xfrm rot="16200000">
              <a:off x="1977307" y="1970485"/>
              <a:ext cx="155448" cy="686413"/>
            </a:xfrm>
            <a:prstGeom prst="leftBrace">
              <a:avLst>
                <a:gd name="adj1" fmla="val 38970"/>
                <a:gd name="adj2" fmla="val 50000"/>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Left Brace 33">
              <a:extLst>
                <a:ext uri="{FF2B5EF4-FFF2-40B4-BE49-F238E27FC236}">
                  <a16:creationId xmlns:a16="http://schemas.microsoft.com/office/drawing/2014/main" id="{6B0ACD1D-D243-BD5A-C1A3-E23D1428A30D}"/>
                </a:ext>
              </a:extLst>
            </p:cNvPr>
            <p:cNvSpPr/>
            <p:nvPr/>
          </p:nvSpPr>
          <p:spPr>
            <a:xfrm rot="16200000">
              <a:off x="2866373" y="1782749"/>
              <a:ext cx="155448" cy="1076566"/>
            </a:xfrm>
            <a:prstGeom prst="leftBrace">
              <a:avLst>
                <a:gd name="adj1" fmla="val 38970"/>
                <a:gd name="adj2" fmla="val 50000"/>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Left Brace 34">
              <a:extLst>
                <a:ext uri="{FF2B5EF4-FFF2-40B4-BE49-F238E27FC236}">
                  <a16:creationId xmlns:a16="http://schemas.microsoft.com/office/drawing/2014/main" id="{61AB27C3-A228-4883-E73A-7B3F9FD48D51}"/>
                </a:ext>
              </a:extLst>
            </p:cNvPr>
            <p:cNvSpPr/>
            <p:nvPr/>
          </p:nvSpPr>
          <p:spPr>
            <a:xfrm rot="16200000">
              <a:off x="5390881" y="1757051"/>
              <a:ext cx="155448" cy="1154192"/>
            </a:xfrm>
            <a:prstGeom prst="leftBrace">
              <a:avLst>
                <a:gd name="adj1" fmla="val 38970"/>
                <a:gd name="adj2" fmla="val 50000"/>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Left Brace 35">
              <a:extLst>
                <a:ext uri="{FF2B5EF4-FFF2-40B4-BE49-F238E27FC236}">
                  <a16:creationId xmlns:a16="http://schemas.microsoft.com/office/drawing/2014/main" id="{71829DD1-F4CA-7976-570C-308231C0718E}"/>
                </a:ext>
              </a:extLst>
            </p:cNvPr>
            <p:cNvSpPr/>
            <p:nvPr/>
          </p:nvSpPr>
          <p:spPr>
            <a:xfrm rot="16200000">
              <a:off x="6358499" y="1922753"/>
              <a:ext cx="155448" cy="781047"/>
            </a:xfrm>
            <a:prstGeom prst="leftBrace">
              <a:avLst>
                <a:gd name="adj1" fmla="val 38970"/>
                <a:gd name="adj2" fmla="val 60569"/>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0477497-A0FE-C49E-E2B8-38E0C6DDAAA9}"/>
                  </a:ext>
                </a:extLst>
              </p:cNvPr>
              <p:cNvSpPr txBox="1"/>
              <p:nvPr/>
            </p:nvSpPr>
            <p:spPr>
              <a:xfrm>
                <a:off x="6694480" y="1936814"/>
                <a:ext cx="761939" cy="3649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0</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e>
                        <m:sub>
                          <m:r>
                            <a:rPr lang="en-US" b="0" i="1" dirty="0" smtClean="0">
                              <a:latin typeface="Cambria Math" panose="02040503050406030204" pitchFamily="18" charset="0"/>
                            </a:rPr>
                            <m:t>0</m:t>
                          </m:r>
                        </m:sub>
                        <m:sup>
                          <m:r>
                            <a:rPr lang="en-US" b="0" i="1" dirty="0" smtClean="0">
                              <a:latin typeface="Cambria Math" panose="02040503050406030204" pitchFamily="18" charset="0"/>
                            </a:rPr>
                            <m:t>′</m:t>
                          </m:r>
                        </m:sup>
                      </m:sSubSup>
                    </m:oMath>
                  </m:oMathPara>
                </a14:m>
                <a:endParaRPr/>
              </a:p>
            </p:txBody>
          </p:sp>
        </mc:Choice>
        <mc:Fallback xmlns="">
          <p:sp>
            <p:nvSpPr>
              <p:cNvPr id="37" name="TextBox 36">
                <a:extLst>
                  <a:ext uri="{FF2B5EF4-FFF2-40B4-BE49-F238E27FC236}">
                    <a16:creationId xmlns:a16="http://schemas.microsoft.com/office/drawing/2014/main" id="{10477497-A0FE-C49E-E2B8-38E0C6DDAAA9}"/>
                  </a:ext>
                </a:extLst>
              </p:cNvPr>
              <p:cNvSpPr txBox="1">
                <a:spLocks noRot="1" noChangeAspect="1" noMove="1" noResize="1" noEditPoints="1" noAdjustHandles="1" noChangeArrowheads="1" noChangeShapeType="1" noTextEdit="1"/>
              </p:cNvSpPr>
              <p:nvPr/>
            </p:nvSpPr>
            <p:spPr>
              <a:xfrm>
                <a:off x="6694480" y="1936814"/>
                <a:ext cx="761939" cy="36490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06622C3-95FA-C58A-ED91-CB3502EEB7A7}"/>
                  </a:ext>
                </a:extLst>
              </p:cNvPr>
              <p:cNvSpPr txBox="1"/>
              <p:nvPr/>
            </p:nvSpPr>
            <p:spPr>
              <a:xfrm>
                <a:off x="5903697" y="1943754"/>
                <a:ext cx="751296"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e>
                        <m:sub>
                          <m:r>
                            <a:rPr lang="en-US" b="0" i="1" dirty="0" smtClean="0">
                              <a:latin typeface="Cambria Math" panose="02040503050406030204" pitchFamily="18" charset="0"/>
                            </a:rPr>
                            <m:t>1</m:t>
                          </m:r>
                        </m:sub>
                        <m:sup>
                          <m:r>
                            <a:rPr lang="en-US" b="0" i="1" dirty="0" smtClean="0">
                              <a:latin typeface="Cambria Math" panose="02040503050406030204" pitchFamily="18" charset="0"/>
                            </a:rPr>
                            <m:t>′</m:t>
                          </m:r>
                        </m:sup>
                      </m:sSubSup>
                    </m:oMath>
                  </m:oMathPara>
                </a14:m>
                <a:endParaRPr/>
              </a:p>
            </p:txBody>
          </p:sp>
        </mc:Choice>
        <mc:Fallback xmlns="">
          <p:sp>
            <p:nvSpPr>
              <p:cNvPr id="38" name="TextBox 37">
                <a:extLst>
                  <a:ext uri="{FF2B5EF4-FFF2-40B4-BE49-F238E27FC236}">
                    <a16:creationId xmlns:a16="http://schemas.microsoft.com/office/drawing/2014/main" id="{206622C3-95FA-C58A-ED91-CB3502EEB7A7}"/>
                  </a:ext>
                </a:extLst>
              </p:cNvPr>
              <p:cNvSpPr txBox="1">
                <a:spLocks noRot="1" noChangeAspect="1" noMove="1" noResize="1" noEditPoints="1" noAdjustHandles="1" noChangeArrowheads="1" noChangeShapeType="1" noTextEdit="1"/>
              </p:cNvSpPr>
              <p:nvPr/>
            </p:nvSpPr>
            <p:spPr>
              <a:xfrm>
                <a:off x="5903697" y="1943754"/>
                <a:ext cx="751296" cy="362984"/>
              </a:xfrm>
              <a:prstGeom prst="rect">
                <a:avLst/>
              </a:prstGeom>
              <a:blipFill>
                <a:blip r:embed="rId3"/>
                <a:stretch>
                  <a:fillRect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CDDE5FD-04AF-EB41-4545-CE21ABBD6916}"/>
                  </a:ext>
                </a:extLst>
              </p:cNvPr>
              <p:cNvSpPr txBox="1"/>
              <p:nvPr/>
            </p:nvSpPr>
            <p:spPr>
              <a:xfrm>
                <a:off x="2580201" y="1938172"/>
                <a:ext cx="761939" cy="364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3</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e>
                        <m:sub>
                          <m:r>
                            <a:rPr lang="en-US" b="0" i="1" dirty="0" smtClean="0">
                              <a:latin typeface="Cambria Math" panose="02040503050406030204" pitchFamily="18" charset="0"/>
                            </a:rPr>
                            <m:t>3</m:t>
                          </m:r>
                        </m:sub>
                        <m:sup>
                          <m:r>
                            <a:rPr lang="en-US" b="0" i="1" dirty="0" smtClean="0">
                              <a:latin typeface="Cambria Math" panose="02040503050406030204" pitchFamily="18" charset="0"/>
                            </a:rPr>
                            <m:t>′</m:t>
                          </m:r>
                        </m:sup>
                      </m:sSubSup>
                    </m:oMath>
                  </m:oMathPara>
                </a14:m>
                <a:endParaRPr/>
              </a:p>
            </p:txBody>
          </p:sp>
        </mc:Choice>
        <mc:Fallback xmlns="">
          <p:sp>
            <p:nvSpPr>
              <p:cNvPr id="39" name="TextBox 38">
                <a:extLst>
                  <a:ext uri="{FF2B5EF4-FFF2-40B4-BE49-F238E27FC236}">
                    <a16:creationId xmlns:a16="http://schemas.microsoft.com/office/drawing/2014/main" id="{DCDDE5FD-04AF-EB41-4545-CE21ABBD6916}"/>
                  </a:ext>
                </a:extLst>
              </p:cNvPr>
              <p:cNvSpPr txBox="1">
                <a:spLocks noRot="1" noChangeAspect="1" noMove="1" noResize="1" noEditPoints="1" noAdjustHandles="1" noChangeArrowheads="1" noChangeShapeType="1" noTextEdit="1"/>
              </p:cNvSpPr>
              <p:nvPr/>
            </p:nvSpPr>
            <p:spPr>
              <a:xfrm>
                <a:off x="2580201" y="1938172"/>
                <a:ext cx="761939" cy="36458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0AE4B65-3376-D8AD-1248-CD96831584F6}"/>
                  </a:ext>
                </a:extLst>
              </p:cNvPr>
              <p:cNvSpPr txBox="1"/>
              <p:nvPr/>
            </p:nvSpPr>
            <p:spPr>
              <a:xfrm>
                <a:off x="1822617" y="1937969"/>
                <a:ext cx="761939"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4</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e>
                        <m:sub>
                          <m:r>
                            <a:rPr lang="en-US" b="0" i="1" dirty="0" smtClean="0">
                              <a:latin typeface="Cambria Math" panose="02040503050406030204" pitchFamily="18" charset="0"/>
                            </a:rPr>
                            <m:t>4</m:t>
                          </m:r>
                        </m:sub>
                        <m:sup>
                          <m:r>
                            <a:rPr lang="en-US" b="0" i="1" dirty="0" smtClean="0">
                              <a:latin typeface="Cambria Math" panose="02040503050406030204" pitchFamily="18" charset="0"/>
                            </a:rPr>
                            <m:t>′</m:t>
                          </m:r>
                        </m:sup>
                      </m:sSubSup>
                    </m:oMath>
                  </m:oMathPara>
                </a14:m>
                <a:endParaRPr/>
              </a:p>
            </p:txBody>
          </p:sp>
        </mc:Choice>
        <mc:Fallback xmlns="">
          <p:sp>
            <p:nvSpPr>
              <p:cNvPr id="40" name="TextBox 39">
                <a:extLst>
                  <a:ext uri="{FF2B5EF4-FFF2-40B4-BE49-F238E27FC236}">
                    <a16:creationId xmlns:a16="http://schemas.microsoft.com/office/drawing/2014/main" id="{80AE4B65-3376-D8AD-1248-CD96831584F6}"/>
                  </a:ext>
                </a:extLst>
              </p:cNvPr>
              <p:cNvSpPr txBox="1">
                <a:spLocks noRot="1" noChangeAspect="1" noMove="1" noResize="1" noEditPoints="1" noAdjustHandles="1" noChangeArrowheads="1" noChangeShapeType="1" noTextEdit="1"/>
              </p:cNvSpPr>
              <p:nvPr/>
            </p:nvSpPr>
            <p:spPr>
              <a:xfrm>
                <a:off x="1822617" y="1937969"/>
                <a:ext cx="761939" cy="362984"/>
              </a:xfrm>
              <a:prstGeom prst="rect">
                <a:avLst/>
              </a:prstGeom>
              <a:blipFill>
                <a:blip r:embed="rId5"/>
                <a:stretch>
                  <a:fillRect b="-6897"/>
                </a:stretch>
              </a:blipFill>
            </p:spPr>
            <p:txBody>
              <a:bodyPr/>
              <a:lstStyle/>
              <a:p>
                <a:r>
                  <a:rPr lang="en-US">
                    <a:noFill/>
                  </a:rPr>
                  <a:t> </a:t>
                </a:r>
              </a:p>
            </p:txBody>
          </p:sp>
        </mc:Fallback>
      </mc:AlternateContent>
      <p:pic>
        <p:nvPicPr>
          <p:cNvPr id="41" name="Content Placeholder 7" descr="A picture containing equipment, worktable&#10;&#10;AI-generated content may be incorrect.">
            <a:extLst>
              <a:ext uri="{FF2B5EF4-FFF2-40B4-BE49-F238E27FC236}">
                <a16:creationId xmlns:a16="http://schemas.microsoft.com/office/drawing/2014/main" id="{5E604262-2754-DB1C-62D3-ED76EB945B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135" b="18180"/>
          <a:stretch>
            <a:fillRect/>
          </a:stretch>
        </p:blipFill>
        <p:spPr>
          <a:xfrm>
            <a:off x="455725" y="2382633"/>
            <a:ext cx="5010891" cy="2092734"/>
          </a:xfrm>
          <a:prstGeom prst="rect">
            <a:avLst/>
          </a:prstGeom>
        </p:spPr>
      </p:pic>
      <p:pic>
        <p:nvPicPr>
          <p:cNvPr id="42" name="Picture 41" descr="A picture containing worktable, miller&#10;&#10;AI-generated content may be incorrect.">
            <a:extLst>
              <a:ext uri="{FF2B5EF4-FFF2-40B4-BE49-F238E27FC236}">
                <a16:creationId xmlns:a16="http://schemas.microsoft.com/office/drawing/2014/main" id="{831942BB-1902-6523-F0A4-649ABCF9071E}"/>
              </a:ext>
            </a:extLst>
          </p:cNvPr>
          <p:cNvPicPr>
            <a:picLocks noChangeAspect="1"/>
          </p:cNvPicPr>
          <p:nvPr/>
        </p:nvPicPr>
        <p:blipFill>
          <a:blip r:embed="rId7" cstate="print">
            <a:extLst>
              <a:ext uri="{28A0092B-C50C-407E-A947-70E740481C1C}">
                <a14:useLocalDpi xmlns:a14="http://schemas.microsoft.com/office/drawing/2010/main" val="0"/>
              </a:ext>
            </a:extLst>
          </a:blip>
          <a:srcRect l="17528" t="31791"/>
          <a:stretch>
            <a:fillRect/>
          </a:stretch>
        </p:blipFill>
        <p:spPr>
          <a:xfrm>
            <a:off x="455725" y="4555241"/>
            <a:ext cx="2587932" cy="1605285"/>
          </a:xfrm>
          <a:prstGeom prst="rect">
            <a:avLst/>
          </a:prstGeom>
        </p:spPr>
      </p:pic>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7791A970-A1F6-7F37-3813-FF216391F138}"/>
                  </a:ext>
                </a:extLst>
              </p:cNvPr>
              <p:cNvSpPr txBox="1"/>
              <p:nvPr/>
            </p:nvSpPr>
            <p:spPr>
              <a:xfrm>
                <a:off x="5841767" y="3957649"/>
                <a:ext cx="2651168"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𝜈</m:t>
                              </m:r>
                            </m:e>
                          </m:d>
                        </m:e>
                      </m:func>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1 </m:t>
                          </m:r>
                        </m:num>
                        <m:den>
                          <m:r>
                            <a:rPr lang="en-US" b="0" i="1" smtClean="0">
                              <a:latin typeface="Cambria Math" panose="02040503050406030204" pitchFamily="18" charset="0"/>
                              <a:ea typeface="Cambria Math" panose="02040503050406030204" pitchFamily="18" charset="0"/>
                            </a:rPr>
                            <m:t>2</m:t>
                          </m:r>
                        </m:den>
                      </m:f>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𝑇𝑟𝑎𝑐𝑒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𝑀</m:t>
                      </m:r>
                    </m:oMath>
                  </m:oMathPara>
                </a14:m>
                <a:endParaRPr lang="en-US" dirty="0"/>
              </a:p>
            </p:txBody>
          </p:sp>
        </mc:Choice>
        <mc:Fallback xmlns="">
          <p:sp>
            <p:nvSpPr>
              <p:cNvPr id="43" name="TextBox 42">
                <a:extLst>
                  <a:ext uri="{FF2B5EF4-FFF2-40B4-BE49-F238E27FC236}">
                    <a16:creationId xmlns:a16="http://schemas.microsoft.com/office/drawing/2014/main" id="{7791A970-A1F6-7F37-3813-FF216391F138}"/>
                  </a:ext>
                </a:extLst>
              </p:cNvPr>
              <p:cNvSpPr txBox="1">
                <a:spLocks noRot="1" noChangeAspect="1" noMove="1" noResize="1" noEditPoints="1" noAdjustHandles="1" noChangeArrowheads="1" noChangeShapeType="1" noTextEdit="1"/>
              </p:cNvSpPr>
              <p:nvPr/>
            </p:nvSpPr>
            <p:spPr>
              <a:xfrm>
                <a:off x="5841767" y="3957649"/>
                <a:ext cx="2651168" cy="518604"/>
              </a:xfrm>
              <a:prstGeom prst="rect">
                <a:avLst/>
              </a:prstGeom>
              <a:blipFill>
                <a:blip r:embed="rId8"/>
                <a:stretch>
                  <a:fillRect t="-952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1B86F6B-5C5A-7771-5847-12C702E3B97F}"/>
                  </a:ext>
                </a:extLst>
              </p:cNvPr>
              <p:cNvSpPr txBox="1"/>
              <p:nvPr/>
            </p:nvSpPr>
            <p:spPr>
              <a:xfrm>
                <a:off x="5691917" y="2432763"/>
                <a:ext cx="8754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𝑀</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oMath>
                  </m:oMathPara>
                </a14:m>
                <a:endParaRPr lang="en-US" dirty="0"/>
              </a:p>
            </p:txBody>
          </p:sp>
        </mc:Choice>
        <mc:Fallback xmlns="">
          <p:sp>
            <p:nvSpPr>
              <p:cNvPr id="44" name="TextBox 43">
                <a:extLst>
                  <a:ext uri="{FF2B5EF4-FFF2-40B4-BE49-F238E27FC236}">
                    <a16:creationId xmlns:a16="http://schemas.microsoft.com/office/drawing/2014/main" id="{B1B86F6B-5C5A-7771-5847-12C702E3B97F}"/>
                  </a:ext>
                </a:extLst>
              </p:cNvPr>
              <p:cNvSpPr txBox="1">
                <a:spLocks noRot="1" noChangeAspect="1" noMove="1" noResize="1" noEditPoints="1" noAdjustHandles="1" noChangeArrowheads="1" noChangeShapeType="1" noTextEdit="1"/>
              </p:cNvSpPr>
              <p:nvPr/>
            </p:nvSpPr>
            <p:spPr>
              <a:xfrm>
                <a:off x="5691917" y="2432763"/>
                <a:ext cx="875431" cy="276999"/>
              </a:xfrm>
              <a:prstGeom prst="rect">
                <a:avLst/>
              </a:prstGeom>
              <a:blipFill>
                <a:blip r:embed="rId9"/>
                <a:stretch>
                  <a:fillRect l="-4348" t="-13043" r="-4348"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5916C8D-1480-7643-16F1-82B99B2B3A6F}"/>
                  </a:ext>
                </a:extLst>
              </p:cNvPr>
              <p:cNvSpPr txBox="1"/>
              <p:nvPr/>
            </p:nvSpPr>
            <p:spPr>
              <a:xfrm>
                <a:off x="6835100" y="2339418"/>
                <a:ext cx="1224374" cy="4675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𝑎</m:t>
                                </m:r>
                              </m:e>
                              <m:e>
                                <m:r>
                                  <a:rPr lang="en-US" i="1">
                                    <a:latin typeface="Cambria Math" panose="02040503050406030204" pitchFamily="18" charset="0"/>
                                  </a:rPr>
                                  <m:t>𝑏</m:t>
                                </m:r>
                              </m:e>
                            </m:mr>
                            <m:mr>
                              <m:e>
                                <m:r>
                                  <a:rPr lang="en-US" i="1">
                                    <a:latin typeface="Cambria Math" panose="02040503050406030204" pitchFamily="18" charset="0"/>
                                  </a:rPr>
                                  <m:t>𝑐</m:t>
                                </m:r>
                              </m:e>
                              <m:e>
                                <m:r>
                                  <a:rPr lang="en-US" i="1">
                                    <a:latin typeface="Cambria Math" panose="02040503050406030204" pitchFamily="18" charset="0"/>
                                  </a:rPr>
                                  <m:t>𝑑</m:t>
                                </m:r>
                              </m:e>
                            </m:mr>
                          </m:m>
                        </m:e>
                      </m:d>
                    </m:oMath>
                  </m:oMathPara>
                </a14:m>
                <a:endParaRPr lang="en-US" dirty="0"/>
              </a:p>
            </p:txBody>
          </p:sp>
        </mc:Choice>
        <mc:Fallback xmlns="">
          <p:sp>
            <p:nvSpPr>
              <p:cNvPr id="45" name="TextBox 44">
                <a:extLst>
                  <a:ext uri="{FF2B5EF4-FFF2-40B4-BE49-F238E27FC236}">
                    <a16:creationId xmlns:a16="http://schemas.microsoft.com/office/drawing/2014/main" id="{45916C8D-1480-7643-16F1-82B99B2B3A6F}"/>
                  </a:ext>
                </a:extLst>
              </p:cNvPr>
              <p:cNvSpPr txBox="1">
                <a:spLocks noRot="1" noChangeAspect="1" noMove="1" noResize="1" noEditPoints="1" noAdjustHandles="1" noChangeArrowheads="1" noChangeShapeType="1" noTextEdit="1"/>
              </p:cNvSpPr>
              <p:nvPr/>
            </p:nvSpPr>
            <p:spPr>
              <a:xfrm>
                <a:off x="6835100" y="2339418"/>
                <a:ext cx="1224374" cy="467500"/>
              </a:xfrm>
              <a:prstGeom prst="rect">
                <a:avLst/>
              </a:prstGeom>
              <a:blipFill>
                <a:blip r:embed="rId10"/>
                <a:stretch>
                  <a:fillRect l="-4124"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C8DBD366-6CC9-2411-E22E-6C1C0287EFAF}"/>
                  </a:ext>
                </a:extLst>
              </p:cNvPr>
              <p:cNvSpPr txBox="1"/>
              <p:nvPr/>
            </p:nvSpPr>
            <p:spPr>
              <a:xfrm>
                <a:off x="5950892" y="2795676"/>
                <a:ext cx="2734595" cy="880369"/>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𝑧</m:t>
                                  </m:r>
                                </m:e>
                              </m:mr>
                              <m:mr>
                                <m:e>
                                  <m:sSup>
                                    <m:sSupPr>
                                      <m:ctrlPr>
                                        <a:rPr lang="en-US" i="1">
                                          <a:latin typeface="Cambria Math" panose="02040503050406030204" pitchFamily="18" charset="0"/>
                                        </a:rPr>
                                      </m:ctrlPr>
                                    </m:sSupPr>
                                    <m:e>
                                      <m:r>
                                        <a:rPr lang="en-US" i="1">
                                          <a:latin typeface="Cambria Math" panose="02040503050406030204" pitchFamily="18" charset="0"/>
                                        </a:rPr>
                                        <m:t>𝑧</m:t>
                                      </m:r>
                                    </m:e>
                                    <m:sup>
                                      <m:r>
                                        <a:rPr lang="en-US" i="1">
                                          <a:latin typeface="Cambria Math" panose="02040503050406030204" pitchFamily="18" charset="0"/>
                                        </a:rPr>
                                        <m:t>′</m:t>
                                      </m:r>
                                    </m:sup>
                                  </m:sSup>
                                </m:e>
                              </m:mr>
                            </m:m>
                          </m:e>
                        </m:d>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𝑥</m:t>
                                  </m:r>
                                </m:e>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e>
                              </m:mr>
                              <m:mr>
                                <m:e>
                                  <m:r>
                                    <a:rPr lang="en-US" i="1">
                                      <a:latin typeface="Cambria Math" panose="02040503050406030204" pitchFamily="18" charset="0"/>
                                    </a:rPr>
                                    <m:t>0</m:t>
                                  </m:r>
                                </m:e>
                                <m:e>
                                  <m:r>
                                    <a:rPr lang="en-US" i="1">
                                      <a:latin typeface="Cambria Math" panose="02040503050406030204" pitchFamily="18" charset="0"/>
                                    </a:rPr>
                                    <m:t>0</m:t>
                                  </m:r>
                                </m:e>
                              </m:mr>
                            </m:m>
                            <m:r>
                              <a:rPr lang="en-US" i="1">
                                <a:latin typeface="Cambria Math" panose="02040503050406030204" pitchFamily="18" charset="0"/>
                              </a:rPr>
                              <m:t>  </m:t>
                            </m:r>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0</m:t>
                                  </m:r>
                                </m:e>
                                <m:e>
                                  <m:r>
                                    <a:rPr lang="en-US" i="1">
                                      <a:latin typeface="Cambria Math" panose="02040503050406030204" pitchFamily="18" charset="0"/>
                                    </a:rPr>
                                    <m:t>0</m:t>
                                  </m:r>
                                </m:e>
                              </m:mr>
                              <m:mr>
                                <m:e>
                                  <m:r>
                                    <a:rPr lang="en-US" i="1">
                                      <a:latin typeface="Cambria Math" panose="02040503050406030204" pitchFamily="18" charset="0"/>
                                    </a:rPr>
                                    <m:t>𝑥</m:t>
                                  </m:r>
                                </m:e>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e>
                              </m:mr>
                            </m:m>
                          </m:e>
                        </m:d>
                      </m:e>
                      <m:sub>
                        <m:r>
                          <a:rPr lang="en-US" i="1">
                            <a:latin typeface="Cambria Math" panose="02040503050406030204" pitchFamily="18" charset="0"/>
                          </a:rPr>
                          <m:t>𝑡</m:t>
                        </m:r>
                      </m:sub>
                    </m:sSub>
                  </m:oMath>
                </a14:m>
                <a:r>
                  <a:rPr lang="en-US" dirty="0"/>
                  <a:t> </a:t>
                </a:r>
                <a14:m>
                  <m:oMath xmlns:m="http://schemas.openxmlformats.org/officeDocument/2006/math">
                    <m:d>
                      <m:dPr>
                        <m:begChr m:val="["/>
                        <m:endChr m:val="]"/>
                        <m:ctrlPr>
                          <a:rPr lang="en-US" i="1">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𝑎</m:t>
                              </m:r>
                            </m:e>
                          </m:mr>
                          <m:mr>
                            <m:e>
                              <m:m>
                                <m:mPr>
                                  <m:mcs>
                                    <m:mc>
                                      <m:mcPr>
                                        <m:count m:val="1"/>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𝑏</m:t>
                                    </m:r>
                                  </m:e>
                                </m:mr>
                                <m:mr>
                                  <m:e>
                                    <m:m>
                                      <m:mPr>
                                        <m:mcs>
                                          <m:mc>
                                            <m:mcPr>
                                              <m:count m:val="1"/>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𝑐</m:t>
                                          </m:r>
                                        </m:e>
                                      </m:mr>
                                      <m:mr>
                                        <m:e>
                                          <m:r>
                                            <a:rPr lang="en-US" b="0" i="1" smtClean="0">
                                              <a:latin typeface="Cambria Math" panose="02040503050406030204" pitchFamily="18" charset="0"/>
                                            </a:rPr>
                                            <m:t>𝑑</m:t>
                                          </m:r>
                                        </m:e>
                                      </m:mr>
                                    </m:m>
                                  </m:e>
                                </m:mr>
                              </m:m>
                            </m:e>
                          </m:mr>
                        </m:m>
                      </m:e>
                    </m:d>
                  </m:oMath>
                </a14:m>
                <a:r>
                  <a:rPr lang="en-US" dirty="0"/>
                  <a:t> </a:t>
                </a:r>
              </a:p>
            </p:txBody>
          </p:sp>
        </mc:Choice>
        <mc:Fallback xmlns="">
          <p:sp>
            <p:nvSpPr>
              <p:cNvPr id="46" name="TextBox 45">
                <a:extLst>
                  <a:ext uri="{FF2B5EF4-FFF2-40B4-BE49-F238E27FC236}">
                    <a16:creationId xmlns:a16="http://schemas.microsoft.com/office/drawing/2014/main" id="{C8DBD366-6CC9-2411-E22E-6C1C0287EFAF}"/>
                  </a:ext>
                </a:extLst>
              </p:cNvPr>
              <p:cNvSpPr txBox="1">
                <a:spLocks noRot="1" noChangeAspect="1" noMove="1" noResize="1" noEditPoints="1" noAdjustHandles="1" noChangeArrowheads="1" noChangeShapeType="1" noTextEdit="1"/>
              </p:cNvSpPr>
              <p:nvPr/>
            </p:nvSpPr>
            <p:spPr>
              <a:xfrm>
                <a:off x="5950892" y="2795676"/>
                <a:ext cx="2734595" cy="880369"/>
              </a:xfrm>
              <a:prstGeom prst="rect">
                <a:avLst/>
              </a:prstGeom>
              <a:blipFill>
                <a:blip r:embed="rId11"/>
                <a:stretch>
                  <a:fillRect b="-5714"/>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EB67BF63-C8C6-5527-9A6A-825AE14729FB}"/>
              </a:ext>
            </a:extLst>
          </p:cNvPr>
          <p:cNvSpPr txBox="1"/>
          <p:nvPr/>
        </p:nvSpPr>
        <p:spPr>
          <a:xfrm>
            <a:off x="5721141" y="3622139"/>
            <a:ext cx="2227918" cy="369332"/>
          </a:xfrm>
          <a:prstGeom prst="rect">
            <a:avLst/>
          </a:prstGeom>
          <a:noFill/>
        </p:spPr>
        <p:txBody>
          <a:bodyPr wrap="none" rtlCol="0">
            <a:spAutoFit/>
          </a:bodyPr>
          <a:lstStyle/>
          <a:p>
            <a:r>
              <a:rPr lang="en-US" dirty="0"/>
              <a:t>Tune determination:</a:t>
            </a:r>
          </a:p>
        </p:txBody>
      </p:sp>
      <p:sp>
        <p:nvSpPr>
          <p:cNvPr id="48" name="TextBox 47">
            <a:extLst>
              <a:ext uri="{FF2B5EF4-FFF2-40B4-BE49-F238E27FC236}">
                <a16:creationId xmlns:a16="http://schemas.microsoft.com/office/drawing/2014/main" id="{F9695644-675F-D179-DB2E-EEA84574AD4B}"/>
              </a:ext>
            </a:extLst>
          </p:cNvPr>
          <p:cNvSpPr txBox="1"/>
          <p:nvPr/>
        </p:nvSpPr>
        <p:spPr>
          <a:xfrm>
            <a:off x="215154" y="-16854"/>
            <a:ext cx="8914160" cy="658770"/>
          </a:xfrm>
          <a:prstGeom prst="rect">
            <a:avLst/>
          </a:prstGeom>
          <a:noFill/>
        </p:spPr>
        <p:txBody>
          <a:bodyPr wrap="square" rtlCol="0" anchor="ctr">
            <a:spAutoFit/>
          </a:bodyPr>
          <a:lstStyle/>
          <a:p>
            <a:pPr algn="ctr">
              <a:lnSpc>
                <a:spcPct val="150000"/>
              </a:lnSpc>
            </a:pPr>
            <a:r>
              <a:rPr lang="en-US" sz="2800" b="1" dirty="0">
                <a:solidFill>
                  <a:srgbClr val="002060"/>
                </a:solidFill>
              </a:rPr>
              <a:t>Beam Instrumentation to find the Transfer Matrix</a:t>
            </a:r>
          </a:p>
        </p:txBody>
      </p:sp>
      <p:sp>
        <p:nvSpPr>
          <p:cNvPr id="51" name="TextBox 50">
            <a:extLst>
              <a:ext uri="{FF2B5EF4-FFF2-40B4-BE49-F238E27FC236}">
                <a16:creationId xmlns:a16="http://schemas.microsoft.com/office/drawing/2014/main" id="{AD9AB81B-6698-BAE0-3CAD-AD406476CE66}"/>
              </a:ext>
            </a:extLst>
          </p:cNvPr>
          <p:cNvSpPr txBox="1"/>
          <p:nvPr/>
        </p:nvSpPr>
        <p:spPr>
          <a:xfrm>
            <a:off x="3132854" y="4570748"/>
            <a:ext cx="5686781" cy="2031325"/>
          </a:xfrm>
          <a:prstGeom prst="rect">
            <a:avLst/>
          </a:prstGeom>
          <a:noFill/>
        </p:spPr>
        <p:txBody>
          <a:bodyPr wrap="square">
            <a:spAutoFit/>
          </a:bodyPr>
          <a:lstStyle/>
          <a:p>
            <a:r>
              <a:rPr lang="en-US" b="1" dirty="0"/>
              <a:t>There were three beam runs: the first one at NSRL without the assembly checking the beam-air interaction and the second one with the assembly. The last run in October-25 was at  Tandem. The more different beam input positions the better accuracy of the betatron function measurements would be. System of Linear equations.</a:t>
            </a:r>
          </a:p>
        </p:txBody>
      </p:sp>
    </p:spTree>
    <p:extLst>
      <p:ext uri="{BB962C8B-B14F-4D97-AF65-F5344CB8AC3E}">
        <p14:creationId xmlns:p14="http://schemas.microsoft.com/office/powerpoint/2010/main" val="2296867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6F8E8-9B78-3C6A-1CFC-A9DF7910D0D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2D40BB-1E48-42D5-0486-D1FA37EB1CA1}"/>
              </a:ext>
            </a:extLst>
          </p:cNvPr>
          <p:cNvSpPr>
            <a:spLocks noGrp="1"/>
          </p:cNvSpPr>
          <p:nvPr>
            <p:ph type="sldNum" sz="quarter" idx="4"/>
          </p:nvPr>
        </p:nvSpPr>
        <p:spPr/>
        <p:txBody>
          <a:bodyPr/>
          <a:lstStyle/>
          <a:p>
            <a:fld id="{933A556B-7C63-244D-9B7C-B0EA8042B330}" type="slidenum">
              <a:rPr lang="en-US" smtClean="0"/>
              <a:pPr/>
              <a:t>12</a:t>
            </a:fld>
            <a:endParaRPr lang="en-US" sz="750" dirty="0"/>
          </a:p>
        </p:txBody>
      </p:sp>
      <p:sp>
        <p:nvSpPr>
          <p:cNvPr id="5" name="Title 1">
            <a:extLst>
              <a:ext uri="{FF2B5EF4-FFF2-40B4-BE49-F238E27FC236}">
                <a16:creationId xmlns:a16="http://schemas.microsoft.com/office/drawing/2014/main" id="{8A4BC79B-B5FA-AFF1-AD23-528AC475084B}"/>
              </a:ext>
            </a:extLst>
          </p:cNvPr>
          <p:cNvSpPr txBox="1">
            <a:spLocks/>
          </p:cNvSpPr>
          <p:nvPr/>
        </p:nvSpPr>
        <p:spPr>
          <a:xfrm>
            <a:off x="0" y="1246174"/>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6" name="Title 1">
            <a:extLst>
              <a:ext uri="{FF2B5EF4-FFF2-40B4-BE49-F238E27FC236}">
                <a16:creationId xmlns:a16="http://schemas.microsoft.com/office/drawing/2014/main" id="{FBA6EE79-E527-8DA3-0626-088B558D193D}"/>
              </a:ext>
            </a:extLst>
          </p:cNvPr>
          <p:cNvSpPr txBox="1">
            <a:spLocks/>
          </p:cNvSpPr>
          <p:nvPr/>
        </p:nvSpPr>
        <p:spPr>
          <a:xfrm>
            <a:off x="2" y="1246173"/>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3E528179-F7E0-8947-3210-B9FAAAC470B3}"/>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3" name="Title 1">
            <a:extLst>
              <a:ext uri="{FF2B5EF4-FFF2-40B4-BE49-F238E27FC236}">
                <a16:creationId xmlns:a16="http://schemas.microsoft.com/office/drawing/2014/main" id="{0BA25F6F-6D80-DEEC-AE96-FF60B44CC037}"/>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B8182505-3C11-EFE9-7135-1C190DAAAF84}"/>
              </a:ext>
            </a:extLst>
          </p:cNvPr>
          <p:cNvSpPr txBox="1">
            <a:spLocks/>
          </p:cNvSpPr>
          <p:nvPr/>
        </p:nvSpPr>
        <p:spPr>
          <a:xfrm>
            <a:off x="4300889" y="292317"/>
            <a:ext cx="4828425" cy="99617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 Installation @Tandem</a:t>
            </a:r>
          </a:p>
        </p:txBody>
      </p:sp>
      <p:pic>
        <p:nvPicPr>
          <p:cNvPr id="8" name="VID_20250825_152257">
            <a:hlinkClick r:id="" action="ppaction://media"/>
            <a:extLst>
              <a:ext uri="{FF2B5EF4-FFF2-40B4-BE49-F238E27FC236}">
                <a16:creationId xmlns:a16="http://schemas.microsoft.com/office/drawing/2014/main" id="{29984D33-D3D5-DFBD-F8F1-10BEE4C930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5628" y="10758"/>
            <a:ext cx="3362747" cy="5977054"/>
          </a:xfrm>
          <a:prstGeom prst="rect">
            <a:avLst/>
          </a:prstGeom>
        </p:spPr>
      </p:pic>
      <p:pic>
        <p:nvPicPr>
          <p:cNvPr id="9" name="Picture 8">
            <a:extLst>
              <a:ext uri="{FF2B5EF4-FFF2-40B4-BE49-F238E27FC236}">
                <a16:creationId xmlns:a16="http://schemas.microsoft.com/office/drawing/2014/main" id="{AEA0B987-81DB-D32A-A6CF-A5F9982E4F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2565" y="1772816"/>
            <a:ext cx="4319414" cy="3239560"/>
          </a:xfrm>
          <a:prstGeom prst="rect">
            <a:avLst/>
          </a:prstGeom>
        </p:spPr>
      </p:pic>
      <p:sp>
        <p:nvSpPr>
          <p:cNvPr id="11" name="TextBox 10">
            <a:extLst>
              <a:ext uri="{FF2B5EF4-FFF2-40B4-BE49-F238E27FC236}">
                <a16:creationId xmlns:a16="http://schemas.microsoft.com/office/drawing/2014/main" id="{066E0890-7875-CFED-590B-E18AE2F6128D}"/>
              </a:ext>
            </a:extLst>
          </p:cNvPr>
          <p:cNvSpPr txBox="1"/>
          <p:nvPr/>
        </p:nvSpPr>
        <p:spPr>
          <a:xfrm>
            <a:off x="4796549" y="5617054"/>
            <a:ext cx="3890251" cy="646331"/>
          </a:xfrm>
          <a:prstGeom prst="rect">
            <a:avLst/>
          </a:prstGeom>
          <a:noFill/>
        </p:spPr>
        <p:txBody>
          <a:bodyPr wrap="square" rtlCol="0">
            <a:spAutoFit/>
          </a:bodyPr>
          <a:lstStyle/>
          <a:p>
            <a:r>
              <a:rPr lang="en-GB" dirty="0">
                <a:solidFill>
                  <a:srgbClr val="002060"/>
                </a:solidFill>
              </a:rPr>
              <a:t>Different beam energies marked on a ruler for </a:t>
            </a:r>
            <a:r>
              <a:rPr lang="en-GB" dirty="0">
                <a:solidFill>
                  <a:srgbClr val="002060"/>
                </a:solidFill>
                <a:latin typeface="Arial" panose="020B0604020202020204" pitchFamily="34" charset="0"/>
                <a:cs typeface="Arial" panose="020B0604020202020204" pitchFamily="34" charset="0"/>
              </a:rPr>
              <a:t>alignment</a:t>
            </a:r>
            <a:r>
              <a:rPr lang="en-GB" dirty="0">
                <a:solidFill>
                  <a:srgbClr val="002060"/>
                </a:solidFill>
              </a:rPr>
              <a:t>.</a:t>
            </a:r>
          </a:p>
        </p:txBody>
      </p:sp>
    </p:spTree>
    <p:extLst>
      <p:ext uri="{BB962C8B-B14F-4D97-AF65-F5344CB8AC3E}">
        <p14:creationId xmlns:p14="http://schemas.microsoft.com/office/powerpoint/2010/main" val="59025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3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0BC3F-7F18-0403-F7D3-3E9416B29A6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74CFC9-BEB5-6C3F-7987-27C25C9492AF}"/>
              </a:ext>
            </a:extLst>
          </p:cNvPr>
          <p:cNvSpPr>
            <a:spLocks noGrp="1"/>
          </p:cNvSpPr>
          <p:nvPr>
            <p:ph type="sldNum" sz="quarter" idx="4"/>
          </p:nvPr>
        </p:nvSpPr>
        <p:spPr/>
        <p:txBody>
          <a:bodyPr/>
          <a:lstStyle/>
          <a:p>
            <a:fld id="{933A556B-7C63-244D-9B7C-B0EA8042B330}" type="slidenum">
              <a:rPr lang="en-US" smtClean="0"/>
              <a:pPr/>
              <a:t>13</a:t>
            </a:fld>
            <a:endParaRPr lang="en-US" sz="750" dirty="0"/>
          </a:p>
        </p:txBody>
      </p:sp>
      <p:sp>
        <p:nvSpPr>
          <p:cNvPr id="5" name="Title 1">
            <a:extLst>
              <a:ext uri="{FF2B5EF4-FFF2-40B4-BE49-F238E27FC236}">
                <a16:creationId xmlns:a16="http://schemas.microsoft.com/office/drawing/2014/main" id="{B0457233-2307-A47F-AACE-C1BFF5E14CB7}"/>
              </a:ext>
            </a:extLst>
          </p:cNvPr>
          <p:cNvSpPr txBox="1">
            <a:spLocks/>
          </p:cNvSpPr>
          <p:nvPr/>
        </p:nvSpPr>
        <p:spPr>
          <a:xfrm>
            <a:off x="0" y="1246174"/>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6" name="Title 1">
            <a:extLst>
              <a:ext uri="{FF2B5EF4-FFF2-40B4-BE49-F238E27FC236}">
                <a16:creationId xmlns:a16="http://schemas.microsoft.com/office/drawing/2014/main" id="{129B96EA-03D2-6CD8-09CD-97AC39F85BBE}"/>
              </a:ext>
            </a:extLst>
          </p:cNvPr>
          <p:cNvSpPr txBox="1">
            <a:spLocks/>
          </p:cNvSpPr>
          <p:nvPr/>
        </p:nvSpPr>
        <p:spPr>
          <a:xfrm>
            <a:off x="2" y="1246173"/>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73B2A72-0CE5-7F45-4693-542E6F732182}"/>
              </a:ext>
            </a:extLst>
          </p:cNvPr>
          <p:cNvSpPr txBox="1"/>
          <p:nvPr/>
        </p:nvSpPr>
        <p:spPr>
          <a:xfrm>
            <a:off x="377007" y="6843891"/>
            <a:ext cx="8708034" cy="584775"/>
          </a:xfrm>
          <a:prstGeom prst="rect">
            <a:avLst/>
          </a:prstGeom>
          <a:noFill/>
        </p:spPr>
        <p:txBody>
          <a:bodyPr wrap="square" rtlCol="0">
            <a:spAutoFit/>
          </a:bodyPr>
          <a:lstStyle/>
          <a:p>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 </a:t>
            </a:r>
            <a:r>
              <a:rPr lang="en-US" sz="1600" b="1" dirty="0">
                <a:solidFill>
                  <a:srgbClr val="002060"/>
                </a:solidFill>
                <a:latin typeface="Arial" panose="020B0604020202020204" pitchFamily="34" charset="0"/>
                <a:cs typeface="Arial" panose="020B0604020202020204" pitchFamily="34" charset="0"/>
              </a:rPr>
              <a:t>S. Jolly, H. Owen, M. Schippers, C. Welsch,  “Technical challenges for FLASH proton therapy.” Phys. Med. 2020, 78, 71–82. </a:t>
            </a:r>
            <a:r>
              <a:rPr lang="en-US" sz="1600" b="1" u="sng" dirty="0">
                <a:solidFill>
                  <a:srgbClr val="00206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https://pubmed.ncbi.nlm.nih.gov/32947086/</a:t>
            </a:r>
            <a:endParaRPr lang="en-US" sz="1600" b="1" u="sng" dirty="0">
              <a:solidFill>
                <a:srgbClr val="00206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0A9F29F2-6F98-01EC-BC36-414F6F7AD5B7}"/>
              </a:ext>
            </a:extLst>
          </p:cNvPr>
          <p:cNvSpPr txBox="1">
            <a:spLocks/>
          </p:cNvSpPr>
          <p:nvPr/>
        </p:nvSpPr>
        <p:spPr>
          <a:xfrm>
            <a:off x="209006" y="-2"/>
            <a:ext cx="8920308" cy="89492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 Results from NSRL and Tandem Experiments</a:t>
            </a:r>
          </a:p>
          <a:p>
            <a:r>
              <a:rPr lang="en-GB" sz="2800" dirty="0"/>
              <a:t>All 12 Ellipses</a:t>
            </a:r>
          </a:p>
        </p:txBody>
      </p:sp>
      <p:pic>
        <p:nvPicPr>
          <p:cNvPr id="3" name="Content Placeholder 7">
            <a:extLst>
              <a:ext uri="{FF2B5EF4-FFF2-40B4-BE49-F238E27FC236}">
                <a16:creationId xmlns:a16="http://schemas.microsoft.com/office/drawing/2014/main" id="{3AD3B6A7-B0E5-D3CC-F8DB-7F03AC56D3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3373" b="23373"/>
          <a:stretch>
            <a:fillRect/>
          </a:stretch>
        </p:blipFill>
        <p:spPr>
          <a:xfrm>
            <a:off x="1259632" y="894928"/>
            <a:ext cx="3657600" cy="2743200"/>
          </a:xfrm>
          <a:prstGeom prst="rect">
            <a:avLst/>
          </a:prstGeom>
        </p:spPr>
      </p:pic>
      <p:pic>
        <p:nvPicPr>
          <p:cNvPr id="7" name="Picture 6">
            <a:extLst>
              <a:ext uri="{FF2B5EF4-FFF2-40B4-BE49-F238E27FC236}">
                <a16:creationId xmlns:a16="http://schemas.microsoft.com/office/drawing/2014/main" id="{56B61F45-25B7-9CC7-62C9-12DC2B4198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7232" y="894928"/>
            <a:ext cx="3657600" cy="2743200"/>
          </a:xfrm>
          <a:prstGeom prst="rect">
            <a:avLst/>
          </a:prstGeom>
        </p:spPr>
      </p:pic>
      <p:pic>
        <p:nvPicPr>
          <p:cNvPr id="8" name="Picture 7" descr="A picture containing text, indoor&#10;&#10;AI-generated content may be incorrect.">
            <a:extLst>
              <a:ext uri="{FF2B5EF4-FFF2-40B4-BE49-F238E27FC236}">
                <a16:creationId xmlns:a16="http://schemas.microsoft.com/office/drawing/2014/main" id="{712E5EE4-D77B-1E88-2D04-4B9C61F76E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632" y="3638128"/>
            <a:ext cx="3657600" cy="2743200"/>
          </a:xfrm>
          <a:prstGeom prst="rect">
            <a:avLst/>
          </a:prstGeom>
        </p:spPr>
      </p:pic>
      <p:pic>
        <p:nvPicPr>
          <p:cNvPr id="9" name="Picture 8">
            <a:extLst>
              <a:ext uri="{FF2B5EF4-FFF2-40B4-BE49-F238E27FC236}">
                <a16:creationId xmlns:a16="http://schemas.microsoft.com/office/drawing/2014/main" id="{6DDFD835-1F88-ADC3-3683-DD36812B47A6}"/>
              </a:ext>
            </a:extLst>
          </p:cNvPr>
          <p:cNvPicPr>
            <a:picLocks noChangeAspect="1"/>
          </p:cNvPicPr>
          <p:nvPr/>
        </p:nvPicPr>
        <p:blipFill>
          <a:blip r:embed="rId6" cstate="print">
            <a:extLst>
              <a:ext uri="{28A0092B-C50C-407E-A947-70E740481C1C}">
                <a14:useLocalDpi xmlns:a14="http://schemas.microsoft.com/office/drawing/2010/main" val="0"/>
              </a:ext>
            </a:extLst>
          </a:blip>
          <a:srcRect r="22815" b="22815"/>
          <a:stretch>
            <a:fillRect/>
          </a:stretch>
        </p:blipFill>
        <p:spPr>
          <a:xfrm>
            <a:off x="4917232" y="3638128"/>
            <a:ext cx="3657600" cy="2743200"/>
          </a:xfrm>
          <a:prstGeom prst="rect">
            <a:avLst/>
          </a:prstGeom>
        </p:spPr>
      </p:pic>
      <p:sp>
        <p:nvSpPr>
          <p:cNvPr id="11" name="TextBox 10">
            <a:extLst>
              <a:ext uri="{FF2B5EF4-FFF2-40B4-BE49-F238E27FC236}">
                <a16:creationId xmlns:a16="http://schemas.microsoft.com/office/drawing/2014/main" id="{903BF436-F400-3746-CAE4-583630BEA95F}"/>
              </a:ext>
            </a:extLst>
          </p:cNvPr>
          <p:cNvSpPr txBox="1"/>
          <p:nvPr/>
        </p:nvSpPr>
        <p:spPr>
          <a:xfrm>
            <a:off x="384058" y="2074451"/>
            <a:ext cx="847713" cy="646331"/>
          </a:xfrm>
          <a:prstGeom prst="rect">
            <a:avLst/>
          </a:prstGeom>
          <a:noFill/>
        </p:spPr>
        <p:txBody>
          <a:bodyPr wrap="square" rtlCol="0">
            <a:spAutoFit/>
          </a:bodyPr>
          <a:lstStyle/>
          <a:p>
            <a:pPr algn="ctr"/>
            <a:r>
              <a:rPr lang="en-GB" dirty="0">
                <a:solidFill>
                  <a:srgbClr val="002060"/>
                </a:solidFill>
              </a:rPr>
              <a:t>Beam in</a:t>
            </a:r>
          </a:p>
        </p:txBody>
      </p:sp>
      <p:sp>
        <p:nvSpPr>
          <p:cNvPr id="13" name="TextBox 12">
            <a:extLst>
              <a:ext uri="{FF2B5EF4-FFF2-40B4-BE49-F238E27FC236}">
                <a16:creationId xmlns:a16="http://schemas.microsoft.com/office/drawing/2014/main" id="{B78E2F21-647D-6C24-27C0-7E5A90405FB6}"/>
              </a:ext>
            </a:extLst>
          </p:cNvPr>
          <p:cNvSpPr txBox="1"/>
          <p:nvPr/>
        </p:nvSpPr>
        <p:spPr>
          <a:xfrm>
            <a:off x="297991" y="4686562"/>
            <a:ext cx="1019845" cy="646331"/>
          </a:xfrm>
          <a:prstGeom prst="rect">
            <a:avLst/>
          </a:prstGeom>
          <a:noFill/>
        </p:spPr>
        <p:txBody>
          <a:bodyPr wrap="square" rtlCol="0">
            <a:spAutoFit/>
          </a:bodyPr>
          <a:lstStyle/>
          <a:p>
            <a:pPr algn="ctr"/>
            <a:r>
              <a:rPr lang="en-GB" dirty="0">
                <a:solidFill>
                  <a:srgbClr val="002060"/>
                </a:solidFill>
              </a:rPr>
              <a:t>Beam out</a:t>
            </a:r>
          </a:p>
        </p:txBody>
      </p:sp>
    </p:spTree>
    <p:extLst>
      <p:ext uri="{BB962C8B-B14F-4D97-AF65-F5344CB8AC3E}">
        <p14:creationId xmlns:p14="http://schemas.microsoft.com/office/powerpoint/2010/main" val="3413087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D0ACB-02AD-B2F2-BC19-A42065226A7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844E3A-BFBB-73C9-888B-BD6AE62F442B}"/>
              </a:ext>
            </a:extLst>
          </p:cNvPr>
          <p:cNvSpPr>
            <a:spLocks noGrp="1"/>
          </p:cNvSpPr>
          <p:nvPr>
            <p:ph type="sldNum" sz="quarter" idx="4"/>
          </p:nvPr>
        </p:nvSpPr>
        <p:spPr/>
        <p:txBody>
          <a:bodyPr/>
          <a:lstStyle/>
          <a:p>
            <a:fld id="{933A556B-7C63-244D-9B7C-B0EA8042B330}" type="slidenum">
              <a:rPr lang="en-US" smtClean="0"/>
              <a:pPr/>
              <a:t>14</a:t>
            </a:fld>
            <a:endParaRPr lang="en-US" sz="750" dirty="0"/>
          </a:p>
        </p:txBody>
      </p:sp>
      <p:sp>
        <p:nvSpPr>
          <p:cNvPr id="5" name="Title 1">
            <a:extLst>
              <a:ext uri="{FF2B5EF4-FFF2-40B4-BE49-F238E27FC236}">
                <a16:creationId xmlns:a16="http://schemas.microsoft.com/office/drawing/2014/main" id="{2C5D2F93-BCDB-5BF1-3BCC-4E9736D480C7}"/>
              </a:ext>
            </a:extLst>
          </p:cNvPr>
          <p:cNvSpPr txBox="1">
            <a:spLocks/>
          </p:cNvSpPr>
          <p:nvPr/>
        </p:nvSpPr>
        <p:spPr>
          <a:xfrm>
            <a:off x="0" y="1246174"/>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6" name="Title 1">
            <a:extLst>
              <a:ext uri="{FF2B5EF4-FFF2-40B4-BE49-F238E27FC236}">
                <a16:creationId xmlns:a16="http://schemas.microsoft.com/office/drawing/2014/main" id="{EF708BD4-2860-DF3C-02D7-2E64791A709F}"/>
              </a:ext>
            </a:extLst>
          </p:cNvPr>
          <p:cNvSpPr txBox="1">
            <a:spLocks/>
          </p:cNvSpPr>
          <p:nvPr/>
        </p:nvSpPr>
        <p:spPr>
          <a:xfrm>
            <a:off x="2" y="1246173"/>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58" name="Picture 57">
            <a:extLst>
              <a:ext uri="{FF2B5EF4-FFF2-40B4-BE49-F238E27FC236}">
                <a16:creationId xmlns:a16="http://schemas.microsoft.com/office/drawing/2014/main" id="{82ED7807-A4AB-88CA-0E0A-5E8EBEBEE92C}"/>
              </a:ext>
            </a:extLst>
          </p:cNvPr>
          <p:cNvPicPr>
            <a:picLocks noChangeAspect="1"/>
          </p:cNvPicPr>
          <p:nvPr/>
        </p:nvPicPr>
        <p:blipFill>
          <a:blip r:embed="rId2"/>
          <a:stretch>
            <a:fillRect/>
          </a:stretch>
        </p:blipFill>
        <p:spPr>
          <a:xfrm>
            <a:off x="5189307" y="341176"/>
            <a:ext cx="3918633" cy="3236976"/>
          </a:xfrm>
          <a:prstGeom prst="rect">
            <a:avLst/>
          </a:prstGeom>
        </p:spPr>
      </p:pic>
      <p:pic>
        <p:nvPicPr>
          <p:cNvPr id="59" name="Picture 58" descr="Chart, line chart&#10;&#10;AI-generated content may be incorrect.">
            <a:extLst>
              <a:ext uri="{FF2B5EF4-FFF2-40B4-BE49-F238E27FC236}">
                <a16:creationId xmlns:a16="http://schemas.microsoft.com/office/drawing/2014/main" id="{CE54013F-C967-72A4-70DD-A3C003CE9EE8}"/>
              </a:ext>
            </a:extLst>
          </p:cNvPr>
          <p:cNvPicPr preferRelativeResize="0">
            <a:picLocks/>
          </p:cNvPicPr>
          <p:nvPr/>
        </p:nvPicPr>
        <p:blipFill>
          <a:blip r:embed="rId3"/>
          <a:stretch>
            <a:fillRect/>
          </a:stretch>
        </p:blipFill>
        <p:spPr>
          <a:xfrm>
            <a:off x="1051814" y="348377"/>
            <a:ext cx="4123944" cy="3182112"/>
          </a:xfrm>
          <a:prstGeom prst="rect">
            <a:avLst/>
          </a:prstGeom>
        </p:spPr>
      </p:pic>
      <p:sp>
        <p:nvSpPr>
          <p:cNvPr id="60" name="Title 1">
            <a:extLst>
              <a:ext uri="{FF2B5EF4-FFF2-40B4-BE49-F238E27FC236}">
                <a16:creationId xmlns:a16="http://schemas.microsoft.com/office/drawing/2014/main" id="{5C9AF3E4-AAE0-D2C7-1E17-B4BF367FC90F}"/>
              </a:ext>
            </a:extLst>
          </p:cNvPr>
          <p:cNvSpPr txBox="1">
            <a:spLocks/>
          </p:cNvSpPr>
          <p:nvPr/>
        </p:nvSpPr>
        <p:spPr>
          <a:xfrm>
            <a:off x="0" y="0"/>
            <a:ext cx="9144000" cy="449440"/>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Measurements of the Centroid x Positions</a:t>
            </a:r>
          </a:p>
        </p:txBody>
      </p:sp>
      <p:sp>
        <p:nvSpPr>
          <p:cNvPr id="61" name="TextBox 60">
            <a:extLst>
              <a:ext uri="{FF2B5EF4-FFF2-40B4-BE49-F238E27FC236}">
                <a16:creationId xmlns:a16="http://schemas.microsoft.com/office/drawing/2014/main" id="{6E11430A-A014-5534-3172-0FB6A2E6FDB5}"/>
              </a:ext>
            </a:extLst>
          </p:cNvPr>
          <p:cNvSpPr txBox="1"/>
          <p:nvPr/>
        </p:nvSpPr>
        <p:spPr>
          <a:xfrm>
            <a:off x="232775" y="1424491"/>
            <a:ext cx="895377" cy="646331"/>
          </a:xfrm>
          <a:prstGeom prst="rect">
            <a:avLst/>
          </a:prstGeom>
          <a:noFill/>
        </p:spPr>
        <p:txBody>
          <a:bodyPr wrap="square" rtlCol="0">
            <a:spAutoFit/>
          </a:bodyPr>
          <a:lstStyle/>
          <a:p>
            <a:pPr algn="ctr"/>
            <a:r>
              <a:rPr lang="en-GB" dirty="0">
                <a:solidFill>
                  <a:srgbClr val="002060"/>
                </a:solidFill>
                <a:latin typeface="Arial" panose="020B0604020202020204" pitchFamily="34" charset="0"/>
                <a:cs typeface="Arial" panose="020B0604020202020204" pitchFamily="34" charset="0"/>
              </a:rPr>
              <a:t>Beam in</a:t>
            </a:r>
          </a:p>
        </p:txBody>
      </p:sp>
      <p:sp>
        <p:nvSpPr>
          <p:cNvPr id="62" name="TextBox 61">
            <a:extLst>
              <a:ext uri="{FF2B5EF4-FFF2-40B4-BE49-F238E27FC236}">
                <a16:creationId xmlns:a16="http://schemas.microsoft.com/office/drawing/2014/main" id="{5E7AFCCB-FAD7-1216-B3EB-AB8E111D09AF}"/>
              </a:ext>
            </a:extLst>
          </p:cNvPr>
          <p:cNvSpPr txBox="1"/>
          <p:nvPr/>
        </p:nvSpPr>
        <p:spPr>
          <a:xfrm>
            <a:off x="240581" y="4621326"/>
            <a:ext cx="987667" cy="646331"/>
          </a:xfrm>
          <a:prstGeom prst="rect">
            <a:avLst/>
          </a:prstGeom>
          <a:noFill/>
        </p:spPr>
        <p:txBody>
          <a:bodyPr wrap="square" rtlCol="0">
            <a:spAutoFit/>
          </a:bodyPr>
          <a:lstStyle/>
          <a:p>
            <a:pPr algn="ctr"/>
            <a:r>
              <a:rPr lang="en-GB" dirty="0">
                <a:solidFill>
                  <a:srgbClr val="002060"/>
                </a:solidFill>
                <a:latin typeface="Arial" panose="020B0604020202020204" pitchFamily="34" charset="0"/>
                <a:cs typeface="Arial" panose="020B0604020202020204" pitchFamily="34" charset="0"/>
              </a:rPr>
              <a:t>Beam out</a:t>
            </a:r>
          </a:p>
        </p:txBody>
      </p:sp>
      <p:sp>
        <p:nvSpPr>
          <p:cNvPr id="63" name="TextBox 62">
            <a:extLst>
              <a:ext uri="{FF2B5EF4-FFF2-40B4-BE49-F238E27FC236}">
                <a16:creationId xmlns:a16="http://schemas.microsoft.com/office/drawing/2014/main" id="{4DCFEFD7-1518-423D-F1D5-D67DB2A9539C}"/>
              </a:ext>
            </a:extLst>
          </p:cNvPr>
          <p:cNvSpPr txBox="1"/>
          <p:nvPr/>
        </p:nvSpPr>
        <p:spPr>
          <a:xfrm>
            <a:off x="4890493" y="3054347"/>
            <a:ext cx="401072" cy="253916"/>
          </a:xfrm>
          <a:prstGeom prst="rect">
            <a:avLst/>
          </a:prstGeom>
          <a:noFill/>
        </p:spPr>
        <p:txBody>
          <a:bodyPr wrap="none" rtlCol="0">
            <a:spAutoFit/>
          </a:bodyPr>
          <a:lstStyle/>
          <a:p>
            <a:r>
              <a:rPr lang="en-US" sz="1050" dirty="0">
                <a:solidFill>
                  <a:srgbClr val="002060"/>
                </a:solidFill>
              </a:rPr>
              <a:t>250</a:t>
            </a:r>
          </a:p>
        </p:txBody>
      </p:sp>
      <p:grpSp>
        <p:nvGrpSpPr>
          <p:cNvPr id="64" name="Group 63">
            <a:extLst>
              <a:ext uri="{FF2B5EF4-FFF2-40B4-BE49-F238E27FC236}">
                <a16:creationId xmlns:a16="http://schemas.microsoft.com/office/drawing/2014/main" id="{697C9B32-7877-10DB-18E6-C38FC399D43C}"/>
              </a:ext>
            </a:extLst>
          </p:cNvPr>
          <p:cNvGrpSpPr/>
          <p:nvPr/>
        </p:nvGrpSpPr>
        <p:grpSpPr>
          <a:xfrm>
            <a:off x="5995220" y="663506"/>
            <a:ext cx="3217933" cy="2630560"/>
            <a:chOff x="5995220" y="733594"/>
            <a:chExt cx="3217933" cy="2613455"/>
          </a:xfrm>
        </p:grpSpPr>
        <p:grpSp>
          <p:nvGrpSpPr>
            <p:cNvPr id="65" name="Group 64">
              <a:extLst>
                <a:ext uri="{FF2B5EF4-FFF2-40B4-BE49-F238E27FC236}">
                  <a16:creationId xmlns:a16="http://schemas.microsoft.com/office/drawing/2014/main" id="{88C0C148-E319-D22B-83FD-A070FA3D2E8A}"/>
                </a:ext>
              </a:extLst>
            </p:cNvPr>
            <p:cNvGrpSpPr/>
            <p:nvPr/>
          </p:nvGrpSpPr>
          <p:grpSpPr>
            <a:xfrm>
              <a:off x="6281301" y="752475"/>
              <a:ext cx="2931852" cy="2594574"/>
              <a:chOff x="2708085" y="1002525"/>
              <a:chExt cx="2474327" cy="2342039"/>
            </a:xfrm>
          </p:grpSpPr>
          <p:grpSp>
            <p:nvGrpSpPr>
              <p:cNvPr id="68" name="Group 67">
                <a:extLst>
                  <a:ext uri="{FF2B5EF4-FFF2-40B4-BE49-F238E27FC236}">
                    <a16:creationId xmlns:a16="http://schemas.microsoft.com/office/drawing/2014/main" id="{5C1499BA-F826-8069-C068-22E97DC04006}"/>
                  </a:ext>
                </a:extLst>
              </p:cNvPr>
              <p:cNvGrpSpPr/>
              <p:nvPr/>
            </p:nvGrpSpPr>
            <p:grpSpPr>
              <a:xfrm>
                <a:off x="2708085" y="1002525"/>
                <a:ext cx="2261074" cy="2342039"/>
                <a:chOff x="2708085" y="1002525"/>
                <a:chExt cx="2261074" cy="2342039"/>
              </a:xfrm>
            </p:grpSpPr>
            <p:sp>
              <p:nvSpPr>
                <p:cNvPr id="70" name="TextBox 69">
                  <a:extLst>
                    <a:ext uri="{FF2B5EF4-FFF2-40B4-BE49-F238E27FC236}">
                      <a16:creationId xmlns:a16="http://schemas.microsoft.com/office/drawing/2014/main" id="{60A054A3-D816-ECBE-BA89-2B8E6B4CF358}"/>
                    </a:ext>
                  </a:extLst>
                </p:cNvPr>
                <p:cNvSpPr txBox="1"/>
                <p:nvPr/>
              </p:nvSpPr>
              <p:spPr>
                <a:xfrm>
                  <a:off x="2708085" y="3106768"/>
                  <a:ext cx="283016" cy="236147"/>
                </a:xfrm>
                <a:prstGeom prst="rect">
                  <a:avLst/>
                </a:prstGeom>
                <a:noFill/>
              </p:spPr>
              <p:txBody>
                <a:bodyPr wrap="none" rtlCol="0">
                  <a:spAutoFit/>
                </a:bodyPr>
                <a:lstStyle/>
                <a:p>
                  <a:r>
                    <a:rPr lang="en-US" sz="1100" dirty="0">
                      <a:solidFill>
                        <a:srgbClr val="002060"/>
                      </a:solidFill>
                    </a:rPr>
                    <a:t>20</a:t>
                  </a:r>
                </a:p>
              </p:txBody>
            </p:sp>
            <p:sp>
              <p:nvSpPr>
                <p:cNvPr id="71" name="TextBox 70">
                  <a:extLst>
                    <a:ext uri="{FF2B5EF4-FFF2-40B4-BE49-F238E27FC236}">
                      <a16:creationId xmlns:a16="http://schemas.microsoft.com/office/drawing/2014/main" id="{168CADA8-D082-E719-88C2-87FAE8805386}"/>
                    </a:ext>
                  </a:extLst>
                </p:cNvPr>
                <p:cNvSpPr txBox="1"/>
                <p:nvPr/>
              </p:nvSpPr>
              <p:spPr>
                <a:xfrm>
                  <a:off x="3020102" y="3107955"/>
                  <a:ext cx="283016" cy="236147"/>
                </a:xfrm>
                <a:prstGeom prst="rect">
                  <a:avLst/>
                </a:prstGeom>
                <a:noFill/>
              </p:spPr>
              <p:txBody>
                <a:bodyPr wrap="none" rtlCol="0">
                  <a:spAutoFit/>
                </a:bodyPr>
                <a:lstStyle/>
                <a:p>
                  <a:r>
                    <a:rPr lang="en-US" sz="1100" dirty="0">
                      <a:solidFill>
                        <a:srgbClr val="002060"/>
                      </a:solidFill>
                    </a:rPr>
                    <a:t>30</a:t>
                  </a:r>
                </a:p>
              </p:txBody>
            </p:sp>
            <p:sp>
              <p:nvSpPr>
                <p:cNvPr id="72" name="TextBox 71">
                  <a:extLst>
                    <a:ext uri="{FF2B5EF4-FFF2-40B4-BE49-F238E27FC236}">
                      <a16:creationId xmlns:a16="http://schemas.microsoft.com/office/drawing/2014/main" id="{28588B5D-90DF-E071-BEAB-8D87FFCC6B6E}"/>
                    </a:ext>
                  </a:extLst>
                </p:cNvPr>
                <p:cNvSpPr txBox="1"/>
                <p:nvPr/>
              </p:nvSpPr>
              <p:spPr>
                <a:xfrm>
                  <a:off x="3286275" y="3101036"/>
                  <a:ext cx="283016" cy="236147"/>
                </a:xfrm>
                <a:prstGeom prst="rect">
                  <a:avLst/>
                </a:prstGeom>
                <a:noFill/>
              </p:spPr>
              <p:txBody>
                <a:bodyPr wrap="none" rtlCol="0">
                  <a:spAutoFit/>
                </a:bodyPr>
                <a:lstStyle/>
                <a:p>
                  <a:r>
                    <a:rPr lang="en-US" sz="1100" dirty="0">
                      <a:solidFill>
                        <a:srgbClr val="002060"/>
                      </a:solidFill>
                    </a:rPr>
                    <a:t>40</a:t>
                  </a:r>
                </a:p>
              </p:txBody>
            </p:sp>
            <p:sp>
              <p:nvSpPr>
                <p:cNvPr id="73" name="TextBox 72">
                  <a:extLst>
                    <a:ext uri="{FF2B5EF4-FFF2-40B4-BE49-F238E27FC236}">
                      <a16:creationId xmlns:a16="http://schemas.microsoft.com/office/drawing/2014/main" id="{09C6D74B-51D0-917E-95FC-044C80A733BA}"/>
                    </a:ext>
                  </a:extLst>
                </p:cNvPr>
                <p:cNvSpPr txBox="1"/>
                <p:nvPr/>
              </p:nvSpPr>
              <p:spPr>
                <a:xfrm>
                  <a:off x="3468943" y="3104211"/>
                  <a:ext cx="283016" cy="236147"/>
                </a:xfrm>
                <a:prstGeom prst="rect">
                  <a:avLst/>
                </a:prstGeom>
                <a:noFill/>
              </p:spPr>
              <p:txBody>
                <a:bodyPr wrap="none" rtlCol="0">
                  <a:spAutoFit/>
                </a:bodyPr>
                <a:lstStyle/>
                <a:p>
                  <a:r>
                    <a:rPr lang="en-US" sz="1100" dirty="0">
                      <a:solidFill>
                        <a:srgbClr val="002060"/>
                      </a:solidFill>
                    </a:rPr>
                    <a:t>50</a:t>
                  </a:r>
                </a:p>
              </p:txBody>
            </p:sp>
            <p:sp>
              <p:nvSpPr>
                <p:cNvPr id="74" name="TextBox 73">
                  <a:extLst>
                    <a:ext uri="{FF2B5EF4-FFF2-40B4-BE49-F238E27FC236}">
                      <a16:creationId xmlns:a16="http://schemas.microsoft.com/office/drawing/2014/main" id="{7B65426D-78CE-6CA8-9EE4-8EF6A620E2EF}"/>
                    </a:ext>
                  </a:extLst>
                </p:cNvPr>
                <p:cNvSpPr txBox="1"/>
                <p:nvPr/>
              </p:nvSpPr>
              <p:spPr>
                <a:xfrm>
                  <a:off x="3651087" y="3102792"/>
                  <a:ext cx="283016" cy="236147"/>
                </a:xfrm>
                <a:prstGeom prst="rect">
                  <a:avLst/>
                </a:prstGeom>
                <a:noFill/>
              </p:spPr>
              <p:txBody>
                <a:bodyPr wrap="none" rtlCol="0">
                  <a:spAutoFit/>
                </a:bodyPr>
                <a:lstStyle/>
                <a:p>
                  <a:r>
                    <a:rPr lang="en-US" sz="1100" dirty="0">
                      <a:solidFill>
                        <a:srgbClr val="002060"/>
                      </a:solidFill>
                    </a:rPr>
                    <a:t>60</a:t>
                  </a:r>
                </a:p>
              </p:txBody>
            </p:sp>
            <p:sp>
              <p:nvSpPr>
                <p:cNvPr id="75" name="TextBox 74">
                  <a:extLst>
                    <a:ext uri="{FF2B5EF4-FFF2-40B4-BE49-F238E27FC236}">
                      <a16:creationId xmlns:a16="http://schemas.microsoft.com/office/drawing/2014/main" id="{F18B82F7-14DE-9B43-6433-C496A3DA90AC}"/>
                    </a:ext>
                  </a:extLst>
                </p:cNvPr>
                <p:cNvSpPr txBox="1"/>
                <p:nvPr/>
              </p:nvSpPr>
              <p:spPr>
                <a:xfrm>
                  <a:off x="3879585" y="3104780"/>
                  <a:ext cx="283016" cy="236147"/>
                </a:xfrm>
                <a:prstGeom prst="rect">
                  <a:avLst/>
                </a:prstGeom>
                <a:noFill/>
              </p:spPr>
              <p:txBody>
                <a:bodyPr wrap="none" rtlCol="0">
                  <a:spAutoFit/>
                </a:bodyPr>
                <a:lstStyle/>
                <a:p>
                  <a:r>
                    <a:rPr lang="en-US" sz="1100" dirty="0">
                      <a:solidFill>
                        <a:srgbClr val="002060"/>
                      </a:solidFill>
                    </a:rPr>
                    <a:t>80</a:t>
                  </a:r>
                </a:p>
              </p:txBody>
            </p:sp>
            <p:sp>
              <p:nvSpPr>
                <p:cNvPr id="76" name="TextBox 75">
                  <a:extLst>
                    <a:ext uri="{FF2B5EF4-FFF2-40B4-BE49-F238E27FC236}">
                      <a16:creationId xmlns:a16="http://schemas.microsoft.com/office/drawing/2014/main" id="{933AEEB3-D63A-ACD6-4710-DADB4908850F}"/>
                    </a:ext>
                  </a:extLst>
                </p:cNvPr>
                <p:cNvSpPr txBox="1"/>
                <p:nvPr/>
              </p:nvSpPr>
              <p:spPr>
                <a:xfrm>
                  <a:off x="4622559" y="3108417"/>
                  <a:ext cx="346600" cy="236147"/>
                </a:xfrm>
                <a:prstGeom prst="rect">
                  <a:avLst/>
                </a:prstGeom>
                <a:noFill/>
              </p:spPr>
              <p:txBody>
                <a:bodyPr wrap="none" rtlCol="0">
                  <a:spAutoFit/>
                </a:bodyPr>
                <a:lstStyle/>
                <a:p>
                  <a:r>
                    <a:rPr lang="en-US" sz="1100" dirty="0">
                      <a:solidFill>
                        <a:srgbClr val="002060"/>
                      </a:solidFill>
                    </a:rPr>
                    <a:t>200</a:t>
                  </a:r>
                </a:p>
              </p:txBody>
            </p:sp>
            <p:sp>
              <p:nvSpPr>
                <p:cNvPr id="77" name="TextBox 76">
                  <a:extLst>
                    <a:ext uri="{FF2B5EF4-FFF2-40B4-BE49-F238E27FC236}">
                      <a16:creationId xmlns:a16="http://schemas.microsoft.com/office/drawing/2014/main" id="{120FA637-405B-8EF4-2AA3-3B18016F88C0}"/>
                    </a:ext>
                  </a:extLst>
                </p:cNvPr>
                <p:cNvSpPr txBox="1"/>
                <p:nvPr/>
              </p:nvSpPr>
              <p:spPr>
                <a:xfrm>
                  <a:off x="4376475" y="3106367"/>
                  <a:ext cx="346600" cy="236147"/>
                </a:xfrm>
                <a:prstGeom prst="rect">
                  <a:avLst/>
                </a:prstGeom>
                <a:noFill/>
              </p:spPr>
              <p:txBody>
                <a:bodyPr wrap="none" rtlCol="0">
                  <a:spAutoFit/>
                </a:bodyPr>
                <a:lstStyle/>
                <a:p>
                  <a:r>
                    <a:rPr lang="en-US" sz="1100" dirty="0">
                      <a:solidFill>
                        <a:srgbClr val="002060"/>
                      </a:solidFill>
                    </a:rPr>
                    <a:t>150</a:t>
                  </a:r>
                </a:p>
              </p:txBody>
            </p:sp>
            <p:cxnSp>
              <p:nvCxnSpPr>
                <p:cNvPr id="78" name="Straight Connector 77">
                  <a:extLst>
                    <a:ext uri="{FF2B5EF4-FFF2-40B4-BE49-F238E27FC236}">
                      <a16:creationId xmlns:a16="http://schemas.microsoft.com/office/drawing/2014/main" id="{B7B4E7F1-59A8-F251-BCA2-EB6F6C2E1C8C}"/>
                    </a:ext>
                  </a:extLst>
                </p:cNvPr>
                <p:cNvCxnSpPr>
                  <a:cxnSpLocks/>
                </p:cNvCxnSpPr>
                <p:nvPr/>
              </p:nvCxnSpPr>
              <p:spPr>
                <a:xfrm>
                  <a:off x="4549774" y="1002525"/>
                  <a:ext cx="0" cy="2088261"/>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69" name="TextBox 68">
                <a:extLst>
                  <a:ext uri="{FF2B5EF4-FFF2-40B4-BE49-F238E27FC236}">
                    <a16:creationId xmlns:a16="http://schemas.microsoft.com/office/drawing/2014/main" id="{D9972016-F888-48D1-B7DF-B3F27488E9A4}"/>
                  </a:ext>
                </a:extLst>
              </p:cNvPr>
              <p:cNvSpPr txBox="1"/>
              <p:nvPr/>
            </p:nvSpPr>
            <p:spPr>
              <a:xfrm>
                <a:off x="4835812" y="3107647"/>
                <a:ext cx="346600" cy="236147"/>
              </a:xfrm>
              <a:prstGeom prst="rect">
                <a:avLst/>
              </a:prstGeom>
              <a:noFill/>
            </p:spPr>
            <p:txBody>
              <a:bodyPr wrap="none" rtlCol="0">
                <a:spAutoFit/>
              </a:bodyPr>
              <a:lstStyle/>
              <a:p>
                <a:r>
                  <a:rPr lang="en-US" sz="1100" dirty="0">
                    <a:solidFill>
                      <a:srgbClr val="002060"/>
                    </a:solidFill>
                  </a:rPr>
                  <a:t>250</a:t>
                </a:r>
              </a:p>
            </p:txBody>
          </p:sp>
        </p:grpSp>
        <p:cxnSp>
          <p:nvCxnSpPr>
            <p:cNvPr id="66" name="Straight Connector 65">
              <a:extLst>
                <a:ext uri="{FF2B5EF4-FFF2-40B4-BE49-F238E27FC236}">
                  <a16:creationId xmlns:a16="http://schemas.microsoft.com/office/drawing/2014/main" id="{AA85D7AF-258F-A59C-645D-CF11270BBFCB}"/>
                </a:ext>
              </a:extLst>
            </p:cNvPr>
            <p:cNvCxnSpPr>
              <a:cxnSpLocks/>
            </p:cNvCxnSpPr>
            <p:nvPr/>
          </p:nvCxnSpPr>
          <p:spPr>
            <a:xfrm>
              <a:off x="6108479" y="733594"/>
              <a:ext cx="0" cy="2313432"/>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FF523227-331F-517D-8B29-3112408EB4DC}"/>
                </a:ext>
              </a:extLst>
            </p:cNvPr>
            <p:cNvSpPr txBox="1"/>
            <p:nvPr/>
          </p:nvSpPr>
          <p:spPr>
            <a:xfrm>
              <a:off x="5995220" y="3083612"/>
              <a:ext cx="335348" cy="261610"/>
            </a:xfrm>
            <a:prstGeom prst="rect">
              <a:avLst/>
            </a:prstGeom>
            <a:noFill/>
          </p:spPr>
          <p:txBody>
            <a:bodyPr wrap="none" rtlCol="0">
              <a:spAutoFit/>
            </a:bodyPr>
            <a:lstStyle/>
            <a:p>
              <a:r>
                <a:rPr lang="en-US" sz="1100" dirty="0">
                  <a:solidFill>
                    <a:srgbClr val="002060"/>
                  </a:solidFill>
                </a:rPr>
                <a:t>15</a:t>
              </a:r>
            </a:p>
          </p:txBody>
        </p:sp>
      </p:grpSp>
      <p:grpSp>
        <p:nvGrpSpPr>
          <p:cNvPr id="79" name="Group 78">
            <a:extLst>
              <a:ext uri="{FF2B5EF4-FFF2-40B4-BE49-F238E27FC236}">
                <a16:creationId xmlns:a16="http://schemas.microsoft.com/office/drawing/2014/main" id="{60E51605-DB78-CD01-2934-C1CD6A3B75BA}"/>
              </a:ext>
            </a:extLst>
          </p:cNvPr>
          <p:cNvGrpSpPr/>
          <p:nvPr/>
        </p:nvGrpSpPr>
        <p:grpSpPr>
          <a:xfrm>
            <a:off x="5283989" y="3485029"/>
            <a:ext cx="3893729" cy="3072322"/>
            <a:chOff x="5297940" y="3600945"/>
            <a:chExt cx="3983629" cy="3027799"/>
          </a:xfrm>
        </p:grpSpPr>
        <p:pic>
          <p:nvPicPr>
            <p:cNvPr id="80" name="Picture 79" descr="Chart, line chart&#10;&#10;AI-generated content may be incorrect.">
              <a:extLst>
                <a:ext uri="{FF2B5EF4-FFF2-40B4-BE49-F238E27FC236}">
                  <a16:creationId xmlns:a16="http://schemas.microsoft.com/office/drawing/2014/main" id="{1B895C84-B7A9-3926-3B89-BF7DD38ABF74}"/>
                </a:ext>
              </a:extLst>
            </p:cNvPr>
            <p:cNvPicPr>
              <a:picLocks noChangeAspect="1"/>
            </p:cNvPicPr>
            <p:nvPr/>
          </p:nvPicPr>
          <p:blipFill>
            <a:blip r:embed="rId4"/>
            <a:stretch>
              <a:fillRect/>
            </a:stretch>
          </p:blipFill>
          <p:spPr>
            <a:xfrm>
              <a:off x="5297940" y="3600945"/>
              <a:ext cx="3854310" cy="3027799"/>
            </a:xfrm>
            <a:prstGeom prst="rect">
              <a:avLst/>
            </a:prstGeom>
          </p:spPr>
        </p:pic>
        <p:grpSp>
          <p:nvGrpSpPr>
            <p:cNvPr id="81" name="Group 80">
              <a:extLst>
                <a:ext uri="{FF2B5EF4-FFF2-40B4-BE49-F238E27FC236}">
                  <a16:creationId xmlns:a16="http://schemas.microsoft.com/office/drawing/2014/main" id="{B41861B9-C72C-C05B-56E9-A5BD22FFC6A0}"/>
                </a:ext>
              </a:extLst>
            </p:cNvPr>
            <p:cNvGrpSpPr/>
            <p:nvPr/>
          </p:nvGrpSpPr>
          <p:grpSpPr>
            <a:xfrm>
              <a:off x="5968085" y="3912411"/>
              <a:ext cx="3313484" cy="2521638"/>
              <a:chOff x="5968085" y="3912411"/>
              <a:chExt cx="3313484" cy="2521638"/>
            </a:xfrm>
          </p:grpSpPr>
          <p:cxnSp>
            <p:nvCxnSpPr>
              <p:cNvPr id="82" name="Straight Connector 81">
                <a:extLst>
                  <a:ext uri="{FF2B5EF4-FFF2-40B4-BE49-F238E27FC236}">
                    <a16:creationId xmlns:a16="http://schemas.microsoft.com/office/drawing/2014/main" id="{D296569A-C360-FC1C-B64F-81BACF57B47F}"/>
                  </a:ext>
                </a:extLst>
              </p:cNvPr>
              <p:cNvCxnSpPr>
                <a:cxnSpLocks/>
              </p:cNvCxnSpPr>
              <p:nvPr/>
            </p:nvCxnSpPr>
            <p:spPr>
              <a:xfrm>
                <a:off x="6134939" y="3928262"/>
                <a:ext cx="0" cy="2221992"/>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0AB35AC8-781C-24BD-3077-C47FA83F212A}"/>
                  </a:ext>
                </a:extLst>
              </p:cNvPr>
              <p:cNvCxnSpPr>
                <a:cxnSpLocks/>
              </p:cNvCxnSpPr>
              <p:nvPr/>
            </p:nvCxnSpPr>
            <p:spPr>
              <a:xfrm>
                <a:off x="8530980" y="3912411"/>
                <a:ext cx="0" cy="2238451"/>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84" name="Group 83">
                <a:extLst>
                  <a:ext uri="{FF2B5EF4-FFF2-40B4-BE49-F238E27FC236}">
                    <a16:creationId xmlns:a16="http://schemas.microsoft.com/office/drawing/2014/main" id="{F31D37B7-A64A-E7B6-7655-F74F0F5B7D27}"/>
                  </a:ext>
                </a:extLst>
              </p:cNvPr>
              <p:cNvGrpSpPr/>
              <p:nvPr/>
            </p:nvGrpSpPr>
            <p:grpSpPr>
              <a:xfrm>
                <a:off x="5968085" y="6168363"/>
                <a:ext cx="3313484" cy="265686"/>
                <a:chOff x="1994260" y="3120259"/>
                <a:chExt cx="3313484" cy="265686"/>
              </a:xfrm>
            </p:grpSpPr>
            <p:grpSp>
              <p:nvGrpSpPr>
                <p:cNvPr id="85" name="Group 84">
                  <a:extLst>
                    <a:ext uri="{FF2B5EF4-FFF2-40B4-BE49-F238E27FC236}">
                      <a16:creationId xmlns:a16="http://schemas.microsoft.com/office/drawing/2014/main" id="{AC76013E-71D8-2E9E-DD74-9EEC9F8D3AF5}"/>
                    </a:ext>
                  </a:extLst>
                </p:cNvPr>
                <p:cNvGrpSpPr/>
                <p:nvPr/>
              </p:nvGrpSpPr>
              <p:grpSpPr>
                <a:xfrm>
                  <a:off x="2325363" y="3120259"/>
                  <a:ext cx="2982381" cy="265686"/>
                  <a:chOff x="2325363" y="3120259"/>
                  <a:chExt cx="2982381" cy="265686"/>
                </a:xfrm>
              </p:grpSpPr>
              <p:grpSp>
                <p:nvGrpSpPr>
                  <p:cNvPr id="87" name="Group 86">
                    <a:extLst>
                      <a:ext uri="{FF2B5EF4-FFF2-40B4-BE49-F238E27FC236}">
                        <a16:creationId xmlns:a16="http://schemas.microsoft.com/office/drawing/2014/main" id="{BCE3CEF6-4F87-8A3E-4C46-334FBC4DE98E}"/>
                      </a:ext>
                    </a:extLst>
                  </p:cNvPr>
                  <p:cNvGrpSpPr/>
                  <p:nvPr/>
                </p:nvGrpSpPr>
                <p:grpSpPr>
                  <a:xfrm>
                    <a:off x="2325363" y="3120259"/>
                    <a:ext cx="2745575" cy="265686"/>
                    <a:chOff x="2325363" y="3120259"/>
                    <a:chExt cx="2745575" cy="265686"/>
                  </a:xfrm>
                </p:grpSpPr>
                <p:sp>
                  <p:nvSpPr>
                    <p:cNvPr id="89" name="TextBox 88">
                      <a:extLst>
                        <a:ext uri="{FF2B5EF4-FFF2-40B4-BE49-F238E27FC236}">
                          <a16:creationId xmlns:a16="http://schemas.microsoft.com/office/drawing/2014/main" id="{0E9B0947-6A4B-5ED5-839C-F2D52023DC31}"/>
                        </a:ext>
                      </a:extLst>
                    </p:cNvPr>
                    <p:cNvSpPr txBox="1"/>
                    <p:nvPr/>
                  </p:nvSpPr>
                  <p:spPr>
                    <a:xfrm>
                      <a:off x="2325363" y="3120259"/>
                      <a:ext cx="335348" cy="261610"/>
                    </a:xfrm>
                    <a:prstGeom prst="rect">
                      <a:avLst/>
                    </a:prstGeom>
                    <a:noFill/>
                  </p:spPr>
                  <p:txBody>
                    <a:bodyPr wrap="none" rtlCol="0">
                      <a:spAutoFit/>
                    </a:bodyPr>
                    <a:lstStyle/>
                    <a:p>
                      <a:r>
                        <a:rPr lang="en-US" sz="1100" dirty="0">
                          <a:solidFill>
                            <a:srgbClr val="002060"/>
                          </a:solidFill>
                        </a:rPr>
                        <a:t>20</a:t>
                      </a:r>
                    </a:p>
                  </p:txBody>
                </p:sp>
                <p:sp>
                  <p:nvSpPr>
                    <p:cNvPr id="90" name="TextBox 89">
                      <a:extLst>
                        <a:ext uri="{FF2B5EF4-FFF2-40B4-BE49-F238E27FC236}">
                          <a16:creationId xmlns:a16="http://schemas.microsoft.com/office/drawing/2014/main" id="{51064DE9-3A82-4FA9-3FEA-AB9DEEA65E13}"/>
                        </a:ext>
                      </a:extLst>
                    </p:cNvPr>
                    <p:cNvSpPr txBox="1"/>
                    <p:nvPr/>
                  </p:nvSpPr>
                  <p:spPr>
                    <a:xfrm>
                      <a:off x="2761001" y="3121161"/>
                      <a:ext cx="335348" cy="261610"/>
                    </a:xfrm>
                    <a:prstGeom prst="rect">
                      <a:avLst/>
                    </a:prstGeom>
                    <a:noFill/>
                  </p:spPr>
                  <p:txBody>
                    <a:bodyPr wrap="none" rtlCol="0">
                      <a:spAutoFit/>
                    </a:bodyPr>
                    <a:lstStyle/>
                    <a:p>
                      <a:r>
                        <a:rPr lang="en-US" sz="1100" dirty="0">
                          <a:solidFill>
                            <a:srgbClr val="002060"/>
                          </a:solidFill>
                        </a:rPr>
                        <a:t>30</a:t>
                      </a:r>
                    </a:p>
                  </p:txBody>
                </p:sp>
                <p:sp>
                  <p:nvSpPr>
                    <p:cNvPr id="91" name="TextBox 90">
                      <a:extLst>
                        <a:ext uri="{FF2B5EF4-FFF2-40B4-BE49-F238E27FC236}">
                          <a16:creationId xmlns:a16="http://schemas.microsoft.com/office/drawing/2014/main" id="{607EB927-8F06-E33E-B8C1-B70E0AA8C409}"/>
                        </a:ext>
                      </a:extLst>
                    </p:cNvPr>
                    <p:cNvSpPr txBox="1"/>
                    <p:nvPr/>
                  </p:nvSpPr>
                  <p:spPr>
                    <a:xfrm>
                      <a:off x="3022677" y="3121161"/>
                      <a:ext cx="335348" cy="261610"/>
                    </a:xfrm>
                    <a:prstGeom prst="rect">
                      <a:avLst/>
                    </a:prstGeom>
                    <a:noFill/>
                  </p:spPr>
                  <p:txBody>
                    <a:bodyPr wrap="none" rtlCol="0">
                      <a:spAutoFit/>
                    </a:bodyPr>
                    <a:lstStyle/>
                    <a:p>
                      <a:r>
                        <a:rPr lang="en-US" sz="1100" dirty="0">
                          <a:solidFill>
                            <a:srgbClr val="002060"/>
                          </a:solidFill>
                        </a:rPr>
                        <a:t>40</a:t>
                      </a:r>
                    </a:p>
                  </p:txBody>
                </p:sp>
                <p:sp>
                  <p:nvSpPr>
                    <p:cNvPr id="92" name="TextBox 91">
                      <a:extLst>
                        <a:ext uri="{FF2B5EF4-FFF2-40B4-BE49-F238E27FC236}">
                          <a16:creationId xmlns:a16="http://schemas.microsoft.com/office/drawing/2014/main" id="{4743163A-5FB0-D8B3-EBED-CC5305D4B86A}"/>
                        </a:ext>
                      </a:extLst>
                    </p:cNvPr>
                    <p:cNvSpPr txBox="1"/>
                    <p:nvPr/>
                  </p:nvSpPr>
                  <p:spPr>
                    <a:xfrm>
                      <a:off x="3263440" y="3121161"/>
                      <a:ext cx="335348" cy="261610"/>
                    </a:xfrm>
                    <a:prstGeom prst="rect">
                      <a:avLst/>
                    </a:prstGeom>
                    <a:noFill/>
                  </p:spPr>
                  <p:txBody>
                    <a:bodyPr wrap="none" rtlCol="0">
                      <a:spAutoFit/>
                    </a:bodyPr>
                    <a:lstStyle/>
                    <a:p>
                      <a:r>
                        <a:rPr lang="en-US" sz="1100" dirty="0">
                          <a:solidFill>
                            <a:srgbClr val="002060"/>
                          </a:solidFill>
                        </a:rPr>
                        <a:t>50</a:t>
                      </a:r>
                    </a:p>
                  </p:txBody>
                </p:sp>
                <p:sp>
                  <p:nvSpPr>
                    <p:cNvPr id="93" name="TextBox 92">
                      <a:extLst>
                        <a:ext uri="{FF2B5EF4-FFF2-40B4-BE49-F238E27FC236}">
                          <a16:creationId xmlns:a16="http://schemas.microsoft.com/office/drawing/2014/main" id="{40718D1D-A6D8-4099-2A37-F358EE5F9DF4}"/>
                        </a:ext>
                      </a:extLst>
                    </p:cNvPr>
                    <p:cNvSpPr txBox="1"/>
                    <p:nvPr/>
                  </p:nvSpPr>
                  <p:spPr>
                    <a:xfrm>
                      <a:off x="3458315" y="3121161"/>
                      <a:ext cx="335348" cy="261610"/>
                    </a:xfrm>
                    <a:prstGeom prst="rect">
                      <a:avLst/>
                    </a:prstGeom>
                    <a:noFill/>
                  </p:spPr>
                  <p:txBody>
                    <a:bodyPr wrap="none" rtlCol="0">
                      <a:spAutoFit/>
                    </a:bodyPr>
                    <a:lstStyle/>
                    <a:p>
                      <a:r>
                        <a:rPr lang="en-US" sz="1100" dirty="0">
                          <a:solidFill>
                            <a:srgbClr val="002060"/>
                          </a:solidFill>
                        </a:rPr>
                        <a:t>60</a:t>
                      </a:r>
                    </a:p>
                  </p:txBody>
                </p:sp>
                <p:sp>
                  <p:nvSpPr>
                    <p:cNvPr id="94" name="TextBox 93">
                      <a:extLst>
                        <a:ext uri="{FF2B5EF4-FFF2-40B4-BE49-F238E27FC236}">
                          <a16:creationId xmlns:a16="http://schemas.microsoft.com/office/drawing/2014/main" id="{83580089-63F2-DA76-1647-7EB730A20598}"/>
                        </a:ext>
                      </a:extLst>
                    </p:cNvPr>
                    <p:cNvSpPr txBox="1"/>
                    <p:nvPr/>
                  </p:nvSpPr>
                  <p:spPr>
                    <a:xfrm>
                      <a:off x="3747005" y="3121161"/>
                      <a:ext cx="335348" cy="261610"/>
                    </a:xfrm>
                    <a:prstGeom prst="rect">
                      <a:avLst/>
                    </a:prstGeom>
                    <a:noFill/>
                  </p:spPr>
                  <p:txBody>
                    <a:bodyPr wrap="none" rtlCol="0">
                      <a:spAutoFit/>
                    </a:bodyPr>
                    <a:lstStyle/>
                    <a:p>
                      <a:r>
                        <a:rPr lang="en-US" sz="1100" dirty="0">
                          <a:solidFill>
                            <a:srgbClr val="002060"/>
                          </a:solidFill>
                        </a:rPr>
                        <a:t>80</a:t>
                      </a:r>
                    </a:p>
                  </p:txBody>
                </p:sp>
                <p:sp>
                  <p:nvSpPr>
                    <p:cNvPr id="95" name="TextBox 94">
                      <a:extLst>
                        <a:ext uri="{FF2B5EF4-FFF2-40B4-BE49-F238E27FC236}">
                          <a16:creationId xmlns:a16="http://schemas.microsoft.com/office/drawing/2014/main" id="{E3E9A4C8-15FC-BC0B-7973-BDDB9B0C5B3A}"/>
                        </a:ext>
                      </a:extLst>
                    </p:cNvPr>
                    <p:cNvSpPr txBox="1"/>
                    <p:nvPr/>
                  </p:nvSpPr>
                  <p:spPr>
                    <a:xfrm>
                      <a:off x="4660248" y="3124335"/>
                      <a:ext cx="410690" cy="261610"/>
                    </a:xfrm>
                    <a:prstGeom prst="rect">
                      <a:avLst/>
                    </a:prstGeom>
                    <a:noFill/>
                  </p:spPr>
                  <p:txBody>
                    <a:bodyPr wrap="none" rtlCol="0">
                      <a:spAutoFit/>
                    </a:bodyPr>
                    <a:lstStyle/>
                    <a:p>
                      <a:r>
                        <a:rPr lang="en-US" sz="1100" dirty="0">
                          <a:solidFill>
                            <a:srgbClr val="002060"/>
                          </a:solidFill>
                        </a:rPr>
                        <a:t>200</a:t>
                      </a:r>
                    </a:p>
                  </p:txBody>
                </p:sp>
                <p:sp>
                  <p:nvSpPr>
                    <p:cNvPr id="96" name="TextBox 95">
                      <a:extLst>
                        <a:ext uri="{FF2B5EF4-FFF2-40B4-BE49-F238E27FC236}">
                          <a16:creationId xmlns:a16="http://schemas.microsoft.com/office/drawing/2014/main" id="{23BDFCCB-EA45-43EB-13F4-9966A7C34F8A}"/>
                        </a:ext>
                      </a:extLst>
                    </p:cNvPr>
                    <p:cNvSpPr txBox="1"/>
                    <p:nvPr/>
                  </p:nvSpPr>
                  <p:spPr>
                    <a:xfrm>
                      <a:off x="4361722" y="3121159"/>
                      <a:ext cx="410690" cy="261610"/>
                    </a:xfrm>
                    <a:prstGeom prst="rect">
                      <a:avLst/>
                    </a:prstGeom>
                    <a:noFill/>
                  </p:spPr>
                  <p:txBody>
                    <a:bodyPr wrap="none" rtlCol="0">
                      <a:spAutoFit/>
                    </a:bodyPr>
                    <a:lstStyle/>
                    <a:p>
                      <a:r>
                        <a:rPr lang="en-US" sz="1100" dirty="0">
                          <a:solidFill>
                            <a:srgbClr val="002060"/>
                          </a:solidFill>
                        </a:rPr>
                        <a:t>150</a:t>
                      </a:r>
                    </a:p>
                  </p:txBody>
                </p:sp>
              </p:grpSp>
              <p:sp>
                <p:nvSpPr>
                  <p:cNvPr id="88" name="TextBox 87">
                    <a:extLst>
                      <a:ext uri="{FF2B5EF4-FFF2-40B4-BE49-F238E27FC236}">
                        <a16:creationId xmlns:a16="http://schemas.microsoft.com/office/drawing/2014/main" id="{2126D550-974F-647B-7008-D13DCE0A2104}"/>
                      </a:ext>
                    </a:extLst>
                  </p:cNvPr>
                  <p:cNvSpPr txBox="1"/>
                  <p:nvPr/>
                </p:nvSpPr>
                <p:spPr>
                  <a:xfrm>
                    <a:off x="4897054" y="3121159"/>
                    <a:ext cx="410690" cy="261610"/>
                  </a:xfrm>
                  <a:prstGeom prst="rect">
                    <a:avLst/>
                  </a:prstGeom>
                  <a:noFill/>
                </p:spPr>
                <p:txBody>
                  <a:bodyPr wrap="none" rtlCol="0">
                    <a:spAutoFit/>
                  </a:bodyPr>
                  <a:lstStyle/>
                  <a:p>
                    <a:r>
                      <a:rPr lang="en-US" sz="1100" dirty="0">
                        <a:solidFill>
                          <a:srgbClr val="002060"/>
                        </a:solidFill>
                      </a:rPr>
                      <a:t>250</a:t>
                    </a:r>
                  </a:p>
                </p:txBody>
              </p:sp>
            </p:grpSp>
            <p:sp>
              <p:nvSpPr>
                <p:cNvPr id="86" name="TextBox 85">
                  <a:extLst>
                    <a:ext uri="{FF2B5EF4-FFF2-40B4-BE49-F238E27FC236}">
                      <a16:creationId xmlns:a16="http://schemas.microsoft.com/office/drawing/2014/main" id="{B91D0449-93F8-ED64-6880-730621EC0D8B}"/>
                    </a:ext>
                  </a:extLst>
                </p:cNvPr>
                <p:cNvSpPr txBox="1"/>
                <p:nvPr/>
              </p:nvSpPr>
              <p:spPr>
                <a:xfrm>
                  <a:off x="1994260" y="3120259"/>
                  <a:ext cx="335348" cy="261610"/>
                </a:xfrm>
                <a:prstGeom prst="rect">
                  <a:avLst/>
                </a:prstGeom>
                <a:noFill/>
              </p:spPr>
              <p:txBody>
                <a:bodyPr wrap="none" rtlCol="0">
                  <a:spAutoFit/>
                </a:bodyPr>
                <a:lstStyle/>
                <a:p>
                  <a:r>
                    <a:rPr lang="en-US" sz="1100" dirty="0">
                      <a:solidFill>
                        <a:srgbClr val="002060"/>
                      </a:solidFill>
                    </a:rPr>
                    <a:t>15</a:t>
                  </a:r>
                </a:p>
              </p:txBody>
            </p:sp>
          </p:grpSp>
        </p:grpSp>
      </p:grpSp>
      <p:grpSp>
        <p:nvGrpSpPr>
          <p:cNvPr id="97" name="Group 96">
            <a:extLst>
              <a:ext uri="{FF2B5EF4-FFF2-40B4-BE49-F238E27FC236}">
                <a16:creationId xmlns:a16="http://schemas.microsoft.com/office/drawing/2014/main" id="{CC89B976-71DE-6F17-4000-045C4E41B095}"/>
              </a:ext>
            </a:extLst>
          </p:cNvPr>
          <p:cNvGrpSpPr/>
          <p:nvPr/>
        </p:nvGrpSpPr>
        <p:grpSpPr>
          <a:xfrm>
            <a:off x="1077556" y="3494587"/>
            <a:ext cx="4259780" cy="2984500"/>
            <a:chOff x="1077556" y="3602167"/>
            <a:chExt cx="4259780" cy="2984500"/>
          </a:xfrm>
        </p:grpSpPr>
        <p:pic>
          <p:nvPicPr>
            <p:cNvPr id="98" name="Picture 97" descr="Chart, line chart&#10;&#10;AI-generated content may be incorrect.">
              <a:extLst>
                <a:ext uri="{FF2B5EF4-FFF2-40B4-BE49-F238E27FC236}">
                  <a16:creationId xmlns:a16="http://schemas.microsoft.com/office/drawing/2014/main" id="{CEDAD303-5B89-F5E3-7C1E-1809B2A8C0FE}"/>
                </a:ext>
              </a:extLst>
            </p:cNvPr>
            <p:cNvPicPr>
              <a:picLocks noChangeAspect="1"/>
            </p:cNvPicPr>
            <p:nvPr/>
          </p:nvPicPr>
          <p:blipFill>
            <a:blip r:embed="rId5"/>
            <a:stretch>
              <a:fillRect/>
            </a:stretch>
          </p:blipFill>
          <p:spPr>
            <a:xfrm>
              <a:off x="1077556" y="3602167"/>
              <a:ext cx="4112440" cy="2984500"/>
            </a:xfrm>
            <a:prstGeom prst="rect">
              <a:avLst/>
            </a:prstGeom>
          </p:spPr>
        </p:pic>
        <p:grpSp>
          <p:nvGrpSpPr>
            <p:cNvPr id="99" name="Group 98">
              <a:extLst>
                <a:ext uri="{FF2B5EF4-FFF2-40B4-BE49-F238E27FC236}">
                  <a16:creationId xmlns:a16="http://schemas.microsoft.com/office/drawing/2014/main" id="{CD682DB5-0396-CEAA-ED2E-9EA2180E8F60}"/>
                </a:ext>
              </a:extLst>
            </p:cNvPr>
            <p:cNvGrpSpPr/>
            <p:nvPr/>
          </p:nvGrpSpPr>
          <p:grpSpPr>
            <a:xfrm>
              <a:off x="1981444" y="6183266"/>
              <a:ext cx="3355892" cy="268793"/>
              <a:chOff x="1935151" y="3126423"/>
              <a:chExt cx="3288201" cy="260940"/>
            </a:xfrm>
          </p:grpSpPr>
          <p:grpSp>
            <p:nvGrpSpPr>
              <p:cNvPr id="102" name="Group 101">
                <a:extLst>
                  <a:ext uri="{FF2B5EF4-FFF2-40B4-BE49-F238E27FC236}">
                    <a16:creationId xmlns:a16="http://schemas.microsoft.com/office/drawing/2014/main" id="{5E9E8C58-6E37-FAC9-EA45-B171A3C25C58}"/>
                  </a:ext>
                </a:extLst>
              </p:cNvPr>
              <p:cNvGrpSpPr/>
              <p:nvPr/>
            </p:nvGrpSpPr>
            <p:grpSpPr>
              <a:xfrm>
                <a:off x="2231628" y="3126423"/>
                <a:ext cx="2991724" cy="260940"/>
                <a:chOff x="2231628" y="3126423"/>
                <a:chExt cx="2991724" cy="260940"/>
              </a:xfrm>
            </p:grpSpPr>
            <p:grpSp>
              <p:nvGrpSpPr>
                <p:cNvPr id="104" name="Group 103">
                  <a:extLst>
                    <a:ext uri="{FF2B5EF4-FFF2-40B4-BE49-F238E27FC236}">
                      <a16:creationId xmlns:a16="http://schemas.microsoft.com/office/drawing/2014/main" id="{DEA3D264-B87D-77F8-E318-3BE144A8BFFB}"/>
                    </a:ext>
                  </a:extLst>
                </p:cNvPr>
                <p:cNvGrpSpPr/>
                <p:nvPr/>
              </p:nvGrpSpPr>
              <p:grpSpPr>
                <a:xfrm>
                  <a:off x="2231628" y="3126423"/>
                  <a:ext cx="2718570" cy="260940"/>
                  <a:chOff x="2231628" y="3126423"/>
                  <a:chExt cx="2718570" cy="260940"/>
                </a:xfrm>
              </p:grpSpPr>
              <p:sp>
                <p:nvSpPr>
                  <p:cNvPr id="106" name="TextBox 105">
                    <a:extLst>
                      <a:ext uri="{FF2B5EF4-FFF2-40B4-BE49-F238E27FC236}">
                        <a16:creationId xmlns:a16="http://schemas.microsoft.com/office/drawing/2014/main" id="{59693F69-350D-539B-2F87-8123300B36C7}"/>
                      </a:ext>
                    </a:extLst>
                  </p:cNvPr>
                  <p:cNvSpPr txBox="1"/>
                  <p:nvPr/>
                </p:nvSpPr>
                <p:spPr>
                  <a:xfrm>
                    <a:off x="2231628" y="3129980"/>
                    <a:ext cx="328584" cy="253967"/>
                  </a:xfrm>
                  <a:prstGeom prst="rect">
                    <a:avLst/>
                  </a:prstGeom>
                  <a:noFill/>
                </p:spPr>
                <p:txBody>
                  <a:bodyPr wrap="none" rtlCol="0">
                    <a:spAutoFit/>
                  </a:bodyPr>
                  <a:lstStyle/>
                  <a:p>
                    <a:r>
                      <a:rPr lang="en-US" sz="1100" dirty="0">
                        <a:solidFill>
                          <a:srgbClr val="002060"/>
                        </a:solidFill>
                      </a:rPr>
                      <a:t>20</a:t>
                    </a:r>
                  </a:p>
                </p:txBody>
              </p:sp>
              <p:sp>
                <p:nvSpPr>
                  <p:cNvPr id="107" name="TextBox 106">
                    <a:extLst>
                      <a:ext uri="{FF2B5EF4-FFF2-40B4-BE49-F238E27FC236}">
                        <a16:creationId xmlns:a16="http://schemas.microsoft.com/office/drawing/2014/main" id="{1ED18A9A-8708-6026-1DFF-EC0DFBD89C89}"/>
                      </a:ext>
                    </a:extLst>
                  </p:cNvPr>
                  <p:cNvSpPr txBox="1"/>
                  <p:nvPr/>
                </p:nvSpPr>
                <p:spPr>
                  <a:xfrm>
                    <a:off x="2631227" y="3130761"/>
                    <a:ext cx="328584" cy="253967"/>
                  </a:xfrm>
                  <a:prstGeom prst="rect">
                    <a:avLst/>
                  </a:prstGeom>
                  <a:noFill/>
                </p:spPr>
                <p:txBody>
                  <a:bodyPr wrap="none" rtlCol="0">
                    <a:spAutoFit/>
                  </a:bodyPr>
                  <a:lstStyle/>
                  <a:p>
                    <a:r>
                      <a:rPr lang="en-US" sz="1100" dirty="0">
                        <a:solidFill>
                          <a:srgbClr val="002060"/>
                        </a:solidFill>
                      </a:rPr>
                      <a:t>30</a:t>
                    </a:r>
                  </a:p>
                </p:txBody>
              </p:sp>
              <p:sp>
                <p:nvSpPr>
                  <p:cNvPr id="108" name="TextBox 107">
                    <a:extLst>
                      <a:ext uri="{FF2B5EF4-FFF2-40B4-BE49-F238E27FC236}">
                        <a16:creationId xmlns:a16="http://schemas.microsoft.com/office/drawing/2014/main" id="{82C8284F-DA60-8F8F-201E-CC3747E4943E}"/>
                      </a:ext>
                    </a:extLst>
                  </p:cNvPr>
                  <p:cNvSpPr txBox="1"/>
                  <p:nvPr/>
                </p:nvSpPr>
                <p:spPr>
                  <a:xfrm>
                    <a:off x="2932956" y="3127914"/>
                    <a:ext cx="328584" cy="253967"/>
                  </a:xfrm>
                  <a:prstGeom prst="rect">
                    <a:avLst/>
                  </a:prstGeom>
                  <a:noFill/>
                </p:spPr>
                <p:txBody>
                  <a:bodyPr wrap="none" rtlCol="0">
                    <a:spAutoFit/>
                  </a:bodyPr>
                  <a:lstStyle/>
                  <a:p>
                    <a:r>
                      <a:rPr lang="en-US" sz="1100" dirty="0">
                        <a:solidFill>
                          <a:srgbClr val="002060"/>
                        </a:solidFill>
                      </a:rPr>
                      <a:t>40</a:t>
                    </a:r>
                  </a:p>
                </p:txBody>
              </p:sp>
              <p:sp>
                <p:nvSpPr>
                  <p:cNvPr id="109" name="TextBox 108">
                    <a:extLst>
                      <a:ext uri="{FF2B5EF4-FFF2-40B4-BE49-F238E27FC236}">
                        <a16:creationId xmlns:a16="http://schemas.microsoft.com/office/drawing/2014/main" id="{3BF038C4-3412-DC20-22B0-FBDBA5624541}"/>
                      </a:ext>
                    </a:extLst>
                  </p:cNvPr>
                  <p:cNvSpPr txBox="1"/>
                  <p:nvPr/>
                </p:nvSpPr>
                <p:spPr>
                  <a:xfrm>
                    <a:off x="3168846" y="3126783"/>
                    <a:ext cx="328584" cy="253967"/>
                  </a:xfrm>
                  <a:prstGeom prst="rect">
                    <a:avLst/>
                  </a:prstGeom>
                  <a:noFill/>
                </p:spPr>
                <p:txBody>
                  <a:bodyPr wrap="none" rtlCol="0">
                    <a:spAutoFit/>
                  </a:bodyPr>
                  <a:lstStyle/>
                  <a:p>
                    <a:r>
                      <a:rPr lang="en-US" sz="1100" dirty="0">
                        <a:solidFill>
                          <a:srgbClr val="002060"/>
                        </a:solidFill>
                      </a:rPr>
                      <a:t>50</a:t>
                    </a:r>
                  </a:p>
                </p:txBody>
              </p:sp>
              <p:sp>
                <p:nvSpPr>
                  <p:cNvPr id="110" name="TextBox 109">
                    <a:extLst>
                      <a:ext uri="{FF2B5EF4-FFF2-40B4-BE49-F238E27FC236}">
                        <a16:creationId xmlns:a16="http://schemas.microsoft.com/office/drawing/2014/main" id="{1C62DC3D-A0DF-8ABA-26D7-574B9E43448E}"/>
                      </a:ext>
                    </a:extLst>
                  </p:cNvPr>
                  <p:cNvSpPr txBox="1"/>
                  <p:nvPr/>
                </p:nvSpPr>
                <p:spPr>
                  <a:xfrm>
                    <a:off x="3356523" y="3126423"/>
                    <a:ext cx="328584" cy="253967"/>
                  </a:xfrm>
                  <a:prstGeom prst="rect">
                    <a:avLst/>
                  </a:prstGeom>
                  <a:noFill/>
                </p:spPr>
                <p:txBody>
                  <a:bodyPr wrap="none" rtlCol="0">
                    <a:spAutoFit/>
                  </a:bodyPr>
                  <a:lstStyle/>
                  <a:p>
                    <a:r>
                      <a:rPr lang="en-US" sz="1100" dirty="0">
                        <a:solidFill>
                          <a:srgbClr val="002060"/>
                        </a:solidFill>
                      </a:rPr>
                      <a:t>60</a:t>
                    </a:r>
                  </a:p>
                </p:txBody>
              </p:sp>
              <p:sp>
                <p:nvSpPr>
                  <p:cNvPr id="111" name="TextBox 110">
                    <a:extLst>
                      <a:ext uri="{FF2B5EF4-FFF2-40B4-BE49-F238E27FC236}">
                        <a16:creationId xmlns:a16="http://schemas.microsoft.com/office/drawing/2014/main" id="{E2E28ED5-46FE-9B26-1669-6E7201897D89}"/>
                      </a:ext>
                    </a:extLst>
                  </p:cNvPr>
                  <p:cNvSpPr txBox="1"/>
                  <p:nvPr/>
                </p:nvSpPr>
                <p:spPr>
                  <a:xfrm>
                    <a:off x="3647518" y="3126423"/>
                    <a:ext cx="328584" cy="253967"/>
                  </a:xfrm>
                  <a:prstGeom prst="rect">
                    <a:avLst/>
                  </a:prstGeom>
                  <a:noFill/>
                </p:spPr>
                <p:txBody>
                  <a:bodyPr wrap="none" rtlCol="0">
                    <a:spAutoFit/>
                  </a:bodyPr>
                  <a:lstStyle/>
                  <a:p>
                    <a:r>
                      <a:rPr lang="en-US" sz="1100" dirty="0">
                        <a:solidFill>
                          <a:srgbClr val="002060"/>
                        </a:solidFill>
                      </a:rPr>
                      <a:t>80</a:t>
                    </a:r>
                  </a:p>
                </p:txBody>
              </p:sp>
              <p:sp>
                <p:nvSpPr>
                  <p:cNvPr id="112" name="TextBox 111">
                    <a:extLst>
                      <a:ext uri="{FF2B5EF4-FFF2-40B4-BE49-F238E27FC236}">
                        <a16:creationId xmlns:a16="http://schemas.microsoft.com/office/drawing/2014/main" id="{552366F3-174D-BDED-661B-20B9EA437345}"/>
                      </a:ext>
                    </a:extLst>
                  </p:cNvPr>
                  <p:cNvSpPr txBox="1"/>
                  <p:nvPr/>
                </p:nvSpPr>
                <p:spPr>
                  <a:xfrm>
                    <a:off x="4547792" y="3131936"/>
                    <a:ext cx="402406" cy="253967"/>
                  </a:xfrm>
                  <a:prstGeom prst="rect">
                    <a:avLst/>
                  </a:prstGeom>
                  <a:noFill/>
                </p:spPr>
                <p:txBody>
                  <a:bodyPr wrap="none" rtlCol="0">
                    <a:spAutoFit/>
                  </a:bodyPr>
                  <a:lstStyle/>
                  <a:p>
                    <a:r>
                      <a:rPr lang="en-US" sz="1100" dirty="0">
                        <a:solidFill>
                          <a:srgbClr val="002060"/>
                        </a:solidFill>
                      </a:rPr>
                      <a:t>200</a:t>
                    </a:r>
                  </a:p>
                </p:txBody>
              </p:sp>
              <p:sp>
                <p:nvSpPr>
                  <p:cNvPr id="113" name="TextBox 112">
                    <a:extLst>
                      <a:ext uri="{FF2B5EF4-FFF2-40B4-BE49-F238E27FC236}">
                        <a16:creationId xmlns:a16="http://schemas.microsoft.com/office/drawing/2014/main" id="{E7B69C02-14D5-F4C7-639B-3AD15756CAFB}"/>
                      </a:ext>
                    </a:extLst>
                  </p:cNvPr>
                  <p:cNvSpPr txBox="1"/>
                  <p:nvPr/>
                </p:nvSpPr>
                <p:spPr>
                  <a:xfrm>
                    <a:off x="4271889" y="3133396"/>
                    <a:ext cx="402406" cy="253967"/>
                  </a:xfrm>
                  <a:prstGeom prst="rect">
                    <a:avLst/>
                  </a:prstGeom>
                  <a:noFill/>
                </p:spPr>
                <p:txBody>
                  <a:bodyPr wrap="none" rtlCol="0">
                    <a:spAutoFit/>
                  </a:bodyPr>
                  <a:lstStyle/>
                  <a:p>
                    <a:r>
                      <a:rPr lang="en-US" sz="1100" dirty="0">
                        <a:solidFill>
                          <a:srgbClr val="002060"/>
                        </a:solidFill>
                      </a:rPr>
                      <a:t>150</a:t>
                    </a:r>
                  </a:p>
                </p:txBody>
              </p:sp>
            </p:grpSp>
            <p:sp>
              <p:nvSpPr>
                <p:cNvPr id="105" name="TextBox 104">
                  <a:extLst>
                    <a:ext uri="{FF2B5EF4-FFF2-40B4-BE49-F238E27FC236}">
                      <a16:creationId xmlns:a16="http://schemas.microsoft.com/office/drawing/2014/main" id="{4B998976-64AF-E037-266F-77BF504AC03F}"/>
                    </a:ext>
                  </a:extLst>
                </p:cNvPr>
                <p:cNvSpPr txBox="1"/>
                <p:nvPr/>
              </p:nvSpPr>
              <p:spPr>
                <a:xfrm>
                  <a:off x="4820946" y="3130761"/>
                  <a:ext cx="402406" cy="253967"/>
                </a:xfrm>
                <a:prstGeom prst="rect">
                  <a:avLst/>
                </a:prstGeom>
                <a:noFill/>
              </p:spPr>
              <p:txBody>
                <a:bodyPr wrap="none" rtlCol="0">
                  <a:spAutoFit/>
                </a:bodyPr>
                <a:lstStyle/>
                <a:p>
                  <a:r>
                    <a:rPr lang="en-US" sz="1100" dirty="0">
                      <a:solidFill>
                        <a:srgbClr val="002060"/>
                      </a:solidFill>
                    </a:rPr>
                    <a:t>250</a:t>
                  </a:r>
                </a:p>
              </p:txBody>
            </p:sp>
          </p:grpSp>
          <p:sp>
            <p:nvSpPr>
              <p:cNvPr id="103" name="TextBox 102">
                <a:extLst>
                  <a:ext uri="{FF2B5EF4-FFF2-40B4-BE49-F238E27FC236}">
                    <a16:creationId xmlns:a16="http://schemas.microsoft.com/office/drawing/2014/main" id="{7E31FCA0-1F6B-98A1-D203-AFF8979B5A80}"/>
                  </a:ext>
                </a:extLst>
              </p:cNvPr>
              <p:cNvSpPr txBox="1"/>
              <p:nvPr/>
            </p:nvSpPr>
            <p:spPr>
              <a:xfrm>
                <a:off x="1935151" y="3126516"/>
                <a:ext cx="328584" cy="253967"/>
              </a:xfrm>
              <a:prstGeom prst="rect">
                <a:avLst/>
              </a:prstGeom>
              <a:noFill/>
            </p:spPr>
            <p:txBody>
              <a:bodyPr wrap="none" rtlCol="0">
                <a:spAutoFit/>
              </a:bodyPr>
              <a:lstStyle/>
              <a:p>
                <a:r>
                  <a:rPr lang="en-US" sz="1100" dirty="0">
                    <a:solidFill>
                      <a:srgbClr val="002060"/>
                    </a:solidFill>
                  </a:rPr>
                  <a:t>15</a:t>
                </a:r>
              </a:p>
            </p:txBody>
          </p:sp>
        </p:grpSp>
        <p:cxnSp>
          <p:nvCxnSpPr>
            <p:cNvPr id="100" name="Straight Connector 99">
              <a:extLst>
                <a:ext uri="{FF2B5EF4-FFF2-40B4-BE49-F238E27FC236}">
                  <a16:creationId xmlns:a16="http://schemas.microsoft.com/office/drawing/2014/main" id="{395A7C0C-4953-93C6-23DA-82608459AF41}"/>
                </a:ext>
              </a:extLst>
            </p:cNvPr>
            <p:cNvCxnSpPr>
              <a:cxnSpLocks/>
            </p:cNvCxnSpPr>
            <p:nvPr/>
          </p:nvCxnSpPr>
          <p:spPr>
            <a:xfrm>
              <a:off x="2131137" y="3913632"/>
              <a:ext cx="0" cy="2238451"/>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3B843DB3-FDD5-D047-8E89-45E233150A98}"/>
                </a:ext>
              </a:extLst>
            </p:cNvPr>
            <p:cNvCxnSpPr>
              <a:cxnSpLocks/>
            </p:cNvCxnSpPr>
            <p:nvPr/>
          </p:nvCxnSpPr>
          <p:spPr>
            <a:xfrm>
              <a:off x="4554788" y="3923157"/>
              <a:ext cx="0" cy="2238451"/>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cxnSp>
        <p:nvCxnSpPr>
          <p:cNvPr id="114" name="Straight Connector 113">
            <a:extLst>
              <a:ext uri="{FF2B5EF4-FFF2-40B4-BE49-F238E27FC236}">
                <a16:creationId xmlns:a16="http://schemas.microsoft.com/office/drawing/2014/main" id="{B29EABBF-936E-F118-956C-756BB8D16121}"/>
              </a:ext>
            </a:extLst>
          </p:cNvPr>
          <p:cNvCxnSpPr>
            <a:cxnSpLocks/>
          </p:cNvCxnSpPr>
          <p:nvPr/>
        </p:nvCxnSpPr>
        <p:spPr>
          <a:xfrm>
            <a:off x="2122825" y="662809"/>
            <a:ext cx="0" cy="2340864"/>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4481CB41-FC75-9702-4D44-758FFEDBCA32}"/>
              </a:ext>
            </a:extLst>
          </p:cNvPr>
          <p:cNvCxnSpPr>
            <a:cxnSpLocks/>
          </p:cNvCxnSpPr>
          <p:nvPr/>
        </p:nvCxnSpPr>
        <p:spPr>
          <a:xfrm>
            <a:off x="2847476" y="670671"/>
            <a:ext cx="0" cy="2332958"/>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8371795C-9DFB-2AC3-2EC5-9D16E4DA3A72}"/>
              </a:ext>
            </a:extLst>
          </p:cNvPr>
          <p:cNvCxnSpPr>
            <a:cxnSpLocks/>
          </p:cNvCxnSpPr>
          <p:nvPr/>
        </p:nvCxnSpPr>
        <p:spPr>
          <a:xfrm>
            <a:off x="4565849" y="657361"/>
            <a:ext cx="0" cy="2340864"/>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117" name="Group 116">
            <a:extLst>
              <a:ext uri="{FF2B5EF4-FFF2-40B4-BE49-F238E27FC236}">
                <a16:creationId xmlns:a16="http://schemas.microsoft.com/office/drawing/2014/main" id="{0E2A75FF-D34F-9AC9-72FE-3AFF6896B103}"/>
              </a:ext>
            </a:extLst>
          </p:cNvPr>
          <p:cNvGrpSpPr/>
          <p:nvPr/>
        </p:nvGrpSpPr>
        <p:grpSpPr>
          <a:xfrm>
            <a:off x="1938163" y="3045873"/>
            <a:ext cx="3067497" cy="261099"/>
            <a:chOff x="1889441" y="2785142"/>
            <a:chExt cx="3067497" cy="261099"/>
          </a:xfrm>
        </p:grpSpPr>
        <p:sp>
          <p:nvSpPr>
            <p:cNvPr id="118" name="TextBox 117">
              <a:extLst>
                <a:ext uri="{FF2B5EF4-FFF2-40B4-BE49-F238E27FC236}">
                  <a16:creationId xmlns:a16="http://schemas.microsoft.com/office/drawing/2014/main" id="{6CA4FF19-F9C1-50D5-9596-147811EABE79}"/>
                </a:ext>
              </a:extLst>
            </p:cNvPr>
            <p:cNvSpPr txBox="1"/>
            <p:nvPr/>
          </p:nvSpPr>
          <p:spPr>
            <a:xfrm>
              <a:off x="2192021" y="2788806"/>
              <a:ext cx="328936" cy="253916"/>
            </a:xfrm>
            <a:prstGeom prst="rect">
              <a:avLst/>
            </a:prstGeom>
            <a:noFill/>
          </p:spPr>
          <p:txBody>
            <a:bodyPr wrap="none" rtlCol="0">
              <a:spAutoFit/>
            </a:bodyPr>
            <a:lstStyle/>
            <a:p>
              <a:r>
                <a:rPr lang="en-US" sz="1050" dirty="0">
                  <a:solidFill>
                    <a:srgbClr val="002060"/>
                  </a:solidFill>
                </a:rPr>
                <a:t>20</a:t>
              </a:r>
            </a:p>
          </p:txBody>
        </p:sp>
        <p:sp>
          <p:nvSpPr>
            <p:cNvPr id="119" name="TextBox 118">
              <a:extLst>
                <a:ext uri="{FF2B5EF4-FFF2-40B4-BE49-F238E27FC236}">
                  <a16:creationId xmlns:a16="http://schemas.microsoft.com/office/drawing/2014/main" id="{D91D09CE-B53E-7F43-9A17-9359719CBD0F}"/>
                </a:ext>
              </a:extLst>
            </p:cNvPr>
            <p:cNvSpPr txBox="1"/>
            <p:nvPr/>
          </p:nvSpPr>
          <p:spPr>
            <a:xfrm>
              <a:off x="2599846" y="2789611"/>
              <a:ext cx="328936" cy="253916"/>
            </a:xfrm>
            <a:prstGeom prst="rect">
              <a:avLst/>
            </a:prstGeom>
            <a:noFill/>
          </p:spPr>
          <p:txBody>
            <a:bodyPr wrap="none" rtlCol="0">
              <a:spAutoFit/>
            </a:bodyPr>
            <a:lstStyle/>
            <a:p>
              <a:r>
                <a:rPr lang="en-US" sz="1050" dirty="0">
                  <a:solidFill>
                    <a:srgbClr val="002060"/>
                  </a:solidFill>
                </a:rPr>
                <a:t>30</a:t>
              </a:r>
            </a:p>
          </p:txBody>
        </p:sp>
        <p:sp>
          <p:nvSpPr>
            <p:cNvPr id="120" name="TextBox 119">
              <a:extLst>
                <a:ext uri="{FF2B5EF4-FFF2-40B4-BE49-F238E27FC236}">
                  <a16:creationId xmlns:a16="http://schemas.microsoft.com/office/drawing/2014/main" id="{0BA11933-31D4-520D-9193-C4CAB7138B70}"/>
                </a:ext>
              </a:extLst>
            </p:cNvPr>
            <p:cNvSpPr txBox="1"/>
            <p:nvPr/>
          </p:nvSpPr>
          <p:spPr>
            <a:xfrm>
              <a:off x="2907787" y="2786678"/>
              <a:ext cx="328936" cy="253916"/>
            </a:xfrm>
            <a:prstGeom prst="rect">
              <a:avLst/>
            </a:prstGeom>
            <a:noFill/>
          </p:spPr>
          <p:txBody>
            <a:bodyPr wrap="none" rtlCol="0">
              <a:spAutoFit/>
            </a:bodyPr>
            <a:lstStyle/>
            <a:p>
              <a:r>
                <a:rPr lang="en-US" sz="1050" dirty="0">
                  <a:solidFill>
                    <a:srgbClr val="002060"/>
                  </a:solidFill>
                </a:rPr>
                <a:t>40</a:t>
              </a:r>
            </a:p>
          </p:txBody>
        </p:sp>
        <p:sp>
          <p:nvSpPr>
            <p:cNvPr id="121" name="TextBox 120">
              <a:extLst>
                <a:ext uri="{FF2B5EF4-FFF2-40B4-BE49-F238E27FC236}">
                  <a16:creationId xmlns:a16="http://schemas.microsoft.com/office/drawing/2014/main" id="{FF3F1E61-FBEE-0E6A-EF0D-8521C206E1DF}"/>
                </a:ext>
              </a:extLst>
            </p:cNvPr>
            <p:cNvSpPr txBox="1"/>
            <p:nvPr/>
          </p:nvSpPr>
          <p:spPr>
            <a:xfrm>
              <a:off x="3148533" y="2785513"/>
              <a:ext cx="328936" cy="253916"/>
            </a:xfrm>
            <a:prstGeom prst="rect">
              <a:avLst/>
            </a:prstGeom>
            <a:noFill/>
          </p:spPr>
          <p:txBody>
            <a:bodyPr wrap="none" rtlCol="0">
              <a:spAutoFit/>
            </a:bodyPr>
            <a:lstStyle/>
            <a:p>
              <a:r>
                <a:rPr lang="en-US" sz="1050" dirty="0">
                  <a:solidFill>
                    <a:srgbClr val="002060"/>
                  </a:solidFill>
                </a:rPr>
                <a:t>50</a:t>
              </a:r>
            </a:p>
          </p:txBody>
        </p:sp>
        <p:sp>
          <p:nvSpPr>
            <p:cNvPr id="122" name="TextBox 121">
              <a:extLst>
                <a:ext uri="{FF2B5EF4-FFF2-40B4-BE49-F238E27FC236}">
                  <a16:creationId xmlns:a16="http://schemas.microsoft.com/office/drawing/2014/main" id="{09A86461-219E-B044-1391-CB20B030797E}"/>
                </a:ext>
              </a:extLst>
            </p:cNvPr>
            <p:cNvSpPr txBox="1"/>
            <p:nvPr/>
          </p:nvSpPr>
          <p:spPr>
            <a:xfrm>
              <a:off x="3340073" y="2785142"/>
              <a:ext cx="328936" cy="253916"/>
            </a:xfrm>
            <a:prstGeom prst="rect">
              <a:avLst/>
            </a:prstGeom>
            <a:noFill/>
          </p:spPr>
          <p:txBody>
            <a:bodyPr wrap="none" rtlCol="0">
              <a:spAutoFit/>
            </a:bodyPr>
            <a:lstStyle/>
            <a:p>
              <a:r>
                <a:rPr lang="en-US" sz="1050" dirty="0">
                  <a:solidFill>
                    <a:srgbClr val="002060"/>
                  </a:solidFill>
                </a:rPr>
                <a:t>60</a:t>
              </a:r>
            </a:p>
          </p:txBody>
        </p:sp>
        <p:sp>
          <p:nvSpPr>
            <p:cNvPr id="123" name="TextBox 122">
              <a:extLst>
                <a:ext uri="{FF2B5EF4-FFF2-40B4-BE49-F238E27FC236}">
                  <a16:creationId xmlns:a16="http://schemas.microsoft.com/office/drawing/2014/main" id="{A7550395-85EB-A634-DCCC-5BA119E056AF}"/>
                </a:ext>
              </a:extLst>
            </p:cNvPr>
            <p:cNvSpPr txBox="1"/>
            <p:nvPr/>
          </p:nvSpPr>
          <p:spPr>
            <a:xfrm>
              <a:off x="3637059" y="2785142"/>
              <a:ext cx="328936" cy="253916"/>
            </a:xfrm>
            <a:prstGeom prst="rect">
              <a:avLst/>
            </a:prstGeom>
            <a:noFill/>
          </p:spPr>
          <p:txBody>
            <a:bodyPr wrap="none" rtlCol="0">
              <a:spAutoFit/>
            </a:bodyPr>
            <a:lstStyle/>
            <a:p>
              <a:r>
                <a:rPr lang="en-US" sz="1050" dirty="0">
                  <a:solidFill>
                    <a:srgbClr val="002060"/>
                  </a:solidFill>
                </a:rPr>
                <a:t>80</a:t>
              </a:r>
            </a:p>
          </p:txBody>
        </p:sp>
        <p:sp>
          <p:nvSpPr>
            <p:cNvPr id="124" name="TextBox 123">
              <a:extLst>
                <a:ext uri="{FF2B5EF4-FFF2-40B4-BE49-F238E27FC236}">
                  <a16:creationId xmlns:a16="http://schemas.microsoft.com/office/drawing/2014/main" id="{B3ACB9F6-B818-7E50-9FE7-46A122830E91}"/>
                </a:ext>
              </a:extLst>
            </p:cNvPr>
            <p:cNvSpPr txBox="1"/>
            <p:nvPr/>
          </p:nvSpPr>
          <p:spPr>
            <a:xfrm>
              <a:off x="4555866" y="2790821"/>
              <a:ext cx="401072" cy="253916"/>
            </a:xfrm>
            <a:prstGeom prst="rect">
              <a:avLst/>
            </a:prstGeom>
            <a:noFill/>
          </p:spPr>
          <p:txBody>
            <a:bodyPr wrap="none" rtlCol="0">
              <a:spAutoFit/>
            </a:bodyPr>
            <a:lstStyle/>
            <a:p>
              <a:r>
                <a:rPr lang="en-US" sz="1050" dirty="0">
                  <a:solidFill>
                    <a:srgbClr val="002060"/>
                  </a:solidFill>
                </a:rPr>
                <a:t>200</a:t>
              </a:r>
            </a:p>
          </p:txBody>
        </p:sp>
        <p:sp>
          <p:nvSpPr>
            <p:cNvPr id="125" name="TextBox 124">
              <a:extLst>
                <a:ext uri="{FF2B5EF4-FFF2-40B4-BE49-F238E27FC236}">
                  <a16:creationId xmlns:a16="http://schemas.microsoft.com/office/drawing/2014/main" id="{E5947F47-1830-CC95-C30B-AF3F788A7B71}"/>
                </a:ext>
              </a:extLst>
            </p:cNvPr>
            <p:cNvSpPr txBox="1"/>
            <p:nvPr/>
          </p:nvSpPr>
          <p:spPr>
            <a:xfrm>
              <a:off x="4274283" y="2792325"/>
              <a:ext cx="401072" cy="253916"/>
            </a:xfrm>
            <a:prstGeom prst="rect">
              <a:avLst/>
            </a:prstGeom>
            <a:noFill/>
          </p:spPr>
          <p:txBody>
            <a:bodyPr wrap="none" rtlCol="0">
              <a:spAutoFit/>
            </a:bodyPr>
            <a:lstStyle/>
            <a:p>
              <a:r>
                <a:rPr lang="en-US" sz="1050" dirty="0">
                  <a:solidFill>
                    <a:srgbClr val="002060"/>
                  </a:solidFill>
                </a:rPr>
                <a:t>150</a:t>
              </a:r>
            </a:p>
          </p:txBody>
        </p:sp>
        <p:sp>
          <p:nvSpPr>
            <p:cNvPr id="126" name="TextBox 125">
              <a:extLst>
                <a:ext uri="{FF2B5EF4-FFF2-40B4-BE49-F238E27FC236}">
                  <a16:creationId xmlns:a16="http://schemas.microsoft.com/office/drawing/2014/main" id="{211D658C-1A54-5697-C8D3-9B8464D03176}"/>
                </a:ext>
              </a:extLst>
            </p:cNvPr>
            <p:cNvSpPr txBox="1"/>
            <p:nvPr/>
          </p:nvSpPr>
          <p:spPr>
            <a:xfrm>
              <a:off x="1889441" y="2785238"/>
              <a:ext cx="328936" cy="253916"/>
            </a:xfrm>
            <a:prstGeom prst="rect">
              <a:avLst/>
            </a:prstGeom>
            <a:noFill/>
          </p:spPr>
          <p:txBody>
            <a:bodyPr wrap="none" rtlCol="0">
              <a:spAutoFit/>
            </a:bodyPr>
            <a:lstStyle/>
            <a:p>
              <a:r>
                <a:rPr lang="en-US" sz="1050" dirty="0">
                  <a:solidFill>
                    <a:srgbClr val="002060"/>
                  </a:solidFill>
                </a:rPr>
                <a:t>15</a:t>
              </a:r>
            </a:p>
          </p:txBody>
        </p:sp>
      </p:grpSp>
    </p:spTree>
    <p:extLst>
      <p:ext uri="{BB962C8B-B14F-4D97-AF65-F5344CB8AC3E}">
        <p14:creationId xmlns:p14="http://schemas.microsoft.com/office/powerpoint/2010/main" val="4117157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311902-B72E-FE47-AEB1-C432701A166A}"/>
              </a:ext>
            </a:extLst>
          </p:cNvPr>
          <p:cNvSpPr>
            <a:spLocks noGrp="1"/>
          </p:cNvSpPr>
          <p:nvPr>
            <p:ph type="sldNum" sz="quarter" idx="4"/>
          </p:nvPr>
        </p:nvSpPr>
        <p:spPr/>
        <p:txBody>
          <a:bodyPr/>
          <a:lstStyle/>
          <a:p>
            <a:fld id="{933A556B-7C63-244D-9B7C-B0EA8042B330}" type="slidenum">
              <a:rPr lang="en-US" smtClean="0"/>
              <a:pPr/>
              <a:t>15</a:t>
            </a:fld>
            <a:endParaRPr lang="en-US" sz="750" dirty="0"/>
          </a:p>
        </p:txBody>
      </p:sp>
      <p:sp>
        <p:nvSpPr>
          <p:cNvPr id="10" name="TextBox 9">
            <a:extLst>
              <a:ext uri="{FF2B5EF4-FFF2-40B4-BE49-F238E27FC236}">
                <a16:creationId xmlns:a16="http://schemas.microsoft.com/office/drawing/2014/main" id="{8296084C-CD0E-8D3B-DFCD-28C41F637B24}"/>
              </a:ext>
            </a:extLst>
          </p:cNvPr>
          <p:cNvSpPr txBox="1"/>
          <p:nvPr/>
        </p:nvSpPr>
        <p:spPr>
          <a:xfrm>
            <a:off x="206188" y="373502"/>
            <a:ext cx="8937812" cy="5940088"/>
          </a:xfrm>
          <a:prstGeom prst="rect">
            <a:avLst/>
          </a:prstGeom>
          <a:noFill/>
        </p:spPr>
        <p:txBody>
          <a:bodyPr wrap="square" rtlCol="0">
            <a:spAutoFit/>
          </a:bodyPr>
          <a:lstStyle/>
          <a:p>
            <a:r>
              <a:rPr lang="en-US" sz="1500" dirty="0">
                <a:solidFill>
                  <a:srgbClr val="002060"/>
                </a:solidFill>
              </a:rPr>
              <a:t>Our previous successful work on the “Ion Rapid Cycling Medical Synchrotron - </a:t>
            </a:r>
            <a:r>
              <a:rPr lang="en-US" sz="1500" b="1" dirty="0">
                <a:solidFill>
                  <a:srgbClr val="002060"/>
                </a:solidFill>
              </a:rPr>
              <a:t>iRCMS</a:t>
            </a:r>
            <a:r>
              <a:rPr lang="en-US" sz="1500" dirty="0">
                <a:solidFill>
                  <a:srgbClr val="002060"/>
                </a:solidFill>
              </a:rPr>
              <a:t> Pre-Conceptual Design Report (2012), the CBETA Design Report (2016), and of the CBETA Project report to NYSERDA (2020) are of great significance in this proposed LDRD project. These previous publications will provide a clear directions in producing high quality Pre-Conceptual Report for the Permanent Magnet FLASH therapy facility. The </a:t>
            </a:r>
            <a:r>
              <a:rPr lang="en-US" sz="1500" b="1" dirty="0">
                <a:solidFill>
                  <a:srgbClr val="002060"/>
                </a:solidFill>
              </a:rPr>
              <a:t>iRCMS </a:t>
            </a:r>
            <a:r>
              <a:rPr lang="en-US" sz="1500" dirty="0">
                <a:solidFill>
                  <a:srgbClr val="002060"/>
                </a:solidFill>
              </a:rPr>
              <a:t>report was a result of a total of 36 physicist and engineers fully contributing to each chapter. Here are the proposed chapters to be presented in this proposal:</a:t>
            </a:r>
          </a:p>
          <a:p>
            <a:pPr marL="800100" lvl="1" indent="-342900">
              <a:buFont typeface="+mj-lt"/>
              <a:buAutoNum type="arabicPeriod"/>
            </a:pPr>
            <a:r>
              <a:rPr lang="en-US" sz="1450" b="1" dirty="0">
                <a:solidFill>
                  <a:srgbClr val="002060"/>
                </a:solidFill>
              </a:rPr>
              <a:t>Executive Summary </a:t>
            </a:r>
            <a:r>
              <a:rPr lang="en-US" sz="1450" dirty="0">
                <a:solidFill>
                  <a:srgbClr val="002060"/>
                </a:solidFill>
              </a:rPr>
              <a:t>– this will be a collaborative work between BNL and SBU</a:t>
            </a:r>
          </a:p>
          <a:p>
            <a:pPr marL="800100" lvl="1" indent="-342900">
              <a:buFont typeface="+mj-lt"/>
              <a:buAutoNum type="arabicPeriod"/>
            </a:pPr>
            <a:r>
              <a:rPr lang="en-US" sz="1450" b="1" dirty="0">
                <a:solidFill>
                  <a:srgbClr val="002060"/>
                </a:solidFill>
              </a:rPr>
              <a:t>Clinical Specifications </a:t>
            </a:r>
            <a:r>
              <a:rPr lang="en-US" sz="1450" dirty="0">
                <a:solidFill>
                  <a:srgbClr val="002060"/>
                </a:solidFill>
              </a:rPr>
              <a:t>– We expect this chapter to be provided by our team from Radiation Oncology from Stony Brook University Hospital leading with the Chairman professor Samuel Ryu.</a:t>
            </a:r>
          </a:p>
          <a:p>
            <a:pPr marL="800100" lvl="1" indent="-342900">
              <a:buFont typeface="+mj-lt"/>
              <a:buAutoNum type="arabicPeriod"/>
            </a:pPr>
            <a:r>
              <a:rPr lang="en-US" sz="1450" b="1" dirty="0">
                <a:solidFill>
                  <a:srgbClr val="002060"/>
                </a:solidFill>
              </a:rPr>
              <a:t>Facility Specifications </a:t>
            </a:r>
            <a:r>
              <a:rPr lang="en-US" sz="1450" dirty="0">
                <a:solidFill>
                  <a:srgbClr val="002060"/>
                </a:solidFill>
              </a:rPr>
              <a:t>– There will be additional FLASH therapy requests added to the standard proton therapy requirements</a:t>
            </a:r>
          </a:p>
          <a:p>
            <a:pPr marL="800100" lvl="1" indent="-342900">
              <a:buFont typeface="+mj-lt"/>
              <a:buAutoNum type="arabicPeriod"/>
            </a:pPr>
            <a:r>
              <a:rPr lang="en-US" sz="1450" b="1" dirty="0">
                <a:solidFill>
                  <a:srgbClr val="002060"/>
                </a:solidFill>
              </a:rPr>
              <a:t>Permanent Magnet Synchrotron </a:t>
            </a:r>
            <a:r>
              <a:rPr lang="en-US" sz="1450" dirty="0">
                <a:solidFill>
                  <a:srgbClr val="002060"/>
                </a:solidFill>
              </a:rPr>
              <a:t>– this part of the project is well defined and the results from the previous magnet design and experimental measurements will be used. There are additional details to be added required for the RF and injection and extraction straight section.</a:t>
            </a:r>
          </a:p>
          <a:p>
            <a:pPr marL="800100" lvl="1" indent="-342900">
              <a:buFont typeface="+mj-lt"/>
              <a:buAutoNum type="arabicPeriod"/>
            </a:pPr>
            <a:r>
              <a:rPr lang="en-US" sz="1450" b="1" dirty="0">
                <a:solidFill>
                  <a:srgbClr val="002060"/>
                </a:solidFill>
              </a:rPr>
              <a:t>Permanent Magnet transfer beam lines </a:t>
            </a:r>
            <a:r>
              <a:rPr lang="en-US" sz="1450" dirty="0">
                <a:solidFill>
                  <a:srgbClr val="002060"/>
                </a:solidFill>
              </a:rPr>
              <a:t>– This important part for the FLASH application has already been developed.</a:t>
            </a:r>
          </a:p>
          <a:p>
            <a:pPr marL="800100" lvl="1" indent="-342900">
              <a:buFont typeface="+mj-lt"/>
              <a:buAutoNum type="arabicPeriod"/>
            </a:pPr>
            <a:r>
              <a:rPr lang="en-US" sz="1450" b="1" dirty="0">
                <a:solidFill>
                  <a:srgbClr val="002060"/>
                </a:solidFill>
              </a:rPr>
              <a:t>Permanent Magnet Proton Gantry </a:t>
            </a:r>
            <a:r>
              <a:rPr lang="en-US" sz="1450" dirty="0">
                <a:solidFill>
                  <a:srgbClr val="002060"/>
                </a:solidFill>
              </a:rPr>
              <a:t>– The design has been already patented and presented in multiple occasions during the last decade.</a:t>
            </a:r>
          </a:p>
          <a:p>
            <a:pPr marL="800100" lvl="1" indent="-342900">
              <a:buFont typeface="+mj-lt"/>
              <a:buAutoNum type="arabicPeriod"/>
            </a:pPr>
            <a:r>
              <a:rPr lang="en-US" sz="1450" b="1" dirty="0">
                <a:solidFill>
                  <a:srgbClr val="002060"/>
                </a:solidFill>
              </a:rPr>
              <a:t>Injector – </a:t>
            </a:r>
            <a:r>
              <a:rPr lang="en-US" sz="1450" dirty="0">
                <a:solidFill>
                  <a:srgbClr val="002060"/>
                </a:solidFill>
              </a:rPr>
              <a:t>There are already multiple choices available on the</a:t>
            </a:r>
            <a:endParaRPr lang="en-US" sz="1450" b="1" dirty="0">
              <a:solidFill>
                <a:srgbClr val="002060"/>
              </a:solidFill>
            </a:endParaRPr>
          </a:p>
          <a:p>
            <a:pPr marL="800100" lvl="1" indent="-342900">
              <a:buFont typeface="+mj-lt"/>
              <a:buAutoNum type="arabicPeriod"/>
            </a:pPr>
            <a:r>
              <a:rPr lang="en-US" sz="1450" b="1" dirty="0">
                <a:solidFill>
                  <a:srgbClr val="002060"/>
                </a:solidFill>
              </a:rPr>
              <a:t>Radio Frequency System – </a:t>
            </a:r>
            <a:r>
              <a:rPr lang="en-US" sz="1450" dirty="0">
                <a:solidFill>
                  <a:srgbClr val="002060"/>
                </a:solidFill>
              </a:rPr>
              <a:t>We will be using the results from the UK –</a:t>
            </a:r>
            <a:r>
              <a:rPr lang="en-US" altLang="en-US" sz="1450" dirty="0">
                <a:solidFill>
                  <a:srgbClr val="002060"/>
                </a:solidFill>
                <a:latin typeface="Arial" panose="020B0604020202020204" pitchFamily="34" charset="0"/>
                <a:ea typeface="Times New Roman" panose="02020603050405020304" pitchFamily="18" charset="0"/>
                <a:cs typeface="Arial" panose="020B0604020202020204" pitchFamily="34" charset="0"/>
              </a:rPr>
              <a:t>RAL, J-PARC.</a:t>
            </a:r>
            <a:endParaRPr lang="en-US" sz="1450" b="1" dirty="0">
              <a:solidFill>
                <a:srgbClr val="002060"/>
              </a:solidFill>
            </a:endParaRPr>
          </a:p>
          <a:p>
            <a:pPr marL="800100" lvl="1" indent="-342900">
              <a:buFont typeface="+mj-lt"/>
              <a:buAutoNum type="arabicPeriod"/>
            </a:pPr>
            <a:r>
              <a:rPr lang="en-US" sz="1450" b="1" dirty="0">
                <a:solidFill>
                  <a:srgbClr val="002060"/>
                </a:solidFill>
              </a:rPr>
              <a:t>Power Supplies – </a:t>
            </a:r>
            <a:r>
              <a:rPr lang="en-US" sz="1450" dirty="0">
                <a:solidFill>
                  <a:srgbClr val="002060"/>
                </a:solidFill>
              </a:rPr>
              <a:t>we will repeat use correction power supplies used in the CBETA project</a:t>
            </a:r>
            <a:endParaRPr lang="en-US" sz="1450" b="1" dirty="0">
              <a:solidFill>
                <a:srgbClr val="002060"/>
              </a:solidFill>
            </a:endParaRPr>
          </a:p>
          <a:p>
            <a:pPr marL="800100" lvl="1" indent="-342900">
              <a:buFont typeface="+mj-lt"/>
              <a:buAutoNum type="arabicPeriod"/>
            </a:pPr>
            <a:r>
              <a:rPr lang="en-US" sz="1450" b="1" dirty="0">
                <a:solidFill>
                  <a:srgbClr val="002060"/>
                </a:solidFill>
              </a:rPr>
              <a:t>Instrumentation – </a:t>
            </a:r>
            <a:r>
              <a:rPr lang="en-US" sz="1450" dirty="0">
                <a:solidFill>
                  <a:srgbClr val="002060"/>
                </a:solidFill>
              </a:rPr>
              <a:t>This part is the repeat from the CBETA project</a:t>
            </a:r>
            <a:endParaRPr lang="en-US" sz="1450" b="1" dirty="0">
              <a:solidFill>
                <a:srgbClr val="002060"/>
              </a:solidFill>
            </a:endParaRPr>
          </a:p>
          <a:p>
            <a:pPr marL="800100" lvl="1" indent="-342900">
              <a:buFont typeface="+mj-lt"/>
              <a:buAutoNum type="arabicPeriod"/>
            </a:pPr>
            <a:r>
              <a:rPr lang="en-US" sz="1450" b="1" dirty="0">
                <a:solidFill>
                  <a:srgbClr val="002060"/>
                </a:solidFill>
              </a:rPr>
              <a:t>Vacuum System </a:t>
            </a:r>
            <a:r>
              <a:rPr lang="en-US" sz="1450" dirty="0">
                <a:solidFill>
                  <a:srgbClr val="002060"/>
                </a:solidFill>
              </a:rPr>
              <a:t>– Experience from the CBETA project will be applied here (Rob Michnoff).</a:t>
            </a:r>
            <a:endParaRPr lang="en-US" sz="1450" b="1" dirty="0">
              <a:solidFill>
                <a:srgbClr val="002060"/>
              </a:solidFill>
            </a:endParaRPr>
          </a:p>
          <a:p>
            <a:pPr marL="800100" lvl="1" indent="-342900">
              <a:buFont typeface="+mj-lt"/>
              <a:buAutoNum type="arabicPeriod"/>
            </a:pPr>
            <a:r>
              <a:rPr lang="en-US" sz="1450" b="1" dirty="0">
                <a:solidFill>
                  <a:srgbClr val="002060"/>
                </a:solidFill>
              </a:rPr>
              <a:t>Injection-Extraction </a:t>
            </a:r>
            <a:r>
              <a:rPr lang="en-US" sz="1450" dirty="0">
                <a:solidFill>
                  <a:srgbClr val="002060"/>
                </a:solidFill>
              </a:rPr>
              <a:t>– this subject was extensively studied at the previous iRCMS report. </a:t>
            </a:r>
            <a:endParaRPr lang="en-US" sz="1450" b="1" dirty="0">
              <a:solidFill>
                <a:srgbClr val="002060"/>
              </a:solidFill>
            </a:endParaRPr>
          </a:p>
          <a:p>
            <a:pPr marL="800100" lvl="1" indent="-342900">
              <a:buFont typeface="+mj-lt"/>
              <a:buAutoNum type="arabicPeriod"/>
            </a:pPr>
            <a:r>
              <a:rPr lang="en-US" sz="1450" b="1" dirty="0">
                <a:solidFill>
                  <a:srgbClr val="002060"/>
                </a:solidFill>
              </a:rPr>
              <a:t>Executive Summary</a:t>
            </a:r>
          </a:p>
        </p:txBody>
      </p:sp>
      <p:sp>
        <p:nvSpPr>
          <p:cNvPr id="11" name="TextBox 10">
            <a:extLst>
              <a:ext uri="{FF2B5EF4-FFF2-40B4-BE49-F238E27FC236}">
                <a16:creationId xmlns:a16="http://schemas.microsoft.com/office/drawing/2014/main" id="{CC0682CB-32C5-C46E-4A1B-F361D4DCE97A}"/>
              </a:ext>
            </a:extLst>
          </p:cNvPr>
          <p:cNvSpPr txBox="1"/>
          <p:nvPr/>
        </p:nvSpPr>
        <p:spPr>
          <a:xfrm>
            <a:off x="3323643" y="0"/>
            <a:ext cx="2682145" cy="523220"/>
          </a:xfrm>
          <a:prstGeom prst="rect">
            <a:avLst/>
          </a:prstGeom>
          <a:noFill/>
        </p:spPr>
        <p:txBody>
          <a:bodyPr wrap="none" rtlCol="0">
            <a:spAutoFit/>
          </a:bodyPr>
          <a:lstStyle/>
          <a:p>
            <a:r>
              <a:rPr lang="en-US" sz="2800" dirty="0">
                <a:solidFill>
                  <a:srgbClr val="002060"/>
                </a:solidFill>
              </a:rPr>
              <a:t>Plan Execution</a:t>
            </a:r>
          </a:p>
        </p:txBody>
      </p:sp>
    </p:spTree>
    <p:extLst>
      <p:ext uri="{BB962C8B-B14F-4D97-AF65-F5344CB8AC3E}">
        <p14:creationId xmlns:p14="http://schemas.microsoft.com/office/powerpoint/2010/main" val="3016258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D3FB-689F-E54B-9F86-923D21BB1D86}"/>
              </a:ext>
            </a:extLst>
          </p:cNvPr>
          <p:cNvSpPr>
            <a:spLocks noGrp="1"/>
          </p:cNvSpPr>
          <p:nvPr>
            <p:ph type="title"/>
          </p:nvPr>
        </p:nvSpPr>
        <p:spPr>
          <a:xfrm>
            <a:off x="242762" y="-17462"/>
            <a:ext cx="8901238" cy="778114"/>
          </a:xfrm>
        </p:spPr>
        <p:txBody>
          <a:bodyPr>
            <a:normAutofit/>
          </a:bodyPr>
          <a:lstStyle/>
          <a:p>
            <a:pPr algn="ctr"/>
            <a:r>
              <a:rPr lang="en-US" sz="2800" dirty="0">
                <a:solidFill>
                  <a:srgbClr val="002060"/>
                </a:solidFill>
              </a:rPr>
              <a:t>LDRD Project Plan and Execution</a:t>
            </a:r>
          </a:p>
        </p:txBody>
      </p:sp>
      <p:sp>
        <p:nvSpPr>
          <p:cNvPr id="4" name="Slide Number Placeholder 3">
            <a:extLst>
              <a:ext uri="{FF2B5EF4-FFF2-40B4-BE49-F238E27FC236}">
                <a16:creationId xmlns:a16="http://schemas.microsoft.com/office/drawing/2014/main" id="{8C92A50C-FBC0-D446-9826-B914787ED11A}"/>
              </a:ext>
            </a:extLst>
          </p:cNvPr>
          <p:cNvSpPr>
            <a:spLocks noGrp="1"/>
          </p:cNvSpPr>
          <p:nvPr>
            <p:ph type="sldNum" sz="quarter" idx="4"/>
          </p:nvPr>
        </p:nvSpPr>
        <p:spPr/>
        <p:txBody>
          <a:bodyPr/>
          <a:lstStyle/>
          <a:p>
            <a:fld id="{933A556B-7C63-244D-9B7C-B0EA8042B330}" type="slidenum">
              <a:rPr lang="en-US" smtClean="0"/>
              <a:pPr/>
              <a:t>16</a:t>
            </a:fld>
            <a:endParaRPr lang="en-US" sz="750" dirty="0"/>
          </a:p>
        </p:txBody>
      </p:sp>
      <p:graphicFrame>
        <p:nvGraphicFramePr>
          <p:cNvPr id="6" name="Table 6">
            <a:extLst>
              <a:ext uri="{FF2B5EF4-FFF2-40B4-BE49-F238E27FC236}">
                <a16:creationId xmlns:a16="http://schemas.microsoft.com/office/drawing/2014/main" id="{6E8C019E-ADA6-9344-8161-9FA082E13BA3}"/>
              </a:ext>
            </a:extLst>
          </p:cNvPr>
          <p:cNvGraphicFramePr>
            <a:graphicFrameLocks noGrp="1"/>
          </p:cNvGraphicFramePr>
          <p:nvPr>
            <p:extLst>
              <p:ext uri="{D42A27DB-BD31-4B8C-83A1-F6EECF244321}">
                <p14:modId xmlns:p14="http://schemas.microsoft.com/office/powerpoint/2010/main" val="3305297216"/>
              </p:ext>
            </p:extLst>
          </p:nvPr>
        </p:nvGraphicFramePr>
        <p:xfrm>
          <a:off x="428752" y="833120"/>
          <a:ext cx="8529258" cy="5191760"/>
        </p:xfrm>
        <a:graphic>
          <a:graphicData uri="http://schemas.openxmlformats.org/drawingml/2006/table">
            <a:tbl>
              <a:tblPr firstRow="1" bandRow="1">
                <a:tableStyleId>{5C22544A-7EE6-4342-B048-85BDC9FD1C3A}</a:tableStyleId>
              </a:tblPr>
              <a:tblGrid>
                <a:gridCol w="3512485">
                  <a:extLst>
                    <a:ext uri="{9D8B030D-6E8A-4147-A177-3AD203B41FA5}">
                      <a16:colId xmlns:a16="http://schemas.microsoft.com/office/drawing/2014/main" val="1505048371"/>
                    </a:ext>
                  </a:extLst>
                </a:gridCol>
                <a:gridCol w="3107053">
                  <a:extLst>
                    <a:ext uri="{9D8B030D-6E8A-4147-A177-3AD203B41FA5}">
                      <a16:colId xmlns:a16="http://schemas.microsoft.com/office/drawing/2014/main" val="3947581513"/>
                    </a:ext>
                  </a:extLst>
                </a:gridCol>
                <a:gridCol w="1909720">
                  <a:extLst>
                    <a:ext uri="{9D8B030D-6E8A-4147-A177-3AD203B41FA5}">
                      <a16:colId xmlns:a16="http://schemas.microsoft.com/office/drawing/2014/main" val="1894549260"/>
                    </a:ext>
                  </a:extLst>
                </a:gridCol>
              </a:tblGrid>
              <a:tr h="370840">
                <a:tc>
                  <a:txBody>
                    <a:bodyPr/>
                    <a:lstStyle/>
                    <a:p>
                      <a:pPr algn="l"/>
                      <a:r>
                        <a:rPr lang="en-US" dirty="0"/>
                        <a:t>TASK</a:t>
                      </a:r>
                    </a:p>
                  </a:txBody>
                  <a:tcPr/>
                </a:tc>
                <a:tc>
                  <a:txBody>
                    <a:bodyPr/>
                    <a:lstStyle/>
                    <a:p>
                      <a:r>
                        <a:rPr lang="en-US" dirty="0"/>
                        <a:t>Persons</a:t>
                      </a:r>
                    </a:p>
                  </a:txBody>
                  <a:tcPr/>
                </a:tc>
                <a:tc>
                  <a:txBody>
                    <a:bodyPr/>
                    <a:lstStyle/>
                    <a:p>
                      <a:r>
                        <a:rPr lang="en-US" dirty="0"/>
                        <a:t>Period</a:t>
                      </a:r>
                    </a:p>
                  </a:txBody>
                  <a:tcPr/>
                </a:tc>
                <a:extLst>
                  <a:ext uri="{0D108BD9-81ED-4DB2-BD59-A6C34878D82A}">
                    <a16:rowId xmlns:a16="http://schemas.microsoft.com/office/drawing/2014/main" val="3252753412"/>
                  </a:ext>
                </a:extLst>
              </a:tr>
              <a:tr h="370840">
                <a:tc>
                  <a:txBody>
                    <a:bodyPr/>
                    <a:lstStyle/>
                    <a:p>
                      <a:r>
                        <a:rPr lang="en-US" sz="1400" b="1" dirty="0">
                          <a:solidFill>
                            <a:srgbClr val="002060"/>
                          </a:solidFill>
                        </a:rPr>
                        <a:t>Executive Summary </a:t>
                      </a:r>
                      <a:endParaRPr lang="en-US" sz="1400" dirty="0">
                        <a:solidFill>
                          <a:srgbClr val="002060"/>
                        </a:solidFill>
                      </a:endParaRPr>
                    </a:p>
                  </a:txBody>
                  <a:tcPr anchor="ctr"/>
                </a:tc>
                <a:tc>
                  <a:txBody>
                    <a:bodyPr/>
                    <a:lstStyle/>
                    <a:p>
                      <a:r>
                        <a:rPr lang="en-US" dirty="0">
                          <a:solidFill>
                            <a:srgbClr val="002060"/>
                          </a:solidFill>
                        </a:rPr>
                        <a:t>S. Ryu, D. Trbojevic, S. Brooks</a:t>
                      </a:r>
                    </a:p>
                  </a:txBody>
                  <a:tcPr anchor="ctr"/>
                </a:tc>
                <a:tc>
                  <a:txBody>
                    <a:bodyPr/>
                    <a:lstStyle/>
                    <a:p>
                      <a:r>
                        <a:rPr lang="en-US" dirty="0">
                          <a:solidFill>
                            <a:srgbClr val="002060"/>
                          </a:solidFill>
                        </a:rPr>
                        <a:t>Oct 2026 – Dec 2026</a:t>
                      </a:r>
                    </a:p>
                  </a:txBody>
                  <a:tcPr anchor="ctr"/>
                </a:tc>
                <a:extLst>
                  <a:ext uri="{0D108BD9-81ED-4DB2-BD59-A6C34878D82A}">
                    <a16:rowId xmlns:a16="http://schemas.microsoft.com/office/drawing/2014/main" val="1568999986"/>
                  </a:ext>
                </a:extLst>
              </a:tr>
              <a:tr h="370840">
                <a:tc>
                  <a:txBody>
                    <a:bodyPr/>
                    <a:lstStyle/>
                    <a:p>
                      <a:r>
                        <a:rPr lang="en-US" sz="1400" b="1" dirty="0">
                          <a:solidFill>
                            <a:srgbClr val="002060"/>
                          </a:solidFill>
                        </a:rPr>
                        <a:t>Clinical Specifications </a:t>
                      </a:r>
                      <a:endParaRPr lang="en-US" dirty="0">
                        <a:solidFill>
                          <a:srgbClr val="002060"/>
                        </a:solidFill>
                      </a:endParaRPr>
                    </a:p>
                  </a:txBody>
                  <a:tcPr anchor="ctr"/>
                </a:tc>
                <a:tc>
                  <a:txBody>
                    <a:bodyPr/>
                    <a:lstStyle/>
                    <a:p>
                      <a:r>
                        <a:rPr lang="en-US" dirty="0">
                          <a:solidFill>
                            <a:srgbClr val="002060"/>
                          </a:solidFill>
                        </a:rPr>
                        <a:t>S. Ryu and X. Qian</a:t>
                      </a:r>
                    </a:p>
                  </a:txBody>
                  <a:tcPr anchor="ctr"/>
                </a:tc>
                <a:tc>
                  <a:txBody>
                    <a:bodyPr/>
                    <a:lstStyle/>
                    <a:p>
                      <a:r>
                        <a:rPr lang="en-US" dirty="0">
                          <a:solidFill>
                            <a:srgbClr val="002060"/>
                          </a:solidFill>
                        </a:rPr>
                        <a:t>Oct 2026 </a:t>
                      </a:r>
                    </a:p>
                  </a:txBody>
                  <a:tcPr anchor="ctr"/>
                </a:tc>
                <a:extLst>
                  <a:ext uri="{0D108BD9-81ED-4DB2-BD59-A6C34878D82A}">
                    <a16:rowId xmlns:a16="http://schemas.microsoft.com/office/drawing/2014/main" val="1305561132"/>
                  </a:ext>
                </a:extLst>
              </a:tr>
              <a:tr h="370840">
                <a:tc>
                  <a:txBody>
                    <a:bodyPr/>
                    <a:lstStyle/>
                    <a:p>
                      <a:r>
                        <a:rPr lang="en-US" sz="1400" b="1" dirty="0">
                          <a:solidFill>
                            <a:srgbClr val="002060"/>
                          </a:solidFill>
                        </a:rPr>
                        <a:t>Facility Specifications</a:t>
                      </a:r>
                      <a:endParaRPr lang="en-US" sz="1400" dirty="0">
                        <a:solidFill>
                          <a:srgbClr val="002060"/>
                        </a:solidFill>
                      </a:endParaRPr>
                    </a:p>
                  </a:txBody>
                  <a:tcPr anchor="ctr"/>
                </a:tc>
                <a:tc>
                  <a:txBody>
                    <a:bodyPr/>
                    <a:lstStyle/>
                    <a:p>
                      <a:r>
                        <a:rPr lang="en-US" dirty="0">
                          <a:solidFill>
                            <a:srgbClr val="002060"/>
                          </a:solidFill>
                        </a:rPr>
                        <a:t>D. Trbojevic, S. Ryu, S. Brooks</a:t>
                      </a:r>
                    </a:p>
                  </a:txBody>
                  <a:tcPr anchor="ctr"/>
                </a:tc>
                <a:tc>
                  <a:txBody>
                    <a:bodyPr/>
                    <a:lstStyle/>
                    <a:p>
                      <a:r>
                        <a:rPr lang="en-US" dirty="0">
                          <a:solidFill>
                            <a:srgbClr val="002060"/>
                          </a:solidFill>
                        </a:rPr>
                        <a:t>Oct 2026 – Oct 2028</a:t>
                      </a:r>
                    </a:p>
                  </a:txBody>
                  <a:tcPr anchor="ctr"/>
                </a:tc>
                <a:extLst>
                  <a:ext uri="{0D108BD9-81ED-4DB2-BD59-A6C34878D82A}">
                    <a16:rowId xmlns:a16="http://schemas.microsoft.com/office/drawing/2014/main" val="4016956253"/>
                  </a:ext>
                </a:extLst>
              </a:tr>
              <a:tr h="370840">
                <a:tc>
                  <a:txBody>
                    <a:bodyPr/>
                    <a:lstStyle/>
                    <a:p>
                      <a:r>
                        <a:rPr lang="en-US" sz="1400" b="1" dirty="0">
                          <a:solidFill>
                            <a:srgbClr val="002060"/>
                          </a:solidFill>
                        </a:rPr>
                        <a:t>Permanent Magnet Synchrotron </a:t>
                      </a:r>
                      <a:endParaRPr lang="en-US" sz="1400" dirty="0">
                        <a:solidFill>
                          <a:srgbClr val="002060"/>
                        </a:solidFill>
                      </a:endParaRPr>
                    </a:p>
                  </a:txBody>
                  <a:tcPr anchor="ctr"/>
                </a:tc>
                <a:tc>
                  <a:txBody>
                    <a:bodyPr/>
                    <a:lstStyle/>
                    <a:p>
                      <a:r>
                        <a:rPr lang="en-US" dirty="0">
                          <a:solidFill>
                            <a:srgbClr val="002060"/>
                          </a:solidFill>
                        </a:rPr>
                        <a:t>D. Trbojevic and S. Brooks</a:t>
                      </a:r>
                    </a:p>
                  </a:txBody>
                  <a:tcPr anchor="ctr"/>
                </a:tc>
                <a:tc>
                  <a:txBody>
                    <a:bodyPr/>
                    <a:lstStyle/>
                    <a:p>
                      <a:r>
                        <a:rPr lang="en-US" dirty="0">
                          <a:solidFill>
                            <a:srgbClr val="002060"/>
                          </a:solidFill>
                        </a:rPr>
                        <a:t>Oct 2026 – May 2027</a:t>
                      </a:r>
                    </a:p>
                  </a:txBody>
                  <a:tcPr anchor="ctr"/>
                </a:tc>
                <a:extLst>
                  <a:ext uri="{0D108BD9-81ED-4DB2-BD59-A6C34878D82A}">
                    <a16:rowId xmlns:a16="http://schemas.microsoft.com/office/drawing/2014/main" val="2442081587"/>
                  </a:ext>
                </a:extLst>
              </a:tr>
              <a:tr h="370840">
                <a:tc>
                  <a:txBody>
                    <a:bodyPr/>
                    <a:lstStyle/>
                    <a:p>
                      <a:r>
                        <a:rPr lang="en-US" sz="1400" b="1" dirty="0">
                          <a:solidFill>
                            <a:srgbClr val="002060"/>
                          </a:solidFill>
                        </a:rPr>
                        <a:t>Permanent Magnet transfer beam lines </a:t>
                      </a:r>
                      <a:endParaRPr lang="en-US" sz="1400" dirty="0">
                        <a:solidFill>
                          <a:srgbClr val="002060"/>
                        </a:solidFill>
                      </a:endParaRPr>
                    </a:p>
                  </a:txBody>
                  <a:tcPr anchor="ctr"/>
                </a:tc>
                <a:tc>
                  <a:txBody>
                    <a:bodyPr/>
                    <a:lstStyle/>
                    <a:p>
                      <a:r>
                        <a:rPr lang="en-US" dirty="0">
                          <a:solidFill>
                            <a:srgbClr val="002060"/>
                          </a:solidFill>
                        </a:rPr>
                        <a:t>D. Trbojevic and S. Brooks</a:t>
                      </a:r>
                    </a:p>
                  </a:txBody>
                  <a:tcPr anchor="ctr"/>
                </a:tc>
                <a:tc>
                  <a:txBody>
                    <a:bodyPr/>
                    <a:lstStyle/>
                    <a:p>
                      <a:r>
                        <a:rPr lang="en-US" dirty="0">
                          <a:solidFill>
                            <a:srgbClr val="002060"/>
                          </a:solidFill>
                        </a:rPr>
                        <a:t>Oct 2026 – Jan 2027</a:t>
                      </a:r>
                    </a:p>
                  </a:txBody>
                  <a:tcPr anchor="ctr"/>
                </a:tc>
                <a:extLst>
                  <a:ext uri="{0D108BD9-81ED-4DB2-BD59-A6C34878D82A}">
                    <a16:rowId xmlns:a16="http://schemas.microsoft.com/office/drawing/2014/main" val="1655383214"/>
                  </a:ext>
                </a:extLst>
              </a:tr>
              <a:tr h="370840">
                <a:tc>
                  <a:txBody>
                    <a:bodyPr/>
                    <a:lstStyle/>
                    <a:p>
                      <a:r>
                        <a:rPr lang="en-US" sz="1400" b="1" dirty="0">
                          <a:solidFill>
                            <a:srgbClr val="002060"/>
                          </a:solidFill>
                        </a:rPr>
                        <a:t>Permanent Magnet Proton Gantry </a:t>
                      </a:r>
                      <a:endParaRPr lang="en-US" sz="1400" dirty="0">
                        <a:solidFill>
                          <a:srgbClr val="002060"/>
                        </a:solidFill>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rgbClr val="002060"/>
                          </a:solidFill>
                        </a:rPr>
                        <a:t>D. Trbojevic and S. Brooks</a:t>
                      </a:r>
                    </a:p>
                  </a:txBody>
                  <a:tcPr anchor="ctr"/>
                </a:tc>
                <a:tc>
                  <a:txBody>
                    <a:bodyPr/>
                    <a:lstStyle/>
                    <a:p>
                      <a:r>
                        <a:rPr lang="en-US" dirty="0">
                          <a:solidFill>
                            <a:srgbClr val="002060"/>
                          </a:solidFill>
                        </a:rPr>
                        <a:t>Oct 2026 – May 2027</a:t>
                      </a:r>
                    </a:p>
                  </a:txBody>
                  <a:tcPr anchor="ctr"/>
                </a:tc>
                <a:extLst>
                  <a:ext uri="{0D108BD9-81ED-4DB2-BD59-A6C34878D82A}">
                    <a16:rowId xmlns:a16="http://schemas.microsoft.com/office/drawing/2014/main" val="463053888"/>
                  </a:ext>
                </a:extLst>
              </a:tr>
              <a:tr h="370840">
                <a:tc>
                  <a:txBody>
                    <a:bodyPr/>
                    <a:lstStyle/>
                    <a:p>
                      <a:r>
                        <a:rPr lang="en-US" sz="1400" b="1" dirty="0">
                          <a:solidFill>
                            <a:srgbClr val="002060"/>
                          </a:solidFill>
                        </a:rPr>
                        <a:t>Injector</a:t>
                      </a:r>
                      <a:endParaRPr lang="en-US" sz="1400" dirty="0">
                        <a:solidFill>
                          <a:srgbClr val="002060"/>
                        </a:solidFill>
                      </a:endParaRPr>
                    </a:p>
                  </a:txBody>
                  <a:tcPr anchor="ctr"/>
                </a:tc>
                <a:tc>
                  <a:txBody>
                    <a:bodyPr/>
                    <a:lstStyle/>
                    <a:p>
                      <a:r>
                        <a:rPr lang="en-US" dirty="0">
                          <a:solidFill>
                            <a:srgbClr val="002060"/>
                          </a:solidFill>
                        </a:rPr>
                        <a:t>D. Trbojevic, R. Deepak, S. Brooks</a:t>
                      </a:r>
                    </a:p>
                  </a:txBody>
                  <a:tcPr anchor="ctr"/>
                </a:tc>
                <a:tc>
                  <a:txBody>
                    <a:bodyPr/>
                    <a:lstStyle/>
                    <a:p>
                      <a:r>
                        <a:rPr lang="en-US" dirty="0">
                          <a:solidFill>
                            <a:srgbClr val="002060"/>
                          </a:solidFill>
                        </a:rPr>
                        <a:t>June 2023 – Dec 2023</a:t>
                      </a:r>
                    </a:p>
                  </a:txBody>
                  <a:tcPr anchor="ctr"/>
                </a:tc>
                <a:extLst>
                  <a:ext uri="{0D108BD9-81ED-4DB2-BD59-A6C34878D82A}">
                    <a16:rowId xmlns:a16="http://schemas.microsoft.com/office/drawing/2014/main" val="2417311899"/>
                  </a:ext>
                </a:extLst>
              </a:tr>
              <a:tr h="370840">
                <a:tc>
                  <a:txBody>
                    <a:bodyPr/>
                    <a:lstStyle/>
                    <a:p>
                      <a:r>
                        <a:rPr lang="en-US" sz="1400" b="1" dirty="0">
                          <a:solidFill>
                            <a:srgbClr val="002060"/>
                          </a:solidFill>
                        </a:rPr>
                        <a:t>Radio Frequency System </a:t>
                      </a:r>
                      <a:endParaRPr lang="en-US" sz="1400" dirty="0">
                        <a:solidFill>
                          <a:srgbClr val="002060"/>
                        </a:solidFill>
                      </a:endParaRPr>
                    </a:p>
                  </a:txBody>
                  <a:tcPr anchor="ctr"/>
                </a:tc>
                <a:tc>
                  <a:txBody>
                    <a:bodyPr/>
                    <a:lstStyle/>
                    <a:p>
                      <a:r>
                        <a:rPr lang="en-US" dirty="0">
                          <a:solidFill>
                            <a:srgbClr val="002060"/>
                          </a:solidFill>
                        </a:rPr>
                        <a:t>A. Zaltsman</a:t>
                      </a:r>
                    </a:p>
                  </a:txBody>
                  <a:tcPr anchor="ctr"/>
                </a:tc>
                <a:tc>
                  <a:txBody>
                    <a:bodyPr/>
                    <a:lstStyle/>
                    <a:p>
                      <a:r>
                        <a:rPr lang="en-US" dirty="0">
                          <a:solidFill>
                            <a:srgbClr val="002060"/>
                          </a:solidFill>
                        </a:rPr>
                        <a:t>Oct 2026 – May 2028</a:t>
                      </a:r>
                    </a:p>
                  </a:txBody>
                  <a:tcPr anchor="ctr"/>
                </a:tc>
                <a:extLst>
                  <a:ext uri="{0D108BD9-81ED-4DB2-BD59-A6C34878D82A}">
                    <a16:rowId xmlns:a16="http://schemas.microsoft.com/office/drawing/2014/main" val="3772063069"/>
                  </a:ext>
                </a:extLst>
              </a:tr>
              <a:tr h="370840">
                <a:tc>
                  <a:txBody>
                    <a:bodyPr/>
                    <a:lstStyle/>
                    <a:p>
                      <a:r>
                        <a:rPr lang="en-US" sz="1400" b="1" dirty="0">
                          <a:solidFill>
                            <a:srgbClr val="002060"/>
                          </a:solidFill>
                        </a:rPr>
                        <a:t>Power Supplies </a:t>
                      </a:r>
                      <a:endParaRPr lang="en-US" sz="1400" dirty="0">
                        <a:solidFill>
                          <a:srgbClr val="002060"/>
                        </a:solidFill>
                      </a:endParaRPr>
                    </a:p>
                  </a:txBody>
                  <a:tcPr anchor="ctr"/>
                </a:tc>
                <a:tc>
                  <a:txBody>
                    <a:bodyPr/>
                    <a:lstStyle/>
                    <a:p>
                      <a:r>
                        <a:rPr lang="en-US" dirty="0">
                          <a:solidFill>
                            <a:srgbClr val="002060"/>
                          </a:solidFill>
                        </a:rPr>
                        <a:t>R. Michnoff, Y. Marneris</a:t>
                      </a:r>
                    </a:p>
                  </a:txBody>
                  <a:tcPr anchor="ctr"/>
                </a:tc>
                <a:tc>
                  <a:txBody>
                    <a:bodyPr/>
                    <a:lstStyle/>
                    <a:p>
                      <a:r>
                        <a:rPr lang="en-US" dirty="0">
                          <a:solidFill>
                            <a:srgbClr val="002060"/>
                          </a:solidFill>
                        </a:rPr>
                        <a:t>Oct 2026 - May 2027</a:t>
                      </a:r>
                    </a:p>
                  </a:txBody>
                  <a:tcPr anchor="ctr"/>
                </a:tc>
                <a:extLst>
                  <a:ext uri="{0D108BD9-81ED-4DB2-BD59-A6C34878D82A}">
                    <a16:rowId xmlns:a16="http://schemas.microsoft.com/office/drawing/2014/main" val="1387912757"/>
                  </a:ext>
                </a:extLst>
              </a:tr>
              <a:tr h="370840">
                <a:tc>
                  <a:txBody>
                    <a:bodyPr/>
                    <a:lstStyle/>
                    <a:p>
                      <a:r>
                        <a:rPr lang="en-US" sz="1400" b="1" dirty="0">
                          <a:solidFill>
                            <a:srgbClr val="002060"/>
                          </a:solidFill>
                        </a:rPr>
                        <a:t>Instrumentation</a:t>
                      </a:r>
                      <a:endParaRPr lang="en-US" sz="1400" dirty="0">
                        <a:solidFill>
                          <a:srgbClr val="002060"/>
                        </a:solidFill>
                      </a:endParaRPr>
                    </a:p>
                  </a:txBody>
                  <a:tcPr anchor="ctr"/>
                </a:tc>
                <a:tc>
                  <a:txBody>
                    <a:bodyPr/>
                    <a:lstStyle/>
                    <a:p>
                      <a:r>
                        <a:rPr lang="en-US" dirty="0">
                          <a:solidFill>
                            <a:srgbClr val="002060"/>
                          </a:solidFill>
                        </a:rPr>
                        <a:t>R. Michnoff</a:t>
                      </a:r>
                    </a:p>
                  </a:txBody>
                  <a:tcPr anchor="ctr"/>
                </a:tc>
                <a:tc>
                  <a:txBody>
                    <a:bodyPr/>
                    <a:lstStyle/>
                    <a:p>
                      <a:r>
                        <a:rPr lang="en-US" dirty="0">
                          <a:solidFill>
                            <a:srgbClr val="002060"/>
                          </a:solidFill>
                        </a:rPr>
                        <a:t>Oct 2026 - Oct 2027</a:t>
                      </a:r>
                    </a:p>
                  </a:txBody>
                  <a:tcPr anchor="ctr"/>
                </a:tc>
                <a:extLst>
                  <a:ext uri="{0D108BD9-81ED-4DB2-BD59-A6C34878D82A}">
                    <a16:rowId xmlns:a16="http://schemas.microsoft.com/office/drawing/2014/main" val="1294128267"/>
                  </a:ext>
                </a:extLst>
              </a:tr>
              <a:tr h="370840">
                <a:tc>
                  <a:txBody>
                    <a:bodyPr/>
                    <a:lstStyle/>
                    <a:p>
                      <a:r>
                        <a:rPr lang="en-US" sz="1400" b="1" dirty="0">
                          <a:solidFill>
                            <a:srgbClr val="002060"/>
                          </a:solidFill>
                        </a:rPr>
                        <a:t>Vacuum System </a:t>
                      </a:r>
                      <a:endParaRPr lang="en-US" sz="1400" dirty="0">
                        <a:solidFill>
                          <a:srgbClr val="002060"/>
                        </a:solidFill>
                      </a:endParaRPr>
                    </a:p>
                  </a:txBody>
                  <a:tcPr anchor="ctr"/>
                </a:tc>
                <a:tc>
                  <a:txBody>
                    <a:bodyPr/>
                    <a:lstStyle/>
                    <a:p>
                      <a:r>
                        <a:rPr lang="en-US" dirty="0">
                          <a:solidFill>
                            <a:srgbClr val="002060"/>
                          </a:solidFill>
                        </a:rPr>
                        <a:t>D. Weiss</a:t>
                      </a:r>
                    </a:p>
                  </a:txBody>
                  <a:tcPr anchor="ctr"/>
                </a:tc>
                <a:tc>
                  <a:txBody>
                    <a:bodyPr/>
                    <a:lstStyle/>
                    <a:p>
                      <a:r>
                        <a:rPr lang="en-US" dirty="0">
                          <a:solidFill>
                            <a:srgbClr val="002060"/>
                          </a:solidFill>
                        </a:rPr>
                        <a:t>Oct 2026 – Oct 2027</a:t>
                      </a:r>
                    </a:p>
                  </a:txBody>
                  <a:tcPr anchor="ctr"/>
                </a:tc>
                <a:extLst>
                  <a:ext uri="{0D108BD9-81ED-4DB2-BD59-A6C34878D82A}">
                    <a16:rowId xmlns:a16="http://schemas.microsoft.com/office/drawing/2014/main" val="3836368301"/>
                  </a:ext>
                </a:extLst>
              </a:tr>
              <a:tr h="370840">
                <a:tc>
                  <a:txBody>
                    <a:bodyPr/>
                    <a:lstStyle/>
                    <a:p>
                      <a:r>
                        <a:rPr lang="en-US" sz="1400" b="1" dirty="0">
                          <a:solidFill>
                            <a:srgbClr val="002060"/>
                          </a:solidFill>
                        </a:rPr>
                        <a:t>Injection-Extraction</a:t>
                      </a:r>
                      <a:r>
                        <a:rPr lang="en-US" sz="1200" b="1" dirty="0">
                          <a:solidFill>
                            <a:srgbClr val="002060"/>
                          </a:solidFill>
                        </a:rPr>
                        <a:t> </a:t>
                      </a:r>
                      <a:endParaRPr lang="en-US" dirty="0">
                        <a:solidFill>
                          <a:srgbClr val="002060"/>
                        </a:solidFill>
                      </a:endParaRPr>
                    </a:p>
                  </a:txBody>
                  <a:tcPr anchor="ctr"/>
                </a:tc>
                <a:tc>
                  <a:txBody>
                    <a:bodyPr/>
                    <a:lstStyle/>
                    <a:p>
                      <a:r>
                        <a:rPr lang="en-US" dirty="0">
                          <a:solidFill>
                            <a:srgbClr val="002060"/>
                          </a:solidFill>
                        </a:rPr>
                        <a:t>N. Tsoupas, Y. Marneris</a:t>
                      </a:r>
                    </a:p>
                  </a:txBody>
                  <a:tcPr anchor="ctr"/>
                </a:tc>
                <a:tc>
                  <a:txBody>
                    <a:bodyPr/>
                    <a:lstStyle/>
                    <a:p>
                      <a:r>
                        <a:rPr lang="en-US" dirty="0">
                          <a:solidFill>
                            <a:srgbClr val="002060"/>
                          </a:solidFill>
                        </a:rPr>
                        <a:t>Oct 2026 – Oct 2027</a:t>
                      </a:r>
                    </a:p>
                  </a:txBody>
                  <a:tcPr/>
                </a:tc>
                <a:extLst>
                  <a:ext uri="{0D108BD9-81ED-4DB2-BD59-A6C34878D82A}">
                    <a16:rowId xmlns:a16="http://schemas.microsoft.com/office/drawing/2014/main" val="4050380800"/>
                  </a:ext>
                </a:extLst>
              </a:tr>
              <a:tr h="370840">
                <a:tc>
                  <a:txBody>
                    <a:bodyPr/>
                    <a:lstStyle/>
                    <a:p>
                      <a:r>
                        <a:rPr lang="en-US" sz="1400" b="1" dirty="0">
                          <a:solidFill>
                            <a:srgbClr val="002060"/>
                          </a:solidFill>
                        </a:rPr>
                        <a:t>Executive Summary</a:t>
                      </a:r>
                    </a:p>
                  </a:txBody>
                  <a:tcPr anchor="ctr"/>
                </a:tc>
                <a:tc>
                  <a:txBody>
                    <a:bodyPr/>
                    <a:lstStyle/>
                    <a:p>
                      <a:r>
                        <a:rPr lang="en-US" dirty="0">
                          <a:solidFill>
                            <a:srgbClr val="002060"/>
                          </a:solidFill>
                        </a:rPr>
                        <a:t>D. Trbojevic, S. Ryu, S. Brooks</a:t>
                      </a:r>
                    </a:p>
                  </a:txBody>
                  <a:tcPr anchor="ctr"/>
                </a:tc>
                <a:tc>
                  <a:txBody>
                    <a:bodyPr/>
                    <a:lstStyle/>
                    <a:p>
                      <a:r>
                        <a:rPr lang="en-US" dirty="0">
                          <a:solidFill>
                            <a:srgbClr val="002060"/>
                          </a:solidFill>
                        </a:rPr>
                        <a:t>Aug 2028-Oct 2028</a:t>
                      </a:r>
                    </a:p>
                  </a:txBody>
                  <a:tcPr/>
                </a:tc>
                <a:extLst>
                  <a:ext uri="{0D108BD9-81ED-4DB2-BD59-A6C34878D82A}">
                    <a16:rowId xmlns:a16="http://schemas.microsoft.com/office/drawing/2014/main" val="2002374949"/>
                  </a:ext>
                </a:extLst>
              </a:tr>
            </a:tbl>
          </a:graphicData>
        </a:graphic>
      </p:graphicFrame>
    </p:spTree>
    <p:extLst>
      <p:ext uri="{BB962C8B-B14F-4D97-AF65-F5344CB8AC3E}">
        <p14:creationId xmlns:p14="http://schemas.microsoft.com/office/powerpoint/2010/main" val="3303130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82F32-1DC8-48BA-8362-82F06CCFA8B7}"/>
              </a:ext>
            </a:extLst>
          </p:cNvPr>
          <p:cNvSpPr>
            <a:spLocks noGrp="1"/>
          </p:cNvSpPr>
          <p:nvPr>
            <p:ph type="title"/>
          </p:nvPr>
        </p:nvSpPr>
        <p:spPr>
          <a:xfrm>
            <a:off x="266442" y="28548"/>
            <a:ext cx="8877557" cy="638051"/>
          </a:xfrm>
        </p:spPr>
        <p:txBody>
          <a:bodyPr/>
          <a:lstStyle/>
          <a:p>
            <a:pPr marL="517525"/>
            <a:r>
              <a:rPr lang="en-US" dirty="0">
                <a:solidFill>
                  <a:schemeClr val="accent1">
                    <a:lumMod val="50000"/>
                  </a:schemeClr>
                </a:solidFill>
              </a:rPr>
              <a:t>Summary </a:t>
            </a:r>
          </a:p>
        </p:txBody>
      </p:sp>
      <p:sp>
        <p:nvSpPr>
          <p:cNvPr id="3" name="Content Placeholder 2">
            <a:extLst>
              <a:ext uri="{FF2B5EF4-FFF2-40B4-BE49-F238E27FC236}">
                <a16:creationId xmlns:a16="http://schemas.microsoft.com/office/drawing/2014/main" id="{F0BC3821-C346-476A-A76D-9986D454B338}"/>
              </a:ext>
            </a:extLst>
          </p:cNvPr>
          <p:cNvSpPr>
            <a:spLocks noGrp="1"/>
          </p:cNvSpPr>
          <p:nvPr>
            <p:ph idx="1"/>
          </p:nvPr>
        </p:nvSpPr>
        <p:spPr>
          <a:xfrm>
            <a:off x="286939" y="604015"/>
            <a:ext cx="8715375" cy="5649970"/>
          </a:xfrm>
        </p:spPr>
        <p:txBody>
          <a:bodyPr>
            <a:noAutofit/>
          </a:bodyPr>
          <a:lstStyle/>
          <a:p>
            <a:pPr marL="514350" indent="-342900" algn="just">
              <a:lnSpc>
                <a:spcPct val="100000"/>
              </a:lnSpc>
              <a:buAutoNum type="arabicPeriod"/>
            </a:pPr>
            <a:r>
              <a:rPr lang="en-US" sz="1600" b="1" dirty="0">
                <a:solidFill>
                  <a:srgbClr val="002060"/>
                </a:solidFill>
                <a:ea typeface="Calibri" panose="020F0502020204030204" pitchFamily="34" charset="0"/>
                <a:cs typeface="Calibri" panose="020F0502020204030204" pitchFamily="34" charset="0"/>
              </a:rPr>
              <a:t>This LDRD will allow us to prepare the Pre-Conceptual Design Report for the Permanent Magnet Proton FLASH Therapy Facility a necessary step before financial support is obtained.</a:t>
            </a:r>
          </a:p>
          <a:p>
            <a:pPr marL="514350" indent="-342900" algn="just">
              <a:lnSpc>
                <a:spcPct val="100000"/>
              </a:lnSpc>
              <a:buAutoNum type="arabicPeriod"/>
            </a:pPr>
            <a:r>
              <a:rPr lang="en-US" sz="1600" b="1" dirty="0">
                <a:solidFill>
                  <a:srgbClr val="002060"/>
                </a:solidFill>
                <a:ea typeface="Calibri" panose="020F0502020204030204" pitchFamily="34" charset="0"/>
                <a:cs typeface="Calibri" panose="020F0502020204030204" pitchFamily="34" charset="0"/>
              </a:rPr>
              <a:t>Well established team at the CAD who already created very well written iRCMS Pre-Conceptual Design Report will be able to produce even better report.</a:t>
            </a:r>
          </a:p>
          <a:p>
            <a:pPr marL="514350" indent="-342900" algn="just">
              <a:lnSpc>
                <a:spcPct val="100000"/>
              </a:lnSpc>
              <a:buAutoNum type="arabicPeriod"/>
            </a:pPr>
            <a:r>
              <a:rPr lang="en-US" sz="1600" b="1" dirty="0">
                <a:solidFill>
                  <a:srgbClr val="002060"/>
                </a:solidFill>
                <a:ea typeface="Calibri" panose="020F0502020204030204" pitchFamily="34" charset="0"/>
                <a:cs typeface="Calibri" panose="020F0502020204030204" pitchFamily="34" charset="0"/>
              </a:rPr>
              <a:t>We a planning to make a summary publication in the Phys. Rev. Special Topics Journal</a:t>
            </a:r>
          </a:p>
          <a:p>
            <a:pPr marL="514350" indent="-342900" algn="just">
              <a:lnSpc>
                <a:spcPct val="100000"/>
              </a:lnSpc>
              <a:buAutoNum type="arabicPeriod"/>
            </a:pPr>
            <a:r>
              <a:rPr lang="en-US" sz="1600" b="1" dirty="0">
                <a:solidFill>
                  <a:srgbClr val="002060"/>
                </a:solidFill>
                <a:ea typeface="Calibri" panose="020F0502020204030204" pitchFamily="34" charset="0"/>
                <a:cs typeface="Calibri" panose="020F0502020204030204" pitchFamily="34" charset="0"/>
              </a:rPr>
              <a:t>This report is essential for the further steps in obtaining the full financial support and transfer of BNL accelerator technology to the medical applications.</a:t>
            </a:r>
          </a:p>
          <a:p>
            <a:pPr marL="514350" indent="-342900" algn="just">
              <a:lnSpc>
                <a:spcPct val="100000"/>
              </a:lnSpc>
              <a:buAutoNum type="arabicPeriod"/>
            </a:pPr>
            <a:r>
              <a:rPr lang="en-US" sz="1600" b="1" dirty="0">
                <a:solidFill>
                  <a:srgbClr val="002060"/>
                </a:solidFill>
                <a:ea typeface="Calibri" panose="020F0502020204030204" pitchFamily="34" charset="0"/>
                <a:cs typeface="Calibri" panose="020F0502020204030204" pitchFamily="34" charset="0"/>
              </a:rPr>
              <a:t>This LDRD will present a final step in multi year collaboration between SBU and BNL.</a:t>
            </a:r>
          </a:p>
        </p:txBody>
      </p:sp>
      <p:sp>
        <p:nvSpPr>
          <p:cNvPr id="4" name="Slide Number Placeholder 3">
            <a:extLst>
              <a:ext uri="{FF2B5EF4-FFF2-40B4-BE49-F238E27FC236}">
                <a16:creationId xmlns:a16="http://schemas.microsoft.com/office/drawing/2014/main" id="{8FE65A5A-676A-48D4-9346-FD702FDA1EC7}"/>
              </a:ext>
            </a:extLst>
          </p:cNvPr>
          <p:cNvSpPr>
            <a:spLocks noGrp="1"/>
          </p:cNvSpPr>
          <p:nvPr>
            <p:ph type="sldNum" sz="quarter" idx="4"/>
          </p:nvPr>
        </p:nvSpPr>
        <p:spPr/>
        <p:txBody>
          <a:bodyPr/>
          <a:lstStyle/>
          <a:p>
            <a:fld id="{933A556B-7C63-244D-9B7C-B0EA8042B330}" type="slidenum">
              <a:rPr lang="en-US" sz="1200" smtClean="0"/>
              <a:pPr/>
              <a:t>17</a:t>
            </a:fld>
            <a:endParaRPr lang="en-US" sz="1200" dirty="0"/>
          </a:p>
        </p:txBody>
      </p:sp>
      <p:sp>
        <p:nvSpPr>
          <p:cNvPr id="5" name="TextBox 4">
            <a:extLst>
              <a:ext uri="{FF2B5EF4-FFF2-40B4-BE49-F238E27FC236}">
                <a16:creationId xmlns:a16="http://schemas.microsoft.com/office/drawing/2014/main" id="{01374E87-483C-343A-EFF5-70AE0936713B}"/>
              </a:ext>
            </a:extLst>
          </p:cNvPr>
          <p:cNvSpPr txBox="1"/>
          <p:nvPr/>
        </p:nvSpPr>
        <p:spPr>
          <a:xfrm>
            <a:off x="408126" y="3989425"/>
            <a:ext cx="8594188" cy="2108269"/>
          </a:xfrm>
          <a:prstGeom prst="rect">
            <a:avLst/>
          </a:prstGeom>
          <a:noFill/>
        </p:spPr>
        <p:txBody>
          <a:bodyPr wrap="square" rtlCol="0">
            <a:spAutoFit/>
          </a:bodyPr>
          <a:lstStyle/>
          <a:p>
            <a:pPr>
              <a:spcAft>
                <a:spcPts val="600"/>
              </a:spcAft>
            </a:pPr>
            <a:r>
              <a:rPr lang="en-US" b="1" i="1" dirty="0">
                <a:solidFill>
                  <a:srgbClr val="002060"/>
                </a:solidFill>
              </a:rPr>
              <a:t>The RHIC Advisory Committee in the December 2025 review wrote about the results from the previous LDRD 24-010:</a:t>
            </a:r>
          </a:p>
          <a:p>
            <a:r>
              <a:rPr lang="en-US" b="1" i="1" dirty="0">
                <a:solidFill>
                  <a:srgbClr val="002060"/>
                </a:solidFill>
              </a:rPr>
              <a:t>‘The committee congratulates the team on their experimental confirmation that the available momentum range is very large for a non-scaling FFA, particularly for one with a flattened tune. A factor of 5.3 in momentum could be reached. A beam energy of 250 MeV is the highest ever reached energy in any NS-FFA line.’</a:t>
            </a:r>
          </a:p>
        </p:txBody>
      </p:sp>
    </p:spTree>
    <p:extLst>
      <p:ext uri="{BB962C8B-B14F-4D97-AF65-F5344CB8AC3E}">
        <p14:creationId xmlns:p14="http://schemas.microsoft.com/office/powerpoint/2010/main" val="1479474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365127"/>
            <a:ext cx="8286750" cy="939746"/>
          </a:xfrm>
        </p:spPr>
        <p:txBody>
          <a:bodyPr>
            <a:normAutofit fontScale="90000"/>
          </a:bodyPr>
          <a:lstStyle/>
          <a:p>
            <a:r>
              <a:rPr lang="en-US" dirty="0">
                <a:solidFill>
                  <a:srgbClr val="002060"/>
                </a:solidFill>
              </a:rPr>
              <a:t>FY2026 NPP LDRD Type B Proposal	</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28625" y="1588656"/>
            <a:ext cx="8286750" cy="4444156"/>
          </a:xfrm>
        </p:spPr>
        <p:txBody>
          <a:bodyPr>
            <a:normAutofit/>
          </a:bodyPr>
          <a:lstStyle/>
          <a:p>
            <a:pPr marL="0" indent="0"/>
            <a:r>
              <a:rPr lang="en-US" sz="2000" dirty="0">
                <a:solidFill>
                  <a:srgbClr val="002060"/>
                </a:solidFill>
                <a:latin typeface="Optima" panose="02000503060000020004" pitchFamily="2" charset="0"/>
              </a:rPr>
              <a:t>Proposal title: </a:t>
            </a:r>
            <a:r>
              <a:rPr lang="en-US" sz="2000" dirty="0">
                <a:solidFill>
                  <a:srgbClr val="002060"/>
                </a:solidFill>
              </a:rPr>
              <a:t>Technology Transfer-Pre Conceptual Design of the FLASH proton therapy facility for Academic Medical Institution</a:t>
            </a:r>
            <a:endParaRPr lang="en-US" sz="2000" b="1" dirty="0">
              <a:solidFill>
                <a:srgbClr val="002060"/>
              </a:solidFill>
              <a:latin typeface="Optima" panose="02000503060000020004" pitchFamily="2" charset="0"/>
            </a:endParaRPr>
          </a:p>
          <a:p>
            <a:pPr marL="0" indent="0">
              <a:buNone/>
            </a:pPr>
            <a:endParaRPr lang="en-US" sz="2000" dirty="0">
              <a:solidFill>
                <a:srgbClr val="002060"/>
              </a:solidFill>
              <a:latin typeface="Optima" panose="02000503060000020004" pitchFamily="2" charset="0"/>
            </a:endParaRPr>
          </a:p>
          <a:p>
            <a:pPr marL="0" indent="0">
              <a:buNone/>
            </a:pPr>
            <a:r>
              <a:rPr lang="en-US" sz="2000" dirty="0">
                <a:solidFill>
                  <a:srgbClr val="002060"/>
                </a:solidFill>
                <a:latin typeface="Optima" panose="02000503060000020004" pitchFamily="2" charset="0"/>
              </a:rPr>
              <a:t>Primary Investigators: Dejan Trbojevic and Stephen Brooks</a:t>
            </a:r>
          </a:p>
          <a:p>
            <a:pPr marL="0" indent="0">
              <a:buNone/>
            </a:pPr>
            <a:endParaRPr lang="en-US" sz="2000" dirty="0">
              <a:solidFill>
                <a:srgbClr val="002060"/>
              </a:solidFill>
              <a:latin typeface="Optima" panose="02000503060000020004" pitchFamily="2" charset="0"/>
            </a:endParaRPr>
          </a:p>
          <a:p>
            <a:pPr marL="0" indent="0">
              <a:buNone/>
            </a:pPr>
            <a:r>
              <a:rPr lang="en-US" sz="2000" dirty="0">
                <a:solidFill>
                  <a:srgbClr val="002060"/>
                </a:solidFill>
                <a:latin typeface="Optima" panose="02000503060000020004" pitchFamily="2" charset="0"/>
              </a:rPr>
              <a:t>Other Investigators: Samuel Ruy, Xin Qian, George Mahler, Robert Michnoff, Alex Zalsman </a:t>
            </a:r>
          </a:p>
          <a:p>
            <a:pPr marL="0" indent="0">
              <a:buNone/>
            </a:pPr>
            <a:endParaRPr lang="en-US" sz="2000" dirty="0">
              <a:solidFill>
                <a:srgbClr val="002060"/>
              </a:solidFill>
              <a:latin typeface="Optima" panose="02000503060000020004" pitchFamily="2" charset="0"/>
            </a:endParaRPr>
          </a:p>
          <a:p>
            <a:pPr marL="0" indent="0">
              <a:buNone/>
            </a:pPr>
            <a:r>
              <a:rPr lang="en-US" sz="2000" dirty="0">
                <a:solidFill>
                  <a:srgbClr val="002060"/>
                </a:solidFill>
                <a:latin typeface="Optima" panose="02000503060000020004" pitchFamily="2" charset="0"/>
              </a:rPr>
              <a:t>Indicate if this is a cross-directorate proposal. 	</a:t>
            </a:r>
            <a:r>
              <a:rPr lang="en-US" sz="2000" u="sng" dirty="0">
                <a:solidFill>
                  <a:srgbClr val="002060"/>
                </a:solidFill>
                <a:latin typeface="Optima" panose="02000503060000020004" pitchFamily="2" charset="0"/>
              </a:rPr>
              <a:t>YES</a:t>
            </a:r>
            <a:r>
              <a:rPr lang="en-US" sz="2000" dirty="0">
                <a:solidFill>
                  <a:srgbClr val="002060"/>
                </a:solidFill>
                <a:latin typeface="Optima" panose="02000503060000020004" pitchFamily="2" charset="0"/>
              </a:rPr>
              <a:t>	</a:t>
            </a:r>
          </a:p>
          <a:p>
            <a:pPr marL="0" indent="0">
              <a:buNone/>
            </a:pPr>
            <a:endParaRPr lang="en-US" sz="2000" dirty="0">
              <a:solidFill>
                <a:srgbClr val="002060"/>
              </a:solidFill>
              <a:latin typeface="Optima" panose="02000503060000020004" pitchFamily="2" charset="0"/>
            </a:endParaRPr>
          </a:p>
          <a:p>
            <a:pPr marL="0" indent="0">
              <a:buNone/>
            </a:pPr>
            <a:r>
              <a:rPr lang="en-US" sz="2000" dirty="0">
                <a:solidFill>
                  <a:srgbClr val="002060"/>
                </a:solidFill>
                <a:latin typeface="Optima" panose="02000503060000020004" pitchFamily="2" charset="0"/>
              </a:rPr>
              <a:t>Proposal Term:  		From: Oct 2026               	To: Oct 2028</a:t>
            </a:r>
          </a:p>
          <a:p>
            <a:pPr marL="685800" lvl="2" indent="0"/>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2</a:t>
            </a:fld>
            <a:endParaRPr lang="en-US" dirty="0"/>
          </a:p>
        </p:txBody>
      </p:sp>
    </p:spTree>
    <p:extLst>
      <p:ext uri="{BB962C8B-B14F-4D97-AF65-F5344CB8AC3E}">
        <p14:creationId xmlns:p14="http://schemas.microsoft.com/office/powerpoint/2010/main" val="3681362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6" y="1"/>
            <a:ext cx="8286750" cy="811530"/>
          </a:xfrm>
        </p:spPr>
        <p:txBody>
          <a:bodyPr>
            <a:normAutofit/>
          </a:bodyPr>
          <a:lstStyle/>
          <a:p>
            <a:r>
              <a:rPr lang="en-US" sz="3200" dirty="0">
                <a:solidFill>
                  <a:srgbClr val="002060"/>
                </a:solidFill>
              </a:rPr>
              <a:t>FY2026 NPP LDRD Type B Proposal</a:t>
            </a:r>
          </a:p>
        </p:txBody>
      </p:sp>
      <p:sp>
        <p:nvSpPr>
          <p:cNvPr id="3" name="Slide Number Placeholder 2">
            <a:extLst>
              <a:ext uri="{FF2B5EF4-FFF2-40B4-BE49-F238E27FC236}">
                <a16:creationId xmlns:a16="http://schemas.microsoft.com/office/drawing/2014/main" id="{13D17D59-0FDD-D644-96B9-C9F0AD7AB808}"/>
              </a:ext>
            </a:extLst>
          </p:cNvPr>
          <p:cNvSpPr>
            <a:spLocks noGrp="1"/>
          </p:cNvSpPr>
          <p:nvPr>
            <p:ph type="sldNum" sz="quarter" idx="4"/>
          </p:nvPr>
        </p:nvSpPr>
        <p:spPr/>
        <p:txBody>
          <a:bodyPr/>
          <a:lstStyle/>
          <a:p>
            <a:fld id="{933A556B-7C63-244D-9B7C-B0EA8042B330}" type="slidenum">
              <a:rPr lang="en-US" smtClean="0"/>
              <a:pPr/>
              <a:t>3</a:t>
            </a:fld>
            <a:endParaRPr lang="en-US" sz="750" dirty="0"/>
          </a:p>
        </p:txBody>
      </p:sp>
      <p:sp>
        <p:nvSpPr>
          <p:cNvPr id="5" name="TextBox 4">
            <a:extLst>
              <a:ext uri="{FF2B5EF4-FFF2-40B4-BE49-F238E27FC236}">
                <a16:creationId xmlns:a16="http://schemas.microsoft.com/office/drawing/2014/main" id="{BAE8C22F-A5D6-4E1D-8CA4-C31170E4F5D6}"/>
              </a:ext>
            </a:extLst>
          </p:cNvPr>
          <p:cNvSpPr txBox="1"/>
          <p:nvPr/>
        </p:nvSpPr>
        <p:spPr>
          <a:xfrm>
            <a:off x="291580" y="580925"/>
            <a:ext cx="8787684" cy="6324808"/>
          </a:xfrm>
          <a:prstGeom prst="rect">
            <a:avLst/>
          </a:prstGeom>
          <a:noFill/>
        </p:spPr>
        <p:txBody>
          <a:bodyPr wrap="square">
            <a:spAutoFit/>
          </a:bodyPr>
          <a:lstStyle/>
          <a:p>
            <a:pPr algn="ctr">
              <a:spcAft>
                <a:spcPts val="600"/>
              </a:spcAft>
            </a:pPr>
            <a:r>
              <a:rPr lang="en-US" sz="2400" b="1" dirty="0">
                <a:solidFill>
                  <a:srgbClr val="002060"/>
                </a:solidFill>
              </a:rPr>
              <a:t>Program: NPP, HEP spin-off for Medical Applications </a:t>
            </a:r>
            <a:r>
              <a:rPr lang="en-US" sz="2400" dirty="0">
                <a:solidFill>
                  <a:srgbClr val="002060"/>
                </a:solidFill>
              </a:rPr>
              <a:t>Technology Transfer-Pre Conceptual Design </a:t>
            </a:r>
          </a:p>
          <a:p>
            <a:pPr algn="ctr">
              <a:spcAft>
                <a:spcPts val="600"/>
              </a:spcAft>
            </a:pPr>
            <a:r>
              <a:rPr lang="en-US" sz="2400" dirty="0">
                <a:solidFill>
                  <a:srgbClr val="002060"/>
                </a:solidFill>
              </a:rPr>
              <a:t>of the FLASH Proton Therapy Facility </a:t>
            </a:r>
          </a:p>
          <a:p>
            <a:pPr>
              <a:spcAft>
                <a:spcPts val="600"/>
              </a:spcAft>
            </a:pPr>
            <a:r>
              <a:rPr lang="en-US" sz="1400" dirty="0">
                <a:solidFill>
                  <a:srgbClr val="002060"/>
                </a:solidFill>
                <a:effectLst/>
                <a:ea typeface="Times New Roman" panose="02020603050405020304" pitchFamily="18" charset="0"/>
              </a:rPr>
              <a:t>The </a:t>
            </a:r>
            <a:r>
              <a:rPr lang="en-US" sz="1400" dirty="0">
                <a:solidFill>
                  <a:srgbClr val="002060"/>
                </a:solidFill>
                <a:ea typeface="Times New Roman" panose="02020603050405020304" pitchFamily="18" charset="0"/>
              </a:rPr>
              <a:t>LDRD proposal Technology Transfer – Pre-Conceptual Design of the FLASH proton Therapy Facility for a possible use at Stony Brook University Hospital, represents a continuation of the previously funded </a:t>
            </a:r>
            <a:r>
              <a:rPr lang="en-US" sz="1400" b="1" dirty="0">
                <a:solidFill>
                  <a:srgbClr val="002060"/>
                </a:solidFill>
              </a:rPr>
              <a:t>LDRD24-010</a:t>
            </a:r>
            <a:r>
              <a:rPr lang="en-US" sz="1400" dirty="0">
                <a:solidFill>
                  <a:srgbClr val="002060"/>
                </a:solidFill>
                <a:latin typeface="Arial" panose="020B0604020202020204" pitchFamily="34" charset="0"/>
              </a:rPr>
              <a:t> AD/NPP for building a  “Section of the Fast-Cycling FFA Synchrotron”. </a:t>
            </a:r>
            <a:r>
              <a:rPr lang="en-US" sz="1400" dirty="0">
                <a:solidFill>
                  <a:srgbClr val="002060"/>
                </a:solidFill>
                <a:effectLst/>
                <a:ea typeface="Times New Roman" panose="02020603050405020304" pitchFamily="18" charset="0"/>
              </a:rPr>
              <a:t>We </a:t>
            </a:r>
            <a:r>
              <a:rPr lang="en-US" sz="1400" dirty="0">
                <a:solidFill>
                  <a:srgbClr val="002060"/>
                </a:solidFill>
                <a:ea typeface="Times New Roman" panose="02020603050405020304" pitchFamily="18" charset="0"/>
              </a:rPr>
              <a:t>successfully confirmed by experimental results in July and September 2025 a proof of principle for the fast-cycling s</a:t>
            </a:r>
            <a:r>
              <a:rPr lang="en-US" sz="1400" dirty="0">
                <a:solidFill>
                  <a:srgbClr val="002060"/>
                </a:solidFill>
              </a:rPr>
              <a:t>ynchrotron a goal of the funded LDRD </a:t>
            </a:r>
            <a:r>
              <a:rPr lang="en-US" sz="1400" dirty="0">
                <a:solidFill>
                  <a:srgbClr val="002060"/>
                </a:solidFill>
                <a:latin typeface="Arial" panose="020B0604020202020204" pitchFamily="34" charset="0"/>
              </a:rPr>
              <a:t>26823.</a:t>
            </a:r>
            <a:endParaRPr lang="en-US" sz="1400" dirty="0">
              <a:solidFill>
                <a:srgbClr val="002060"/>
              </a:solidFill>
            </a:endParaRPr>
          </a:p>
          <a:p>
            <a:pPr algn="just" hangingPunct="0">
              <a:spcAft>
                <a:spcPts val="600"/>
              </a:spcAft>
              <a:tabLst>
                <a:tab pos="4505325" algn="l"/>
              </a:tabLst>
            </a:pPr>
            <a:r>
              <a:rPr lang="en-US" sz="1400" dirty="0">
                <a:solidFill>
                  <a:srgbClr val="002060"/>
                </a:solidFill>
                <a:effectLst/>
                <a:ea typeface="Times New Roman" panose="02020603050405020304" pitchFamily="18" charset="0"/>
              </a:rPr>
              <a:t>A collaboration with the Radiation Oncology Department of the Stony Brook University Hospital Cancer Center started in 2014 and fully continued from 2022 </a:t>
            </a:r>
            <a:r>
              <a:rPr lang="en-US" sz="1400" dirty="0">
                <a:solidFill>
                  <a:srgbClr val="002060"/>
                </a:solidFill>
                <a:ea typeface="Times New Roman" panose="02020603050405020304" pitchFamily="18" charset="0"/>
              </a:rPr>
              <a:t>with monthly collaboration meetings. This collaboration also  </a:t>
            </a:r>
            <a:r>
              <a:rPr lang="en-US" sz="1400" dirty="0">
                <a:solidFill>
                  <a:srgbClr val="002060"/>
                </a:solidFill>
                <a:effectLst/>
                <a:ea typeface="Times New Roman" panose="02020603050405020304" pitchFamily="18" charset="0"/>
              </a:rPr>
              <a:t>resulted in a Seed Grant with a title “Proton FLASH Therapy for </a:t>
            </a:r>
            <a:r>
              <a:rPr lang="en-US" sz="1400" dirty="0">
                <a:solidFill>
                  <a:srgbClr val="002060"/>
                </a:solidFill>
                <a:ea typeface="Times New Roman" panose="02020603050405020304" pitchFamily="18" charset="0"/>
              </a:rPr>
              <a:t>T</a:t>
            </a:r>
            <a:r>
              <a:rPr lang="en-US" sz="1400" dirty="0">
                <a:solidFill>
                  <a:srgbClr val="002060"/>
                </a:solidFill>
                <a:effectLst/>
                <a:ea typeface="Times New Roman" panose="02020603050405020304" pitchFamily="18" charset="0"/>
              </a:rPr>
              <a:t>argeting </a:t>
            </a:r>
            <a:r>
              <a:rPr lang="en-US" sz="1400" dirty="0">
                <a:solidFill>
                  <a:srgbClr val="002060"/>
                </a:solidFill>
                <a:ea typeface="Times New Roman" panose="02020603050405020304" pitchFamily="18" charset="0"/>
              </a:rPr>
              <a:t>D</a:t>
            </a:r>
            <a:r>
              <a:rPr lang="en-US" sz="1400" dirty="0">
                <a:solidFill>
                  <a:srgbClr val="002060"/>
                </a:solidFill>
                <a:effectLst/>
                <a:ea typeface="Times New Roman" panose="02020603050405020304" pitchFamily="18" charset="0"/>
              </a:rPr>
              <a:t>eep </a:t>
            </a:r>
            <a:r>
              <a:rPr lang="en-US" sz="1400" dirty="0">
                <a:solidFill>
                  <a:srgbClr val="002060"/>
                </a:solidFill>
                <a:ea typeface="Times New Roman" panose="02020603050405020304" pitchFamily="18" charset="0"/>
              </a:rPr>
              <a:t>S</a:t>
            </a:r>
            <a:r>
              <a:rPr lang="en-US" sz="1400" dirty="0">
                <a:solidFill>
                  <a:srgbClr val="002060"/>
                </a:solidFill>
                <a:effectLst/>
                <a:ea typeface="Times New Roman" panose="02020603050405020304" pitchFamily="18" charset="0"/>
              </a:rPr>
              <a:t>eated </a:t>
            </a:r>
            <a:r>
              <a:rPr lang="en-US" sz="1400" dirty="0">
                <a:solidFill>
                  <a:srgbClr val="002060"/>
                </a:solidFill>
                <a:ea typeface="Times New Roman" panose="02020603050405020304" pitchFamily="18" charset="0"/>
              </a:rPr>
              <a:t>T</a:t>
            </a:r>
            <a:r>
              <a:rPr lang="en-US" sz="1400" dirty="0">
                <a:solidFill>
                  <a:srgbClr val="002060"/>
                </a:solidFill>
                <a:effectLst/>
                <a:ea typeface="Times New Roman" panose="02020603050405020304" pitchFamily="18" charset="0"/>
              </a:rPr>
              <a:t>umors”, </a:t>
            </a:r>
            <a:r>
              <a:rPr lang="en-US" sz="1400" dirty="0">
                <a:solidFill>
                  <a:srgbClr val="002060"/>
                </a:solidFill>
                <a:ea typeface="Times New Roman" panose="02020603050405020304" pitchFamily="18" charset="0"/>
              </a:rPr>
              <a:t>funded in June 2023 by the Stony Brook University and BNL. The </a:t>
            </a:r>
            <a:r>
              <a:rPr lang="en-US" sz="1400" dirty="0">
                <a:solidFill>
                  <a:srgbClr val="002060"/>
                </a:solidFill>
                <a:effectLst/>
                <a:ea typeface="Times New Roman" panose="02020603050405020304" pitchFamily="18" charset="0"/>
              </a:rPr>
              <a:t>PIs of the projects are the chairman professor Ruy Samuel and Dejan Trbojevic from </a:t>
            </a:r>
            <a:r>
              <a:rPr lang="en-US" sz="1400" dirty="0">
                <a:solidFill>
                  <a:srgbClr val="002060"/>
                </a:solidFill>
                <a:ea typeface="Times New Roman" panose="02020603050405020304" pitchFamily="18" charset="0"/>
              </a:rPr>
              <a:t>BNL. </a:t>
            </a:r>
            <a:r>
              <a:rPr lang="en-US" sz="1400" dirty="0">
                <a:solidFill>
                  <a:srgbClr val="002060"/>
                </a:solidFill>
              </a:rPr>
              <a:t>The present LDRD proposal is a part of a mission of NPP and BNL to allow transfer of technology from the scientific results made at the BNL. The permanent magnet technology was developed in CAD-BNL during the project CBETA where 230 combined function magnets were designed, built, characterized, installed and fully commissioned with the beam as well as by the previous LDRD by building a part of the arc for the fast-cycling permanent magnet synchrotron. It is already proven technology.</a:t>
            </a:r>
          </a:p>
          <a:p>
            <a:r>
              <a:rPr lang="en-US" sz="1400" b="1" dirty="0">
                <a:solidFill>
                  <a:srgbClr val="002060"/>
                </a:solidFill>
              </a:rPr>
              <a:t>Total Effort (FTE)</a:t>
            </a:r>
          </a:p>
          <a:p>
            <a:pPr marL="293688" indent="-169863"/>
            <a:r>
              <a:rPr lang="en-US" sz="1400" dirty="0">
                <a:solidFill>
                  <a:srgbClr val="002060"/>
                </a:solidFill>
              </a:rPr>
              <a:t>- Scientific: Few physicists' efforts are needed for specific Chapters of the Pre-Conceptual Design, </a:t>
            </a:r>
          </a:p>
          <a:p>
            <a:pPr marL="293688" indent="-169863"/>
            <a:r>
              <a:rPr lang="en-US" sz="1400" dirty="0">
                <a:solidFill>
                  <a:srgbClr val="002060"/>
                </a:solidFill>
              </a:rPr>
              <a:t>- Post Doc: possible</a:t>
            </a:r>
          </a:p>
          <a:p>
            <a:pPr marL="123825">
              <a:spcAft>
                <a:spcPts val="600"/>
              </a:spcAft>
            </a:pPr>
            <a:r>
              <a:rPr lang="en-US" sz="1400" dirty="0">
                <a:solidFill>
                  <a:srgbClr val="002060"/>
                </a:solidFill>
              </a:rPr>
              <a:t>- Engineers: necessary for the review of the specific devices.</a:t>
            </a:r>
          </a:p>
          <a:p>
            <a:r>
              <a:rPr lang="en-US" sz="1400" b="1" dirty="0">
                <a:solidFill>
                  <a:srgbClr val="002060"/>
                </a:solidFill>
              </a:rPr>
              <a:t>Total funding </a:t>
            </a:r>
            <a:r>
              <a:rPr lang="en-US" sz="1400" dirty="0">
                <a:solidFill>
                  <a:srgbClr val="002060"/>
                </a:solidFill>
              </a:rPr>
              <a:t>:</a:t>
            </a:r>
          </a:p>
          <a:p>
            <a:pPr indent="123825"/>
            <a:r>
              <a:rPr lang="en-US" sz="1400" dirty="0">
                <a:solidFill>
                  <a:srgbClr val="002060"/>
                </a:solidFill>
              </a:rPr>
              <a:t>FY26 - $100k</a:t>
            </a:r>
          </a:p>
          <a:p>
            <a:pPr indent="123825"/>
            <a:r>
              <a:rPr lang="en-US" sz="1400" dirty="0">
                <a:solidFill>
                  <a:srgbClr val="002060"/>
                </a:solidFill>
              </a:rPr>
              <a:t>FY27 -   $90k</a:t>
            </a:r>
          </a:p>
        </p:txBody>
      </p:sp>
    </p:spTree>
    <p:extLst>
      <p:ext uri="{BB962C8B-B14F-4D97-AF65-F5344CB8AC3E}">
        <p14:creationId xmlns:p14="http://schemas.microsoft.com/office/powerpoint/2010/main" val="1689545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E0C88-97C0-46E6-B34F-75F9D2333625}"/>
              </a:ext>
            </a:extLst>
          </p:cNvPr>
          <p:cNvSpPr>
            <a:spLocks noGrp="1"/>
          </p:cNvSpPr>
          <p:nvPr>
            <p:ph type="title"/>
          </p:nvPr>
        </p:nvSpPr>
        <p:spPr>
          <a:xfrm>
            <a:off x="428625" y="195177"/>
            <a:ext cx="8286750" cy="762338"/>
          </a:xfrm>
        </p:spPr>
        <p:txBody>
          <a:bodyPr/>
          <a:lstStyle/>
          <a:p>
            <a:r>
              <a:rPr lang="en-US" dirty="0">
                <a:solidFill>
                  <a:srgbClr val="002060"/>
                </a:solidFill>
              </a:rPr>
              <a:t>Description of the LDRD Proposal</a:t>
            </a:r>
          </a:p>
        </p:txBody>
      </p:sp>
      <p:sp>
        <p:nvSpPr>
          <p:cNvPr id="3" name="Content Placeholder 2">
            <a:extLst>
              <a:ext uri="{FF2B5EF4-FFF2-40B4-BE49-F238E27FC236}">
                <a16:creationId xmlns:a16="http://schemas.microsoft.com/office/drawing/2014/main" id="{6FA51532-ED4B-4C01-A927-92B712F25865}"/>
              </a:ext>
            </a:extLst>
          </p:cNvPr>
          <p:cNvSpPr>
            <a:spLocks noGrp="1"/>
          </p:cNvSpPr>
          <p:nvPr>
            <p:ph idx="1"/>
          </p:nvPr>
        </p:nvSpPr>
        <p:spPr>
          <a:xfrm>
            <a:off x="354196" y="957515"/>
            <a:ext cx="8668423" cy="5359081"/>
          </a:xfrm>
        </p:spPr>
        <p:txBody>
          <a:bodyPr>
            <a:noAutofit/>
          </a:bodyPr>
          <a:lstStyle/>
          <a:p>
            <a:pPr indent="234950" algn="just">
              <a:lnSpc>
                <a:spcPct val="100000"/>
              </a:lnSpc>
            </a:pPr>
            <a:r>
              <a:rPr lang="en-US" sz="1400" dirty="0">
                <a:solidFill>
                  <a:srgbClr val="002060"/>
                </a:solidFill>
                <a:latin typeface="Arial" panose="020B0604020202020204" pitchFamily="34" charset="0"/>
                <a:cs typeface="Arial" panose="020B0604020202020204" pitchFamily="34" charset="0"/>
              </a:rPr>
              <a:t>This is </a:t>
            </a:r>
            <a:r>
              <a:rPr lang="en-US" sz="1400" b="1" dirty="0">
                <a:solidFill>
                  <a:srgbClr val="002060"/>
                </a:solidFill>
                <a:latin typeface="Arial" panose="020B0604020202020204" pitchFamily="34" charset="0"/>
                <a:cs typeface="Arial" panose="020B0604020202020204" pitchFamily="34" charset="0"/>
              </a:rPr>
              <a:t>unique proton FLASH therapy proposal which removes limitations of the present proton therapy facilities. </a:t>
            </a:r>
            <a:r>
              <a:rPr lang="en-US" sz="1400" dirty="0">
                <a:solidFill>
                  <a:srgbClr val="002060"/>
                </a:solidFill>
                <a:latin typeface="Arial" panose="020B0604020202020204" pitchFamily="34" charset="0"/>
                <a:cs typeface="Arial" panose="020B0604020202020204" pitchFamily="34" charset="0"/>
              </a:rPr>
              <a:t>In the recent decades there have been new investigations in cancer radiation therapy with </a:t>
            </a:r>
            <a:r>
              <a:rPr lang="en-US" sz="1400" b="1" dirty="0">
                <a:solidFill>
                  <a:srgbClr val="002060"/>
                </a:solidFill>
                <a:latin typeface="Arial" panose="020B0604020202020204" pitchFamily="34" charset="0"/>
                <a:cs typeface="Arial" panose="020B0604020202020204" pitchFamily="34" charset="0"/>
              </a:rPr>
              <a:t>FLASH effect where a very large radiation dose is delivered in a very short time, 40 Grays per second (40 Gy/s).</a:t>
            </a:r>
            <a:r>
              <a:rPr lang="en-US" sz="1400" dirty="0">
                <a:solidFill>
                  <a:srgbClr val="002060"/>
                </a:solidFill>
                <a:latin typeface="Arial" panose="020B0604020202020204" pitchFamily="34" charset="0"/>
                <a:cs typeface="Arial" panose="020B0604020202020204" pitchFamily="34" charset="0"/>
              </a:rPr>
              <a:t> It was found that the FLASH radiation </a:t>
            </a:r>
            <a:r>
              <a:rPr lang="en-US" sz="1400" b="1" dirty="0">
                <a:solidFill>
                  <a:srgbClr val="002060"/>
                </a:solidFill>
                <a:latin typeface="Arial" panose="020B0604020202020204" pitchFamily="34" charset="0"/>
                <a:cs typeface="Arial" panose="020B0604020202020204" pitchFamily="34" charset="0"/>
              </a:rPr>
              <a:t>significantly improves healthy tissue recovery.</a:t>
            </a:r>
            <a:r>
              <a:rPr lang="en-US" sz="1400" dirty="0">
                <a:solidFill>
                  <a:srgbClr val="002060"/>
                </a:solidFill>
                <a:latin typeface="Arial" panose="020B0604020202020204" pitchFamily="34" charset="0"/>
                <a:cs typeface="Arial" panose="020B0604020202020204" pitchFamily="34" charset="0"/>
              </a:rPr>
              <a:t> The FLASH therapy requirements of 40 Gy/s are to be compared to the dose of 0.01 Gy/s used in conventional radio therapy.</a:t>
            </a:r>
          </a:p>
          <a:p>
            <a:pPr indent="234950" algn="just">
              <a:lnSpc>
                <a:spcPct val="100000"/>
              </a:lnSpc>
            </a:pPr>
            <a:endParaRPr lang="en-US" sz="2000" b="1" dirty="0">
              <a:solidFill>
                <a:srgbClr val="002060"/>
              </a:solidFill>
              <a:latin typeface="Optima" panose="02000503060000020004" pitchFamily="2" charset="0"/>
            </a:endParaRPr>
          </a:p>
          <a:p>
            <a:pPr indent="234950" algn="just">
              <a:lnSpc>
                <a:spcPct val="100000"/>
              </a:lnSpc>
            </a:pPr>
            <a:endParaRPr lang="en-US" sz="1400" dirty="0">
              <a:solidFill>
                <a:srgbClr val="002060"/>
              </a:solidFill>
              <a:latin typeface="Optima" panose="02000503060000020004" pitchFamily="2" charset="0"/>
            </a:endParaRPr>
          </a:p>
        </p:txBody>
      </p:sp>
      <p:sp>
        <p:nvSpPr>
          <p:cNvPr id="4" name="Slide Number Placeholder 3">
            <a:extLst>
              <a:ext uri="{FF2B5EF4-FFF2-40B4-BE49-F238E27FC236}">
                <a16:creationId xmlns:a16="http://schemas.microsoft.com/office/drawing/2014/main" id="{9153297F-C5B2-4AF5-8468-8BFA4D4142F0}"/>
              </a:ext>
            </a:extLst>
          </p:cNvPr>
          <p:cNvSpPr>
            <a:spLocks noGrp="1"/>
          </p:cNvSpPr>
          <p:nvPr>
            <p:ph type="sldNum" sz="quarter" idx="4"/>
          </p:nvPr>
        </p:nvSpPr>
        <p:spPr/>
        <p:txBody>
          <a:bodyPr/>
          <a:lstStyle/>
          <a:p>
            <a:fld id="{933A556B-7C63-244D-9B7C-B0EA8042B330}" type="slidenum">
              <a:rPr lang="en-US" smtClean="0"/>
              <a:pPr/>
              <a:t>4</a:t>
            </a:fld>
            <a:endParaRPr lang="en-US" sz="750" dirty="0"/>
          </a:p>
        </p:txBody>
      </p:sp>
      <p:sp>
        <p:nvSpPr>
          <p:cNvPr id="12" name="Rectangle 6">
            <a:extLst>
              <a:ext uri="{FF2B5EF4-FFF2-40B4-BE49-F238E27FC236}">
                <a16:creationId xmlns:a16="http://schemas.microsoft.com/office/drawing/2014/main" id="{066EF9D0-B72F-5BFD-72B9-A849D7858FBD}"/>
              </a:ext>
            </a:extLst>
          </p:cNvPr>
          <p:cNvSpPr>
            <a:spLocks noChangeArrowheads="1"/>
          </p:cNvSpPr>
          <p:nvPr/>
        </p:nvSpPr>
        <p:spPr bwMode="auto">
          <a:xfrm>
            <a:off x="509204" y="2284092"/>
            <a:ext cx="8472613"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This LDRD proposal is to prepare a Pre Conceptual Design Report (PCDR) for the permanent magnet FLASH for proton therapy facility.  Successful results from LDRD-24-010 included transmitting the beam though an arc of full-scale, full-field permanent magnets of up to 1.85 Tesla bending field, over the whole momentum range (using both NSRL and Tandem).  With this technology proved feasible, the PCDR will integrate simulations of the full ring and address any remaining parameter inconsistencies.  The BNL team collaborated with Stony Brook Hospital Radiation Oncology throughout the development, including a successful seed grant application for FLASH therapy studies at the Tandem.  Professor Samuel Ryu MD and Qian Xin will prepare for technology transfer from BNL to academic institutions and industrial partners as necessary, as well as providing </a:t>
            </a:r>
            <a:r>
              <a:rPr kumimoji="0" lang="en-US" altLang="en-US" sz="1400" b="1" i="0" u="none" strike="noStrike" cap="none" normalizeH="0" baseline="0" dirty="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the clinical specifications for FLASH therapy</a:t>
            </a:r>
            <a:r>
              <a:rPr kumimoji="0" lang="en-US" altLang="en-US" sz="1400" b="0" i="0" u="none" strike="noStrike" cap="none" normalizeH="0" baseline="0" dirty="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 drawing from their multiple decades of experience treating cancer patients.  They have also suggested designing a scaled-down machine for treating tumors in animals, which could be a lower-cost, self-funding facility as a step toward human trials, so this option will be included in the PCDR.  Contact with Cornell College of Veterinary Medicine has also been suggested for this topic.  Other parts of the PCDR can be based on existing work, such as commercial cyclotron injectors, conference papers documenting the accelerator and Dejan Trbojevic’s patents on the treatment gantry.  C-AD expertise will be used in defining the diagnostics, vacuum and supporting systems, as well as injection and extraction power supplies.  RF specifications will be based on existing designs at BNL and other labs (RAL, J-PARC).  </a:t>
            </a:r>
            <a:endParaRPr kumimoji="0" lang="en-US" altLang="en-US" sz="14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8300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5C53-FD0D-0843-9CFA-3C116DA0766A}"/>
              </a:ext>
            </a:extLst>
          </p:cNvPr>
          <p:cNvSpPr>
            <a:spLocks noGrp="1"/>
          </p:cNvSpPr>
          <p:nvPr>
            <p:ph type="title"/>
          </p:nvPr>
        </p:nvSpPr>
        <p:spPr>
          <a:xfrm>
            <a:off x="215900" y="1"/>
            <a:ext cx="8928100" cy="890124"/>
          </a:xfrm>
        </p:spPr>
        <p:txBody>
          <a:bodyPr>
            <a:normAutofit fontScale="90000"/>
          </a:bodyPr>
          <a:lstStyle/>
          <a:p>
            <a:pPr algn="ctr"/>
            <a:r>
              <a:rPr lang="en-US" sz="3200" dirty="0">
                <a:solidFill>
                  <a:srgbClr val="002060"/>
                </a:solidFill>
              </a:rPr>
              <a:t>Pre-Conceptual Design of the Permanent Magnet FLASH Proton Therapy Facility</a:t>
            </a:r>
          </a:p>
        </p:txBody>
      </p:sp>
      <p:sp>
        <p:nvSpPr>
          <p:cNvPr id="4" name="Slide Number Placeholder 3">
            <a:extLst>
              <a:ext uri="{FF2B5EF4-FFF2-40B4-BE49-F238E27FC236}">
                <a16:creationId xmlns:a16="http://schemas.microsoft.com/office/drawing/2014/main" id="{FD311902-B72E-FE47-AEB1-C432701A166A}"/>
              </a:ext>
            </a:extLst>
          </p:cNvPr>
          <p:cNvSpPr>
            <a:spLocks noGrp="1"/>
          </p:cNvSpPr>
          <p:nvPr>
            <p:ph type="sldNum" sz="quarter" idx="4"/>
          </p:nvPr>
        </p:nvSpPr>
        <p:spPr/>
        <p:txBody>
          <a:bodyPr/>
          <a:lstStyle/>
          <a:p>
            <a:fld id="{933A556B-7C63-244D-9B7C-B0EA8042B330}" type="slidenum">
              <a:rPr lang="en-US" smtClean="0"/>
              <a:pPr/>
              <a:t>5</a:t>
            </a:fld>
            <a:endParaRPr lang="en-US" sz="750" dirty="0"/>
          </a:p>
        </p:txBody>
      </p:sp>
      <p:sp>
        <p:nvSpPr>
          <p:cNvPr id="3" name="TextBox 2">
            <a:extLst>
              <a:ext uri="{FF2B5EF4-FFF2-40B4-BE49-F238E27FC236}">
                <a16:creationId xmlns:a16="http://schemas.microsoft.com/office/drawing/2014/main" id="{A8D30C78-A37B-19B9-F8E2-123E7C90F02B}"/>
              </a:ext>
            </a:extLst>
          </p:cNvPr>
          <p:cNvSpPr txBox="1"/>
          <p:nvPr/>
        </p:nvSpPr>
        <p:spPr>
          <a:xfrm>
            <a:off x="2164781" y="5664300"/>
            <a:ext cx="7036542" cy="815608"/>
          </a:xfrm>
          <a:prstGeom prst="rect">
            <a:avLst/>
          </a:prstGeom>
          <a:noFill/>
        </p:spPr>
        <p:txBody>
          <a:bodyPr wrap="square" rtlCol="0">
            <a:spAutoFit/>
          </a:bodyPr>
          <a:lstStyle/>
          <a:p>
            <a:pPr marL="173038" indent="-173038" algn="just">
              <a:spcAft>
                <a:spcPts val="300"/>
              </a:spcAft>
              <a:buFont typeface="Arial" panose="020B0604020202020204" pitchFamily="34" charset="0"/>
              <a:buChar char="•"/>
            </a:pPr>
            <a:r>
              <a:rPr lang="en-US" sz="1400" b="1" dirty="0">
                <a:solidFill>
                  <a:srgbClr val="002060"/>
                </a:solidFill>
                <a:cs typeface="Calibri" panose="020F0502020204030204" pitchFamily="34" charset="0"/>
              </a:rPr>
              <a:t>The power consumption </a:t>
            </a:r>
            <a:r>
              <a:rPr lang="en-US" sz="1400" dirty="0">
                <a:solidFill>
                  <a:srgbClr val="002060"/>
                </a:solidFill>
                <a:cs typeface="Calibri" panose="020F0502020204030204" pitchFamily="34" charset="0"/>
              </a:rPr>
              <a:t>as the permanent magnets do not require electrical power. </a:t>
            </a:r>
          </a:p>
          <a:p>
            <a:pPr marL="173038" indent="-173038" algn="just">
              <a:spcAft>
                <a:spcPts val="300"/>
              </a:spcAft>
              <a:buFont typeface="Arial" panose="020B0604020202020204" pitchFamily="34" charset="0"/>
              <a:buChar char="•"/>
            </a:pPr>
            <a:r>
              <a:rPr lang="en-US" sz="1400" b="1" dirty="0">
                <a:solidFill>
                  <a:srgbClr val="002060"/>
                </a:solidFill>
                <a:cs typeface="Calibri" panose="020F0502020204030204" pitchFamily="34" charset="0"/>
              </a:rPr>
              <a:t>The radiation shielding </a:t>
            </a:r>
            <a:r>
              <a:rPr lang="en-US" sz="1400" dirty="0">
                <a:solidFill>
                  <a:srgbClr val="002060"/>
                </a:solidFill>
                <a:cs typeface="Calibri" panose="020F0502020204030204" pitchFamily="34" charset="0"/>
              </a:rPr>
              <a:t>as the beam losses in synchrotron if any are controlled.</a:t>
            </a:r>
          </a:p>
          <a:p>
            <a:pPr marL="173038" indent="-173038" algn="just">
              <a:buFont typeface="Arial" panose="020B0604020202020204" pitchFamily="34" charset="0"/>
              <a:buChar char="•"/>
            </a:pPr>
            <a:r>
              <a:rPr lang="en-US" sz="1400" b="1" dirty="0">
                <a:solidFill>
                  <a:srgbClr val="002060"/>
                </a:solidFill>
                <a:cs typeface="Calibri" panose="020F0502020204030204" pitchFamily="34" charset="0"/>
              </a:rPr>
              <a:t>magnet sizes and weights (</a:t>
            </a:r>
            <a:r>
              <a:rPr lang="en-US" sz="1400" dirty="0">
                <a:solidFill>
                  <a:srgbClr val="002060"/>
                </a:solidFill>
                <a:cs typeface="Calibri" panose="020F0502020204030204" pitchFamily="34" charset="0"/>
              </a:rPr>
              <a:t> The </a:t>
            </a:r>
            <a:r>
              <a:rPr lang="en-US" sz="1400" b="1" dirty="0">
                <a:solidFill>
                  <a:srgbClr val="002060"/>
                </a:solidFill>
                <a:cs typeface="Calibri" panose="020F0502020204030204" pitchFamily="34" charset="0"/>
              </a:rPr>
              <a:t>gantry weight is significantly reduced).</a:t>
            </a:r>
          </a:p>
        </p:txBody>
      </p:sp>
      <p:grpSp>
        <p:nvGrpSpPr>
          <p:cNvPr id="5" name="Group 4">
            <a:extLst>
              <a:ext uri="{FF2B5EF4-FFF2-40B4-BE49-F238E27FC236}">
                <a16:creationId xmlns:a16="http://schemas.microsoft.com/office/drawing/2014/main" id="{E95A1158-C9CC-2132-E394-226CA194CBE8}"/>
              </a:ext>
            </a:extLst>
          </p:cNvPr>
          <p:cNvGrpSpPr/>
          <p:nvPr/>
        </p:nvGrpSpPr>
        <p:grpSpPr>
          <a:xfrm>
            <a:off x="295797" y="1075119"/>
            <a:ext cx="7218524" cy="4645152"/>
            <a:chOff x="295797" y="1075119"/>
            <a:chExt cx="7218524" cy="4645152"/>
          </a:xfrm>
        </p:grpSpPr>
        <p:grpSp>
          <p:nvGrpSpPr>
            <p:cNvPr id="6" name="Group 5">
              <a:extLst>
                <a:ext uri="{FF2B5EF4-FFF2-40B4-BE49-F238E27FC236}">
                  <a16:creationId xmlns:a16="http://schemas.microsoft.com/office/drawing/2014/main" id="{9A8C2DDC-3991-00C3-8827-84C025282CA5}"/>
                </a:ext>
              </a:extLst>
            </p:cNvPr>
            <p:cNvGrpSpPr/>
            <p:nvPr/>
          </p:nvGrpSpPr>
          <p:grpSpPr>
            <a:xfrm>
              <a:off x="295797" y="1075119"/>
              <a:ext cx="7218524" cy="4645152"/>
              <a:chOff x="295797" y="1075119"/>
              <a:chExt cx="7218524" cy="4645152"/>
            </a:xfrm>
          </p:grpSpPr>
          <p:grpSp>
            <p:nvGrpSpPr>
              <p:cNvPr id="80" name="Group 79">
                <a:extLst>
                  <a:ext uri="{FF2B5EF4-FFF2-40B4-BE49-F238E27FC236}">
                    <a16:creationId xmlns:a16="http://schemas.microsoft.com/office/drawing/2014/main" id="{E99F029F-5D3D-16F3-C1C8-AFF7D19C37C7}"/>
                  </a:ext>
                </a:extLst>
              </p:cNvPr>
              <p:cNvGrpSpPr/>
              <p:nvPr/>
            </p:nvGrpSpPr>
            <p:grpSpPr>
              <a:xfrm>
                <a:off x="295797" y="1075119"/>
                <a:ext cx="7218524" cy="4645152"/>
                <a:chOff x="295797" y="1075119"/>
                <a:chExt cx="7218524" cy="4645152"/>
              </a:xfrm>
            </p:grpSpPr>
            <p:pic>
              <p:nvPicPr>
                <p:cNvPr id="82" name="Picture 81" descr="Diagram, schematic&#10;&#10;Description automatically generated">
                  <a:extLst>
                    <a:ext uri="{FF2B5EF4-FFF2-40B4-BE49-F238E27FC236}">
                      <a16:creationId xmlns:a16="http://schemas.microsoft.com/office/drawing/2014/main" id="{1B728291-EFBD-4241-8CD4-B788499AC924}"/>
                    </a:ext>
                  </a:extLst>
                </p:cNvPr>
                <p:cNvPicPr>
                  <a:picLocks noChangeAspect="1"/>
                </p:cNvPicPr>
                <p:nvPr/>
              </p:nvPicPr>
              <p:blipFill>
                <a:blip r:embed="rId2"/>
                <a:stretch>
                  <a:fillRect/>
                </a:stretch>
              </p:blipFill>
              <p:spPr>
                <a:xfrm>
                  <a:off x="295797" y="1075119"/>
                  <a:ext cx="7218524" cy="4645152"/>
                </a:xfrm>
                <a:prstGeom prst="rect">
                  <a:avLst/>
                </a:prstGeom>
              </p:spPr>
            </p:pic>
            <p:sp>
              <p:nvSpPr>
                <p:cNvPr id="83" name="Rectangle 82">
                  <a:extLst>
                    <a:ext uri="{FF2B5EF4-FFF2-40B4-BE49-F238E27FC236}">
                      <a16:creationId xmlns:a16="http://schemas.microsoft.com/office/drawing/2014/main" id="{6FE06697-D15B-2D24-C465-99E45ACD7E08}"/>
                    </a:ext>
                  </a:extLst>
                </p:cNvPr>
                <p:cNvSpPr/>
                <p:nvPr/>
              </p:nvSpPr>
              <p:spPr>
                <a:xfrm>
                  <a:off x="5273460" y="4784069"/>
                  <a:ext cx="223227" cy="80932"/>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30E6C71B-29A7-9486-1FFB-367B0A718143}"/>
                    </a:ext>
                  </a:extLst>
                </p:cNvPr>
                <p:cNvSpPr/>
                <p:nvPr/>
              </p:nvSpPr>
              <p:spPr>
                <a:xfrm>
                  <a:off x="4928487" y="4771500"/>
                  <a:ext cx="223227" cy="80932"/>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A8B37921-0A0F-36F3-BBD0-3F18AC0B994B}"/>
                    </a:ext>
                  </a:extLst>
                </p:cNvPr>
                <p:cNvSpPr/>
                <p:nvPr/>
              </p:nvSpPr>
              <p:spPr>
                <a:xfrm>
                  <a:off x="3958056" y="4727575"/>
                  <a:ext cx="223227" cy="129536"/>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27571E4D-B2E8-A062-A41E-FEAFE4287365}"/>
                    </a:ext>
                  </a:extLst>
                </p:cNvPr>
                <p:cNvSpPr/>
                <p:nvPr/>
              </p:nvSpPr>
              <p:spPr>
                <a:xfrm>
                  <a:off x="3281417" y="4787664"/>
                  <a:ext cx="223227" cy="129536"/>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1" name="Rectangle 80">
                <a:extLst>
                  <a:ext uri="{FF2B5EF4-FFF2-40B4-BE49-F238E27FC236}">
                    <a16:creationId xmlns:a16="http://schemas.microsoft.com/office/drawing/2014/main" id="{CABC7403-3036-C91A-F890-10555140D0BD}"/>
                  </a:ext>
                </a:extLst>
              </p:cNvPr>
              <p:cNvSpPr/>
              <p:nvPr/>
            </p:nvSpPr>
            <p:spPr>
              <a:xfrm>
                <a:off x="3118740" y="4814591"/>
                <a:ext cx="2377440" cy="18288"/>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530FC25B-3F39-933E-E045-5B978407D5D7}"/>
                </a:ext>
              </a:extLst>
            </p:cNvPr>
            <p:cNvGrpSpPr/>
            <p:nvPr/>
          </p:nvGrpSpPr>
          <p:grpSpPr>
            <a:xfrm>
              <a:off x="3110897" y="4794682"/>
              <a:ext cx="884458" cy="54864"/>
              <a:chOff x="3110897" y="4794682"/>
              <a:chExt cx="884458" cy="54864"/>
            </a:xfrm>
          </p:grpSpPr>
          <p:grpSp>
            <p:nvGrpSpPr>
              <p:cNvPr id="54" name="Group 53">
                <a:extLst>
                  <a:ext uri="{FF2B5EF4-FFF2-40B4-BE49-F238E27FC236}">
                    <a16:creationId xmlns:a16="http://schemas.microsoft.com/office/drawing/2014/main" id="{ED2E3B2C-C67E-1360-353B-8F52971BA451}"/>
                  </a:ext>
                </a:extLst>
              </p:cNvPr>
              <p:cNvGrpSpPr/>
              <p:nvPr/>
            </p:nvGrpSpPr>
            <p:grpSpPr>
              <a:xfrm>
                <a:off x="3110897" y="4794682"/>
                <a:ext cx="430989" cy="54864"/>
                <a:chOff x="3110897" y="4794682"/>
                <a:chExt cx="430989" cy="54864"/>
              </a:xfrm>
            </p:grpSpPr>
            <p:grpSp>
              <p:nvGrpSpPr>
                <p:cNvPr id="68" name="Group 67">
                  <a:extLst>
                    <a:ext uri="{FF2B5EF4-FFF2-40B4-BE49-F238E27FC236}">
                      <a16:creationId xmlns:a16="http://schemas.microsoft.com/office/drawing/2014/main" id="{C2BA56B4-DDA1-2E57-D686-07E01E0AD98E}"/>
                    </a:ext>
                  </a:extLst>
                </p:cNvPr>
                <p:cNvGrpSpPr/>
                <p:nvPr/>
              </p:nvGrpSpPr>
              <p:grpSpPr>
                <a:xfrm>
                  <a:off x="3110897" y="4794682"/>
                  <a:ext cx="126242" cy="54864"/>
                  <a:chOff x="3110897" y="4794682"/>
                  <a:chExt cx="126242" cy="54864"/>
                </a:xfrm>
              </p:grpSpPr>
              <p:sp>
                <p:nvSpPr>
                  <p:cNvPr id="77" name="Rectangle 76">
                    <a:extLst>
                      <a:ext uri="{FF2B5EF4-FFF2-40B4-BE49-F238E27FC236}">
                        <a16:creationId xmlns:a16="http://schemas.microsoft.com/office/drawing/2014/main" id="{BF85E8DC-8356-6F1C-E238-2E89A33D72C7}"/>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13D0E69C-EE02-965C-153E-4800CD8A0C4F}"/>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C148028-1AB2-7D9D-69A9-5B84B4E1C064}"/>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9" name="Group 68">
                  <a:extLst>
                    <a:ext uri="{FF2B5EF4-FFF2-40B4-BE49-F238E27FC236}">
                      <a16:creationId xmlns:a16="http://schemas.microsoft.com/office/drawing/2014/main" id="{4B473453-2128-9AC6-7EE3-01C04674E341}"/>
                    </a:ext>
                  </a:extLst>
                </p:cNvPr>
                <p:cNvGrpSpPr/>
                <p:nvPr/>
              </p:nvGrpSpPr>
              <p:grpSpPr>
                <a:xfrm>
                  <a:off x="3260892" y="4794682"/>
                  <a:ext cx="132592" cy="54864"/>
                  <a:chOff x="3107722" y="4794682"/>
                  <a:chExt cx="132592" cy="54864"/>
                </a:xfrm>
              </p:grpSpPr>
              <p:sp>
                <p:nvSpPr>
                  <p:cNvPr id="74" name="Rectangle 73">
                    <a:extLst>
                      <a:ext uri="{FF2B5EF4-FFF2-40B4-BE49-F238E27FC236}">
                        <a16:creationId xmlns:a16="http://schemas.microsoft.com/office/drawing/2014/main" id="{09CF55AF-5FA8-74CB-003B-3414CA1FA0D5}"/>
                      </a:ext>
                    </a:extLst>
                  </p:cNvPr>
                  <p:cNvSpPr/>
                  <p:nvPr/>
                </p:nvSpPr>
                <p:spPr>
                  <a:xfrm>
                    <a:off x="3107722"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9AC71C70-2446-CF0F-2FF6-EB7B388646B0}"/>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542B93E3-9CCA-D84D-89E9-4655C4B9CDE4}"/>
                      </a:ext>
                    </a:extLst>
                  </p:cNvPr>
                  <p:cNvSpPr/>
                  <p:nvPr/>
                </p:nvSpPr>
                <p:spPr>
                  <a:xfrm>
                    <a:off x="3203738"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 name="Group 69">
                  <a:extLst>
                    <a:ext uri="{FF2B5EF4-FFF2-40B4-BE49-F238E27FC236}">
                      <a16:creationId xmlns:a16="http://schemas.microsoft.com/office/drawing/2014/main" id="{84B99458-501E-639F-3EA4-4F926D9A79D2}"/>
                    </a:ext>
                  </a:extLst>
                </p:cNvPr>
                <p:cNvGrpSpPr/>
                <p:nvPr/>
              </p:nvGrpSpPr>
              <p:grpSpPr>
                <a:xfrm>
                  <a:off x="3415644" y="4794682"/>
                  <a:ext cx="126242" cy="54864"/>
                  <a:chOff x="3110897" y="4794682"/>
                  <a:chExt cx="126242" cy="54864"/>
                </a:xfrm>
              </p:grpSpPr>
              <p:sp>
                <p:nvSpPr>
                  <p:cNvPr id="71" name="Rectangle 70">
                    <a:extLst>
                      <a:ext uri="{FF2B5EF4-FFF2-40B4-BE49-F238E27FC236}">
                        <a16:creationId xmlns:a16="http://schemas.microsoft.com/office/drawing/2014/main" id="{90F5286C-7066-F7B5-3A8D-DEB0C16FB915}"/>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B63E74A-4E1A-7EC8-4D40-A1BB3F50ED2C}"/>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5C248D1-CC49-FB0D-6DB2-26CFDB84EC79}"/>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5" name="Group 54">
                <a:extLst>
                  <a:ext uri="{FF2B5EF4-FFF2-40B4-BE49-F238E27FC236}">
                    <a16:creationId xmlns:a16="http://schemas.microsoft.com/office/drawing/2014/main" id="{42E6AC84-A554-BC64-CFF3-FB92A54638A4}"/>
                  </a:ext>
                </a:extLst>
              </p:cNvPr>
              <p:cNvGrpSpPr/>
              <p:nvPr/>
            </p:nvGrpSpPr>
            <p:grpSpPr>
              <a:xfrm>
                <a:off x="3564366" y="4794682"/>
                <a:ext cx="430989" cy="54864"/>
                <a:chOff x="3110897" y="4794682"/>
                <a:chExt cx="430989" cy="54864"/>
              </a:xfrm>
            </p:grpSpPr>
            <p:grpSp>
              <p:nvGrpSpPr>
                <p:cNvPr id="56" name="Group 55">
                  <a:extLst>
                    <a:ext uri="{FF2B5EF4-FFF2-40B4-BE49-F238E27FC236}">
                      <a16:creationId xmlns:a16="http://schemas.microsoft.com/office/drawing/2014/main" id="{4B18F783-A512-BFA7-396A-A7A4D5A1E3CF}"/>
                    </a:ext>
                  </a:extLst>
                </p:cNvPr>
                <p:cNvGrpSpPr/>
                <p:nvPr/>
              </p:nvGrpSpPr>
              <p:grpSpPr>
                <a:xfrm>
                  <a:off x="3110897" y="4794682"/>
                  <a:ext cx="126242" cy="54864"/>
                  <a:chOff x="3110897" y="4794682"/>
                  <a:chExt cx="126242" cy="54864"/>
                </a:xfrm>
              </p:grpSpPr>
              <p:sp>
                <p:nvSpPr>
                  <p:cNvPr id="65" name="Rectangle 64">
                    <a:extLst>
                      <a:ext uri="{FF2B5EF4-FFF2-40B4-BE49-F238E27FC236}">
                        <a16:creationId xmlns:a16="http://schemas.microsoft.com/office/drawing/2014/main" id="{DE88AD9F-075E-12F1-A925-AC59F870C578}"/>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4B75075-145B-A2B0-D446-418067D711DB}"/>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93C4608-71B1-BB8A-7DFE-C058227255A9}"/>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3071D260-6812-0984-5D8C-2237FF64E75D}"/>
                    </a:ext>
                  </a:extLst>
                </p:cNvPr>
                <p:cNvGrpSpPr/>
                <p:nvPr/>
              </p:nvGrpSpPr>
              <p:grpSpPr>
                <a:xfrm>
                  <a:off x="3260892" y="4794682"/>
                  <a:ext cx="132592" cy="54864"/>
                  <a:chOff x="3107722" y="4794682"/>
                  <a:chExt cx="132592" cy="54864"/>
                </a:xfrm>
              </p:grpSpPr>
              <p:sp>
                <p:nvSpPr>
                  <p:cNvPr id="62" name="Rectangle 61">
                    <a:extLst>
                      <a:ext uri="{FF2B5EF4-FFF2-40B4-BE49-F238E27FC236}">
                        <a16:creationId xmlns:a16="http://schemas.microsoft.com/office/drawing/2014/main" id="{0CF273BD-DA1B-428F-48EF-46FC670802FF}"/>
                      </a:ext>
                    </a:extLst>
                  </p:cNvPr>
                  <p:cNvSpPr/>
                  <p:nvPr/>
                </p:nvSpPr>
                <p:spPr>
                  <a:xfrm>
                    <a:off x="3107722"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C9D0C24D-BBF5-2517-A922-C1F98393003B}"/>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AC4D126-2793-8CC4-4C8C-45DD0B4E7977}"/>
                      </a:ext>
                    </a:extLst>
                  </p:cNvPr>
                  <p:cNvSpPr/>
                  <p:nvPr/>
                </p:nvSpPr>
                <p:spPr>
                  <a:xfrm>
                    <a:off x="3203738"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 name="Group 57">
                  <a:extLst>
                    <a:ext uri="{FF2B5EF4-FFF2-40B4-BE49-F238E27FC236}">
                      <a16:creationId xmlns:a16="http://schemas.microsoft.com/office/drawing/2014/main" id="{AD43E98A-62B3-ED1E-546A-6B47F7E3B4FB}"/>
                    </a:ext>
                  </a:extLst>
                </p:cNvPr>
                <p:cNvGrpSpPr/>
                <p:nvPr/>
              </p:nvGrpSpPr>
              <p:grpSpPr>
                <a:xfrm>
                  <a:off x="3415644" y="4794682"/>
                  <a:ext cx="126242" cy="54864"/>
                  <a:chOff x="3110897" y="4794682"/>
                  <a:chExt cx="126242" cy="54864"/>
                </a:xfrm>
              </p:grpSpPr>
              <p:sp>
                <p:nvSpPr>
                  <p:cNvPr id="59" name="Rectangle 58">
                    <a:extLst>
                      <a:ext uri="{FF2B5EF4-FFF2-40B4-BE49-F238E27FC236}">
                        <a16:creationId xmlns:a16="http://schemas.microsoft.com/office/drawing/2014/main" id="{35FC40AD-4B05-3D2B-A1F0-EF8F5B8971B0}"/>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B7623753-30A0-2A6C-A1EE-14B479C2682E}"/>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11CBE472-1BF7-8F32-00EA-2A94A2F042A2}"/>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9" name="Group 8">
              <a:extLst>
                <a:ext uri="{FF2B5EF4-FFF2-40B4-BE49-F238E27FC236}">
                  <a16:creationId xmlns:a16="http://schemas.microsoft.com/office/drawing/2014/main" id="{04E0D5F8-CFF2-EBC3-6FF6-4F60D5904C8D}"/>
                </a:ext>
              </a:extLst>
            </p:cNvPr>
            <p:cNvGrpSpPr/>
            <p:nvPr/>
          </p:nvGrpSpPr>
          <p:grpSpPr>
            <a:xfrm>
              <a:off x="4015077" y="4794682"/>
              <a:ext cx="884458" cy="54864"/>
              <a:chOff x="3110897" y="4794682"/>
              <a:chExt cx="884458" cy="54864"/>
            </a:xfrm>
          </p:grpSpPr>
          <p:grpSp>
            <p:nvGrpSpPr>
              <p:cNvPr id="28" name="Group 27">
                <a:extLst>
                  <a:ext uri="{FF2B5EF4-FFF2-40B4-BE49-F238E27FC236}">
                    <a16:creationId xmlns:a16="http://schemas.microsoft.com/office/drawing/2014/main" id="{CBE1195E-D931-B139-567F-FFAF774499B6}"/>
                  </a:ext>
                </a:extLst>
              </p:cNvPr>
              <p:cNvGrpSpPr/>
              <p:nvPr/>
            </p:nvGrpSpPr>
            <p:grpSpPr>
              <a:xfrm>
                <a:off x="3110897" y="4794682"/>
                <a:ext cx="430989" cy="54864"/>
                <a:chOff x="3110897" y="4794682"/>
                <a:chExt cx="430989" cy="54864"/>
              </a:xfrm>
            </p:grpSpPr>
            <p:grpSp>
              <p:nvGrpSpPr>
                <p:cNvPr id="42" name="Group 41">
                  <a:extLst>
                    <a:ext uri="{FF2B5EF4-FFF2-40B4-BE49-F238E27FC236}">
                      <a16:creationId xmlns:a16="http://schemas.microsoft.com/office/drawing/2014/main" id="{F08FF8D2-41F9-7494-F1EA-13C3DAA7D8D1}"/>
                    </a:ext>
                  </a:extLst>
                </p:cNvPr>
                <p:cNvGrpSpPr/>
                <p:nvPr/>
              </p:nvGrpSpPr>
              <p:grpSpPr>
                <a:xfrm>
                  <a:off x="3110897" y="4794682"/>
                  <a:ext cx="126242" cy="54864"/>
                  <a:chOff x="3110897" y="4794682"/>
                  <a:chExt cx="126242" cy="54864"/>
                </a:xfrm>
              </p:grpSpPr>
              <p:sp>
                <p:nvSpPr>
                  <p:cNvPr id="51" name="Rectangle 50">
                    <a:extLst>
                      <a:ext uri="{FF2B5EF4-FFF2-40B4-BE49-F238E27FC236}">
                        <a16:creationId xmlns:a16="http://schemas.microsoft.com/office/drawing/2014/main" id="{AE0C6C32-F4D3-722A-D6C6-164FB39F0D1E}"/>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07AF392-E96B-2146-0115-2EF151CA3337}"/>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F65ECC2-E3A6-72D6-E35D-CFEC7027F3C8}"/>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ABB1857B-C0DC-AAD5-69E7-925944C8DE85}"/>
                    </a:ext>
                  </a:extLst>
                </p:cNvPr>
                <p:cNvGrpSpPr/>
                <p:nvPr/>
              </p:nvGrpSpPr>
              <p:grpSpPr>
                <a:xfrm>
                  <a:off x="3260892" y="4794682"/>
                  <a:ext cx="132592" cy="54864"/>
                  <a:chOff x="3107722" y="4794682"/>
                  <a:chExt cx="132592" cy="54864"/>
                </a:xfrm>
              </p:grpSpPr>
              <p:sp>
                <p:nvSpPr>
                  <p:cNvPr id="48" name="Rectangle 47">
                    <a:extLst>
                      <a:ext uri="{FF2B5EF4-FFF2-40B4-BE49-F238E27FC236}">
                        <a16:creationId xmlns:a16="http://schemas.microsoft.com/office/drawing/2014/main" id="{85D4C1AE-503D-73AA-C452-DA9321AB7382}"/>
                      </a:ext>
                    </a:extLst>
                  </p:cNvPr>
                  <p:cNvSpPr/>
                  <p:nvPr/>
                </p:nvSpPr>
                <p:spPr>
                  <a:xfrm>
                    <a:off x="3107722"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C331BF69-8E10-C3F7-0559-795D4265EB59}"/>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20939D9-C574-DF20-81B8-5D48B6ABD8D0}"/>
                      </a:ext>
                    </a:extLst>
                  </p:cNvPr>
                  <p:cNvSpPr/>
                  <p:nvPr/>
                </p:nvSpPr>
                <p:spPr>
                  <a:xfrm>
                    <a:off x="3203738"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a:extLst>
                    <a:ext uri="{FF2B5EF4-FFF2-40B4-BE49-F238E27FC236}">
                      <a16:creationId xmlns:a16="http://schemas.microsoft.com/office/drawing/2014/main" id="{75DA057E-9589-8E33-F45F-6D630D5AF69A}"/>
                    </a:ext>
                  </a:extLst>
                </p:cNvPr>
                <p:cNvGrpSpPr/>
                <p:nvPr/>
              </p:nvGrpSpPr>
              <p:grpSpPr>
                <a:xfrm>
                  <a:off x="3415644" y="4794682"/>
                  <a:ext cx="126242" cy="54864"/>
                  <a:chOff x="3110897" y="4794682"/>
                  <a:chExt cx="126242" cy="54864"/>
                </a:xfrm>
              </p:grpSpPr>
              <p:sp>
                <p:nvSpPr>
                  <p:cNvPr id="45" name="Rectangle 44">
                    <a:extLst>
                      <a:ext uri="{FF2B5EF4-FFF2-40B4-BE49-F238E27FC236}">
                        <a16:creationId xmlns:a16="http://schemas.microsoft.com/office/drawing/2014/main" id="{8F7F50AD-0CE9-E274-052A-022AC40B724F}"/>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8703804-AA35-8419-CA2C-FFF3EC71DADB}"/>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3A96F14-360F-1C47-AA83-95BD647BB084}"/>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9" name="Group 28">
                <a:extLst>
                  <a:ext uri="{FF2B5EF4-FFF2-40B4-BE49-F238E27FC236}">
                    <a16:creationId xmlns:a16="http://schemas.microsoft.com/office/drawing/2014/main" id="{D11369C9-76E5-F3BA-1456-85D8E0A00B97}"/>
                  </a:ext>
                </a:extLst>
              </p:cNvPr>
              <p:cNvGrpSpPr/>
              <p:nvPr/>
            </p:nvGrpSpPr>
            <p:grpSpPr>
              <a:xfrm>
                <a:off x="3564366" y="4794682"/>
                <a:ext cx="430989" cy="54864"/>
                <a:chOff x="3110897" y="4794682"/>
                <a:chExt cx="430989" cy="54864"/>
              </a:xfrm>
            </p:grpSpPr>
            <p:grpSp>
              <p:nvGrpSpPr>
                <p:cNvPr id="30" name="Group 29">
                  <a:extLst>
                    <a:ext uri="{FF2B5EF4-FFF2-40B4-BE49-F238E27FC236}">
                      <a16:creationId xmlns:a16="http://schemas.microsoft.com/office/drawing/2014/main" id="{E0223CA2-1487-18CE-48CA-8C1FC7B48983}"/>
                    </a:ext>
                  </a:extLst>
                </p:cNvPr>
                <p:cNvGrpSpPr/>
                <p:nvPr/>
              </p:nvGrpSpPr>
              <p:grpSpPr>
                <a:xfrm>
                  <a:off x="3110897" y="4794682"/>
                  <a:ext cx="126242" cy="54864"/>
                  <a:chOff x="3110897" y="4794682"/>
                  <a:chExt cx="126242" cy="54864"/>
                </a:xfrm>
              </p:grpSpPr>
              <p:sp>
                <p:nvSpPr>
                  <p:cNvPr id="39" name="Rectangle 38">
                    <a:extLst>
                      <a:ext uri="{FF2B5EF4-FFF2-40B4-BE49-F238E27FC236}">
                        <a16:creationId xmlns:a16="http://schemas.microsoft.com/office/drawing/2014/main" id="{12A35217-E8C4-3F8F-8244-610ACD1F96A8}"/>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505176D-7186-A6BE-B0B7-9517B7F4AAE0}"/>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FBAF931-05CD-09AB-C985-5B2496617E19}"/>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B2FCC112-A861-B8DF-9FC2-BB3D4F1BF302}"/>
                    </a:ext>
                  </a:extLst>
                </p:cNvPr>
                <p:cNvGrpSpPr/>
                <p:nvPr/>
              </p:nvGrpSpPr>
              <p:grpSpPr>
                <a:xfrm>
                  <a:off x="3260892" y="4794682"/>
                  <a:ext cx="132592" cy="54864"/>
                  <a:chOff x="3107722" y="4794682"/>
                  <a:chExt cx="132592" cy="54864"/>
                </a:xfrm>
              </p:grpSpPr>
              <p:sp>
                <p:nvSpPr>
                  <p:cNvPr id="36" name="Rectangle 35">
                    <a:extLst>
                      <a:ext uri="{FF2B5EF4-FFF2-40B4-BE49-F238E27FC236}">
                        <a16:creationId xmlns:a16="http://schemas.microsoft.com/office/drawing/2014/main" id="{1D169AA0-96BA-8D64-7030-48B8FD17B8AC}"/>
                      </a:ext>
                    </a:extLst>
                  </p:cNvPr>
                  <p:cNvSpPr/>
                  <p:nvPr/>
                </p:nvSpPr>
                <p:spPr>
                  <a:xfrm>
                    <a:off x="3107722"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512A1962-2A1D-BA11-8572-5248F89E4A9D}"/>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ED0138E-74E3-9E27-8A7F-76BF8F0C37BB}"/>
                      </a:ext>
                    </a:extLst>
                  </p:cNvPr>
                  <p:cNvSpPr/>
                  <p:nvPr/>
                </p:nvSpPr>
                <p:spPr>
                  <a:xfrm>
                    <a:off x="3203738"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0EBBE302-F05F-5360-0A6D-5686C0F49099}"/>
                    </a:ext>
                  </a:extLst>
                </p:cNvPr>
                <p:cNvGrpSpPr/>
                <p:nvPr/>
              </p:nvGrpSpPr>
              <p:grpSpPr>
                <a:xfrm>
                  <a:off x="3415644" y="4794682"/>
                  <a:ext cx="126242" cy="54864"/>
                  <a:chOff x="3110897" y="4794682"/>
                  <a:chExt cx="126242" cy="54864"/>
                </a:xfrm>
              </p:grpSpPr>
              <p:sp>
                <p:nvSpPr>
                  <p:cNvPr id="33" name="Rectangle 32">
                    <a:extLst>
                      <a:ext uri="{FF2B5EF4-FFF2-40B4-BE49-F238E27FC236}">
                        <a16:creationId xmlns:a16="http://schemas.microsoft.com/office/drawing/2014/main" id="{2A88E3FE-BF07-76AF-C8E0-E2C0389285D3}"/>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A711745-366F-ED2D-F98A-FBAEEF16A05E}"/>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ECE4DDC-265D-8614-B36E-8A339B4D7457}"/>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0" name="Group 9">
              <a:extLst>
                <a:ext uri="{FF2B5EF4-FFF2-40B4-BE49-F238E27FC236}">
                  <a16:creationId xmlns:a16="http://schemas.microsoft.com/office/drawing/2014/main" id="{CB7AFF61-A90B-8A97-E8D2-03CB2AD1C23B}"/>
                </a:ext>
              </a:extLst>
            </p:cNvPr>
            <p:cNvGrpSpPr/>
            <p:nvPr/>
          </p:nvGrpSpPr>
          <p:grpSpPr>
            <a:xfrm>
              <a:off x="4919365" y="4793200"/>
              <a:ext cx="579711" cy="54864"/>
              <a:chOff x="3110897" y="4794682"/>
              <a:chExt cx="579711" cy="54864"/>
            </a:xfrm>
          </p:grpSpPr>
          <p:grpSp>
            <p:nvGrpSpPr>
              <p:cNvPr id="11" name="Group 10">
                <a:extLst>
                  <a:ext uri="{FF2B5EF4-FFF2-40B4-BE49-F238E27FC236}">
                    <a16:creationId xmlns:a16="http://schemas.microsoft.com/office/drawing/2014/main" id="{229203AA-6C68-A88A-2512-82072B9D0EE0}"/>
                  </a:ext>
                </a:extLst>
              </p:cNvPr>
              <p:cNvGrpSpPr/>
              <p:nvPr/>
            </p:nvGrpSpPr>
            <p:grpSpPr>
              <a:xfrm>
                <a:off x="3110897" y="4794682"/>
                <a:ext cx="430989" cy="54864"/>
                <a:chOff x="3110897" y="4794682"/>
                <a:chExt cx="430989" cy="54864"/>
              </a:xfrm>
            </p:grpSpPr>
            <p:grpSp>
              <p:nvGrpSpPr>
                <p:cNvPr id="16" name="Group 15">
                  <a:extLst>
                    <a:ext uri="{FF2B5EF4-FFF2-40B4-BE49-F238E27FC236}">
                      <a16:creationId xmlns:a16="http://schemas.microsoft.com/office/drawing/2014/main" id="{88EFC9AB-2A18-CF2D-D3CD-AD5968876FAB}"/>
                    </a:ext>
                  </a:extLst>
                </p:cNvPr>
                <p:cNvGrpSpPr/>
                <p:nvPr/>
              </p:nvGrpSpPr>
              <p:grpSpPr>
                <a:xfrm>
                  <a:off x="3110897" y="4794682"/>
                  <a:ext cx="126242" cy="54864"/>
                  <a:chOff x="3110897" y="4794682"/>
                  <a:chExt cx="126242" cy="54864"/>
                </a:xfrm>
              </p:grpSpPr>
              <p:sp>
                <p:nvSpPr>
                  <p:cNvPr id="25" name="Rectangle 24">
                    <a:extLst>
                      <a:ext uri="{FF2B5EF4-FFF2-40B4-BE49-F238E27FC236}">
                        <a16:creationId xmlns:a16="http://schemas.microsoft.com/office/drawing/2014/main" id="{0533909D-6924-2B33-D113-A7C9D48F74AC}"/>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75587EA-3964-AB88-2F0E-75FD076A63D4}"/>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B1C7C1-174B-A41A-B805-EACEDCC605DA}"/>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C72488A6-C255-D7BB-384A-1764943FD683}"/>
                    </a:ext>
                  </a:extLst>
                </p:cNvPr>
                <p:cNvGrpSpPr/>
                <p:nvPr/>
              </p:nvGrpSpPr>
              <p:grpSpPr>
                <a:xfrm>
                  <a:off x="3260892" y="4794682"/>
                  <a:ext cx="132592" cy="54864"/>
                  <a:chOff x="3107722" y="4794682"/>
                  <a:chExt cx="132592" cy="54864"/>
                </a:xfrm>
              </p:grpSpPr>
              <p:sp>
                <p:nvSpPr>
                  <p:cNvPr id="22" name="Rectangle 21">
                    <a:extLst>
                      <a:ext uri="{FF2B5EF4-FFF2-40B4-BE49-F238E27FC236}">
                        <a16:creationId xmlns:a16="http://schemas.microsoft.com/office/drawing/2014/main" id="{961A0375-0598-08D4-45FA-40E7AE5206A4}"/>
                      </a:ext>
                    </a:extLst>
                  </p:cNvPr>
                  <p:cNvSpPr/>
                  <p:nvPr/>
                </p:nvSpPr>
                <p:spPr>
                  <a:xfrm>
                    <a:off x="3107722"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0F5E4C1-984E-0102-4988-7B9D91A873DF}"/>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D1BCAAD-F976-2D90-A54F-1E7496E1F96D}"/>
                      </a:ext>
                    </a:extLst>
                  </p:cNvPr>
                  <p:cNvSpPr/>
                  <p:nvPr/>
                </p:nvSpPr>
                <p:spPr>
                  <a:xfrm>
                    <a:off x="3203738"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EFE8954B-8E52-ACD9-A449-F76258AF5661}"/>
                    </a:ext>
                  </a:extLst>
                </p:cNvPr>
                <p:cNvGrpSpPr/>
                <p:nvPr/>
              </p:nvGrpSpPr>
              <p:grpSpPr>
                <a:xfrm>
                  <a:off x="3415644" y="4794682"/>
                  <a:ext cx="126242" cy="54864"/>
                  <a:chOff x="3110897" y="4794682"/>
                  <a:chExt cx="126242" cy="54864"/>
                </a:xfrm>
              </p:grpSpPr>
              <p:sp>
                <p:nvSpPr>
                  <p:cNvPr id="19" name="Rectangle 18">
                    <a:extLst>
                      <a:ext uri="{FF2B5EF4-FFF2-40B4-BE49-F238E27FC236}">
                        <a16:creationId xmlns:a16="http://schemas.microsoft.com/office/drawing/2014/main" id="{4A810FA2-8BC7-F70A-B110-8DC48441DD00}"/>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F4503AF-0CC9-A0C5-AFAC-5F026B0E5E2C}"/>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7A27562-5AE4-8EC5-823E-7BBA465C37A8}"/>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2" name="Group 11">
                <a:extLst>
                  <a:ext uri="{FF2B5EF4-FFF2-40B4-BE49-F238E27FC236}">
                    <a16:creationId xmlns:a16="http://schemas.microsoft.com/office/drawing/2014/main" id="{AF7EB2DF-F128-953C-829E-D118369D58F3}"/>
                  </a:ext>
                </a:extLst>
              </p:cNvPr>
              <p:cNvGrpSpPr/>
              <p:nvPr/>
            </p:nvGrpSpPr>
            <p:grpSpPr>
              <a:xfrm>
                <a:off x="3564366" y="4794682"/>
                <a:ext cx="126242" cy="54864"/>
                <a:chOff x="3110897" y="4794682"/>
                <a:chExt cx="126242" cy="54864"/>
              </a:xfrm>
            </p:grpSpPr>
            <p:sp>
              <p:nvSpPr>
                <p:cNvPr id="13" name="Rectangle 12">
                  <a:extLst>
                    <a:ext uri="{FF2B5EF4-FFF2-40B4-BE49-F238E27FC236}">
                      <a16:creationId xmlns:a16="http://schemas.microsoft.com/office/drawing/2014/main" id="{969226EE-3C86-7F25-E230-7D8907318905}"/>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06E122-5EDC-257D-F6D0-A6EA75FAC4A5}"/>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557119-EBE0-99F8-E0B3-3B6AD2116258}"/>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87" name="Content Placeholder 4">
            <a:extLst>
              <a:ext uri="{FF2B5EF4-FFF2-40B4-BE49-F238E27FC236}">
                <a16:creationId xmlns:a16="http://schemas.microsoft.com/office/drawing/2014/main" id="{F1371DE6-4CB5-22DA-5C00-0A2B70A40B73}"/>
              </a:ext>
            </a:extLst>
          </p:cNvPr>
          <p:cNvSpPr txBox="1">
            <a:spLocks/>
          </p:cNvSpPr>
          <p:nvPr/>
        </p:nvSpPr>
        <p:spPr>
          <a:xfrm>
            <a:off x="5009031" y="951531"/>
            <a:ext cx="4098402" cy="2664960"/>
          </a:xfrm>
          <a:prstGeom prst="rect">
            <a:avLst/>
          </a:prstGeom>
          <a:noFill/>
        </p:spPr>
        <p:txBody>
          <a:bodyPr wrap="square"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spcBef>
                <a:spcPts val="0"/>
              </a:spcBef>
              <a:buNone/>
            </a:pPr>
            <a:r>
              <a:rPr lang="en-US" sz="1300" b="1" dirty="0">
                <a:solidFill>
                  <a:srgbClr val="002060"/>
                </a:solidFill>
                <a:cs typeface="Calibri" panose="020F0502020204030204" pitchFamily="34" charset="0"/>
              </a:rPr>
              <a:t>Advantages of our concept:</a:t>
            </a:r>
          </a:p>
          <a:p>
            <a:pPr marL="173038" indent="-173038" algn="just">
              <a:spcBef>
                <a:spcPts val="150"/>
              </a:spcBef>
            </a:pPr>
            <a:r>
              <a:rPr lang="en-US" sz="1300" dirty="0">
                <a:solidFill>
                  <a:srgbClr val="002060"/>
                </a:solidFill>
                <a:ea typeface="Calibri" panose="020F0502020204030204" pitchFamily="34" charset="0"/>
                <a:cs typeface="Calibri" panose="020F0502020204030204" pitchFamily="34" charset="0"/>
              </a:rPr>
              <a:t>In proton acceleration within the non-relativistic energy range the main problem is the limitation </a:t>
            </a:r>
            <a:r>
              <a:rPr lang="en-US" sz="1300" b="1" dirty="0">
                <a:solidFill>
                  <a:srgbClr val="FF0000"/>
                </a:solidFill>
                <a:ea typeface="Calibri" panose="020F0502020204030204" pitchFamily="34" charset="0"/>
                <a:cs typeface="Calibri" panose="020F0502020204030204" pitchFamily="34" charset="0"/>
              </a:rPr>
              <a:t>the speed of magnetic field response to the change of energy</a:t>
            </a:r>
            <a:r>
              <a:rPr lang="en-US" sz="1300" dirty="0">
                <a:solidFill>
                  <a:srgbClr val="002060"/>
                </a:solidFill>
                <a:ea typeface="Calibri" panose="020F0502020204030204" pitchFamily="34" charset="0"/>
                <a:cs typeface="Calibri" panose="020F0502020204030204" pitchFamily="34" charset="0"/>
              </a:rPr>
              <a:t>. </a:t>
            </a:r>
            <a:r>
              <a:rPr lang="en-US" sz="1300" dirty="0">
                <a:ea typeface="Calibri" panose="020F0502020204030204" pitchFamily="34" charset="0"/>
                <a:cs typeface="Calibri" panose="020F0502020204030204" pitchFamily="34" charset="0"/>
              </a:rPr>
              <a:t>This limitation </a:t>
            </a:r>
            <a:r>
              <a:rPr lang="en-US" sz="1300" b="1" dirty="0">
                <a:solidFill>
                  <a:srgbClr val="FF0000"/>
                </a:solidFill>
                <a:ea typeface="Calibri" panose="020F0502020204030204" pitchFamily="34" charset="0"/>
                <a:cs typeface="Calibri" panose="020F0502020204030204" pitchFamily="34" charset="0"/>
              </a:rPr>
              <a:t>is now eliminated by using the permanent magnets </a:t>
            </a:r>
            <a:r>
              <a:rPr lang="en-US" sz="1300" dirty="0">
                <a:solidFill>
                  <a:srgbClr val="002060"/>
                </a:solidFill>
                <a:ea typeface="Calibri" panose="020F0502020204030204" pitchFamily="34" charset="0"/>
                <a:cs typeface="Calibri" panose="020F0502020204030204" pitchFamily="34" charset="0"/>
              </a:rPr>
              <a:t>for the same energy range. </a:t>
            </a:r>
          </a:p>
          <a:p>
            <a:pPr marL="173038" indent="-173038" algn="just"/>
            <a:r>
              <a:rPr lang="en-US" sz="1300" b="1" dirty="0">
                <a:solidFill>
                  <a:srgbClr val="002060"/>
                </a:solidFill>
                <a:cs typeface="Calibri" panose="020F0502020204030204" pitchFamily="34" charset="0"/>
              </a:rPr>
              <a:t>Cost reduction: the cost proposed </a:t>
            </a:r>
            <a:r>
              <a:rPr lang="en-US" sz="1300" dirty="0">
                <a:solidFill>
                  <a:srgbClr val="002060"/>
                </a:solidFill>
                <a:cs typeface="Calibri" panose="020F0502020204030204" pitchFamily="34" charset="0"/>
              </a:rPr>
              <a:t>FLASH radiation therapy facility </a:t>
            </a:r>
            <a:r>
              <a:rPr lang="en-US" sz="1300" b="1" dirty="0">
                <a:solidFill>
                  <a:srgbClr val="002060"/>
                </a:solidFill>
                <a:cs typeface="Calibri" panose="020F0502020204030204" pitchFamily="34" charset="0"/>
              </a:rPr>
              <a:t>is estimated to be ~$40M </a:t>
            </a:r>
            <a:r>
              <a:rPr lang="en-US" sz="1300" dirty="0">
                <a:solidFill>
                  <a:srgbClr val="002060"/>
                </a:solidFill>
                <a:cs typeface="Calibri" panose="020F0502020204030204" pitchFamily="34" charset="0"/>
              </a:rPr>
              <a:t>to be compared to </a:t>
            </a:r>
            <a:r>
              <a:rPr lang="en-US" sz="1300" b="1" dirty="0">
                <a:solidFill>
                  <a:srgbClr val="002060"/>
                </a:solidFill>
                <a:cs typeface="Calibri" panose="020F0502020204030204" pitchFamily="34" charset="0"/>
              </a:rPr>
              <a:t>~$200M (Varian Facility in New York city in Harlem)</a:t>
            </a:r>
            <a:endParaRPr lang="en-US" sz="1300" dirty="0">
              <a:solidFill>
                <a:srgbClr val="002060"/>
              </a:solidFill>
              <a:cs typeface="Calibri" panose="020F0502020204030204" pitchFamily="34" charset="0"/>
            </a:endParaRPr>
          </a:p>
          <a:p>
            <a:pPr marL="173038" indent="-173038" algn="just"/>
            <a:r>
              <a:rPr lang="en-US" sz="1300" b="1" dirty="0">
                <a:solidFill>
                  <a:srgbClr val="002060"/>
                </a:solidFill>
                <a:cs typeface="Calibri" panose="020F0502020204030204" pitchFamily="34" charset="0"/>
              </a:rPr>
              <a:t>Simplified operation </a:t>
            </a:r>
            <a:r>
              <a:rPr lang="en-US" sz="1300" dirty="0">
                <a:solidFill>
                  <a:srgbClr val="002060"/>
                </a:solidFill>
                <a:cs typeface="Calibri" panose="020F0502020204030204" pitchFamily="34" charset="0"/>
              </a:rPr>
              <a:t>as there is not a need to change the magnet settings for different proton energies.</a:t>
            </a:r>
          </a:p>
        </p:txBody>
      </p:sp>
      <p:sp>
        <p:nvSpPr>
          <p:cNvPr id="88" name="TextBox 87">
            <a:extLst>
              <a:ext uri="{FF2B5EF4-FFF2-40B4-BE49-F238E27FC236}">
                <a16:creationId xmlns:a16="http://schemas.microsoft.com/office/drawing/2014/main" id="{4BAB9ABB-4E36-34BE-0E55-957A722BBDEF}"/>
              </a:ext>
            </a:extLst>
          </p:cNvPr>
          <p:cNvSpPr txBox="1"/>
          <p:nvPr/>
        </p:nvSpPr>
        <p:spPr>
          <a:xfrm>
            <a:off x="275854" y="5720271"/>
            <a:ext cx="1888927" cy="307777"/>
          </a:xfrm>
          <a:prstGeom prst="rect">
            <a:avLst/>
          </a:prstGeom>
          <a:noFill/>
        </p:spPr>
        <p:txBody>
          <a:bodyPr wrap="square" rtlCol="0">
            <a:spAutoFit/>
          </a:bodyPr>
          <a:lstStyle/>
          <a:p>
            <a:pPr algn="ctr"/>
            <a:r>
              <a:rPr lang="en-US" sz="1400" b="1" dirty="0">
                <a:solidFill>
                  <a:srgbClr val="002060"/>
                </a:solidFill>
              </a:rPr>
              <a:t>REDUCTION OF:</a:t>
            </a:r>
          </a:p>
        </p:txBody>
      </p:sp>
      <p:sp>
        <p:nvSpPr>
          <p:cNvPr id="89" name="TextBox 88">
            <a:extLst>
              <a:ext uri="{FF2B5EF4-FFF2-40B4-BE49-F238E27FC236}">
                <a16:creationId xmlns:a16="http://schemas.microsoft.com/office/drawing/2014/main" id="{AB3ECB0F-435E-A894-C95B-BC825C29D79F}"/>
              </a:ext>
            </a:extLst>
          </p:cNvPr>
          <p:cNvSpPr txBox="1"/>
          <p:nvPr/>
        </p:nvSpPr>
        <p:spPr>
          <a:xfrm>
            <a:off x="1641737" y="1075967"/>
            <a:ext cx="959169" cy="830997"/>
          </a:xfrm>
          <a:prstGeom prst="rect">
            <a:avLst/>
          </a:prstGeom>
          <a:solidFill>
            <a:schemeClr val="bg1"/>
          </a:solidFill>
        </p:spPr>
        <p:txBody>
          <a:bodyPr wrap="square" rtlCol="0">
            <a:spAutoFit/>
          </a:bodyPr>
          <a:lstStyle/>
          <a:p>
            <a:pPr algn="ctr"/>
            <a:r>
              <a:rPr lang="en-US" sz="1200" i="1" dirty="0">
                <a:latin typeface="Arial Narrow" panose="020B0604020202020204" pitchFamily="34" charset="0"/>
                <a:cs typeface="Arial Narrow" panose="020B0604020202020204" pitchFamily="34" charset="0"/>
              </a:rPr>
              <a:t>Isotope production 16.5 MeV </a:t>
            </a:r>
          </a:p>
          <a:p>
            <a:pPr algn="ctr"/>
            <a:r>
              <a:rPr lang="en-US" sz="1200" i="1" dirty="0">
                <a:latin typeface="Arial Narrow" panose="020B0604020202020204" pitchFamily="34" charset="0"/>
                <a:cs typeface="Arial Narrow" panose="020B0604020202020204" pitchFamily="34" charset="0"/>
              </a:rPr>
              <a:t>GE cyclotron</a:t>
            </a:r>
          </a:p>
        </p:txBody>
      </p:sp>
      <p:sp>
        <p:nvSpPr>
          <p:cNvPr id="91" name="Rectangle 90">
            <a:extLst>
              <a:ext uri="{FF2B5EF4-FFF2-40B4-BE49-F238E27FC236}">
                <a16:creationId xmlns:a16="http://schemas.microsoft.com/office/drawing/2014/main" id="{71AAAECA-1EB7-716E-DF1A-BA70C6D5CBC8}"/>
              </a:ext>
            </a:extLst>
          </p:cNvPr>
          <p:cNvSpPr/>
          <p:nvPr/>
        </p:nvSpPr>
        <p:spPr>
          <a:xfrm>
            <a:off x="1891553" y="3039035"/>
            <a:ext cx="1780767" cy="179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658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89219-541F-9E74-787B-1FAA04978B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5BE2D1-815F-EA47-1FE1-F53242830EE6}"/>
              </a:ext>
            </a:extLst>
          </p:cNvPr>
          <p:cNvSpPr>
            <a:spLocks noGrp="1"/>
          </p:cNvSpPr>
          <p:nvPr>
            <p:ph type="title"/>
          </p:nvPr>
        </p:nvSpPr>
        <p:spPr>
          <a:xfrm>
            <a:off x="215900" y="1"/>
            <a:ext cx="8928100" cy="954860"/>
          </a:xfrm>
        </p:spPr>
        <p:txBody>
          <a:bodyPr>
            <a:normAutofit fontScale="90000"/>
          </a:bodyPr>
          <a:lstStyle/>
          <a:p>
            <a:pPr algn="ctr"/>
            <a:r>
              <a:rPr lang="en-US" dirty="0">
                <a:solidFill>
                  <a:srgbClr val="002060"/>
                </a:solidFill>
              </a:rPr>
              <a:t>Fast Cycling FFA Synchrotron 10-250 MeV</a:t>
            </a:r>
            <a:br>
              <a:rPr lang="en-US" dirty="0">
                <a:solidFill>
                  <a:srgbClr val="002060"/>
                </a:solidFill>
              </a:rPr>
            </a:br>
            <a:r>
              <a:rPr lang="en-US" sz="2400" dirty="0">
                <a:solidFill>
                  <a:srgbClr val="002060"/>
                </a:solidFill>
              </a:rPr>
              <a:t>Racetrack layout</a:t>
            </a:r>
            <a:endParaRPr lang="en-US" dirty="0">
              <a:solidFill>
                <a:srgbClr val="002060"/>
              </a:solidFill>
            </a:endParaRPr>
          </a:p>
        </p:txBody>
      </p:sp>
      <p:sp>
        <p:nvSpPr>
          <p:cNvPr id="4" name="Slide Number Placeholder 3">
            <a:extLst>
              <a:ext uri="{FF2B5EF4-FFF2-40B4-BE49-F238E27FC236}">
                <a16:creationId xmlns:a16="http://schemas.microsoft.com/office/drawing/2014/main" id="{1B309FA2-DCA2-1E44-D136-87BFD3AD4D5E}"/>
              </a:ext>
            </a:extLst>
          </p:cNvPr>
          <p:cNvSpPr>
            <a:spLocks noGrp="1"/>
          </p:cNvSpPr>
          <p:nvPr>
            <p:ph type="sldNum" sz="quarter" idx="4"/>
          </p:nvPr>
        </p:nvSpPr>
        <p:spPr/>
        <p:txBody>
          <a:bodyPr/>
          <a:lstStyle/>
          <a:p>
            <a:fld id="{933A556B-7C63-244D-9B7C-B0EA8042B330}" type="slidenum">
              <a:rPr lang="en-US" smtClean="0"/>
              <a:pPr/>
              <a:t>6</a:t>
            </a:fld>
            <a:endParaRPr lang="en-US" sz="750" dirty="0"/>
          </a:p>
        </p:txBody>
      </p:sp>
      <p:pic>
        <p:nvPicPr>
          <p:cNvPr id="8" name="Picture 7" descr="Chart&#10;&#10;Description automatically generated">
            <a:extLst>
              <a:ext uri="{FF2B5EF4-FFF2-40B4-BE49-F238E27FC236}">
                <a16:creationId xmlns:a16="http://schemas.microsoft.com/office/drawing/2014/main" id="{C0D2B15F-A87E-A2FD-0265-F7A8B78159B6}"/>
              </a:ext>
            </a:extLst>
          </p:cNvPr>
          <p:cNvPicPr>
            <a:picLocks noChangeAspect="1"/>
          </p:cNvPicPr>
          <p:nvPr/>
        </p:nvPicPr>
        <p:blipFill>
          <a:blip r:embed="rId2"/>
          <a:stretch>
            <a:fillRect/>
          </a:stretch>
        </p:blipFill>
        <p:spPr>
          <a:xfrm>
            <a:off x="505581" y="1110842"/>
            <a:ext cx="8638419" cy="4435248"/>
          </a:xfrm>
          <a:prstGeom prst="rect">
            <a:avLst/>
          </a:prstGeom>
        </p:spPr>
      </p:pic>
      <p:sp>
        <p:nvSpPr>
          <p:cNvPr id="3" name="TextBox 2">
            <a:extLst>
              <a:ext uri="{FF2B5EF4-FFF2-40B4-BE49-F238E27FC236}">
                <a16:creationId xmlns:a16="http://schemas.microsoft.com/office/drawing/2014/main" id="{51EE1EF1-31A1-2A2B-A275-87B3E9231045}"/>
              </a:ext>
            </a:extLst>
          </p:cNvPr>
          <p:cNvSpPr txBox="1"/>
          <p:nvPr/>
        </p:nvSpPr>
        <p:spPr>
          <a:xfrm>
            <a:off x="3200400" y="1805940"/>
            <a:ext cx="3865161" cy="369332"/>
          </a:xfrm>
          <a:prstGeom prst="rect">
            <a:avLst/>
          </a:prstGeom>
          <a:noFill/>
        </p:spPr>
        <p:txBody>
          <a:bodyPr wrap="none" rtlCol="0">
            <a:spAutoFit/>
          </a:bodyPr>
          <a:lstStyle/>
          <a:p>
            <a:r>
              <a:rPr lang="en-US" dirty="0">
                <a:solidFill>
                  <a:srgbClr val="002060"/>
                </a:solidFill>
              </a:rPr>
              <a:t>Extraction Injection straight section</a:t>
            </a:r>
          </a:p>
        </p:txBody>
      </p:sp>
      <p:sp>
        <p:nvSpPr>
          <p:cNvPr id="7" name="TextBox 6">
            <a:extLst>
              <a:ext uri="{FF2B5EF4-FFF2-40B4-BE49-F238E27FC236}">
                <a16:creationId xmlns:a16="http://schemas.microsoft.com/office/drawing/2014/main" id="{8FB4EF9C-D070-C32B-44BA-D18C3221168D}"/>
              </a:ext>
            </a:extLst>
          </p:cNvPr>
          <p:cNvSpPr txBox="1"/>
          <p:nvPr/>
        </p:nvSpPr>
        <p:spPr>
          <a:xfrm>
            <a:off x="3947160" y="4589503"/>
            <a:ext cx="2108269" cy="369332"/>
          </a:xfrm>
          <a:prstGeom prst="rect">
            <a:avLst/>
          </a:prstGeom>
          <a:noFill/>
        </p:spPr>
        <p:txBody>
          <a:bodyPr wrap="none" rtlCol="0">
            <a:spAutoFit/>
          </a:bodyPr>
          <a:lstStyle/>
          <a:p>
            <a:r>
              <a:rPr lang="en-US" dirty="0">
                <a:solidFill>
                  <a:srgbClr val="002060"/>
                </a:solidFill>
              </a:rPr>
              <a:t>RF straight section</a:t>
            </a:r>
          </a:p>
        </p:txBody>
      </p:sp>
      <p:cxnSp>
        <p:nvCxnSpPr>
          <p:cNvPr id="9" name="Straight Connector 8">
            <a:extLst>
              <a:ext uri="{FF2B5EF4-FFF2-40B4-BE49-F238E27FC236}">
                <a16:creationId xmlns:a16="http://schemas.microsoft.com/office/drawing/2014/main" id="{A46366DD-D050-70DD-12AF-24E355BC03EC}"/>
              </a:ext>
            </a:extLst>
          </p:cNvPr>
          <p:cNvCxnSpPr/>
          <p:nvPr/>
        </p:nvCxnSpPr>
        <p:spPr>
          <a:xfrm flipH="1">
            <a:off x="6229350" y="1876856"/>
            <a:ext cx="1028700" cy="14516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C5B7BBB-D691-E26A-B113-BE0B2CDFF185}"/>
              </a:ext>
            </a:extLst>
          </p:cNvPr>
          <p:cNvCxnSpPr>
            <a:cxnSpLocks/>
          </p:cNvCxnSpPr>
          <p:nvPr/>
        </p:nvCxnSpPr>
        <p:spPr>
          <a:xfrm flipH="1">
            <a:off x="6229349" y="2026064"/>
            <a:ext cx="1318383" cy="130240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7A4993C-2E9E-2A92-7079-ABD16EAB7468}"/>
              </a:ext>
            </a:extLst>
          </p:cNvPr>
          <p:cNvSpPr txBox="1"/>
          <p:nvPr/>
        </p:nvSpPr>
        <p:spPr>
          <a:xfrm>
            <a:off x="6393665" y="2960918"/>
            <a:ext cx="1443748" cy="646331"/>
          </a:xfrm>
          <a:prstGeom prst="rect">
            <a:avLst/>
          </a:prstGeom>
          <a:noFill/>
        </p:spPr>
        <p:txBody>
          <a:bodyPr wrap="square" rtlCol="0">
            <a:spAutoFit/>
          </a:bodyPr>
          <a:lstStyle/>
          <a:p>
            <a:pPr algn="ctr"/>
            <a:r>
              <a:rPr lang="en-US" dirty="0">
                <a:solidFill>
                  <a:srgbClr val="002060"/>
                </a:solidFill>
              </a:rPr>
              <a:t>Section of the FFA arc</a:t>
            </a:r>
          </a:p>
        </p:txBody>
      </p:sp>
    </p:spTree>
    <p:extLst>
      <p:ext uri="{BB962C8B-B14F-4D97-AF65-F5344CB8AC3E}">
        <p14:creationId xmlns:p14="http://schemas.microsoft.com/office/powerpoint/2010/main" val="3985411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91128-B935-3F38-19B7-BB6E89714DA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9118FE-9B6B-E254-E6D4-0AE3224E99E5}"/>
              </a:ext>
            </a:extLst>
          </p:cNvPr>
          <p:cNvSpPr>
            <a:spLocks noGrp="1"/>
          </p:cNvSpPr>
          <p:nvPr>
            <p:ph type="sldNum" sz="quarter" idx="4"/>
          </p:nvPr>
        </p:nvSpPr>
        <p:spPr/>
        <p:txBody>
          <a:bodyPr/>
          <a:lstStyle/>
          <a:p>
            <a:fld id="{933A556B-7C63-244D-9B7C-B0EA8042B330}" type="slidenum">
              <a:rPr lang="en-US" smtClean="0"/>
              <a:pPr/>
              <a:t>7</a:t>
            </a:fld>
            <a:endParaRPr lang="en-US" sz="750" dirty="0"/>
          </a:p>
        </p:txBody>
      </p:sp>
      <p:sp>
        <p:nvSpPr>
          <p:cNvPr id="5" name="Title 1">
            <a:extLst>
              <a:ext uri="{FF2B5EF4-FFF2-40B4-BE49-F238E27FC236}">
                <a16:creationId xmlns:a16="http://schemas.microsoft.com/office/drawing/2014/main" id="{006606A9-0B54-1BB5-C026-19D173CF85D2}"/>
              </a:ext>
            </a:extLst>
          </p:cNvPr>
          <p:cNvSpPr txBox="1">
            <a:spLocks/>
          </p:cNvSpPr>
          <p:nvPr/>
        </p:nvSpPr>
        <p:spPr>
          <a:xfrm>
            <a:off x="0" y="1246174"/>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6" name="Title 1">
            <a:extLst>
              <a:ext uri="{FF2B5EF4-FFF2-40B4-BE49-F238E27FC236}">
                <a16:creationId xmlns:a16="http://schemas.microsoft.com/office/drawing/2014/main" id="{AA6EEE36-4D35-41AF-DFAB-E7550B173527}"/>
              </a:ext>
            </a:extLst>
          </p:cNvPr>
          <p:cNvSpPr txBox="1">
            <a:spLocks/>
          </p:cNvSpPr>
          <p:nvPr/>
        </p:nvSpPr>
        <p:spPr>
          <a:xfrm>
            <a:off x="2" y="1246173"/>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D8623BE5-F81B-08B1-4644-C309484534C5}"/>
              </a:ext>
            </a:extLst>
          </p:cNvPr>
          <p:cNvSpPr txBox="1">
            <a:spLocks/>
          </p:cNvSpPr>
          <p:nvPr/>
        </p:nvSpPr>
        <p:spPr>
          <a:xfrm>
            <a:off x="114298" y="566445"/>
            <a:ext cx="9114632" cy="81243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Comparison of our proposal to the existing facilities</a:t>
            </a:r>
          </a:p>
        </p:txBody>
      </p:sp>
      <p:graphicFrame>
        <p:nvGraphicFramePr>
          <p:cNvPr id="11" name="Table 10">
            <a:extLst>
              <a:ext uri="{FF2B5EF4-FFF2-40B4-BE49-F238E27FC236}">
                <a16:creationId xmlns:a16="http://schemas.microsoft.com/office/drawing/2014/main" id="{A3ED1E8E-50EF-BD8A-670F-4DD747154140}"/>
              </a:ext>
            </a:extLst>
          </p:cNvPr>
          <p:cNvGraphicFramePr>
            <a:graphicFrameLocks noGrp="1" noChangeAspect="1"/>
          </p:cNvGraphicFramePr>
          <p:nvPr>
            <p:extLst>
              <p:ext uri="{D42A27DB-BD31-4B8C-83A1-F6EECF244321}">
                <p14:modId xmlns:p14="http://schemas.microsoft.com/office/powerpoint/2010/main" val="168421277"/>
              </p:ext>
            </p:extLst>
          </p:nvPr>
        </p:nvGraphicFramePr>
        <p:xfrm>
          <a:off x="249456" y="1495560"/>
          <a:ext cx="8865174" cy="4355356"/>
        </p:xfrm>
        <a:graphic>
          <a:graphicData uri="http://schemas.openxmlformats.org/drawingml/2006/table">
            <a:tbl>
              <a:tblPr firstRow="1" bandRow="1">
                <a:tableStyleId>{5C22544A-7EE6-4342-B048-85BDC9FD1C3A}</a:tableStyleId>
              </a:tblPr>
              <a:tblGrid>
                <a:gridCol w="2015146">
                  <a:extLst>
                    <a:ext uri="{9D8B030D-6E8A-4147-A177-3AD203B41FA5}">
                      <a16:colId xmlns:a16="http://schemas.microsoft.com/office/drawing/2014/main" val="2480742207"/>
                    </a:ext>
                  </a:extLst>
                </a:gridCol>
                <a:gridCol w="878697">
                  <a:extLst>
                    <a:ext uri="{9D8B030D-6E8A-4147-A177-3AD203B41FA5}">
                      <a16:colId xmlns:a16="http://schemas.microsoft.com/office/drawing/2014/main" val="1324223637"/>
                    </a:ext>
                  </a:extLst>
                </a:gridCol>
                <a:gridCol w="837534">
                  <a:extLst>
                    <a:ext uri="{9D8B030D-6E8A-4147-A177-3AD203B41FA5}">
                      <a16:colId xmlns:a16="http://schemas.microsoft.com/office/drawing/2014/main" val="1567000791"/>
                    </a:ext>
                  </a:extLst>
                </a:gridCol>
                <a:gridCol w="949150">
                  <a:extLst>
                    <a:ext uri="{9D8B030D-6E8A-4147-A177-3AD203B41FA5}">
                      <a16:colId xmlns:a16="http://schemas.microsoft.com/office/drawing/2014/main" val="2587147070"/>
                    </a:ext>
                  </a:extLst>
                </a:gridCol>
                <a:gridCol w="1134873">
                  <a:extLst>
                    <a:ext uri="{9D8B030D-6E8A-4147-A177-3AD203B41FA5}">
                      <a16:colId xmlns:a16="http://schemas.microsoft.com/office/drawing/2014/main" val="1852690934"/>
                    </a:ext>
                  </a:extLst>
                </a:gridCol>
                <a:gridCol w="1003393">
                  <a:extLst>
                    <a:ext uri="{9D8B030D-6E8A-4147-A177-3AD203B41FA5}">
                      <a16:colId xmlns:a16="http://schemas.microsoft.com/office/drawing/2014/main" val="4270367200"/>
                    </a:ext>
                  </a:extLst>
                </a:gridCol>
                <a:gridCol w="938057">
                  <a:extLst>
                    <a:ext uri="{9D8B030D-6E8A-4147-A177-3AD203B41FA5}">
                      <a16:colId xmlns:a16="http://schemas.microsoft.com/office/drawing/2014/main" val="1813231669"/>
                    </a:ext>
                  </a:extLst>
                </a:gridCol>
                <a:gridCol w="1108324">
                  <a:extLst>
                    <a:ext uri="{9D8B030D-6E8A-4147-A177-3AD203B41FA5}">
                      <a16:colId xmlns:a16="http://schemas.microsoft.com/office/drawing/2014/main" val="4048327151"/>
                    </a:ext>
                  </a:extLst>
                </a:gridCol>
              </a:tblGrid>
              <a:tr h="458147">
                <a:tc>
                  <a:txBody>
                    <a:bodyPr/>
                    <a:lstStyle/>
                    <a:p>
                      <a:pPr algn="ctr"/>
                      <a:r>
                        <a:rPr lang="en-US" sz="1200" b="1" i="0" dirty="0">
                          <a:solidFill>
                            <a:srgbClr val="002060"/>
                          </a:solidFill>
                          <a:latin typeface="Optima" panose="02000503060000020004" pitchFamily="2" charset="0"/>
                        </a:rPr>
                        <a:t>Accelerator Type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2">
                  <a:txBody>
                    <a:bodyPr/>
                    <a:lstStyle/>
                    <a:p>
                      <a:pPr algn="ctr"/>
                      <a:r>
                        <a:rPr lang="en-US" sz="1200" b="1" i="0" dirty="0">
                          <a:solidFill>
                            <a:srgbClr val="002060"/>
                          </a:solidFill>
                          <a:latin typeface="Optima" panose="02000503060000020004" pitchFamily="2" charset="0"/>
                        </a:rPr>
                        <a:t>Isochronous Cyclotron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sz="500" dirty="0"/>
                    </a:p>
                  </a:txBody>
                  <a:tcPr>
                    <a:solidFill>
                      <a:schemeClr val="accent1">
                        <a:alpha val="32639"/>
                      </a:schemeClr>
                    </a:solidFill>
                  </a:tcPr>
                </a:tc>
                <a:tc gridSpan="2">
                  <a:txBody>
                    <a:bodyPr/>
                    <a:lstStyle/>
                    <a:p>
                      <a:pPr algn="ctr"/>
                      <a:r>
                        <a:rPr lang="en-US" sz="1200" b="1" i="0" dirty="0">
                          <a:solidFill>
                            <a:srgbClr val="002060"/>
                          </a:solidFill>
                          <a:latin typeface="Optima" panose="02000503060000020004" pitchFamily="2" charset="0"/>
                        </a:rPr>
                        <a:t>Synchrocyclotron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sz="500" dirty="0"/>
                    </a:p>
                  </a:txBody>
                  <a:tcPr>
                    <a:solidFill>
                      <a:schemeClr val="accent1">
                        <a:alpha val="32639"/>
                      </a:schemeClr>
                    </a:solidFill>
                  </a:tcPr>
                </a:tc>
                <a:tc>
                  <a:txBody>
                    <a:bodyPr/>
                    <a:lstStyle/>
                    <a:p>
                      <a:pPr algn="ctr"/>
                      <a:r>
                        <a:rPr lang="en-US" sz="1200" b="1" i="0" dirty="0">
                          <a:solidFill>
                            <a:srgbClr val="002060"/>
                          </a:solidFill>
                          <a:latin typeface="Optima" panose="02000503060000020004" pitchFamily="2" charset="0"/>
                        </a:rPr>
                        <a:t>Synchrotron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200" b="1" i="0" dirty="0">
                          <a:solidFill>
                            <a:srgbClr val="002060"/>
                          </a:solidFill>
                          <a:latin typeface="Optima" panose="02000503060000020004" pitchFamily="2" charset="0"/>
                        </a:rPr>
                        <a:t>Linear</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200" b="1" i="0" dirty="0">
                          <a:solidFill>
                            <a:srgbClr val="C00000"/>
                          </a:solidFill>
                          <a:latin typeface="Optima" panose="02000503060000020004" pitchFamily="2" charset="0"/>
                        </a:rPr>
                        <a:t>FFA facility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5277993"/>
                  </a:ext>
                </a:extLst>
              </a:tr>
              <a:tr h="313991">
                <a:tc>
                  <a:txBody>
                    <a:bodyPr/>
                    <a:lstStyle/>
                    <a:p>
                      <a:pPr algn="ctr"/>
                      <a:r>
                        <a:rPr lang="en-US" sz="1200" b="1" i="0" dirty="0">
                          <a:solidFill>
                            <a:srgbClr val="002060"/>
                          </a:solidFill>
                          <a:latin typeface="Optima" panose="02000503060000020004" pitchFamily="2" charset="0"/>
                        </a:rPr>
                        <a:t>Vendor</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IBA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Varian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IBA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Mevion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Hitachi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AVO</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BNL</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4642237"/>
                  </a:ext>
                </a:extLst>
              </a:tr>
              <a:tr h="313991">
                <a:tc>
                  <a:txBody>
                    <a:bodyPr/>
                    <a:lstStyle/>
                    <a:p>
                      <a:pPr algn="ctr"/>
                      <a:r>
                        <a:rPr lang="en-US" sz="1200" b="1" i="0" dirty="0">
                          <a:solidFill>
                            <a:srgbClr val="002060"/>
                          </a:solidFill>
                          <a:latin typeface="Optima" panose="02000503060000020004" pitchFamily="2" charset="0"/>
                        </a:rPr>
                        <a:t>System</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C230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ProBeam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S2C2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S250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ProBeam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LIGHT</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FFA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648863"/>
                  </a:ext>
                </a:extLst>
              </a:tr>
              <a:tr h="313991">
                <a:tc>
                  <a:txBody>
                    <a:bodyPr/>
                    <a:lstStyle/>
                    <a:p>
                      <a:pPr algn="ctr"/>
                      <a:r>
                        <a:rPr lang="en-US" sz="1200" b="1" i="0" dirty="0">
                          <a:solidFill>
                            <a:srgbClr val="002060"/>
                          </a:solidFill>
                          <a:latin typeface="Optima" panose="02000503060000020004" pitchFamily="2" charset="0"/>
                        </a:rPr>
                        <a:t>Maximum Energy (MeV)</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250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8195188"/>
                  </a:ext>
                </a:extLst>
              </a:tr>
              <a:tr h="313991">
                <a:tc>
                  <a:txBody>
                    <a:bodyPr/>
                    <a:lstStyle/>
                    <a:p>
                      <a:pPr algn="ctr"/>
                      <a:r>
                        <a:rPr lang="en-US" sz="1200" b="1" i="0" dirty="0">
                          <a:solidFill>
                            <a:srgbClr val="002060"/>
                          </a:solidFill>
                          <a:latin typeface="Optima" panose="02000503060000020004" pitchFamily="2" charset="0"/>
                        </a:rPr>
                        <a:t>Minimum Energy (MeV)</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37.5</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10 - 30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5481212"/>
                  </a:ext>
                </a:extLst>
              </a:tr>
              <a:tr h="313991">
                <a:tc>
                  <a:txBody>
                    <a:bodyPr/>
                    <a:lstStyle/>
                    <a:p>
                      <a:pPr algn="ctr"/>
                      <a:r>
                        <a:rPr lang="en-US" sz="1200" b="1" i="0" dirty="0">
                          <a:solidFill>
                            <a:srgbClr val="002060"/>
                          </a:solidFill>
                          <a:latin typeface="Optima" panose="02000503060000020004" pitchFamily="2" charset="0"/>
                        </a:rPr>
                        <a:t>Peak Current </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0.3</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0.8</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~18</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4.8 mA</a:t>
                      </a:r>
                      <a:endParaRPr lang="en-US" sz="1400" b="1" i="0" baseline="30000" dirty="0">
                        <a:solidFill>
                          <a:srgbClr val="002060"/>
                        </a:solidFill>
                        <a:latin typeface="Optima" panose="02000503060000020004"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~40</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1.2 mA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7006240"/>
                  </a:ext>
                </a:extLst>
              </a:tr>
              <a:tr h="313991">
                <a:tc>
                  <a:txBody>
                    <a:bodyPr/>
                    <a:lstStyle/>
                    <a:p>
                      <a:pPr algn="ctr"/>
                      <a:r>
                        <a:rPr lang="en-US" sz="1200" b="1" i="0" dirty="0">
                          <a:solidFill>
                            <a:srgbClr val="002060"/>
                          </a:solidFill>
                          <a:latin typeface="Optima" panose="02000503060000020004" pitchFamily="2" charset="0"/>
                        </a:rPr>
                        <a:t>Max Ave. Current (nA)</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32</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530 - 897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3374304"/>
                  </a:ext>
                </a:extLst>
              </a:tr>
              <a:tr h="31399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latin typeface="Optima" panose="02000503060000020004" pitchFamily="2" charset="0"/>
                        </a:rPr>
                        <a:t>Accel. Frequency (MHz)</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106.1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87.6-63.2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133-90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1.3-10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3,000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378 MHz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8326646"/>
                  </a:ext>
                </a:extLst>
              </a:tr>
              <a:tr h="31399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latin typeface="Optima" panose="02000503060000020004" pitchFamily="2" charset="0"/>
                        </a:rPr>
                        <a:t>Repetition Rate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CW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CW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 kHz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500-750 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CW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200 Hz</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C00000"/>
                          </a:solidFill>
                          <a:latin typeface="Optima" panose="02000503060000020004" pitchFamily="2" charset="0"/>
                        </a:rPr>
                        <a:t>540-809 Hz</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7258290"/>
                  </a:ext>
                </a:extLst>
              </a:tr>
              <a:tr h="31399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latin typeface="Optima" panose="02000503060000020004" pitchFamily="2" charset="0"/>
                        </a:rPr>
                        <a:t>Treatment Pulse Length</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&gt;400</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&gt;400</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6</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0.5 - 5s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4</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725</a:t>
                      </a:r>
                      <a:r>
                        <a:rPr lang="en-US" sz="1200" b="1" i="0" dirty="0">
                          <a:solidFill>
                            <a:srgbClr val="C00000"/>
                          </a:solidFill>
                          <a:latin typeface="Symbol" pitchFamily="2" charset="2"/>
                        </a:rPr>
                        <a:t>m</a:t>
                      </a:r>
                      <a:r>
                        <a:rPr lang="en-US" sz="1200" b="1" i="0" dirty="0">
                          <a:solidFill>
                            <a:srgbClr val="C00000"/>
                          </a:solidFill>
                          <a:latin typeface="Optima" panose="02000503060000020004" pitchFamily="2" charset="0"/>
                        </a:rPr>
                        <a:t>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7530539"/>
                  </a:ext>
                </a:extLst>
              </a:tr>
              <a:tr h="31399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latin typeface="Optima" panose="02000503060000020004" pitchFamily="2" charset="0"/>
                        </a:rPr>
                        <a:t>Bunch Length</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25-200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0.5 ns</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baseline="0" dirty="0">
                          <a:solidFill>
                            <a:srgbClr val="C00000"/>
                          </a:solidFill>
                          <a:latin typeface="Optima" panose="02000503060000020004" pitchFamily="2" charset="0"/>
                        </a:rPr>
                        <a:t>~10–405 ns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7466694"/>
                  </a:ext>
                </a:extLst>
              </a:tr>
              <a:tr h="4433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latin typeface="Optima" panose="02000503060000020004" pitchFamily="2" charset="0"/>
                        </a:rPr>
                        <a:t>Max Part. Per Bunch/Pulse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8 x 10</a:t>
                      </a:r>
                      <a:r>
                        <a:rPr lang="en-US" sz="1400" b="1" i="0" baseline="30000" dirty="0">
                          <a:solidFill>
                            <a:srgbClr val="002060"/>
                          </a:solidFill>
                          <a:latin typeface="Optima" panose="02000503060000020004" pitchFamily="2"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4 x 10</a:t>
                      </a:r>
                      <a:r>
                        <a:rPr lang="en-US" sz="1400" b="1" i="0" baseline="30000" dirty="0">
                          <a:solidFill>
                            <a:srgbClr val="002060"/>
                          </a:solidFill>
                          <a:latin typeface="Optima" panose="02000503060000020004" pitchFamily="2"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1.5 x 10</a:t>
                      </a:r>
                      <a:r>
                        <a:rPr lang="en-US" sz="1400" b="1" i="0" baseline="30000" dirty="0">
                          <a:solidFill>
                            <a:srgbClr val="002060"/>
                          </a:solidFill>
                          <a:latin typeface="Optima" panose="02000503060000020004" pitchFamily="2"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10</a:t>
                      </a:r>
                      <a:r>
                        <a:rPr lang="en-US" sz="1400" b="1" i="0" baseline="30000" dirty="0">
                          <a:solidFill>
                            <a:srgbClr val="002060"/>
                          </a:solidFill>
                          <a:latin typeface="Optima" panose="02000503060000020004" pitchFamily="2" charset="0"/>
                        </a:rPr>
                        <a:t>10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baseline="0" dirty="0">
                          <a:solidFill>
                            <a:srgbClr val="C00000"/>
                          </a:solidFill>
                          <a:latin typeface="Optima" panose="02000503060000020004" pitchFamily="2" charset="0"/>
                        </a:rPr>
                        <a:t>1.8 x 10</a:t>
                      </a:r>
                      <a:r>
                        <a:rPr lang="en-US" sz="1200" b="1" i="0" baseline="30000" dirty="0">
                          <a:solidFill>
                            <a:srgbClr val="C00000"/>
                          </a:solidFill>
                          <a:latin typeface="Optima" panose="02000503060000020004" pitchFamily="2" charset="0"/>
                        </a:rPr>
                        <a:t>11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0303377"/>
                  </a:ext>
                </a:extLst>
              </a:tr>
              <a:tr h="313991">
                <a:tc>
                  <a:txBody>
                    <a:bodyPr/>
                    <a:lstStyle/>
                    <a:p>
                      <a:pPr algn="ctr"/>
                      <a:r>
                        <a:rPr lang="en-US" sz="1200" b="1" i="0" dirty="0">
                          <a:solidFill>
                            <a:srgbClr val="002060"/>
                          </a:solidFill>
                          <a:latin typeface="Optima" panose="02000503060000020004" pitchFamily="2" charset="0"/>
                        </a:rPr>
                        <a:t>Electric Central Field</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1.7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2.4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5.75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9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1.7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 MV/m</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Max 1.8 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6614742"/>
                  </a:ext>
                </a:extLst>
              </a:tr>
            </a:tbl>
          </a:graphicData>
        </a:graphic>
      </p:graphicFrame>
      <p:sp>
        <p:nvSpPr>
          <p:cNvPr id="12" name="TextBox 11">
            <a:extLst>
              <a:ext uri="{FF2B5EF4-FFF2-40B4-BE49-F238E27FC236}">
                <a16:creationId xmlns:a16="http://schemas.microsoft.com/office/drawing/2014/main" id="{2F7D0F83-8A07-17E3-5A60-B08CE3AAA6D5}"/>
              </a:ext>
            </a:extLst>
          </p:cNvPr>
          <p:cNvSpPr txBox="1"/>
          <p:nvPr/>
        </p:nvSpPr>
        <p:spPr>
          <a:xfrm>
            <a:off x="377007" y="6843891"/>
            <a:ext cx="8708034" cy="584775"/>
          </a:xfrm>
          <a:prstGeom prst="rect">
            <a:avLst/>
          </a:prstGeom>
          <a:noFill/>
        </p:spPr>
        <p:txBody>
          <a:bodyPr wrap="square" rtlCol="0">
            <a:spAutoFit/>
          </a:bodyPr>
          <a:lstStyle/>
          <a:p>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 </a:t>
            </a:r>
            <a:r>
              <a:rPr lang="en-US" sz="1600" b="1" dirty="0">
                <a:solidFill>
                  <a:srgbClr val="002060"/>
                </a:solidFill>
                <a:latin typeface="Arial" panose="020B0604020202020204" pitchFamily="34" charset="0"/>
                <a:cs typeface="Arial" panose="020B0604020202020204" pitchFamily="34" charset="0"/>
              </a:rPr>
              <a:t>S. Jolly, H. Owen, M. Schippers, C. Welsch,  “Technical challenges for FLASH proton therapy.” Phys. Med. 2020, 78, 71–82. </a:t>
            </a:r>
            <a:r>
              <a:rPr lang="en-US" sz="1600" b="1" u="sng" dirty="0">
                <a:solidFill>
                  <a:srgbClr val="00206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https://pubmed.ncbi.nlm.nih.gov/32947086/</a:t>
            </a:r>
            <a:endParaRPr lang="en-US" sz="1600" b="1" u="sng"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0068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9A4D7-AA84-C29A-6F03-E43294965C6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DA5347-9C3B-FB10-B175-0A1106AFE975}"/>
              </a:ext>
            </a:extLst>
          </p:cNvPr>
          <p:cNvSpPr>
            <a:spLocks noGrp="1"/>
          </p:cNvSpPr>
          <p:nvPr>
            <p:ph type="sldNum" sz="quarter" idx="4"/>
          </p:nvPr>
        </p:nvSpPr>
        <p:spPr/>
        <p:txBody>
          <a:bodyPr/>
          <a:lstStyle/>
          <a:p>
            <a:fld id="{933A556B-7C63-244D-9B7C-B0EA8042B330}" type="slidenum">
              <a:rPr lang="en-US" smtClean="0"/>
              <a:pPr/>
              <a:t>8</a:t>
            </a:fld>
            <a:endParaRPr lang="en-US" sz="750" dirty="0"/>
          </a:p>
        </p:txBody>
      </p:sp>
      <p:sp>
        <p:nvSpPr>
          <p:cNvPr id="5" name="Title 1">
            <a:extLst>
              <a:ext uri="{FF2B5EF4-FFF2-40B4-BE49-F238E27FC236}">
                <a16:creationId xmlns:a16="http://schemas.microsoft.com/office/drawing/2014/main" id="{C8D51D60-211C-1E4E-5A53-58255A0D5895}"/>
              </a:ext>
            </a:extLst>
          </p:cNvPr>
          <p:cNvSpPr txBox="1">
            <a:spLocks/>
          </p:cNvSpPr>
          <p:nvPr/>
        </p:nvSpPr>
        <p:spPr>
          <a:xfrm>
            <a:off x="0" y="1246174"/>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6" name="Title 1">
            <a:extLst>
              <a:ext uri="{FF2B5EF4-FFF2-40B4-BE49-F238E27FC236}">
                <a16:creationId xmlns:a16="http://schemas.microsoft.com/office/drawing/2014/main" id="{00C7D959-153C-6C5A-CD78-9C1C27841DAE}"/>
              </a:ext>
            </a:extLst>
          </p:cNvPr>
          <p:cNvSpPr txBox="1">
            <a:spLocks/>
          </p:cNvSpPr>
          <p:nvPr/>
        </p:nvSpPr>
        <p:spPr>
          <a:xfrm>
            <a:off x="2" y="1246173"/>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C651A2F-C4B9-69B5-22C6-809342F0C117}"/>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3" name="Title 1">
            <a:extLst>
              <a:ext uri="{FF2B5EF4-FFF2-40B4-BE49-F238E27FC236}">
                <a16:creationId xmlns:a16="http://schemas.microsoft.com/office/drawing/2014/main" id="{FDBD7B46-1042-6AE3-AD90-34C7B40CC280}"/>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C30B82D8-494E-C61D-CFB8-C7E6C68B8EC8}"/>
              </a:ext>
            </a:extLst>
          </p:cNvPr>
          <p:cNvSpPr txBox="1">
            <a:spLocks/>
          </p:cNvSpPr>
          <p:nvPr/>
        </p:nvSpPr>
        <p:spPr>
          <a:xfrm>
            <a:off x="226423" y="0"/>
            <a:ext cx="8902891" cy="93892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dirty="0"/>
              <a:t>Permanent Magnet Production by ‘SABR’ Enterprises, LLC company (Massachusetts)</a:t>
            </a:r>
          </a:p>
        </p:txBody>
      </p:sp>
      <p:pic>
        <p:nvPicPr>
          <p:cNvPr id="8" name="Picture 7">
            <a:extLst>
              <a:ext uri="{FF2B5EF4-FFF2-40B4-BE49-F238E27FC236}">
                <a16:creationId xmlns:a16="http://schemas.microsoft.com/office/drawing/2014/main" id="{31754748-38EE-EDDD-B6A7-4A2A63568CE6}"/>
              </a:ext>
            </a:extLst>
          </p:cNvPr>
          <p:cNvPicPr>
            <a:picLocks noChangeAspect="1"/>
          </p:cNvPicPr>
          <p:nvPr/>
        </p:nvPicPr>
        <p:blipFill>
          <a:blip r:embed="rId2"/>
          <a:stretch>
            <a:fillRect/>
          </a:stretch>
        </p:blipFill>
        <p:spPr>
          <a:xfrm>
            <a:off x="5781057" y="908147"/>
            <a:ext cx="3243077" cy="2374071"/>
          </a:xfrm>
          <a:prstGeom prst="rect">
            <a:avLst/>
          </a:prstGeom>
        </p:spPr>
      </p:pic>
      <p:pic>
        <p:nvPicPr>
          <p:cNvPr id="9" name="Picture 8" descr="A picture containing text, floor, indoor, wooden&#10;&#10;Description automatically generated">
            <a:extLst>
              <a:ext uri="{FF2B5EF4-FFF2-40B4-BE49-F238E27FC236}">
                <a16:creationId xmlns:a16="http://schemas.microsoft.com/office/drawing/2014/main" id="{508FF5BD-B2CF-5654-2DBB-5E30BEBFE147}"/>
              </a:ext>
            </a:extLst>
          </p:cNvPr>
          <p:cNvPicPr>
            <a:picLocks noChangeAspect="1"/>
          </p:cNvPicPr>
          <p:nvPr/>
        </p:nvPicPr>
        <p:blipFill>
          <a:blip r:embed="rId3"/>
          <a:stretch>
            <a:fillRect/>
          </a:stretch>
        </p:blipFill>
        <p:spPr>
          <a:xfrm>
            <a:off x="604811" y="3659041"/>
            <a:ext cx="1810010" cy="2355563"/>
          </a:xfrm>
          <a:prstGeom prst="rect">
            <a:avLst/>
          </a:prstGeom>
        </p:spPr>
      </p:pic>
      <p:pic>
        <p:nvPicPr>
          <p:cNvPr id="13" name="Picture 12" descr="A picture containing text, electronics&#10;&#10;Description automatically generated">
            <a:extLst>
              <a:ext uri="{FF2B5EF4-FFF2-40B4-BE49-F238E27FC236}">
                <a16:creationId xmlns:a16="http://schemas.microsoft.com/office/drawing/2014/main" id="{FB28D470-7588-4DE7-D3CE-ADAFD07ABF9D}"/>
              </a:ext>
            </a:extLst>
          </p:cNvPr>
          <p:cNvPicPr>
            <a:picLocks noChangeAspect="1"/>
          </p:cNvPicPr>
          <p:nvPr/>
        </p:nvPicPr>
        <p:blipFill>
          <a:blip r:embed="rId4"/>
          <a:stretch>
            <a:fillRect/>
          </a:stretch>
        </p:blipFill>
        <p:spPr>
          <a:xfrm>
            <a:off x="5781056" y="3640532"/>
            <a:ext cx="3243078" cy="2374072"/>
          </a:xfrm>
          <a:prstGeom prst="rect">
            <a:avLst/>
          </a:prstGeom>
        </p:spPr>
      </p:pic>
      <p:pic>
        <p:nvPicPr>
          <p:cNvPr id="14" name="Picture 13" descr="A picture containing text, close, envelope&#10;&#10;AI-generated content may be incorrect.">
            <a:extLst>
              <a:ext uri="{FF2B5EF4-FFF2-40B4-BE49-F238E27FC236}">
                <a16:creationId xmlns:a16="http://schemas.microsoft.com/office/drawing/2014/main" id="{D7431600-24CD-8FC6-FBF3-BF9B88E2C635}"/>
              </a:ext>
            </a:extLst>
          </p:cNvPr>
          <p:cNvPicPr>
            <a:picLocks noChangeAspect="1"/>
          </p:cNvPicPr>
          <p:nvPr/>
        </p:nvPicPr>
        <p:blipFill>
          <a:blip r:embed="rId5"/>
          <a:stretch>
            <a:fillRect/>
          </a:stretch>
        </p:blipFill>
        <p:spPr>
          <a:xfrm>
            <a:off x="3409507" y="897790"/>
            <a:ext cx="2270622" cy="2374071"/>
          </a:xfrm>
          <a:prstGeom prst="rect">
            <a:avLst/>
          </a:prstGeom>
        </p:spPr>
      </p:pic>
      <p:pic>
        <p:nvPicPr>
          <p:cNvPr id="15" name="Picture 14">
            <a:extLst>
              <a:ext uri="{FF2B5EF4-FFF2-40B4-BE49-F238E27FC236}">
                <a16:creationId xmlns:a16="http://schemas.microsoft.com/office/drawing/2014/main" id="{E8FDBFA7-1072-BF6B-0C28-90869654B55D}"/>
              </a:ext>
            </a:extLst>
          </p:cNvPr>
          <p:cNvPicPr>
            <a:picLocks noChangeAspect="1"/>
          </p:cNvPicPr>
          <p:nvPr/>
        </p:nvPicPr>
        <p:blipFill>
          <a:blip r:embed="rId6"/>
          <a:stretch>
            <a:fillRect/>
          </a:stretch>
        </p:blipFill>
        <p:spPr>
          <a:xfrm>
            <a:off x="2583810" y="3646078"/>
            <a:ext cx="3033282" cy="2368526"/>
          </a:xfrm>
          <a:prstGeom prst="rect">
            <a:avLst/>
          </a:prstGeom>
        </p:spPr>
      </p:pic>
      <p:pic>
        <p:nvPicPr>
          <p:cNvPr id="16" name="Picture 15" descr="A picture containing wooden, stone&#10;&#10;AI-generated content may be incorrect.">
            <a:extLst>
              <a:ext uri="{FF2B5EF4-FFF2-40B4-BE49-F238E27FC236}">
                <a16:creationId xmlns:a16="http://schemas.microsoft.com/office/drawing/2014/main" id="{61021454-1F8B-93E7-8D1A-84BBC5325B57}"/>
              </a:ext>
            </a:extLst>
          </p:cNvPr>
          <p:cNvPicPr>
            <a:picLocks noChangeAspect="1"/>
          </p:cNvPicPr>
          <p:nvPr/>
        </p:nvPicPr>
        <p:blipFill>
          <a:blip r:embed="rId7"/>
          <a:stretch>
            <a:fillRect/>
          </a:stretch>
        </p:blipFill>
        <p:spPr>
          <a:xfrm>
            <a:off x="845389" y="897790"/>
            <a:ext cx="1928357" cy="2607292"/>
          </a:xfrm>
          <a:prstGeom prst="rect">
            <a:avLst/>
          </a:prstGeom>
        </p:spPr>
      </p:pic>
    </p:spTree>
    <p:extLst>
      <p:ext uri="{BB962C8B-B14F-4D97-AF65-F5344CB8AC3E}">
        <p14:creationId xmlns:p14="http://schemas.microsoft.com/office/powerpoint/2010/main" val="145706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ABD12-2A03-17A0-AE4A-BADDD457301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546A6C-F255-5E99-30F9-CACF00CD3A7F}"/>
              </a:ext>
            </a:extLst>
          </p:cNvPr>
          <p:cNvSpPr>
            <a:spLocks noGrp="1"/>
          </p:cNvSpPr>
          <p:nvPr>
            <p:ph type="sldNum" sz="quarter" idx="4"/>
          </p:nvPr>
        </p:nvSpPr>
        <p:spPr/>
        <p:txBody>
          <a:bodyPr/>
          <a:lstStyle/>
          <a:p>
            <a:fld id="{933A556B-7C63-244D-9B7C-B0EA8042B330}" type="slidenum">
              <a:rPr lang="en-US" smtClean="0"/>
              <a:pPr/>
              <a:t>9</a:t>
            </a:fld>
            <a:endParaRPr lang="en-US" sz="750" dirty="0"/>
          </a:p>
        </p:txBody>
      </p:sp>
      <p:sp>
        <p:nvSpPr>
          <p:cNvPr id="5" name="Title 1">
            <a:extLst>
              <a:ext uri="{FF2B5EF4-FFF2-40B4-BE49-F238E27FC236}">
                <a16:creationId xmlns:a16="http://schemas.microsoft.com/office/drawing/2014/main" id="{6E7C9195-B9C7-ABD4-DE1A-DC6079014358}"/>
              </a:ext>
            </a:extLst>
          </p:cNvPr>
          <p:cNvSpPr txBox="1">
            <a:spLocks/>
          </p:cNvSpPr>
          <p:nvPr/>
        </p:nvSpPr>
        <p:spPr>
          <a:xfrm>
            <a:off x="0" y="1246174"/>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6" name="Title 1">
            <a:extLst>
              <a:ext uri="{FF2B5EF4-FFF2-40B4-BE49-F238E27FC236}">
                <a16:creationId xmlns:a16="http://schemas.microsoft.com/office/drawing/2014/main" id="{12004C27-4C85-0202-4B5F-8B9C212F3D45}"/>
              </a:ext>
            </a:extLst>
          </p:cNvPr>
          <p:cNvSpPr txBox="1">
            <a:spLocks/>
          </p:cNvSpPr>
          <p:nvPr/>
        </p:nvSpPr>
        <p:spPr>
          <a:xfrm>
            <a:off x="2" y="1246173"/>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D18AC52-F6E8-6B99-3AF1-A95F574A475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3" name="Title 1">
            <a:extLst>
              <a:ext uri="{FF2B5EF4-FFF2-40B4-BE49-F238E27FC236}">
                <a16:creationId xmlns:a16="http://schemas.microsoft.com/office/drawing/2014/main" id="{1038F659-8248-4DB2-3B85-DCCCC48280DE}"/>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F101AEDA-3648-BA2C-87A4-9BD1A7A72B96}"/>
              </a:ext>
            </a:extLst>
          </p:cNvPr>
          <p:cNvSpPr txBox="1">
            <a:spLocks/>
          </p:cNvSpPr>
          <p:nvPr/>
        </p:nvSpPr>
        <p:spPr>
          <a:xfrm>
            <a:off x="202020" y="-13996"/>
            <a:ext cx="8927294" cy="571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Orbits to Enter and Exit </a:t>
            </a:r>
            <a:r>
              <a:rPr lang="en-GB" sz="2800"/>
              <a:t>9 magnets </a:t>
            </a:r>
            <a:endParaRPr lang="en-GB" sz="2800" dirty="0"/>
          </a:p>
        </p:txBody>
      </p:sp>
      <p:grpSp>
        <p:nvGrpSpPr>
          <p:cNvPr id="10" name="Group 9">
            <a:extLst>
              <a:ext uri="{FF2B5EF4-FFF2-40B4-BE49-F238E27FC236}">
                <a16:creationId xmlns:a16="http://schemas.microsoft.com/office/drawing/2014/main" id="{068A6A26-1CA1-0779-7EA6-D5032A7FC0AF}"/>
              </a:ext>
            </a:extLst>
          </p:cNvPr>
          <p:cNvGrpSpPr>
            <a:grpSpLocks noChangeAspect="1"/>
          </p:cNvGrpSpPr>
          <p:nvPr/>
        </p:nvGrpSpPr>
        <p:grpSpPr>
          <a:xfrm>
            <a:off x="325147" y="3731972"/>
            <a:ext cx="6608619" cy="2529645"/>
            <a:chOff x="285786" y="378281"/>
            <a:chExt cx="9355472" cy="3581086"/>
          </a:xfrm>
        </p:grpSpPr>
        <p:pic>
          <p:nvPicPr>
            <p:cNvPr id="11" name="Picture 10" descr="A picture containing diagram, line, circle, parallel&#10;&#10;Description automatically generated">
              <a:extLst>
                <a:ext uri="{FF2B5EF4-FFF2-40B4-BE49-F238E27FC236}">
                  <a16:creationId xmlns:a16="http://schemas.microsoft.com/office/drawing/2014/main" id="{391275E5-B709-7FF0-6ED3-448B6CAA9ED8}"/>
                </a:ext>
              </a:extLst>
            </p:cNvPr>
            <p:cNvPicPr>
              <a:picLocks noChangeAspect="1"/>
            </p:cNvPicPr>
            <p:nvPr/>
          </p:nvPicPr>
          <p:blipFill>
            <a:blip r:embed="rId2"/>
            <a:stretch>
              <a:fillRect/>
            </a:stretch>
          </p:blipFill>
          <p:spPr>
            <a:xfrm>
              <a:off x="559755" y="919272"/>
              <a:ext cx="3419856" cy="3032037"/>
            </a:xfrm>
            <a:prstGeom prst="rect">
              <a:avLst/>
            </a:prstGeom>
          </p:spPr>
        </p:pic>
        <p:pic>
          <p:nvPicPr>
            <p:cNvPr id="12" name="Picture 11" descr="A drawing of a spiral staircase&#10;&#10;Description automatically generated with low confidence">
              <a:extLst>
                <a:ext uri="{FF2B5EF4-FFF2-40B4-BE49-F238E27FC236}">
                  <a16:creationId xmlns:a16="http://schemas.microsoft.com/office/drawing/2014/main" id="{5AA1B799-B36D-E9B6-CA9B-5AA3EEFF1CDA}"/>
                </a:ext>
              </a:extLst>
            </p:cNvPr>
            <p:cNvPicPr>
              <a:picLocks noChangeAspect="1"/>
            </p:cNvPicPr>
            <p:nvPr/>
          </p:nvPicPr>
          <p:blipFill>
            <a:blip r:embed="rId3"/>
            <a:stretch>
              <a:fillRect/>
            </a:stretch>
          </p:blipFill>
          <p:spPr>
            <a:xfrm>
              <a:off x="6119556" y="526380"/>
              <a:ext cx="3228557" cy="3432987"/>
            </a:xfrm>
            <a:prstGeom prst="rect">
              <a:avLst/>
            </a:prstGeom>
          </p:spPr>
        </p:pic>
        <p:cxnSp>
          <p:nvCxnSpPr>
            <p:cNvPr id="13" name="Straight Connector 12">
              <a:extLst>
                <a:ext uri="{FF2B5EF4-FFF2-40B4-BE49-F238E27FC236}">
                  <a16:creationId xmlns:a16="http://schemas.microsoft.com/office/drawing/2014/main" id="{2E579C68-755D-D706-68C8-4B7CC247155F}"/>
                </a:ext>
              </a:extLst>
            </p:cNvPr>
            <p:cNvCxnSpPr>
              <a:cxnSpLocks/>
            </p:cNvCxnSpPr>
            <p:nvPr/>
          </p:nvCxnSpPr>
          <p:spPr>
            <a:xfrm>
              <a:off x="6333632" y="3846581"/>
              <a:ext cx="2880360" cy="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71D4153-DD5E-7E93-FF25-BDAB53EF9FB1}"/>
                </a:ext>
              </a:extLst>
            </p:cNvPr>
            <p:cNvCxnSpPr>
              <a:cxnSpLocks/>
            </p:cNvCxnSpPr>
            <p:nvPr/>
          </p:nvCxnSpPr>
          <p:spPr>
            <a:xfrm flipH="1">
              <a:off x="9213997" y="2087472"/>
              <a:ext cx="1996" cy="1863837"/>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80CDC6E-1D57-E30F-53A6-C33848ADF584}"/>
                </a:ext>
              </a:extLst>
            </p:cNvPr>
            <p:cNvCxnSpPr>
              <a:cxnSpLocks/>
            </p:cNvCxnSpPr>
            <p:nvPr/>
          </p:nvCxnSpPr>
          <p:spPr>
            <a:xfrm>
              <a:off x="6333632" y="1614397"/>
              <a:ext cx="0" cy="2336912"/>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B61EB946-F2AB-BE2F-1493-8A358DAFB4CD}"/>
                </a:ext>
              </a:extLst>
            </p:cNvPr>
            <p:cNvSpPr txBox="1"/>
            <p:nvPr/>
          </p:nvSpPr>
          <p:spPr>
            <a:xfrm>
              <a:off x="7288691" y="3554113"/>
              <a:ext cx="866428" cy="338578"/>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~14 cm</a:t>
              </a:r>
            </a:p>
          </p:txBody>
        </p:sp>
        <p:cxnSp>
          <p:nvCxnSpPr>
            <p:cNvPr id="17" name="Straight Connector 16">
              <a:extLst>
                <a:ext uri="{FF2B5EF4-FFF2-40B4-BE49-F238E27FC236}">
                  <a16:creationId xmlns:a16="http://schemas.microsoft.com/office/drawing/2014/main" id="{B116552E-85E5-423B-CD08-5544C09D8387}"/>
                </a:ext>
              </a:extLst>
            </p:cNvPr>
            <p:cNvCxnSpPr>
              <a:cxnSpLocks/>
            </p:cNvCxnSpPr>
            <p:nvPr/>
          </p:nvCxnSpPr>
          <p:spPr>
            <a:xfrm flipH="1">
              <a:off x="7817250" y="3451000"/>
              <a:ext cx="1088303"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1B9D0E6-58D8-14A7-3B8D-0D27BFBB7163}"/>
                </a:ext>
              </a:extLst>
            </p:cNvPr>
            <p:cNvCxnSpPr>
              <a:cxnSpLocks/>
            </p:cNvCxnSpPr>
            <p:nvPr/>
          </p:nvCxnSpPr>
          <p:spPr>
            <a:xfrm flipH="1">
              <a:off x="8191006" y="1212626"/>
              <a:ext cx="1450252"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2256574-3866-662A-2EA6-E8B1D32339BD}"/>
                </a:ext>
              </a:extLst>
            </p:cNvPr>
            <p:cNvCxnSpPr>
              <a:cxnSpLocks/>
            </p:cNvCxnSpPr>
            <p:nvPr/>
          </p:nvCxnSpPr>
          <p:spPr>
            <a:xfrm flipH="1">
              <a:off x="9520212" y="1212626"/>
              <a:ext cx="0" cy="2238375"/>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595EA825-B19F-DB71-A334-612FD9EA3ADA}"/>
                </a:ext>
              </a:extLst>
            </p:cNvPr>
            <p:cNvSpPr txBox="1"/>
            <p:nvPr/>
          </p:nvSpPr>
          <p:spPr>
            <a:xfrm rot="16200000">
              <a:off x="8975357" y="2081695"/>
              <a:ext cx="850753" cy="338577"/>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~11 cm</a:t>
              </a:r>
            </a:p>
          </p:txBody>
        </p:sp>
        <p:cxnSp>
          <p:nvCxnSpPr>
            <p:cNvPr id="21" name="Straight Connector 20">
              <a:extLst>
                <a:ext uri="{FF2B5EF4-FFF2-40B4-BE49-F238E27FC236}">
                  <a16:creationId xmlns:a16="http://schemas.microsoft.com/office/drawing/2014/main" id="{8287913D-EAED-FF38-D372-18822EDF3326}"/>
                </a:ext>
              </a:extLst>
            </p:cNvPr>
            <p:cNvCxnSpPr>
              <a:cxnSpLocks/>
            </p:cNvCxnSpPr>
            <p:nvPr/>
          </p:nvCxnSpPr>
          <p:spPr>
            <a:xfrm>
              <a:off x="833590" y="3848608"/>
              <a:ext cx="2662811" cy="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5564FDA-1C8E-ED59-2A0F-D73AFB2A7997}"/>
                </a:ext>
              </a:extLst>
            </p:cNvPr>
            <p:cNvCxnSpPr>
              <a:cxnSpLocks/>
            </p:cNvCxnSpPr>
            <p:nvPr/>
          </p:nvCxnSpPr>
          <p:spPr>
            <a:xfrm>
              <a:off x="833590" y="1567044"/>
              <a:ext cx="0" cy="2384265"/>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A9DEBD2-6927-747C-C0B9-26E55A698C91}"/>
                </a:ext>
              </a:extLst>
            </p:cNvPr>
            <p:cNvCxnSpPr>
              <a:cxnSpLocks/>
            </p:cNvCxnSpPr>
            <p:nvPr/>
          </p:nvCxnSpPr>
          <p:spPr>
            <a:xfrm>
              <a:off x="3496401" y="1637893"/>
              <a:ext cx="0" cy="2313416"/>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455E027D-D045-2299-2441-2AC3FA2A610D}"/>
                </a:ext>
              </a:extLst>
            </p:cNvPr>
            <p:cNvSpPr txBox="1"/>
            <p:nvPr/>
          </p:nvSpPr>
          <p:spPr>
            <a:xfrm>
              <a:off x="1701892" y="3570335"/>
              <a:ext cx="866428" cy="338578"/>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~13 cm</a:t>
              </a:r>
            </a:p>
          </p:txBody>
        </p:sp>
        <p:cxnSp>
          <p:nvCxnSpPr>
            <p:cNvPr id="25" name="Straight Connector 24">
              <a:extLst>
                <a:ext uri="{FF2B5EF4-FFF2-40B4-BE49-F238E27FC236}">
                  <a16:creationId xmlns:a16="http://schemas.microsoft.com/office/drawing/2014/main" id="{3944B194-72BE-5A0A-62B0-BF72F35BC1EC}"/>
                </a:ext>
              </a:extLst>
            </p:cNvPr>
            <p:cNvCxnSpPr>
              <a:cxnSpLocks/>
            </p:cNvCxnSpPr>
            <p:nvPr/>
          </p:nvCxnSpPr>
          <p:spPr>
            <a:xfrm flipH="1">
              <a:off x="454025" y="1076100"/>
              <a:ext cx="1710970"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C102A28-C0A9-882A-C018-6A8982AA0927}"/>
                </a:ext>
              </a:extLst>
            </p:cNvPr>
            <p:cNvCxnSpPr>
              <a:cxnSpLocks/>
            </p:cNvCxnSpPr>
            <p:nvPr/>
          </p:nvCxnSpPr>
          <p:spPr>
            <a:xfrm flipH="1">
              <a:off x="444500" y="3590700"/>
              <a:ext cx="1710970"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0FC608B-A186-8A1A-82E7-B3854650E28B}"/>
                </a:ext>
              </a:extLst>
            </p:cNvPr>
            <p:cNvCxnSpPr>
              <a:cxnSpLocks/>
            </p:cNvCxnSpPr>
            <p:nvPr/>
          </p:nvCxnSpPr>
          <p:spPr>
            <a:xfrm>
              <a:off x="587721" y="1076100"/>
              <a:ext cx="0" cy="251460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64622738-B949-59FF-89F0-BAF3F25E9B18}"/>
                </a:ext>
              </a:extLst>
            </p:cNvPr>
            <p:cNvSpPr txBox="1"/>
            <p:nvPr/>
          </p:nvSpPr>
          <p:spPr>
            <a:xfrm rot="16200000">
              <a:off x="-102131" y="2162523"/>
              <a:ext cx="1114414" cy="338577"/>
            </a:xfrm>
            <a:prstGeom prst="rect">
              <a:avLst/>
            </a:prstGeom>
            <a:noFill/>
          </p:spPr>
          <p:txBody>
            <a:bodyPr wrap="square" rtlCol="0">
              <a:spAutoFit/>
            </a:bodyPr>
            <a:lstStyle/>
            <a:p>
              <a:r>
                <a:rPr lang="en-US" sz="1200" b="1" dirty="0">
                  <a:solidFill>
                    <a:srgbClr val="002060"/>
                  </a:solidFill>
                  <a:latin typeface="Arial" panose="020B0604020202020204" pitchFamily="34" charset="0"/>
                  <a:cs typeface="Arial" panose="020B0604020202020204" pitchFamily="34" charset="0"/>
                </a:rPr>
                <a:t>~12.5 cm</a:t>
              </a:r>
            </a:p>
          </p:txBody>
        </p:sp>
        <p:sp>
          <p:nvSpPr>
            <p:cNvPr id="29" name="TextBox 28">
              <a:extLst>
                <a:ext uri="{FF2B5EF4-FFF2-40B4-BE49-F238E27FC236}">
                  <a16:creationId xmlns:a16="http://schemas.microsoft.com/office/drawing/2014/main" id="{1C6120B5-B091-D4B2-818B-4E93D83D5CF9}"/>
                </a:ext>
              </a:extLst>
            </p:cNvPr>
            <p:cNvSpPr txBox="1"/>
            <p:nvPr/>
          </p:nvSpPr>
          <p:spPr>
            <a:xfrm>
              <a:off x="6236460" y="382169"/>
              <a:ext cx="3349887" cy="412241"/>
            </a:xfrm>
            <a:prstGeom prst="rect">
              <a:avLst/>
            </a:prstGeom>
            <a:noFill/>
          </p:spPr>
          <p:txBody>
            <a:bodyPr wrap="none" rtlCol="0">
              <a:spAutoFit/>
            </a:bodyPr>
            <a:lstStyle/>
            <a:p>
              <a:r>
                <a:rPr lang="en-US" sz="1400" b="1" dirty="0">
                  <a:solidFill>
                    <a:srgbClr val="002060"/>
                  </a:solidFill>
                  <a:latin typeface="Arial" panose="020B0604020202020204" pitchFamily="34" charset="0"/>
                  <a:cs typeface="Arial" panose="020B0604020202020204" pitchFamily="34" charset="0"/>
                </a:rPr>
                <a:t>D magnet Length 9.652 cm </a:t>
              </a:r>
            </a:p>
          </p:txBody>
        </p:sp>
        <p:sp>
          <p:nvSpPr>
            <p:cNvPr id="30" name="TextBox 29">
              <a:extLst>
                <a:ext uri="{FF2B5EF4-FFF2-40B4-BE49-F238E27FC236}">
                  <a16:creationId xmlns:a16="http://schemas.microsoft.com/office/drawing/2014/main" id="{CC89C5B8-CA0A-F726-7566-7490C178BECB}"/>
                </a:ext>
              </a:extLst>
            </p:cNvPr>
            <p:cNvSpPr txBox="1"/>
            <p:nvPr/>
          </p:nvSpPr>
          <p:spPr>
            <a:xfrm>
              <a:off x="285786" y="378281"/>
              <a:ext cx="3217795" cy="435704"/>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F magnet length 18 cm </a:t>
              </a:r>
            </a:p>
          </p:txBody>
        </p:sp>
      </p:grpSp>
      <p:pic>
        <p:nvPicPr>
          <p:cNvPr id="31" name="Picture 30" descr="A picture containing indoor, electronics, projector&#10;&#10;AI-generated content may be incorrect.">
            <a:extLst>
              <a:ext uri="{FF2B5EF4-FFF2-40B4-BE49-F238E27FC236}">
                <a16:creationId xmlns:a16="http://schemas.microsoft.com/office/drawing/2014/main" id="{37554392-B2EE-E807-4969-1072A57894FE}"/>
              </a:ext>
            </a:extLst>
          </p:cNvPr>
          <p:cNvPicPr>
            <a:picLocks noChangeAspect="1"/>
          </p:cNvPicPr>
          <p:nvPr/>
        </p:nvPicPr>
        <p:blipFill>
          <a:blip r:embed="rId4"/>
          <a:stretch>
            <a:fillRect/>
          </a:stretch>
        </p:blipFill>
        <p:spPr>
          <a:xfrm>
            <a:off x="2716672" y="4321345"/>
            <a:ext cx="1712476" cy="1819785"/>
          </a:xfrm>
          <a:prstGeom prst="rect">
            <a:avLst/>
          </a:prstGeom>
        </p:spPr>
      </p:pic>
      <p:pic>
        <p:nvPicPr>
          <p:cNvPr id="32" name="Picture 31" descr="A picture containing text, electronics, indoor, box&#10;&#10;AI-generated content may be incorrect.">
            <a:extLst>
              <a:ext uri="{FF2B5EF4-FFF2-40B4-BE49-F238E27FC236}">
                <a16:creationId xmlns:a16="http://schemas.microsoft.com/office/drawing/2014/main" id="{7EFC21E6-724E-8E79-3C2D-A72480492B0F}"/>
              </a:ext>
            </a:extLst>
          </p:cNvPr>
          <p:cNvPicPr>
            <a:picLocks noChangeAspect="1"/>
          </p:cNvPicPr>
          <p:nvPr/>
        </p:nvPicPr>
        <p:blipFill>
          <a:blip r:embed="rId5"/>
          <a:stretch>
            <a:fillRect/>
          </a:stretch>
        </p:blipFill>
        <p:spPr>
          <a:xfrm>
            <a:off x="6993131" y="4224905"/>
            <a:ext cx="2015396" cy="1989612"/>
          </a:xfrm>
          <a:prstGeom prst="rect">
            <a:avLst/>
          </a:prstGeom>
        </p:spPr>
      </p:pic>
      <p:grpSp>
        <p:nvGrpSpPr>
          <p:cNvPr id="33" name="Group 32">
            <a:extLst>
              <a:ext uri="{FF2B5EF4-FFF2-40B4-BE49-F238E27FC236}">
                <a16:creationId xmlns:a16="http://schemas.microsoft.com/office/drawing/2014/main" id="{9A834BA7-CC32-E4E5-FCAA-0E8B2FB32AA6}"/>
              </a:ext>
            </a:extLst>
          </p:cNvPr>
          <p:cNvGrpSpPr/>
          <p:nvPr/>
        </p:nvGrpSpPr>
        <p:grpSpPr>
          <a:xfrm>
            <a:off x="450603" y="536121"/>
            <a:ext cx="8318259" cy="2892876"/>
            <a:chOff x="82303" y="536121"/>
            <a:chExt cx="8762128" cy="3095646"/>
          </a:xfrm>
        </p:grpSpPr>
        <p:grpSp>
          <p:nvGrpSpPr>
            <p:cNvPr id="34" name="Group 33">
              <a:extLst>
                <a:ext uri="{FF2B5EF4-FFF2-40B4-BE49-F238E27FC236}">
                  <a16:creationId xmlns:a16="http://schemas.microsoft.com/office/drawing/2014/main" id="{2F126F3A-048C-4442-A349-6A3DB146EDB3}"/>
                </a:ext>
              </a:extLst>
            </p:cNvPr>
            <p:cNvGrpSpPr/>
            <p:nvPr/>
          </p:nvGrpSpPr>
          <p:grpSpPr>
            <a:xfrm>
              <a:off x="4504624" y="553702"/>
              <a:ext cx="4339807" cy="2672101"/>
              <a:chOff x="4789696" y="1239731"/>
              <a:chExt cx="4048719" cy="2362166"/>
            </a:xfrm>
          </p:grpSpPr>
          <p:pic>
            <p:nvPicPr>
              <p:cNvPr id="45" name="Picture 44" descr="A line drawing of a wave&#10;&#10;Description automatically generated with medium confidence">
                <a:extLst>
                  <a:ext uri="{FF2B5EF4-FFF2-40B4-BE49-F238E27FC236}">
                    <a16:creationId xmlns:a16="http://schemas.microsoft.com/office/drawing/2014/main" id="{202DFE56-7A58-E024-1EE7-DF236BA3EE41}"/>
                  </a:ext>
                </a:extLst>
              </p:cNvPr>
              <p:cNvPicPr>
                <a:picLocks noChangeAspect="1"/>
              </p:cNvPicPr>
              <p:nvPr/>
            </p:nvPicPr>
            <p:blipFill>
              <a:blip r:embed="rId6"/>
              <a:stretch>
                <a:fillRect/>
              </a:stretch>
            </p:blipFill>
            <p:spPr>
              <a:xfrm>
                <a:off x="5223714" y="1239731"/>
                <a:ext cx="3614701" cy="2362166"/>
              </a:xfrm>
              <a:prstGeom prst="rect">
                <a:avLst/>
              </a:prstGeom>
            </p:spPr>
          </p:pic>
          <p:sp>
            <p:nvSpPr>
              <p:cNvPr id="46" name="TextBox 45">
                <a:extLst>
                  <a:ext uri="{FF2B5EF4-FFF2-40B4-BE49-F238E27FC236}">
                    <a16:creationId xmlns:a16="http://schemas.microsoft.com/office/drawing/2014/main" id="{F0FA9794-423B-8267-556D-4AB6CD1D7F28}"/>
                  </a:ext>
                </a:extLst>
              </p:cNvPr>
              <p:cNvSpPr txBox="1"/>
              <p:nvPr/>
            </p:nvSpPr>
            <p:spPr>
              <a:xfrm>
                <a:off x="4828969" y="2859405"/>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10 MeV</a:t>
                </a:r>
              </a:p>
            </p:txBody>
          </p:sp>
          <p:sp>
            <p:nvSpPr>
              <p:cNvPr id="47" name="TextBox 46">
                <a:extLst>
                  <a:ext uri="{FF2B5EF4-FFF2-40B4-BE49-F238E27FC236}">
                    <a16:creationId xmlns:a16="http://schemas.microsoft.com/office/drawing/2014/main" id="{E73D4477-AE45-1A3E-9C89-9DA3CABD1A29}"/>
                  </a:ext>
                </a:extLst>
              </p:cNvPr>
              <p:cNvSpPr txBox="1"/>
              <p:nvPr/>
            </p:nvSpPr>
            <p:spPr>
              <a:xfrm>
                <a:off x="4801501" y="1843556"/>
                <a:ext cx="740908"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250 MeV</a:t>
                </a:r>
              </a:p>
            </p:txBody>
          </p:sp>
          <p:sp>
            <p:nvSpPr>
              <p:cNvPr id="48" name="TextBox 47">
                <a:extLst>
                  <a:ext uri="{FF2B5EF4-FFF2-40B4-BE49-F238E27FC236}">
                    <a16:creationId xmlns:a16="http://schemas.microsoft.com/office/drawing/2014/main" id="{1708222F-3B26-44D9-17E8-CFDCCCCD4E52}"/>
                  </a:ext>
                </a:extLst>
              </p:cNvPr>
              <p:cNvSpPr txBox="1"/>
              <p:nvPr/>
            </p:nvSpPr>
            <p:spPr>
              <a:xfrm>
                <a:off x="4838391" y="2720913"/>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25 MeV</a:t>
                </a:r>
              </a:p>
            </p:txBody>
          </p:sp>
          <p:sp>
            <p:nvSpPr>
              <p:cNvPr id="49" name="TextBox 48">
                <a:extLst>
                  <a:ext uri="{FF2B5EF4-FFF2-40B4-BE49-F238E27FC236}">
                    <a16:creationId xmlns:a16="http://schemas.microsoft.com/office/drawing/2014/main" id="{4A4FBFC1-C43F-E574-2661-E022ECA2D7DE}"/>
                  </a:ext>
                </a:extLst>
              </p:cNvPr>
              <p:cNvSpPr txBox="1"/>
              <p:nvPr/>
            </p:nvSpPr>
            <p:spPr>
              <a:xfrm>
                <a:off x="4840774" y="2345790"/>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70 MeV</a:t>
                </a:r>
              </a:p>
            </p:txBody>
          </p:sp>
          <p:sp>
            <p:nvSpPr>
              <p:cNvPr id="50" name="TextBox 49">
                <a:extLst>
                  <a:ext uri="{FF2B5EF4-FFF2-40B4-BE49-F238E27FC236}">
                    <a16:creationId xmlns:a16="http://schemas.microsoft.com/office/drawing/2014/main" id="{FE1126B8-FBC5-F540-D613-6D980B4E77EA}"/>
                  </a:ext>
                </a:extLst>
              </p:cNvPr>
              <p:cNvSpPr txBox="1"/>
              <p:nvPr/>
            </p:nvSpPr>
            <p:spPr>
              <a:xfrm>
                <a:off x="4789696" y="2116914"/>
                <a:ext cx="740908"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150 MeV</a:t>
                </a:r>
              </a:p>
            </p:txBody>
          </p:sp>
          <p:sp>
            <p:nvSpPr>
              <p:cNvPr id="51" name="TextBox 50">
                <a:extLst>
                  <a:ext uri="{FF2B5EF4-FFF2-40B4-BE49-F238E27FC236}">
                    <a16:creationId xmlns:a16="http://schemas.microsoft.com/office/drawing/2014/main" id="{5C9F93C6-9D7D-C43B-3427-3F78DE6670E8}"/>
                  </a:ext>
                </a:extLst>
              </p:cNvPr>
              <p:cNvSpPr txBox="1"/>
              <p:nvPr/>
            </p:nvSpPr>
            <p:spPr>
              <a:xfrm>
                <a:off x="4803716" y="1958099"/>
                <a:ext cx="740908"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202 MeV</a:t>
                </a:r>
              </a:p>
            </p:txBody>
          </p:sp>
          <p:sp>
            <p:nvSpPr>
              <p:cNvPr id="52" name="TextBox 51">
                <a:extLst>
                  <a:ext uri="{FF2B5EF4-FFF2-40B4-BE49-F238E27FC236}">
                    <a16:creationId xmlns:a16="http://schemas.microsoft.com/office/drawing/2014/main" id="{5DFB1388-4F9D-AC4A-DD1A-A3D91FC94008}"/>
                  </a:ext>
                </a:extLst>
              </p:cNvPr>
              <p:cNvSpPr txBox="1"/>
              <p:nvPr/>
            </p:nvSpPr>
            <p:spPr>
              <a:xfrm>
                <a:off x="4789696" y="2231352"/>
                <a:ext cx="740908" cy="190455"/>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129 MeV</a:t>
                </a:r>
              </a:p>
            </p:txBody>
          </p:sp>
          <p:sp>
            <p:nvSpPr>
              <p:cNvPr id="53" name="TextBox 52">
                <a:extLst>
                  <a:ext uri="{FF2B5EF4-FFF2-40B4-BE49-F238E27FC236}">
                    <a16:creationId xmlns:a16="http://schemas.microsoft.com/office/drawing/2014/main" id="{03B6ADBE-6BC8-CBE1-10BE-086511B5E428}"/>
                  </a:ext>
                </a:extLst>
              </p:cNvPr>
              <p:cNvSpPr txBox="1"/>
              <p:nvPr/>
            </p:nvSpPr>
            <p:spPr>
              <a:xfrm>
                <a:off x="4838391" y="2440999"/>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50 MeV</a:t>
                </a:r>
              </a:p>
            </p:txBody>
          </p:sp>
          <p:sp>
            <p:nvSpPr>
              <p:cNvPr id="54" name="TextBox 53">
                <a:extLst>
                  <a:ext uri="{FF2B5EF4-FFF2-40B4-BE49-F238E27FC236}">
                    <a16:creationId xmlns:a16="http://schemas.microsoft.com/office/drawing/2014/main" id="{80C4889B-7E9A-35C3-C160-E074C621D683}"/>
                  </a:ext>
                </a:extLst>
              </p:cNvPr>
              <p:cNvSpPr txBox="1"/>
              <p:nvPr/>
            </p:nvSpPr>
            <p:spPr>
              <a:xfrm rot="318635">
                <a:off x="8032330" y="1898849"/>
                <a:ext cx="731290" cy="246221"/>
              </a:xfrm>
              <a:prstGeom prst="rect">
                <a:avLst/>
              </a:prstGeom>
              <a:noFill/>
            </p:spPr>
            <p:txBody>
              <a:bodyPr wrap="square" rtlCol="0">
                <a:spAutoFit/>
              </a:bodyPr>
              <a:lstStyle/>
              <a:p>
                <a:r>
                  <a:rPr lang="en-US" sz="1000" b="1" dirty="0">
                    <a:solidFill>
                      <a:srgbClr val="002060"/>
                    </a:solidFill>
                    <a:latin typeface="Arial" panose="020B0604020202020204" pitchFamily="34" charset="0"/>
                    <a:cs typeface="Arial" panose="020B0604020202020204" pitchFamily="34" charset="0"/>
                  </a:rPr>
                  <a:t>19.6 mm</a:t>
                </a:r>
              </a:p>
            </p:txBody>
          </p:sp>
          <p:sp>
            <p:nvSpPr>
              <p:cNvPr id="55" name="TextBox 54">
                <a:extLst>
                  <a:ext uri="{FF2B5EF4-FFF2-40B4-BE49-F238E27FC236}">
                    <a16:creationId xmlns:a16="http://schemas.microsoft.com/office/drawing/2014/main" id="{91B8458A-0338-6ACE-4902-9B566FD7423D}"/>
                  </a:ext>
                </a:extLst>
              </p:cNvPr>
              <p:cNvSpPr txBox="1"/>
              <p:nvPr/>
            </p:nvSpPr>
            <p:spPr>
              <a:xfrm rot="318635">
                <a:off x="7869441" y="3026618"/>
                <a:ext cx="772969" cy="246221"/>
              </a:xfrm>
              <a:prstGeom prst="rect">
                <a:avLst/>
              </a:prstGeom>
              <a:noFill/>
            </p:spPr>
            <p:txBody>
              <a:bodyPr wrap="square" rtlCol="0">
                <a:spAutoFit/>
              </a:bodyPr>
              <a:lstStyle/>
              <a:p>
                <a:r>
                  <a:rPr lang="en-US" sz="1000" b="1" dirty="0">
                    <a:solidFill>
                      <a:srgbClr val="002060"/>
                    </a:solidFill>
                    <a:latin typeface="Arial" panose="020B0604020202020204" pitchFamily="34" charset="0"/>
                    <a:cs typeface="Arial" panose="020B0604020202020204" pitchFamily="34" charset="0"/>
                  </a:rPr>
                  <a:t>-33.2 mm</a:t>
                </a:r>
              </a:p>
            </p:txBody>
          </p:sp>
        </p:grpSp>
        <p:grpSp>
          <p:nvGrpSpPr>
            <p:cNvPr id="35" name="Group 34">
              <a:extLst>
                <a:ext uri="{FF2B5EF4-FFF2-40B4-BE49-F238E27FC236}">
                  <a16:creationId xmlns:a16="http://schemas.microsoft.com/office/drawing/2014/main" id="{109D7080-F6E3-E4EC-65FD-C4264031D1A7}"/>
                </a:ext>
              </a:extLst>
            </p:cNvPr>
            <p:cNvGrpSpPr/>
            <p:nvPr/>
          </p:nvGrpSpPr>
          <p:grpSpPr>
            <a:xfrm>
              <a:off x="82303" y="536121"/>
              <a:ext cx="4353572" cy="3095646"/>
              <a:chOff x="82303" y="536121"/>
              <a:chExt cx="4353572" cy="3095646"/>
            </a:xfrm>
          </p:grpSpPr>
          <p:grpSp>
            <p:nvGrpSpPr>
              <p:cNvPr id="36" name="Group 35">
                <a:extLst>
                  <a:ext uri="{FF2B5EF4-FFF2-40B4-BE49-F238E27FC236}">
                    <a16:creationId xmlns:a16="http://schemas.microsoft.com/office/drawing/2014/main" id="{5FA9836F-3810-5139-DFCE-54D8CFF14FD2}"/>
                  </a:ext>
                </a:extLst>
              </p:cNvPr>
              <p:cNvGrpSpPr>
                <a:grpSpLocks noChangeAspect="1"/>
              </p:cNvGrpSpPr>
              <p:nvPr/>
            </p:nvGrpSpPr>
            <p:grpSpPr>
              <a:xfrm>
                <a:off x="368465" y="544143"/>
                <a:ext cx="4067410" cy="3087624"/>
                <a:chOff x="1644859" y="301606"/>
                <a:chExt cx="7967286" cy="6048071"/>
              </a:xfrm>
            </p:grpSpPr>
            <p:pic>
              <p:nvPicPr>
                <p:cNvPr id="39" name="Picture 38" descr="A graph of a graph of lines&#10;&#10;Description automatically generated with medium confidence">
                  <a:extLst>
                    <a:ext uri="{FF2B5EF4-FFF2-40B4-BE49-F238E27FC236}">
                      <a16:creationId xmlns:a16="http://schemas.microsoft.com/office/drawing/2014/main" id="{8DDD12F5-5DBA-A10C-B30B-B3D905C5377B}"/>
                    </a:ext>
                  </a:extLst>
                </p:cNvPr>
                <p:cNvPicPr>
                  <a:picLocks noChangeAspect="1"/>
                </p:cNvPicPr>
                <p:nvPr/>
              </p:nvPicPr>
              <p:blipFill>
                <a:blip r:embed="rId7"/>
                <a:stretch>
                  <a:fillRect/>
                </a:stretch>
              </p:blipFill>
              <p:spPr>
                <a:xfrm>
                  <a:off x="1775431" y="301606"/>
                  <a:ext cx="7641828" cy="3933594"/>
                </a:xfrm>
                <a:prstGeom prst="rect">
                  <a:avLst/>
                </a:prstGeom>
              </p:spPr>
            </p:pic>
            <p:sp>
              <p:nvSpPr>
                <p:cNvPr id="40" name="TextBox 39">
                  <a:extLst>
                    <a:ext uri="{FF2B5EF4-FFF2-40B4-BE49-F238E27FC236}">
                      <a16:creationId xmlns:a16="http://schemas.microsoft.com/office/drawing/2014/main" id="{26E70DFD-B698-D47E-A181-1E6CB204B507}"/>
                    </a:ext>
                  </a:extLst>
                </p:cNvPr>
                <p:cNvSpPr txBox="1"/>
                <p:nvPr/>
              </p:nvSpPr>
              <p:spPr>
                <a:xfrm>
                  <a:off x="7671510" y="392471"/>
                  <a:ext cx="1564339" cy="54258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250 MeV</a:t>
                  </a:r>
                </a:p>
              </p:txBody>
            </p:sp>
            <p:sp>
              <p:nvSpPr>
                <p:cNvPr id="41" name="TextBox 40">
                  <a:extLst>
                    <a:ext uri="{FF2B5EF4-FFF2-40B4-BE49-F238E27FC236}">
                      <a16:creationId xmlns:a16="http://schemas.microsoft.com/office/drawing/2014/main" id="{9C8D37BB-7940-6F94-743E-1820AA00B966}"/>
                    </a:ext>
                  </a:extLst>
                </p:cNvPr>
                <p:cNvSpPr txBox="1"/>
                <p:nvPr/>
              </p:nvSpPr>
              <p:spPr>
                <a:xfrm>
                  <a:off x="7807928" y="3618680"/>
                  <a:ext cx="1397919" cy="54258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10 MeV</a:t>
                  </a:r>
                </a:p>
              </p:txBody>
            </p:sp>
            <p:sp>
              <p:nvSpPr>
                <p:cNvPr id="42" name="TextBox 41">
                  <a:extLst>
                    <a:ext uri="{FF2B5EF4-FFF2-40B4-BE49-F238E27FC236}">
                      <a16:creationId xmlns:a16="http://schemas.microsoft.com/office/drawing/2014/main" id="{F6C20B07-2B50-1F97-E376-BDA866743D13}"/>
                    </a:ext>
                  </a:extLst>
                </p:cNvPr>
                <p:cNvSpPr txBox="1"/>
                <p:nvPr/>
              </p:nvSpPr>
              <p:spPr>
                <a:xfrm>
                  <a:off x="7671510" y="1496665"/>
                  <a:ext cx="1564339" cy="54258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129 MeV</a:t>
                  </a:r>
                </a:p>
              </p:txBody>
            </p:sp>
            <p:pic>
              <p:nvPicPr>
                <p:cNvPr id="43" name="Picture 42">
                  <a:extLst>
                    <a:ext uri="{FF2B5EF4-FFF2-40B4-BE49-F238E27FC236}">
                      <a16:creationId xmlns:a16="http://schemas.microsoft.com/office/drawing/2014/main" id="{F03A783F-933D-5DFB-5ED1-427B7C5ABDAB}"/>
                    </a:ext>
                  </a:extLst>
                </p:cNvPr>
                <p:cNvPicPr>
                  <a:picLocks noChangeAspect="1"/>
                </p:cNvPicPr>
                <p:nvPr/>
              </p:nvPicPr>
              <p:blipFill>
                <a:blip r:embed="rId8"/>
                <a:stretch>
                  <a:fillRect/>
                </a:stretch>
              </p:blipFill>
              <p:spPr>
                <a:xfrm>
                  <a:off x="1644859" y="4322095"/>
                  <a:ext cx="7772398" cy="2027582"/>
                </a:xfrm>
                <a:prstGeom prst="rect">
                  <a:avLst/>
                </a:prstGeom>
              </p:spPr>
            </p:pic>
            <p:sp>
              <p:nvSpPr>
                <p:cNvPr id="44" name="TextBox 43">
                  <a:extLst>
                    <a:ext uri="{FF2B5EF4-FFF2-40B4-BE49-F238E27FC236}">
                      <a16:creationId xmlns:a16="http://schemas.microsoft.com/office/drawing/2014/main" id="{7B0D6D64-1BE9-163E-D86F-24990FB2F32D}"/>
                    </a:ext>
                  </a:extLst>
                </p:cNvPr>
                <p:cNvSpPr txBox="1"/>
                <p:nvPr/>
              </p:nvSpPr>
              <p:spPr>
                <a:xfrm>
                  <a:off x="7391551" y="4873936"/>
                  <a:ext cx="2220594" cy="904314"/>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DISPERSION</a:t>
                  </a:r>
                </a:p>
                <a:p>
                  <a:r>
                    <a:rPr lang="en-US" sz="1200" b="1" dirty="0">
                      <a:solidFill>
                        <a:srgbClr val="002060"/>
                      </a:solidFill>
                      <a:latin typeface="Arial" panose="020B0604020202020204" pitchFamily="34" charset="0"/>
                      <a:cs typeface="Arial" panose="020B0604020202020204" pitchFamily="34" charset="0"/>
                    </a:rPr>
                    <a:t>FUNCTION</a:t>
                  </a:r>
                </a:p>
              </p:txBody>
            </p:sp>
          </p:grpSp>
          <p:sp>
            <p:nvSpPr>
              <p:cNvPr id="37" name="TextBox 36">
                <a:extLst>
                  <a:ext uri="{FF2B5EF4-FFF2-40B4-BE49-F238E27FC236}">
                    <a16:creationId xmlns:a16="http://schemas.microsoft.com/office/drawing/2014/main" id="{790F5A63-C84C-0B37-0D28-52BB89F5EAF0}"/>
                  </a:ext>
                </a:extLst>
              </p:cNvPr>
              <p:cNvSpPr txBox="1"/>
              <p:nvPr/>
            </p:nvSpPr>
            <p:spPr>
              <a:xfrm>
                <a:off x="150241" y="536121"/>
                <a:ext cx="652743" cy="276999"/>
              </a:xfrm>
              <a:prstGeom prst="rect">
                <a:avLst/>
              </a:prstGeom>
              <a:solidFill>
                <a:schemeClr val="bg1"/>
              </a:solidFill>
            </p:spPr>
            <p:txBody>
              <a:bodyPr wrap="none" rtlCol="0">
                <a:spAutoFit/>
              </a:bodyPr>
              <a:lstStyle/>
              <a:p>
                <a:r>
                  <a:rPr lang="en-US" sz="1200" b="1" dirty="0"/>
                  <a:t>20 mm</a:t>
                </a:r>
              </a:p>
            </p:txBody>
          </p:sp>
          <p:sp>
            <p:nvSpPr>
              <p:cNvPr id="38" name="TextBox 37">
                <a:extLst>
                  <a:ext uri="{FF2B5EF4-FFF2-40B4-BE49-F238E27FC236}">
                    <a16:creationId xmlns:a16="http://schemas.microsoft.com/office/drawing/2014/main" id="{280012BE-1990-57F3-56BA-9F2CBB729C20}"/>
                  </a:ext>
                </a:extLst>
              </p:cNvPr>
              <p:cNvSpPr txBox="1"/>
              <p:nvPr/>
            </p:nvSpPr>
            <p:spPr>
              <a:xfrm>
                <a:off x="82303" y="2274171"/>
                <a:ext cx="705642" cy="276999"/>
              </a:xfrm>
              <a:prstGeom prst="rect">
                <a:avLst/>
              </a:prstGeom>
              <a:solidFill>
                <a:schemeClr val="bg1"/>
              </a:solidFill>
            </p:spPr>
            <p:txBody>
              <a:bodyPr wrap="none" rtlCol="0">
                <a:spAutoFit/>
              </a:bodyPr>
              <a:lstStyle/>
              <a:p>
                <a:r>
                  <a:rPr lang="en-US" sz="1200" b="1" dirty="0"/>
                  <a:t>-30 mm</a:t>
                </a:r>
              </a:p>
            </p:txBody>
          </p:sp>
        </p:grpSp>
      </p:grpSp>
      <p:pic>
        <p:nvPicPr>
          <p:cNvPr id="56" name="Picture 55">
            <a:extLst>
              <a:ext uri="{FF2B5EF4-FFF2-40B4-BE49-F238E27FC236}">
                <a16:creationId xmlns:a16="http://schemas.microsoft.com/office/drawing/2014/main" id="{CC3A6A79-D60C-345A-9F92-272955CFC11A}"/>
              </a:ext>
            </a:extLst>
          </p:cNvPr>
          <p:cNvPicPr>
            <a:picLocks noChangeAspect="1"/>
          </p:cNvPicPr>
          <p:nvPr/>
        </p:nvPicPr>
        <p:blipFill>
          <a:blip r:embed="rId9"/>
          <a:stretch>
            <a:fillRect/>
          </a:stretch>
        </p:blipFill>
        <p:spPr>
          <a:xfrm>
            <a:off x="4597290" y="693460"/>
            <a:ext cx="4462621" cy="2385011"/>
          </a:xfrm>
          <a:prstGeom prst="rect">
            <a:avLst/>
          </a:prstGeom>
        </p:spPr>
      </p:pic>
    </p:spTree>
    <p:extLst>
      <p:ext uri="{BB962C8B-B14F-4D97-AF65-F5344CB8AC3E}">
        <p14:creationId xmlns:p14="http://schemas.microsoft.com/office/powerpoint/2010/main" val="1249520346"/>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Standard_Compressed_060121" id="{81931DB4-BE11-AC4C-8733-C612231D0574}" vid="{9DFA2559-1B1D-A844-9731-917E9F0BD7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bnl_ppt_template_2021_standard_compressed</Template>
  <TotalTime>8649</TotalTime>
  <Words>2318</Words>
  <Application>Microsoft Macintosh PowerPoint</Application>
  <PresentationFormat>On-screen Show (4:3)</PresentationFormat>
  <Paragraphs>356</Paragraphs>
  <Slides>17</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Arial Narrow</vt:lpstr>
      <vt:lpstr>Calibri</vt:lpstr>
      <vt:lpstr>Cambria Math</vt:lpstr>
      <vt:lpstr>Optima</vt:lpstr>
      <vt:lpstr>Symbol</vt:lpstr>
      <vt:lpstr>Times New Roman</vt:lpstr>
      <vt:lpstr>BNL</vt:lpstr>
      <vt:lpstr>Technology Transfer-Pre Conceptual Design of the FLASH proton therapy facility for Academic Medical Institution</vt:lpstr>
      <vt:lpstr>FY2026 NPP LDRD Type B Proposal </vt:lpstr>
      <vt:lpstr>FY2026 NPP LDRD Type B Proposal</vt:lpstr>
      <vt:lpstr>Description of the LDRD Proposal</vt:lpstr>
      <vt:lpstr>Pre-Conceptual Design of the Permanent Magnet FLASH Proton Therapy Facility</vt:lpstr>
      <vt:lpstr>Fast Cycling FFA Synchrotron 10-250 MeV Racetrack 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LDRD Project Plan and Execution</vt:lpstr>
      <vt:lpstr>Summary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Capasso, Frances</dc:creator>
  <cp:keywords/>
  <dc:description/>
  <cp:lastModifiedBy>Trbojevic, Dejan</cp:lastModifiedBy>
  <cp:revision>39</cp:revision>
  <dcterms:created xsi:type="dcterms:W3CDTF">2022-02-16T00:10:48Z</dcterms:created>
  <dcterms:modified xsi:type="dcterms:W3CDTF">2026-01-09T02:11:09Z</dcterms:modified>
  <cp:category/>
</cp:coreProperties>
</file>