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60" r:id="rId2"/>
    <p:sldId id="257" r:id="rId3"/>
    <p:sldId id="259" r:id="rId4"/>
    <p:sldId id="267" r:id="rId5"/>
    <p:sldId id="337" r:id="rId6"/>
    <p:sldId id="271" r:id="rId7"/>
    <p:sldId id="263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>
        <p:scale>
          <a:sx n="77" d="100"/>
          <a:sy n="77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25" y="2316452"/>
            <a:ext cx="8618601" cy="2518394"/>
          </a:xfrm>
        </p:spPr>
        <p:txBody>
          <a:bodyPr>
            <a:normAutofit fontScale="90000"/>
          </a:bodyPr>
          <a:lstStyle/>
          <a:p>
            <a:r>
              <a:rPr lang="en-US" dirty="0"/>
              <a:t>A Beam Test Facility at the Booster R-line Complemented with Tracking Stations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87CA-4DEE-1B47-B816-4C68BCCA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516" y="6372766"/>
            <a:ext cx="1164253" cy="374122"/>
          </a:xfrm>
        </p:spPr>
        <p:txBody>
          <a:bodyPr/>
          <a:lstStyle/>
          <a:p>
            <a:r>
              <a:rPr lang="en-US" dirty="0"/>
              <a:t>1/9/2026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515" y="5688331"/>
            <a:ext cx="4094145" cy="580858"/>
          </a:xfrm>
        </p:spPr>
        <p:txBody>
          <a:bodyPr/>
          <a:lstStyle/>
          <a:p>
            <a:r>
              <a:rPr lang="en-US" dirty="0"/>
              <a:t>PI: Xiaodong Jiang (C-AD)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728290-62C5-7751-2884-A69D7717BEE8}"/>
              </a:ext>
            </a:extLst>
          </p:cNvPr>
          <p:cNvSpPr txBox="1">
            <a:spLocks/>
          </p:cNvSpPr>
          <p:nvPr/>
        </p:nvSpPr>
        <p:spPr>
          <a:xfrm>
            <a:off x="609882" y="1699918"/>
            <a:ext cx="6245968" cy="731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/>
              <a:t>FY27 NPP LDRD Type B Pre-Proposal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5FDF0-15A6-1E98-0B13-DB8811A37533}"/>
              </a:ext>
            </a:extLst>
          </p:cNvPr>
          <p:cNvSpPr txBox="1"/>
          <p:nvPr/>
        </p:nvSpPr>
        <p:spPr>
          <a:xfrm>
            <a:off x="609882" y="4292092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serving DOE Nuclear Physics and High Energy Physics detector test needs</a:t>
            </a:r>
          </a:p>
          <a:p>
            <a:r>
              <a:rPr lang="en-US" dirty="0"/>
              <a:t>( i.e. </a:t>
            </a:r>
            <a:r>
              <a:rPr lang="en-US" dirty="0" err="1"/>
              <a:t>ePIC</a:t>
            </a:r>
            <a:r>
              <a:rPr lang="en-US" dirty="0"/>
              <a:t> detector of EIC and HL-LHC detectors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38" y="231444"/>
            <a:ext cx="8286750" cy="589614"/>
          </a:xfrm>
        </p:spPr>
        <p:txBody>
          <a:bodyPr>
            <a:normAutofit fontScale="90000"/>
          </a:bodyPr>
          <a:lstStyle/>
          <a:p>
            <a:r>
              <a:rPr lang="en-US" dirty="0"/>
              <a:t>FY27 NPP LDRD Type B Pre-Proposal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942611"/>
            <a:ext cx="8576227" cy="4444156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title: </a:t>
            </a:r>
            <a:r>
              <a:rPr lang="en-US" sz="2200" dirty="0"/>
              <a:t>A Beam Test Facility at the Booster R-line (NSRL) Complemented with Tracking Stations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Primary Investigator:  Xiaodong Jiang</a:t>
            </a: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Other Investigators (None).  + 1</a:t>
            </a:r>
            <a:r>
              <a:rPr lang="en-US" sz="1800" dirty="0"/>
              <a:t> BNL dedicated postdoc (after approval). </a:t>
            </a:r>
          </a:p>
          <a:p>
            <a:pPr marL="0" indent="0"/>
            <a:r>
              <a:rPr lang="en-US" sz="1800" dirty="0"/>
              <a:t>Collaborators: SBU ATLAS group and other University groups. Other BNL groups.</a:t>
            </a:r>
          </a:p>
          <a:p>
            <a:pPr marL="0" indent="0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Indicate if this is a cross-directorate proposal: 	Yes ___	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No__x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_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If yes, identify other directorates/organizations: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Term:  		From:  10/1/2026             	To:  9/30/2028</a:t>
            </a:r>
          </a:p>
          <a:p>
            <a:pPr marL="6858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66" y="-37412"/>
            <a:ext cx="8286750" cy="645459"/>
          </a:xfrm>
        </p:spPr>
        <p:txBody>
          <a:bodyPr>
            <a:normAutofit/>
          </a:bodyPr>
          <a:lstStyle/>
          <a:p>
            <a:r>
              <a:rPr lang="en-US" sz="3200" dirty="0"/>
              <a:t>FY27 NPP LDRD Type B Pre-Proposal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8C22F-A5D6-4E1D-8CA4-C31170E4F5D6}"/>
              </a:ext>
            </a:extLst>
          </p:cNvPr>
          <p:cNvSpPr txBox="1"/>
          <p:nvPr/>
        </p:nvSpPr>
        <p:spPr>
          <a:xfrm>
            <a:off x="331018" y="608047"/>
            <a:ext cx="887261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/>
              <a:t>Title:</a:t>
            </a:r>
            <a:r>
              <a:rPr lang="en-US" sz="1700" dirty="0"/>
              <a:t> A Beam Test Facility at the Booster R-line Complemented with Tracking Stations.</a:t>
            </a:r>
          </a:p>
          <a:p>
            <a:endParaRPr lang="en-US" sz="1700" dirty="0"/>
          </a:p>
          <a:p>
            <a:r>
              <a:rPr lang="en-US" sz="1600" b="1" dirty="0"/>
              <a:t>Abstract:</a:t>
            </a:r>
            <a:r>
              <a:rPr lang="en-US" sz="1600" dirty="0"/>
              <a:t> to add four particle tracking stations with DAQ to the Booster R-line (NSRL) to provide event-by-event tracking capability for detector tests, to fulfill detector beam test needs for DOE Nuclear Physics and High Energy Physics communities (i.e. EIC, HL-LHC).</a:t>
            </a:r>
          </a:p>
          <a:p>
            <a:endParaRPr lang="en-US" dirty="0"/>
          </a:p>
          <a:p>
            <a:r>
              <a:rPr lang="en-US" dirty="0"/>
              <a:t>Program: DOE Office of Science, Nuclear Physics and High Energy Physics.</a:t>
            </a:r>
          </a:p>
          <a:p>
            <a:endParaRPr lang="en-US" dirty="0"/>
          </a:p>
          <a:p>
            <a:r>
              <a:rPr lang="en-US" dirty="0"/>
              <a:t>Return on Investment: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 DOE funded detector beam test facility at BNL.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Broader impact to BNL:  expect significant follow-up investments and support from DOE Office of Science, both HEP and NP program, to serve US detector development community. </a:t>
            </a:r>
            <a:r>
              <a:rPr lang="en-US" b="1" dirty="0">
                <a:solidFill>
                  <a:srgbClr val="FF0000"/>
                </a:solidFill>
              </a:rPr>
              <a:t>The readily available beam test facility will enhance BNL’s position as the world leader in new detector technology.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planned funding:</a:t>
            </a:r>
          </a:p>
          <a:p>
            <a:r>
              <a:rPr lang="en-US" dirty="0"/>
              <a:t>FY27 ($250k): 1 FTE postdoc, 1/4 scientist, equipment and engineer design. </a:t>
            </a:r>
          </a:p>
          <a:p>
            <a:r>
              <a:rPr lang="en-US" dirty="0"/>
              <a:t>FY28 ($250k): 1 FTE postdoc, 1/4 scientist, equipment, design, test beam time etc.</a:t>
            </a: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12" y="-59109"/>
            <a:ext cx="9516716" cy="790616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Urgently Need: Test Beam for Detectors at BNL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C7332-C258-0409-DF66-7E78131F4D21}"/>
              </a:ext>
            </a:extLst>
          </p:cNvPr>
          <p:cNvSpPr txBox="1"/>
          <p:nvPr/>
        </p:nvSpPr>
        <p:spPr>
          <a:xfrm>
            <a:off x="374946" y="4472050"/>
            <a:ext cx="8534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NSRL available now: a beam line, with protons up to  2,5 GeV (~1E11 /sec), </a:t>
            </a:r>
          </a:p>
          <a:p>
            <a:r>
              <a:rPr lang="en-US" dirty="0"/>
              <a:t>many empty slots in beam time user schedule.</a:t>
            </a:r>
          </a:p>
          <a:p>
            <a:r>
              <a:rPr lang="en-US" dirty="0"/>
              <a:t>Not available: event-by-event tracking capability.</a:t>
            </a:r>
          </a:p>
        </p:txBody>
      </p:sp>
      <p:sp>
        <p:nvSpPr>
          <p:cNvPr id="7" name="Google Shape;54;p8">
            <a:extLst>
              <a:ext uri="{FF2B5EF4-FFF2-40B4-BE49-F238E27FC236}">
                <a16:creationId xmlns:a16="http://schemas.microsoft.com/office/drawing/2014/main" id="{75573ED4-9FCB-581E-C58A-E3105268197E}"/>
              </a:ext>
            </a:extLst>
          </p:cNvPr>
          <p:cNvSpPr txBox="1">
            <a:spLocks/>
          </p:cNvSpPr>
          <p:nvPr/>
        </p:nvSpPr>
        <p:spPr>
          <a:xfrm>
            <a:off x="280979" y="536073"/>
            <a:ext cx="8582042" cy="2748811"/>
          </a:xfrm>
          <a:prstGeom prst="rect">
            <a:avLst/>
          </a:prstGeom>
        </p:spPr>
        <p:txBody>
          <a:bodyPr spcFirstLastPara="1" vert="horz" wrap="square" lIns="91429" tIns="91429" rIns="91429" bIns="91429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en-US" sz="2200" dirty="0"/>
              <a:t>Accelerator-based beam facilities are critical for testing components and validating detector technologies, for EIC, HL-LHC etc. </a:t>
            </a:r>
          </a:p>
          <a:p>
            <a:pPr marL="163289"/>
            <a:r>
              <a:rPr lang="en-US" sz="2200" dirty="0"/>
              <a:t>Many test-beam facilities will experience multi-year downtimes over next decade: FNAL, LANL, CERN, DESY.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6A29A-EA21-62DA-D296-32ACBF1F8E8A}"/>
              </a:ext>
            </a:extLst>
          </p:cNvPr>
          <p:cNvSpPr txBox="1"/>
          <p:nvPr/>
        </p:nvSpPr>
        <p:spPr>
          <a:xfrm>
            <a:off x="374946" y="2122673"/>
            <a:ext cx="8394108" cy="1419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detector designs and prototypes urgently need to be tested to feedback on long term critical decisions in DOE projects, such as the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ePIC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detectors at EIC, and the HL-LHC detectors.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T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ePIC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collaboration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 beam test facility at BNL would be a significant reduction of risk for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ePIC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56F7E-B0A2-BF14-E605-0FB1E29D83E1}"/>
              </a:ext>
            </a:extLst>
          </p:cNvPr>
          <p:cNvSpPr txBox="1"/>
          <p:nvPr/>
        </p:nvSpPr>
        <p:spPr>
          <a:xfrm>
            <a:off x="351019" y="3622097"/>
            <a:ext cx="85820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3289" indent="-199575">
              <a:buClr>
                <a:srgbClr val="B72467"/>
              </a:buClr>
              <a:buSzPts val="800"/>
            </a:pPr>
            <a:r>
              <a:rPr lang="en-US" sz="2200" b="1" dirty="0">
                <a:solidFill>
                  <a:srgbClr val="C00000"/>
                </a:solidFill>
              </a:rPr>
              <a:t>BNL’s Booster R-line (NSRL) will continue to operate during EIC construction (2026-2035).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15DFB-E672-C02D-4EDC-D1DD9A558065}"/>
              </a:ext>
            </a:extLst>
          </p:cNvPr>
          <p:cNvSpPr txBox="1"/>
          <p:nvPr/>
        </p:nvSpPr>
        <p:spPr>
          <a:xfrm>
            <a:off x="374946" y="5578419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NSRL can do now: radiation hardness/damage studies</a:t>
            </a:r>
          </a:p>
          <a:p>
            <a:r>
              <a:rPr lang="en-US" dirty="0"/>
              <a:t>NSRL can not do: tracking quality verification, i.e. position resolution studies </a:t>
            </a:r>
          </a:p>
        </p:txBody>
      </p:sp>
    </p:spTree>
    <p:extLst>
      <p:ext uri="{BB962C8B-B14F-4D97-AF65-F5344CB8AC3E}">
        <p14:creationId xmlns:p14="http://schemas.microsoft.com/office/powerpoint/2010/main" val="365830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4C778-2751-E5B6-C108-4D017B9B9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9EE08-563C-43C7-1BD5-F7E381DF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4D9CA3-D521-A645-A45C-CCF5B427EA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FFC81-A8D5-98A0-E477-372AE64FEEB9}"/>
              </a:ext>
            </a:extLst>
          </p:cNvPr>
          <p:cNvSpPr txBox="1"/>
          <p:nvPr/>
        </p:nvSpPr>
        <p:spPr>
          <a:xfrm>
            <a:off x="225848" y="4545146"/>
            <a:ext cx="923277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 stack of 4H-SiC low gain avalanche detectors and complementary </a:t>
            </a:r>
            <a:r>
              <a:rPr lang="en-US" sz="1400" dirty="0" err="1"/>
              <a:t>PiN</a:t>
            </a:r>
            <a:r>
              <a:rPr lang="en-US" sz="1400" dirty="0"/>
              <a:t> diodes were irradiated with 2.5 GeV protons at fluences up to </a:t>
            </a:r>
            <a:r>
              <a:rPr lang="en-US" sz="1400" b="1" dirty="0"/>
              <a:t>3.33×10</a:t>
            </a:r>
            <a:r>
              <a:rPr lang="en-US" sz="1400" b="1" baseline="30000" dirty="0"/>
              <a:t>14</a:t>
            </a:r>
            <a:r>
              <a:rPr lang="en-US" sz="1400" b="1" dirty="0"/>
              <a:t> p/cm</a:t>
            </a:r>
            <a:r>
              <a:rPr lang="en-US" sz="1400" b="1" baseline="30000" dirty="0"/>
              <a:t>2</a:t>
            </a:r>
            <a:r>
              <a:rPr lang="en-US" sz="1400" b="1" dirty="0"/>
              <a:t> </a:t>
            </a:r>
            <a:r>
              <a:rPr lang="en-US" sz="1400" dirty="0"/>
              <a:t>(arXiv:2507.23062 BNL, LBNL, North Carolina State).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47E1B-E078-329F-361F-B4160899783A}"/>
              </a:ext>
            </a:extLst>
          </p:cNvPr>
          <p:cNvSpPr txBox="1"/>
          <p:nvPr/>
        </p:nvSpPr>
        <p:spPr>
          <a:xfrm>
            <a:off x="225848" y="61197"/>
            <a:ext cx="89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Serving HEP/NP community, </a:t>
            </a:r>
            <a:r>
              <a:rPr lang="en-US" b="1" dirty="0">
                <a:solidFill>
                  <a:srgbClr val="C00000"/>
                </a:solidFill>
              </a:rPr>
              <a:t>NSRL beam is best suited for tests of charge particle tracking detectors</a:t>
            </a:r>
            <a:r>
              <a:rPr lang="en-US" dirty="0"/>
              <a:t>, radiation hardening of detectors and front-end electronics, etc.</a:t>
            </a:r>
          </a:p>
        </p:txBody>
      </p:sp>
      <p:pic>
        <p:nvPicPr>
          <p:cNvPr id="3" name="Google Shape;145;p13">
            <a:extLst>
              <a:ext uri="{FF2B5EF4-FFF2-40B4-BE49-F238E27FC236}">
                <a16:creationId xmlns:a16="http://schemas.microsoft.com/office/drawing/2014/main" id="{14969686-A38B-D123-6CD2-32E3CB5F8F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331" r="55675"/>
          <a:stretch/>
        </p:blipFill>
        <p:spPr>
          <a:xfrm>
            <a:off x="331008" y="971727"/>
            <a:ext cx="3659556" cy="34959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DE4AD2-9DD0-70CF-B8EF-304F14F69D8D}"/>
              </a:ext>
            </a:extLst>
          </p:cNvPr>
          <p:cNvSpPr txBox="1"/>
          <p:nvPr/>
        </p:nvSpPr>
        <p:spPr>
          <a:xfrm>
            <a:off x="225848" y="652988"/>
            <a:ext cx="875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For example, BNL group completed a </a:t>
            </a:r>
            <a:r>
              <a:rPr lang="en-US" sz="1400" dirty="0" err="1"/>
              <a:t>SiC</a:t>
            </a:r>
            <a:r>
              <a:rPr lang="en-US" sz="1400" dirty="0"/>
              <a:t> tracking detectors radiation damage test.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4B601-D43C-1E15-A254-648F7600EFB5}"/>
              </a:ext>
            </a:extLst>
          </p:cNvPr>
          <p:cNvSpPr txBox="1"/>
          <p:nvPr/>
        </p:nvSpPr>
        <p:spPr>
          <a:xfrm>
            <a:off x="4001741" y="3305531"/>
            <a:ext cx="49583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August,2024, radiation tests at NSRL(12 </a:t>
            </a:r>
            <a:r>
              <a:rPr lang="en-US" sz="1400" dirty="0" err="1"/>
              <a:t>hrs</a:t>
            </a:r>
            <a:r>
              <a:rPr lang="en-US" sz="1400" dirty="0"/>
              <a:t>, supported by BNL-LDRD, Physics Dept.).</a:t>
            </a:r>
          </a:p>
          <a:p>
            <a:endParaRPr lang="en-US" sz="1400" dirty="0"/>
          </a:p>
          <a:p>
            <a:r>
              <a:rPr lang="en-US" sz="1400" dirty="0" err="1"/>
              <a:t>SiC</a:t>
            </a:r>
            <a:r>
              <a:rPr lang="en-US" sz="1400" dirty="0"/>
              <a:t> operate at room temperature eliminate cooling systems, reducing material budgets and improving performance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74FF2B-3347-091A-FADE-5D0955DF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895" y="1104221"/>
            <a:ext cx="4918035" cy="21238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BC1F32-3BF9-731F-DFCB-891A1B11E134}"/>
              </a:ext>
            </a:extLst>
          </p:cNvPr>
          <p:cNvSpPr txBox="1"/>
          <p:nvPr/>
        </p:nvSpPr>
        <p:spPr>
          <a:xfrm>
            <a:off x="225848" y="5179700"/>
            <a:ext cx="89075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However, </a:t>
            </a:r>
            <a:r>
              <a:rPr lang="en-US" b="1" dirty="0">
                <a:solidFill>
                  <a:srgbClr val="C00000"/>
                </a:solidFill>
              </a:rPr>
              <a:t>NSRL beamline currently has no tracking capability</a:t>
            </a:r>
            <a:r>
              <a:rPr lang="en-US" dirty="0"/>
              <a:t>. </a:t>
            </a:r>
          </a:p>
          <a:p>
            <a:r>
              <a:rPr lang="en-US" dirty="0"/>
              <a:t>Not able to perform tracking quality studies, quantify position resolution as a function of radiation exposure, corresponding to 5yr, 10yr HL-LHC operation.</a:t>
            </a:r>
          </a:p>
        </p:txBody>
      </p:sp>
    </p:spTree>
    <p:extLst>
      <p:ext uri="{BB962C8B-B14F-4D97-AF65-F5344CB8AC3E}">
        <p14:creationId xmlns:p14="http://schemas.microsoft.com/office/powerpoint/2010/main" val="394598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D2B4-791D-1BA4-6FA5-8A1AF3C5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ED08-2370-9B78-ACE9-A1D28515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861F5C-EE55-3E63-E9A5-3B9566D1702D}"/>
              </a:ext>
            </a:extLst>
          </p:cNvPr>
          <p:cNvGrpSpPr/>
          <p:nvPr/>
        </p:nvGrpSpPr>
        <p:grpSpPr>
          <a:xfrm>
            <a:off x="1282478" y="431329"/>
            <a:ext cx="7159119" cy="2067020"/>
            <a:chOff x="1366961" y="847372"/>
            <a:chExt cx="7159119" cy="20670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D46BAB-705F-B1A2-CD95-41AA51C3504D}"/>
                </a:ext>
              </a:extLst>
            </p:cNvPr>
            <p:cNvGrpSpPr/>
            <p:nvPr/>
          </p:nvGrpSpPr>
          <p:grpSpPr>
            <a:xfrm>
              <a:off x="6528351" y="1659835"/>
              <a:ext cx="1398071" cy="1118464"/>
              <a:chOff x="6528351" y="1659835"/>
              <a:chExt cx="1398071" cy="111846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FCDD03B-352D-D263-EBF9-48664B09C587}"/>
                  </a:ext>
                </a:extLst>
              </p:cNvPr>
              <p:cNvGrpSpPr/>
              <p:nvPr/>
            </p:nvGrpSpPr>
            <p:grpSpPr>
              <a:xfrm>
                <a:off x="7270473" y="1659835"/>
                <a:ext cx="655949" cy="1118464"/>
                <a:chOff x="7270473" y="1659835"/>
                <a:chExt cx="655949" cy="111846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7C1AD36-68E2-B0AB-DA9C-A6A3757EB40E}"/>
                    </a:ext>
                  </a:extLst>
                </p:cNvPr>
                <p:cNvSpPr/>
                <p:nvPr/>
              </p:nvSpPr>
              <p:spPr>
                <a:xfrm>
                  <a:off x="7494104" y="1659835"/>
                  <a:ext cx="64605" cy="69573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954D28-6102-6860-6792-53F3B2F614DB}"/>
                    </a:ext>
                  </a:extLst>
                </p:cNvPr>
                <p:cNvSpPr txBox="1"/>
                <p:nvPr/>
              </p:nvSpPr>
              <p:spPr>
                <a:xfrm>
                  <a:off x="7270473" y="2439745"/>
                  <a:ext cx="6559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, y</a:t>
                  </a:r>
                  <a:r>
                    <a:rPr lang="en-US" sz="1600" baseline="-25000" dirty="0"/>
                    <a:t>1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F0D187F-1BEE-043F-2202-F81A356A4884}"/>
                  </a:ext>
                </a:extLst>
              </p:cNvPr>
              <p:cNvGrpSpPr/>
              <p:nvPr/>
            </p:nvGrpSpPr>
            <p:grpSpPr>
              <a:xfrm>
                <a:off x="6528351" y="1659835"/>
                <a:ext cx="655949" cy="1118464"/>
                <a:chOff x="7270473" y="1659835"/>
                <a:chExt cx="655949" cy="111846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F84E92A-3607-5BF1-D6EB-1C7AC2A2B37D}"/>
                    </a:ext>
                  </a:extLst>
                </p:cNvPr>
                <p:cNvSpPr/>
                <p:nvPr/>
              </p:nvSpPr>
              <p:spPr>
                <a:xfrm>
                  <a:off x="7494104" y="1659835"/>
                  <a:ext cx="64605" cy="69573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F470B31-9512-F8A2-9733-F4EE3A5CB8F0}"/>
                    </a:ext>
                  </a:extLst>
                </p:cNvPr>
                <p:cNvSpPr txBox="1"/>
                <p:nvPr/>
              </p:nvSpPr>
              <p:spPr>
                <a:xfrm>
                  <a:off x="7270473" y="2439745"/>
                  <a:ext cx="6559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, y</a:t>
                  </a:r>
                  <a:r>
                    <a:rPr lang="en-US" sz="1600" baseline="-25000" dirty="0"/>
                    <a:t>2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8FB718A-1FE4-C87E-49A4-53728D73BB97}"/>
                </a:ext>
              </a:extLst>
            </p:cNvPr>
            <p:cNvGrpSpPr/>
            <p:nvPr/>
          </p:nvGrpSpPr>
          <p:grpSpPr>
            <a:xfrm>
              <a:off x="1692983" y="1659835"/>
              <a:ext cx="1398071" cy="1118464"/>
              <a:chOff x="6528351" y="1659835"/>
              <a:chExt cx="1398071" cy="111846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A77352E-9CD8-EBB4-9D32-9443C7F289CF}"/>
                  </a:ext>
                </a:extLst>
              </p:cNvPr>
              <p:cNvGrpSpPr/>
              <p:nvPr/>
            </p:nvGrpSpPr>
            <p:grpSpPr>
              <a:xfrm>
                <a:off x="7270473" y="1659835"/>
                <a:ext cx="655949" cy="1118464"/>
                <a:chOff x="7270473" y="1659835"/>
                <a:chExt cx="655949" cy="111846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5D95AD0-6700-E421-AB51-F485F6B06579}"/>
                    </a:ext>
                  </a:extLst>
                </p:cNvPr>
                <p:cNvSpPr/>
                <p:nvPr/>
              </p:nvSpPr>
              <p:spPr>
                <a:xfrm>
                  <a:off x="7494104" y="1659835"/>
                  <a:ext cx="64605" cy="69573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A5F8DC-2CC6-12D2-F6F4-2211D4BCB222}"/>
                    </a:ext>
                  </a:extLst>
                </p:cNvPr>
                <p:cNvSpPr txBox="1"/>
                <p:nvPr/>
              </p:nvSpPr>
              <p:spPr>
                <a:xfrm>
                  <a:off x="7270473" y="2439745"/>
                  <a:ext cx="6559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x</a:t>
                  </a:r>
                  <a:r>
                    <a:rPr lang="en-US" sz="1600" baseline="-25000" dirty="0"/>
                    <a:t>3</a:t>
                  </a:r>
                  <a:r>
                    <a:rPr lang="en-US" sz="1600" dirty="0"/>
                    <a:t>, y</a:t>
                  </a:r>
                  <a:r>
                    <a:rPr lang="en-US" sz="1600" baseline="-25000" dirty="0"/>
                    <a:t>3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A767125-0F5C-F6FE-5EFE-1082449DD9BD}"/>
                  </a:ext>
                </a:extLst>
              </p:cNvPr>
              <p:cNvGrpSpPr/>
              <p:nvPr/>
            </p:nvGrpSpPr>
            <p:grpSpPr>
              <a:xfrm>
                <a:off x="6528351" y="1659835"/>
                <a:ext cx="655949" cy="1118464"/>
                <a:chOff x="7270473" y="1659835"/>
                <a:chExt cx="655949" cy="111846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8604D22-6681-D3BE-D056-13D12A76FA70}"/>
                    </a:ext>
                  </a:extLst>
                </p:cNvPr>
                <p:cNvSpPr/>
                <p:nvPr/>
              </p:nvSpPr>
              <p:spPr>
                <a:xfrm>
                  <a:off x="7494104" y="1659835"/>
                  <a:ext cx="64605" cy="69573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BBD3E6-4F61-5059-546A-FC4454EB16D3}"/>
                    </a:ext>
                  </a:extLst>
                </p:cNvPr>
                <p:cNvSpPr txBox="1"/>
                <p:nvPr/>
              </p:nvSpPr>
              <p:spPr>
                <a:xfrm>
                  <a:off x="7270473" y="2439745"/>
                  <a:ext cx="6559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x</a:t>
                  </a:r>
                  <a:r>
                    <a:rPr lang="en-US" sz="1600" baseline="-25000" dirty="0"/>
                    <a:t>4</a:t>
                  </a:r>
                  <a:r>
                    <a:rPr lang="en-US" sz="1600" dirty="0"/>
                    <a:t>, y</a:t>
                  </a:r>
                  <a:r>
                    <a:rPr lang="en-US" sz="1600" baseline="-25000" dirty="0"/>
                    <a:t>4</a:t>
                  </a:r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0C2D4E-AB4D-BCEC-DEC5-C438918DAE84}"/>
                </a:ext>
              </a:extLst>
            </p:cNvPr>
            <p:cNvSpPr/>
            <p:nvPr/>
          </p:nvSpPr>
          <p:spPr>
            <a:xfrm>
              <a:off x="4224130" y="1605170"/>
              <a:ext cx="1103244" cy="7504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23440E1-6980-9473-B89E-F522AC1132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6961" y="1831629"/>
              <a:ext cx="7024049" cy="2108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4A604A-03D8-4CB6-5FE7-067AA9A5A1FA}"/>
                </a:ext>
              </a:extLst>
            </p:cNvPr>
            <p:cNvCxnSpPr/>
            <p:nvPr/>
          </p:nvCxnSpPr>
          <p:spPr>
            <a:xfrm>
              <a:off x="4760850" y="1446143"/>
              <a:ext cx="0" cy="1128092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53E295-7CF0-90C3-9538-DAB88789E65B}"/>
                </a:ext>
              </a:extLst>
            </p:cNvPr>
            <p:cNvSpPr txBox="1"/>
            <p:nvPr/>
          </p:nvSpPr>
          <p:spPr>
            <a:xfrm>
              <a:off x="1808428" y="164909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B4F10C-9111-E3F9-65D2-43D970ED74BE}"/>
                </a:ext>
              </a:extLst>
            </p:cNvPr>
            <p:cNvSpPr txBox="1"/>
            <p:nvPr/>
          </p:nvSpPr>
          <p:spPr>
            <a:xfrm>
              <a:off x="7384341" y="1813098"/>
              <a:ext cx="448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7C30A5-CA4D-2856-0AD0-24DBE7E38084}"/>
                </a:ext>
              </a:extLst>
            </p:cNvPr>
            <p:cNvSpPr txBox="1"/>
            <p:nvPr/>
          </p:nvSpPr>
          <p:spPr>
            <a:xfrm>
              <a:off x="6639213" y="17832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69BA81-77D1-DDB3-6D3C-7B00FD0E86CC}"/>
                </a:ext>
              </a:extLst>
            </p:cNvPr>
            <p:cNvSpPr txBox="1"/>
            <p:nvPr/>
          </p:nvSpPr>
          <p:spPr>
            <a:xfrm>
              <a:off x="2549977" y="16689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A15F7F-D2AC-75E5-BFF5-D95E2608E9F0}"/>
                </a:ext>
              </a:extLst>
            </p:cNvPr>
            <p:cNvSpPr txBox="1"/>
            <p:nvPr/>
          </p:nvSpPr>
          <p:spPr>
            <a:xfrm>
              <a:off x="4189147" y="847372"/>
              <a:ext cx="143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detectors under test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BFA635-B87A-980F-C138-161E0A3C341D}"/>
                </a:ext>
              </a:extLst>
            </p:cNvPr>
            <p:cNvSpPr txBox="1"/>
            <p:nvPr/>
          </p:nvSpPr>
          <p:spPr>
            <a:xfrm>
              <a:off x="7159448" y="898166"/>
              <a:ext cx="136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tracking station #1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734FC3-3D95-249F-FF9E-AB8D21770643}"/>
                </a:ext>
              </a:extLst>
            </p:cNvPr>
            <p:cNvSpPr txBox="1"/>
            <p:nvPr/>
          </p:nvSpPr>
          <p:spPr>
            <a:xfrm>
              <a:off x="6587157" y="1160658"/>
              <a:ext cx="68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F62D22-48FC-3CDE-81FE-0FE4AE20180C}"/>
                </a:ext>
              </a:extLst>
            </p:cNvPr>
            <p:cNvSpPr txBox="1"/>
            <p:nvPr/>
          </p:nvSpPr>
          <p:spPr>
            <a:xfrm>
              <a:off x="2492657" y="1160658"/>
              <a:ext cx="68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#3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CDE23-E6FA-89CE-2AF5-FBA04CCFD316}"/>
                </a:ext>
              </a:extLst>
            </p:cNvPr>
            <p:cNvSpPr txBox="1"/>
            <p:nvPr/>
          </p:nvSpPr>
          <p:spPr>
            <a:xfrm>
              <a:off x="1739378" y="1170029"/>
              <a:ext cx="68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#4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9D98AE-5717-0B5A-CBE2-8DFB0847347C}"/>
                </a:ext>
              </a:extLst>
            </p:cNvPr>
            <p:cNvSpPr txBox="1"/>
            <p:nvPr/>
          </p:nvSpPr>
          <p:spPr>
            <a:xfrm>
              <a:off x="4116432" y="2545060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US" baseline="-25000" dirty="0"/>
                <a:t>x ,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US" baseline="-25000" dirty="0"/>
                <a:t>y</a:t>
              </a:r>
              <a:r>
                <a:rPr lang="en-US" dirty="0"/>
                <a:t>: 50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dirty="0"/>
                <a:t>m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D1A362-9A5C-3933-3463-CD837C1F8350}"/>
              </a:ext>
            </a:extLst>
          </p:cNvPr>
          <p:cNvSpPr txBox="1"/>
          <p:nvPr/>
        </p:nvSpPr>
        <p:spPr>
          <a:xfrm>
            <a:off x="362784" y="2551742"/>
            <a:ext cx="8627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four silicon tracking stations (with a DAQ sys), 50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dirty="0"/>
              <a:t>m pitch in (</a:t>
            </a:r>
            <a:r>
              <a:rPr lang="en-US" dirty="0" err="1"/>
              <a:t>x,y</a:t>
            </a:r>
            <a:r>
              <a:rPr lang="en-US" dirty="0"/>
              <a:t>), over 1 m distance, 50 cm space in between for “detectors under test”.  </a:t>
            </a:r>
          </a:p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1DF737-6F7A-CE10-3D90-E454B925CCD2}"/>
              </a:ext>
            </a:extLst>
          </p:cNvPr>
          <p:cNvSpPr txBox="1"/>
          <p:nvPr/>
        </p:nvSpPr>
        <p:spPr>
          <a:xfrm>
            <a:off x="8004301" y="157972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beam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35A988-C6CA-C75B-A759-AE7A2EE4C045}"/>
              </a:ext>
            </a:extLst>
          </p:cNvPr>
          <p:cNvSpPr txBox="1"/>
          <p:nvPr/>
        </p:nvSpPr>
        <p:spPr>
          <a:xfrm>
            <a:off x="239989" y="95209"/>
            <a:ext cx="870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Proposed work: </a:t>
            </a:r>
            <a:r>
              <a:rPr lang="en-US" sz="1600" dirty="0"/>
              <a:t>to reproduce Fermilab test beamline’s reference tracking capability at BNL.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9F1028-126C-D261-DF57-13FB03DF50A8}"/>
              </a:ext>
            </a:extLst>
          </p:cNvPr>
          <p:cNvSpPr txBox="1"/>
          <p:nvPr/>
        </p:nvSpPr>
        <p:spPr>
          <a:xfrm>
            <a:off x="4526326" y="13125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147BCD-29FC-3700-8A3B-6C669EB9D7E3}"/>
              </a:ext>
            </a:extLst>
          </p:cNvPr>
          <p:cNvSpPr txBox="1"/>
          <p:nvPr/>
        </p:nvSpPr>
        <p:spPr>
          <a:xfrm>
            <a:off x="347606" y="3326843"/>
            <a:ext cx="8685739" cy="1344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NSRL detector beam test facility (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flux proton up to 2.5 GeV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best suited: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verify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tracking detector design and performance (efficiencies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resolutions).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optimize detector and read-out electronics operation under extreme conditions.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 radiation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degrading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/damage for detectors and electronics, etc.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C09BE3-8858-43D7-55E3-9A26E36D8194}"/>
              </a:ext>
            </a:extLst>
          </p:cNvPr>
          <p:cNvSpPr txBox="1"/>
          <p:nvPr/>
        </p:nvSpPr>
        <p:spPr>
          <a:xfrm>
            <a:off x="347606" y="4840817"/>
            <a:ext cx="8746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Deliverables:</a:t>
            </a:r>
          </a:p>
          <a:p>
            <a:r>
              <a:rPr lang="en-US" dirty="0"/>
              <a:t>FY27: a prototype tracking telescope, covers ~cm</a:t>
            </a:r>
            <a:r>
              <a:rPr lang="en-US" baseline="30000" dirty="0"/>
              <a:t>2</a:t>
            </a:r>
            <a:r>
              <a:rPr lang="en-US" dirty="0"/>
              <a:t>, with DAQ capacity 10 kHz.</a:t>
            </a:r>
          </a:p>
          <a:p>
            <a:r>
              <a:rPr lang="en-US" dirty="0"/>
              <a:t>FY28: four tracking stations, cover 10cm x10cm, with DAQ capacity up to1 </a:t>
            </a:r>
            <a:r>
              <a:rPr lang="en-US" dirty="0" err="1"/>
              <a:t>MHz.</a:t>
            </a:r>
            <a:endParaRPr lang="en-US" dirty="0"/>
          </a:p>
          <a:p>
            <a:r>
              <a:rPr lang="en-US" dirty="0"/>
              <a:t>(use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off-the-shelf commercial components and/or decommissioned BNL equipment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46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65E-208F-418D-BE98-EBFCD02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90" y="0"/>
            <a:ext cx="8286750" cy="611648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52323-0D05-1EE5-69C8-E85991B91452}"/>
              </a:ext>
            </a:extLst>
          </p:cNvPr>
          <p:cNvSpPr txBox="1"/>
          <p:nvPr/>
        </p:nvSpPr>
        <p:spPr>
          <a:xfrm>
            <a:off x="347004" y="3612558"/>
            <a:ext cx="5731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Enhance BNL’s capacity as a world leader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detector technology developments.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of next generation particle detector experts.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2F11B-5752-0793-B3DF-6D485400A6A8}"/>
              </a:ext>
            </a:extLst>
          </p:cNvPr>
          <p:cNvSpPr txBox="1"/>
          <p:nvPr/>
        </p:nvSpPr>
        <p:spPr>
          <a:xfrm>
            <a:off x="336688" y="2996431"/>
            <a:ext cx="8894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357"/>
              </a:spcAft>
              <a:buNone/>
            </a:pPr>
            <a:r>
              <a:rPr lang="en" dirty="0"/>
              <a:t>Availability of a beam test facility for detectors at BNL would be a tremendous boon to particle physics and would provide a testbed for innovative ideas in instrumentation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83850-22EF-4735-58C1-65D30E20990C}"/>
              </a:ext>
            </a:extLst>
          </p:cNvPr>
          <p:cNvSpPr txBox="1"/>
          <p:nvPr/>
        </p:nvSpPr>
        <p:spPr>
          <a:xfrm>
            <a:off x="347004" y="1471182"/>
            <a:ext cx="874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tracking capability, NSRL beamline can serve DOE Nuclear Physics and High Energy Physics detector test needs (i.e. </a:t>
            </a:r>
            <a:r>
              <a:rPr lang="en-US" dirty="0" err="1"/>
              <a:t>ePIC</a:t>
            </a:r>
            <a:r>
              <a:rPr lang="en-US" dirty="0"/>
              <a:t> and HL-LHC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6E7F-F7D7-C3DA-1834-C934A65F4F42}"/>
              </a:ext>
            </a:extLst>
          </p:cNvPr>
          <p:cNvSpPr txBox="1"/>
          <p:nvPr/>
        </p:nvSpPr>
        <p:spPr>
          <a:xfrm>
            <a:off x="276378" y="904087"/>
            <a:ext cx="8840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3289" indent="-199575">
              <a:buClr>
                <a:srgbClr val="B72467"/>
              </a:buClr>
              <a:buSzPts val="800"/>
            </a:pPr>
            <a:r>
              <a:rPr lang="en-US" sz="2000" b="1" dirty="0">
                <a:solidFill>
                  <a:srgbClr val="B72467"/>
                </a:solidFill>
              </a:rPr>
              <a:t> </a:t>
            </a:r>
            <a:r>
              <a:rPr lang="en-US" b="1" dirty="0">
                <a:solidFill>
                  <a:srgbClr val="B72467"/>
                </a:solidFill>
              </a:rPr>
              <a:t>Booster R-line (NSRL) will operate during EIC construction (2026-2035).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77B8A-B478-B5E3-9079-C55E77C5DFA6}"/>
              </a:ext>
            </a:extLst>
          </p:cNvPr>
          <p:cNvSpPr txBox="1"/>
          <p:nvPr/>
        </p:nvSpPr>
        <p:spPr>
          <a:xfrm>
            <a:off x="347004" y="2230494"/>
            <a:ext cx="776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of Investment: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 DOE funded detector beam test facility at BNL.</a:t>
            </a:r>
          </a:p>
          <a:p>
            <a:r>
              <a:rPr lang="en-US" sz="1400" dirty="0"/>
              <a:t>Best use of BNL resources, fill empty NSRL beam time slots.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91EA3-296E-4EFF-ACE0-091817C3CDE7}"/>
              </a:ext>
            </a:extLst>
          </p:cNvPr>
          <p:cNvSpPr txBox="1"/>
          <p:nvPr/>
        </p:nvSpPr>
        <p:spPr>
          <a:xfrm>
            <a:off x="336688" y="614271"/>
            <a:ext cx="654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There’s an </a:t>
            </a:r>
            <a:r>
              <a:rPr lang="en-US" dirty="0"/>
              <a:t>u</a:t>
            </a:r>
            <a:r>
              <a:rPr lang="en-US" sz="1800" dirty="0"/>
              <a:t>rgent </a:t>
            </a:r>
            <a:r>
              <a:rPr lang="en-US" dirty="0"/>
              <a:t>n</a:t>
            </a:r>
            <a:r>
              <a:rPr lang="en-US" sz="1800" dirty="0"/>
              <a:t>eed</a:t>
            </a:r>
            <a:r>
              <a:rPr lang="en-US" dirty="0"/>
              <a:t> of</a:t>
            </a:r>
            <a:r>
              <a:rPr lang="en-US" sz="1800" dirty="0"/>
              <a:t> </a:t>
            </a:r>
            <a:r>
              <a:rPr lang="en-US" dirty="0"/>
              <a:t>t</a:t>
            </a:r>
            <a:r>
              <a:rPr lang="en-US" sz="1800" dirty="0"/>
              <a:t>est </a:t>
            </a:r>
            <a:r>
              <a:rPr lang="en-US" dirty="0"/>
              <a:t>b</a:t>
            </a:r>
            <a:r>
              <a:rPr lang="en-US" sz="1800" dirty="0"/>
              <a:t>eam for detectors at BNL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9B321-814E-DA87-D1D6-AAFF418CBD29}"/>
              </a:ext>
            </a:extLst>
          </p:cNvPr>
          <p:cNvSpPr txBox="1"/>
          <p:nvPr/>
        </p:nvSpPr>
        <p:spPr>
          <a:xfrm>
            <a:off x="355324" y="5093804"/>
            <a:ext cx="8761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full proposal:</a:t>
            </a:r>
          </a:p>
          <a:p>
            <a:r>
              <a:rPr lang="en-US" dirty="0"/>
              <a:t>initial design specifications, technical expertise, procurements and budget estimates for different detector and DAQ options: 1. ATLAS prototype tracker (SBU group), 2. commercial trackers (TimePix3), 3. other decommissioned trackers (BNL).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AB72D-E067-2EF5-C529-46C906491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AE6E8-930A-268B-F542-A30CEF03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4D9CA3-D521-A645-A45C-CCF5B427EA4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3E949-2561-02F7-B953-4BCA96A5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081"/>
            <a:ext cx="9144000" cy="35318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DEAFCB-E3F0-86F4-E94F-85696F0D1264}"/>
              </a:ext>
            </a:extLst>
          </p:cNvPr>
          <p:cNvSpPr txBox="1">
            <a:spLocks/>
          </p:cNvSpPr>
          <p:nvPr/>
        </p:nvSpPr>
        <p:spPr>
          <a:xfrm>
            <a:off x="155299" y="136525"/>
            <a:ext cx="8630892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Backup Slide: </a:t>
            </a:r>
          </a:p>
          <a:p>
            <a:r>
              <a:rPr lang="en-US" sz="3000" b="0" dirty="0"/>
              <a:t>from </a:t>
            </a:r>
            <a:r>
              <a:rPr lang="en-US" sz="3000" b="0" dirty="0" err="1"/>
              <a:t>ePIC</a:t>
            </a:r>
            <a:r>
              <a:rPr lang="en-US" sz="3000" b="0" dirty="0"/>
              <a:t> collaboration meeting, 2025.</a:t>
            </a:r>
          </a:p>
        </p:txBody>
      </p:sp>
    </p:spTree>
    <p:extLst>
      <p:ext uri="{BB962C8B-B14F-4D97-AF65-F5344CB8AC3E}">
        <p14:creationId xmlns:p14="http://schemas.microsoft.com/office/powerpoint/2010/main" val="175922618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5583</TotalTime>
  <Words>1050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BNL</vt:lpstr>
      <vt:lpstr>A Beam Test Facility at the Booster R-line Complemented with Tracking Stations</vt:lpstr>
      <vt:lpstr>FY27 NPP LDRD Type B Pre-Proposal </vt:lpstr>
      <vt:lpstr>FY27 NPP LDRD Type B Pre-Proposal</vt:lpstr>
      <vt:lpstr>Urgently Need: Test Beam for Detectors at BNL 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Jiang, Xiaodong</cp:lastModifiedBy>
  <cp:revision>103</cp:revision>
  <dcterms:created xsi:type="dcterms:W3CDTF">2022-02-16T00:10:48Z</dcterms:created>
  <dcterms:modified xsi:type="dcterms:W3CDTF">2026-01-08T20:51:19Z</dcterms:modified>
  <cp:category/>
</cp:coreProperties>
</file>