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sldIdLst>
    <p:sldId id="260" r:id="rId2"/>
    <p:sldId id="266" r:id="rId3"/>
    <p:sldId id="281" r:id="rId4"/>
    <p:sldId id="284" r:id="rId5"/>
    <p:sldId id="285" r:id="rId6"/>
    <p:sldId id="286" r:id="rId7"/>
    <p:sldId id="270" r:id="rId8"/>
    <p:sldId id="271" r:id="rId9"/>
    <p:sldId id="272" r:id="rId10"/>
    <p:sldId id="273" r:id="rId11"/>
    <p:sldId id="287" r:id="rId12"/>
    <p:sldId id="288" r:id="rId13"/>
    <p:sldId id="275" r:id="rId14"/>
    <p:sldId id="274" r:id="rId15"/>
    <p:sldId id="276" r:id="rId16"/>
    <p:sldId id="277" r:id="rId17"/>
    <p:sldId id="278" r:id="rId18"/>
    <p:sldId id="289" r:id="rId19"/>
    <p:sldId id="290" r:id="rId20"/>
    <p:sldId id="291" r:id="rId21"/>
    <p:sldId id="292" r:id="rId22"/>
    <p:sldId id="293" r:id="rId23"/>
    <p:sldId id="282" r:id="rId24"/>
    <p:sldId id="263" r:id="rId25"/>
    <p:sldId id="265" r:id="rId26"/>
    <p:sldId id="267" r:id="rId27"/>
    <p:sldId id="268" r:id="rId28"/>
    <p:sldId id="2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93"/>
    <p:restoredTop sz="94694"/>
  </p:normalViewPr>
  <p:slideViewPr>
    <p:cSldViewPr snapToGrid="0" snapToObjects="1">
      <p:cViewPr varScale="1">
        <p:scale>
          <a:sx n="204" d="100"/>
          <a:sy n="204" d="100"/>
        </p:scale>
        <p:origin x="9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kim11@bnl.gov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9CCF-B6E4-F848-8AF7-A07BBCF6E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HRPPD B-field Campaign –</a:t>
            </a:r>
            <a:br>
              <a:rPr lang="en-US" dirty="0"/>
            </a:br>
            <a:r>
              <a:rPr lang="en-US" dirty="0"/>
              <a:t>Partial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C9913-1CFD-E849-8BC3-3DEFEC529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2025/12/24</a:t>
            </a:r>
          </a:p>
          <a:p>
            <a:r>
              <a:rPr lang="en-US" dirty="0"/>
              <a:t>HRPPD B-field Measurements at BNL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22B2E-4C7F-5E4F-B80E-F0D418C0D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Jihee Kim (</a:t>
            </a:r>
            <a:r>
              <a:rPr lang="en-US" dirty="0">
                <a:hlinkClick r:id="rId2"/>
              </a:rPr>
              <a:t>jkim11@bnl.gov</a:t>
            </a:r>
            <a:r>
              <a:rPr lang="en-US" dirty="0"/>
              <a:t>)</a:t>
            </a:r>
          </a:p>
          <a:p>
            <a:r>
              <a:rPr lang="en-US" dirty="0"/>
              <a:t>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49112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DEAE-2FF7-35D0-9A36-C53A3EDE7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8A3B-077C-DCE2-A0E6-0D80FB2F5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BB17A-DF81-5E0F-D64F-0BC42DA54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F5D5BB-7CD9-D89A-53FB-CD001A8D6CCB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CC0074-28E9-A4F1-A5A9-BE1E726F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41E5AE-9C83-3308-344F-657A08093BF8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200217, 200227, 200236, 200254, </a:t>
            </a:r>
            <a:r>
              <a:rPr lang="en-US" sz="1200" b="1" i="1" dirty="0"/>
              <a:t>200289</a:t>
            </a:r>
            <a:r>
              <a:rPr lang="en-US" sz="1200" dirty="0"/>
              <a:t>, </a:t>
            </a:r>
            <a:r>
              <a:rPr lang="en-US" sz="1200" b="1" i="1" dirty="0"/>
              <a:t>200298</a:t>
            </a:r>
            <a:r>
              <a:rPr lang="en-US" sz="1200" dirty="0"/>
              <a:t>, and </a:t>
            </a:r>
            <a:r>
              <a:rPr lang="en-US" sz="1200" b="1" i="1" dirty="0"/>
              <a:t>200307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28EAA3EF-3524-FAC6-E92A-1E8E5C4FA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6" y="1351619"/>
                <a:ext cx="6591305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inclination angle </a:t>
                </a:r>
                <a:r>
                  <a:rPr lang="en-US" sz="2000" dirty="0"/>
                  <a:t>at</a:t>
                </a:r>
                <a:r>
                  <a:rPr lang="en-US" sz="2000" b="1" dirty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Data note</a:t>
                </a:r>
                <a:r>
                  <a:rPr lang="en-US" sz="2000" dirty="0"/>
                  <a:t>:</a:t>
                </a:r>
                <a:endParaRPr lang="en-US" sz="2000" b="1" i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Some runs lack </a:t>
                </a:r>
                <a:r>
                  <a:rPr lang="en-US" sz="1800" b="1" dirty="0"/>
                  <a:t>laser repetition rate information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Affects angles: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=±15°, ±25°, ±13°</m:t>
                    </m:r>
                  </m:oMath>
                </a14:m>
                <a:endParaRPr lang="en-US" sz="18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Overall </a:t>
                </a:r>
                <a:r>
                  <a:rPr lang="en-US" sz="1800" b="1" dirty="0"/>
                  <a:t>consistent trend</a:t>
                </a:r>
                <a:r>
                  <a:rPr lang="en-US" sz="1800" dirty="0"/>
                  <a:t> across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Overall </a:t>
                </a:r>
                <a:r>
                  <a:rPr lang="en-US" sz="1800" b="1" dirty="0"/>
                  <a:t>angular dependence is weak</a:t>
                </a:r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28EAA3EF-3524-FAC6-E92A-1E8E5C4FA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6" y="1351619"/>
                <a:ext cx="6591305" cy="4615066"/>
              </a:xfrm>
              <a:blipFill>
                <a:blip r:embed="rId3"/>
                <a:stretch>
                  <a:fillRect l="-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66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AF64D-CAA2-68BA-D067-0AF4BF36C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03E0-9206-5410-3D09-1E524B5FA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Sign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BB3B7-24C9-7BFD-7784-6474ED738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A8D02-7A67-A225-DA67-896AF7DE1BDD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85347F-06AF-E19A-3C5D-EF07CEF96DC7}"/>
              </a:ext>
            </a:extLst>
          </p:cNvPr>
          <p:cNvSpPr/>
          <p:nvPr/>
        </p:nvSpPr>
        <p:spPr>
          <a:xfrm>
            <a:off x="1189972" y="2458018"/>
            <a:ext cx="3663863" cy="2799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FEF04-F8E8-4D52-8FC9-552B1BD4078B}"/>
              </a:ext>
            </a:extLst>
          </p:cNvPr>
          <p:cNvSpPr txBox="1"/>
          <p:nvPr/>
        </p:nvSpPr>
        <p:spPr>
          <a:xfrm>
            <a:off x="1189972" y="1991638"/>
            <a:ext cx="366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Facing HRPPD Window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4E74A-6492-8640-2D9D-E367EA5156DD}"/>
              </a:ext>
            </a:extLst>
          </p:cNvPr>
          <p:cNvSpPr txBox="1"/>
          <p:nvPr/>
        </p:nvSpPr>
        <p:spPr>
          <a:xfrm>
            <a:off x="1312099" y="3905367"/>
            <a:ext cx="53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77039B-60B9-E6B1-7724-1D3C4BB81B1C}"/>
              </a:ext>
            </a:extLst>
          </p:cNvPr>
          <p:cNvSpPr txBox="1"/>
          <p:nvPr/>
        </p:nvSpPr>
        <p:spPr>
          <a:xfrm>
            <a:off x="1850719" y="2787041"/>
            <a:ext cx="1171184" cy="375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MCP#1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F024C-A702-EF37-6C1A-E98716272923}"/>
              </a:ext>
            </a:extLst>
          </p:cNvPr>
          <p:cNvSpPr txBox="1"/>
          <p:nvPr/>
        </p:nvSpPr>
        <p:spPr>
          <a:xfrm>
            <a:off x="1850719" y="4608202"/>
            <a:ext cx="1171184" cy="375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MCP#2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102532-6AC5-13B6-1F76-9624CA027E4B}"/>
              </a:ext>
            </a:extLst>
          </p:cNvPr>
          <p:cNvCxnSpPr>
            <a:cxnSpLocks/>
          </p:cNvCxnSpPr>
          <p:nvPr/>
        </p:nvCxnSpPr>
        <p:spPr>
          <a:xfrm flipV="1">
            <a:off x="2918564" y="2642992"/>
            <a:ext cx="0" cy="594986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BFD9DA-A288-B5D1-38A2-5A142F7097FF}"/>
              </a:ext>
            </a:extLst>
          </p:cNvPr>
          <p:cNvCxnSpPr>
            <a:cxnSpLocks/>
          </p:cNvCxnSpPr>
          <p:nvPr/>
        </p:nvCxnSpPr>
        <p:spPr>
          <a:xfrm>
            <a:off x="2918564" y="4542616"/>
            <a:ext cx="0" cy="612983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7802540-8A2B-FC9F-8553-95697D5C0B9F}"/>
              </a:ext>
            </a:extLst>
          </p:cNvPr>
          <p:cNvSpPr/>
          <p:nvPr/>
        </p:nvSpPr>
        <p:spPr>
          <a:xfrm>
            <a:off x="1412732" y="3665117"/>
            <a:ext cx="168676" cy="19268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14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CF8EC-03E0-6476-E978-B900EC3B3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7B33B-5983-BFA1-F3F0-7B13D456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Sign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19356-0D12-1C15-532E-7EF9EBD60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1E7103-B8F7-7778-6EF8-E6F1F6358EDD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CE6C5-B54B-BFD0-8AF6-2DA7342DCAC4}"/>
              </a:ext>
            </a:extLst>
          </p:cNvPr>
          <p:cNvSpPr/>
          <p:nvPr/>
        </p:nvSpPr>
        <p:spPr>
          <a:xfrm>
            <a:off x="1189972" y="2458018"/>
            <a:ext cx="3663863" cy="2799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C4C781-BD39-8C1E-3A8B-A3469C4936E6}"/>
              </a:ext>
            </a:extLst>
          </p:cNvPr>
          <p:cNvSpPr txBox="1"/>
          <p:nvPr/>
        </p:nvSpPr>
        <p:spPr>
          <a:xfrm>
            <a:off x="1189972" y="1991638"/>
            <a:ext cx="366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Facing HRPPD Window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06448-0785-BCC8-CDDA-632443FD2909}"/>
              </a:ext>
            </a:extLst>
          </p:cNvPr>
          <p:cNvSpPr txBox="1"/>
          <p:nvPr/>
        </p:nvSpPr>
        <p:spPr>
          <a:xfrm>
            <a:off x="1850719" y="2787041"/>
            <a:ext cx="1171184" cy="375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MCP#1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639B8-C51C-4E2F-A06B-BE321DED3007}"/>
              </a:ext>
            </a:extLst>
          </p:cNvPr>
          <p:cNvSpPr txBox="1"/>
          <p:nvPr/>
        </p:nvSpPr>
        <p:spPr>
          <a:xfrm>
            <a:off x="1850719" y="4608202"/>
            <a:ext cx="1171184" cy="375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MCP#2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70FA44-0DAA-F5CF-99C1-850334A64700}"/>
              </a:ext>
            </a:extLst>
          </p:cNvPr>
          <p:cNvCxnSpPr>
            <a:cxnSpLocks/>
          </p:cNvCxnSpPr>
          <p:nvPr/>
        </p:nvCxnSpPr>
        <p:spPr>
          <a:xfrm flipV="1">
            <a:off x="2918564" y="2642992"/>
            <a:ext cx="0" cy="594986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55FE43-CF4B-3F50-65E3-BE441BB1EC7D}"/>
              </a:ext>
            </a:extLst>
          </p:cNvPr>
          <p:cNvCxnSpPr>
            <a:cxnSpLocks/>
          </p:cNvCxnSpPr>
          <p:nvPr/>
        </p:nvCxnSpPr>
        <p:spPr>
          <a:xfrm>
            <a:off x="2918564" y="4542616"/>
            <a:ext cx="0" cy="612983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71B7DA3E-C598-F9FB-A312-C616C4322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15724" y="1355606"/>
            <a:ext cx="5529051" cy="4146788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30B3DC91-D86A-AF39-C496-79E790BB049C}"/>
              </a:ext>
            </a:extLst>
          </p:cNvPr>
          <p:cNvSpPr/>
          <p:nvPr/>
        </p:nvSpPr>
        <p:spPr>
          <a:xfrm rot="16439112" flipH="1">
            <a:off x="8692045" y="2542755"/>
            <a:ext cx="782629" cy="206849"/>
          </a:xfrm>
          <a:prstGeom prst="rightArrow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30A255-8171-E224-FDFF-991965B1A373}"/>
              </a:ext>
            </a:extLst>
          </p:cNvPr>
          <p:cNvSpPr txBox="1"/>
          <p:nvPr/>
        </p:nvSpPr>
        <p:spPr>
          <a:xfrm>
            <a:off x="8908953" y="1899151"/>
            <a:ext cx="53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pc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F9302B-B1C1-593E-DFB7-50038806B63A}"/>
              </a:ext>
            </a:extLst>
          </p:cNvPr>
          <p:cNvSpPr txBox="1"/>
          <p:nvPr/>
        </p:nvSpPr>
        <p:spPr>
          <a:xfrm>
            <a:off x="6306855" y="295142"/>
            <a:ext cx="414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Rear of HRPPD Window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CF713C-A0A3-E4CB-A78B-86E2FFCF9138}"/>
              </a:ext>
            </a:extLst>
          </p:cNvPr>
          <p:cNvCxnSpPr/>
          <p:nvPr/>
        </p:nvCxnSpPr>
        <p:spPr>
          <a:xfrm flipV="1">
            <a:off x="10760622" y="2394690"/>
            <a:ext cx="0" cy="8374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18B8249-9D5F-6185-24B4-79356AC31329}"/>
                  </a:ext>
                </a:extLst>
              </p:cNvPr>
              <p:cNvSpPr txBox="1"/>
              <p:nvPr/>
            </p:nvSpPr>
            <p:spPr>
              <a:xfrm>
                <a:off x="10522628" y="2007202"/>
                <a:ext cx="506613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18B8249-9D5F-6185-24B4-79356AC31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2628" y="2007202"/>
                <a:ext cx="506613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5DFA11E-9BA2-A8D4-C905-5877130ACF23}"/>
              </a:ext>
            </a:extLst>
          </p:cNvPr>
          <p:cNvSpPr txBox="1"/>
          <p:nvPr/>
        </p:nvSpPr>
        <p:spPr>
          <a:xfrm>
            <a:off x="10909381" y="1797867"/>
            <a:ext cx="801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40FF"/>
                </a:solidFill>
              </a:rPr>
              <a:t>-Angle</a:t>
            </a:r>
          </a:p>
          <a:p>
            <a:pPr algn="ctr"/>
            <a:r>
              <a:rPr lang="en-US" sz="1400" dirty="0">
                <a:solidFill>
                  <a:srgbClr val="FF40FF"/>
                </a:solidFill>
              </a:rPr>
              <a:t>Align with </a:t>
            </a:r>
            <a:r>
              <a:rPr lang="en-US" sz="1400" dirty="0">
                <a:solidFill>
                  <a:srgbClr val="0432FF"/>
                </a:solidFill>
              </a:rPr>
              <a:t>MCP#2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150FBC-466B-D9E7-8044-AD204C20FBE6}"/>
              </a:ext>
            </a:extLst>
          </p:cNvPr>
          <p:cNvSpPr txBox="1"/>
          <p:nvPr/>
        </p:nvSpPr>
        <p:spPr>
          <a:xfrm>
            <a:off x="10909381" y="2965908"/>
            <a:ext cx="801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40FF"/>
                </a:solidFill>
              </a:rPr>
              <a:t>+Angle</a:t>
            </a:r>
          </a:p>
          <a:p>
            <a:pPr algn="ctr"/>
            <a:r>
              <a:rPr lang="en-US" sz="1400" dirty="0">
                <a:solidFill>
                  <a:srgbClr val="FF40FF"/>
                </a:solidFill>
              </a:rPr>
              <a:t>Align with </a:t>
            </a:r>
            <a:r>
              <a:rPr lang="en-US" sz="1400" dirty="0">
                <a:solidFill>
                  <a:srgbClr val="0432FF"/>
                </a:solidFill>
              </a:rPr>
              <a:t>MCP#1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D9ABA3-3AB0-F0A9-D7CF-2B6CDEE43051}"/>
              </a:ext>
            </a:extLst>
          </p:cNvPr>
          <p:cNvCxnSpPr/>
          <p:nvPr/>
        </p:nvCxnSpPr>
        <p:spPr>
          <a:xfrm flipH="1" flipV="1">
            <a:off x="9655871" y="3038638"/>
            <a:ext cx="1196351" cy="17319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80B4D8A-6F38-6289-B88A-48211880655C}"/>
              </a:ext>
            </a:extLst>
          </p:cNvPr>
          <p:cNvSpPr txBox="1"/>
          <p:nvPr/>
        </p:nvSpPr>
        <p:spPr>
          <a:xfrm>
            <a:off x="10736812" y="4542616"/>
            <a:ext cx="768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-X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angle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59DC54-0B54-6444-F1C1-A918ACAA9B1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6000" y="1328949"/>
            <a:ext cx="2591070" cy="117254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A5C232B-8B89-387A-3914-085EBCE7BA86}"/>
              </a:ext>
            </a:extLst>
          </p:cNvPr>
          <p:cNvSpPr txBox="1"/>
          <p:nvPr/>
        </p:nvSpPr>
        <p:spPr>
          <a:xfrm>
            <a:off x="5512814" y="1114077"/>
            <a:ext cx="768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+X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angle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D9950164-489B-1A83-73A6-EB4BA86B18D9}"/>
              </a:ext>
            </a:extLst>
          </p:cNvPr>
          <p:cNvSpPr/>
          <p:nvPr/>
        </p:nvSpPr>
        <p:spPr>
          <a:xfrm rot="18550033">
            <a:off x="8977518" y="3722265"/>
            <a:ext cx="254771" cy="822691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99C6D7A1-7BA4-92D1-66CE-9A67B7761185}"/>
              </a:ext>
            </a:extLst>
          </p:cNvPr>
          <p:cNvSpPr/>
          <p:nvPr/>
        </p:nvSpPr>
        <p:spPr>
          <a:xfrm rot="7890452">
            <a:off x="7860399" y="2897141"/>
            <a:ext cx="254771" cy="822691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6B6A4E-238D-390E-1208-A237C71C0A6A}"/>
              </a:ext>
            </a:extLst>
          </p:cNvPr>
          <p:cNvSpPr txBox="1"/>
          <p:nvPr/>
        </p:nvSpPr>
        <p:spPr>
          <a:xfrm>
            <a:off x="8848512" y="4471915"/>
            <a:ext cx="10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MCP#2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D754-F5CE-CA3F-74EE-1DE9CFAADDA0}"/>
              </a:ext>
            </a:extLst>
          </p:cNvPr>
          <p:cNvSpPr txBox="1"/>
          <p:nvPr/>
        </p:nvSpPr>
        <p:spPr>
          <a:xfrm>
            <a:off x="6637462" y="2913116"/>
            <a:ext cx="10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MCP#1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C37DD2-7A08-0CC3-3F79-8428F76A7FE4}"/>
              </a:ext>
            </a:extLst>
          </p:cNvPr>
          <p:cNvSpPr txBox="1"/>
          <p:nvPr/>
        </p:nvSpPr>
        <p:spPr>
          <a:xfrm>
            <a:off x="10705428" y="1318153"/>
            <a:ext cx="102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C34882-D8B8-DAA4-9601-8F35D2363371}"/>
              </a:ext>
            </a:extLst>
          </p:cNvPr>
          <p:cNvSpPr txBox="1"/>
          <p:nvPr/>
        </p:nvSpPr>
        <p:spPr>
          <a:xfrm>
            <a:off x="10685032" y="3984610"/>
            <a:ext cx="102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5ED72D-4C42-D69C-2B02-2B3C724452A4}"/>
              </a:ext>
            </a:extLst>
          </p:cNvPr>
          <p:cNvSpPr txBox="1"/>
          <p:nvPr/>
        </p:nvSpPr>
        <p:spPr>
          <a:xfrm>
            <a:off x="1312099" y="3905367"/>
            <a:ext cx="53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D14A78D-6C13-4F0C-83EB-99B4338E0F06}"/>
              </a:ext>
            </a:extLst>
          </p:cNvPr>
          <p:cNvSpPr/>
          <p:nvPr/>
        </p:nvSpPr>
        <p:spPr>
          <a:xfrm>
            <a:off x="1412732" y="3665117"/>
            <a:ext cx="168676" cy="19268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10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FA99-CBE4-3FAE-4E03-CB34B233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00CA-428D-35F7-85B9-F0410D1D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VS Magnet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713BF-0C10-47EA-6E59-EE6C0F409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8404CA-1165-5693-DA3A-D29C3A306390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3CBB5E-D48D-95B3-F96C-00AA6C71B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2B79DE54-011A-53EF-354E-9347AB274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206" y="1351619"/>
            <a:ext cx="6591305" cy="4615066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Measured </a:t>
            </a:r>
            <a:r>
              <a:rPr lang="en-US" sz="2000" b="1" dirty="0"/>
              <a:t>mean charge </a:t>
            </a:r>
            <a:r>
              <a:rPr lang="en-US" sz="2000" dirty="0"/>
              <a:t>with different </a:t>
            </a:r>
            <a:r>
              <a:rPr lang="en-US" sz="2000" b="1" dirty="0"/>
              <a:t>inclination angle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Charge calculation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Major signal channel selection by accumulated signals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Observation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Overall </a:t>
            </a:r>
            <a:r>
              <a:rPr lang="en-US" sz="1800" b="1" dirty="0"/>
              <a:t>follows exponential slope </a:t>
            </a:r>
            <a:r>
              <a:rPr lang="en-US" sz="1800" dirty="0"/>
              <a:t>across angles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Two distinct trends observed for </a:t>
            </a:r>
            <a:r>
              <a:rPr lang="en-US" sz="1800" b="1" dirty="0"/>
              <a:t>positive and negative angles</a:t>
            </a:r>
            <a:endParaRPr lang="en-US" sz="1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Conclusion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Overall </a:t>
            </a:r>
            <a:r>
              <a:rPr lang="en-US" sz="1800" b="1" dirty="0"/>
              <a:t>angular dependence is weak</a:t>
            </a:r>
            <a:endParaRPr lang="en-US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1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0397F-5090-6709-7FBA-A9B67A8D3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637FF-EAC7-1A01-221B-E8349D76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VS Magnet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B741D-EB7D-854E-112D-7DF68DF54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EE011B-9B1F-1820-C3C8-1A73B0E76039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60E37E-BB1B-C924-86FB-DB397DC7F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3E6F385-2C6A-05BE-C21F-4BAC1FDC0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206" y="1351619"/>
            <a:ext cx="6591305" cy="4615066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2000" b="1" dirty="0"/>
              <a:t>With Reduced Samples</a:t>
            </a:r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Measured </a:t>
            </a:r>
            <a:r>
              <a:rPr lang="en-US" sz="2000" b="1" dirty="0"/>
              <a:t>mean charge </a:t>
            </a:r>
            <a:r>
              <a:rPr lang="en-US" sz="2000" dirty="0"/>
              <a:t>with different </a:t>
            </a:r>
            <a:r>
              <a:rPr lang="en-US" sz="2000" b="1" dirty="0"/>
              <a:t>inclination angle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Charge calculation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Major signal channel selection by accumulated signals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Observation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Overall </a:t>
            </a:r>
            <a:r>
              <a:rPr lang="en-US" sz="1800" b="1" dirty="0"/>
              <a:t>follows exponential slope </a:t>
            </a:r>
            <a:r>
              <a:rPr lang="en-US" sz="1800" dirty="0"/>
              <a:t>across angles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Two distinct trends observed for </a:t>
            </a:r>
            <a:r>
              <a:rPr lang="en-US" sz="1800" b="1" dirty="0"/>
              <a:t>positive and negative angles</a:t>
            </a:r>
            <a:endParaRPr lang="en-US" sz="1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Conclusion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Overall </a:t>
            </a:r>
            <a:r>
              <a:rPr lang="en-US" sz="1800" b="1" dirty="0"/>
              <a:t>angular dependence is weak</a:t>
            </a:r>
            <a:endParaRPr lang="en-US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8609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BE9FF-AF5D-FA51-95F8-AC6242188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5036-8C21-385F-17CC-C473DE3A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VS Magnet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9562E-9535-A930-3FC4-24BA2E4B1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823DB-3827-BF6E-183D-E26E7FC55F16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8DB68F-04B6-70BE-7915-F2D2F823D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B8FC4A56-A09C-49F7-936C-65C3F95AFB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6" y="1351619"/>
                <a:ext cx="6591305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mean charge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bias voltage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Data note</a:t>
                </a:r>
                <a:r>
                  <a:rPr lang="en-US" sz="2000" dirty="0"/>
                  <a:t>:</a:t>
                </a:r>
                <a:endParaRPr lang="en-US" sz="2000" b="1" i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Inclination angle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180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Mean charge reduces as higher magnet current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Mean charge increases as higher bias voltage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Gain partially recovered by </a:t>
                </a:r>
                <a:r>
                  <a:rPr lang="en-US" sz="1800" b="1" dirty="0"/>
                  <a:t>increasing bias voltage</a:t>
                </a:r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B8FC4A56-A09C-49F7-936C-65C3F95AFB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6" y="1351619"/>
                <a:ext cx="6591305" cy="4615066"/>
              </a:xfrm>
              <a:blipFill>
                <a:blip r:embed="rId3"/>
                <a:stretch>
                  <a:fillRect l="-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0155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E0D01-1AB5-F42A-5798-3B003268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76E1-6E10-AF19-935E-19442966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VS Magnet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C0A-ECB9-F71F-B63C-60311AC26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E4073-3B8B-7AA7-2F65-8EFF66BDF26E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9FE67-7B91-16A7-1CD1-C56813AB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D26C7C30-AF57-665C-1EF9-0C053851D2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6" y="1351619"/>
                <a:ext cx="6591305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mean charge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bias voltage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Data note</a:t>
                </a:r>
                <a:r>
                  <a:rPr lang="en-US" sz="2000" dirty="0"/>
                  <a:t>:</a:t>
                </a:r>
                <a:endParaRPr lang="en-US" sz="2000" b="1" i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Inclination angle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180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Mean charge reduces as higher magnet current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Mean charge increases as higher bias voltage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Gain partially recovered by </a:t>
                </a:r>
                <a:r>
                  <a:rPr lang="en-US" sz="1800" b="1" dirty="0"/>
                  <a:t>increasing bias voltage</a:t>
                </a:r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D26C7C30-AF57-665C-1EF9-0C053851D2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6" y="1351619"/>
                <a:ext cx="6591305" cy="4615066"/>
              </a:xfrm>
              <a:blipFill>
                <a:blip r:embed="rId3"/>
                <a:stretch>
                  <a:fillRect l="-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07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E0887-D619-1365-86C2-4CD0B7551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1078A-14E8-DCED-BB7D-8BAE9D527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VS Magnet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CF08C-CBC8-F25B-3A03-06DF8036C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69E5F-6582-5644-F185-F8176BC34B26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823577-AF23-A0AA-0395-1FD8BC4E5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3D8DB71C-0BB8-0828-E217-B9A032B932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6" y="1351619"/>
                <a:ext cx="6591305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mean charge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bias voltage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Data note</a:t>
                </a:r>
                <a:r>
                  <a:rPr lang="en-US" sz="2000" dirty="0"/>
                  <a:t>:</a:t>
                </a:r>
                <a:endParaRPr lang="en-US" sz="2000" b="1" i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Inclination angle at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−12.5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180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Mean charge reduces as higher magnet current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Mean charge increases as higher bias voltage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Gain partially recovered by </a:t>
                </a:r>
                <a:r>
                  <a:rPr lang="en-US" sz="1800" b="1" dirty="0"/>
                  <a:t>increasing bias voltage</a:t>
                </a:r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3D8DB71C-0BB8-0828-E217-B9A032B932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6" y="1351619"/>
                <a:ext cx="6591305" cy="4615066"/>
              </a:xfrm>
              <a:blipFill>
                <a:blip r:embed="rId3"/>
                <a:stretch>
                  <a:fillRect l="-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493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FE648-77CE-9C39-C618-DD900709C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49A4-9F07-806B-B839-884B7657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Accumulated Waveforms at I</a:t>
            </a:r>
            <a:r>
              <a:rPr lang="en-US" baseline="-25000" dirty="0"/>
              <a:t>B</a:t>
            </a:r>
            <a:r>
              <a:rPr lang="en-US" dirty="0"/>
              <a:t> = 400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CD32E-D3E5-2672-D956-D6FA1868A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590B8E-3B9C-0E6F-6233-CF8C8027C15D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CBA92-1E7F-7225-DA37-0FFB9A9A1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6045" y="1600200"/>
            <a:ext cx="2548063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D5FD9-1A1A-A63B-7D26-7333096F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21969" y="1600200"/>
            <a:ext cx="2548063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73CE88-25B9-A810-DA4D-C66D122FA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35017" y="1600200"/>
            <a:ext cx="2548063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C3F631-7CA8-5031-F13E-90D1BB6DA6D6}"/>
                  </a:ext>
                </a:extLst>
              </p:cNvPr>
              <p:cNvSpPr txBox="1"/>
              <p:nvPr/>
            </p:nvSpPr>
            <p:spPr>
              <a:xfrm>
                <a:off x="243841" y="982288"/>
                <a:ext cx="117043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+x title axis,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=−12.5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, laser tune 40 %, laser rep rate 1.6 kHz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C3F631-7CA8-5031-F13E-90D1BB6DA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1" y="982288"/>
                <a:ext cx="11704319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FD3681-92B0-7D1D-3D37-33F7D93D3DB9}"/>
              </a:ext>
            </a:extLst>
          </p:cNvPr>
          <p:cNvSpPr txBox="1"/>
          <p:nvPr/>
        </p:nvSpPr>
        <p:spPr>
          <a:xfrm>
            <a:off x="354151" y="1783724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650</a:t>
            </a:r>
            <a:r>
              <a:rPr lang="en-US" dirty="0"/>
              <a:t>-200-</a:t>
            </a:r>
            <a:r>
              <a:rPr lang="en-US" b="1" dirty="0"/>
              <a:t>650</a:t>
            </a:r>
            <a:r>
              <a:rPr lang="en-US" dirty="0"/>
              <a:t>-200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6A81A-3962-E260-F8AE-25F0D03CDD2C}"/>
              </a:ext>
            </a:extLst>
          </p:cNvPr>
          <p:cNvSpPr txBox="1"/>
          <p:nvPr/>
        </p:nvSpPr>
        <p:spPr>
          <a:xfrm>
            <a:off x="4267199" y="180122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675</a:t>
            </a:r>
            <a:r>
              <a:rPr lang="en-US" dirty="0"/>
              <a:t>-200-</a:t>
            </a:r>
            <a:r>
              <a:rPr lang="en-US" b="1" dirty="0"/>
              <a:t>675</a:t>
            </a:r>
            <a:r>
              <a:rPr lang="en-US" dirty="0"/>
              <a:t>-200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B5B7C-F84E-7FC6-043F-8849B1127DEF}"/>
              </a:ext>
            </a:extLst>
          </p:cNvPr>
          <p:cNvSpPr txBox="1"/>
          <p:nvPr/>
        </p:nvSpPr>
        <p:spPr>
          <a:xfrm>
            <a:off x="8180247" y="1783724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700</a:t>
            </a:r>
            <a:r>
              <a:rPr lang="en-US" dirty="0"/>
              <a:t>-200-</a:t>
            </a:r>
            <a:r>
              <a:rPr lang="en-US" b="1" dirty="0"/>
              <a:t>700</a:t>
            </a:r>
            <a:r>
              <a:rPr lang="en-US" dirty="0"/>
              <a:t>-200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23B22C-F954-13C8-259D-CD3FE9D9ED37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200938, 200939, and 200940</a:t>
            </a:r>
            <a:endParaRPr lang="en-US" sz="1200" b="1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7D0B53-07EA-C4BC-45AE-41E46357E412}"/>
              </a:ext>
            </a:extLst>
          </p:cNvPr>
          <p:cNvSpPr txBox="1"/>
          <p:nvPr/>
        </p:nvSpPr>
        <p:spPr>
          <a:xfrm>
            <a:off x="243841" y="5222383"/>
            <a:ext cx="1170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Primary signal channel is 18 and an increase in MCP bias voltage leads to more pronounced </a:t>
            </a:r>
            <a:r>
              <a:rPr lang="en-US" dirty="0" err="1"/>
              <a:t>afterpulses</a:t>
            </a:r>
            <a:r>
              <a:rPr lang="en-US" dirty="0"/>
              <a:t> and higher signal amplitude</a:t>
            </a:r>
          </a:p>
        </p:txBody>
      </p:sp>
    </p:spTree>
    <p:extLst>
      <p:ext uri="{BB962C8B-B14F-4D97-AF65-F5344CB8AC3E}">
        <p14:creationId xmlns:p14="http://schemas.microsoft.com/office/powerpoint/2010/main" val="2620168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EBA96-9567-2FA6-170D-4AA0B2819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15C0A-10DA-1AF1-69CE-6C803C36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Accumulated Waveforms at I</a:t>
            </a:r>
            <a:r>
              <a:rPr lang="en-US" baseline="-25000" dirty="0"/>
              <a:t>B</a:t>
            </a:r>
            <a:r>
              <a:rPr lang="en-US" dirty="0"/>
              <a:t> = 800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E9F8F-CC5D-0050-80AC-9DC720991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9714CE-C0CA-57A3-0326-3054CDED4ECF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3759EE-14FA-E835-53F2-D7AC2084FEBA}"/>
              </a:ext>
            </a:extLst>
          </p:cNvPr>
          <p:cNvSpPr txBox="1"/>
          <p:nvPr/>
        </p:nvSpPr>
        <p:spPr>
          <a:xfrm>
            <a:off x="437843" y="818195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650</a:t>
            </a:r>
            <a:r>
              <a:rPr lang="en-US" dirty="0"/>
              <a:t>-200-</a:t>
            </a:r>
            <a:r>
              <a:rPr lang="en-US" b="1" dirty="0"/>
              <a:t>650</a:t>
            </a:r>
            <a:r>
              <a:rPr lang="en-US" dirty="0"/>
              <a:t>-200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490E5D-FF08-5243-B01D-9E5A8BB86A24}"/>
              </a:ext>
            </a:extLst>
          </p:cNvPr>
          <p:cNvSpPr txBox="1"/>
          <p:nvPr/>
        </p:nvSpPr>
        <p:spPr>
          <a:xfrm>
            <a:off x="4364203" y="82372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675</a:t>
            </a:r>
            <a:r>
              <a:rPr lang="en-US" dirty="0"/>
              <a:t>-200-</a:t>
            </a:r>
            <a:r>
              <a:rPr lang="en-US" b="1" dirty="0"/>
              <a:t>675</a:t>
            </a:r>
            <a:r>
              <a:rPr lang="en-US" dirty="0"/>
              <a:t>-200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2F8B43-8257-BC29-E2A9-D68C391BEE48}"/>
              </a:ext>
            </a:extLst>
          </p:cNvPr>
          <p:cNvSpPr txBox="1"/>
          <p:nvPr/>
        </p:nvSpPr>
        <p:spPr>
          <a:xfrm>
            <a:off x="8180254" y="5854930"/>
            <a:ext cx="333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200941, 200942, 200943, and 200944</a:t>
            </a:r>
            <a:endParaRPr lang="en-US" sz="1200" b="1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E51965-C9C9-CD0B-2E57-251B0FACB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4058" y="666032"/>
            <a:ext cx="2420661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313A53-1251-D852-D1D1-72962309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90417" y="666032"/>
            <a:ext cx="2420661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80BA3E-4B79-EC87-6B0C-879EBECD7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64057" y="3335166"/>
            <a:ext cx="2420661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ADFD6D-91CE-8D69-F692-D4A066DC3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18957" y="3335165"/>
            <a:ext cx="2420661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2BA75E-1416-50C4-EB0D-54B9A841C5D6}"/>
                  </a:ext>
                </a:extLst>
              </p:cNvPr>
              <p:cNvSpPr txBox="1"/>
              <p:nvPr/>
            </p:nvSpPr>
            <p:spPr>
              <a:xfrm>
                <a:off x="8316743" y="1182806"/>
                <a:ext cx="333133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+x title axis,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=−12.5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,                   laser tune 40 %, </a:t>
                </a:r>
              </a:p>
              <a:p>
                <a:pPr algn="ctr"/>
                <a:r>
                  <a:rPr lang="en-US" dirty="0"/>
                  <a:t>laser rep rate 1.6 kHz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2BA75E-1416-50C4-EB0D-54B9A841C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743" y="1182806"/>
                <a:ext cx="3331335" cy="923330"/>
              </a:xfrm>
              <a:prstGeom prst="rect">
                <a:avLst/>
              </a:prstGeom>
              <a:blipFill>
                <a:blip r:embed="rId6"/>
                <a:stretch>
                  <a:fillRect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8BC3626-B3A0-B9AA-9AB3-B7810ECDF79E}"/>
              </a:ext>
            </a:extLst>
          </p:cNvPr>
          <p:cNvSpPr txBox="1"/>
          <p:nvPr/>
        </p:nvSpPr>
        <p:spPr>
          <a:xfrm>
            <a:off x="481874" y="351337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700</a:t>
            </a:r>
            <a:r>
              <a:rPr lang="en-US" dirty="0"/>
              <a:t>-200-</a:t>
            </a:r>
            <a:r>
              <a:rPr lang="en-US" b="1" dirty="0"/>
              <a:t>700</a:t>
            </a:r>
            <a:r>
              <a:rPr lang="en-US" dirty="0"/>
              <a:t>-200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699C28-5E6F-AAFD-3F11-F56388C220BE}"/>
              </a:ext>
            </a:extLst>
          </p:cNvPr>
          <p:cNvSpPr txBox="1"/>
          <p:nvPr/>
        </p:nvSpPr>
        <p:spPr>
          <a:xfrm>
            <a:off x="4392743" y="351337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725</a:t>
            </a:r>
            <a:r>
              <a:rPr lang="en-US" dirty="0"/>
              <a:t>-200-</a:t>
            </a:r>
            <a:r>
              <a:rPr lang="en-US" b="1" dirty="0"/>
              <a:t>725</a:t>
            </a:r>
            <a:r>
              <a:rPr lang="en-US" dirty="0"/>
              <a:t>-200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B98DE5-5181-12BE-EEAA-06FFC912F5DE}"/>
              </a:ext>
            </a:extLst>
          </p:cNvPr>
          <p:cNvSpPr txBox="1"/>
          <p:nvPr/>
        </p:nvSpPr>
        <p:spPr>
          <a:xfrm>
            <a:off x="8180254" y="3139997"/>
            <a:ext cx="3726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Primary signal channel is 18 </a:t>
            </a:r>
          </a:p>
          <a:p>
            <a:pPr algn="ctr"/>
            <a:r>
              <a:rPr lang="en-US" dirty="0"/>
              <a:t>and an increase in MCP bias voltage leads to more pronounced </a:t>
            </a:r>
            <a:r>
              <a:rPr lang="en-US" dirty="0" err="1"/>
              <a:t>afterpulses</a:t>
            </a:r>
            <a:r>
              <a:rPr lang="en-US" dirty="0"/>
              <a:t> and higher signal amplitude</a:t>
            </a:r>
          </a:p>
        </p:txBody>
      </p:sp>
    </p:spTree>
    <p:extLst>
      <p:ext uri="{BB962C8B-B14F-4D97-AF65-F5344CB8AC3E}">
        <p14:creationId xmlns:p14="http://schemas.microsoft.com/office/powerpoint/2010/main" val="421774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9A966-AF88-8CB0-CB96-8F67E5A4A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8A04-F1A6-67C4-343D-0C82A673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DCDD4D-632A-32DA-904D-F76758F37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20"/>
            <a:ext cx="11049000" cy="4681190"/>
          </a:xfrm>
        </p:spPr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Looked into a subset of available data. (thanks to Ping and Alexander)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Generated some figures to support interpretation of HRPPD performance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Charge spectra for different magnet currents and inclination angles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Mean charge as a function of magnet currents 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/>
              <a:t>With different inclination angle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/>
              <a:t>With different bias voltage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To-do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BEFC6-F6F2-8534-F6AB-D0715D681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FBFF9-626D-A13C-020B-CEA197437F0F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1599950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083F8-6EE0-055E-7A83-4DCC79572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F2AE4-82AC-002B-BEE8-816DD8C5D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Accumulated Waveforms at I</a:t>
            </a:r>
            <a:r>
              <a:rPr lang="en-US" baseline="-25000" dirty="0"/>
              <a:t>B</a:t>
            </a:r>
            <a:r>
              <a:rPr lang="en-US" dirty="0"/>
              <a:t> = 1600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0F6AD-E682-F3EC-5511-1C487A9E8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17814-DA53-9F62-4745-6068F1D0CA40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78C90C-1410-AF70-19C2-E8A0760CA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77847" y="651050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51FE0-23B3-5346-3FF7-020C612E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05022" y="648470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1B4AF2-56AD-0FB5-5888-68496D5C7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77847" y="3363795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878132-2B00-2EA6-CB06-7BDF783D8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905022" y="3363795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F6139-E818-1833-3C02-1BCF913DD049}"/>
              </a:ext>
            </a:extLst>
          </p:cNvPr>
          <p:cNvSpPr txBox="1"/>
          <p:nvPr/>
        </p:nvSpPr>
        <p:spPr>
          <a:xfrm>
            <a:off x="7938109" y="5966685"/>
            <a:ext cx="393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200952, 200953, 200954, and 200955</a:t>
            </a:r>
            <a:endParaRPr lang="en-US" sz="12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5E038-A51C-A698-9399-9F264DF51DDD}"/>
              </a:ext>
            </a:extLst>
          </p:cNvPr>
          <p:cNvSpPr txBox="1"/>
          <p:nvPr/>
        </p:nvSpPr>
        <p:spPr>
          <a:xfrm>
            <a:off x="437843" y="818195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650</a:t>
            </a:r>
            <a:r>
              <a:rPr lang="en-US" dirty="0"/>
              <a:t>-200-</a:t>
            </a:r>
            <a:r>
              <a:rPr lang="en-US" b="1" dirty="0"/>
              <a:t>650</a:t>
            </a:r>
            <a:r>
              <a:rPr lang="en-US" dirty="0"/>
              <a:t>-200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706AD-65A0-6BA3-F4E0-F0D08D3F51D6}"/>
              </a:ext>
            </a:extLst>
          </p:cNvPr>
          <p:cNvSpPr txBox="1"/>
          <p:nvPr/>
        </p:nvSpPr>
        <p:spPr>
          <a:xfrm>
            <a:off x="4364203" y="82372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675</a:t>
            </a:r>
            <a:r>
              <a:rPr lang="en-US" dirty="0"/>
              <a:t>-200-</a:t>
            </a:r>
            <a:r>
              <a:rPr lang="en-US" b="1" dirty="0"/>
              <a:t>675</a:t>
            </a:r>
            <a:r>
              <a:rPr lang="en-US" dirty="0"/>
              <a:t>-200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327957-8183-DA53-5F82-CDFFEDD8517D}"/>
                  </a:ext>
                </a:extLst>
              </p:cNvPr>
              <p:cNvSpPr txBox="1"/>
              <p:nvPr/>
            </p:nvSpPr>
            <p:spPr>
              <a:xfrm>
                <a:off x="8316743" y="1182806"/>
                <a:ext cx="333133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+x title axis,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=−12.5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,                   laser tune 40 %, </a:t>
                </a:r>
              </a:p>
              <a:p>
                <a:pPr algn="ctr"/>
                <a:r>
                  <a:rPr lang="en-US" dirty="0"/>
                  <a:t>laser rep rate 1.6 kHz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327957-8183-DA53-5F82-CDFFEDD85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743" y="1182806"/>
                <a:ext cx="3331335" cy="923330"/>
              </a:xfrm>
              <a:prstGeom prst="rect">
                <a:avLst/>
              </a:prstGeom>
              <a:blipFill>
                <a:blip r:embed="rId6"/>
                <a:stretch>
                  <a:fillRect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2F8A623-85A0-99BB-8E0A-12865B969173}"/>
              </a:ext>
            </a:extLst>
          </p:cNvPr>
          <p:cNvSpPr txBox="1"/>
          <p:nvPr/>
        </p:nvSpPr>
        <p:spPr>
          <a:xfrm>
            <a:off x="451632" y="3547382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700</a:t>
            </a:r>
            <a:r>
              <a:rPr lang="en-US" dirty="0"/>
              <a:t>-200-</a:t>
            </a:r>
            <a:r>
              <a:rPr lang="en-US" b="1" dirty="0"/>
              <a:t>700</a:t>
            </a:r>
            <a:r>
              <a:rPr lang="en-US" dirty="0"/>
              <a:t>-200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A9DD46-D57D-E08E-427F-B52D73C3D50F}"/>
              </a:ext>
            </a:extLst>
          </p:cNvPr>
          <p:cNvSpPr txBox="1"/>
          <p:nvPr/>
        </p:nvSpPr>
        <p:spPr>
          <a:xfrm>
            <a:off x="4377992" y="3547382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725</a:t>
            </a:r>
            <a:r>
              <a:rPr lang="en-US" dirty="0"/>
              <a:t>-200-</a:t>
            </a:r>
            <a:r>
              <a:rPr lang="en-US" b="1" dirty="0"/>
              <a:t>725</a:t>
            </a:r>
            <a:r>
              <a:rPr lang="en-US" dirty="0"/>
              <a:t>-200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088565-F513-4D87-84D3-18351515DA25}"/>
              </a:ext>
            </a:extLst>
          </p:cNvPr>
          <p:cNvSpPr txBox="1"/>
          <p:nvPr/>
        </p:nvSpPr>
        <p:spPr>
          <a:xfrm>
            <a:off x="8180254" y="3139997"/>
            <a:ext cx="3726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Primary signal channel is 18 </a:t>
            </a:r>
          </a:p>
          <a:p>
            <a:pPr algn="ctr"/>
            <a:r>
              <a:rPr lang="en-US" dirty="0"/>
              <a:t>and an increase in MCP bias voltage leads to more pronounced </a:t>
            </a:r>
            <a:r>
              <a:rPr lang="en-US" dirty="0" err="1"/>
              <a:t>afterpulses</a:t>
            </a:r>
            <a:r>
              <a:rPr lang="en-US" dirty="0"/>
              <a:t> and higher signal amplitude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Higher magnetic field strength results in fewer </a:t>
            </a:r>
            <a:r>
              <a:rPr lang="en-US" dirty="0" err="1"/>
              <a:t>afterpulses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98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3E20B-4B73-86DA-3D6E-6AF1AF0E6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BA24-9A98-F3CA-8148-9F59FE7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Accumulated Waveforms at I</a:t>
            </a:r>
            <a:r>
              <a:rPr lang="en-US" baseline="-25000" dirty="0"/>
              <a:t>B</a:t>
            </a:r>
            <a:r>
              <a:rPr lang="en-US" dirty="0"/>
              <a:t> = 1900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58598-D5CB-F69E-4FA5-3F735EEF6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92EC9-716F-70F5-86AC-CB3D9D965272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B2389-57D4-CBFA-75D1-02EE90F7F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08089" y="570413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C78AA5-3119-0EAB-8347-C5A14613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68434" y="570413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8C8BC9-1E37-6F97-6AB8-CC2853752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08089" y="3306225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884BF0-2817-D460-3137-E57F0A778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63071" y="3314171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6F3E19-A209-0FCB-E9D7-5F1FB351002B}"/>
              </a:ext>
            </a:extLst>
          </p:cNvPr>
          <p:cNvSpPr txBox="1"/>
          <p:nvPr/>
        </p:nvSpPr>
        <p:spPr>
          <a:xfrm>
            <a:off x="437843" y="818195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650</a:t>
            </a:r>
            <a:r>
              <a:rPr lang="en-US" dirty="0"/>
              <a:t>-200-</a:t>
            </a:r>
            <a:r>
              <a:rPr lang="en-US" b="1" dirty="0"/>
              <a:t>650</a:t>
            </a:r>
            <a:r>
              <a:rPr lang="en-US" dirty="0"/>
              <a:t>-200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4934A-C148-29B1-DC0D-C9247F959788}"/>
              </a:ext>
            </a:extLst>
          </p:cNvPr>
          <p:cNvSpPr txBox="1"/>
          <p:nvPr/>
        </p:nvSpPr>
        <p:spPr>
          <a:xfrm>
            <a:off x="4364203" y="82372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675</a:t>
            </a:r>
            <a:r>
              <a:rPr lang="en-US" dirty="0"/>
              <a:t>-200-</a:t>
            </a:r>
            <a:r>
              <a:rPr lang="en-US" b="1" dirty="0"/>
              <a:t>675</a:t>
            </a:r>
            <a:r>
              <a:rPr lang="en-US" dirty="0"/>
              <a:t>-200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E74A20-A71A-F34B-A289-346FA2A2F489}"/>
                  </a:ext>
                </a:extLst>
              </p:cNvPr>
              <p:cNvSpPr txBox="1"/>
              <p:nvPr/>
            </p:nvSpPr>
            <p:spPr>
              <a:xfrm>
                <a:off x="8316743" y="1182806"/>
                <a:ext cx="333133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+x title axis,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=−12.5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,                   laser tune 40 %, </a:t>
                </a:r>
              </a:p>
              <a:p>
                <a:pPr algn="ctr"/>
                <a:r>
                  <a:rPr lang="en-US" dirty="0"/>
                  <a:t>laser rep rate 1.6 kHz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E74A20-A71A-F34B-A289-346FA2A2F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743" y="1182806"/>
                <a:ext cx="3331335" cy="923330"/>
              </a:xfrm>
              <a:prstGeom prst="rect">
                <a:avLst/>
              </a:prstGeom>
              <a:blipFill>
                <a:blip r:embed="rId6"/>
                <a:stretch>
                  <a:fillRect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B72B240-F070-139E-C087-BC4A81048A3C}"/>
              </a:ext>
            </a:extLst>
          </p:cNvPr>
          <p:cNvSpPr txBox="1"/>
          <p:nvPr/>
        </p:nvSpPr>
        <p:spPr>
          <a:xfrm>
            <a:off x="481874" y="351337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700</a:t>
            </a:r>
            <a:r>
              <a:rPr lang="en-US" dirty="0"/>
              <a:t>-200-</a:t>
            </a:r>
            <a:r>
              <a:rPr lang="en-US" b="1" dirty="0"/>
              <a:t>700</a:t>
            </a:r>
            <a:r>
              <a:rPr lang="en-US" dirty="0"/>
              <a:t>-200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11E6A1-DF97-44CC-3619-5F309F3E8574}"/>
              </a:ext>
            </a:extLst>
          </p:cNvPr>
          <p:cNvSpPr txBox="1"/>
          <p:nvPr/>
        </p:nvSpPr>
        <p:spPr>
          <a:xfrm>
            <a:off x="4392743" y="351337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725</a:t>
            </a:r>
            <a:r>
              <a:rPr lang="en-US" dirty="0"/>
              <a:t>-200-</a:t>
            </a:r>
            <a:r>
              <a:rPr lang="en-US" b="1" dirty="0"/>
              <a:t>725</a:t>
            </a:r>
            <a:r>
              <a:rPr lang="en-US" dirty="0"/>
              <a:t>-200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FA3D43-3B62-3CA8-3DD0-1FAF3C7A85DF}"/>
              </a:ext>
            </a:extLst>
          </p:cNvPr>
          <p:cNvSpPr txBox="1"/>
          <p:nvPr/>
        </p:nvSpPr>
        <p:spPr>
          <a:xfrm>
            <a:off x="7938109" y="5966685"/>
            <a:ext cx="393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201451, 201452, 201453, and 201454</a:t>
            </a:r>
            <a:endParaRPr lang="en-US" sz="12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9F9E3-B0D7-97E8-7D83-EF4E827BA153}"/>
              </a:ext>
            </a:extLst>
          </p:cNvPr>
          <p:cNvSpPr txBox="1"/>
          <p:nvPr/>
        </p:nvSpPr>
        <p:spPr>
          <a:xfrm>
            <a:off x="8180254" y="3139997"/>
            <a:ext cx="3726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Primary signal channel is 18 </a:t>
            </a:r>
          </a:p>
          <a:p>
            <a:pPr algn="ctr"/>
            <a:r>
              <a:rPr lang="en-US" dirty="0"/>
              <a:t>and an increase in MCP bias voltage leads to more pronounced </a:t>
            </a:r>
            <a:r>
              <a:rPr lang="en-US" dirty="0" err="1"/>
              <a:t>afterpulses</a:t>
            </a:r>
            <a:r>
              <a:rPr lang="en-US" dirty="0"/>
              <a:t> and higher signal amplitude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Higher magnetic field strength results in fewer </a:t>
            </a:r>
            <a:r>
              <a:rPr lang="en-US" dirty="0" err="1"/>
              <a:t>afterpulses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557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A2707-C7E5-749D-0E23-821F33277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B51D-A764-D5D7-F3C2-9BD3B419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Accumulated Waveforms at I</a:t>
            </a:r>
            <a:r>
              <a:rPr lang="en-US" baseline="-25000" dirty="0"/>
              <a:t>B</a:t>
            </a:r>
            <a:r>
              <a:rPr lang="en-US" dirty="0"/>
              <a:t> = 2000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4DE94-DA61-8E3C-9DC8-0D4D14CAD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E3581-8F49-8FA6-20EB-D7B87CC0DF91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21E4CD-5E54-AE04-34D9-F39A7139C34B}"/>
                  </a:ext>
                </a:extLst>
              </p:cNvPr>
              <p:cNvSpPr txBox="1"/>
              <p:nvPr/>
            </p:nvSpPr>
            <p:spPr>
              <a:xfrm>
                <a:off x="8316743" y="1182806"/>
                <a:ext cx="333133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+x title axis,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=−12.5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,                   laser tune 40 %, </a:t>
                </a:r>
              </a:p>
              <a:p>
                <a:pPr algn="ctr"/>
                <a:r>
                  <a:rPr lang="en-US" dirty="0"/>
                  <a:t>laser rep rate 1.6 kHz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21E4CD-5E54-AE04-34D9-F39A7139C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743" y="1182806"/>
                <a:ext cx="3331335" cy="923330"/>
              </a:xfrm>
              <a:prstGeom prst="rect">
                <a:avLst/>
              </a:prstGeom>
              <a:blipFill>
                <a:blip r:embed="rId2"/>
                <a:stretch>
                  <a:fillRect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77A01DF-442E-3805-9989-01E909279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37878" y="613093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A33D66-CAF6-75A1-FF27-441E78630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53916" y="613094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865238-AB9A-12C5-B19F-4A9D566E1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14465" y="3346234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29748F-CE22-CC19-1472-A7A98443F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919773" y="3346234"/>
            <a:ext cx="242066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C62A2B-5D74-AA2C-D908-3BAD2C71F09B}"/>
              </a:ext>
            </a:extLst>
          </p:cNvPr>
          <p:cNvSpPr txBox="1"/>
          <p:nvPr/>
        </p:nvSpPr>
        <p:spPr>
          <a:xfrm>
            <a:off x="437843" y="818195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650</a:t>
            </a:r>
            <a:r>
              <a:rPr lang="en-US" dirty="0"/>
              <a:t>-200-</a:t>
            </a:r>
            <a:r>
              <a:rPr lang="en-US" b="1" dirty="0"/>
              <a:t>650</a:t>
            </a:r>
            <a:r>
              <a:rPr lang="en-US" dirty="0"/>
              <a:t>-200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51142-E0AD-BF7A-C923-4C2AC26A0A4F}"/>
              </a:ext>
            </a:extLst>
          </p:cNvPr>
          <p:cNvSpPr txBox="1"/>
          <p:nvPr/>
        </p:nvSpPr>
        <p:spPr>
          <a:xfrm>
            <a:off x="4364203" y="82372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675</a:t>
            </a:r>
            <a:r>
              <a:rPr lang="en-US" dirty="0"/>
              <a:t>-200-</a:t>
            </a:r>
            <a:r>
              <a:rPr lang="en-US" b="1" dirty="0"/>
              <a:t>675</a:t>
            </a:r>
            <a:r>
              <a:rPr lang="en-US" dirty="0"/>
              <a:t>-200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D59926-817F-1916-6E52-81D2234EA63C}"/>
              </a:ext>
            </a:extLst>
          </p:cNvPr>
          <p:cNvSpPr txBox="1"/>
          <p:nvPr/>
        </p:nvSpPr>
        <p:spPr>
          <a:xfrm>
            <a:off x="481874" y="351337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700</a:t>
            </a:r>
            <a:r>
              <a:rPr lang="en-US" dirty="0"/>
              <a:t>-200-</a:t>
            </a:r>
            <a:r>
              <a:rPr lang="en-US" b="1" dirty="0"/>
              <a:t>700</a:t>
            </a:r>
            <a:r>
              <a:rPr lang="en-US" dirty="0"/>
              <a:t>-200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A16582-EA5F-2CFD-ACF2-A6D85E34AF52}"/>
              </a:ext>
            </a:extLst>
          </p:cNvPr>
          <p:cNvSpPr txBox="1"/>
          <p:nvPr/>
        </p:nvSpPr>
        <p:spPr>
          <a:xfrm>
            <a:off x="4392743" y="351337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725</a:t>
            </a:r>
            <a:r>
              <a:rPr lang="en-US" dirty="0"/>
              <a:t>-200-</a:t>
            </a:r>
            <a:r>
              <a:rPr lang="en-US" b="1" dirty="0"/>
              <a:t>725</a:t>
            </a:r>
            <a:r>
              <a:rPr lang="en-US" dirty="0"/>
              <a:t>-200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5A86C-6A67-3F72-020F-D425BEA27B66}"/>
              </a:ext>
            </a:extLst>
          </p:cNvPr>
          <p:cNvSpPr txBox="1"/>
          <p:nvPr/>
        </p:nvSpPr>
        <p:spPr>
          <a:xfrm>
            <a:off x="7938109" y="5966685"/>
            <a:ext cx="393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200956, 200957, 200958, and 200959</a:t>
            </a:r>
            <a:endParaRPr lang="en-US" sz="12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8EAEC1-AB98-6268-E123-ACA1916D4E09}"/>
              </a:ext>
            </a:extLst>
          </p:cNvPr>
          <p:cNvSpPr txBox="1"/>
          <p:nvPr/>
        </p:nvSpPr>
        <p:spPr>
          <a:xfrm>
            <a:off x="8180254" y="3139997"/>
            <a:ext cx="3726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Primary signal channel is 18 </a:t>
            </a:r>
          </a:p>
          <a:p>
            <a:pPr algn="ctr"/>
            <a:r>
              <a:rPr lang="en-US" dirty="0"/>
              <a:t>and an increase in MCP bias voltage leads to more pronounced </a:t>
            </a:r>
            <a:r>
              <a:rPr lang="en-US" dirty="0" err="1"/>
              <a:t>afterpulses</a:t>
            </a:r>
            <a:r>
              <a:rPr lang="en-US" dirty="0"/>
              <a:t> and higher signal amplitude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Higher magnetic field strength results in fewer </a:t>
            </a:r>
            <a:r>
              <a:rPr lang="en-US" dirty="0" err="1"/>
              <a:t>afterpulses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628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E9767-EA36-3261-10B3-6B5E123DB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BEE-6513-29B2-7C9D-69F212BA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To-Do List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C3BEB5-47F5-2452-7781-ECEB29F95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19"/>
            <a:ext cx="11049000" cy="496497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Convert mean charge to gain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160 </a:t>
            </a:r>
            <a:r>
              <a:rPr lang="en-US" dirty="0" err="1"/>
              <a:t>fC</a:t>
            </a:r>
            <a:r>
              <a:rPr lang="en-US" dirty="0"/>
              <a:t> ~ Gain of 10</a:t>
            </a:r>
            <a:r>
              <a:rPr lang="en-US" baseline="30000" dirty="0"/>
              <a:t>6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Verify sign alignment with MCP #1 and #2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Cross-check with MCP#1 (top) and MCP#2 (bottom) using recorded photos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Apply an exponential fit to mean charge (gain) versus magnet current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Find </a:t>
            </a:r>
            <a:r>
              <a:rPr lang="en-US" dirty="0" err="1"/>
              <a:t>polya</a:t>
            </a:r>
            <a:r>
              <a:rPr lang="en-US" dirty="0"/>
              <a:t> fit example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day when laser warm up time short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Identify runs with significant dark current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Compare behavior across different bias voltages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Review current mean charge extraction method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Based on combined 1-photon and 2-photon contributions (first-order approximation acceptable)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Develop a weighted mean charge method: Aim to isolate and extract 1-photon mode (no filed, gain remains same* with diff angles)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C504D-61F3-45DF-C55F-90BB8B9A1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FBA528-FCE4-B803-2F85-96D6A180EC88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4168525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8F0EA-F3A1-199F-1B8A-D3E00A0CB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59C745-B007-D259-62A4-F302E478C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7DD2D-23DC-4A0C-6AAB-4B6558F5B7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54145-C49E-4068-862F-F0D3C43ABDB7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698176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7AEE3-21DE-1EAC-8292-9A53254E5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D6804-8995-6241-7C00-E4A98B97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7A8B0-A784-B99F-E53A-AA92429B6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6FBBC-C15D-88C7-E541-5278A7E16B70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D16FF-C6DD-DE7D-ED3E-FFB9BD3E6414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200171, 200185, 200194, 200203, 200217, 200227, 200236, 200245, and 200254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CC9855-A813-8C2B-0A3C-F1608A86B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D544792-7198-58F0-E9B4-FB12D918EA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inclination angle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4 channel selection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Channels: 10-13, 16-19, 22-25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At fixed magnetic field, charge shows </a:t>
                </a:r>
                <a:r>
                  <a:rPr lang="en-US" sz="1800" b="1" dirty="0"/>
                  <a:t>weak angular dependence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Two distinct trends observed for </a:t>
                </a:r>
                <a:r>
                  <a:rPr lang="en-US" sz="1800" b="1" dirty="0"/>
                  <a:t>positive and negative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Overall </a:t>
                </a:r>
                <a:r>
                  <a:rPr lang="en-US" sz="1800" b="1" dirty="0"/>
                  <a:t>angular dependence is weak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D544792-7198-58F0-E9B4-FB12D918EA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  <a:blipFill>
                <a:blip r:embed="rId3"/>
                <a:stretch>
                  <a:fillRect l="-789" r="-1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7062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76901-5808-7E71-C823-4EA216808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CD9D-8CC6-AC7B-1765-BDCCD828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FF5C5-1EA1-18FD-CE79-4481F0D50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348DE-1C04-601D-CBAD-BD0938EA340B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4EB34-3396-B664-C1DF-EB6D6747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5567047-CB2A-AD5D-2885-FEBF0B1702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inclination angle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4 channel selection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Channels: 10-13, 16-19, 22-25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Data note</a:t>
                </a:r>
                <a:r>
                  <a:rPr lang="en-US" sz="2000" dirty="0"/>
                  <a:t>:</a:t>
                </a:r>
                <a:endParaRPr lang="en-US" sz="2000" b="1" i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Some runs lack </a:t>
                </a:r>
                <a:r>
                  <a:rPr lang="en-US" sz="1800" b="1" dirty="0"/>
                  <a:t>laser repetition rate information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Affects angles: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=±15°, ±25°, ±13°</m:t>
                    </m:r>
                  </m:oMath>
                </a14:m>
                <a:endParaRPr lang="en-US" sz="18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13°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exhibit trends different 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Overall </a:t>
                </a:r>
                <a:r>
                  <a:rPr lang="en-US" sz="1800" b="1" dirty="0"/>
                  <a:t>angular dependence is weak</a:t>
                </a:r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5567047-CB2A-AD5D-2885-FEBF0B1702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  <a:blipFill>
                <a:blip r:embed="rId3"/>
                <a:stretch>
                  <a:fillRect l="-789" r="-1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FCCB621-106C-3AD4-A4A7-693072796296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200171, 200185, 200194, 200203, 200217, 200227, 200236, 200245, 200254, </a:t>
            </a:r>
            <a:r>
              <a:rPr lang="en-US" sz="1200" b="1" i="1" dirty="0"/>
              <a:t>200267</a:t>
            </a:r>
            <a:r>
              <a:rPr lang="en-US" sz="1200" dirty="0"/>
              <a:t>, </a:t>
            </a:r>
            <a:r>
              <a:rPr lang="en-US" sz="1200" b="1" i="1" dirty="0"/>
              <a:t>200280</a:t>
            </a:r>
            <a:r>
              <a:rPr lang="en-US" sz="1200" dirty="0"/>
              <a:t>, </a:t>
            </a:r>
            <a:r>
              <a:rPr lang="en-US" sz="1200" b="1" i="1" dirty="0"/>
              <a:t>200289</a:t>
            </a:r>
            <a:r>
              <a:rPr lang="en-US" sz="1200" dirty="0"/>
              <a:t>, </a:t>
            </a:r>
            <a:r>
              <a:rPr lang="en-US" sz="1200" b="1" i="1" dirty="0"/>
              <a:t>200298</a:t>
            </a:r>
            <a:r>
              <a:rPr lang="en-US" sz="1200" dirty="0"/>
              <a:t>, </a:t>
            </a:r>
            <a:r>
              <a:rPr lang="en-US" sz="1200" b="1" i="1" dirty="0"/>
              <a:t>200307</a:t>
            </a:r>
            <a:r>
              <a:rPr lang="en-US" sz="1200" dirty="0"/>
              <a:t>, and </a:t>
            </a:r>
            <a:r>
              <a:rPr lang="en-US" sz="1200" b="1" i="1" dirty="0"/>
              <a:t>200316</a:t>
            </a:r>
          </a:p>
        </p:txBody>
      </p:sp>
    </p:spTree>
    <p:extLst>
      <p:ext uri="{BB962C8B-B14F-4D97-AF65-F5344CB8AC3E}">
        <p14:creationId xmlns:p14="http://schemas.microsoft.com/office/powerpoint/2010/main" val="2686571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34583-F0B4-E625-D4C8-8F128F63E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ABF48-811C-E6BB-2F92-BF4EC25E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2E7EB-F2E1-C86C-EDCC-3478E860D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27F8C-54FB-DD57-B9BB-6922E95E7211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CD31C-AAA1-C6C9-41BF-8F2032521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8390ED-F63C-9EBD-7437-88781205B95C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200171, 200185, 200194, 200203, 200245, </a:t>
            </a:r>
            <a:r>
              <a:rPr lang="en-US" sz="1200" b="1" i="1" dirty="0"/>
              <a:t>200267</a:t>
            </a:r>
            <a:r>
              <a:rPr lang="en-US" sz="1200" dirty="0"/>
              <a:t>, </a:t>
            </a:r>
            <a:r>
              <a:rPr lang="en-US" sz="1200" b="1" i="1" dirty="0"/>
              <a:t>200280</a:t>
            </a:r>
            <a:r>
              <a:rPr lang="en-US" sz="1200" dirty="0"/>
              <a:t>, and </a:t>
            </a:r>
            <a:r>
              <a:rPr lang="en-US" sz="1200" b="1" i="1" dirty="0"/>
              <a:t>200316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6">
                <a:extLst>
                  <a:ext uri="{FF2B5EF4-FFF2-40B4-BE49-F238E27FC236}">
                    <a16:creationId xmlns:a16="http://schemas.microsoft.com/office/drawing/2014/main" id="{C5779DBE-CB7C-86BB-6EEF-3C2962AB0D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inclination angle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4 channel selection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Channels: 10-13, 16-19, 22-25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Data note</a:t>
                </a:r>
                <a:r>
                  <a:rPr lang="en-US" sz="2000" dirty="0"/>
                  <a:t>:</a:t>
                </a:r>
                <a:endParaRPr lang="en-US" sz="2000" b="1" i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Some runs lack </a:t>
                </a:r>
                <a:r>
                  <a:rPr lang="en-US" sz="1800" b="1" dirty="0"/>
                  <a:t>laser repetition rate information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Affects angles: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=±15°, ±25°, ±13°</m:t>
                    </m:r>
                  </m:oMath>
                </a14:m>
                <a:endParaRPr lang="en-US" sz="18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13°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exhibit trends different 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Overall </a:t>
                </a:r>
                <a:r>
                  <a:rPr lang="en-US" sz="1800" b="1" dirty="0"/>
                  <a:t>angular dependence is weak</a:t>
                </a:r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13" name="Content Placeholder 6">
                <a:extLst>
                  <a:ext uri="{FF2B5EF4-FFF2-40B4-BE49-F238E27FC236}">
                    <a16:creationId xmlns:a16="http://schemas.microsoft.com/office/drawing/2014/main" id="{C5779DBE-CB7C-86BB-6EEF-3C2962AB0D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  <a:blipFill>
                <a:blip r:embed="rId3"/>
                <a:stretch>
                  <a:fillRect l="-789" r="-1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5811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7A57F-F41C-00E5-2822-682B1D4A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00626-B835-AAC1-3B3D-3C7EA418B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FAC53-C567-325A-4E7A-E6B99EADE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F1D2F-D2D4-A84B-7FD6-7B3CA4BA5827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691B8-54E5-BB15-6772-8008876E3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33281E-881C-860B-2265-2FAB94E64BED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200217, 200227, 200236, 200254, </a:t>
            </a:r>
            <a:r>
              <a:rPr lang="en-US" sz="1200" b="1" i="1" dirty="0"/>
              <a:t>200289</a:t>
            </a:r>
            <a:r>
              <a:rPr lang="en-US" sz="1200" dirty="0"/>
              <a:t>, </a:t>
            </a:r>
            <a:r>
              <a:rPr lang="en-US" sz="1200" b="1" i="1" dirty="0"/>
              <a:t>200298</a:t>
            </a:r>
            <a:r>
              <a:rPr lang="en-US" sz="1200" dirty="0"/>
              <a:t>, and </a:t>
            </a:r>
            <a:r>
              <a:rPr lang="en-US" sz="1200" b="1" i="1" dirty="0"/>
              <a:t>200307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6">
                <a:extLst>
                  <a:ext uri="{FF2B5EF4-FFF2-40B4-BE49-F238E27FC236}">
                    <a16:creationId xmlns:a16="http://schemas.microsoft.com/office/drawing/2014/main" id="{B9B3AB11-D42E-F5BA-BBFA-2F3DB5A7B5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inclination angle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4 channel selection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Channels: 10-13, 16-19, 22-25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Data note</a:t>
                </a:r>
                <a:r>
                  <a:rPr lang="en-US" sz="2000" dirty="0"/>
                  <a:t>:</a:t>
                </a:r>
                <a:endParaRPr lang="en-US" sz="2000" b="1" i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Some runs lack </a:t>
                </a:r>
                <a:r>
                  <a:rPr lang="en-US" sz="1800" b="1" dirty="0"/>
                  <a:t>laser repetition rate information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Affects angles: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=±15°, ±25°, ±13°</m:t>
                    </m:r>
                  </m:oMath>
                </a14:m>
                <a:endParaRPr lang="en-US" sz="18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Overall </a:t>
                </a:r>
                <a:r>
                  <a:rPr lang="en-US" sz="1800" b="1" dirty="0"/>
                  <a:t>consistent trend</a:t>
                </a:r>
                <a:r>
                  <a:rPr lang="en-US" sz="1800" dirty="0"/>
                  <a:t> across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Overall </a:t>
                </a:r>
                <a:r>
                  <a:rPr lang="en-US" sz="1800" b="1" dirty="0"/>
                  <a:t>angular dependence is weak</a:t>
                </a:r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13" name="Content Placeholder 6">
                <a:extLst>
                  <a:ext uri="{FF2B5EF4-FFF2-40B4-BE49-F238E27FC236}">
                    <a16:creationId xmlns:a16="http://schemas.microsoft.com/office/drawing/2014/main" id="{B9B3AB11-D42E-F5BA-BBFA-2F3DB5A7B5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  <a:blipFill>
                <a:blip r:embed="rId3"/>
                <a:stretch>
                  <a:fillRect l="-789" r="-1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329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53076-BBFA-76E6-6196-439E8DCF5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DFC5-3B1C-2B53-5AF8-64138D7A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Calculation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8C265-0022-4585-8CA1-6B4BB2A73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561F9B-BBFE-E230-A209-82A5FB9EF70E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9CDFF7E3-6B75-EE96-5A7A-7CA03CBB7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83" y="1146918"/>
            <a:ext cx="9001687" cy="5066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C1235A-7B8C-E861-4ABE-9553B2E1D05A}"/>
              </a:ext>
            </a:extLst>
          </p:cNvPr>
          <p:cNvSpPr txBox="1"/>
          <p:nvPr/>
        </p:nvSpPr>
        <p:spPr>
          <a:xfrm>
            <a:off x="9012477" y="697567"/>
            <a:ext cx="175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Thanks to Ping</a:t>
            </a:r>
          </a:p>
        </p:txBody>
      </p:sp>
    </p:spTree>
    <p:extLst>
      <p:ext uri="{BB962C8B-B14F-4D97-AF65-F5344CB8AC3E}">
        <p14:creationId xmlns:p14="http://schemas.microsoft.com/office/powerpoint/2010/main" val="693682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4C731-74B5-F99D-BF77-880EF520B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21A6A-9BFA-FD9A-A5A8-04467936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Magnet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2E069-E3EF-9BED-4115-275516FFD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5B079-2317-978A-B5F6-423EAEFE107E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8FF667-AC3B-620B-4C98-65AC78E2C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C20E1AC-DF8D-2593-A2B6-749924B814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magnet current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3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4 channel selection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Channels: 10-13, 16-19, 22-25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C20E1AC-DF8D-2593-A2B6-749924B814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  <a:blipFill>
                <a:blip r:embed="rId3"/>
                <a:stretch>
                  <a:fillRect l="-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10091C7-6E96-2283-C46E-C143B9DDA103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200197, 200198, 200199, 200200, 200201, 200202, 200203, 200204, and 200205</a:t>
            </a:r>
          </a:p>
        </p:txBody>
      </p:sp>
    </p:spTree>
    <p:extLst>
      <p:ext uri="{BB962C8B-B14F-4D97-AF65-F5344CB8AC3E}">
        <p14:creationId xmlns:p14="http://schemas.microsoft.com/office/powerpoint/2010/main" val="1533349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BDA40-4CBE-1F3D-2967-AD416F7E8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E79D-4790-B740-D722-BB5BD124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Magnet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701C0-A9AE-E7DD-E012-8BEE42485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0FEC4-7857-A913-8601-C4090A0654BB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AD5E7B-A771-1F2B-10B0-B595D43D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714A822-54E7-25A9-601E-8770D996FB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</p:spPr>
            <p:txBody>
              <a:bodyPr>
                <a:normAutofit/>
              </a:bodyPr>
              <a:lstStyle/>
              <a:p>
                <a:pPr marL="0" indent="0" algn="ctr"/>
                <a:r>
                  <a:rPr lang="en-US" sz="2000" b="1" dirty="0"/>
                  <a:t>With Reduced Samples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magnet current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3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4 channel selection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Channels: 10-13, 16-19, 22-25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Clear peak shift with increasing magnetic field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Higher magnetic field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b="1" dirty="0"/>
                  <a:t>narrower spectra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Peak shifts toward </a:t>
                </a:r>
                <a:r>
                  <a:rPr lang="en-US" sz="1800" b="1" dirty="0"/>
                  <a:t>lower charge values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b="1" dirty="0"/>
                  <a:t>Gain reduction </a:t>
                </a:r>
                <a:r>
                  <a:rPr lang="en-US" sz="1800" dirty="0"/>
                  <a:t>with increasing magnetic field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714A822-54E7-25A9-601E-8770D996F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  <a:blipFill>
                <a:blip r:embed="rId3"/>
                <a:stretch>
                  <a:fillRect l="-789" t="-1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3585CFD-1F15-EAA6-EFB6-663E28D3D57D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200197, 200198, 200199, 200200, 200201, 200202, 200203, 200204, and 200205</a:t>
            </a:r>
          </a:p>
        </p:txBody>
      </p:sp>
    </p:spTree>
    <p:extLst>
      <p:ext uri="{BB962C8B-B14F-4D97-AF65-F5344CB8AC3E}">
        <p14:creationId xmlns:p14="http://schemas.microsoft.com/office/powerpoint/2010/main" val="1286394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4B040-58FE-6913-37AA-5EB90A3BF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37DF-CC35-61F0-AF0A-F3C0C16F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Magnet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D5C41-8748-E8B1-07BA-028C6BA71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D3E2E9-1DE8-CDF2-3B69-2F86DC73D146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B51DF3-C0DB-A708-1794-BA575C48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24B2131-49DE-5979-98CC-9CD06CCDAC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</a:t>
                </a:r>
                <a:r>
                  <a:rPr lang="en-US" sz="2000" b="1" dirty="0"/>
                  <a:t>magnet current 0A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3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4 channel selection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Channels: 10-13, 16-19, 22-25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Charge distribution extends up to 14,000 </a:t>
                </a:r>
                <a:r>
                  <a:rPr lang="en-US" sz="1800" dirty="0" err="1"/>
                  <a:t>fC</a:t>
                </a:r>
                <a:endParaRPr lang="en-US" sz="1800" b="1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24B2131-49DE-5979-98CC-9CD06CCDAC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7" y="1351619"/>
                <a:ext cx="6419478" cy="4615066"/>
              </a:xfrm>
              <a:blipFill>
                <a:blip r:embed="rId3"/>
                <a:stretch>
                  <a:fillRect l="-789" r="-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EE6640A-7FA4-FFAE-BBF2-B524900A62A8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200197, 200198, 200199, 200200, 200201, 200202, 200203, 200204, and 200205</a:t>
            </a:r>
          </a:p>
        </p:txBody>
      </p:sp>
    </p:spTree>
    <p:extLst>
      <p:ext uri="{BB962C8B-B14F-4D97-AF65-F5344CB8AC3E}">
        <p14:creationId xmlns:p14="http://schemas.microsoft.com/office/powerpoint/2010/main" val="85352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8BE05-414F-35B1-CF65-EA61EA8F4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D5D0-CF09-E416-D095-EEABA56F4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A8D4E-C7C8-1640-0BBA-C2B1F9448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21D230-74FC-FBCB-EF96-FBDDA3F25819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595C6D-0626-56B5-5574-337D0376A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E7AACDA-E91B-7720-263A-957ED9B82B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7" y="1351619"/>
                <a:ext cx="6572516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inclination angle </a:t>
                </a:r>
                <a:r>
                  <a:rPr lang="en-US" sz="2000" dirty="0"/>
                  <a:t>at</a:t>
                </a:r>
                <a:r>
                  <a:rPr lang="en-US" sz="2000" b="1" dirty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At fixed magnetic field, charge shows </a:t>
                </a:r>
                <a:r>
                  <a:rPr lang="en-US" sz="1800" b="1" dirty="0"/>
                  <a:t>weak angular dependence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Two distinct trends observed for </a:t>
                </a:r>
                <a:r>
                  <a:rPr lang="en-US" sz="1800" b="1" dirty="0"/>
                  <a:t>positive and negative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Overall </a:t>
                </a:r>
                <a:r>
                  <a:rPr lang="en-US" sz="1800" b="1" dirty="0"/>
                  <a:t>angular dependence is weak</a:t>
                </a:r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E7AACDA-E91B-7720-263A-957ED9B82B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7" y="1351619"/>
                <a:ext cx="6572516" cy="4615066"/>
              </a:xfrm>
              <a:blipFill>
                <a:blip r:embed="rId3"/>
                <a:stretch>
                  <a:fillRect l="-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D2BC74F-CAB7-A360-A607-73B68C4D43E9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200171, 200185, 200194, 200203, 200217, 200227, 200236, 200245, and 200254</a:t>
            </a:r>
          </a:p>
        </p:txBody>
      </p:sp>
    </p:spTree>
    <p:extLst>
      <p:ext uri="{BB962C8B-B14F-4D97-AF65-F5344CB8AC3E}">
        <p14:creationId xmlns:p14="http://schemas.microsoft.com/office/powerpoint/2010/main" val="2651765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36EE8-938B-9AD0-3453-AF193F1DE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36DA-F906-E080-5A0E-3052685BC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E3125-E424-2E13-979F-1CB6EF19B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97A943-9D8A-29FE-00E0-4B40F5260ADD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E02A34-0085-925D-7787-A18FB1D1D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76D2615-01CA-B97C-0170-7ABF88B11D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7" y="1351619"/>
                <a:ext cx="6572516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inclination angle </a:t>
                </a:r>
                <a:r>
                  <a:rPr lang="en-US" sz="2000" dirty="0"/>
                  <a:t>at</a:t>
                </a:r>
                <a:r>
                  <a:rPr lang="en-US" sz="2000" b="1" dirty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Data note</a:t>
                </a:r>
                <a:r>
                  <a:rPr lang="en-US" sz="2000" dirty="0"/>
                  <a:t>:</a:t>
                </a:r>
                <a:endParaRPr lang="en-US" sz="2000" b="1" i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Some runs lack </a:t>
                </a:r>
                <a:r>
                  <a:rPr lang="en-US" sz="1800" b="1" dirty="0"/>
                  <a:t>laser repetition rate information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Affects angles: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=±15°, ±25°, ±13°</m:t>
                    </m:r>
                  </m:oMath>
                </a14:m>
                <a:endParaRPr lang="en-US" sz="18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</m:t>
                    </m:r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exhibit trends different 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Overall </a:t>
                </a:r>
                <a:r>
                  <a:rPr lang="en-US" sz="1800" b="1" dirty="0"/>
                  <a:t>angular dependence is weak</a:t>
                </a:r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76D2615-01CA-B97C-0170-7ABF88B11D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7" y="1351619"/>
                <a:ext cx="6572516" cy="4615066"/>
              </a:xfrm>
              <a:blipFill>
                <a:blip r:embed="rId3"/>
                <a:stretch>
                  <a:fillRect l="-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E3FAA3D-AB59-A3E1-BE58-3B82C236A871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200171, 200185, 200194, 200203, 200217, 200227, 200236, 200245, 200254, </a:t>
            </a:r>
            <a:r>
              <a:rPr lang="en-US" sz="1200" b="1" i="1" dirty="0"/>
              <a:t>200267</a:t>
            </a:r>
            <a:r>
              <a:rPr lang="en-US" sz="1200" dirty="0"/>
              <a:t>, </a:t>
            </a:r>
            <a:r>
              <a:rPr lang="en-US" sz="1200" b="1" i="1" dirty="0"/>
              <a:t>200280</a:t>
            </a:r>
            <a:r>
              <a:rPr lang="en-US" sz="1200" dirty="0"/>
              <a:t>, </a:t>
            </a:r>
            <a:r>
              <a:rPr lang="en-US" sz="1200" b="1" i="1" dirty="0"/>
              <a:t>200289</a:t>
            </a:r>
            <a:r>
              <a:rPr lang="en-US" sz="1200" dirty="0"/>
              <a:t>, </a:t>
            </a:r>
            <a:r>
              <a:rPr lang="en-US" sz="1200" b="1" i="1" dirty="0"/>
              <a:t>200298</a:t>
            </a:r>
            <a:r>
              <a:rPr lang="en-US" sz="1200" dirty="0"/>
              <a:t>, </a:t>
            </a:r>
            <a:r>
              <a:rPr lang="en-US" sz="1200" b="1" i="1" dirty="0"/>
              <a:t>200307</a:t>
            </a:r>
            <a:r>
              <a:rPr lang="en-US" sz="1200" dirty="0"/>
              <a:t>, and </a:t>
            </a:r>
            <a:r>
              <a:rPr lang="en-US" sz="1200" b="1" i="1" dirty="0"/>
              <a:t>200316</a:t>
            </a:r>
          </a:p>
        </p:txBody>
      </p:sp>
    </p:spTree>
    <p:extLst>
      <p:ext uri="{BB962C8B-B14F-4D97-AF65-F5344CB8AC3E}">
        <p14:creationId xmlns:p14="http://schemas.microsoft.com/office/powerpoint/2010/main" val="31461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D1CB7-12A5-25C2-8F7D-A996F6BAD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006F-E9DD-41AA-3203-41B0E08A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93E89-4C61-D2CD-4BF8-2B8527AAA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448F89-BD75-5714-C263-7665547D2412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0B2813-7C8E-8FCF-1BA1-95FDC97AB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795E2-074A-A87D-9567-2FD9C5D5CC20}"/>
              </a:ext>
            </a:extLst>
          </p:cNvPr>
          <p:cNvSpPr txBox="1"/>
          <p:nvPr/>
        </p:nvSpPr>
        <p:spPr>
          <a:xfrm>
            <a:off x="243841" y="5966685"/>
            <a:ext cx="1170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used: 200171, 200185, 200194, 200203, 200245, </a:t>
            </a:r>
            <a:r>
              <a:rPr lang="en-US" sz="1200" b="1" i="1" dirty="0"/>
              <a:t>200267</a:t>
            </a:r>
            <a:r>
              <a:rPr lang="en-US" sz="1200" dirty="0"/>
              <a:t>, </a:t>
            </a:r>
            <a:r>
              <a:rPr lang="en-US" sz="1200" b="1" i="1" dirty="0"/>
              <a:t>200280</a:t>
            </a:r>
            <a:r>
              <a:rPr lang="en-US" sz="1200" dirty="0"/>
              <a:t>, and </a:t>
            </a:r>
            <a:r>
              <a:rPr lang="en-US" sz="1200" b="1" i="1" dirty="0"/>
              <a:t>200316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63608586-2181-ABB5-4B9D-E3C3BF780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6206" y="1351619"/>
                <a:ext cx="6616357" cy="461506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inclination angle </a:t>
                </a:r>
                <a:r>
                  <a:rPr lang="en-US" sz="2000" dirty="0"/>
                  <a:t>at</a:t>
                </a:r>
                <a:r>
                  <a:rPr lang="en-US" sz="2000" b="1" dirty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Data note</a:t>
                </a:r>
                <a:r>
                  <a:rPr lang="en-US" sz="2000" dirty="0"/>
                  <a:t>:</a:t>
                </a:r>
                <a:endParaRPr lang="en-US" sz="2000" b="1" i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Some runs lack </a:t>
                </a:r>
                <a:r>
                  <a:rPr lang="en-US" sz="1800" b="1" dirty="0"/>
                  <a:t>laser repetition rate information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Affects angles: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=±15°, ±25°, ±13°</m:t>
                    </m:r>
                  </m:oMath>
                </a14:m>
                <a:endParaRPr lang="en-US" sz="18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exhibit trends different 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Conclusion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Overall </a:t>
                </a:r>
                <a:r>
                  <a:rPr lang="en-US" sz="1800" b="1" dirty="0"/>
                  <a:t>angular dependence is weak</a:t>
                </a:r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63608586-2181-ABB5-4B9D-E3C3BF780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206" y="1351619"/>
                <a:ext cx="6616357" cy="4615066"/>
              </a:xfrm>
              <a:blipFill>
                <a:blip r:embed="rId3"/>
                <a:stretch>
                  <a:fillRect l="-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954516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template" id="{14327567-8384-064F-967D-082EA48347E7}" vid="{9E48A599-A5FF-7B4F-A05C-A2EF1B6281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2398</TotalTime>
  <Words>1824</Words>
  <Application>Microsoft Macintosh PowerPoint</Application>
  <PresentationFormat>Widescreen</PresentationFormat>
  <Paragraphs>350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Cambria Math</vt:lpstr>
      <vt:lpstr>Courier New</vt:lpstr>
      <vt:lpstr>BNL</vt:lpstr>
      <vt:lpstr>HRPPD B-field Campaign – Partial Results</vt:lpstr>
      <vt:lpstr>Overview</vt:lpstr>
      <vt:lpstr>Charge Calculation</vt:lpstr>
      <vt:lpstr>Charge Spectra VS Magnet Current</vt:lpstr>
      <vt:lpstr>Charge Spectra VS Magnet Current</vt:lpstr>
      <vt:lpstr>Charge Spectra VS Magnet Current</vt:lpstr>
      <vt:lpstr>Charge Spectra VS Inclination Angle</vt:lpstr>
      <vt:lpstr>Charge Spectra VS Inclination Angle</vt:lpstr>
      <vt:lpstr>Charge Spectra VS Inclination Angle</vt:lpstr>
      <vt:lpstr>Charge Spectra VS Inclination Angle</vt:lpstr>
      <vt:lpstr>Sign Alignment</vt:lpstr>
      <vt:lpstr>Sign Alignment</vt:lpstr>
      <vt:lpstr>Charge VS Magnet Current</vt:lpstr>
      <vt:lpstr>Charge VS Magnet Current</vt:lpstr>
      <vt:lpstr>Charge VS Magnet Current</vt:lpstr>
      <vt:lpstr>Charge VS Magnet Current</vt:lpstr>
      <vt:lpstr>Charge VS Magnet Current</vt:lpstr>
      <vt:lpstr>Accumulated Waveforms at IB = 400 A</vt:lpstr>
      <vt:lpstr>Accumulated Waveforms at IB = 800 A</vt:lpstr>
      <vt:lpstr>Accumulated Waveforms at IB = 1600 A</vt:lpstr>
      <vt:lpstr>Accumulated Waveforms at IB = 1900 A</vt:lpstr>
      <vt:lpstr>Accumulated Waveforms at IB = 2000 A</vt:lpstr>
      <vt:lpstr>To-Do List</vt:lpstr>
      <vt:lpstr>Backup Slides</vt:lpstr>
      <vt:lpstr>Charge Spectra VS Inclination Angle</vt:lpstr>
      <vt:lpstr>Charge Spectra VS Inclination Angle</vt:lpstr>
      <vt:lpstr>Charge Spectra VS Inclination Angle</vt:lpstr>
      <vt:lpstr>Charge Spectra VS Inclination Angle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Kim, Jihee</dc:creator>
  <cp:keywords/>
  <dc:description/>
  <cp:lastModifiedBy>Kim, Jihee</cp:lastModifiedBy>
  <cp:revision>121</cp:revision>
  <dcterms:created xsi:type="dcterms:W3CDTF">2025-12-22T22:31:16Z</dcterms:created>
  <dcterms:modified xsi:type="dcterms:W3CDTF">2025-12-24T19:29:46Z</dcterms:modified>
  <cp:category/>
</cp:coreProperties>
</file>