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5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E8FC"/>
    <a:srgbClr val="5B9BD5"/>
    <a:srgbClr val="D2DEEF"/>
    <a:srgbClr val="EAEFF7"/>
    <a:srgbClr val="FFFFFF"/>
    <a:srgbClr val="4472C4"/>
    <a:srgbClr val="ABABAB"/>
    <a:srgbClr val="FF9933"/>
    <a:srgbClr val="699B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78" autoAdjust="0"/>
    <p:restoredTop sz="94660"/>
  </p:normalViewPr>
  <p:slideViewPr>
    <p:cSldViewPr snapToGrid="0">
      <p:cViewPr varScale="1">
        <p:scale>
          <a:sx n="73" d="100"/>
          <a:sy n="73" d="100"/>
        </p:scale>
        <p:origin x="1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48294-1B3F-46C7-8501-273AD7D79B4F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F2F4C-E58C-4CCD-AFD6-611CFE2E2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071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7556" y="1508257"/>
            <a:ext cx="9144000" cy="2387600"/>
          </a:xfrm>
        </p:spPr>
        <p:txBody>
          <a:bodyPr anchor="b"/>
          <a:lstStyle>
            <a:lvl1pPr algn="ctr">
              <a:defRPr sz="6000" b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7556" y="3987932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206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AFBF77B-003A-4E1A-898E-FBE7F15C7ACD}"/>
              </a:ext>
            </a:extLst>
          </p:cNvPr>
          <p:cNvGrpSpPr/>
          <p:nvPr userDrawn="1"/>
        </p:nvGrpSpPr>
        <p:grpSpPr>
          <a:xfrm>
            <a:off x="-109438" y="5643694"/>
            <a:ext cx="2515109" cy="1440000"/>
            <a:chOff x="-109438" y="5643694"/>
            <a:chExt cx="2515109" cy="1440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30356C3-1559-4CEC-9ADF-910395CF29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109438" y="5643694"/>
              <a:ext cx="1839581" cy="14400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90A1CDC-2BBF-4AD9-B5B5-2E07FBF48821}"/>
                </a:ext>
              </a:extLst>
            </p:cNvPr>
            <p:cNvSpPr txBox="1"/>
            <p:nvPr/>
          </p:nvSpPr>
          <p:spPr>
            <a:xfrm>
              <a:off x="1441946" y="6014987"/>
              <a:ext cx="96372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200" b="1" dirty="0">
                  <a:latin typeface="Arial" panose="020B0604020202020204" pitchFamily="34" charset="0"/>
                  <a:cs typeface="Arial" panose="020B0604020202020204" pitchFamily="34" charset="0"/>
                </a:rPr>
                <a:t>UK</a:t>
              </a:r>
              <a:endParaRPr lang="en-GB" sz="4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7F12490-59CD-452F-B02D-F2D799164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3408" y="6356350"/>
            <a:ext cx="662731" cy="296695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</a:lstStyle>
          <a:p>
            <a:fld id="{1CA36EEA-5A28-4A70-BCAC-0B68DA8D36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9567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8561439" cy="743504"/>
          </a:xfrm>
        </p:spPr>
        <p:txBody>
          <a:bodyPr/>
          <a:lstStyle>
            <a:lvl1pPr algn="ctr">
              <a:defRPr b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0445"/>
            <a:ext cx="10515600" cy="473651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1pPr>
            <a:lvl2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2pPr>
            <a:lvl3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3pPr>
            <a:lvl4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4pPr>
            <a:lvl5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13408" y="6356350"/>
            <a:ext cx="662731" cy="296695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</a:lstStyle>
          <a:p>
            <a:fld id="{1CA36EEA-5A28-4A70-BCAC-0B68DA8D366C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721453" y="1237683"/>
            <a:ext cx="10754686" cy="0"/>
          </a:xfrm>
          <a:prstGeom prst="line">
            <a:avLst/>
          </a:prstGeom>
          <a:ln w="38100">
            <a:solidFill>
              <a:srgbClr val="2803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721453" y="1313897"/>
            <a:ext cx="10754686" cy="0"/>
          </a:xfrm>
          <a:prstGeom prst="line">
            <a:avLst/>
          </a:prstGeom>
          <a:ln w="38100">
            <a:solidFill>
              <a:srgbClr val="AAE8F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8E649DFF-E639-4E02-86CC-A533CCEFA814}"/>
              </a:ext>
            </a:extLst>
          </p:cNvPr>
          <p:cNvGrpSpPr/>
          <p:nvPr userDrawn="1"/>
        </p:nvGrpSpPr>
        <p:grpSpPr>
          <a:xfrm>
            <a:off x="9555853" y="16878"/>
            <a:ext cx="2515109" cy="1440000"/>
            <a:chOff x="-109438" y="5643694"/>
            <a:chExt cx="2515109" cy="1440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636AF2B-5CDB-4DCA-B86E-19B10986285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109438" y="5643694"/>
              <a:ext cx="1839581" cy="14400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A6F51D6-9453-4ECC-9762-441C75CAD0A1}"/>
                </a:ext>
              </a:extLst>
            </p:cNvPr>
            <p:cNvSpPr txBox="1"/>
            <p:nvPr/>
          </p:nvSpPr>
          <p:spPr>
            <a:xfrm>
              <a:off x="1441946" y="6014987"/>
              <a:ext cx="96372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200" b="1" dirty="0">
                  <a:latin typeface="Arial" panose="020B0604020202020204" pitchFamily="34" charset="0"/>
                  <a:cs typeface="Arial" panose="020B0604020202020204" pitchFamily="34" charset="0"/>
                </a:rPr>
                <a:t>UK</a:t>
              </a:r>
              <a:endParaRPr lang="en-GB" sz="4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8728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000">
              <a:srgbClr val="FFFFFF"/>
            </a:gs>
            <a:gs pos="0">
              <a:schemeClr val="accent1">
                <a:lumMod val="20000"/>
                <a:lumOff val="80000"/>
              </a:schemeClr>
            </a:gs>
            <a:gs pos="81000">
              <a:srgbClr val="FFFF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36EEA-5A28-4A70-BCAC-0B68DA8D36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587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E7E6B-FE06-70F0-B687-F22AD0DA0B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Project future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1AF5ED-89F8-1088-6CEB-04FBFB7149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441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0B6B0-A1E5-6968-2BF8-363692ED2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Situation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36A4C2-7661-D27D-0472-3262DDB25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0444"/>
            <a:ext cx="10515600" cy="5417555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00000"/>
              </a:lnSpc>
            </a:pPr>
            <a:r>
              <a:rPr lang="en-GB" dirty="0"/>
              <a:t>As you are aware, just before Christmas we were informed by UKRI that the EIC infrastructure grant, along with other infrastructure grants, has been de-prioritized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Essentially this means that the grant is cancelled, without any suggestions for alternative funding routes (we were not even asked to re-apply)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We retain the bridging grant until the end of March (even though this was supposed to come out of the final grant)</a:t>
            </a:r>
          </a:p>
          <a:p>
            <a:pPr>
              <a:lnSpc>
                <a:spcPct val="100000"/>
              </a:lnSpc>
            </a:pPr>
            <a:r>
              <a:rPr lang="en-GB" dirty="0"/>
              <a:t>We are pushing back on this, but it is unlikely that this will lead to any change soon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We are currently trying to find out how this decision was taken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It is clear that UKRI management has taken this decision neglecting established procedures within the research councils</a:t>
            </a:r>
          </a:p>
          <a:p>
            <a:pPr lvl="2">
              <a:lnSpc>
                <a:spcPct val="100000"/>
              </a:lnSpc>
            </a:pPr>
            <a:r>
              <a:rPr lang="en-GB" dirty="0"/>
              <a:t>This raises concerns about the research council management beyond EIC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If you have any backchannel contacts to UKRI or </a:t>
            </a:r>
            <a:r>
              <a:rPr lang="en-GB" dirty="0" err="1"/>
              <a:t>DSciT</a:t>
            </a:r>
            <a:r>
              <a:rPr lang="en-GB" dirty="0"/>
              <a:t> let us know, also contacts with journalists/MPs etc. might be useful</a:t>
            </a:r>
          </a:p>
          <a:p>
            <a:pPr>
              <a:lnSpc>
                <a:spcPct val="100000"/>
              </a:lnSpc>
            </a:pPr>
            <a:r>
              <a:rPr lang="en-GB" dirty="0"/>
              <a:t>The international project is fully informed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We will go through the current round of reviews as planned – after that we will need to work with them on a plan on how to proceed with the SVT</a:t>
            </a:r>
          </a:p>
          <a:p>
            <a:pPr lvl="1">
              <a:lnSpc>
                <a:spcPct val="100000"/>
              </a:lnSpc>
            </a:pPr>
            <a:r>
              <a:rPr lang="en-GB" dirty="0"/>
              <a:t>The international project is fully aware of the essential expertise the UK brings to the SVT, and they are looking into ways how to retain that</a:t>
            </a:r>
          </a:p>
          <a:p>
            <a:pPr>
              <a:lnSpc>
                <a:spcPct val="100000"/>
              </a:lnSpc>
            </a:pPr>
            <a:r>
              <a:rPr lang="en-GB" dirty="0"/>
              <a:t>For us, there is a need to prioritize what we want to do with the remaining bridging funds</a:t>
            </a:r>
          </a:p>
          <a:p>
            <a:pPr>
              <a:lnSpc>
                <a:spcPct val="100000"/>
              </a:lnSpc>
            </a:pPr>
            <a:r>
              <a:rPr lang="en-GB" dirty="0"/>
              <a:t>As part of understanding the impact the UK EIC management is currently collecting information about people depending on the grant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A85179-75E4-849B-85B4-34C66ACB0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6EEA-5A28-4A70-BCAC-0B68DA8D366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2348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3ACB-70C6-00DB-55E9-A12DEFDCE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personal 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44978-8DAB-E91D-9250-0E8498BAE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0445"/>
            <a:ext cx="10515600" cy="5343532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The highest priority is that we keep our colleagues that are funded through the project funded for as long as possible</a:t>
            </a:r>
          </a:p>
          <a:p>
            <a:pPr lvl="1"/>
            <a:r>
              <a:rPr lang="en-GB" dirty="0"/>
              <a:t>I am not sure whether we can extend this beyond the end of the bridging fund</a:t>
            </a:r>
          </a:p>
          <a:p>
            <a:r>
              <a:rPr lang="en-GB" dirty="0"/>
              <a:t>People who are paid from the project, but do not rely on this funding, should do whatever is needed to wrap up/document what they have been doing, but not more</a:t>
            </a:r>
          </a:p>
          <a:p>
            <a:r>
              <a:rPr lang="en-GB" dirty="0"/>
              <a:t>We should not purchase any more parts/prototypes etc., for which will not have time/effort to study</a:t>
            </a:r>
          </a:p>
          <a:p>
            <a:r>
              <a:rPr lang="en-GB" dirty="0"/>
              <a:t>When the reviews are over we need to have a discussion with the international project what would be the most useful for them</a:t>
            </a:r>
          </a:p>
          <a:p>
            <a:r>
              <a:rPr lang="en-GB" dirty="0"/>
              <a:t>Do we have enough to write a wrap-up paper for JINST, so that we can at least get a paper out of this?</a:t>
            </a:r>
          </a:p>
          <a:p>
            <a:pPr lvl="1"/>
            <a:r>
              <a:rPr lang="en-GB" dirty="0"/>
              <a:t>What would be still needed for this?</a:t>
            </a:r>
          </a:p>
          <a:p>
            <a:r>
              <a:rPr lang="en-GB" dirty="0"/>
              <a:t>Your thoughts are very welcome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2A5119-67DB-8901-6BDF-8B483C9DB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6EEA-5A28-4A70-BCAC-0B68DA8D366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5031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34839</TotalTime>
  <Words>426</Words>
  <Application>Microsoft Office PowerPoint</Application>
  <PresentationFormat>Widescreen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Palatino Linotype</vt:lpstr>
      <vt:lpstr>Verdana</vt:lpstr>
      <vt:lpstr>Office Theme</vt:lpstr>
      <vt:lpstr>Project future</vt:lpstr>
      <vt:lpstr>Situation report</vt:lpstr>
      <vt:lpstr>My personal 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 Viehhauser</dc:creator>
  <cp:lastModifiedBy>Georg Viehhauser</cp:lastModifiedBy>
  <cp:revision>1278</cp:revision>
  <dcterms:created xsi:type="dcterms:W3CDTF">2018-10-16T11:54:38Z</dcterms:created>
  <dcterms:modified xsi:type="dcterms:W3CDTF">2026-01-14T14:48:53Z</dcterms:modified>
</cp:coreProperties>
</file>