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94650"/>
  </p:normalViewPr>
  <p:slideViewPr>
    <p:cSldViewPr snapToGrid="0">
      <p:cViewPr varScale="1">
        <p:scale>
          <a:sx n="120" d="100"/>
          <a:sy n="120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3F67-B752-E708-6B68-B2767539A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735672-FFDC-2C7C-6F93-93E65EA84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81795-6D1F-697D-2874-096533B87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5519-C0FE-A847-E5C6-F61FD95F4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5DE65-DDB7-802E-BF02-068B711A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9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C8B2A-7BAD-D2FF-F88A-AD8753E05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C5F9F5-C292-2C2D-95A5-05CB21366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DE2C0-562C-2D8D-ECA9-0DC7FEDC8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C2CDA-2F4D-30D5-57D2-C1B7E6D8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72AF5-192B-CA2A-2765-82A595B6B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1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7745A9-85C3-C29C-FA1D-8314A39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644E7E-B819-7B9D-9679-DB5F1BABC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21130-3957-1E11-1017-518CA3FBB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D8641-4EF5-D987-7A79-95A5D2814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E627B-79A5-A3BE-6F9B-0F5EFCE70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9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2E821-3DD3-C392-9DA8-505DE9DCF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B03D3-E208-580B-4A45-16538DE54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54B6-E8D9-E393-8817-D7934A7EE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EE669-C2D1-A752-8A04-FE8B11496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0C496-5ACC-3B9D-64BF-C25B106C2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B49D4-DDCA-81B9-3543-59C1C3D40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EC55E-8E88-C067-895A-0D456019A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345E5-9C39-862F-4B7D-8D29476DC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B86CC-D5C8-BD53-862A-9727CE26B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3D8A4-2390-68B7-6C67-06FC1A75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2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E4509-9D4B-F05B-DF07-2B4BDE950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D0790-3358-5A24-AAA0-2F819DBA49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0C2654-D131-5B7C-8F36-B96B15112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40F76-79AF-083A-F332-B47ED5780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EC363-EF77-E58B-B974-823AEF3CF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0FFBC-7456-CF10-B61D-9A1E771F7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20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CBE91-FB34-44C8-6780-E7E75387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A079C-9547-FAF4-E9E2-DA003F55D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600CD-B6CD-9CD5-EEB0-2399CE5B5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990CFE-A570-429D-C0BC-44B32FFA57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CCD84C-3699-7CD6-B436-D55F24EB3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8E7759-99A7-3BDD-0568-20BB3A5A7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8814B0-89FF-880A-EE69-6C2105BDF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385B46-929B-339D-D197-CE5C6AB84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5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BE6CC-182E-0646-9CFA-7BC66C2E5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3EA10A-E917-E966-9D7A-80402473A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B8A3-5E3E-6D5D-8313-C66898D4E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A3EEF2-F689-8ED3-F0EA-B1BE7A820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9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89D710-87CD-B632-6662-C663CF512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5DD585-9700-264A-BE67-879C59A2B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6A4C59-515A-2C1B-51E9-15D03B37E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0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B501-D754-9A9D-C89E-B2EB12326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E8F2D-D528-18B3-A78D-79F55CD71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599FC0-5360-D70C-C9CF-4A6986D0C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A9C62-9021-CEF9-0139-D1D92262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1BBB07-AAD1-E125-9FE1-888839510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E046D-7133-04A8-54D7-AE7EAA53E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9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B0C88-D768-8565-4E8B-9DEC83E83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E30D30-4F75-5F0F-B66C-E98C7A8D15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9786B-D9D3-85A5-2D45-C61069367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1E48F-8E78-9074-2272-4D5B47BF3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EF8DF1-E974-EB74-14DF-534CA4BF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FD18F-B0B5-6621-9640-9FEB75BF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783C7C-537D-A5BC-6347-164EDAC14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5A371-67E6-F822-0F50-62E329C2F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9F79C-DE03-0B3B-1EF8-D1B775A285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C96216-EF85-2B4C-99DE-30BB2C03A514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599E6-CD1D-52CF-54F5-4181B544A7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7D0D3-4495-FCB3-928F-DA40E0EBB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D5E23E-A638-E748-B257-68F7A8515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ndico.bnl.gov/event/30818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FBCB49-4E6F-0645-8430-17B6DCC9DC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2507" y="475291"/>
                <a:ext cx="10515600" cy="4351338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sz="1900" b="1" dirty="0"/>
                  <a:t>FEMC, Calibrations.  Initial assessments.</a:t>
                </a:r>
                <a:r>
                  <a:rPr lang="en-US" sz="1800" dirty="0"/>
                  <a:t>                                                                                         (</a:t>
                </a:r>
                <a:r>
                  <a:rPr lang="en-US" sz="1800" dirty="0" err="1"/>
                  <a:t>O.Tsai</a:t>
                </a:r>
                <a:r>
                  <a:rPr lang="en-US" sz="1800" dirty="0"/>
                  <a:t>, </a:t>
                </a:r>
                <a:r>
                  <a:rPr lang="en-US" sz="1800" dirty="0" err="1"/>
                  <a:t>A.Ogawa</a:t>
                </a:r>
                <a:r>
                  <a:rPr lang="en-US" sz="1800" dirty="0"/>
                  <a:t>)</a:t>
                </a:r>
              </a:p>
              <a:p>
                <a:pPr marL="0" indent="0">
                  <a:buNone/>
                </a:pPr>
                <a:endParaRPr lang="en-US" sz="1800" dirty="0"/>
              </a:p>
              <a:p>
                <a:r>
                  <a:rPr lang="en-US" sz="1800" dirty="0"/>
                  <a:t>FEMC – 18320 towers.</a:t>
                </a:r>
              </a:p>
              <a:p>
                <a:r>
                  <a:rPr lang="en-US" sz="1800" dirty="0"/>
                  <a:t>Expected initial non-uniformity  +/- 10% (sampling fraction variation, calibration of </a:t>
                </a:r>
                <a:r>
                  <a:rPr lang="en-US" sz="1800" dirty="0" err="1"/>
                  <a:t>SiPM</a:t>
                </a:r>
                <a:r>
                  <a:rPr lang="en-US" sz="1800" dirty="0"/>
                  <a:t> boards, variations in coupling LG to towers, </a:t>
                </a:r>
                <a:r>
                  <a:rPr lang="en-US" sz="1800" dirty="0" err="1"/>
                  <a:t>SiPM</a:t>
                </a:r>
                <a:r>
                  <a:rPr lang="en-US" sz="1800" dirty="0"/>
                  <a:t> boards to LG, calibration of electronics chain…) </a:t>
                </a:r>
              </a:p>
              <a:p>
                <a:pPr marL="0" indent="0">
                  <a:buNone/>
                </a:pPr>
                <a:endParaRPr lang="en-US" sz="1800" dirty="0"/>
              </a:p>
              <a:p>
                <a:r>
                  <a:rPr lang="en-US" sz="1800" dirty="0"/>
                  <a:t>Energy resolution - 12%/</a:t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en-US" sz="1800" dirty="0"/>
                  <a:t>(E) + (2%-3%)</a:t>
                </a:r>
              </a:p>
              <a:p>
                <a:r>
                  <a:rPr lang="en-US" sz="1800" dirty="0"/>
                  <a:t>Requirements from inclusive – 1% energy scale for hadronic states (</a:t>
                </a:r>
                <a:r>
                  <a:rPr lang="en-US" sz="1800" dirty="0">
                    <a:hlinkClick r:id="rId2"/>
                  </a:rPr>
                  <a:t>https://indico.bnl.gov/event/30818/</a:t>
                </a:r>
                <a:r>
                  <a:rPr lang="en-US" sz="1800" dirty="0"/>
                  <a:t>). This will be dominated by calibrations of LFHCAL.</a:t>
                </a:r>
              </a:p>
              <a:p>
                <a:r>
                  <a:rPr lang="en-US" sz="1800" dirty="0"/>
                  <a:t>We see requirement as </a:t>
                </a:r>
                <a:r>
                  <a:rPr lang="en-US" sz="1800" dirty="0">
                    <a:solidFill>
                      <a:srgbClr val="00B050"/>
                    </a:solidFill>
                  </a:rPr>
                  <a:t>calibration(s) should not add more than ~ 1% </a:t>
                </a:r>
                <a:r>
                  <a:rPr lang="en-US" sz="1800" dirty="0"/>
                  <a:t>into the constant term.</a:t>
                </a:r>
              </a:p>
              <a:p>
                <a:pPr marL="0" indent="0">
                  <a:buNone/>
                </a:pPr>
                <a:endParaRPr lang="en-US" sz="1800" dirty="0"/>
              </a:p>
              <a:p>
                <a:r>
                  <a:rPr lang="en-US" sz="1800" dirty="0"/>
                  <a:t>Primary calibration method - pi0 calibration.</a:t>
                </a:r>
              </a:p>
              <a:p>
                <a:r>
                  <a:rPr lang="en-US" sz="1800" dirty="0"/>
                  <a:t>Stability monitoring - LED system.</a:t>
                </a:r>
              </a:p>
              <a:p>
                <a:r>
                  <a:rPr lang="en-US" sz="1800" dirty="0"/>
                  <a:t>Validation linearity - TBD, may be LED system.  (calibration with pi0 limited reach in energy)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FBCB49-4E6F-0645-8430-17B6DCC9DC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2507" y="475291"/>
                <a:ext cx="10515600" cy="4351338"/>
              </a:xfrm>
              <a:blipFill>
                <a:blip r:embed="rId3"/>
                <a:stretch>
                  <a:fillRect l="-362" t="-2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2475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79C3-7FCF-E0A3-C223-88BAD4DB04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939" y="-156879"/>
            <a:ext cx="9144000" cy="968782"/>
          </a:xfrm>
        </p:spPr>
        <p:txBody>
          <a:bodyPr>
            <a:normAutofit/>
          </a:bodyPr>
          <a:lstStyle/>
          <a:p>
            <a:r>
              <a:rPr lang="en-US" sz="4000" dirty="0"/>
              <a:t>Forward ECAL pi0 calibration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75C9A6-E86D-E3B0-A9B7-4D45F9749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485860"/>
            <a:ext cx="9144000" cy="372140"/>
          </a:xfrm>
        </p:spPr>
        <p:txBody>
          <a:bodyPr>
            <a:normAutofit/>
          </a:bodyPr>
          <a:lstStyle/>
          <a:p>
            <a:r>
              <a:rPr lang="en-US" sz="1800" dirty="0"/>
              <a:t>Akio Ogawa      2025 Dec 17          EPIC Calorimeter meeting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05B858-DF57-0E67-A8AC-60B992CD5D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360117"/>
              </p:ext>
            </p:extLst>
          </p:nvPr>
        </p:nvGraphicFramePr>
        <p:xfrm>
          <a:off x="658037" y="2313727"/>
          <a:ext cx="10875925" cy="2449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6600">
                  <a:extLst>
                    <a:ext uri="{9D8B030D-6E8A-4147-A177-3AD203B41FA5}">
                      <a16:colId xmlns:a16="http://schemas.microsoft.com/office/drawing/2014/main" val="1692696809"/>
                    </a:ext>
                  </a:extLst>
                </a:gridCol>
                <a:gridCol w="2006600">
                  <a:extLst>
                    <a:ext uri="{9D8B030D-6E8A-4147-A177-3AD203B41FA5}">
                      <a16:colId xmlns:a16="http://schemas.microsoft.com/office/drawing/2014/main" val="720734241"/>
                    </a:ext>
                  </a:extLst>
                </a:gridCol>
                <a:gridCol w="3258288">
                  <a:extLst>
                    <a:ext uri="{9D8B030D-6E8A-4147-A177-3AD203B41FA5}">
                      <a16:colId xmlns:a16="http://schemas.microsoft.com/office/drawing/2014/main" val="1559545307"/>
                    </a:ext>
                  </a:extLst>
                </a:gridCol>
                <a:gridCol w="3604437">
                  <a:extLst>
                    <a:ext uri="{9D8B030D-6E8A-4147-A177-3AD203B41FA5}">
                      <a16:colId xmlns:a16="http://schemas.microsoft.com/office/drawing/2014/main" val="439826079"/>
                    </a:ext>
                  </a:extLst>
                </a:gridCol>
              </a:tblGrid>
              <a:tr h="462909">
                <a:tc>
                  <a:txBody>
                    <a:bodyPr/>
                    <a:lstStyle/>
                    <a:p>
                      <a:r>
                        <a:rPr lang="en-US" dirty="0"/>
                        <a:t>Radius [cm]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towers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</a:t>
                      </a:r>
                      <a:r>
                        <a:rPr lang="en-US" dirty="0">
                          <a:solidFill>
                            <a:srgbClr val="FFC000"/>
                          </a:solidFill>
                        </a:rPr>
                        <a:t>&gt;5GeV </a:t>
                      </a:r>
                      <a:r>
                        <a:rPr lang="en-US" dirty="0"/>
                        <a:t>pi0  / day / tower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</a:t>
                      </a:r>
                      <a:r>
                        <a:rPr lang="en-US" dirty="0">
                          <a:solidFill>
                            <a:srgbClr val="FFC000"/>
                          </a:solidFill>
                        </a:rPr>
                        <a:t>&gt;2GeV </a:t>
                      </a:r>
                      <a:r>
                        <a:rPr lang="en-US" dirty="0"/>
                        <a:t>pi0 / day / tower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01878"/>
                  </a:ext>
                </a:extLst>
              </a:tr>
              <a:tr h="662250">
                <a:tc>
                  <a:txBody>
                    <a:bodyPr/>
                    <a:lstStyle/>
                    <a:p>
                      <a:r>
                        <a:rPr lang="en-US" dirty="0"/>
                        <a:t>20&lt;R&lt;100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~4800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108k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790550"/>
                  </a:ext>
                </a:extLst>
              </a:tr>
              <a:tr h="662250">
                <a:tc>
                  <a:txBody>
                    <a:bodyPr/>
                    <a:lstStyle/>
                    <a:p>
                      <a:r>
                        <a:rPr lang="en-US" dirty="0"/>
                        <a:t>100&lt;R&lt;150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~6200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2.6k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185565"/>
                  </a:ext>
                </a:extLst>
              </a:tr>
              <a:tr h="662250">
                <a:tc>
                  <a:txBody>
                    <a:bodyPr/>
                    <a:lstStyle/>
                    <a:p>
                      <a:r>
                        <a:rPr lang="en-US" dirty="0"/>
                        <a:t>150&lt;R&lt;190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~6800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7578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D7919B5-9227-2A2D-9D84-ABBB16F6AC7C}"/>
              </a:ext>
            </a:extLst>
          </p:cNvPr>
          <p:cNvSpPr txBox="1"/>
          <p:nvPr/>
        </p:nvSpPr>
        <p:spPr>
          <a:xfrm>
            <a:off x="2931106" y="811903"/>
            <a:ext cx="72782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PYTHIA6 Q</a:t>
            </a:r>
            <a:r>
              <a:rPr lang="en-US" baseline="30000" dirty="0"/>
              <a:t>2</a:t>
            </a:r>
            <a:r>
              <a:rPr lang="en-US" dirty="0"/>
              <a:t>=0~1GeV DIS events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decay, no detector MC, just counting PYTHIA pi0 towards FEMC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Assume 20kHz. (12.5kHz ?)  DIS events in 1st year of EIC (5 GeV x 41 GeV)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Assume 60% uptime </a:t>
            </a:r>
          </a:p>
          <a:p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ja-JP" altLang="en-US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1B DIS events / day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324F94-5DA5-CEF4-B038-499DCED57724}"/>
              </a:ext>
            </a:extLst>
          </p:cNvPr>
          <p:cNvSpPr txBox="1"/>
          <p:nvPr/>
        </p:nvSpPr>
        <p:spPr>
          <a:xfrm>
            <a:off x="658037" y="4787882"/>
            <a:ext cx="97172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 this low energy, opening angle between 2 decay photons are large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May need to combine with photons in BEMC for outer radius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Working on study with decay, detector MC, clustering and pi0 reconstruction including 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244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F4FD0-78DB-CA40-87A8-FDBEDAEE6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995" y="390230"/>
            <a:ext cx="9688033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Summary:</a:t>
            </a:r>
          </a:p>
          <a:p>
            <a:pPr marL="0" indent="0">
              <a:buNone/>
            </a:pPr>
            <a:endParaRPr lang="en-US" dirty="0"/>
          </a:p>
          <a:p>
            <a:pPr marL="285750" indent="-285750"/>
            <a:r>
              <a:rPr lang="en-US" sz="2600" dirty="0"/>
              <a:t>Central part of the detector can be calibrated within day or two at 5 GeV x 41 GeV, </a:t>
            </a:r>
            <a:r>
              <a:rPr lang="en-US" sz="2600" dirty="0" err="1"/>
              <a:t>lumi</a:t>
            </a:r>
            <a:r>
              <a:rPr lang="en-US" sz="2600" dirty="0"/>
              <a:t> numbers had to be understood, especially at startup.</a:t>
            </a:r>
          </a:p>
          <a:p>
            <a:pPr marL="285750" indent="-285750"/>
            <a:r>
              <a:rPr lang="en-US" sz="2600" dirty="0"/>
              <a:t>Peripheral part of the FEMC (R&gt;150cm) is TBD.</a:t>
            </a:r>
          </a:p>
          <a:p>
            <a:pPr marL="285750" indent="-285750"/>
            <a:r>
              <a:rPr lang="en-US" sz="2600" dirty="0"/>
              <a:t>No special running conditions required.</a:t>
            </a:r>
          </a:p>
          <a:p>
            <a:pPr marL="285750" indent="-285750"/>
            <a:r>
              <a:rPr lang="en-US" sz="2600" dirty="0"/>
              <a:t>Interdependency – probably none (BEMC+FEMC for peripheral part may be too complicated)</a:t>
            </a:r>
          </a:p>
          <a:p>
            <a:pPr marL="285750" indent="-285750"/>
            <a:r>
              <a:rPr lang="en-US" sz="2600" dirty="0"/>
              <a:t>All calibration software for FEMC had to be implemented in </a:t>
            </a:r>
            <a:r>
              <a:rPr lang="en-US" sz="2600" dirty="0" err="1"/>
              <a:t>EICrecon</a:t>
            </a:r>
            <a:r>
              <a:rPr lang="en-US" sz="2600" dirty="0"/>
              <a:t>, right now we have nothing in place.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48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392</Words>
  <Application>Microsoft Macintosh PowerPoint</Application>
  <PresentationFormat>Widescreen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游ゴシック</vt:lpstr>
      <vt:lpstr>Aptos</vt:lpstr>
      <vt:lpstr>Aptos Display</vt:lpstr>
      <vt:lpstr>Arial</vt:lpstr>
      <vt:lpstr>Cambria Math</vt:lpstr>
      <vt:lpstr>Office Theme</vt:lpstr>
      <vt:lpstr>PowerPoint Presentation</vt:lpstr>
      <vt:lpstr>Forward ECAL pi0 calibration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Ogawa, Akio</dc:creator>
  <cp:lastModifiedBy>Microsoft Office User</cp:lastModifiedBy>
  <cp:revision>18</cp:revision>
  <dcterms:created xsi:type="dcterms:W3CDTF">2025-12-16T11:47:21Z</dcterms:created>
  <dcterms:modified xsi:type="dcterms:W3CDTF">2025-12-17T17:10:51Z</dcterms:modified>
</cp:coreProperties>
</file>