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253E4-D57F-7107-B922-297CFE6481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0BF1F8-7794-D2E4-2849-A6C3E1AF12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9F862-7B18-5511-2A75-8836E5249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787F1-B787-4F38-8BCF-F6CA2B981882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12ADA-BD03-1902-149A-D71132E9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25FC8-C94A-643F-F8FD-55FDAFEEE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2DC9-433D-407F-A2A2-CFF199E67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853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10E1-8AF8-D322-7C10-A8637A2C2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F4C43B-5ABD-7A14-9E17-F1D1AEF87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1CBAB-4FED-688B-FE13-B7BE7CE3C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787F1-B787-4F38-8BCF-F6CA2B981882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D545A-059F-00F1-51D4-30B22633E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87F7F-E569-DBC7-B3B6-06935A62C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2DC9-433D-407F-A2A2-CFF199E67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9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D99911-4ACC-3DB3-A5AC-1C88339E67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58F94C-A27D-2B70-7169-355E72708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1994E-8F00-E8AC-0F47-48B083B2D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787F1-B787-4F38-8BCF-F6CA2B981882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38191-C54D-FDD2-9D3B-B938FED51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819FE-D784-4B20-2E58-AFDD3398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2DC9-433D-407F-A2A2-CFF199E67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15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103D5-8178-2AB2-50E2-9243ABA72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1D139-27A6-6C99-6675-CADBC8FAE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80B09-B9BC-DFEF-1F18-D5978B014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787F1-B787-4F38-8BCF-F6CA2B981882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89E5C7-EE6D-CBF6-CF29-AFD272276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4E2B6-B003-D660-5827-447A52387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2DC9-433D-407F-A2A2-CFF199E67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887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65603-3BA3-DDF1-8A7F-A69685111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903FA-2CCF-75C2-FD49-1E578FD9C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A2EA1-2557-5768-AF94-E5FD7FFD9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787F1-B787-4F38-8BCF-F6CA2B981882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8024D3-A25F-B7F8-8D12-755FD7BBA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E316C1-F543-9782-0BD4-75E41798C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2DC9-433D-407F-A2A2-CFF199E67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479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62A71-55F3-8C72-F961-19C3305EE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A250D-3581-0954-2D1A-72FAD33FFF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783077-4806-0E66-F574-6669868B9F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C50CDB-06AF-D302-EFC8-0978F32A8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787F1-B787-4F38-8BCF-F6CA2B981882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9838AC-3B51-79B5-17A4-A8DA15AFC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232DBD-FF7A-D189-1FD9-21028A5B9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2DC9-433D-407F-A2A2-CFF199E67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89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815E-A725-6C39-55CE-FE0F02113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11291-F869-9BC6-0A4C-66E881923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A6BD05-6A78-7D3A-A3E7-E7678BC853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569557-651E-1982-4F92-FB0B0FCC59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AC695-97A4-21D5-3C90-1DB6877A6B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9D4277-419F-9471-4A21-FDE24D65C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787F1-B787-4F38-8BCF-F6CA2B981882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3471A0-A3C5-7107-F8F0-FEE1CF2E6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4DC260-8010-523E-FF90-240EBB5A4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2DC9-433D-407F-A2A2-CFF199E67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54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2D836-430F-CD9E-EFC3-383FAC9E2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3BCFF0-F53A-CEA0-E2E1-EF97F0E1A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787F1-B787-4F38-8BCF-F6CA2B981882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6FECDB-FCB1-8A2E-8B3C-EF4FA201E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60E69B-0690-8B31-6116-76942048C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2DC9-433D-407F-A2A2-CFF199E67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81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895CE8-5550-9D5B-79A0-B7BEDB1C9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787F1-B787-4F38-8BCF-F6CA2B981882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8D1ED4-9377-6EA0-0969-399F11234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3E5530-5472-6696-3F3C-7107CCAC6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2DC9-433D-407F-A2A2-CFF199E67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09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1B50E-FA89-7172-51AA-380CFE49E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45EEA-F96D-70F0-F004-B3521D894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3C45A9-7E04-AE6D-EB36-74CC31A240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699585-0D45-7138-7E73-41585875F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787F1-B787-4F38-8BCF-F6CA2B981882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8BAD7-EFC1-1D59-BA90-0D7D44B42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6196C-9894-199D-F977-B0ADE1E2B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2DC9-433D-407F-A2A2-CFF199E67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92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992A9-2CA7-AE66-AB32-30F6EB40C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F23D9F-0F7B-3409-AD6A-2EC48FEFFE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43EA44-66D5-4C51-4286-CB32EB86DF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406C20-601B-0824-4E82-789676F4B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787F1-B787-4F38-8BCF-F6CA2B981882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71FA5B-BA6E-9CF5-CA8E-4DAC3A295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DF28AE-CF63-2BA3-A465-87F2E11E0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2DC9-433D-407F-A2A2-CFF199E67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4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5BC777-8336-DEFF-7764-5D17EFDD5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EA201B-2638-E388-B590-5E5596BCE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F880B-C178-43F7-78C1-70F58C53BF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1787F1-B787-4F38-8BCF-F6CA2B981882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928E4-965C-591E-7DC5-0D698A64A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CD3BF-A9CF-9AA1-6B11-542BD8B555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8B2DC9-433D-407F-A2A2-CFF199E67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2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A53FE-97AC-F23E-D009-C8830369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1888135-1218-3011-7865-EBB8BFB5E5EC}"/>
              </a:ext>
            </a:extLst>
          </p:cNvPr>
          <p:cNvSpPr txBox="1"/>
          <p:nvPr/>
        </p:nvSpPr>
        <p:spPr>
          <a:xfrm>
            <a:off x="44450" y="0"/>
            <a:ext cx="5046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FEMC CALOROC requirements          </a:t>
            </a:r>
            <a:r>
              <a:rPr lang="en-US" sz="1200" dirty="0">
                <a:solidFill>
                  <a:schemeClr val="accent1"/>
                </a:solidFill>
              </a:rPr>
              <a:t>G. Visser  1/14/2026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8B63CF4-1A83-5328-8791-4552D399A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69332"/>
            <a:ext cx="10886442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latin typeface="Helvetica" panose="020B0604020202020204" pitchFamily="34" charset="0"/>
              </a:rPr>
              <a:t>[Norbert’s]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 request to the calorimeters</a:t>
            </a:r>
            <a:r>
              <a:rPr lang="en-US" altLang="en-US" sz="1200" dirty="0">
                <a:latin typeface="Helvetica" panose="020B0604020202020204" pitchFamily="34" charset="0"/>
              </a:rPr>
              <a:t>: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 to collect some of your updates simulation and measurement studies which will be important for the readout point of view: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What is the capacitance of the detector per channel? (pF)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2. What is the lowest signal measurement required? (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fC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3. What is the highest signal measurement required? (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fC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4. Do you have a measurement with certain settings of MIP peak, other fixed signal? (With the H2GCROC and settings)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2B627A-54E3-2DD4-96CC-D82550AEB1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638" y="640493"/>
            <a:ext cx="4667547" cy="2742458"/>
          </a:xfrm>
          <a:prstGeom prst="rect">
            <a:avLst/>
          </a:prstGeom>
          <a:ln w="12700">
            <a:solidFill>
              <a:schemeClr val="accent6"/>
            </a:solidFill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94B9DD2-B6BA-0A76-1B00-7FEE82998D71}"/>
              </a:ext>
            </a:extLst>
          </p:cNvPr>
          <p:cNvSpPr txBox="1"/>
          <p:nvPr/>
        </p:nvSpPr>
        <p:spPr>
          <a:xfrm>
            <a:off x="719202" y="1006498"/>
            <a:ext cx="36970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</a:rPr>
              <a:t>9.6 </a:t>
            </a:r>
            <a:r>
              <a:rPr lang="en-US" sz="1600" dirty="0" err="1">
                <a:solidFill>
                  <a:schemeClr val="accent4"/>
                </a:solidFill>
              </a:rPr>
              <a:t>nF</a:t>
            </a:r>
            <a:endParaRPr lang="en-US" sz="1600" dirty="0">
              <a:solidFill>
                <a:schemeClr val="accent4"/>
              </a:solidFill>
            </a:endParaRPr>
          </a:p>
          <a:p>
            <a:endParaRPr lang="en-US" sz="1600" dirty="0">
              <a:solidFill>
                <a:schemeClr val="accent4"/>
              </a:solidFill>
            </a:endParaRPr>
          </a:p>
          <a:p>
            <a:r>
              <a:rPr lang="en-US" sz="1600" dirty="0">
                <a:solidFill>
                  <a:schemeClr val="accent4"/>
                </a:solidFill>
              </a:rPr>
              <a:t>It MIGHT be split over two readout channels, although this would make it harder (I believe) to meet low energy requirements, it is a possible scheme to consider.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990A89-3812-A32F-DE16-8290B7667980}"/>
              </a:ext>
            </a:extLst>
          </p:cNvPr>
          <p:cNvSpPr txBox="1"/>
          <p:nvPr/>
        </p:nvSpPr>
        <p:spPr>
          <a:xfrm>
            <a:off x="719201" y="3632383"/>
            <a:ext cx="113785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</a:rPr>
              <a:t>FEMC light yield 1.6 pixels/MeV, FEMC OV = 2.0 V (low, to reduce self-heating after radiation damage)</a:t>
            </a:r>
          </a:p>
          <a:p>
            <a:r>
              <a:rPr lang="en-US" sz="1600" dirty="0">
                <a:solidFill>
                  <a:schemeClr val="accent4"/>
                </a:solidFill>
              </a:rPr>
              <a:t>FEMC minimum energy (taken in streaming readout i.e. threshold value), goal 15 MeV [higher close to beamline]</a:t>
            </a:r>
          </a:p>
          <a:p>
            <a:r>
              <a:rPr lang="en-US" sz="1600" dirty="0">
                <a:solidFill>
                  <a:schemeClr val="accent4"/>
                </a:solidFill>
              </a:rPr>
              <a:t>  </a:t>
            </a:r>
            <a:r>
              <a:rPr lang="en-US" sz="1600" dirty="0">
                <a:solidFill>
                  <a:schemeClr val="accent4"/>
                </a:solidFill>
                <a:sym typeface="Wingdings" panose="05000000000000000000" pitchFamily="2" charset="2"/>
              </a:rPr>
              <a:t> 690 </a:t>
            </a:r>
            <a:r>
              <a:rPr lang="en-US" sz="1600" dirty="0" err="1">
                <a:solidFill>
                  <a:schemeClr val="accent4"/>
                </a:solidFill>
                <a:sym typeface="Wingdings" panose="05000000000000000000" pitchFamily="2" charset="2"/>
              </a:rPr>
              <a:t>fC</a:t>
            </a:r>
            <a:endParaRPr lang="en-US" sz="1600" dirty="0">
              <a:solidFill>
                <a:schemeClr val="accent4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0C535A-2651-58B2-C5CB-30E3938E0C4E}"/>
              </a:ext>
            </a:extLst>
          </p:cNvPr>
          <p:cNvSpPr txBox="1"/>
          <p:nvPr/>
        </p:nvSpPr>
        <p:spPr>
          <a:xfrm>
            <a:off x="9249255" y="3182779"/>
            <a:ext cx="7906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GV  6/2024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E18180-118E-6AE7-3919-1F272B4114B7}"/>
              </a:ext>
            </a:extLst>
          </p:cNvPr>
          <p:cNvSpPr txBox="1"/>
          <p:nvPr/>
        </p:nvSpPr>
        <p:spPr>
          <a:xfrm>
            <a:off x="719200" y="4759096"/>
            <a:ext cx="113785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</a:rPr>
              <a:t>FEMC max energy (single tower) 80(?) GeV  (cluster 100 GeV)</a:t>
            </a:r>
          </a:p>
          <a:p>
            <a:r>
              <a:rPr lang="en-US" sz="1600" dirty="0">
                <a:solidFill>
                  <a:schemeClr val="accent4"/>
                </a:solidFill>
              </a:rPr>
              <a:t>  </a:t>
            </a:r>
            <a:r>
              <a:rPr lang="en-US" sz="1600" dirty="0">
                <a:solidFill>
                  <a:schemeClr val="accent4"/>
                </a:solidFill>
                <a:sym typeface="Wingdings" panose="05000000000000000000" pitchFamily="2" charset="2"/>
              </a:rPr>
              <a:t> 3.7 </a:t>
            </a:r>
            <a:r>
              <a:rPr lang="en-US" sz="1600" dirty="0" err="1">
                <a:solidFill>
                  <a:schemeClr val="accent4"/>
                </a:solidFill>
                <a:sym typeface="Wingdings" panose="05000000000000000000" pitchFamily="2" charset="2"/>
              </a:rPr>
              <a:t>nC</a:t>
            </a:r>
            <a:endParaRPr lang="en-US" sz="1600" dirty="0">
              <a:solidFill>
                <a:schemeClr val="accent4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CF24BD-2C99-5F46-9C36-AF892ED5F695}"/>
              </a:ext>
            </a:extLst>
          </p:cNvPr>
          <p:cNvSpPr txBox="1"/>
          <p:nvPr/>
        </p:nvSpPr>
        <p:spPr>
          <a:xfrm>
            <a:off x="719199" y="5657671"/>
            <a:ext cx="109969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z="1600" dirty="0"/>
              <a:t>We have no measurement of FEMC w/ H2GCROC at this time.</a:t>
            </a:r>
          </a:p>
          <a:p>
            <a:r>
              <a:rPr lang="en-US" sz="1600" dirty="0"/>
              <a:t>Looking forward to a test with CALOROC’s.</a:t>
            </a:r>
          </a:p>
          <a:p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Our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</a:rPr>
              <a:t>SiPM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 boards are not designed for CALOROC input, some modifications necessary. An option to have external preamp with future CALOROC remains of interest! (I.e. a CALOROC functional mode as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</a:rPr>
              <a:t>ADC’s+SRO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 only, voltage inputs.)</a:t>
            </a:r>
          </a:p>
        </p:txBody>
      </p:sp>
    </p:spTree>
    <p:extLst>
      <p:ext uri="{BB962C8B-B14F-4D97-AF65-F5344CB8AC3E}">
        <p14:creationId xmlns:p14="http://schemas.microsoft.com/office/powerpoint/2010/main" val="3838487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6D8907C5-5857-CC8E-DBCE-CF2FCF15D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399" y="1199523"/>
            <a:ext cx="3969788" cy="288573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A0B7DD4-19EE-29BA-8E5B-F7DE09B498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2695" y="4203649"/>
            <a:ext cx="2573298" cy="2591855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1B7112CB-DE4B-4CA6-136B-90D0B86BD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69332"/>
            <a:ext cx="10886442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latin typeface="Helvetica" panose="020B0604020202020204" pitchFamily="34" charset="0"/>
              </a:rPr>
              <a:t>[Norbert’s]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 request to the calorimeters</a:t>
            </a:r>
            <a:r>
              <a:rPr lang="en-US" altLang="en-US" sz="1200" dirty="0">
                <a:latin typeface="Helvetica" panose="020B0604020202020204" pitchFamily="34" charset="0"/>
              </a:rPr>
              <a:t>: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 to collect some of your updates simulation and measurement studies which will be important for the readout point of view: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5. What is the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charge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 resolution requirements? (Percentage as a function of charge, not in bits)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6. What is your timing requirements/measurements?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7. What is the expected occupancy per channel from simulation? (Including full background)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0FD7473-9EEE-72B9-F3CF-F87A705A3F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29527" y="1199522"/>
            <a:ext cx="3937041" cy="28981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608091-43C9-97A5-C13D-4B67625BFD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27383" y="1199522"/>
            <a:ext cx="3937041" cy="28981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154D2B3-8F46-FF5A-443F-8FCC27891D82}"/>
              </a:ext>
            </a:extLst>
          </p:cNvPr>
          <p:cNvSpPr txBox="1"/>
          <p:nvPr/>
        </p:nvSpPr>
        <p:spPr>
          <a:xfrm>
            <a:off x="44450" y="0"/>
            <a:ext cx="5046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FEMC CALOROC requirements          </a:t>
            </a:r>
            <a:r>
              <a:rPr lang="en-US" sz="1200" dirty="0">
                <a:solidFill>
                  <a:schemeClr val="accent1"/>
                </a:solidFill>
              </a:rPr>
              <a:t>G. Visser  1/14/2026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57B56BC-1D8D-CD64-C683-857A1AD8A432}"/>
              </a:ext>
            </a:extLst>
          </p:cNvPr>
          <p:cNvSpPr txBox="1"/>
          <p:nvPr/>
        </p:nvSpPr>
        <p:spPr>
          <a:xfrm>
            <a:off x="605219" y="761763"/>
            <a:ext cx="108423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</a:rPr>
              <a:t>Somewhat arbitrarily, we require that readout makes the overall resolution &lt;10% more than detector with perfect readout.</a:t>
            </a:r>
          </a:p>
          <a:p>
            <a:r>
              <a:rPr lang="en-US" sz="1600" dirty="0">
                <a:solidFill>
                  <a:schemeClr val="accent4"/>
                </a:solidFill>
                <a:sym typeface="Wingdings" panose="05000000000000000000" pitchFamily="2" charset="2"/>
              </a:rPr>
              <a:t>      </a:t>
            </a:r>
            <a:r>
              <a:rPr lang="en-US" sz="1200" dirty="0">
                <a:solidFill>
                  <a:schemeClr val="accent4"/>
                </a:solidFill>
                <a:sym typeface="Wingdings" panose="05000000000000000000" pitchFamily="2" charset="2"/>
              </a:rPr>
              <a:t>(same thing plotted three ways…)</a:t>
            </a:r>
            <a:endParaRPr lang="en-US" sz="1200" dirty="0">
              <a:solidFill>
                <a:schemeClr val="accent4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ABAADCF-69EE-6EE8-428C-26EFF425583D}"/>
              </a:ext>
            </a:extLst>
          </p:cNvPr>
          <p:cNvSpPr txBox="1"/>
          <p:nvPr/>
        </p:nvSpPr>
        <p:spPr>
          <a:xfrm>
            <a:off x="308869" y="4568749"/>
            <a:ext cx="79123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</a:rPr>
              <a:t>Resolve bunch crossings, e.g. resolution ~3 ns should  suffice.</a:t>
            </a:r>
          </a:p>
          <a:p>
            <a:r>
              <a:rPr lang="en-US" sz="1600" dirty="0">
                <a:solidFill>
                  <a:schemeClr val="accent4"/>
                </a:solidFill>
              </a:rPr>
              <a:t>Smallest signals likely will have worse resolution than we wish, that must be recognized.</a:t>
            </a:r>
          </a:p>
          <a:p>
            <a:r>
              <a:rPr lang="en-US" sz="1600" dirty="0">
                <a:solidFill>
                  <a:schemeClr val="accent4"/>
                </a:solidFill>
              </a:rPr>
              <a:t>FEMC’s inherent time resolution probably ~0.5 – 1 ns (for &gt;1 GeV).</a:t>
            </a:r>
            <a:endParaRPr lang="en-US" sz="1200" dirty="0">
              <a:solidFill>
                <a:schemeClr val="accent4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C7CEE60-552F-60A4-9AAD-6AD9EFB8C1A8}"/>
              </a:ext>
            </a:extLst>
          </p:cNvPr>
          <p:cNvSpPr txBox="1"/>
          <p:nvPr/>
        </p:nvSpPr>
        <p:spPr>
          <a:xfrm>
            <a:off x="605219" y="5696921"/>
            <a:ext cx="76108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</a:rPr>
              <a:t>At a threshold of 15 MeV, occupancy in DIS events is up to 6% (closest to beam).    </a:t>
            </a:r>
            <a:r>
              <a:rPr lang="en-US" sz="1600" dirty="0">
                <a:solidFill>
                  <a:schemeClr val="accent4"/>
                </a:solidFill>
                <a:sym typeface="Wingdings" panose="05000000000000000000" pitchFamily="2" charset="2"/>
              </a:rPr>
              <a:t></a:t>
            </a:r>
            <a:endParaRPr lang="en-US" sz="1600" dirty="0">
              <a:solidFill>
                <a:schemeClr val="accent4"/>
              </a:solidFill>
            </a:endParaRPr>
          </a:p>
          <a:p>
            <a:r>
              <a:rPr lang="en-US" sz="1600" dirty="0">
                <a:solidFill>
                  <a:schemeClr val="accent4"/>
                </a:solidFill>
              </a:rPr>
              <a:t>Occupancy per bunch crossing up to 0.03%.</a:t>
            </a:r>
          </a:p>
          <a:p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These figures are for real hits only (excluding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</a:rPr>
              <a:t>SiPM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 noise).</a:t>
            </a:r>
          </a:p>
          <a:p>
            <a:r>
              <a:rPr lang="en-US" sz="1600" dirty="0">
                <a:solidFill>
                  <a:schemeClr val="accent4"/>
                </a:solidFill>
              </a:rPr>
              <a:t>Also have to be multiplied by 1.1 to account for hadron beam-gas background.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5A6DBC7-6478-1CC2-D62D-C41189373C96}"/>
              </a:ext>
            </a:extLst>
          </p:cNvPr>
          <p:cNvSpPr txBox="1"/>
          <p:nvPr/>
        </p:nvSpPr>
        <p:spPr>
          <a:xfrm>
            <a:off x="10150498" y="6208141"/>
            <a:ext cx="17522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Akio Ogawa, FEMC PDR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BF6B385-CBDB-9A88-2318-5070180D81EF}"/>
              </a:ext>
            </a:extLst>
          </p:cNvPr>
          <p:cNvSpPr txBox="1"/>
          <p:nvPr/>
        </p:nvSpPr>
        <p:spPr>
          <a:xfrm>
            <a:off x="611789" y="4058889"/>
            <a:ext cx="74889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Note: The above is inclusive of all effects of </a:t>
            </a:r>
            <a:r>
              <a:rPr lang="en-US" sz="1600" b="1" dirty="0">
                <a:solidFill>
                  <a:srgbClr val="FF0000"/>
                </a:solidFill>
              </a:rPr>
              <a:t>random pulse shape</a:t>
            </a:r>
            <a:r>
              <a:rPr lang="en-US" sz="1600" dirty="0">
                <a:solidFill>
                  <a:srgbClr val="FF0000"/>
                </a:solidFill>
              </a:rPr>
              <a:t> from the detector!</a:t>
            </a:r>
          </a:p>
        </p:txBody>
      </p:sp>
    </p:spTree>
    <p:extLst>
      <p:ext uri="{BB962C8B-B14F-4D97-AF65-F5344CB8AC3E}">
        <p14:creationId xmlns:p14="http://schemas.microsoft.com/office/powerpoint/2010/main" val="3495713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66D86-1ACC-9FEC-51FE-98B6614BA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5603C87-63D0-DF65-2C7A-BF244C281B15}"/>
              </a:ext>
            </a:extLst>
          </p:cNvPr>
          <p:cNvSpPr txBox="1"/>
          <p:nvPr/>
        </p:nvSpPr>
        <p:spPr>
          <a:xfrm>
            <a:off x="44450" y="0"/>
            <a:ext cx="5046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FEMC CALOROC requirements          </a:t>
            </a:r>
            <a:r>
              <a:rPr lang="en-US" sz="1200" dirty="0">
                <a:solidFill>
                  <a:schemeClr val="accent1"/>
                </a:solidFill>
              </a:rPr>
              <a:t>G. Visser  1/14/2026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8E385E2-AEA3-9E33-5A16-81B270CB0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69332"/>
            <a:ext cx="11479809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latin typeface="Helvetica" panose="020B0604020202020204" pitchFamily="34" charset="0"/>
              </a:rPr>
              <a:t>[Norbert’s]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 request to the calorimeters</a:t>
            </a:r>
            <a:r>
              <a:rPr lang="en-US" altLang="en-US" sz="1200" dirty="0">
                <a:latin typeface="Helvetica" panose="020B0604020202020204" pitchFamily="34" charset="0"/>
              </a:rPr>
              <a:t>: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 to collect some of your updates simulation and measurement studies which will be important for the readout point of view: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8. What is the maximum hit rate per channels needed if all channels are activated at the same time?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9. What is the expected dark noise rate?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10. What is the maximum hit rate required for a single channel? (If only one receives signal)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11. What is the double pulse separation needed? Overlap signals from two independent bunch crossings? (This affects small or large signals differently in your detector?)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54481B-01CE-6211-AB2D-5C7B3749FA16}"/>
              </a:ext>
            </a:extLst>
          </p:cNvPr>
          <p:cNvSpPr txBox="1"/>
          <p:nvPr/>
        </p:nvSpPr>
        <p:spPr>
          <a:xfrm>
            <a:off x="532538" y="738663"/>
            <a:ext cx="110206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</a:rPr>
              <a:t>The meaning of this question is not entirely clear IMHO.</a:t>
            </a:r>
          </a:p>
          <a:p>
            <a:r>
              <a:rPr lang="en-US" sz="1600" dirty="0">
                <a:solidFill>
                  <a:schemeClr val="accent4"/>
                </a:solidFill>
              </a:rPr>
              <a:t>But we can state that simulations show the average number of hits in DIS events in FEB’s closest to beamline is 3.0.</a:t>
            </a:r>
          </a:p>
          <a:p>
            <a:r>
              <a:rPr lang="en-US" sz="1600" dirty="0">
                <a:solidFill>
                  <a:schemeClr val="accent4"/>
                </a:solidFill>
              </a:rPr>
              <a:t>(Since often it is 0, in a typical event when an FEB has ≥1 hit it typically has fairly many hits. AO could provide further details.)</a:t>
            </a:r>
          </a:p>
          <a:p>
            <a:r>
              <a:rPr lang="en-US" sz="1600" dirty="0">
                <a:solidFill>
                  <a:schemeClr val="accent4"/>
                </a:solidFill>
              </a:rPr>
              <a:t>FEB = 32 channels for FEMC, in a fixed geometry, this will not change.</a:t>
            </a:r>
            <a:endParaRPr lang="en-US" sz="1200" dirty="0">
              <a:solidFill>
                <a:schemeClr val="accent4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F6F3BF-C7F9-FADF-E249-3AF47B268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5666" y="1763016"/>
            <a:ext cx="2572443" cy="250041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EACE63-9629-EF02-5364-87BC302D1896}"/>
              </a:ext>
            </a:extLst>
          </p:cNvPr>
          <p:cNvSpPr txBox="1"/>
          <p:nvPr/>
        </p:nvSpPr>
        <p:spPr>
          <a:xfrm>
            <a:off x="10123269" y="1825901"/>
            <a:ext cx="20376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(for “discrete” readout’s pulse shape! may be worse for </a:t>
            </a:r>
            <a:r>
              <a:rPr lang="en-US" sz="1400" dirty="0" err="1">
                <a:solidFill>
                  <a:schemeClr val="accent2">
                    <a:lumMod val="75000"/>
                  </a:schemeClr>
                </a:solidFill>
              </a:rPr>
              <a:t>CALOROCx</a:t>
            </a: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20C401-9946-0066-6588-74B5A7FB41B6}"/>
              </a:ext>
            </a:extLst>
          </p:cNvPr>
          <p:cNvSpPr txBox="1"/>
          <p:nvPr/>
        </p:nvSpPr>
        <p:spPr>
          <a:xfrm>
            <a:off x="546209" y="2049819"/>
            <a:ext cx="768184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</a:rPr>
              <a:t>Dark count rate (pixels) is up to ~30 GHz (after 100 fb-1 radiation damage).</a:t>
            </a:r>
          </a:p>
          <a:p>
            <a:r>
              <a:rPr lang="en-US" sz="1600" dirty="0">
                <a:solidFill>
                  <a:schemeClr val="accent4"/>
                </a:solidFill>
              </a:rPr>
              <a:t>Dark count rate (hits) of course depends on thresholds.</a:t>
            </a:r>
          </a:p>
          <a:p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15 MeV threshold will be too low to handle</a:t>
            </a:r>
            <a:r>
              <a:rPr lang="en-US" sz="1600" dirty="0">
                <a:solidFill>
                  <a:schemeClr val="accent4"/>
                </a:solidFill>
              </a:rPr>
              <a:t>, on a large fraction of FEMC.</a:t>
            </a:r>
          </a:p>
          <a:p>
            <a:r>
              <a:rPr lang="en-US" sz="1600" dirty="0">
                <a:solidFill>
                  <a:schemeClr val="accent4"/>
                </a:solidFill>
              </a:rPr>
              <a:t>Thresholds will have to be raised; 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must be kept to minimum!</a:t>
            </a:r>
          </a:p>
          <a:p>
            <a:r>
              <a:rPr lang="en-US" sz="1600" dirty="0">
                <a:solidFill>
                  <a:schemeClr val="accent4"/>
                </a:solidFill>
              </a:rPr>
              <a:t>Acceptable thresholds require DC hit rate of order 50 – 100 kHz.</a:t>
            </a:r>
          </a:p>
          <a:p>
            <a:r>
              <a:rPr lang="en-US" sz="1600" dirty="0">
                <a:solidFill>
                  <a:schemeClr val="accent4"/>
                </a:solidFill>
              </a:rPr>
              <a:t>Baseline plan (“discrete”) should work to at </a:t>
            </a:r>
            <a:r>
              <a:rPr lang="en-US" sz="1600" dirty="0" err="1">
                <a:solidFill>
                  <a:schemeClr val="accent4"/>
                </a:solidFill>
              </a:rPr>
              <a:t>leask</a:t>
            </a:r>
            <a:r>
              <a:rPr lang="en-US" sz="1600" dirty="0">
                <a:solidFill>
                  <a:schemeClr val="accent4"/>
                </a:solidFill>
              </a:rPr>
              <a:t> 65 kHz (more w/ feature extraction.)</a:t>
            </a:r>
          </a:p>
          <a:p>
            <a:endParaRPr lang="en-US" sz="1600" dirty="0">
              <a:solidFill>
                <a:schemeClr val="accent4"/>
              </a:solidFill>
            </a:endParaRPr>
          </a:p>
          <a:p>
            <a:r>
              <a:rPr lang="en-US" sz="1600" dirty="0">
                <a:solidFill>
                  <a:schemeClr val="accent4"/>
                </a:solidFill>
              </a:rPr>
              <a:t>Summary: The requirement is “as high as possible, up to ~100 kHz.”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098B04-8565-C8B7-98D4-77468380ACCD}"/>
              </a:ext>
            </a:extLst>
          </p:cNvPr>
          <p:cNvSpPr txBox="1"/>
          <p:nvPr/>
        </p:nvSpPr>
        <p:spPr>
          <a:xfrm>
            <a:off x="532538" y="4470817"/>
            <a:ext cx="51001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</a:rPr>
              <a:t>This is entirely dominated by dark count rate, see above.</a:t>
            </a:r>
            <a:endParaRPr lang="en-US" sz="1200" dirty="0">
              <a:solidFill>
                <a:schemeClr val="accent4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CA6BD1-24CB-FB92-9FA6-1E2275E3F102}"/>
              </a:ext>
            </a:extLst>
          </p:cNvPr>
          <p:cNvSpPr txBox="1"/>
          <p:nvPr/>
        </p:nvSpPr>
        <p:spPr>
          <a:xfrm>
            <a:off x="546209" y="5432363"/>
            <a:ext cx="6796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</a:rPr>
              <a:t>No strong requirement, rates of real hits are low. WAG goal perhaps 200 ns?</a:t>
            </a:r>
            <a:endParaRPr lang="en-US" sz="1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632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8F945-DC41-3E16-53FF-E24C57B1D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2FFC9A-79A6-A692-2AF4-9EB3254E41D9}"/>
              </a:ext>
            </a:extLst>
          </p:cNvPr>
          <p:cNvSpPr txBox="1"/>
          <p:nvPr/>
        </p:nvSpPr>
        <p:spPr>
          <a:xfrm>
            <a:off x="44450" y="0"/>
            <a:ext cx="5046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FEMC CALOROC requirements          </a:t>
            </a:r>
            <a:r>
              <a:rPr lang="en-US" sz="1200" dirty="0">
                <a:solidFill>
                  <a:schemeClr val="accent1"/>
                </a:solidFill>
              </a:rPr>
              <a:t>G. Visser  1/14/2026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0288789B-33CE-D7CF-8EAF-CCB65603E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69332"/>
            <a:ext cx="10886442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latin typeface="Helvetica" panose="020B0604020202020204" pitchFamily="34" charset="0"/>
              </a:rPr>
              <a:t>[Norbert’s]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 request to the calorimeters</a:t>
            </a:r>
            <a:r>
              <a:rPr lang="en-US" altLang="en-US" sz="1200" dirty="0">
                <a:latin typeface="Helvetica" panose="020B0604020202020204" pitchFamily="34" charset="0"/>
              </a:rPr>
              <a:t>: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 to collect some of your updates simulation and measurement studies which will be important for the readout point of view: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12. How many number of samples you require as minimum (max is 7 now in CALOROC)?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rPr>
              <a:t>13. What is the preference for A or B for CALOROC?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14. [GV] What is required for gain stability on fast to medium timescales (microseconds to days)? Inclusive of temperature effects, rate effects, etc.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15. [GV] What is required for linearity?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81E541-92AD-ABF1-6D53-EE5FC94AA36F}"/>
              </a:ext>
            </a:extLst>
          </p:cNvPr>
          <p:cNvSpPr txBox="1"/>
          <p:nvPr/>
        </p:nvSpPr>
        <p:spPr>
          <a:xfrm>
            <a:off x="460690" y="728799"/>
            <a:ext cx="75838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</a:rPr>
              <a:t>Whatever it takes to achieve the other requirements. There’s no other reason to care.</a:t>
            </a:r>
            <a:endParaRPr lang="en-US" sz="1200" dirty="0">
              <a:solidFill>
                <a:schemeClr val="accent4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A8B7233-2B6E-1353-6097-96032FEFA906}"/>
              </a:ext>
            </a:extLst>
          </p:cNvPr>
          <p:cNvSpPr txBox="1"/>
          <p:nvPr/>
        </p:nvSpPr>
        <p:spPr>
          <a:xfrm>
            <a:off x="460690" y="1295951"/>
            <a:ext cx="10347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</a:rPr>
              <a:t>No reason to say other than performance. It may be reasonable to have confidence that B will perform better </a:t>
            </a:r>
            <a:r>
              <a:rPr lang="en-US" sz="1600" dirty="0" err="1">
                <a:solidFill>
                  <a:schemeClr val="accent4"/>
                </a:solidFill>
              </a:rPr>
              <a:t>w.r.t.</a:t>
            </a:r>
            <a:r>
              <a:rPr lang="en-US" sz="1600" dirty="0">
                <a:solidFill>
                  <a:schemeClr val="accent4"/>
                </a:solidFill>
              </a:rPr>
              <a:t> linearity, gain stability, and insensitivity to random pulse shape. But we’ll see about that later this year, hopefully.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29B672-D164-D00E-4426-D1AFE1996A95}"/>
              </a:ext>
            </a:extLst>
          </p:cNvPr>
          <p:cNvSpPr txBox="1"/>
          <p:nvPr/>
        </p:nvSpPr>
        <p:spPr>
          <a:xfrm>
            <a:off x="460690" y="3771213"/>
            <a:ext cx="100450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</a:rPr>
              <a:t>Perhaps 1% nonlinearity. More complex calibrations may allow for more nonlinearity in the readout. And we will anyway have </a:t>
            </a:r>
            <a:r>
              <a:rPr lang="en-US" sz="1600" dirty="0" err="1">
                <a:solidFill>
                  <a:schemeClr val="accent4"/>
                </a:solidFill>
              </a:rPr>
              <a:t>SiPM</a:t>
            </a:r>
            <a:r>
              <a:rPr lang="en-US" sz="1600" dirty="0">
                <a:solidFill>
                  <a:schemeClr val="accent4"/>
                </a:solidFill>
              </a:rPr>
              <a:t> nonlinearity to contend with.</a:t>
            </a:r>
          </a:p>
          <a:p>
            <a:r>
              <a:rPr lang="en-US" sz="1600" dirty="0">
                <a:solidFill>
                  <a:schemeClr val="accent4"/>
                </a:solidFill>
              </a:rPr>
              <a:t>But calibrations over the whole energy scale may be difficult.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B9F43E-61FA-A6A3-FC9F-DCC86C9AE747}"/>
              </a:ext>
            </a:extLst>
          </p:cNvPr>
          <p:cNvSpPr txBox="1"/>
          <p:nvPr/>
        </p:nvSpPr>
        <p:spPr>
          <a:xfrm>
            <a:off x="460690" y="2325048"/>
            <a:ext cx="100450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</a:rPr>
              <a:t>Better than 1%.</a:t>
            </a:r>
          </a:p>
          <a:p>
            <a:r>
              <a:rPr lang="en-US" sz="1600" dirty="0">
                <a:solidFill>
                  <a:schemeClr val="accent4"/>
                </a:solidFill>
              </a:rPr>
              <a:t>FEMC overall gain stability should be 1%, but this also includes </a:t>
            </a:r>
            <a:r>
              <a:rPr lang="en-US" sz="1600" dirty="0" err="1">
                <a:solidFill>
                  <a:schemeClr val="accent4"/>
                </a:solidFill>
              </a:rPr>
              <a:t>SiPM</a:t>
            </a:r>
            <a:r>
              <a:rPr lang="en-US" sz="1600" dirty="0">
                <a:solidFill>
                  <a:schemeClr val="accent4"/>
                </a:solidFill>
              </a:rPr>
              <a:t> bias voltage stability (20 mV </a:t>
            </a:r>
            <a:r>
              <a:rPr lang="en-US" sz="1600" dirty="0">
                <a:solidFill>
                  <a:schemeClr val="accent4"/>
                </a:solidFill>
                <a:sym typeface="Wingdings" panose="05000000000000000000" pitchFamily="2" charset="2"/>
              </a:rPr>
              <a:t> 1%).</a:t>
            </a:r>
          </a:p>
          <a:p>
            <a:r>
              <a:rPr lang="en-US" sz="1600" dirty="0">
                <a:solidFill>
                  <a:schemeClr val="accent4"/>
                </a:solidFill>
                <a:sym typeface="Wingdings" panose="05000000000000000000" pitchFamily="2" charset="2"/>
              </a:rPr>
              <a:t>[BTW if CALOROC controls in part the </a:t>
            </a:r>
            <a:r>
              <a:rPr lang="en-US" sz="1600" dirty="0" err="1">
                <a:solidFill>
                  <a:schemeClr val="accent4"/>
                </a:solidFill>
                <a:sym typeface="Wingdings" panose="05000000000000000000" pitchFamily="2" charset="2"/>
              </a:rPr>
              <a:t>SiPM</a:t>
            </a:r>
            <a:r>
              <a:rPr lang="en-US" sz="1600" dirty="0">
                <a:solidFill>
                  <a:schemeClr val="accent4"/>
                </a:solidFill>
                <a:sym typeface="Wingdings" panose="05000000000000000000" pitchFamily="2" charset="2"/>
              </a:rPr>
              <a:t> bias voltage then that plays a role in overall gain stability too.]</a:t>
            </a:r>
            <a:endParaRPr lang="en-US" sz="16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70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1106</TotalTime>
  <Words>1130</Words>
  <Application>Microsoft Office PowerPoint</Application>
  <PresentationFormat>Widescreen</PresentationFormat>
  <Paragraphs>149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Helvetica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Visser, Gerard</dc:creator>
  <cp:lastModifiedBy>Visser, Gerard</cp:lastModifiedBy>
  <cp:revision>7</cp:revision>
  <dcterms:created xsi:type="dcterms:W3CDTF">2026-01-13T22:25:29Z</dcterms:created>
  <dcterms:modified xsi:type="dcterms:W3CDTF">2026-01-14T18:07:28Z</dcterms:modified>
</cp:coreProperties>
</file>