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72" r:id="rId2"/>
    <p:sldId id="261" r:id="rId3"/>
    <p:sldId id="262" r:id="rId4"/>
    <p:sldId id="267" r:id="rId5"/>
    <p:sldId id="271" r:id="rId6"/>
    <p:sldId id="259" r:id="rId7"/>
    <p:sldId id="265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54"/>
    <a:srgbClr val="6A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/>
    <p:restoredTop sz="94694"/>
  </p:normalViewPr>
  <p:slideViewPr>
    <p:cSldViewPr snapToGrid="0" snapToObjects="1">
      <p:cViewPr varScale="1">
        <p:scale>
          <a:sx n="148" d="100"/>
          <a:sy n="148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6D73-EB2C-F8F9-9DD3-4F2827674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1CA7-D0B6-6696-3C32-2870761CD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4BE94-217F-BD0F-6AFD-C903A1B6A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D366B-108A-537B-EDED-3EA461EA8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1610B-AC3F-4534-488E-B7B6A71C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1229-ED47-2AB4-220E-F5EA7A382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456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69580"/>
            <a:ext cx="5157787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456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69580"/>
            <a:ext cx="5183188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E06024-881A-A4D4-311B-F55498E6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7D4AD-4EBC-C715-B282-99583D2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02A4F-1E7D-9329-B205-49D56BDDC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F759-8C6B-1D92-69B7-2DD44544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8F006-02AF-30BE-9B66-27651FD6B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64097"/>
            <a:ext cx="11049000" cy="50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ABE5-93C8-527F-0A3E-4E902882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A9671-DD3E-8B18-28F8-EE57B884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88B3E-7586-B47E-62EB-E2D7AB86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E57F7-CFF5-466A-9F17-3E0FD2881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pic>
        <p:nvPicPr>
          <p:cNvPr id="6" name="Picture 5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742CF6CB-6699-6915-995B-562FC28A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21" t="115" r="20529" b="47544"/>
          <a:stretch>
            <a:fillRect/>
          </a:stretch>
        </p:blipFill>
        <p:spPr>
          <a:xfrm>
            <a:off x="4675517" y="1846054"/>
            <a:ext cx="2562046" cy="26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4CC6E-1993-FA91-508E-1B812E492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23903-58D9-3E4C-780A-C2A4E0FA2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CAAB2-7435-ED23-8356-C820B3FD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853D2-703D-C57F-9EE0-4C874FCCE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824044C-47A9-1A3E-314B-C9C0CD3B3BCB}"/>
              </a:ext>
            </a:extLst>
          </p:cNvPr>
          <p:cNvGrpSpPr/>
          <p:nvPr/>
        </p:nvGrpSpPr>
        <p:grpSpPr>
          <a:xfrm>
            <a:off x="668102" y="1266919"/>
            <a:ext cx="5686912" cy="4844054"/>
            <a:chOff x="692649" y="1006973"/>
            <a:chExt cx="5686912" cy="4844054"/>
          </a:xfrm>
        </p:grpSpPr>
        <p:pic>
          <p:nvPicPr>
            <p:cNvPr id="12" name="Picture 11" descr="A picture containing indoor&#10;&#10;AI-generated content may be incorrect.">
              <a:extLst>
                <a:ext uri="{FF2B5EF4-FFF2-40B4-BE49-F238E27FC236}">
                  <a16:creationId xmlns:a16="http://schemas.microsoft.com/office/drawing/2014/main" id="{30B606F4-61F0-3AA9-63B9-C95414C3C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097" r="21625" b="13744"/>
            <a:stretch>
              <a:fillRect/>
            </a:stretch>
          </p:blipFill>
          <p:spPr>
            <a:xfrm rot="5400000">
              <a:off x="1105127" y="594495"/>
              <a:ext cx="4844054" cy="5669010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752E093-3722-A159-B2B7-0FB2CA20A8B8}"/>
                </a:ext>
              </a:extLst>
            </p:cNvPr>
            <p:cNvGrpSpPr/>
            <p:nvPr/>
          </p:nvGrpSpPr>
          <p:grpSpPr>
            <a:xfrm>
              <a:off x="863833" y="3857441"/>
              <a:ext cx="1034701" cy="1835974"/>
              <a:chOff x="7027157" y="4378292"/>
              <a:chExt cx="1034701" cy="183597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F9576E-3D5B-C842-3EC9-91138CE208CB}"/>
                  </a:ext>
                </a:extLst>
              </p:cNvPr>
              <p:cNvGrpSpPr/>
              <p:nvPr/>
            </p:nvGrpSpPr>
            <p:grpSpPr>
              <a:xfrm>
                <a:off x="7303239" y="5499570"/>
                <a:ext cx="127358" cy="200002"/>
                <a:chOff x="7303239" y="5499570"/>
                <a:chExt cx="127358" cy="200002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ECBBC4D-5813-EBA5-062E-18C4517BE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05534" y="5591890"/>
                  <a:ext cx="110337" cy="1076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7247B4D3-2A58-9FA4-BB12-0FFF10762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03239" y="5499570"/>
                  <a:ext cx="127358" cy="92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88E50BE-C957-09DB-F488-1F08602264B5}"/>
                  </a:ext>
                </a:extLst>
              </p:cNvPr>
              <p:cNvGrpSpPr/>
              <p:nvPr/>
            </p:nvGrpSpPr>
            <p:grpSpPr>
              <a:xfrm>
                <a:off x="7177198" y="5318863"/>
                <a:ext cx="120820" cy="176924"/>
                <a:chOff x="7177198" y="5318863"/>
                <a:chExt cx="120820" cy="17692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20BEE45-2314-314C-FF9C-E2B1E7205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77198" y="5318863"/>
                  <a:ext cx="120820" cy="117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F7213727-68E1-7FFE-3DAD-415DD89E19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94843" y="5318863"/>
                  <a:ext cx="0" cy="1769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2CF689C-2EED-FCD0-CDD3-BFF4E1AFA184}"/>
                  </a:ext>
                </a:extLst>
              </p:cNvPr>
              <p:cNvGrpSpPr/>
              <p:nvPr/>
            </p:nvGrpSpPr>
            <p:grpSpPr>
              <a:xfrm>
                <a:off x="7167768" y="4737186"/>
                <a:ext cx="629878" cy="1270708"/>
                <a:chOff x="1229285" y="5045887"/>
                <a:chExt cx="629878" cy="1270708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913A63B5-856E-D5B3-637A-98CB595D53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29285" y="5287255"/>
                  <a:ext cx="629878" cy="635450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E8AA7D91-D62D-3F40-49BA-E1DF9055FB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29285" y="5045887"/>
                  <a:ext cx="0" cy="88634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78DC90EE-5745-8134-7C2A-1A6D1A14AA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9285" y="5922705"/>
                  <a:ext cx="499383" cy="393890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9D45BA2-6AEE-65D6-9A05-D0761799C655}"/>
                  </a:ext>
                </a:extLst>
              </p:cNvPr>
              <p:cNvSpPr txBox="1"/>
              <p:nvPr/>
            </p:nvSpPr>
            <p:spPr>
              <a:xfrm>
                <a:off x="7748952" y="469147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CD4115-0D01-3A64-4A57-F52C61ABEB3D}"/>
                  </a:ext>
                </a:extLst>
              </p:cNvPr>
              <p:cNvSpPr txBox="1"/>
              <p:nvPr/>
            </p:nvSpPr>
            <p:spPr>
              <a:xfrm>
                <a:off x="7027157" y="437829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y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0E4A2D-E871-913A-32F9-1EBCEA1C2C02}"/>
                  </a:ext>
                </a:extLst>
              </p:cNvPr>
              <p:cNvSpPr txBox="1"/>
              <p:nvPr/>
            </p:nvSpPr>
            <p:spPr>
              <a:xfrm>
                <a:off x="7598911" y="58449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z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94DDE80-DB03-A1F5-97F9-334748D11B06}"/>
                </a:ext>
              </a:extLst>
            </p:cNvPr>
            <p:cNvGrpSpPr/>
            <p:nvPr/>
          </p:nvGrpSpPr>
          <p:grpSpPr>
            <a:xfrm>
              <a:off x="5964063" y="1149285"/>
              <a:ext cx="415498" cy="1236448"/>
              <a:chOff x="5964063" y="1149285"/>
              <a:chExt cx="415498" cy="1236448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0F56CA82-059C-9B2F-9480-955ECE7B94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8462" y="1499390"/>
                <a:ext cx="0" cy="88634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D2D895E-2EA4-CAAB-0A73-2E87E88EBB62}"/>
                      </a:ext>
                    </a:extLst>
                  </p:cNvPr>
                  <p:cNvSpPr txBox="1"/>
                  <p:nvPr/>
                </p:nvSpPr>
                <p:spPr>
                  <a:xfrm>
                    <a:off x="5964063" y="1149285"/>
                    <a:ext cx="415498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ED2D895E-2EA4-CAAB-0A73-2E87E88EBB6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063" y="1149285"/>
                    <a:ext cx="415498" cy="4029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05F991-6445-8227-3306-7CE47AE4D9DF}"/>
              </a:ext>
            </a:extLst>
          </p:cNvPr>
          <p:cNvSpPr txBox="1"/>
          <p:nvPr/>
        </p:nvSpPr>
        <p:spPr>
          <a:xfrm>
            <a:off x="905057" y="905139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 test setup with HRRPD facing down</a:t>
            </a:r>
          </a:p>
        </p:txBody>
      </p:sp>
    </p:spTree>
    <p:extLst>
      <p:ext uri="{BB962C8B-B14F-4D97-AF65-F5344CB8AC3E}">
        <p14:creationId xmlns:p14="http://schemas.microsoft.com/office/powerpoint/2010/main" val="216075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8F59-C3B3-CC19-7C23-5774D3C0B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F0CEB-6D3B-ED55-17F3-464503DB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0772-0031-148E-58E6-1DB3B26C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88A59-024B-A8B3-20E5-7478F72D8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AE90A18-AF2B-AD98-7565-E876D200A373}"/>
              </a:ext>
            </a:extLst>
          </p:cNvPr>
          <p:cNvGrpSpPr/>
          <p:nvPr/>
        </p:nvGrpSpPr>
        <p:grpSpPr>
          <a:xfrm>
            <a:off x="668102" y="1266919"/>
            <a:ext cx="5686912" cy="4844054"/>
            <a:chOff x="692649" y="1006973"/>
            <a:chExt cx="5686912" cy="4844054"/>
          </a:xfrm>
        </p:grpSpPr>
        <p:pic>
          <p:nvPicPr>
            <p:cNvPr id="12" name="Picture 11" descr="A picture containing indoor&#10;&#10;AI-generated content may be incorrect.">
              <a:extLst>
                <a:ext uri="{FF2B5EF4-FFF2-40B4-BE49-F238E27FC236}">
                  <a16:creationId xmlns:a16="http://schemas.microsoft.com/office/drawing/2014/main" id="{A84B1E2C-EDA6-80DC-7B54-6EDF28284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097" r="21625" b="13744"/>
            <a:stretch>
              <a:fillRect/>
            </a:stretch>
          </p:blipFill>
          <p:spPr>
            <a:xfrm rot="5400000">
              <a:off x="1105127" y="594495"/>
              <a:ext cx="4844054" cy="5669010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AF9C76B-8655-7024-091B-B1AE9B469931}"/>
                </a:ext>
              </a:extLst>
            </p:cNvPr>
            <p:cNvGrpSpPr/>
            <p:nvPr/>
          </p:nvGrpSpPr>
          <p:grpSpPr>
            <a:xfrm>
              <a:off x="863833" y="3857441"/>
              <a:ext cx="1034701" cy="1835974"/>
              <a:chOff x="7027157" y="4378292"/>
              <a:chExt cx="1034701" cy="183597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3279E4E-54A8-F5D4-7EB7-C58110E065CD}"/>
                  </a:ext>
                </a:extLst>
              </p:cNvPr>
              <p:cNvGrpSpPr/>
              <p:nvPr/>
            </p:nvGrpSpPr>
            <p:grpSpPr>
              <a:xfrm>
                <a:off x="7303239" y="5499570"/>
                <a:ext cx="127358" cy="200002"/>
                <a:chOff x="7303239" y="5499570"/>
                <a:chExt cx="127358" cy="200002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CFC242D-B499-86BD-97CC-6314C203D0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05534" y="5591890"/>
                  <a:ext cx="110337" cy="1076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B434C27D-676C-3A6D-C809-A8AE51FA2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03239" y="5499570"/>
                  <a:ext cx="127358" cy="9232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5E5A2BF-92E9-729D-1121-BF8E3CEF2FB4}"/>
                  </a:ext>
                </a:extLst>
              </p:cNvPr>
              <p:cNvGrpSpPr/>
              <p:nvPr/>
            </p:nvGrpSpPr>
            <p:grpSpPr>
              <a:xfrm>
                <a:off x="7177198" y="5318863"/>
                <a:ext cx="120820" cy="176924"/>
                <a:chOff x="7177198" y="5318863"/>
                <a:chExt cx="120820" cy="176924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680C4E9B-2D95-6DA5-3558-0D372948D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77198" y="5318863"/>
                  <a:ext cx="120820" cy="11791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786074E9-9CF5-F213-E5C5-836A24D651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94843" y="5318863"/>
                  <a:ext cx="0" cy="17692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D80738A-EDAC-8553-B38C-ADF8C3EFD638}"/>
                  </a:ext>
                </a:extLst>
              </p:cNvPr>
              <p:cNvGrpSpPr/>
              <p:nvPr/>
            </p:nvGrpSpPr>
            <p:grpSpPr>
              <a:xfrm>
                <a:off x="7167768" y="4737186"/>
                <a:ext cx="629878" cy="1270708"/>
                <a:chOff x="1229285" y="5045887"/>
                <a:chExt cx="629878" cy="1270708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843FFE37-E39B-9641-01EC-110FD2E26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29285" y="5287255"/>
                  <a:ext cx="629878" cy="635450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B54669D2-3D50-5847-2E32-AD5A85DCE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29285" y="5045887"/>
                  <a:ext cx="0" cy="886343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97409CCB-2448-9714-6A8D-B21A7223A2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9285" y="5922705"/>
                  <a:ext cx="499383" cy="393890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41B620-6F94-72F8-B7FC-486FA80D2783}"/>
                  </a:ext>
                </a:extLst>
              </p:cNvPr>
              <p:cNvSpPr txBox="1"/>
              <p:nvPr/>
            </p:nvSpPr>
            <p:spPr>
              <a:xfrm>
                <a:off x="7748952" y="4691471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9E08C77-E275-E1CE-F704-20A60F27A243}"/>
                  </a:ext>
                </a:extLst>
              </p:cNvPr>
              <p:cNvSpPr txBox="1"/>
              <p:nvPr/>
            </p:nvSpPr>
            <p:spPr>
              <a:xfrm>
                <a:off x="7027157" y="4378292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y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DA00D3-052B-DE6B-5A58-7E478927E5A1}"/>
                  </a:ext>
                </a:extLst>
              </p:cNvPr>
              <p:cNvSpPr txBox="1"/>
              <p:nvPr/>
            </p:nvSpPr>
            <p:spPr>
              <a:xfrm>
                <a:off x="7598911" y="58449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z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E85E9FA-86E6-CCCB-1A50-C53065333465}"/>
                </a:ext>
              </a:extLst>
            </p:cNvPr>
            <p:cNvGrpSpPr/>
            <p:nvPr/>
          </p:nvGrpSpPr>
          <p:grpSpPr>
            <a:xfrm>
              <a:off x="5964063" y="1149285"/>
              <a:ext cx="415498" cy="1236448"/>
              <a:chOff x="5964063" y="1149285"/>
              <a:chExt cx="415498" cy="1236448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8986BED6-2EA9-BB82-4467-4E9F3206FB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8462" y="1499390"/>
                <a:ext cx="0" cy="88634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77F9DA14-D1EE-040B-684B-3ED6F5915237}"/>
                      </a:ext>
                    </a:extLst>
                  </p:cNvPr>
                  <p:cNvSpPr txBox="1"/>
                  <p:nvPr/>
                </p:nvSpPr>
                <p:spPr>
                  <a:xfrm>
                    <a:off x="5964063" y="1149285"/>
                    <a:ext cx="415498" cy="4029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n-US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77F9DA14-D1EE-040B-684B-3ED6F59152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063" y="1149285"/>
                    <a:ext cx="415498" cy="4029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946BD415-368D-0720-3559-DC8356AFB72D}"/>
              </a:ext>
            </a:extLst>
          </p:cNvPr>
          <p:cNvSpPr/>
          <p:nvPr/>
        </p:nvSpPr>
        <p:spPr>
          <a:xfrm>
            <a:off x="2054994" y="2608446"/>
            <a:ext cx="2810577" cy="2310063"/>
          </a:xfrm>
          <a:custGeom>
            <a:avLst/>
            <a:gdLst>
              <a:gd name="csX0" fmla="*/ 0 w 2810577"/>
              <a:gd name="csY0" fmla="*/ 1140594 h 2310063"/>
              <a:gd name="csX1" fmla="*/ 1535229 w 2810577"/>
              <a:gd name="csY1" fmla="*/ 2310063 h 2310063"/>
              <a:gd name="csX2" fmla="*/ 2810577 w 2810577"/>
              <a:gd name="csY2" fmla="*/ 880712 h 2310063"/>
              <a:gd name="csX3" fmla="*/ 1313848 w 2810577"/>
              <a:gd name="csY3" fmla="*/ 0 h 2310063"/>
              <a:gd name="csX4" fmla="*/ 0 w 2810577"/>
              <a:gd name="csY4" fmla="*/ 1140594 h 23100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810577" h="2310063">
                <a:moveTo>
                  <a:pt x="0" y="1140594"/>
                </a:moveTo>
                <a:lnTo>
                  <a:pt x="1535229" y="2310063"/>
                </a:lnTo>
                <a:lnTo>
                  <a:pt x="2810577" y="880712"/>
                </a:lnTo>
                <a:lnTo>
                  <a:pt x="1313848" y="0"/>
                </a:lnTo>
                <a:lnTo>
                  <a:pt x="0" y="1140594"/>
                </a:ln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CA599B-123E-C129-254E-447B5335EB09}"/>
              </a:ext>
            </a:extLst>
          </p:cNvPr>
          <p:cNvGrpSpPr/>
          <p:nvPr/>
        </p:nvGrpSpPr>
        <p:grpSpPr>
          <a:xfrm>
            <a:off x="3555669" y="2913305"/>
            <a:ext cx="434734" cy="442731"/>
            <a:chOff x="3516751" y="2885811"/>
            <a:chExt cx="434734" cy="4427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F4BE29-C9E7-D1AD-63C9-02E3777741A2}"/>
                </a:ext>
              </a:extLst>
            </p:cNvPr>
            <p:cNvSpPr txBox="1"/>
            <p:nvPr/>
          </p:nvSpPr>
          <p:spPr>
            <a:xfrm>
              <a:off x="3516751" y="2885811"/>
              <a:ext cx="434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</a:rPr>
                <a:t>PC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20B3753-E4C1-27D0-BA6D-BB6EF2AEF79D}"/>
                </a:ext>
              </a:extLst>
            </p:cNvPr>
            <p:cNvSpPr/>
            <p:nvPr/>
          </p:nvSpPr>
          <p:spPr>
            <a:xfrm>
              <a:off x="3641785" y="3143876"/>
              <a:ext cx="184666" cy="18466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78A36B-F6C4-8C88-5061-BCC045603E5B}"/>
              </a:ext>
            </a:extLst>
          </p:cNvPr>
          <p:cNvSpPr txBox="1"/>
          <p:nvPr/>
        </p:nvSpPr>
        <p:spPr>
          <a:xfrm>
            <a:off x="905057" y="905139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field test setup with HRRPD facing down</a:t>
            </a:r>
          </a:p>
        </p:txBody>
      </p:sp>
    </p:spTree>
    <p:extLst>
      <p:ext uri="{BB962C8B-B14F-4D97-AF65-F5344CB8AC3E}">
        <p14:creationId xmlns:p14="http://schemas.microsoft.com/office/powerpoint/2010/main" val="151281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964BF-E8EE-8DF1-144C-2C8828D35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607C52-514A-ACB5-6E2F-41F63110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CC67-E3BB-935F-125E-055DEC9FC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Cheuk-Ping Wong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1C6F6D-C1D6-0779-2B67-2E14FF28FF89}"/>
              </a:ext>
            </a:extLst>
          </p:cNvPr>
          <p:cNvGrpSpPr/>
          <p:nvPr/>
        </p:nvGrpSpPr>
        <p:grpSpPr>
          <a:xfrm>
            <a:off x="668102" y="905139"/>
            <a:ext cx="5686912" cy="5205834"/>
            <a:chOff x="679287" y="996046"/>
            <a:chExt cx="5686912" cy="520583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4E0D03-9C37-FCFE-563D-CA681A2CF422}"/>
                </a:ext>
              </a:extLst>
            </p:cNvPr>
            <p:cNvGrpSpPr/>
            <p:nvPr/>
          </p:nvGrpSpPr>
          <p:grpSpPr>
            <a:xfrm>
              <a:off x="679287" y="1357826"/>
              <a:ext cx="5686912" cy="4844054"/>
              <a:chOff x="692649" y="1006973"/>
              <a:chExt cx="5686912" cy="4844054"/>
            </a:xfrm>
          </p:grpSpPr>
          <p:pic>
            <p:nvPicPr>
              <p:cNvPr id="25" name="Picture 24" descr="A picture containing indoor&#10;&#10;AI-generated content may be incorrect.">
                <a:extLst>
                  <a:ext uri="{FF2B5EF4-FFF2-40B4-BE49-F238E27FC236}">
                    <a16:creationId xmlns:a16="http://schemas.microsoft.com/office/drawing/2014/main" id="{8439F7AC-365F-F07A-BC9F-93DB8551F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3097" r="21625" b="13744"/>
              <a:stretch>
                <a:fillRect/>
              </a:stretch>
            </p:blipFill>
            <p:spPr>
              <a:xfrm rot="5400000">
                <a:off x="1105127" y="594495"/>
                <a:ext cx="4844054" cy="5669010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B624BA4-7EF4-3B74-2D75-46E5E8FEFADB}"/>
                  </a:ext>
                </a:extLst>
              </p:cNvPr>
              <p:cNvGrpSpPr/>
              <p:nvPr/>
            </p:nvGrpSpPr>
            <p:grpSpPr>
              <a:xfrm>
                <a:off x="863833" y="3857441"/>
                <a:ext cx="1034701" cy="1835974"/>
                <a:chOff x="7027157" y="4378292"/>
                <a:chExt cx="1034701" cy="1835974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767CB74-D0FA-AC5F-678C-878CB5C14B33}"/>
                    </a:ext>
                  </a:extLst>
                </p:cNvPr>
                <p:cNvGrpSpPr/>
                <p:nvPr/>
              </p:nvGrpSpPr>
              <p:grpSpPr>
                <a:xfrm>
                  <a:off x="7303239" y="5499570"/>
                  <a:ext cx="127358" cy="200002"/>
                  <a:chOff x="7303239" y="5499570"/>
                  <a:chExt cx="127358" cy="20000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AEB1A645-828B-AD20-11BF-0073C0B84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05534" y="5591890"/>
                    <a:ext cx="110337" cy="1076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28680418-5E2B-3628-9399-70F7AD6310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03239" y="5499570"/>
                    <a:ext cx="127358" cy="9232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C8EFA82D-7862-5749-A868-127146A6BD14}"/>
                    </a:ext>
                  </a:extLst>
                </p:cNvPr>
                <p:cNvGrpSpPr/>
                <p:nvPr/>
              </p:nvGrpSpPr>
              <p:grpSpPr>
                <a:xfrm>
                  <a:off x="7177198" y="5318863"/>
                  <a:ext cx="120820" cy="176924"/>
                  <a:chOff x="7177198" y="5318863"/>
                  <a:chExt cx="120820" cy="176924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340AF854-E2CD-8062-D118-77CE6C9580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77198" y="5318863"/>
                    <a:ext cx="120820" cy="117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D15244E8-0BA4-3E5B-8BF0-E446F41EB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294843" y="5318863"/>
                    <a:ext cx="0" cy="17692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6609A24-EE2D-DD2E-3FED-8733BA376CC8}"/>
                    </a:ext>
                  </a:extLst>
                </p:cNvPr>
                <p:cNvGrpSpPr/>
                <p:nvPr/>
              </p:nvGrpSpPr>
              <p:grpSpPr>
                <a:xfrm>
                  <a:off x="7167768" y="4737186"/>
                  <a:ext cx="629878" cy="1270708"/>
                  <a:chOff x="1229285" y="5045887"/>
                  <a:chExt cx="629878" cy="1270708"/>
                </a:xfrm>
              </p:grpSpPr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2E8520AD-3B12-C690-9F86-FB0F1A73A8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29285" y="5287255"/>
                    <a:ext cx="629878" cy="635450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917B382F-CF61-DF75-DD8B-5599362F3A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29285" y="5045887"/>
                    <a:ext cx="0" cy="886343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D42CF467-6FFE-4E59-40AF-67360FE660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9285" y="5922705"/>
                    <a:ext cx="499383" cy="393890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4ECF29D-10DB-B6A5-15CC-8372EAD436D8}"/>
                    </a:ext>
                  </a:extLst>
                </p:cNvPr>
                <p:cNvSpPr txBox="1"/>
                <p:nvPr/>
              </p:nvSpPr>
              <p:spPr>
                <a:xfrm>
                  <a:off x="7748952" y="4691471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x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3E78174-9CDE-A0AD-7EDC-87278917DB13}"/>
                    </a:ext>
                  </a:extLst>
                </p:cNvPr>
                <p:cNvSpPr txBox="1"/>
                <p:nvPr/>
              </p:nvSpPr>
              <p:spPr>
                <a:xfrm>
                  <a:off x="7027157" y="437829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y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D3EAC1D-55AA-183C-032A-4971CC8742D7}"/>
                    </a:ext>
                  </a:extLst>
                </p:cNvPr>
                <p:cNvSpPr txBox="1"/>
                <p:nvPr/>
              </p:nvSpPr>
              <p:spPr>
                <a:xfrm>
                  <a:off x="7598911" y="58449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z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033075F-9E93-FE87-093E-28E6443FEC86}"/>
                  </a:ext>
                </a:extLst>
              </p:cNvPr>
              <p:cNvGrpSpPr/>
              <p:nvPr/>
            </p:nvGrpSpPr>
            <p:grpSpPr>
              <a:xfrm>
                <a:off x="3977164" y="1534126"/>
                <a:ext cx="1174881" cy="1507503"/>
                <a:chOff x="3977164" y="1534126"/>
                <a:chExt cx="1174881" cy="1507503"/>
              </a:xfrm>
            </p:grpSpPr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8263AFE1-0654-9614-D6F9-AFFFAF482593}"/>
                    </a:ext>
                  </a:extLst>
                </p:cNvPr>
                <p:cNvSpPr/>
                <p:nvPr/>
              </p:nvSpPr>
              <p:spPr>
                <a:xfrm rot="20307055">
                  <a:off x="3977164" y="1770213"/>
                  <a:ext cx="1070268" cy="1271416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54753CD1-3BB7-A71E-7C22-979967AADF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4186" y="1534126"/>
                      <a:ext cx="60785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54753CD1-3BB7-A71E-7C22-979967AADF2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4186" y="1534126"/>
                      <a:ext cx="607859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71A1AF1-2AC1-9F9D-3A65-6577E86A1B70}"/>
                  </a:ext>
                </a:extLst>
              </p:cNvPr>
              <p:cNvGrpSpPr/>
              <p:nvPr/>
            </p:nvGrpSpPr>
            <p:grpSpPr>
              <a:xfrm>
                <a:off x="5964063" y="1149285"/>
                <a:ext cx="415498" cy="1236448"/>
                <a:chOff x="5964063" y="1149285"/>
                <a:chExt cx="415498" cy="1236448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4FE5E5F-66FE-63CE-4E34-8A65007057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8462" y="1499390"/>
                  <a:ext cx="0" cy="88634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B8A6BFB-55FB-D565-43F4-62076CDF0E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64063" y="1149285"/>
                      <a:ext cx="415498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B8A6BFB-55FB-D565-43F4-62076CDF0E7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64063" y="1149285"/>
                      <a:ext cx="415498" cy="4029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432410-465C-47C2-3E72-C9695DB2C384}"/>
                </a:ext>
              </a:extLst>
            </p:cNvPr>
            <p:cNvSpPr txBox="1"/>
            <p:nvPr/>
          </p:nvSpPr>
          <p:spPr>
            <a:xfrm>
              <a:off x="916242" y="996046"/>
              <a:ext cx="532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Magnetic field test setup with HRRPD facing down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19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38C5-BAE4-9CDA-74CA-A5E6BAA2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30968-F365-731C-60A1-4DD6D7DA0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47FBD-94A4-F109-CC01-03719775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A6D73-ED6E-D382-6EF9-211A973EC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Cheuk-Ping Wong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5DA569-8E85-5646-ABFF-78FD1BBBFD98}"/>
              </a:ext>
            </a:extLst>
          </p:cNvPr>
          <p:cNvGrpSpPr/>
          <p:nvPr/>
        </p:nvGrpSpPr>
        <p:grpSpPr>
          <a:xfrm>
            <a:off x="668102" y="905139"/>
            <a:ext cx="5686912" cy="5205834"/>
            <a:chOff x="679287" y="996046"/>
            <a:chExt cx="5686912" cy="520583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57500E-8027-0E95-3477-FBBA1D4F0B11}"/>
                </a:ext>
              </a:extLst>
            </p:cNvPr>
            <p:cNvGrpSpPr/>
            <p:nvPr/>
          </p:nvGrpSpPr>
          <p:grpSpPr>
            <a:xfrm>
              <a:off x="679287" y="1357826"/>
              <a:ext cx="5686912" cy="4844054"/>
              <a:chOff x="692649" y="1006973"/>
              <a:chExt cx="5686912" cy="4844054"/>
            </a:xfrm>
          </p:grpSpPr>
          <p:pic>
            <p:nvPicPr>
              <p:cNvPr id="25" name="Picture 24" descr="A picture containing indoor&#10;&#10;AI-generated content may be incorrect.">
                <a:extLst>
                  <a:ext uri="{FF2B5EF4-FFF2-40B4-BE49-F238E27FC236}">
                    <a16:creationId xmlns:a16="http://schemas.microsoft.com/office/drawing/2014/main" id="{CF2B2882-9878-32EE-8195-EDB9FC0D2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3097" r="21625" b="13744"/>
              <a:stretch>
                <a:fillRect/>
              </a:stretch>
            </p:blipFill>
            <p:spPr>
              <a:xfrm rot="5400000">
                <a:off x="1105127" y="594495"/>
                <a:ext cx="4844054" cy="5669010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5AE1795-B3CF-95A2-9D7B-3E6D05FF292F}"/>
                  </a:ext>
                </a:extLst>
              </p:cNvPr>
              <p:cNvGrpSpPr/>
              <p:nvPr/>
            </p:nvGrpSpPr>
            <p:grpSpPr>
              <a:xfrm>
                <a:off x="863833" y="3857441"/>
                <a:ext cx="1034701" cy="1835974"/>
                <a:chOff x="7027157" y="4378292"/>
                <a:chExt cx="1034701" cy="1835974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671A22AC-F664-5BAF-CB82-9D0AAC02602E}"/>
                    </a:ext>
                  </a:extLst>
                </p:cNvPr>
                <p:cNvGrpSpPr/>
                <p:nvPr/>
              </p:nvGrpSpPr>
              <p:grpSpPr>
                <a:xfrm>
                  <a:off x="7303239" y="5499570"/>
                  <a:ext cx="127358" cy="200002"/>
                  <a:chOff x="7303239" y="5499570"/>
                  <a:chExt cx="127358" cy="200002"/>
                </a:xfrm>
              </p:grpSpPr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7D00E258-B9B9-6196-A4E1-4857B65A98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05534" y="5591890"/>
                    <a:ext cx="110337" cy="1076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>
                    <a:extLst>
                      <a:ext uri="{FF2B5EF4-FFF2-40B4-BE49-F238E27FC236}">
                        <a16:creationId xmlns:a16="http://schemas.microsoft.com/office/drawing/2014/main" id="{7A84D102-0450-521C-7773-DD2B3D120B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03239" y="5499570"/>
                    <a:ext cx="127358" cy="9232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C4C7DAE2-9C04-E4FE-A0A2-5A30D463586C}"/>
                    </a:ext>
                  </a:extLst>
                </p:cNvPr>
                <p:cNvGrpSpPr/>
                <p:nvPr/>
              </p:nvGrpSpPr>
              <p:grpSpPr>
                <a:xfrm>
                  <a:off x="7177198" y="5318863"/>
                  <a:ext cx="120820" cy="176924"/>
                  <a:chOff x="7177198" y="5318863"/>
                  <a:chExt cx="120820" cy="176924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1C0D4E6A-775C-1366-5058-8E0B9E4C9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77198" y="5318863"/>
                    <a:ext cx="120820" cy="1179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B98B0849-8740-A88A-8D7F-EF18674FC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294843" y="5318863"/>
                    <a:ext cx="0" cy="17692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62D6441-4F4E-B177-70A4-CFF1242446D2}"/>
                    </a:ext>
                  </a:extLst>
                </p:cNvPr>
                <p:cNvGrpSpPr/>
                <p:nvPr/>
              </p:nvGrpSpPr>
              <p:grpSpPr>
                <a:xfrm>
                  <a:off x="7167768" y="4737186"/>
                  <a:ext cx="629878" cy="1270708"/>
                  <a:chOff x="1229285" y="5045887"/>
                  <a:chExt cx="629878" cy="1270708"/>
                </a:xfrm>
              </p:grpSpPr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923DB86E-AEB8-A1F4-3C1C-756AA526CE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29285" y="5287255"/>
                    <a:ext cx="629878" cy="635450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11E42950-CCEB-004F-50F5-80D8C448DF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29285" y="5045887"/>
                    <a:ext cx="0" cy="886343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E0592FD9-7F09-C309-377C-0B043F80B9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9285" y="5922705"/>
                    <a:ext cx="499383" cy="393890"/>
                  </a:xfrm>
                  <a:prstGeom prst="straightConnector1">
                    <a:avLst/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70F700B-3970-C1C5-76C5-4709A410F53A}"/>
                    </a:ext>
                  </a:extLst>
                </p:cNvPr>
                <p:cNvSpPr txBox="1"/>
                <p:nvPr/>
              </p:nvSpPr>
              <p:spPr>
                <a:xfrm>
                  <a:off x="7748952" y="4691471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x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E57BFE0-83FF-66F7-746B-5506E2F55B9A}"/>
                    </a:ext>
                  </a:extLst>
                </p:cNvPr>
                <p:cNvSpPr txBox="1"/>
                <p:nvPr/>
              </p:nvSpPr>
              <p:spPr>
                <a:xfrm>
                  <a:off x="7027157" y="4378292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y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4C84192-6FE3-12A3-CEFB-EB64401A7404}"/>
                    </a:ext>
                  </a:extLst>
                </p:cNvPr>
                <p:cNvSpPr txBox="1"/>
                <p:nvPr/>
              </p:nvSpPr>
              <p:spPr>
                <a:xfrm>
                  <a:off x="7598911" y="584493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2"/>
                      </a:solidFill>
                    </a:rPr>
                    <a:t>z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3F736D9-817E-AF66-1592-4E38D37F2701}"/>
                  </a:ext>
                </a:extLst>
              </p:cNvPr>
              <p:cNvGrpSpPr/>
              <p:nvPr/>
            </p:nvGrpSpPr>
            <p:grpSpPr>
              <a:xfrm>
                <a:off x="3977164" y="1534126"/>
                <a:ext cx="1174881" cy="1507503"/>
                <a:chOff x="3977164" y="1534126"/>
                <a:chExt cx="1174881" cy="1507503"/>
              </a:xfrm>
            </p:grpSpPr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08A59FA8-5B98-E814-21E4-EA920C2F762B}"/>
                    </a:ext>
                  </a:extLst>
                </p:cNvPr>
                <p:cNvSpPr/>
                <p:nvPr/>
              </p:nvSpPr>
              <p:spPr>
                <a:xfrm rot="20307055">
                  <a:off x="3977164" y="1770213"/>
                  <a:ext cx="1070268" cy="1271416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4DABC8DF-9D9D-874D-6073-EF3048DC32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4186" y="1534126"/>
                      <a:ext cx="60785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1030648E-FD72-8782-9FFD-679D7BAB410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44186" y="1534126"/>
                      <a:ext cx="607859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820F2C-3869-E4C5-8784-ABB10B9D9E41}"/>
                  </a:ext>
                </a:extLst>
              </p:cNvPr>
              <p:cNvGrpSpPr/>
              <p:nvPr/>
            </p:nvGrpSpPr>
            <p:grpSpPr>
              <a:xfrm>
                <a:off x="5964063" y="1149285"/>
                <a:ext cx="415498" cy="1236448"/>
                <a:chOff x="5964063" y="1149285"/>
                <a:chExt cx="415498" cy="1236448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E038DE24-14EC-14A7-4928-39FFAFF44C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68462" y="1499390"/>
                  <a:ext cx="0" cy="88634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295D6AA8-10B6-506E-8078-11A0E175D1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64063" y="1149285"/>
                      <a:ext cx="415498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⃑"/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202F527-CC32-436C-6A51-6F0E5937C71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64063" y="1149285"/>
                      <a:ext cx="415498" cy="4029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8821AA-3FA0-7016-243F-32126090314B}"/>
                </a:ext>
              </a:extLst>
            </p:cNvPr>
            <p:cNvSpPr txBox="1"/>
            <p:nvPr/>
          </p:nvSpPr>
          <p:spPr>
            <a:xfrm>
              <a:off x="916242" y="996046"/>
              <a:ext cx="532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Magnetic field test setup with HRRPD facing down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4D2C9DA-ED7A-FE2D-187A-B53F25F215C7}"/>
              </a:ext>
            </a:extLst>
          </p:cNvPr>
          <p:cNvGrpSpPr/>
          <p:nvPr/>
        </p:nvGrpSpPr>
        <p:grpSpPr>
          <a:xfrm>
            <a:off x="6554155" y="707232"/>
            <a:ext cx="5191985" cy="5465027"/>
            <a:chOff x="6526471" y="1121901"/>
            <a:chExt cx="5191985" cy="5465027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F30434D8-1FD1-0C63-E172-767E2741528F}"/>
                </a:ext>
              </a:extLst>
            </p:cNvPr>
            <p:cNvSpPr/>
            <p:nvPr/>
          </p:nvSpPr>
          <p:spPr>
            <a:xfrm flipH="1">
              <a:off x="7137734" y="2105027"/>
              <a:ext cx="3587625" cy="1890958"/>
            </a:xfrm>
            <a:prstGeom prst="cube">
              <a:avLst>
                <a:gd name="adj" fmla="val 4492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>
                <a:rot lat="4200000" lon="0" rev="0"/>
              </a:camera>
              <a:lightRig rig="balanced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ABB671-C52D-06A7-4A4A-A393963FFCAA}"/>
                </a:ext>
              </a:extLst>
            </p:cNvPr>
            <p:cNvGrpSpPr/>
            <p:nvPr/>
          </p:nvGrpSpPr>
          <p:grpSpPr>
            <a:xfrm>
              <a:off x="7166382" y="1360314"/>
              <a:ext cx="3587625" cy="919750"/>
              <a:chOff x="7172409" y="1024416"/>
              <a:chExt cx="3587625" cy="919750"/>
            </a:xfrm>
          </p:grpSpPr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3D0E56D4-5459-3BF4-794B-75670C6DDEC4}"/>
                  </a:ext>
                </a:extLst>
              </p:cNvPr>
              <p:cNvSpPr/>
              <p:nvPr/>
            </p:nvSpPr>
            <p:spPr>
              <a:xfrm flipH="1">
                <a:off x="7172409" y="1024416"/>
                <a:ext cx="3587625" cy="919750"/>
              </a:xfrm>
              <a:prstGeom prst="cube">
                <a:avLst>
                  <a:gd name="adj" fmla="val 8412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4200000" lon="0" rev="0"/>
                </a:camera>
                <a:lightRig rig="balanced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97B79EC-1291-9C73-8176-0B397CC8349A}"/>
                  </a:ext>
                </a:extLst>
              </p:cNvPr>
              <p:cNvSpPr txBox="1"/>
              <p:nvPr/>
            </p:nvSpPr>
            <p:spPr>
              <a:xfrm>
                <a:off x="7625545" y="1253886"/>
                <a:ext cx="2682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Back: anode, readout, PCB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139AED-D520-0D2E-1E5C-B18972E1D96F}"/>
                </a:ext>
              </a:extLst>
            </p:cNvPr>
            <p:cNvGrpSpPr/>
            <p:nvPr/>
          </p:nvGrpSpPr>
          <p:grpSpPr>
            <a:xfrm>
              <a:off x="7259579" y="4829731"/>
              <a:ext cx="4458877" cy="933834"/>
              <a:chOff x="7259579" y="5255753"/>
              <a:chExt cx="4458877" cy="933834"/>
            </a:xfrm>
          </p:grpSpPr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351FDC6F-2C27-ACF0-0D9C-D44D1F4EE2DD}"/>
                  </a:ext>
                </a:extLst>
              </p:cNvPr>
              <p:cNvSpPr/>
              <p:nvPr/>
            </p:nvSpPr>
            <p:spPr>
              <a:xfrm flipH="1">
                <a:off x="7259579" y="5269837"/>
                <a:ext cx="3587625" cy="919750"/>
              </a:xfrm>
              <a:prstGeom prst="cube">
                <a:avLst>
                  <a:gd name="adj" fmla="val 8412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4200000" lon="0" rev="0"/>
                </a:camera>
                <a:lightRig rig="balanced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A013FBA6-F934-CADE-3C01-82D97229AE8D}"/>
                  </a:ext>
                </a:extLst>
              </p:cNvPr>
              <p:cNvGrpSpPr/>
              <p:nvPr/>
            </p:nvGrpSpPr>
            <p:grpSpPr>
              <a:xfrm>
                <a:off x="10411218" y="5255753"/>
                <a:ext cx="1307238" cy="592627"/>
                <a:chOff x="9988946" y="970208"/>
                <a:chExt cx="1307238" cy="592627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D5C2B8A-A10A-FDE0-A8EE-4A15A2309EF7}"/>
                    </a:ext>
                  </a:extLst>
                </p:cNvPr>
                <p:cNvSpPr/>
                <p:nvPr/>
              </p:nvSpPr>
              <p:spPr>
                <a:xfrm>
                  <a:off x="10899089" y="1266919"/>
                  <a:ext cx="288925" cy="295916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2304475-8341-A085-0D57-E576F566F635}"/>
                    </a:ext>
                  </a:extLst>
                </p:cNvPr>
                <p:cNvCxnSpPr>
                  <a:cxnSpLocks/>
                  <a:endCxn id="100" idx="2"/>
                </p:cNvCxnSpPr>
                <p:nvPr/>
              </p:nvCxnSpPr>
              <p:spPr>
                <a:xfrm>
                  <a:off x="9988946" y="1414877"/>
                  <a:ext cx="910143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3626993-D94D-D39C-7293-8FC255E3EEB4}"/>
                    </a:ext>
                  </a:extLst>
                </p:cNvPr>
                <p:cNvSpPr txBox="1"/>
                <p:nvPr/>
              </p:nvSpPr>
              <p:spPr>
                <a:xfrm>
                  <a:off x="10790917" y="970208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0070C0"/>
                      </a:solidFill>
                    </a:rPr>
                    <a:t>PC</a:t>
                  </a:r>
                </a:p>
              </p:txBody>
            </p: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9A546FF-2A7E-CEF7-A542-C1224509E7D4}"/>
                  </a:ext>
                </a:extLst>
              </p:cNvPr>
              <p:cNvSpPr txBox="1"/>
              <p:nvPr/>
            </p:nvSpPr>
            <p:spPr>
              <a:xfrm>
                <a:off x="8727670" y="5613530"/>
                <a:ext cx="18338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Front: fused silica</a:t>
                </a:r>
              </a:p>
            </p:txBody>
          </p:sp>
        </p:grp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9881E657-44D1-F768-F760-DECC47C1D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0808" y="1472006"/>
              <a:ext cx="0" cy="88634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84E54E19-E99D-B675-CF87-989706AD9DC1}"/>
                    </a:ext>
                  </a:extLst>
                </p:cNvPr>
                <p:cNvSpPr txBox="1"/>
                <p:nvPr/>
              </p:nvSpPr>
              <p:spPr>
                <a:xfrm>
                  <a:off x="11006409" y="1121901"/>
                  <a:ext cx="415498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84E54E19-E99D-B675-CF87-989706AD9D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6409" y="1121901"/>
                  <a:ext cx="415498" cy="402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96AE1-4BB7-9246-F05C-93406CD9875F}"/>
                </a:ext>
              </a:extLst>
            </p:cNvPr>
            <p:cNvGrpSpPr/>
            <p:nvPr/>
          </p:nvGrpSpPr>
          <p:grpSpPr>
            <a:xfrm>
              <a:off x="6526471" y="2668653"/>
              <a:ext cx="4174697" cy="2573148"/>
              <a:chOff x="6526471" y="3051427"/>
              <a:chExt cx="4174697" cy="2573148"/>
            </a:xfrm>
          </p:grpSpPr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E594EDE5-7DF0-EFA4-DB0C-882A86EC0B78}"/>
                  </a:ext>
                </a:extLst>
              </p:cNvPr>
              <p:cNvSpPr/>
              <p:nvPr/>
            </p:nvSpPr>
            <p:spPr>
              <a:xfrm flipH="1">
                <a:off x="7113543" y="3733617"/>
                <a:ext cx="3587625" cy="1890958"/>
              </a:xfrm>
              <a:prstGeom prst="cube">
                <a:avLst>
                  <a:gd name="adj" fmla="val 4492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>
                  <a:rot lat="4200000" lon="0" rev="0"/>
                </a:camera>
                <a:lightRig rig="balanced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6384E8C-F78B-CDEC-12D3-191148871150}"/>
                  </a:ext>
                </a:extLst>
              </p:cNvPr>
              <p:cNvSpPr txBox="1"/>
              <p:nvPr/>
            </p:nvSpPr>
            <p:spPr>
              <a:xfrm>
                <a:off x="6526471" y="3557123"/>
                <a:ext cx="1045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4"/>
                    </a:solidFill>
                  </a:rPr>
                  <a:t>Capillary orientation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A0FDDA3-82A6-AB82-EAB8-8CEE15933170}"/>
                  </a:ext>
                </a:extLst>
              </p:cNvPr>
              <p:cNvGrpSpPr/>
              <p:nvPr/>
            </p:nvGrpSpPr>
            <p:grpSpPr>
              <a:xfrm>
                <a:off x="7048974" y="3051427"/>
                <a:ext cx="3120620" cy="1828813"/>
                <a:chOff x="7048974" y="3051427"/>
                <a:chExt cx="3120620" cy="1828813"/>
              </a:xfrm>
            </p:grpSpPr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FFC576F2-9B42-705C-A4E7-9272D73966C2}"/>
                    </a:ext>
                  </a:extLst>
                </p:cNvPr>
                <p:cNvSpPr txBox="1"/>
                <p:nvPr/>
              </p:nvSpPr>
              <p:spPr>
                <a:xfrm>
                  <a:off x="9283774" y="4313853"/>
                  <a:ext cx="885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MCP 1</a:t>
                  </a: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487D02A9-930B-6663-6150-DEAB21340612}"/>
                    </a:ext>
                  </a:extLst>
                </p:cNvPr>
                <p:cNvSpPr txBox="1"/>
                <p:nvPr/>
              </p:nvSpPr>
              <p:spPr>
                <a:xfrm>
                  <a:off x="9273149" y="3051427"/>
                  <a:ext cx="885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MCP 2</a:t>
                  </a:r>
                </a:p>
              </p:txBody>
            </p: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957E5ED4-16FD-1E5B-868F-4193D35E01AF}"/>
                    </a:ext>
                  </a:extLst>
                </p:cNvPr>
                <p:cNvCxnSpPr>
                  <a:cxnSpLocks/>
                  <a:stCxn id="117" idx="0"/>
                </p:cNvCxnSpPr>
                <p:nvPr/>
              </p:nvCxnSpPr>
              <p:spPr>
                <a:xfrm flipV="1">
                  <a:off x="7048974" y="3402912"/>
                  <a:ext cx="197903" cy="154211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42FDA4C8-DAE9-928C-38E5-7A4D37FCF0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49401" y="4010735"/>
                  <a:ext cx="147127" cy="517232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A79A7F5-71B3-EA71-4D2A-F0B7AB0510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40536" y="3190010"/>
                  <a:ext cx="86104" cy="344414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DACE24EB-6CB6-EE55-628D-A5ED09C78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6748" y="4474107"/>
                  <a:ext cx="119955" cy="304351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CACA5384-84D6-D8E2-F668-3605F4CD6E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89897" y="4426247"/>
                  <a:ext cx="113960" cy="289141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B892524F-64DD-18F9-6002-F6D4144F55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93499" y="4543242"/>
                  <a:ext cx="114135" cy="289583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8746D61C-C0EE-9A4A-2744-6E231FBE5F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89321" y="4602079"/>
                  <a:ext cx="109633" cy="278161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58DD6D-BEF0-AF0F-E10E-7C01D6C39E6D}"/>
                </a:ext>
              </a:extLst>
            </p:cNvPr>
            <p:cNvSpPr/>
            <p:nvPr/>
          </p:nvSpPr>
          <p:spPr>
            <a:xfrm>
              <a:off x="8589652" y="4627230"/>
              <a:ext cx="176376" cy="1107236"/>
            </a:xfrm>
            <a:custGeom>
              <a:avLst/>
              <a:gdLst>
                <a:gd name="csX0" fmla="*/ 0 w 128089"/>
                <a:gd name="csY0" fmla="*/ 804103 h 804103"/>
                <a:gd name="csX1" fmla="*/ 124529 w 128089"/>
                <a:gd name="csY1" fmla="*/ 729386 h 804103"/>
                <a:gd name="csX2" fmla="*/ 3558 w 128089"/>
                <a:gd name="csY2" fmla="*/ 633320 h 804103"/>
                <a:gd name="csX3" fmla="*/ 128087 w 128089"/>
                <a:gd name="csY3" fmla="*/ 555045 h 804103"/>
                <a:gd name="csX4" fmla="*/ 7115 w 128089"/>
                <a:gd name="csY4" fmla="*/ 466095 h 804103"/>
                <a:gd name="csX5" fmla="*/ 124529 w 128089"/>
                <a:gd name="csY5" fmla="*/ 391378 h 804103"/>
                <a:gd name="csX6" fmla="*/ 10673 w 128089"/>
                <a:gd name="csY6" fmla="*/ 309544 h 804103"/>
                <a:gd name="csX7" fmla="*/ 124529 w 128089"/>
                <a:gd name="csY7" fmla="*/ 241943 h 804103"/>
                <a:gd name="csX8" fmla="*/ 3558 w 128089"/>
                <a:gd name="csY8" fmla="*/ 192131 h 804103"/>
                <a:gd name="csX9" fmla="*/ 124529 w 128089"/>
                <a:gd name="csY9" fmla="*/ 120972 h 804103"/>
                <a:gd name="csX10" fmla="*/ 53369 w 128089"/>
                <a:gd name="csY10" fmla="*/ 92508 h 804103"/>
                <a:gd name="csX11" fmla="*/ 46253 w 128089"/>
                <a:gd name="csY11" fmla="*/ 0 h 8041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128089" h="804103">
                  <a:moveTo>
                    <a:pt x="0" y="804103"/>
                  </a:moveTo>
                  <a:cubicBezTo>
                    <a:pt x="61968" y="780976"/>
                    <a:pt x="123936" y="757850"/>
                    <a:pt x="124529" y="729386"/>
                  </a:cubicBezTo>
                  <a:cubicBezTo>
                    <a:pt x="125122" y="700922"/>
                    <a:pt x="2965" y="662377"/>
                    <a:pt x="3558" y="633320"/>
                  </a:cubicBezTo>
                  <a:cubicBezTo>
                    <a:pt x="4151" y="604263"/>
                    <a:pt x="127494" y="582916"/>
                    <a:pt x="128087" y="555045"/>
                  </a:cubicBezTo>
                  <a:cubicBezTo>
                    <a:pt x="128680" y="527174"/>
                    <a:pt x="7708" y="493373"/>
                    <a:pt x="7115" y="466095"/>
                  </a:cubicBezTo>
                  <a:cubicBezTo>
                    <a:pt x="6522" y="438817"/>
                    <a:pt x="123936" y="417470"/>
                    <a:pt x="124529" y="391378"/>
                  </a:cubicBezTo>
                  <a:cubicBezTo>
                    <a:pt x="125122" y="365286"/>
                    <a:pt x="10673" y="334450"/>
                    <a:pt x="10673" y="309544"/>
                  </a:cubicBezTo>
                  <a:cubicBezTo>
                    <a:pt x="10673" y="284638"/>
                    <a:pt x="125715" y="261512"/>
                    <a:pt x="124529" y="241943"/>
                  </a:cubicBezTo>
                  <a:cubicBezTo>
                    <a:pt x="123343" y="222374"/>
                    <a:pt x="3558" y="212293"/>
                    <a:pt x="3558" y="192131"/>
                  </a:cubicBezTo>
                  <a:cubicBezTo>
                    <a:pt x="3558" y="171969"/>
                    <a:pt x="116227" y="137576"/>
                    <a:pt x="124529" y="120972"/>
                  </a:cubicBezTo>
                  <a:cubicBezTo>
                    <a:pt x="132831" y="104368"/>
                    <a:pt x="66415" y="112670"/>
                    <a:pt x="53369" y="92508"/>
                  </a:cubicBezTo>
                  <a:cubicBezTo>
                    <a:pt x="40323" y="72346"/>
                    <a:pt x="43288" y="36173"/>
                    <a:pt x="46253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3DE71B5-40E9-6399-905D-B70CD9A4EC55}"/>
                </a:ext>
              </a:extLst>
            </p:cNvPr>
            <p:cNvSpPr/>
            <p:nvPr/>
          </p:nvSpPr>
          <p:spPr>
            <a:xfrm>
              <a:off x="8235407" y="3020138"/>
              <a:ext cx="235252" cy="3407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B6E0FA1F-C096-EBF9-3C43-A70B4730ABD9}"/>
                </a:ext>
              </a:extLst>
            </p:cNvPr>
            <p:cNvSpPr/>
            <p:nvPr/>
          </p:nvSpPr>
          <p:spPr>
            <a:xfrm>
              <a:off x="8592777" y="4273069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157D8AA-8B6E-2F00-7ED3-D8520153DC9A}"/>
                </a:ext>
              </a:extLst>
            </p:cNvPr>
            <p:cNvSpPr txBox="1"/>
            <p:nvPr/>
          </p:nvSpPr>
          <p:spPr>
            <a:xfrm>
              <a:off x="8329530" y="612982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PiLas</a:t>
              </a:r>
            </a:p>
          </p:txBody>
        </p:sp>
        <p:pic>
          <p:nvPicPr>
            <p:cNvPr id="134" name="Graphic 133" descr="Flashlight outline">
              <a:extLst>
                <a:ext uri="{FF2B5EF4-FFF2-40B4-BE49-F238E27FC236}">
                  <a16:creationId xmlns:a16="http://schemas.microsoft.com/office/drawing/2014/main" id="{2308F3D3-119D-F8AF-1623-000FDEE7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55261" y="5672528"/>
              <a:ext cx="914400" cy="914400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7A5A1B9-B3DA-FAAD-D005-014A87B23CCF}"/>
                </a:ext>
              </a:extLst>
            </p:cNvPr>
            <p:cNvSpPr/>
            <p:nvPr/>
          </p:nvSpPr>
          <p:spPr>
            <a:xfrm>
              <a:off x="8100514" y="4270576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2AED301-691D-3939-6723-1C47B9ACEF19}"/>
                </a:ext>
              </a:extLst>
            </p:cNvPr>
            <p:cNvSpPr/>
            <p:nvPr/>
          </p:nvSpPr>
          <p:spPr>
            <a:xfrm>
              <a:off x="9075609" y="4271552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24590BE-4FEA-4440-CDC8-D29147DFDCDE}"/>
                </a:ext>
              </a:extLst>
            </p:cNvPr>
            <p:cNvSpPr/>
            <p:nvPr/>
          </p:nvSpPr>
          <p:spPr>
            <a:xfrm>
              <a:off x="9568768" y="4270575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F6DF45-5F9C-5167-FB74-287CB24E9A0D}"/>
                </a:ext>
              </a:extLst>
            </p:cNvPr>
            <p:cNvSpPr/>
            <p:nvPr/>
          </p:nvSpPr>
          <p:spPr>
            <a:xfrm>
              <a:off x="10041073" y="4270608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59A2496-8994-12E3-3D28-FB3266EC635F}"/>
                </a:ext>
              </a:extLst>
            </p:cNvPr>
            <p:cNvSpPr/>
            <p:nvPr/>
          </p:nvSpPr>
          <p:spPr>
            <a:xfrm>
              <a:off x="8727670" y="3025806"/>
              <a:ext cx="235252" cy="34077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6BB021F-B717-5C2D-829C-E7BEF679BDDB}"/>
                </a:ext>
              </a:extLst>
            </p:cNvPr>
            <p:cNvSpPr/>
            <p:nvPr/>
          </p:nvSpPr>
          <p:spPr>
            <a:xfrm>
              <a:off x="9210502" y="3024289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DDB5599-E3A1-7D16-C93D-13D8D5D8E9DB}"/>
                </a:ext>
              </a:extLst>
            </p:cNvPr>
            <p:cNvSpPr/>
            <p:nvPr/>
          </p:nvSpPr>
          <p:spPr>
            <a:xfrm>
              <a:off x="9703661" y="3023312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7B897C5-2A1E-532E-A7E3-96C98A0D2ABC}"/>
                </a:ext>
              </a:extLst>
            </p:cNvPr>
            <p:cNvSpPr/>
            <p:nvPr/>
          </p:nvSpPr>
          <p:spPr>
            <a:xfrm>
              <a:off x="10175966" y="3023345"/>
              <a:ext cx="235252" cy="34077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4DE4E83-5A72-699D-6870-6C8D9E02A2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96121" y="4514331"/>
              <a:ext cx="62345" cy="102865"/>
            </a:xfrm>
            <a:prstGeom prst="line">
              <a:avLst/>
            </a:prstGeom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C2923B4-765D-C26B-AA25-69A4006FEDF0}"/>
                </a:ext>
              </a:extLst>
            </p:cNvPr>
            <p:cNvSpPr/>
            <p:nvPr/>
          </p:nvSpPr>
          <p:spPr>
            <a:xfrm>
              <a:off x="8590882" y="4280245"/>
              <a:ext cx="228600" cy="241300"/>
            </a:xfrm>
            <a:custGeom>
              <a:avLst/>
              <a:gdLst>
                <a:gd name="csX0" fmla="*/ 0 w 228600"/>
                <a:gd name="csY0" fmla="*/ 241300 h 241300"/>
                <a:gd name="csX1" fmla="*/ 228600 w 228600"/>
                <a:gd name="csY1" fmla="*/ 133350 h 241300"/>
                <a:gd name="csX2" fmla="*/ 228600 w 228600"/>
                <a:gd name="csY2" fmla="*/ 133350 h 241300"/>
                <a:gd name="csX3" fmla="*/ 171450 w 228600"/>
                <a:gd name="csY3" fmla="*/ 0 h 241300"/>
                <a:gd name="csX4" fmla="*/ 34925 w 228600"/>
                <a:gd name="csY4" fmla="*/ 0 h 241300"/>
                <a:gd name="csX5" fmla="*/ 193675 w 228600"/>
                <a:gd name="csY5" fmla="*/ 120650 h 241300"/>
                <a:gd name="csX6" fmla="*/ 0 w 228600"/>
                <a:gd name="csY6" fmla="*/ 241300 h 241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8600" h="241300">
                  <a:moveTo>
                    <a:pt x="0" y="241300"/>
                  </a:moveTo>
                  <a:lnTo>
                    <a:pt x="228600" y="133350"/>
                  </a:lnTo>
                  <a:lnTo>
                    <a:pt x="228600" y="133350"/>
                  </a:lnTo>
                  <a:lnTo>
                    <a:pt x="171450" y="0"/>
                  </a:lnTo>
                  <a:lnTo>
                    <a:pt x="34925" y="0"/>
                  </a:lnTo>
                  <a:lnTo>
                    <a:pt x="193675" y="12065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F4E7778E-8484-0AAB-71F2-CC362F6DAC9D}"/>
                </a:ext>
              </a:extLst>
            </p:cNvPr>
            <p:cNvSpPr/>
            <p:nvPr/>
          </p:nvSpPr>
          <p:spPr>
            <a:xfrm>
              <a:off x="8384146" y="3369972"/>
              <a:ext cx="459347" cy="905814"/>
            </a:xfrm>
            <a:custGeom>
              <a:avLst/>
              <a:gdLst>
                <a:gd name="csX0" fmla="*/ 253285 w 459347"/>
                <a:gd name="csY0" fmla="*/ 905814 h 905814"/>
                <a:gd name="csX1" fmla="*/ 283336 w 459347"/>
                <a:gd name="csY1" fmla="*/ 699752 h 905814"/>
                <a:gd name="csX2" fmla="*/ 261871 w 459347"/>
                <a:gd name="csY2" fmla="*/ 442174 h 905814"/>
                <a:gd name="csX3" fmla="*/ 193184 w 459347"/>
                <a:gd name="csY3" fmla="*/ 274749 h 905814"/>
                <a:gd name="csX4" fmla="*/ 51516 w 459347"/>
                <a:gd name="csY4" fmla="*/ 51515 h 905814"/>
                <a:gd name="csX5" fmla="*/ 0 w 459347"/>
                <a:gd name="csY5" fmla="*/ 0 h 905814"/>
                <a:gd name="csX6" fmla="*/ 446468 w 459347"/>
                <a:gd name="csY6" fmla="*/ 8586 h 905814"/>
                <a:gd name="csX7" fmla="*/ 459347 w 459347"/>
                <a:gd name="csY7" fmla="*/ 283335 h 905814"/>
                <a:gd name="csX8" fmla="*/ 437882 w 459347"/>
                <a:gd name="csY8" fmla="*/ 622479 h 905814"/>
                <a:gd name="csX9" fmla="*/ 394953 w 459347"/>
                <a:gd name="csY9" fmla="*/ 819955 h 905814"/>
                <a:gd name="csX10" fmla="*/ 377781 w 459347"/>
                <a:gd name="csY10" fmla="*/ 901521 h 9058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59347" h="905814">
                  <a:moveTo>
                    <a:pt x="253285" y="905814"/>
                  </a:moveTo>
                  <a:lnTo>
                    <a:pt x="283336" y="699752"/>
                  </a:lnTo>
                  <a:lnTo>
                    <a:pt x="261871" y="442174"/>
                  </a:lnTo>
                  <a:lnTo>
                    <a:pt x="193184" y="274749"/>
                  </a:lnTo>
                  <a:lnTo>
                    <a:pt x="51516" y="51515"/>
                  </a:lnTo>
                  <a:lnTo>
                    <a:pt x="0" y="0"/>
                  </a:lnTo>
                  <a:lnTo>
                    <a:pt x="446468" y="8586"/>
                  </a:lnTo>
                  <a:lnTo>
                    <a:pt x="459347" y="283335"/>
                  </a:lnTo>
                  <a:lnTo>
                    <a:pt x="437882" y="622479"/>
                  </a:lnTo>
                  <a:lnTo>
                    <a:pt x="394953" y="819955"/>
                  </a:lnTo>
                  <a:lnTo>
                    <a:pt x="377781" y="901521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rapezoid 172">
              <a:extLst>
                <a:ext uri="{FF2B5EF4-FFF2-40B4-BE49-F238E27FC236}">
                  <a16:creationId xmlns:a16="http://schemas.microsoft.com/office/drawing/2014/main" id="{413EC008-AE6B-521D-61C3-5AEC767E28EE}"/>
                </a:ext>
              </a:extLst>
            </p:cNvPr>
            <p:cNvSpPr/>
            <p:nvPr/>
          </p:nvSpPr>
          <p:spPr>
            <a:xfrm rot="10800000">
              <a:off x="8068106" y="1980924"/>
              <a:ext cx="581191" cy="1022768"/>
            </a:xfrm>
            <a:prstGeom prst="trapezoid">
              <a:avLst>
                <a:gd name="adj" fmla="val 2941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rapezoid 174">
              <a:extLst>
                <a:ext uri="{FF2B5EF4-FFF2-40B4-BE49-F238E27FC236}">
                  <a16:creationId xmlns:a16="http://schemas.microsoft.com/office/drawing/2014/main" id="{CB949AA1-28A1-6107-A2C8-67A840E5D9E8}"/>
                </a:ext>
              </a:extLst>
            </p:cNvPr>
            <p:cNvSpPr/>
            <p:nvPr/>
          </p:nvSpPr>
          <p:spPr>
            <a:xfrm rot="10800000">
              <a:off x="8563829" y="1979797"/>
              <a:ext cx="581191" cy="1022768"/>
            </a:xfrm>
            <a:prstGeom prst="trapezoid">
              <a:avLst>
                <a:gd name="adj" fmla="val 2941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C4676BC-3582-D9C8-6074-B850311B3C42}"/>
                </a:ext>
              </a:extLst>
            </p:cNvPr>
            <p:cNvCxnSpPr>
              <a:cxnSpLocks/>
            </p:cNvCxnSpPr>
            <p:nvPr/>
          </p:nvCxnSpPr>
          <p:spPr>
            <a:xfrm>
              <a:off x="7392803" y="2847931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82BBD67-E580-BBF8-BB07-40CB4AEAC2AB}"/>
                </a:ext>
              </a:extLst>
            </p:cNvPr>
            <p:cNvCxnSpPr>
              <a:cxnSpLocks/>
            </p:cNvCxnSpPr>
            <p:nvPr/>
          </p:nvCxnSpPr>
          <p:spPr>
            <a:xfrm>
              <a:off x="7544559" y="2906455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7F3538F-7846-643B-09D7-7CD688FF98B2}"/>
                </a:ext>
              </a:extLst>
            </p:cNvPr>
            <p:cNvCxnSpPr>
              <a:cxnSpLocks/>
            </p:cNvCxnSpPr>
            <p:nvPr/>
          </p:nvCxnSpPr>
          <p:spPr>
            <a:xfrm>
              <a:off x="7747513" y="2973197"/>
              <a:ext cx="86104" cy="3444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CF3202F-7D5E-B79E-EE24-F826B37A4DDD}"/>
              </a:ext>
            </a:extLst>
          </p:cNvPr>
          <p:cNvGrpSpPr/>
          <p:nvPr/>
        </p:nvGrpSpPr>
        <p:grpSpPr>
          <a:xfrm>
            <a:off x="6702096" y="4426578"/>
            <a:ext cx="1261128" cy="1705864"/>
            <a:chOff x="6770301" y="4684311"/>
            <a:chExt cx="898327" cy="121512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0D3CDE2-4BFC-5CBE-DAE9-098B0BD280BB}"/>
                </a:ext>
              </a:extLst>
            </p:cNvPr>
            <p:cNvGrpSpPr/>
            <p:nvPr/>
          </p:nvGrpSpPr>
          <p:grpSpPr>
            <a:xfrm>
              <a:off x="6770301" y="4684311"/>
              <a:ext cx="898327" cy="1215121"/>
              <a:chOff x="6293096" y="5228925"/>
              <a:chExt cx="898327" cy="1215121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0B8B744-28B7-521A-1BA9-F1E28BBC00F1}"/>
                  </a:ext>
                </a:extLst>
              </p:cNvPr>
              <p:cNvGrpSpPr/>
              <p:nvPr/>
            </p:nvGrpSpPr>
            <p:grpSpPr>
              <a:xfrm>
                <a:off x="6394033" y="5481026"/>
                <a:ext cx="580326" cy="816384"/>
                <a:chOff x="6394033" y="5481026"/>
                <a:chExt cx="580326" cy="816384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5016546-8640-17AC-2A0F-0C8C8C520F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113" y="5941811"/>
                  <a:ext cx="580246" cy="8137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DAE075EB-3B8A-392B-0AFD-E5B06B0F3F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033" y="5481026"/>
                  <a:ext cx="0" cy="475581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85D9599-F621-3658-05C1-F68204D89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4033" y="5925576"/>
                  <a:ext cx="394567" cy="371834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9D35E08-562E-3B9B-7752-BDBCE95539A6}"/>
                  </a:ext>
                </a:extLst>
              </p:cNvPr>
              <p:cNvSpPr txBox="1"/>
              <p:nvPr/>
            </p:nvSpPr>
            <p:spPr>
              <a:xfrm>
                <a:off x="6932094" y="5782318"/>
                <a:ext cx="259329" cy="2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4524444-976B-AB7C-F17E-67BC882E9B77}"/>
                  </a:ext>
                </a:extLst>
              </p:cNvPr>
              <p:cNvSpPr txBox="1"/>
              <p:nvPr/>
            </p:nvSpPr>
            <p:spPr>
              <a:xfrm>
                <a:off x="6293096" y="5228925"/>
                <a:ext cx="217310" cy="2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6CF9C715-B1BA-DBC1-BCD9-95750E69F690}"/>
                  </a:ext>
                </a:extLst>
              </p:cNvPr>
              <p:cNvSpPr txBox="1"/>
              <p:nvPr/>
            </p:nvSpPr>
            <p:spPr>
              <a:xfrm>
                <a:off x="6739642" y="6180963"/>
                <a:ext cx="232253" cy="26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187" name="Arc 186">
              <a:extLst>
                <a:ext uri="{FF2B5EF4-FFF2-40B4-BE49-F238E27FC236}">
                  <a16:creationId xmlns:a16="http://schemas.microsoft.com/office/drawing/2014/main" id="{65589050-C568-BCA3-A51A-A12B2F2BA0D5}"/>
                </a:ext>
              </a:extLst>
            </p:cNvPr>
            <p:cNvSpPr/>
            <p:nvPr/>
          </p:nvSpPr>
          <p:spPr>
            <a:xfrm>
              <a:off x="6791793" y="5285536"/>
              <a:ext cx="180353" cy="371834"/>
            </a:xfrm>
            <a:prstGeom prst="arc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98C721F-32A8-AA41-39FA-AB9AF4926F13}"/>
                    </a:ext>
                  </a:extLst>
                </p:cNvPr>
                <p:cNvSpPr txBox="1"/>
                <p:nvPr/>
              </p:nvSpPr>
              <p:spPr>
                <a:xfrm>
                  <a:off x="6804069" y="5179882"/>
                  <a:ext cx="48122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98C721F-32A8-AA41-39FA-AB9AF4926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069" y="5179882"/>
                  <a:ext cx="481222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642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B2AE46-B3D2-054A-9F92-273948CEEE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HRPPD Gain vs B Field (MCP1 Alignment, Inclination Angle around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B2AE46-B3D2-054A-9F92-273948CEE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20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F45CB-AE65-FD60-D7C3-473E1035A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BEB09-41C8-99F1-906A-CEFE00725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28495" y="-2793705"/>
            <a:ext cx="3735010" cy="10972800"/>
          </a:xfrm>
          <a:prstGeom prst="rect">
            <a:avLst/>
          </a:prstGeom>
        </p:spPr>
      </p:pic>
      <p:pic>
        <p:nvPicPr>
          <p:cNvPr id="14" name="Picture 13" descr="Chart, histogram&#10;&#10;AI-generated content may be incorrect.">
            <a:extLst>
              <a:ext uri="{FF2B5EF4-FFF2-40B4-BE49-F238E27FC236}">
                <a16:creationId xmlns:a16="http://schemas.microsoft.com/office/drawing/2014/main" id="{561749EC-F420-0D12-B9B6-FE69E91C2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913" y="4511777"/>
            <a:ext cx="2120526" cy="189317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985486-7590-D6E9-7C12-E5071A588F38}"/>
              </a:ext>
            </a:extLst>
          </p:cNvPr>
          <p:cNvCxnSpPr>
            <a:cxnSpLocks/>
          </p:cNvCxnSpPr>
          <p:nvPr/>
        </p:nvCxnSpPr>
        <p:spPr>
          <a:xfrm flipV="1">
            <a:off x="10369296" y="3919630"/>
            <a:ext cx="334563" cy="801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59B2F6-A561-EDEA-1366-21A93E55A352}"/>
              </a:ext>
            </a:extLst>
          </p:cNvPr>
          <p:cNvSpPr txBox="1"/>
          <p:nvPr/>
        </p:nvSpPr>
        <p:spPr>
          <a:xfrm>
            <a:off x="571500" y="4721396"/>
            <a:ext cx="1104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gain decreases with increasing magnetic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B520-8827-4146-2A45-CA85727E9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11D71-FAE0-A807-6BB6-E1D7B3165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8689B4-1F45-E064-EFC1-DC02289459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HRPPD Gain vs B Field (MCP1 Alignment, Inclination Angle around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8689B4-1F45-E064-EFC1-DC0228945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20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E2BDD-791E-0BE1-6801-E6E9BE975E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273C4-5479-F5CD-CA3F-1BD8EC2A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28495" y="-2793705"/>
            <a:ext cx="3735010" cy="1097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BAC8F3-DC6D-65AD-0A05-2ED22D5D807A}"/>
              </a:ext>
            </a:extLst>
          </p:cNvPr>
          <p:cNvSpPr txBox="1"/>
          <p:nvPr/>
        </p:nvSpPr>
        <p:spPr>
          <a:xfrm>
            <a:off x="571500" y="4721396"/>
            <a:ext cx="1104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gain decreases with increasing magnetic field strength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gain recovers with higher MCP bias voltage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gain of 10⁶ or higher is achieved at an inclination angle of approximately 13° at B = 1.5 T with an MCP bias voltage of ≥ 675 V.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F2E572-0DD3-8A88-4272-27AE7F870CAB}"/>
              </a:ext>
            </a:extLst>
          </p:cNvPr>
          <p:cNvCxnSpPr/>
          <p:nvPr/>
        </p:nvCxnSpPr>
        <p:spPr>
          <a:xfrm>
            <a:off x="3971365" y="1488141"/>
            <a:ext cx="0" cy="4930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AE1DCC-1F61-A71B-25CA-695A2B8ACC0E}"/>
              </a:ext>
            </a:extLst>
          </p:cNvPr>
          <p:cNvCxnSpPr/>
          <p:nvPr/>
        </p:nvCxnSpPr>
        <p:spPr>
          <a:xfrm>
            <a:off x="10775577" y="1712259"/>
            <a:ext cx="0" cy="4930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0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444D4-6537-EFEA-93A9-966BBE1E4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4EFCAA-CDF0-8123-EC67-89CE9E02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HRPPD Gain vs Tilting Angle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441FA-D664-7C00-356E-230CE38B10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595DB5-E896-3B06-07B5-AF6ED888C4CF}"/>
              </a:ext>
            </a:extLst>
          </p:cNvPr>
          <p:cNvSpPr txBox="1"/>
          <p:nvPr/>
        </p:nvSpPr>
        <p:spPr>
          <a:xfrm>
            <a:off x="571501" y="4967576"/>
            <a:ext cx="1104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minimum in gain is observed at approximately +14°, with a second minimum around −14°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second minimum at −14° is less pronounced than the one at +14°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gain decreases at large negative tilting angles (around −30°)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638E9E-462F-629F-B305-74F2AE24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589"/>
          <a:stretch>
            <a:fillRect/>
          </a:stretch>
        </p:blipFill>
        <p:spPr>
          <a:xfrm rot="5400000">
            <a:off x="2156637" y="641294"/>
            <a:ext cx="3962400" cy="43132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DDA6480-E2A7-66DA-1CAC-26C3D0B1D401}"/>
              </a:ext>
            </a:extLst>
          </p:cNvPr>
          <p:cNvGrpSpPr/>
          <p:nvPr/>
        </p:nvGrpSpPr>
        <p:grpSpPr>
          <a:xfrm>
            <a:off x="2671480" y="856913"/>
            <a:ext cx="2460815" cy="3442447"/>
            <a:chOff x="2671480" y="856913"/>
            <a:chExt cx="2460815" cy="344244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F3E80D-03A0-19ED-47CB-E9153702D4B3}"/>
                </a:ext>
              </a:extLst>
            </p:cNvPr>
            <p:cNvCxnSpPr>
              <a:cxnSpLocks/>
            </p:cNvCxnSpPr>
            <p:nvPr/>
          </p:nvCxnSpPr>
          <p:spPr>
            <a:xfrm>
              <a:off x="5132295" y="856913"/>
              <a:ext cx="0" cy="34424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A838C4-1595-2F98-E0EA-D92C15837886}"/>
                </a:ext>
              </a:extLst>
            </p:cNvPr>
            <p:cNvCxnSpPr>
              <a:cxnSpLocks/>
            </p:cNvCxnSpPr>
            <p:nvPr/>
          </p:nvCxnSpPr>
          <p:spPr>
            <a:xfrm>
              <a:off x="3511924" y="856913"/>
              <a:ext cx="0" cy="34424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6D266D7-32C4-B68B-61FB-6572E2112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480" y="2981963"/>
              <a:ext cx="369794" cy="64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323711-03BF-63D7-72A8-FEC7FD6E5299}"/>
                </a:ext>
              </a:extLst>
            </p:cNvPr>
            <p:cNvCxnSpPr/>
            <p:nvPr/>
          </p:nvCxnSpPr>
          <p:spPr>
            <a:xfrm flipH="1">
              <a:off x="2671480" y="2665006"/>
              <a:ext cx="369794" cy="537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C6DDF4-50F6-ED6D-F0D7-5A3B0BFAD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480" y="2400520"/>
              <a:ext cx="369794" cy="388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A5CD2F-0386-AF03-DE8F-945CF4409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480" y="3309397"/>
              <a:ext cx="369794" cy="5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609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40DF96-06A3-8E17-00E4-FAD23A68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14800" y="-1316869"/>
            <a:ext cx="3962400" cy="8229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ACBEA7-C839-FDC3-EB1A-6FE6DABCE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E542F-365D-8150-1451-A11B22CBF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HRPPD Gain vs Tilting Angle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ADCFE-A7D0-9651-29C3-682015379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F0916-4F4C-B097-F9D9-9A7380FC1BDB}"/>
              </a:ext>
            </a:extLst>
          </p:cNvPr>
          <p:cNvSpPr txBox="1"/>
          <p:nvPr/>
        </p:nvSpPr>
        <p:spPr>
          <a:xfrm>
            <a:off x="571501" y="4967576"/>
            <a:ext cx="1104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minimum in gain is observed at approximately +14°, with a second minimum around −14°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second minimum at −14° is less pronounced than the one at +14°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gain decreases at large negative tilting angles (around −30°)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smaller angular dependence is observed when rotating along the y-axis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7F5A35-BE2C-B9D5-5B33-50590865B303}"/>
              </a:ext>
            </a:extLst>
          </p:cNvPr>
          <p:cNvGrpSpPr/>
          <p:nvPr/>
        </p:nvGrpSpPr>
        <p:grpSpPr>
          <a:xfrm>
            <a:off x="2671480" y="856913"/>
            <a:ext cx="2460815" cy="3442447"/>
            <a:chOff x="2671480" y="856913"/>
            <a:chExt cx="2460815" cy="34424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EB4A91-D199-01E0-085E-179D0BB23FFA}"/>
                </a:ext>
              </a:extLst>
            </p:cNvPr>
            <p:cNvCxnSpPr>
              <a:cxnSpLocks/>
            </p:cNvCxnSpPr>
            <p:nvPr/>
          </p:nvCxnSpPr>
          <p:spPr>
            <a:xfrm>
              <a:off x="5132295" y="856913"/>
              <a:ext cx="0" cy="34424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E9920A-834F-8457-A115-F952ABFBD775}"/>
                </a:ext>
              </a:extLst>
            </p:cNvPr>
            <p:cNvCxnSpPr>
              <a:cxnSpLocks/>
            </p:cNvCxnSpPr>
            <p:nvPr/>
          </p:nvCxnSpPr>
          <p:spPr>
            <a:xfrm>
              <a:off x="3511924" y="856913"/>
              <a:ext cx="0" cy="34424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209738-C043-FAB4-6B32-BEE9FF66D5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480" y="2981963"/>
              <a:ext cx="369794" cy="64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0C54FEE-E210-7E51-277A-BD5E329C3D90}"/>
                </a:ext>
              </a:extLst>
            </p:cNvPr>
            <p:cNvCxnSpPr/>
            <p:nvPr/>
          </p:nvCxnSpPr>
          <p:spPr>
            <a:xfrm flipH="1">
              <a:off x="2671480" y="2665006"/>
              <a:ext cx="369794" cy="537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8FCBC0-F9D0-26E4-BB74-0D1F56546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480" y="2400520"/>
              <a:ext cx="369794" cy="388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A99CE2F-61B6-03B4-A93B-D189537698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480" y="3309397"/>
              <a:ext cx="369794" cy="5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986356-BC11-4C24-534E-2C27B2B6AE97}"/>
              </a:ext>
            </a:extLst>
          </p:cNvPr>
          <p:cNvGrpSpPr/>
          <p:nvPr/>
        </p:nvGrpSpPr>
        <p:grpSpPr>
          <a:xfrm>
            <a:off x="6791325" y="856913"/>
            <a:ext cx="2163795" cy="3442447"/>
            <a:chOff x="2979133" y="856913"/>
            <a:chExt cx="2163795" cy="344244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417FE0-62BC-46A0-F3CA-BCC3460BBA09}"/>
                </a:ext>
              </a:extLst>
            </p:cNvPr>
            <p:cNvCxnSpPr>
              <a:cxnSpLocks/>
            </p:cNvCxnSpPr>
            <p:nvPr/>
          </p:nvCxnSpPr>
          <p:spPr>
            <a:xfrm>
              <a:off x="5142928" y="856913"/>
              <a:ext cx="0" cy="344244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75B5282-CDC2-4ECF-8544-85FC700DB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008" y="2979808"/>
              <a:ext cx="356019" cy="3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347B9E7-D7A5-E270-1C5F-89DFC2E29F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9133" y="3267543"/>
              <a:ext cx="369794" cy="5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459A507-8F47-3BDE-924D-716C64413D11}"/>
              </a:ext>
            </a:extLst>
          </p:cNvPr>
          <p:cNvSpPr txBox="1"/>
          <p:nvPr/>
        </p:nvSpPr>
        <p:spPr>
          <a:xfrm>
            <a:off x="7639641" y="3776140"/>
            <a:ext cx="263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*Angle correction not applied in the y-axis rotation results</a:t>
            </a:r>
          </a:p>
        </p:txBody>
      </p:sp>
    </p:spTree>
    <p:extLst>
      <p:ext uri="{BB962C8B-B14F-4D97-AF65-F5344CB8AC3E}">
        <p14:creationId xmlns:p14="http://schemas.microsoft.com/office/powerpoint/2010/main" val="65766780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E98DC8D-659B-FE49-9D6B-BAB6B6844564}" vid="{52BE7C50-BB3C-E940-BC8F-6CDB9FB8E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1007</TotalTime>
  <Words>331</Words>
  <Application>Microsoft Macintosh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BNL</vt:lpstr>
      <vt:lpstr>PowerPoint Presentation</vt:lpstr>
      <vt:lpstr>Sign Alignment</vt:lpstr>
      <vt:lpstr>Sign Alignment</vt:lpstr>
      <vt:lpstr>Sign Alignment</vt:lpstr>
      <vt:lpstr>Sign Alignment</vt:lpstr>
      <vt:lpstr>HRPPD Gain vs B Field (MCP1 Alignment, Inclination Angle around ±13^∘)</vt:lpstr>
      <vt:lpstr>HRPPD Gain vs B Field (MCP1 Alignment, Inclination Angle around ±13^∘)</vt:lpstr>
      <vt:lpstr>HRPPD Gain vs Tilting Angle</vt:lpstr>
      <vt:lpstr>HRPPD Gain vs Tilting Angle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Wong, Cheuk-Ping</dc:creator>
  <cp:keywords/>
  <dc:description/>
  <cp:lastModifiedBy>Wong, Cheuk-Ping</cp:lastModifiedBy>
  <cp:revision>11</cp:revision>
  <dcterms:created xsi:type="dcterms:W3CDTF">2026-01-06T17:44:54Z</dcterms:created>
  <dcterms:modified xsi:type="dcterms:W3CDTF">2026-01-10T03:20:25Z</dcterms:modified>
  <cp:category/>
</cp:coreProperties>
</file>