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09" r:id="rId3"/>
    <p:sldId id="312" r:id="rId4"/>
    <p:sldId id="313" r:id="rId5"/>
    <p:sldId id="314" r:id="rId6"/>
    <p:sldId id="31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>
        <p:scale>
          <a:sx n="90" d="100"/>
          <a:sy n="90" d="100"/>
        </p:scale>
        <p:origin x="18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85326"/>
            <a:ext cx="10334625" cy="1803939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37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1511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02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84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650602"/>
            <a:ext cx="10334625" cy="1838663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8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02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0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11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846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357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80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381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37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F50E7-D8E6-4590-6000-DC5AABF21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DD73D-666F-8A70-70F2-5E82EC03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39" y="1645765"/>
            <a:ext cx="610872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F393-8F52-2910-FCC4-BA342569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19A77-966B-78D1-0AED-B4A45292A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2ACD2-7C2C-DFD9-8113-17B87F2D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886115"/>
            <a:ext cx="5398082" cy="3875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BE4DC-0086-9716-623B-4351F5FF6D8E}"/>
              </a:ext>
            </a:extLst>
          </p:cNvPr>
          <p:cNvSpPr txBox="1"/>
          <p:nvPr/>
        </p:nvSpPr>
        <p:spPr>
          <a:xfrm>
            <a:off x="571500" y="4619935"/>
            <a:ext cx="4832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Data taken at 0, 0.374, 1.138, and 1.509 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Zero field HV: MCP = 650, PC = 200 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Non-zero field HV (left to right):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MCP = 675, PC = 200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MCP = 675, PC = 400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MCP = 700, PC = 200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50D24-E574-EF71-0F9A-ED753D24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386"/>
            <a:ext cx="118730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Timing resolution using a 50 GS/s scope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959926B1-DFFD-F60B-0311-395D3841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22" y="1010960"/>
            <a:ext cx="3367532" cy="2418040"/>
          </a:xfrm>
          <a:prstGeom prst="rect">
            <a:avLst/>
          </a:prstGeom>
        </p:spPr>
      </p:pic>
      <p:pic>
        <p:nvPicPr>
          <p:cNvPr id="12" name="Picture 11" descr="Chart, scatter chart&#10;&#10;AI-generated content may be incorrect.">
            <a:extLst>
              <a:ext uri="{FF2B5EF4-FFF2-40B4-BE49-F238E27FC236}">
                <a16:creationId xmlns:a16="http://schemas.microsoft.com/office/drawing/2014/main" id="{F7777E61-12D4-E6EA-0DD6-28D8C9DB8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0" y="1010959"/>
            <a:ext cx="3367533" cy="2418041"/>
          </a:xfrm>
          <a:prstGeom prst="rect">
            <a:avLst/>
          </a:prstGeom>
        </p:spPr>
      </p:pic>
      <p:pic>
        <p:nvPicPr>
          <p:cNvPr id="16" name="Picture 15" descr="Chart&#10;&#10;AI-generated content may be incorrect.">
            <a:extLst>
              <a:ext uri="{FF2B5EF4-FFF2-40B4-BE49-F238E27FC236}">
                <a16:creationId xmlns:a16="http://schemas.microsoft.com/office/drawing/2014/main" id="{1D11DACE-6284-5F93-CAC9-48F2C13F4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20" y="3956220"/>
            <a:ext cx="3367534" cy="2418041"/>
          </a:xfrm>
          <a:prstGeom prst="rect">
            <a:avLst/>
          </a:prstGeom>
        </p:spPr>
      </p:pic>
      <p:pic>
        <p:nvPicPr>
          <p:cNvPr id="18" name="Picture 17" descr="Chart, histogram&#10;&#10;AI-generated content may be incorrect.">
            <a:extLst>
              <a:ext uri="{FF2B5EF4-FFF2-40B4-BE49-F238E27FC236}">
                <a16:creationId xmlns:a16="http://schemas.microsoft.com/office/drawing/2014/main" id="{6733136D-0871-0931-1CAF-1E0B80B78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10" y="3956221"/>
            <a:ext cx="3367532" cy="24180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6522EF-0B94-529C-2C2C-2459994D5DDF}"/>
              </a:ext>
            </a:extLst>
          </p:cNvPr>
          <p:cNvCxnSpPr/>
          <p:nvPr/>
        </p:nvCxnSpPr>
        <p:spPr>
          <a:xfrm flipV="1">
            <a:off x="6995160" y="1272540"/>
            <a:ext cx="0" cy="1885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8BA0B8-F9FF-6FD9-BA38-5AB5633F5911}"/>
              </a:ext>
            </a:extLst>
          </p:cNvPr>
          <p:cNvCxnSpPr/>
          <p:nvPr/>
        </p:nvCxnSpPr>
        <p:spPr>
          <a:xfrm flipV="1">
            <a:off x="9551670" y="1272540"/>
            <a:ext cx="0" cy="1885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38683D5-8E26-4974-01AE-0A0BD7A318F3}"/>
              </a:ext>
            </a:extLst>
          </p:cNvPr>
          <p:cNvSpPr txBox="1"/>
          <p:nvPr/>
        </p:nvSpPr>
        <p:spPr>
          <a:xfrm>
            <a:off x="6995160" y="4445000"/>
            <a:ext cx="136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Crystal Ball</a:t>
            </a:r>
          </a:p>
          <a:p>
            <a:r>
              <a:rPr lang="en-US" sz="1400" dirty="0">
                <a:solidFill>
                  <a:srgbClr val="FF0000"/>
                </a:solidFill>
              </a:rPr>
              <a:t>Gaus Core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C78516-061D-31AD-4909-2718B5F43936}"/>
              </a:ext>
            </a:extLst>
          </p:cNvPr>
          <p:cNvCxnSpPr/>
          <p:nvPr/>
        </p:nvCxnSpPr>
        <p:spPr>
          <a:xfrm>
            <a:off x="7001931" y="1540933"/>
            <a:ext cx="6265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9D46D1-CC39-08CC-5502-1049E85E7D7D}"/>
              </a:ext>
            </a:extLst>
          </p:cNvPr>
          <p:cNvCxnSpPr/>
          <p:nvPr/>
        </p:nvCxnSpPr>
        <p:spPr>
          <a:xfrm>
            <a:off x="9558866" y="1540931"/>
            <a:ext cx="6265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A6405F-174D-1E86-CEEC-E7641A068D60}"/>
              </a:ext>
            </a:extLst>
          </p:cNvPr>
          <p:cNvSpPr txBox="1"/>
          <p:nvPr/>
        </p:nvSpPr>
        <p:spPr>
          <a:xfrm>
            <a:off x="6008129" y="3507944"/>
            <a:ext cx="19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Zero Field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85BD0-956A-DE17-EF59-C25BED87A75C}"/>
              </a:ext>
            </a:extLst>
          </p:cNvPr>
          <p:cNvSpPr txBox="1"/>
          <p:nvPr/>
        </p:nvSpPr>
        <p:spPr>
          <a:xfrm>
            <a:off x="9499642" y="3510688"/>
            <a:ext cx="19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1.5 T (first point)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80B525-77D0-3EF4-43F6-10DE6AFC13F5}"/>
              </a:ext>
            </a:extLst>
          </p:cNvPr>
          <p:cNvSpPr txBox="1"/>
          <p:nvPr/>
        </p:nvSpPr>
        <p:spPr>
          <a:xfrm>
            <a:off x="8414285" y="3246068"/>
            <a:ext cx="64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0.15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817B005-F587-07BB-B305-EA06FE2C410A}"/>
              </a:ext>
            </a:extLst>
          </p:cNvPr>
          <p:cNvCxnSpPr>
            <a:cxnSpLocks/>
          </p:cNvCxnSpPr>
          <p:nvPr/>
        </p:nvCxnSpPr>
        <p:spPr>
          <a:xfrm flipH="1" flipV="1">
            <a:off x="8414285" y="3158490"/>
            <a:ext cx="196315" cy="151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CD428B-A941-4358-8A3F-B9496FAEAE3D}"/>
              </a:ext>
            </a:extLst>
          </p:cNvPr>
          <p:cNvSpPr txBox="1"/>
          <p:nvPr/>
        </p:nvSpPr>
        <p:spPr>
          <a:xfrm>
            <a:off x="11682428" y="3271467"/>
            <a:ext cx="643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0.05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E876B8-641A-BCDF-C669-86F81F14ECFA}"/>
              </a:ext>
            </a:extLst>
          </p:cNvPr>
          <p:cNvCxnSpPr>
            <a:cxnSpLocks/>
          </p:cNvCxnSpPr>
          <p:nvPr/>
        </p:nvCxnSpPr>
        <p:spPr>
          <a:xfrm flipH="1" flipV="1">
            <a:off x="11817894" y="3166958"/>
            <a:ext cx="196315" cy="151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9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A153-AB55-8C0E-6036-BE4A8038B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7B8E0-3BDA-0A7C-FBC3-BF345E2BA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6E239-B069-DF5C-3707-CCF3CD74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386"/>
            <a:ext cx="118730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Scope Timing resolution: Pedestal Cut Only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77293-68FE-1263-A8A2-38C5AB4C1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594578"/>
            <a:ext cx="6096528" cy="4377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3A409-CE19-EE00-DD0D-5AA214B1BB45}"/>
              </a:ext>
            </a:extLst>
          </p:cNvPr>
          <p:cNvSpPr txBox="1"/>
          <p:nvPr/>
        </p:nvSpPr>
        <p:spPr>
          <a:xfrm>
            <a:off x="2844800" y="5884333"/>
            <a:ext cx="60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95589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5120E-382D-3D24-71D3-02AA56826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9E7CE-6E1C-44A1-ED68-5B1F9FC39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AC020-D91F-0EDF-8A4D-367F29EB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386"/>
            <a:ext cx="118730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Scope Timing resolution: Amplitude Correction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00DF029B-2137-BF61-D5D1-E17F3B41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0" y="1633998"/>
            <a:ext cx="5577367" cy="4004801"/>
          </a:xfrm>
          <a:prstGeom prst="rect">
            <a:avLst/>
          </a:prstGeom>
        </p:spPr>
      </p:pic>
      <p:pic>
        <p:nvPicPr>
          <p:cNvPr id="8" name="Picture 7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25F95E5E-6ED7-C679-3F59-D808896AE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7" y="1633998"/>
            <a:ext cx="5577367" cy="4004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02779-B268-48DC-F484-AE18943A77F6}"/>
              </a:ext>
            </a:extLst>
          </p:cNvPr>
          <p:cNvSpPr txBox="1"/>
          <p:nvPr/>
        </p:nvSpPr>
        <p:spPr>
          <a:xfrm>
            <a:off x="2844800" y="5884333"/>
            <a:ext cx="60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2730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87DE-C2DA-4A04-75A1-967B0D3E2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ADFDD-9074-9131-5CF6-A88AB7337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26301-3897-FA42-F79C-6148F110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386"/>
            <a:ext cx="118730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Scope Timing resolution: 2-Gaus Fit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F6A68396-5DB3-0644-8F76-6D9B85C35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" y="1614491"/>
            <a:ext cx="5545585" cy="3981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732D9-CB32-8F16-F762-B0E871BF3CF1}"/>
              </a:ext>
            </a:extLst>
          </p:cNvPr>
          <p:cNvSpPr txBox="1"/>
          <p:nvPr/>
        </p:nvSpPr>
        <p:spPr>
          <a:xfrm>
            <a:off x="2988733" y="2235200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Zero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4E17B-ADE2-3457-A5DD-6EA88B13C6CC}"/>
              </a:ext>
            </a:extLst>
          </p:cNvPr>
          <p:cNvSpPr txBox="1"/>
          <p:nvPr/>
        </p:nvSpPr>
        <p:spPr>
          <a:xfrm>
            <a:off x="3213100" y="2732440"/>
            <a:ext cx="1710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Full Fit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Gaus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Gaus</a:t>
            </a:r>
          </a:p>
        </p:txBody>
      </p:sp>
      <p:pic>
        <p:nvPicPr>
          <p:cNvPr id="10" name="Picture 9" descr="Chart, histogram&#10;&#10;AI-generated content may be incorrect.">
            <a:extLst>
              <a:ext uri="{FF2B5EF4-FFF2-40B4-BE49-F238E27FC236}">
                <a16:creationId xmlns:a16="http://schemas.microsoft.com/office/drawing/2014/main" id="{C32E07A7-39F7-4534-4A9D-A8F05936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88" y="1614491"/>
            <a:ext cx="5545585" cy="3981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58A127-FB8F-ACE6-906D-D3A313C061BE}"/>
              </a:ext>
            </a:extLst>
          </p:cNvPr>
          <p:cNvSpPr txBox="1"/>
          <p:nvPr/>
        </p:nvSpPr>
        <p:spPr>
          <a:xfrm>
            <a:off x="9287933" y="2419866"/>
            <a:ext cx="166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1.5 T Field</a:t>
            </a:r>
          </a:p>
          <a:p>
            <a:r>
              <a:rPr lang="en-US" dirty="0"/>
              <a:t>MCP = 675 V</a:t>
            </a:r>
          </a:p>
          <a:p>
            <a:r>
              <a:rPr lang="en-US" dirty="0"/>
              <a:t>PC = 200 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556EE-7475-7595-F4F8-97C2D070C2BE}"/>
              </a:ext>
            </a:extLst>
          </p:cNvPr>
          <p:cNvSpPr txBox="1"/>
          <p:nvPr/>
        </p:nvSpPr>
        <p:spPr>
          <a:xfrm>
            <a:off x="2844800" y="5884333"/>
            <a:ext cx="60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68998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B2AF1-624F-C6A3-0A58-30B8B131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8694A-5C8D-868D-B7B4-9FE77AC6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011D5-AF82-60A4-0CAC-AC6FDC6F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3386"/>
            <a:ext cx="1187302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Scope Timing resolution: Laser Contribution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17EE8-ABA9-4D04-0B4F-2C830FC00B35}"/>
                  </a:ext>
                </a:extLst>
              </p:cNvPr>
              <p:cNvSpPr txBox="1"/>
              <p:nvPr/>
            </p:nvSpPr>
            <p:spPr>
              <a:xfrm>
                <a:off x="872067" y="1328949"/>
                <a:ext cx="11000956" cy="355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In B-Field setup with PiLas laser and scope, measure time resolution of ~40 </a:t>
                </a:r>
                <a:r>
                  <a:rPr lang="en-US" sz="2000" dirty="0" err="1"/>
                  <a:t>ps</a:t>
                </a:r>
                <a:r>
                  <a:rPr lang="en-US" sz="2000" dirty="0"/>
                  <a:t> at zero field and ~50 </a:t>
                </a:r>
                <a:r>
                  <a:rPr lang="en-US" sz="2000" dirty="0" err="1"/>
                  <a:t>ps</a:t>
                </a:r>
                <a:r>
                  <a:rPr lang="en-US" sz="2000" dirty="0"/>
                  <a:t> at 1.5 T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With femtosecond laser and scope in lab, measure time resolution of ~16 </a:t>
                </a:r>
                <a:r>
                  <a:rPr lang="en-US" sz="2000" dirty="0" err="1"/>
                  <a:t>ps</a:t>
                </a: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PiLas laser contribution to timing resolution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~37 </a:t>
                </a:r>
                <a:r>
                  <a:rPr lang="en-US" sz="2000" dirty="0" err="1"/>
                  <a:t>ps</a:t>
                </a: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HRPPD </a:t>
                </a:r>
                <a:r>
                  <a:rPr lang="en-US" sz="2000" dirty="0" err="1"/>
                  <a:t>timging</a:t>
                </a:r>
                <a:r>
                  <a:rPr lang="en-US" sz="2000" dirty="0"/>
                  <a:t> resolution @ 1.5 T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= ~34 </a:t>
                </a:r>
                <a:r>
                  <a:rPr lang="en-US" sz="2000" dirty="0" err="1"/>
                  <a:t>ps</a:t>
                </a: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Many assumptions and hand waving, but we could be seeing ~ a factor of 2 degradation in intrinsic HRPPD timing performance from 0 T to 1.5 T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17EE8-ABA9-4D04-0B4F-2C830FC00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7" y="1328949"/>
                <a:ext cx="11000956" cy="3558282"/>
              </a:xfrm>
              <a:prstGeom prst="rect">
                <a:avLst/>
              </a:prstGeom>
              <a:blipFill>
                <a:blip r:embed="rId2"/>
                <a:stretch>
                  <a:fillRect l="-499" t="-685" b="-2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4631F3C-89B1-DF19-EEE9-8D6294F25844}"/>
              </a:ext>
            </a:extLst>
          </p:cNvPr>
          <p:cNvSpPr txBox="1"/>
          <p:nvPr/>
        </p:nvSpPr>
        <p:spPr>
          <a:xfrm>
            <a:off x="2844800" y="5884333"/>
            <a:ext cx="609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24126029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template" id="{14327567-8384-064F-967D-082EA48347E7}" vid="{9E48A599-A5FF-7B4F-A05C-A2EF1B6281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Wingdings</vt:lpstr>
      <vt:lpstr>BNL</vt:lpstr>
      <vt:lpstr>PowerPoint Presentation</vt:lpstr>
      <vt:lpstr>Timing resolution using a 50 GS/s scope </vt:lpstr>
      <vt:lpstr>Scope Timing resolution: Pedestal Cut Only </vt:lpstr>
      <vt:lpstr>Scope Timing resolution: Amplitude Correction </vt:lpstr>
      <vt:lpstr>Scope Timing resolution: 2-Gaus Fit </vt:lpstr>
      <vt:lpstr>Scope Timing resolution: Laser Contribution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Page, Brian</dc:creator>
  <cp:lastModifiedBy>Page, Brian</cp:lastModifiedBy>
  <cp:revision>4</cp:revision>
  <dcterms:created xsi:type="dcterms:W3CDTF">2026-01-10T06:29:15Z</dcterms:created>
  <dcterms:modified xsi:type="dcterms:W3CDTF">2026-01-10T08:43:50Z</dcterms:modified>
</cp:coreProperties>
</file>