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300" r:id="rId2"/>
    <p:sldId id="299" r:id="rId3"/>
    <p:sldId id="297" r:id="rId4"/>
    <p:sldId id="296" r:id="rId5"/>
    <p:sldId id="298" r:id="rId6"/>
    <p:sldId id="301" r:id="rId7"/>
    <p:sldId id="295" r:id="rId8"/>
    <p:sldId id="286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85326"/>
            <a:ext cx="10334625" cy="1803939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50602"/>
            <a:ext cx="10334625" cy="1838663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7635-D53E-1325-9FED-6CAA38C5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Yifan Jin</a:t>
            </a:r>
          </a:p>
        </p:txBody>
      </p:sp>
      <p:pic>
        <p:nvPicPr>
          <p:cNvPr id="6" name="Content Placeholder 5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C33B9B34-C6E3-203F-99D6-F60BD549B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0900" y="2043112"/>
            <a:ext cx="2870200" cy="3771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C5888-28EB-B583-A2E6-5D28D8ED6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975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F7A0-8764-61D3-F767-96308512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 rate dependency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B0A66-DCA3-C0FF-E67D-0D86EF6B3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BCC07D-90DC-5857-3803-AB985D434315}"/>
              </a:ext>
            </a:extLst>
          </p:cNvPr>
          <p:cNvSpPr txBox="1">
            <a:spLocks/>
          </p:cNvSpPr>
          <p:nvPr/>
        </p:nvSpPr>
        <p:spPr>
          <a:xfrm>
            <a:off x="571499" y="1825625"/>
            <a:ext cx="4463488" cy="4207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Signal rate = laser repetition rate * fraction of signal events in a run.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Optical condition is introduced previously.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HRPPD have gain dropping with respect to signal rate, although the dropping is not significant.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3040360D-94DD-70DD-B484-EBE5C4B0EAF0}"/>
              </a:ext>
            </a:extLst>
          </p:cNvPr>
          <p:cNvSpPr/>
          <p:nvPr/>
        </p:nvSpPr>
        <p:spPr>
          <a:xfrm>
            <a:off x="6481481" y="2652574"/>
            <a:ext cx="282385" cy="332679"/>
          </a:xfrm>
          <a:prstGeom prst="star5">
            <a:avLst/>
          </a:prstGeom>
          <a:noFill/>
          <a:ln>
            <a:solidFill>
              <a:schemeClr val="accent1">
                <a:shade val="15000"/>
                <a:alpha val="63569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546F8-A302-9DF0-581C-35690366E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06257" y="463555"/>
            <a:ext cx="494695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8D2F88-E0A0-4CAE-BC81-65E120A4EB54}"/>
              </a:ext>
            </a:extLst>
          </p:cNvPr>
          <p:cNvSpPr txBox="1"/>
          <p:nvPr/>
        </p:nvSpPr>
        <p:spPr>
          <a:xfrm>
            <a:off x="6072850" y="4737631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Laser 1.6 kHz</a:t>
            </a:r>
          </a:p>
          <a:p>
            <a:r>
              <a:rPr lang="en-US" sz="1400" dirty="0"/>
              <a:t>Signal fraction ~5%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7AD27D-081F-F822-D7F0-2857A3B71E6F}"/>
              </a:ext>
            </a:extLst>
          </p:cNvPr>
          <p:cNvCxnSpPr/>
          <p:nvPr/>
        </p:nvCxnSpPr>
        <p:spPr>
          <a:xfrm flipV="1">
            <a:off x="6622676" y="3767001"/>
            <a:ext cx="0" cy="1062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99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F98A11-F1A4-3EC2-542F-B294B51B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60601" y="1494989"/>
            <a:ext cx="3958517" cy="5487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0E7064-77F0-B15E-79B2-E4DBE560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88597" y="1477576"/>
            <a:ext cx="3987553" cy="5487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BBB34-1BEB-D772-476F-07DDE300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After-pulse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BFF77-3356-F68B-294B-B38BFF6B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42663"/>
            <a:ext cx="11048999" cy="45859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For different HV setting, after-pulse rate ranges from O(1)% - O(10)%.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With working HV (675-675), 1.3 T, 0</a:t>
            </a:r>
            <a:r>
              <a:rPr lang="en-US" sz="2000" baseline="30000" dirty="0"/>
              <a:t>o</a:t>
            </a:r>
            <a:r>
              <a:rPr lang="en-US" sz="2000" dirty="0"/>
              <a:t> tilting angle, in next 70 ns, after-pulse rate ~1.3%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0BECD-7EF3-ACFA-7A96-82F8D5BEA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CC7F2-C286-1C02-462D-6F52A94E5FDD}"/>
              </a:ext>
            </a:extLst>
          </p:cNvPr>
          <p:cNvSpPr txBox="1"/>
          <p:nvPr/>
        </p:nvSpPr>
        <p:spPr>
          <a:xfrm>
            <a:off x="4216070" y="5061824"/>
            <a:ext cx="1045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 field: 1.3 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6605F-6F46-B650-4CF3-B1A17F6EC807}"/>
              </a:ext>
            </a:extLst>
          </p:cNvPr>
          <p:cNvSpPr txBox="1"/>
          <p:nvPr/>
        </p:nvSpPr>
        <p:spPr>
          <a:xfrm>
            <a:off x="7204476" y="3358652"/>
            <a:ext cx="1045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 field: 1.3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D1E69-D625-03A0-5893-12B3B0B06FFB}"/>
              </a:ext>
            </a:extLst>
          </p:cNvPr>
          <p:cNvSpPr txBox="1"/>
          <p:nvPr/>
        </p:nvSpPr>
        <p:spPr>
          <a:xfrm>
            <a:off x="3672331" y="4082938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Set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1B559-1849-DB76-8ECD-A8B3EF780732}"/>
              </a:ext>
            </a:extLst>
          </p:cNvPr>
          <p:cNvSpPr txBox="1"/>
          <p:nvPr/>
        </p:nvSpPr>
        <p:spPr>
          <a:xfrm>
            <a:off x="3102676" y="5376837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Set 2</a:t>
            </a:r>
          </a:p>
        </p:txBody>
      </p:sp>
    </p:spTree>
    <p:extLst>
      <p:ext uri="{BB962C8B-B14F-4D97-AF65-F5344CB8AC3E}">
        <p14:creationId xmlns:p14="http://schemas.microsoft.com/office/powerpoint/2010/main" val="388114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B44C74-5C56-CE43-7AC6-C6333AA9D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3"/>
          <a:stretch>
            <a:fillRect/>
          </a:stretch>
        </p:blipFill>
        <p:spPr>
          <a:xfrm rot="5400000">
            <a:off x="1387363" y="1162598"/>
            <a:ext cx="3700424" cy="5497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39C95C-1DE4-C318-8AA9-4607B20A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count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217-98C2-9328-2A5A-AF100F766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722" y="931967"/>
            <a:ext cx="6037953" cy="538462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Using 11 runs, each run has 100k events, 32 channels, first 500 bins in the waveform (laser shots around bin 600), with HV setting 200-675-200-675-200, </a:t>
            </a:r>
            <a:r>
              <a:rPr lang="en-US" sz="2000" b="1" dirty="0"/>
              <a:t>1.3 T</a:t>
            </a:r>
            <a:r>
              <a:rPr lang="en-US" sz="2000" dirty="0"/>
              <a:t> magnetic field, 0</a:t>
            </a:r>
            <a:r>
              <a:rPr lang="en-US" sz="2000" baseline="30000" dirty="0"/>
              <a:t>o</a:t>
            </a:r>
            <a:r>
              <a:rPr lang="en-US" sz="2000" dirty="0"/>
              <a:t> tilting angle: </a:t>
            </a:r>
            <a:r>
              <a:rPr lang="en-US" sz="2000" b="1" dirty="0"/>
              <a:t>10</a:t>
            </a:r>
            <a:r>
              <a:rPr lang="en-US" sz="2000" dirty="0"/>
              <a:t> dark count events are found.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Thus, dark count rate (1.3T) = </a:t>
            </a:r>
            <a:r>
              <a:rPr lang="en-US" sz="2000" b="1" dirty="0"/>
              <a:t>28.4 Hz/cm</a:t>
            </a:r>
            <a:r>
              <a:rPr lang="en-US" sz="2000" b="1" baseline="30000" dirty="0"/>
              <a:t>2</a:t>
            </a:r>
            <a:r>
              <a:rPr lang="en-US" sz="20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With HV setting 200-675-200-675-200, </a:t>
            </a:r>
            <a:r>
              <a:rPr lang="en-US" sz="2000" b="1" dirty="0"/>
              <a:t>0 T</a:t>
            </a:r>
            <a:r>
              <a:rPr lang="en-US" sz="2000" dirty="0"/>
              <a:t> magnetic field, 5697 dark count events are found in one run.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Thus, dark count rate (0 T) = </a:t>
            </a:r>
            <a:r>
              <a:rPr lang="en-US" sz="2000" b="1" dirty="0"/>
              <a:t>168 kHz/cm</a:t>
            </a:r>
            <a:r>
              <a:rPr lang="en-US" sz="2000" b="1" baseline="30000" dirty="0"/>
              <a:t>2</a:t>
            </a:r>
            <a:r>
              <a:rPr lang="en-US" sz="2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Approach using oscilloscope also ready.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33EC5-90A5-C6F0-3554-1DD04BFF1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7D6CF-F046-5280-AE87-2C0D563AADB7}"/>
              </a:ext>
            </a:extLst>
          </p:cNvPr>
          <p:cNvSpPr/>
          <p:nvPr/>
        </p:nvSpPr>
        <p:spPr>
          <a:xfrm>
            <a:off x="3426106" y="2187615"/>
            <a:ext cx="289368" cy="31714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LASER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9A7057F-0C6B-9BCD-38B2-968A0244AFEC}"/>
              </a:ext>
            </a:extLst>
          </p:cNvPr>
          <p:cNvSpPr/>
          <p:nvPr/>
        </p:nvSpPr>
        <p:spPr>
          <a:xfrm rot="5400000">
            <a:off x="1986915" y="4608409"/>
            <a:ext cx="248684" cy="2166713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10E15-ABE1-0809-7F6F-27D3F247345B}"/>
              </a:ext>
            </a:extLst>
          </p:cNvPr>
          <p:cNvSpPr txBox="1"/>
          <p:nvPr/>
        </p:nvSpPr>
        <p:spPr>
          <a:xfrm rot="16200000">
            <a:off x="502252" y="221130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3FC48-EFAB-1E17-1471-07B6AB4E3DA7}"/>
              </a:ext>
            </a:extLst>
          </p:cNvPr>
          <p:cNvSpPr txBox="1"/>
          <p:nvPr/>
        </p:nvSpPr>
        <p:spPr>
          <a:xfrm>
            <a:off x="4787920" y="5539109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Bin [0.2ns]</a:t>
            </a:r>
          </a:p>
        </p:txBody>
      </p:sp>
    </p:spTree>
    <p:extLst>
      <p:ext uri="{BB962C8B-B14F-4D97-AF65-F5344CB8AC3E}">
        <p14:creationId xmlns:p14="http://schemas.microsoft.com/office/powerpoint/2010/main" val="27519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67E-F78F-B3A7-2229-1A06F914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resolution with DRS4 readout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9B01-303D-9F60-1037-8DF15BFB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5054487"/>
            <a:ext cx="11049000" cy="132556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 a 1.3 T magnetic field, HV setting 200-675-200-675-200, 0</a:t>
            </a:r>
            <a:r>
              <a:rPr lang="en-US" sz="2000" baseline="30000" dirty="0"/>
              <a:t>o</a:t>
            </a:r>
            <a:r>
              <a:rPr lang="en-US" sz="2000" dirty="0"/>
              <a:t> tilting angle, achieves average 52 </a:t>
            </a:r>
            <a:r>
              <a:rPr lang="en-US" sz="2000" dirty="0" err="1"/>
              <a:t>ps</a:t>
            </a:r>
            <a:r>
              <a:rPr lang="en-US" sz="2000" dirty="0"/>
              <a:t> timing using PiLas and time calibrated DRS4. (see left)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Dependence of B-field is shown on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03903-3920-BB25-D73D-FD498AC03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6" name="Picture 5" descr="A graph of a number of individuals&#10;&#10;AI-generated content may be incorrect.">
            <a:extLst>
              <a:ext uri="{FF2B5EF4-FFF2-40B4-BE49-F238E27FC236}">
                <a16:creationId xmlns:a16="http://schemas.microsoft.com/office/drawing/2014/main" id="{C25F2FA1-BBF3-98A9-2F9C-0D01C9849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43" y="1396887"/>
            <a:ext cx="50673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30CF6F-8A9B-DF53-77E6-F224D04B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56422" y="690407"/>
            <a:ext cx="3657598" cy="50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2A0C5-0DEC-C4DA-67E5-2CE4CF347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A2207-A0BC-B7F7-5B8B-CC59F347C3F0}"/>
              </a:ext>
            </a:extLst>
          </p:cNvPr>
          <p:cNvSpPr txBox="1"/>
          <p:nvPr/>
        </p:nvSpPr>
        <p:spPr>
          <a:xfrm>
            <a:off x="4507263" y="2921168"/>
            <a:ext cx="3177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181053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6158-0449-1446-473B-4281A7DA7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8D2D4F-A70B-453E-0B7A-9DCA0A63EE07}"/>
              </a:ext>
            </a:extLst>
          </p:cNvPr>
          <p:cNvGrpSpPr/>
          <p:nvPr/>
        </p:nvGrpSpPr>
        <p:grpSpPr>
          <a:xfrm>
            <a:off x="243841" y="1323460"/>
            <a:ext cx="11704320" cy="4211080"/>
            <a:chOff x="243841" y="1323460"/>
            <a:chExt cx="11704320" cy="42110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9AB1AE-8597-7D03-F7F6-141AD1CAB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990461" y="-2423160"/>
              <a:ext cx="4211079" cy="117043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7A5BC7-F70C-41C8-484D-7D4AF0BD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52034"/>
            <a:stretch>
              <a:fillRect/>
            </a:stretch>
          </p:blipFill>
          <p:spPr>
            <a:xfrm rot="5400000">
              <a:off x="7035568" y="621948"/>
              <a:ext cx="4211079" cy="56141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61D944-C3BD-3541-11C0-32877444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386"/>
            <a:ext cx="11049000" cy="1325563"/>
          </a:xfrm>
        </p:spPr>
        <p:txBody>
          <a:bodyPr/>
          <a:lstStyle/>
          <a:p>
            <a:r>
              <a:rPr lang="en-US" dirty="0"/>
              <a:t>Gain VS Magnetic Field (w/ </a:t>
            </a:r>
            <a:r>
              <a:rPr lang="en-US" dirty="0" err="1"/>
              <a:t>θ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66E16-824D-5D4A-F66A-260BC1CE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F0C65-83EC-AB61-1385-4928F04100C0}"/>
              </a:ext>
            </a:extLst>
          </p:cNvPr>
          <p:cNvSpPr txBox="1"/>
          <p:nvPr/>
        </p:nvSpPr>
        <p:spPr>
          <a:xfrm>
            <a:off x="0" y="629392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JIHEE KIM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A55CB-B14B-704A-37D6-1D4E4B83DB9E}"/>
              </a:ext>
            </a:extLst>
          </p:cNvPr>
          <p:cNvSpPr txBox="1"/>
          <p:nvPr/>
        </p:nvSpPr>
        <p:spPr>
          <a:xfrm>
            <a:off x="1195754" y="1323460"/>
            <a:ext cx="395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Alexander’s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F3F51-D0BE-70D0-5C4E-41C26607E6AB}"/>
              </a:ext>
            </a:extLst>
          </p:cNvPr>
          <p:cNvSpPr txBox="1"/>
          <p:nvPr/>
        </p:nvSpPr>
        <p:spPr>
          <a:xfrm>
            <a:off x="7037196" y="1339309"/>
            <a:ext cx="395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Yifan’s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13310-7684-5787-5E94-09A517F3833D}"/>
              </a:ext>
            </a:extLst>
          </p:cNvPr>
          <p:cNvSpPr txBox="1"/>
          <p:nvPr/>
        </p:nvSpPr>
        <p:spPr>
          <a:xfrm>
            <a:off x="501706" y="5388884"/>
            <a:ext cx="1134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Yifan uses peak searching, amplitude&gt;2 mV, fit with Skewed Gaussian, (|peak - mean|) as error.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/>
              <a:t>θ</a:t>
            </a:r>
            <a:r>
              <a:rPr lang="en-US" sz="2000" dirty="0"/>
              <a:t>=+12.5°, has the lowest gain. </a:t>
            </a:r>
          </a:p>
        </p:txBody>
      </p:sp>
    </p:spTree>
    <p:extLst>
      <p:ext uri="{BB962C8B-B14F-4D97-AF65-F5344CB8AC3E}">
        <p14:creationId xmlns:p14="http://schemas.microsoft.com/office/powerpoint/2010/main" val="418810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BCE2F-810D-8AB1-A6DD-4A3A62D38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2FD0-F453-6DD0-6A6D-D750AB07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386"/>
            <a:ext cx="11620500" cy="1325563"/>
          </a:xfrm>
        </p:spPr>
        <p:txBody>
          <a:bodyPr/>
          <a:lstStyle/>
          <a:p>
            <a:r>
              <a:rPr lang="en-US" dirty="0"/>
              <a:t>Gain VS Magnetic Field (w/ HV)@ </a:t>
            </a:r>
            <a:r>
              <a:rPr lang="en-US" dirty="0" err="1"/>
              <a:t>θ</a:t>
            </a:r>
            <a:r>
              <a:rPr lang="en-US" dirty="0"/>
              <a:t>=-12.5°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AB85D-BD1E-F055-D530-B072AF6F8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93188-7B05-7BBA-2F80-882114DC1654}"/>
              </a:ext>
            </a:extLst>
          </p:cNvPr>
          <p:cNvSpPr txBox="1"/>
          <p:nvPr/>
        </p:nvSpPr>
        <p:spPr>
          <a:xfrm>
            <a:off x="0" y="629392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JIHEE KIM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673DF6-F018-9878-9A95-D2507FF3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90461" y="-2423160"/>
            <a:ext cx="4211079" cy="11704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A51D2-D341-6B51-0B6E-22C1B02C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843"/>
          <a:stretch>
            <a:fillRect/>
          </a:stretch>
        </p:blipFill>
        <p:spPr>
          <a:xfrm rot="5400000">
            <a:off x="7024434" y="610814"/>
            <a:ext cx="4211079" cy="5636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14766-33A9-DE8C-756B-D1FF8B9FD0CA}"/>
              </a:ext>
            </a:extLst>
          </p:cNvPr>
          <p:cNvSpPr txBox="1"/>
          <p:nvPr/>
        </p:nvSpPr>
        <p:spPr>
          <a:xfrm>
            <a:off x="1195754" y="1323460"/>
            <a:ext cx="395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Alexander’s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9B4D0-DE09-DF97-7F75-1E5059BD6C9B}"/>
              </a:ext>
            </a:extLst>
          </p:cNvPr>
          <p:cNvSpPr txBox="1"/>
          <p:nvPr/>
        </p:nvSpPr>
        <p:spPr>
          <a:xfrm>
            <a:off x="7037196" y="1339309"/>
            <a:ext cx="395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Yifan’s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4104D-FEF1-7797-ADA4-A93232E1ACEB}"/>
              </a:ext>
            </a:extLst>
          </p:cNvPr>
          <p:cNvSpPr txBox="1"/>
          <p:nvPr/>
        </p:nvSpPr>
        <p:spPr>
          <a:xfrm>
            <a:off x="501706" y="5666676"/>
            <a:ext cx="113450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/>
              <a:t>Large difference was shown at 1900 A measurement especially at HV = 650 V and 725 V. </a:t>
            </a:r>
          </a:p>
        </p:txBody>
      </p:sp>
    </p:spTree>
    <p:extLst>
      <p:ext uri="{BB962C8B-B14F-4D97-AF65-F5344CB8AC3E}">
        <p14:creationId xmlns:p14="http://schemas.microsoft.com/office/powerpoint/2010/main" val="347551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D5793612-B222-9900-1789-4A170D62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275" y="1235287"/>
            <a:ext cx="3640610" cy="2627809"/>
          </a:xfrm>
          <a:prstGeom prst="rect">
            <a:avLst/>
          </a:prstGeom>
        </p:spPr>
      </p:pic>
      <p:pic>
        <p:nvPicPr>
          <p:cNvPr id="10" name="Picture 9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B4AF3476-3D43-723E-993E-36D6D93A4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279" y="1235288"/>
            <a:ext cx="3640611" cy="2627809"/>
          </a:xfrm>
          <a:prstGeom prst="rect">
            <a:avLst/>
          </a:prstGeom>
        </p:spPr>
      </p:pic>
      <p:pic>
        <p:nvPicPr>
          <p:cNvPr id="6" name="Picture 5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A99A6688-9518-E7B2-4AC2-166AAEA0C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84" y="1235289"/>
            <a:ext cx="3640610" cy="2627809"/>
          </a:xfrm>
          <a:prstGeom prst="rect">
            <a:avLst/>
          </a:prstGeom>
        </p:spPr>
      </p:pic>
      <p:pic>
        <p:nvPicPr>
          <p:cNvPr id="16" name="Picture 15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4DBB9152-EE7C-10A5-398F-54953E3F1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474" y="3780562"/>
            <a:ext cx="3640612" cy="2627810"/>
          </a:xfrm>
          <a:prstGeom prst="rect">
            <a:avLst/>
          </a:prstGeom>
        </p:spPr>
      </p:pic>
      <p:pic>
        <p:nvPicPr>
          <p:cNvPr id="12" name="Picture 11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3D05F065-4F3A-E442-2702-DD3BC81BF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693" y="3780562"/>
            <a:ext cx="3640613" cy="2627811"/>
          </a:xfrm>
          <a:prstGeom prst="rect">
            <a:avLst/>
          </a:prstGeom>
        </p:spPr>
      </p:pic>
      <p:pic>
        <p:nvPicPr>
          <p:cNvPr id="8" name="Picture 7" descr="A graph of a number of numbers and a line&#10;&#10;AI-generated content may be incorrect.">
            <a:extLst>
              <a:ext uri="{FF2B5EF4-FFF2-40B4-BE49-F238E27FC236}">
                <a16:creationId xmlns:a16="http://schemas.microsoft.com/office/drawing/2014/main" id="{03B316CA-92C6-A2F6-74CF-414122070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01" y="3654061"/>
            <a:ext cx="3640610" cy="2627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1BA522-EBBA-8B22-FECF-891F4E36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this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CD8A-E92C-A037-F2A5-0FA388E9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1004" y="6316595"/>
            <a:ext cx="7419776" cy="615858"/>
          </a:xfrm>
        </p:spPr>
        <p:txBody>
          <a:bodyPr>
            <a:normAutofit fontScale="92500"/>
          </a:bodyPr>
          <a:lstStyle/>
          <a:p>
            <a:r>
              <a:rPr lang="en-US" dirty="0"/>
              <a:t>Complimentary documents for timing VS B-Field.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ADE42-D8D7-2F05-62B0-C2EE2C9A3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948560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template" id="{14327567-8384-064F-967D-082EA48347E7}" vid="{9E48A599-A5FF-7B4F-A05C-A2EF1B6281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482</TotalTime>
  <Words>364</Words>
  <Application>Microsoft Macintosh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BNL</vt:lpstr>
      <vt:lpstr>Yifan Jin</vt:lpstr>
      <vt:lpstr>Repetition rate dependency</vt:lpstr>
      <vt:lpstr>After-pulse</vt:lpstr>
      <vt:lpstr>Dark count rate</vt:lpstr>
      <vt:lpstr>Timing resolution with DRS4 readout</vt:lpstr>
      <vt:lpstr>PowerPoint Presentation</vt:lpstr>
      <vt:lpstr>Gain VS Magnetic Field (w/ θ)</vt:lpstr>
      <vt:lpstr>Gain VS Magnetic Field (w/ HV)@ θ=-12.5°</vt:lpstr>
      <vt:lpstr>Delete this slide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Kim, Jihee</dc:creator>
  <cp:keywords/>
  <dc:description/>
  <cp:lastModifiedBy>Yifan Jin</cp:lastModifiedBy>
  <cp:revision>46</cp:revision>
  <dcterms:created xsi:type="dcterms:W3CDTF">2026-01-05T16:52:40Z</dcterms:created>
  <dcterms:modified xsi:type="dcterms:W3CDTF">2026-01-11T18:07:36Z</dcterms:modified>
  <cp:category/>
</cp:coreProperties>
</file>