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4" r:id="rId2"/>
  </p:sldMasterIdLst>
  <p:notesMasterIdLst>
    <p:notesMasterId r:id="rId58"/>
  </p:notesMasterIdLst>
  <p:sldIdLst>
    <p:sldId id="260" r:id="rId3"/>
    <p:sldId id="264" r:id="rId4"/>
    <p:sldId id="340" r:id="rId5"/>
    <p:sldId id="302" r:id="rId6"/>
    <p:sldId id="351" r:id="rId7"/>
    <p:sldId id="341" r:id="rId8"/>
    <p:sldId id="270" r:id="rId9"/>
    <p:sldId id="321" r:id="rId10"/>
    <p:sldId id="320" r:id="rId11"/>
    <p:sldId id="277" r:id="rId12"/>
    <p:sldId id="328" r:id="rId13"/>
    <p:sldId id="329" r:id="rId14"/>
    <p:sldId id="330" r:id="rId15"/>
    <p:sldId id="342" r:id="rId16"/>
    <p:sldId id="352" r:id="rId17"/>
    <p:sldId id="344" r:id="rId18"/>
    <p:sldId id="343" r:id="rId19"/>
    <p:sldId id="345" r:id="rId20"/>
    <p:sldId id="353" r:id="rId21"/>
    <p:sldId id="346" r:id="rId22"/>
    <p:sldId id="347" r:id="rId23"/>
    <p:sldId id="324" r:id="rId24"/>
    <p:sldId id="349" r:id="rId25"/>
    <p:sldId id="350" r:id="rId26"/>
    <p:sldId id="354" r:id="rId27"/>
    <p:sldId id="348" r:id="rId28"/>
    <p:sldId id="309" r:id="rId29"/>
    <p:sldId id="274" r:id="rId30"/>
    <p:sldId id="325" r:id="rId31"/>
    <p:sldId id="259" r:id="rId32"/>
    <p:sldId id="276" r:id="rId33"/>
    <p:sldId id="296" r:id="rId34"/>
    <p:sldId id="303" r:id="rId35"/>
    <p:sldId id="304" r:id="rId36"/>
    <p:sldId id="326" r:id="rId37"/>
    <p:sldId id="275" r:id="rId38"/>
    <p:sldId id="282" r:id="rId39"/>
    <p:sldId id="283" r:id="rId40"/>
    <p:sldId id="327" r:id="rId41"/>
    <p:sldId id="284" r:id="rId42"/>
    <p:sldId id="285" r:id="rId43"/>
    <p:sldId id="271" r:id="rId44"/>
    <p:sldId id="291" r:id="rId45"/>
    <p:sldId id="293" r:id="rId46"/>
    <p:sldId id="278" r:id="rId47"/>
    <p:sldId id="297" r:id="rId48"/>
    <p:sldId id="298" r:id="rId49"/>
    <p:sldId id="299" r:id="rId50"/>
    <p:sldId id="300" r:id="rId51"/>
    <p:sldId id="312" r:id="rId52"/>
    <p:sldId id="337" r:id="rId53"/>
    <p:sldId id="338" r:id="rId54"/>
    <p:sldId id="339" r:id="rId55"/>
    <p:sldId id="286" r:id="rId56"/>
    <p:sldId id="355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1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EFC9F-8698-71D6-832C-8B69531EC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87F9D2-C78A-CBF8-71D5-8E4063AF8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5A4E6B-4C1C-10DE-1195-3E3AE2DEC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10′: 10 feet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97392-FDBD-2F4F-208E-4BF807ED5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97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55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5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25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4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B1610B-AC3F-4534-488E-B7B6A71C75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4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906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969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974035"/>
            <a:ext cx="5181600" cy="5202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974035"/>
            <a:ext cx="5181600" cy="5202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91229-ED47-2AB4-220E-F5EA7A3822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3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94566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1769580"/>
            <a:ext cx="5157787" cy="44200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94566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769580"/>
            <a:ext cx="5183188" cy="44200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E06024-881A-A4D4-311B-F55498E6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D7D4AD-4EBC-C715-B282-99583D26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39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A02A4F-1E7D-9329-B205-49D56BDDC0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289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0F759-8C6B-1D92-69B7-2DD44544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8F006-02AF-30BE-9B66-27651FD6B7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18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F6D73-EB2C-F8F9-9DD3-4F28276743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743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D1CA7-D0B6-6696-3C32-2870761CD7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076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4BE94-217F-BD0F-6AFD-C903A1B6A5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096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D366B-108A-537B-EDED-3EA461EA8E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8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964097"/>
            <a:ext cx="11049000" cy="5028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3ABE5-93C8-527F-0A3E-4E902882A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2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1.png"/><Relationship Id="rId7" Type="http://schemas.openxmlformats.org/officeDocument/2006/relationships/image" Target="../media/image43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7.png"/><Relationship Id="rId4" Type="http://schemas.openxmlformats.org/officeDocument/2006/relationships/image" Target="../media/image100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indico.bnl.gov/category/719/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microsoft.com/office/2007/relationships/hdphoto" Target="../media/hdphoto1.wdp"/><Relationship Id="rId9" Type="http://schemas.openxmlformats.org/officeDocument/2006/relationships/image" Target="../media/image2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YWhTMTupEhW2SHGdD-VX3CkcM7VUVixBggy1QHezrBc/edit?gid=1483838853#gid=148383885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9CCF-B6E4-F848-8AF7-A07BBCF6E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Initial Results from HRPPD B-field Campaign at BNL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C9913-1CFD-E849-8BC3-3DEFEC5294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2026/01/12</a:t>
            </a:r>
          </a:p>
          <a:p>
            <a:r>
              <a:rPr lang="en-US" dirty="0"/>
              <a:t>ePIC TIC Meeting – HRPPDs in magnetic field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22B2E-4C7F-5E4F-B80E-F0D418C0DF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1027642" cy="1259607"/>
          </a:xfrm>
        </p:spPr>
        <p:txBody>
          <a:bodyPr/>
          <a:lstStyle/>
          <a:p>
            <a:r>
              <a:rPr lang="en-US" dirty="0"/>
              <a:t>Bob Azmoun, Yifan Jin, Jihee Kim, </a:t>
            </a:r>
            <a:r>
              <a:rPr lang="en-US" u="sng" dirty="0"/>
              <a:t>Alexander Kiselev</a:t>
            </a:r>
            <a:r>
              <a:rPr lang="en-US" dirty="0"/>
              <a:t>, Brian Page, Martin Purschke, Cheuk-Ping Wong, Craig Woody (BNL)</a:t>
            </a:r>
          </a:p>
          <a:p>
            <a:r>
              <a:rPr lang="en-US" dirty="0"/>
              <a:t>Andrew Tamis (Yale), Mark Popecki (Incom)</a:t>
            </a:r>
          </a:p>
        </p:txBody>
      </p:sp>
    </p:spTree>
    <p:extLst>
      <p:ext uri="{BB962C8B-B14F-4D97-AF65-F5344CB8AC3E}">
        <p14:creationId xmlns:p14="http://schemas.microsoft.com/office/powerpoint/2010/main" val="49112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CEDBB-F24A-BB8B-F6B6-46BAB81E9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6E9D4-B4FF-333D-C307-28FB0B11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Run Configuration Parameters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30A1D5-EE6E-6345-0492-AB5498BB9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88404"/>
            <a:ext cx="11504886" cy="506014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b="1" dirty="0"/>
              <a:t>Tilt axis</a:t>
            </a:r>
            <a:r>
              <a:rPr lang="en-US" sz="2600" dirty="0"/>
              <a:t>: +/-X, +/-Y, +/-X with assembly flip imitating B-field sign change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b="1" dirty="0"/>
              <a:t>High voltage (HV)</a:t>
            </a:r>
            <a:r>
              <a:rPr lang="en-US" sz="2600" dirty="0"/>
              <a:t>: MCP symmetric, MCP asymmetric, PC HV variation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b="1" dirty="0"/>
              <a:t>Magnetic field</a:t>
            </a:r>
            <a:r>
              <a:rPr lang="en-US" sz="2600" dirty="0"/>
              <a:t>: 0–1.86 T (magnet current 0–2000 A)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b="1" dirty="0"/>
              <a:t>Inclination angle (</a:t>
            </a:r>
            <a:r>
              <a:rPr lang="en-US" sz="2600" b="1" dirty="0" err="1"/>
              <a:t>θ</a:t>
            </a:r>
            <a:r>
              <a:rPr lang="en-US" sz="2600" b="1" dirty="0"/>
              <a:t>)</a:t>
            </a:r>
            <a:r>
              <a:rPr lang="en-US" sz="2600" dirty="0"/>
              <a:t>: -30° to +30° (actual range tilt axis dependent)</a:t>
            </a:r>
          </a:p>
          <a:p>
            <a:pPr marL="640080" indent="-457200">
              <a:buFont typeface="Courier New" panose="02070309020205020404" pitchFamily="49" charset="0"/>
              <a:buChar char="o"/>
            </a:pPr>
            <a:r>
              <a:rPr lang="en-US" sz="2000" dirty="0"/>
              <a:t>Only a fraction of results will be shown today; also see the backup</a:t>
            </a:r>
          </a:p>
          <a:p>
            <a:pPr marL="640080" indent="-457200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b="1" dirty="0"/>
              <a:t>Laser repetition rate</a:t>
            </a:r>
            <a:r>
              <a:rPr lang="en-US" sz="2600" dirty="0"/>
              <a:t>: 600 Hz, 1 kHz, 1.6 kHz (default), 2 kHz, 10 kHz </a:t>
            </a:r>
          </a:p>
          <a:p>
            <a:pPr marL="640080" indent="-457200">
              <a:buFont typeface="Courier New" panose="02070309020205020404" pitchFamily="49" charset="0"/>
              <a:buChar char="o"/>
            </a:pPr>
            <a:r>
              <a:rPr lang="en-US" sz="2000" dirty="0"/>
              <a:t>A NIM trigger pulse signal gets digitized by the V1742 along with the HRPPD pad signals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b="1" dirty="0"/>
              <a:t>Laser tune</a:t>
            </a:r>
            <a:r>
              <a:rPr lang="en-US" sz="2600" dirty="0"/>
              <a:t>: 30 %,  40 % (default)</a:t>
            </a:r>
          </a:p>
          <a:p>
            <a:pPr marL="640080" indent="-457200">
              <a:buFont typeface="Courier New" panose="02070309020205020404" pitchFamily="49" charset="0"/>
              <a:buChar char="o"/>
            </a:pPr>
            <a:r>
              <a:rPr lang="en-US" sz="2000" b="1" dirty="0"/>
              <a:t>Single photon mode</a:t>
            </a:r>
            <a:r>
              <a:rPr lang="en-US" sz="2000" dirty="0"/>
              <a:t>: typically, ~5-7% of “useful” events out of 100k events / run</a:t>
            </a:r>
          </a:p>
          <a:p>
            <a:pPr marL="640080" indent="-4572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b="1" dirty="0"/>
              <a:t>Notation</a:t>
            </a:r>
            <a:r>
              <a:rPr lang="en-US" sz="2600" dirty="0"/>
              <a:t>:          200 – 675 – 200 – 675 – 200V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533F6-2050-E683-581D-487E16679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4F37D-C3B4-F8D8-B306-257FD89C8600}"/>
              </a:ext>
            </a:extLst>
          </p:cNvPr>
          <p:cNvSpPr txBox="1"/>
          <p:nvPr/>
        </p:nvSpPr>
        <p:spPr>
          <a:xfrm>
            <a:off x="2396359" y="5769596"/>
            <a:ext cx="581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anode                                                        photocathode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B942D0-706D-5647-B948-69AD8F7A5C37}"/>
              </a:ext>
            </a:extLst>
          </p:cNvPr>
          <p:cNvCxnSpPr>
            <a:cxnSpLocks/>
          </p:cNvCxnSpPr>
          <p:nvPr/>
        </p:nvCxnSpPr>
        <p:spPr>
          <a:xfrm>
            <a:off x="3247696" y="5954262"/>
            <a:ext cx="3353826" cy="0"/>
          </a:xfrm>
          <a:prstGeom prst="straightConnector1">
            <a:avLst/>
          </a:prstGeom>
          <a:ln w="1270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80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4CC6E-1993-FA91-508E-1B812E492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23903-58D9-3E4C-780A-C2A4E0FA2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CAAB2-7435-ED23-8356-C820B3FD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HRPPD assembly rotation axes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824044C-47A9-1A3E-314B-C9C0CD3B3BCB}"/>
              </a:ext>
            </a:extLst>
          </p:cNvPr>
          <p:cNvGrpSpPr/>
          <p:nvPr/>
        </p:nvGrpSpPr>
        <p:grpSpPr>
          <a:xfrm>
            <a:off x="668102" y="1266919"/>
            <a:ext cx="5686912" cy="4844054"/>
            <a:chOff x="692649" y="1006973"/>
            <a:chExt cx="5686912" cy="4844054"/>
          </a:xfrm>
        </p:grpSpPr>
        <p:pic>
          <p:nvPicPr>
            <p:cNvPr id="12" name="Picture 11" descr="A picture containing indoor&#10;&#10;AI-generated content may be incorrect.">
              <a:extLst>
                <a:ext uri="{FF2B5EF4-FFF2-40B4-BE49-F238E27FC236}">
                  <a16:creationId xmlns:a16="http://schemas.microsoft.com/office/drawing/2014/main" id="{30B606F4-61F0-3AA9-63B9-C95414C3C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097" r="21625" b="13744"/>
            <a:stretch>
              <a:fillRect/>
            </a:stretch>
          </p:blipFill>
          <p:spPr>
            <a:xfrm rot="5400000">
              <a:off x="1105127" y="594495"/>
              <a:ext cx="4844054" cy="5669010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752E093-3722-A159-B2B7-0FB2CA20A8B8}"/>
                </a:ext>
              </a:extLst>
            </p:cNvPr>
            <p:cNvGrpSpPr/>
            <p:nvPr/>
          </p:nvGrpSpPr>
          <p:grpSpPr>
            <a:xfrm>
              <a:off x="863833" y="3857441"/>
              <a:ext cx="1034701" cy="1835974"/>
              <a:chOff x="7027157" y="4378292"/>
              <a:chExt cx="1034701" cy="1835974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BF9576E-3D5B-C842-3EC9-91138CE208CB}"/>
                  </a:ext>
                </a:extLst>
              </p:cNvPr>
              <p:cNvGrpSpPr/>
              <p:nvPr/>
            </p:nvGrpSpPr>
            <p:grpSpPr>
              <a:xfrm>
                <a:off x="7303239" y="5499570"/>
                <a:ext cx="127358" cy="200002"/>
                <a:chOff x="7303239" y="5499570"/>
                <a:chExt cx="127358" cy="200002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ECBBC4D-5813-EBA5-062E-18C4517BE5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05534" y="5591890"/>
                  <a:ext cx="110337" cy="10768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7247B4D3-2A58-9FA4-BB12-0FFF10762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03239" y="5499570"/>
                  <a:ext cx="127358" cy="9232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88E50BE-C957-09DB-F488-1F08602264B5}"/>
                  </a:ext>
                </a:extLst>
              </p:cNvPr>
              <p:cNvGrpSpPr/>
              <p:nvPr/>
            </p:nvGrpSpPr>
            <p:grpSpPr>
              <a:xfrm>
                <a:off x="7177198" y="5318863"/>
                <a:ext cx="120820" cy="176924"/>
                <a:chOff x="7177198" y="5318863"/>
                <a:chExt cx="120820" cy="176924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20BEE45-2314-314C-FF9C-E2B1E72051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77198" y="5318863"/>
                  <a:ext cx="120820" cy="11791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F7213727-68E1-7FFE-3DAD-415DD89E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94843" y="5318863"/>
                  <a:ext cx="0" cy="17692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2CF689C-2EED-FCD0-CDD3-BFF4E1AFA184}"/>
                  </a:ext>
                </a:extLst>
              </p:cNvPr>
              <p:cNvGrpSpPr/>
              <p:nvPr/>
            </p:nvGrpSpPr>
            <p:grpSpPr>
              <a:xfrm>
                <a:off x="7167768" y="4737186"/>
                <a:ext cx="629878" cy="1270708"/>
                <a:chOff x="1229285" y="5045887"/>
                <a:chExt cx="629878" cy="1270708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913A63B5-856E-D5B3-637A-98CB595D53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29285" y="5287255"/>
                  <a:ext cx="629878" cy="635450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E8AA7D91-D62D-3F40-49BA-E1DF9055F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29285" y="5045887"/>
                  <a:ext cx="0" cy="886343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78DC90EE-5745-8134-7C2A-1A6D1A14AA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9285" y="5922705"/>
                  <a:ext cx="499383" cy="393890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9D45BA2-6AEE-65D6-9A05-D0761799C655}"/>
                  </a:ext>
                </a:extLst>
              </p:cNvPr>
              <p:cNvSpPr txBox="1"/>
              <p:nvPr/>
            </p:nvSpPr>
            <p:spPr>
              <a:xfrm>
                <a:off x="7748952" y="469147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DD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x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ECD4115-0D01-3A64-4A57-F52C61ABEB3D}"/>
                  </a:ext>
                </a:extLst>
              </p:cNvPr>
              <p:cNvSpPr txBox="1"/>
              <p:nvPr/>
            </p:nvSpPr>
            <p:spPr>
              <a:xfrm>
                <a:off x="7027157" y="4378292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DD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y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30E4A2D-E871-913A-32F9-1EBCEA1C2C02}"/>
                  </a:ext>
                </a:extLst>
              </p:cNvPr>
              <p:cNvSpPr txBox="1"/>
              <p:nvPr/>
            </p:nvSpPr>
            <p:spPr>
              <a:xfrm>
                <a:off x="7598911" y="584493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DD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z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94DDE80-DB03-A1F5-97F9-334748D11B06}"/>
                </a:ext>
              </a:extLst>
            </p:cNvPr>
            <p:cNvGrpSpPr/>
            <p:nvPr/>
          </p:nvGrpSpPr>
          <p:grpSpPr>
            <a:xfrm>
              <a:off x="5964063" y="1149285"/>
              <a:ext cx="415498" cy="1236448"/>
              <a:chOff x="5964063" y="1149285"/>
              <a:chExt cx="415498" cy="1236448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0F56CA82-059C-9B2F-9480-955ECE7B94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68462" y="1499390"/>
                <a:ext cx="0" cy="886343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ED2D895E-2EA4-CAAB-0A73-2E87E88EBB62}"/>
                      </a:ext>
                    </a:extLst>
                  </p:cNvPr>
                  <p:cNvSpPr txBox="1"/>
                  <p:nvPr/>
                </p:nvSpPr>
                <p:spPr>
                  <a:xfrm>
                    <a:off x="5964063" y="1149285"/>
                    <a:ext cx="415498" cy="4029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⃑"/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𝑩</m:t>
                              </m:r>
                            </m:e>
                          </m:acc>
                        </m:oMath>
                      </m:oMathPara>
                    </a14:m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ED2D895E-2EA4-CAAB-0A73-2E87E88EBB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4063" y="1149285"/>
                    <a:ext cx="415498" cy="40293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105F991-6445-8227-3306-7CE47AE4D9DF}"/>
              </a:ext>
            </a:extLst>
          </p:cNvPr>
          <p:cNvSpPr txBox="1"/>
          <p:nvPr/>
        </p:nvSpPr>
        <p:spPr>
          <a:xfrm>
            <a:off x="905057" y="905139"/>
            <a:ext cx="511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HRRPD facing down, +/-X rotation (“main” axis)</a:t>
            </a:r>
          </a:p>
        </p:txBody>
      </p:sp>
    </p:spTree>
    <p:extLst>
      <p:ext uri="{BB962C8B-B14F-4D97-AF65-F5344CB8AC3E}">
        <p14:creationId xmlns:p14="http://schemas.microsoft.com/office/powerpoint/2010/main" val="2160750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B8F59-C3B3-CC19-7C23-5774D3C0B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F0CEB-6D3B-ED55-17F3-464503DB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AE90A18-AF2B-AD98-7565-E876D200A373}"/>
              </a:ext>
            </a:extLst>
          </p:cNvPr>
          <p:cNvGrpSpPr/>
          <p:nvPr/>
        </p:nvGrpSpPr>
        <p:grpSpPr>
          <a:xfrm>
            <a:off x="668102" y="1266919"/>
            <a:ext cx="5686912" cy="4844054"/>
            <a:chOff x="692649" y="1006973"/>
            <a:chExt cx="5686912" cy="4844054"/>
          </a:xfrm>
        </p:grpSpPr>
        <p:pic>
          <p:nvPicPr>
            <p:cNvPr id="12" name="Picture 11" descr="A picture containing indoor&#10;&#10;AI-generated content may be incorrect.">
              <a:extLst>
                <a:ext uri="{FF2B5EF4-FFF2-40B4-BE49-F238E27FC236}">
                  <a16:creationId xmlns:a16="http://schemas.microsoft.com/office/drawing/2014/main" id="{A84B1E2C-EDA6-80DC-7B54-6EDF2828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097" r="21625" b="13744"/>
            <a:stretch>
              <a:fillRect/>
            </a:stretch>
          </p:blipFill>
          <p:spPr>
            <a:xfrm rot="5400000">
              <a:off x="1105127" y="594495"/>
              <a:ext cx="4844054" cy="5669010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AF9C76B-8655-7024-091B-B1AE9B469931}"/>
                </a:ext>
              </a:extLst>
            </p:cNvPr>
            <p:cNvGrpSpPr/>
            <p:nvPr/>
          </p:nvGrpSpPr>
          <p:grpSpPr>
            <a:xfrm>
              <a:off x="863833" y="3857441"/>
              <a:ext cx="1034701" cy="1835974"/>
              <a:chOff x="7027157" y="4378292"/>
              <a:chExt cx="1034701" cy="1835974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3279E4E-54A8-F5D4-7EB7-C58110E065CD}"/>
                  </a:ext>
                </a:extLst>
              </p:cNvPr>
              <p:cNvGrpSpPr/>
              <p:nvPr/>
            </p:nvGrpSpPr>
            <p:grpSpPr>
              <a:xfrm>
                <a:off x="7303239" y="5499570"/>
                <a:ext cx="127358" cy="200002"/>
                <a:chOff x="7303239" y="5499570"/>
                <a:chExt cx="127358" cy="200002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CFC242D-B499-86BD-97CC-6314C203D0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05534" y="5591890"/>
                  <a:ext cx="110337" cy="10768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B434C27D-676C-3A6D-C809-A8AE51FA2D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03239" y="5499570"/>
                  <a:ext cx="127358" cy="9232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45E5A2BF-92E9-729D-1121-BF8E3CEF2FB4}"/>
                  </a:ext>
                </a:extLst>
              </p:cNvPr>
              <p:cNvGrpSpPr/>
              <p:nvPr/>
            </p:nvGrpSpPr>
            <p:grpSpPr>
              <a:xfrm>
                <a:off x="7177198" y="5318863"/>
                <a:ext cx="120820" cy="176924"/>
                <a:chOff x="7177198" y="5318863"/>
                <a:chExt cx="120820" cy="176924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80C4E9B-2D95-6DA5-3558-0D372948D3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77198" y="5318863"/>
                  <a:ext cx="120820" cy="11791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786074E9-9CF5-F213-E5C5-836A24D651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94843" y="5318863"/>
                  <a:ext cx="0" cy="17692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D80738A-EDAC-8553-B38C-ADF8C3EFD638}"/>
                  </a:ext>
                </a:extLst>
              </p:cNvPr>
              <p:cNvGrpSpPr/>
              <p:nvPr/>
            </p:nvGrpSpPr>
            <p:grpSpPr>
              <a:xfrm>
                <a:off x="7167768" y="4737186"/>
                <a:ext cx="629878" cy="1270708"/>
                <a:chOff x="1229285" y="5045887"/>
                <a:chExt cx="629878" cy="1270708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843FFE37-E39B-9641-01EC-110FD2E264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29285" y="5287255"/>
                  <a:ext cx="629878" cy="635450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B54669D2-3D50-5847-2E32-AD5A85DCE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29285" y="5045887"/>
                  <a:ext cx="0" cy="886343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97409CCB-2448-9714-6A8D-B21A7223A2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9285" y="5922705"/>
                  <a:ext cx="499383" cy="393890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141B620-6F94-72F8-B7FC-486FA80D2783}"/>
                  </a:ext>
                </a:extLst>
              </p:cNvPr>
              <p:cNvSpPr txBox="1"/>
              <p:nvPr/>
            </p:nvSpPr>
            <p:spPr>
              <a:xfrm>
                <a:off x="7748952" y="469147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x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9E08C77-E275-E1CE-F704-20A60F27A243}"/>
                  </a:ext>
                </a:extLst>
              </p:cNvPr>
              <p:cNvSpPr txBox="1"/>
              <p:nvPr/>
            </p:nvSpPr>
            <p:spPr>
              <a:xfrm>
                <a:off x="7027157" y="4378292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y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6DA00D3-052B-DE6B-5A58-7E478927E5A1}"/>
                  </a:ext>
                </a:extLst>
              </p:cNvPr>
              <p:cNvSpPr txBox="1"/>
              <p:nvPr/>
            </p:nvSpPr>
            <p:spPr>
              <a:xfrm>
                <a:off x="7598911" y="584493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z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E85E9FA-86E6-CCCB-1A50-C53065333465}"/>
                </a:ext>
              </a:extLst>
            </p:cNvPr>
            <p:cNvGrpSpPr/>
            <p:nvPr/>
          </p:nvGrpSpPr>
          <p:grpSpPr>
            <a:xfrm>
              <a:off x="5964063" y="1149285"/>
              <a:ext cx="415498" cy="1236448"/>
              <a:chOff x="5964063" y="1149285"/>
              <a:chExt cx="415498" cy="1236448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8986BED6-2EA9-BB82-4467-4E9F3206FB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68462" y="1499390"/>
                <a:ext cx="0" cy="886343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77F9DA14-D1EE-040B-684B-3ED6F5915237}"/>
                      </a:ext>
                    </a:extLst>
                  </p:cNvPr>
                  <p:cNvSpPr txBox="1"/>
                  <p:nvPr/>
                </p:nvSpPr>
                <p:spPr>
                  <a:xfrm>
                    <a:off x="5964063" y="1149285"/>
                    <a:ext cx="415498" cy="4029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oMath>
                      </m:oMathPara>
                    </a14:m>
                    <a:endParaRPr lang="en-US" b="1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77F9DA14-D1EE-040B-684B-3ED6F59152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4063" y="1149285"/>
                    <a:ext cx="415498" cy="40293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946BD415-368D-0720-3559-DC8356AFB72D}"/>
              </a:ext>
            </a:extLst>
          </p:cNvPr>
          <p:cNvSpPr/>
          <p:nvPr/>
        </p:nvSpPr>
        <p:spPr>
          <a:xfrm>
            <a:off x="2054994" y="2608446"/>
            <a:ext cx="2810577" cy="2310063"/>
          </a:xfrm>
          <a:custGeom>
            <a:avLst/>
            <a:gdLst>
              <a:gd name="csX0" fmla="*/ 0 w 2810577"/>
              <a:gd name="csY0" fmla="*/ 1140594 h 2310063"/>
              <a:gd name="csX1" fmla="*/ 1535229 w 2810577"/>
              <a:gd name="csY1" fmla="*/ 2310063 h 2310063"/>
              <a:gd name="csX2" fmla="*/ 2810577 w 2810577"/>
              <a:gd name="csY2" fmla="*/ 880712 h 2310063"/>
              <a:gd name="csX3" fmla="*/ 1313848 w 2810577"/>
              <a:gd name="csY3" fmla="*/ 0 h 2310063"/>
              <a:gd name="csX4" fmla="*/ 0 w 2810577"/>
              <a:gd name="csY4" fmla="*/ 1140594 h 23100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810577" h="2310063">
                <a:moveTo>
                  <a:pt x="0" y="1140594"/>
                </a:moveTo>
                <a:lnTo>
                  <a:pt x="1535229" y="2310063"/>
                </a:lnTo>
                <a:lnTo>
                  <a:pt x="2810577" y="880712"/>
                </a:lnTo>
                <a:lnTo>
                  <a:pt x="1313848" y="0"/>
                </a:lnTo>
                <a:lnTo>
                  <a:pt x="0" y="1140594"/>
                </a:lnTo>
                <a:close/>
              </a:path>
            </a:pathLst>
          </a:custGeom>
          <a:solidFill>
            <a:schemeClr val="bg1">
              <a:alpha val="6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CA599B-123E-C129-254E-447B5335EB09}"/>
              </a:ext>
            </a:extLst>
          </p:cNvPr>
          <p:cNvGrpSpPr/>
          <p:nvPr/>
        </p:nvGrpSpPr>
        <p:grpSpPr>
          <a:xfrm>
            <a:off x="3555669" y="2913305"/>
            <a:ext cx="434734" cy="442731"/>
            <a:chOff x="3516751" y="2885811"/>
            <a:chExt cx="434734" cy="4427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F4BE29-C9E7-D1AD-63C9-02E3777741A2}"/>
                </a:ext>
              </a:extLst>
            </p:cNvPr>
            <p:cNvSpPr txBox="1"/>
            <p:nvPr/>
          </p:nvSpPr>
          <p:spPr>
            <a:xfrm>
              <a:off x="3516751" y="2885811"/>
              <a:ext cx="4347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PC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20B3753-E4C1-27D0-BA6D-BB6EF2AEF79D}"/>
                </a:ext>
              </a:extLst>
            </p:cNvPr>
            <p:cNvSpPr/>
            <p:nvPr/>
          </p:nvSpPr>
          <p:spPr>
            <a:xfrm>
              <a:off x="3641785" y="3143876"/>
              <a:ext cx="184666" cy="1846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13842FF4-D9E7-DDCE-ABE6-DC7B5905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</p:spPr>
        <p:txBody>
          <a:bodyPr>
            <a:normAutofit fontScale="90000"/>
          </a:bodyPr>
          <a:lstStyle/>
          <a:p>
            <a:r>
              <a:rPr lang="en-US" dirty="0"/>
              <a:t>HRPPD assembly rotation axes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DE438D-2DFB-C685-61E6-ABE38F87392E}"/>
              </a:ext>
            </a:extLst>
          </p:cNvPr>
          <p:cNvSpPr txBox="1"/>
          <p:nvPr/>
        </p:nvSpPr>
        <p:spPr>
          <a:xfrm>
            <a:off x="905057" y="905139"/>
            <a:ext cx="511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HRRPD facing down, +/-X rotation (“main” axis)</a:t>
            </a:r>
          </a:p>
        </p:txBody>
      </p:sp>
    </p:spTree>
    <p:extLst>
      <p:ext uri="{BB962C8B-B14F-4D97-AF65-F5344CB8AC3E}">
        <p14:creationId xmlns:p14="http://schemas.microsoft.com/office/powerpoint/2010/main" val="1512815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964BF-E8EE-8DF1-144C-2C8828D35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4E0D03-9C37-FCFE-563D-CA681A2CF422}"/>
              </a:ext>
            </a:extLst>
          </p:cNvPr>
          <p:cNvGrpSpPr/>
          <p:nvPr/>
        </p:nvGrpSpPr>
        <p:grpSpPr>
          <a:xfrm>
            <a:off x="668102" y="1266919"/>
            <a:ext cx="5686912" cy="4844054"/>
            <a:chOff x="692649" y="1006973"/>
            <a:chExt cx="5686912" cy="4844054"/>
          </a:xfrm>
        </p:grpSpPr>
        <p:pic>
          <p:nvPicPr>
            <p:cNvPr id="25" name="Picture 24" descr="A picture containing indoor&#10;&#10;AI-generated content may be incorrect.">
              <a:extLst>
                <a:ext uri="{FF2B5EF4-FFF2-40B4-BE49-F238E27FC236}">
                  <a16:creationId xmlns:a16="http://schemas.microsoft.com/office/drawing/2014/main" id="{8439F7AC-365F-F07A-BC9F-93DB8551F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097" r="21625" b="13744"/>
            <a:stretch>
              <a:fillRect/>
            </a:stretch>
          </p:blipFill>
          <p:spPr>
            <a:xfrm rot="5400000">
              <a:off x="1105127" y="594495"/>
              <a:ext cx="4844054" cy="5669010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B624BA4-7EF4-3B74-2D75-46E5E8FEFADB}"/>
                </a:ext>
              </a:extLst>
            </p:cNvPr>
            <p:cNvGrpSpPr/>
            <p:nvPr/>
          </p:nvGrpSpPr>
          <p:grpSpPr>
            <a:xfrm>
              <a:off x="863833" y="3857441"/>
              <a:ext cx="1034701" cy="1835974"/>
              <a:chOff x="7027157" y="4378292"/>
              <a:chExt cx="1034701" cy="183597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767CB74-D0FA-AC5F-678C-878CB5C14B33}"/>
                  </a:ext>
                </a:extLst>
              </p:cNvPr>
              <p:cNvGrpSpPr/>
              <p:nvPr/>
            </p:nvGrpSpPr>
            <p:grpSpPr>
              <a:xfrm>
                <a:off x="7303239" y="5499570"/>
                <a:ext cx="127358" cy="200002"/>
                <a:chOff x="7303239" y="5499570"/>
                <a:chExt cx="127358" cy="200002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AEB1A645-828B-AD20-11BF-0073C0B844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05534" y="5591890"/>
                  <a:ext cx="110337" cy="10768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28680418-5E2B-3628-9399-70F7AD6310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03239" y="5499570"/>
                  <a:ext cx="127358" cy="9232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C8EFA82D-7862-5749-A868-127146A6BD14}"/>
                  </a:ext>
                </a:extLst>
              </p:cNvPr>
              <p:cNvGrpSpPr/>
              <p:nvPr/>
            </p:nvGrpSpPr>
            <p:grpSpPr>
              <a:xfrm>
                <a:off x="7177198" y="5318863"/>
                <a:ext cx="120820" cy="176924"/>
                <a:chOff x="7177198" y="5318863"/>
                <a:chExt cx="120820" cy="176924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340AF854-E2CD-8062-D118-77CE6C958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77198" y="5318863"/>
                  <a:ext cx="120820" cy="11791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D15244E8-0BA4-3E5B-8BF0-E446F41EB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94843" y="5318863"/>
                  <a:ext cx="0" cy="17692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6609A24-EE2D-DD2E-3FED-8733BA376CC8}"/>
                  </a:ext>
                </a:extLst>
              </p:cNvPr>
              <p:cNvGrpSpPr/>
              <p:nvPr/>
            </p:nvGrpSpPr>
            <p:grpSpPr>
              <a:xfrm>
                <a:off x="7167768" y="4737186"/>
                <a:ext cx="629878" cy="1270708"/>
                <a:chOff x="1229285" y="5045887"/>
                <a:chExt cx="629878" cy="1270708"/>
              </a:xfrm>
            </p:grpSpPr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2E8520AD-3B12-C690-9F86-FB0F1A73A8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29285" y="5287255"/>
                  <a:ext cx="629878" cy="635450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917B382F-CF61-DF75-DD8B-5599362F3A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29285" y="5045887"/>
                  <a:ext cx="0" cy="886343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D42CF467-6FFE-4E59-40AF-67360FE660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9285" y="5922705"/>
                  <a:ext cx="499383" cy="393890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ECF29D-10DB-B6A5-15CC-8372EAD436D8}"/>
                  </a:ext>
                </a:extLst>
              </p:cNvPr>
              <p:cNvSpPr txBox="1"/>
              <p:nvPr/>
            </p:nvSpPr>
            <p:spPr>
              <a:xfrm>
                <a:off x="7748952" y="469147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x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3E78174-9CDE-A0AD-7EDC-87278917DB13}"/>
                  </a:ext>
                </a:extLst>
              </p:cNvPr>
              <p:cNvSpPr txBox="1"/>
              <p:nvPr/>
            </p:nvSpPr>
            <p:spPr>
              <a:xfrm>
                <a:off x="7027157" y="4378292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y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D3EAC1D-55AA-183C-032A-4971CC8742D7}"/>
                  </a:ext>
                </a:extLst>
              </p:cNvPr>
              <p:cNvSpPr txBox="1"/>
              <p:nvPr/>
            </p:nvSpPr>
            <p:spPr>
              <a:xfrm>
                <a:off x="7598911" y="584493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z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033075F-9E93-FE87-093E-28E6443FEC86}"/>
                </a:ext>
              </a:extLst>
            </p:cNvPr>
            <p:cNvGrpSpPr/>
            <p:nvPr/>
          </p:nvGrpSpPr>
          <p:grpSpPr>
            <a:xfrm>
              <a:off x="3977164" y="1534126"/>
              <a:ext cx="1174881" cy="1507503"/>
              <a:chOff x="3977164" y="1534126"/>
              <a:chExt cx="1174881" cy="1507503"/>
            </a:xfrm>
          </p:grpSpPr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8263AFE1-0654-9614-D6F9-AFFFAF482593}"/>
                  </a:ext>
                </a:extLst>
              </p:cNvPr>
              <p:cNvSpPr/>
              <p:nvPr/>
            </p:nvSpPr>
            <p:spPr>
              <a:xfrm rot="20307055">
                <a:off x="3977164" y="1770213"/>
                <a:ext cx="1070268" cy="1271416"/>
              </a:xfrm>
              <a:prstGeom prst="arc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4753CD1-3BB7-A71E-7C22-979967AADF20}"/>
                      </a:ext>
                    </a:extLst>
                  </p:cNvPr>
                  <p:cNvSpPr txBox="1"/>
                  <p:nvPr/>
                </p:nvSpPr>
                <p:spPr>
                  <a:xfrm>
                    <a:off x="4544186" y="1534126"/>
                    <a:ext cx="607859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oMath>
                      </m:oMathPara>
                    </a14:m>
                    <a:endParaRPr lang="en-US" sz="2000" b="1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4753CD1-3BB7-A71E-7C22-979967AADF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44186" y="1534126"/>
                    <a:ext cx="607859" cy="40011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71A1AF1-2AC1-9F9D-3A65-6577E86A1B70}"/>
                </a:ext>
              </a:extLst>
            </p:cNvPr>
            <p:cNvGrpSpPr/>
            <p:nvPr/>
          </p:nvGrpSpPr>
          <p:grpSpPr>
            <a:xfrm>
              <a:off x="5964063" y="1149285"/>
              <a:ext cx="415498" cy="1236448"/>
              <a:chOff x="5964063" y="1149285"/>
              <a:chExt cx="415498" cy="1236448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A4FE5E5F-66FE-63CE-4E34-8A65007057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68462" y="1499390"/>
                <a:ext cx="0" cy="886343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9B8A6BFB-55FB-D565-43F4-62076CDF0E73}"/>
                      </a:ext>
                    </a:extLst>
                  </p:cNvPr>
                  <p:cNvSpPr txBox="1"/>
                  <p:nvPr/>
                </p:nvSpPr>
                <p:spPr>
                  <a:xfrm>
                    <a:off x="5964063" y="1149285"/>
                    <a:ext cx="415498" cy="4029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oMath>
                      </m:oMathPara>
                    </a14:m>
                    <a:endParaRPr lang="en-US" b="1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9B8A6BFB-55FB-D565-43F4-62076CDF0E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4063" y="1149285"/>
                    <a:ext cx="415498" cy="40293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7A57AB1-CF2C-E56A-7122-90DBCB09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</p:spPr>
        <p:txBody>
          <a:bodyPr>
            <a:normAutofit fontScale="90000"/>
          </a:bodyPr>
          <a:lstStyle/>
          <a:p>
            <a:r>
              <a:rPr lang="en-US" dirty="0"/>
              <a:t>HRPPD assembly rotation axes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60D50-6C6B-3A55-04DA-1FBC2B65E1A9}"/>
              </a:ext>
            </a:extLst>
          </p:cNvPr>
          <p:cNvSpPr txBox="1"/>
          <p:nvPr/>
        </p:nvSpPr>
        <p:spPr>
          <a:xfrm>
            <a:off x="905057" y="905139"/>
            <a:ext cx="511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HRRPD facing down, +/-X rotation (“main” axis)</a:t>
            </a:r>
          </a:p>
        </p:txBody>
      </p:sp>
    </p:spTree>
    <p:extLst>
      <p:ext uri="{BB962C8B-B14F-4D97-AF65-F5344CB8AC3E}">
        <p14:creationId xmlns:p14="http://schemas.microsoft.com/office/powerpoint/2010/main" val="3303196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838C5-BAE4-9CDA-74CA-A5E6BAA24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830968-F365-731C-60A1-4DD6D7DA0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57500E-8027-0E95-3477-FBBA1D4F0B11}"/>
              </a:ext>
            </a:extLst>
          </p:cNvPr>
          <p:cNvGrpSpPr/>
          <p:nvPr/>
        </p:nvGrpSpPr>
        <p:grpSpPr>
          <a:xfrm>
            <a:off x="668102" y="1266919"/>
            <a:ext cx="5686912" cy="4844054"/>
            <a:chOff x="692649" y="1006973"/>
            <a:chExt cx="5686912" cy="4844054"/>
          </a:xfrm>
        </p:grpSpPr>
        <p:pic>
          <p:nvPicPr>
            <p:cNvPr id="25" name="Picture 24" descr="A picture containing indoor&#10;&#10;AI-generated content may be incorrect.">
              <a:extLst>
                <a:ext uri="{FF2B5EF4-FFF2-40B4-BE49-F238E27FC236}">
                  <a16:creationId xmlns:a16="http://schemas.microsoft.com/office/drawing/2014/main" id="{CF2B2882-9878-32EE-8195-EDB9FC0D2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097" r="21625" b="13744"/>
            <a:stretch>
              <a:fillRect/>
            </a:stretch>
          </p:blipFill>
          <p:spPr>
            <a:xfrm rot="5400000">
              <a:off x="1105127" y="594495"/>
              <a:ext cx="4844054" cy="5669010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5AE1795-B3CF-95A2-9D7B-3E6D05FF292F}"/>
                </a:ext>
              </a:extLst>
            </p:cNvPr>
            <p:cNvGrpSpPr/>
            <p:nvPr/>
          </p:nvGrpSpPr>
          <p:grpSpPr>
            <a:xfrm>
              <a:off x="863833" y="3857441"/>
              <a:ext cx="1034701" cy="1835974"/>
              <a:chOff x="7027157" y="4378292"/>
              <a:chExt cx="1034701" cy="183597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71A22AC-F664-5BAF-CB82-9D0AAC02602E}"/>
                  </a:ext>
                </a:extLst>
              </p:cNvPr>
              <p:cNvGrpSpPr/>
              <p:nvPr/>
            </p:nvGrpSpPr>
            <p:grpSpPr>
              <a:xfrm>
                <a:off x="7303239" y="5499570"/>
                <a:ext cx="127358" cy="200002"/>
                <a:chOff x="7303239" y="5499570"/>
                <a:chExt cx="127358" cy="200002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7D00E258-B9B9-6196-A4E1-4857B65A9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05534" y="5591890"/>
                  <a:ext cx="110337" cy="10768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7A84D102-0450-521C-7773-DD2B3D120B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03239" y="5499570"/>
                  <a:ext cx="127358" cy="9232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C4C7DAE2-9C04-E4FE-A0A2-5A30D463586C}"/>
                  </a:ext>
                </a:extLst>
              </p:cNvPr>
              <p:cNvGrpSpPr/>
              <p:nvPr/>
            </p:nvGrpSpPr>
            <p:grpSpPr>
              <a:xfrm>
                <a:off x="7177198" y="5318863"/>
                <a:ext cx="120820" cy="176924"/>
                <a:chOff x="7177198" y="5318863"/>
                <a:chExt cx="120820" cy="176924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C0D4E6A-775C-1366-5058-8E0B9E4C9C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77198" y="5318863"/>
                  <a:ext cx="120820" cy="11791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B98B0849-8740-A88A-8D7F-EF18674FC5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94843" y="5318863"/>
                  <a:ext cx="0" cy="17692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62D6441-4F4E-B177-70A4-CFF1242446D2}"/>
                  </a:ext>
                </a:extLst>
              </p:cNvPr>
              <p:cNvGrpSpPr/>
              <p:nvPr/>
            </p:nvGrpSpPr>
            <p:grpSpPr>
              <a:xfrm>
                <a:off x="7167768" y="4737186"/>
                <a:ext cx="629878" cy="1270708"/>
                <a:chOff x="1229285" y="5045887"/>
                <a:chExt cx="629878" cy="1270708"/>
              </a:xfrm>
            </p:grpSpPr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923DB86E-AEB8-A1F4-3C1C-756AA526CE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29285" y="5287255"/>
                  <a:ext cx="629878" cy="635450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11E42950-CCEB-004F-50F5-80D8C448DF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29285" y="5045887"/>
                  <a:ext cx="0" cy="886343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E0592FD9-7F09-C309-377C-0B043F80B9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9285" y="5922705"/>
                  <a:ext cx="499383" cy="393890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70F700B-3970-C1C5-76C5-4709A410F53A}"/>
                  </a:ext>
                </a:extLst>
              </p:cNvPr>
              <p:cNvSpPr txBox="1"/>
              <p:nvPr/>
            </p:nvSpPr>
            <p:spPr>
              <a:xfrm>
                <a:off x="7748952" y="469147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x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E57BFE0-83FF-66F7-746B-5506E2F55B9A}"/>
                  </a:ext>
                </a:extLst>
              </p:cNvPr>
              <p:cNvSpPr txBox="1"/>
              <p:nvPr/>
            </p:nvSpPr>
            <p:spPr>
              <a:xfrm>
                <a:off x="7027157" y="4378292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y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4C84192-6FE3-12A3-CEFB-EB64401A7404}"/>
                  </a:ext>
                </a:extLst>
              </p:cNvPr>
              <p:cNvSpPr txBox="1"/>
              <p:nvPr/>
            </p:nvSpPr>
            <p:spPr>
              <a:xfrm>
                <a:off x="7598911" y="584493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z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3F736D9-817E-AF66-1592-4E38D37F2701}"/>
                </a:ext>
              </a:extLst>
            </p:cNvPr>
            <p:cNvGrpSpPr/>
            <p:nvPr/>
          </p:nvGrpSpPr>
          <p:grpSpPr>
            <a:xfrm>
              <a:off x="3977164" y="1534126"/>
              <a:ext cx="1174881" cy="1507503"/>
              <a:chOff x="3977164" y="1534126"/>
              <a:chExt cx="1174881" cy="1507503"/>
            </a:xfrm>
          </p:grpSpPr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08A59FA8-5B98-E814-21E4-EA920C2F762B}"/>
                  </a:ext>
                </a:extLst>
              </p:cNvPr>
              <p:cNvSpPr/>
              <p:nvPr/>
            </p:nvSpPr>
            <p:spPr>
              <a:xfrm rot="20307055">
                <a:off x="3977164" y="1770213"/>
                <a:ext cx="1070268" cy="1271416"/>
              </a:xfrm>
              <a:prstGeom prst="arc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4DABC8DF-9D9D-874D-6073-EF3048DC3240}"/>
                      </a:ext>
                    </a:extLst>
                  </p:cNvPr>
                  <p:cNvSpPr txBox="1"/>
                  <p:nvPr/>
                </p:nvSpPr>
                <p:spPr>
                  <a:xfrm>
                    <a:off x="4544186" y="1534126"/>
                    <a:ext cx="607859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oMath>
                      </m:oMathPara>
                    </a14:m>
                    <a:endParaRPr lang="en-US" sz="2000" b="1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1030648E-FD72-8782-9FFD-679D7BAB41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44186" y="1534126"/>
                    <a:ext cx="607859" cy="40011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820F2C-3869-E4C5-8784-ABB10B9D9E41}"/>
                </a:ext>
              </a:extLst>
            </p:cNvPr>
            <p:cNvGrpSpPr/>
            <p:nvPr/>
          </p:nvGrpSpPr>
          <p:grpSpPr>
            <a:xfrm>
              <a:off x="5964063" y="1149285"/>
              <a:ext cx="415498" cy="1236448"/>
              <a:chOff x="5964063" y="1149285"/>
              <a:chExt cx="415498" cy="1236448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038DE24-14EC-14A7-4928-39FFAFF44C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68462" y="1499390"/>
                <a:ext cx="0" cy="886343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295D6AA8-10B6-506E-8078-11A0E175D171}"/>
                      </a:ext>
                    </a:extLst>
                  </p:cNvPr>
                  <p:cNvSpPr txBox="1"/>
                  <p:nvPr/>
                </p:nvSpPr>
                <p:spPr>
                  <a:xfrm>
                    <a:off x="5964063" y="1149285"/>
                    <a:ext cx="415498" cy="4029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oMath>
                      </m:oMathPara>
                    </a14:m>
                    <a:endParaRPr lang="en-US" b="1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9202F527-CC32-436C-6A51-6F0E5937C7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4063" y="1149285"/>
                    <a:ext cx="415498" cy="40293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81" name="Cube 80">
            <a:extLst>
              <a:ext uri="{FF2B5EF4-FFF2-40B4-BE49-F238E27FC236}">
                <a16:creationId xmlns:a16="http://schemas.microsoft.com/office/drawing/2014/main" id="{F30434D8-1FD1-0C63-E172-767E2741528F}"/>
              </a:ext>
            </a:extLst>
          </p:cNvPr>
          <p:cNvSpPr/>
          <p:nvPr/>
        </p:nvSpPr>
        <p:spPr>
          <a:xfrm flipH="1">
            <a:off x="7165418" y="1329770"/>
            <a:ext cx="3587625" cy="1890958"/>
          </a:xfrm>
          <a:prstGeom prst="cube">
            <a:avLst>
              <a:gd name="adj" fmla="val 4492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>
              <a:rot lat="4200000" lon="0" rev="0"/>
            </a:camera>
            <a:lightRig rig="balanced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ABB671-C52D-06A7-4A4A-A393963FFCAA}"/>
              </a:ext>
            </a:extLst>
          </p:cNvPr>
          <p:cNvGrpSpPr/>
          <p:nvPr/>
        </p:nvGrpSpPr>
        <p:grpSpPr>
          <a:xfrm>
            <a:off x="7194066" y="585057"/>
            <a:ext cx="3587625" cy="919750"/>
            <a:chOff x="7172409" y="1024416"/>
            <a:chExt cx="3587625" cy="919750"/>
          </a:xfrm>
        </p:grpSpPr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3D0E56D4-5459-3BF4-794B-75670C6DDEC4}"/>
                </a:ext>
              </a:extLst>
            </p:cNvPr>
            <p:cNvSpPr/>
            <p:nvPr/>
          </p:nvSpPr>
          <p:spPr>
            <a:xfrm flipH="1">
              <a:off x="7172409" y="1024416"/>
              <a:ext cx="3587625" cy="919750"/>
            </a:xfrm>
            <a:prstGeom prst="cube">
              <a:avLst>
                <a:gd name="adj" fmla="val 8412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4200000" lon="0" rev="0"/>
              </a:camera>
              <a:lightRig rig="balanced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97B79EC-1291-9C73-8176-0B397CC8349A}"/>
                </a:ext>
              </a:extLst>
            </p:cNvPr>
            <p:cNvSpPr txBox="1"/>
            <p:nvPr/>
          </p:nvSpPr>
          <p:spPr>
            <a:xfrm>
              <a:off x="7625545" y="1253886"/>
              <a:ext cx="26820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Back: anode, readout, PCB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139AED-D520-0D2E-1E5C-B18972E1D96F}"/>
              </a:ext>
            </a:extLst>
          </p:cNvPr>
          <p:cNvGrpSpPr/>
          <p:nvPr/>
        </p:nvGrpSpPr>
        <p:grpSpPr>
          <a:xfrm>
            <a:off x="7287263" y="4054474"/>
            <a:ext cx="4458877" cy="933834"/>
            <a:chOff x="7259579" y="5255753"/>
            <a:chExt cx="4458877" cy="933834"/>
          </a:xfrm>
        </p:grpSpPr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351FDC6F-2C27-ACF0-0D9C-D44D1F4EE2DD}"/>
                </a:ext>
              </a:extLst>
            </p:cNvPr>
            <p:cNvSpPr/>
            <p:nvPr/>
          </p:nvSpPr>
          <p:spPr>
            <a:xfrm flipH="1">
              <a:off x="7259579" y="5269837"/>
              <a:ext cx="3587625" cy="919750"/>
            </a:xfrm>
            <a:prstGeom prst="cube">
              <a:avLst>
                <a:gd name="adj" fmla="val 8412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4200000" lon="0" rev="0"/>
              </a:camera>
              <a:lightRig rig="balanced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A013FBA6-F934-CADE-3C01-82D97229AE8D}"/>
                </a:ext>
              </a:extLst>
            </p:cNvPr>
            <p:cNvGrpSpPr/>
            <p:nvPr/>
          </p:nvGrpSpPr>
          <p:grpSpPr>
            <a:xfrm>
              <a:off x="10411218" y="5255753"/>
              <a:ext cx="1307238" cy="592627"/>
              <a:chOff x="9988946" y="970208"/>
              <a:chExt cx="1307238" cy="592627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D5C2B8A-A10A-FDE0-A8EE-4A15A2309EF7}"/>
                  </a:ext>
                </a:extLst>
              </p:cNvPr>
              <p:cNvSpPr/>
              <p:nvPr/>
            </p:nvSpPr>
            <p:spPr>
              <a:xfrm>
                <a:off x="10899089" y="1266919"/>
                <a:ext cx="288925" cy="29591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2304475-8341-A085-0D57-E576F566F635}"/>
                  </a:ext>
                </a:extLst>
              </p:cNvPr>
              <p:cNvCxnSpPr>
                <a:cxnSpLocks/>
                <a:endCxn id="100" idx="2"/>
              </p:cNvCxnSpPr>
              <p:nvPr/>
            </p:nvCxnSpPr>
            <p:spPr>
              <a:xfrm>
                <a:off x="9988946" y="1414877"/>
                <a:ext cx="910143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83626993-D94D-D39C-7293-8FC255E3EEB4}"/>
                  </a:ext>
                </a:extLst>
              </p:cNvPr>
              <p:cNvSpPr txBox="1"/>
              <p:nvPr/>
            </p:nvSpPr>
            <p:spPr>
              <a:xfrm>
                <a:off x="10790917" y="970208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PC</a:t>
                </a: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9A546FF-2A7E-CEF7-A542-C1224509E7D4}"/>
                </a:ext>
              </a:extLst>
            </p:cNvPr>
            <p:cNvSpPr txBox="1"/>
            <p:nvPr/>
          </p:nvSpPr>
          <p:spPr>
            <a:xfrm>
              <a:off x="8727670" y="5613530"/>
              <a:ext cx="1833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Front: fused silica</a:t>
              </a:r>
            </a:p>
          </p:txBody>
        </p:sp>
      </p:grp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9881E657-44D1-F768-F760-DECC47C1D7FB}"/>
              </a:ext>
            </a:extLst>
          </p:cNvPr>
          <p:cNvCxnSpPr>
            <a:cxnSpLocks/>
          </p:cNvCxnSpPr>
          <p:nvPr/>
        </p:nvCxnSpPr>
        <p:spPr>
          <a:xfrm flipV="1">
            <a:off x="11238492" y="696749"/>
            <a:ext cx="0" cy="88634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84E54E19-E99D-B675-CF87-989706AD9DC1}"/>
                  </a:ext>
                </a:extLst>
              </p:cNvPr>
              <p:cNvSpPr txBox="1"/>
              <p:nvPr/>
            </p:nvSpPr>
            <p:spPr>
              <a:xfrm>
                <a:off x="11034093" y="346644"/>
                <a:ext cx="41549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84E54E19-E99D-B675-CF87-989706AD9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093" y="346644"/>
                <a:ext cx="415498" cy="4029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Cube 77">
            <a:extLst>
              <a:ext uri="{FF2B5EF4-FFF2-40B4-BE49-F238E27FC236}">
                <a16:creationId xmlns:a16="http://schemas.microsoft.com/office/drawing/2014/main" id="{E594EDE5-7DF0-EFA4-DB0C-882A86EC0B78}"/>
              </a:ext>
            </a:extLst>
          </p:cNvPr>
          <p:cNvSpPr/>
          <p:nvPr/>
        </p:nvSpPr>
        <p:spPr>
          <a:xfrm flipH="1">
            <a:off x="7141227" y="2575586"/>
            <a:ext cx="3587625" cy="1890958"/>
          </a:xfrm>
          <a:prstGeom prst="cube">
            <a:avLst>
              <a:gd name="adj" fmla="val 4492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>
              <a:rot lat="4200000" lon="0" rev="0"/>
            </a:camera>
            <a:lightRig rig="balanced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758DD6D-BEF0-AF0F-E10E-7C01D6C39E6D}"/>
              </a:ext>
            </a:extLst>
          </p:cNvPr>
          <p:cNvSpPr/>
          <p:nvPr/>
        </p:nvSpPr>
        <p:spPr>
          <a:xfrm>
            <a:off x="8641502" y="4732185"/>
            <a:ext cx="162667" cy="1021175"/>
          </a:xfrm>
          <a:custGeom>
            <a:avLst/>
            <a:gdLst>
              <a:gd name="csX0" fmla="*/ 0 w 128089"/>
              <a:gd name="csY0" fmla="*/ 804103 h 804103"/>
              <a:gd name="csX1" fmla="*/ 124529 w 128089"/>
              <a:gd name="csY1" fmla="*/ 729386 h 804103"/>
              <a:gd name="csX2" fmla="*/ 3558 w 128089"/>
              <a:gd name="csY2" fmla="*/ 633320 h 804103"/>
              <a:gd name="csX3" fmla="*/ 128087 w 128089"/>
              <a:gd name="csY3" fmla="*/ 555045 h 804103"/>
              <a:gd name="csX4" fmla="*/ 7115 w 128089"/>
              <a:gd name="csY4" fmla="*/ 466095 h 804103"/>
              <a:gd name="csX5" fmla="*/ 124529 w 128089"/>
              <a:gd name="csY5" fmla="*/ 391378 h 804103"/>
              <a:gd name="csX6" fmla="*/ 10673 w 128089"/>
              <a:gd name="csY6" fmla="*/ 309544 h 804103"/>
              <a:gd name="csX7" fmla="*/ 124529 w 128089"/>
              <a:gd name="csY7" fmla="*/ 241943 h 804103"/>
              <a:gd name="csX8" fmla="*/ 3558 w 128089"/>
              <a:gd name="csY8" fmla="*/ 192131 h 804103"/>
              <a:gd name="csX9" fmla="*/ 124529 w 128089"/>
              <a:gd name="csY9" fmla="*/ 120972 h 804103"/>
              <a:gd name="csX10" fmla="*/ 53369 w 128089"/>
              <a:gd name="csY10" fmla="*/ 92508 h 804103"/>
              <a:gd name="csX11" fmla="*/ 46253 w 128089"/>
              <a:gd name="csY11" fmla="*/ 0 h 8041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28089" h="804103">
                <a:moveTo>
                  <a:pt x="0" y="804103"/>
                </a:moveTo>
                <a:cubicBezTo>
                  <a:pt x="61968" y="780976"/>
                  <a:pt x="123936" y="757850"/>
                  <a:pt x="124529" y="729386"/>
                </a:cubicBezTo>
                <a:cubicBezTo>
                  <a:pt x="125122" y="700922"/>
                  <a:pt x="2965" y="662377"/>
                  <a:pt x="3558" y="633320"/>
                </a:cubicBezTo>
                <a:cubicBezTo>
                  <a:pt x="4151" y="604263"/>
                  <a:pt x="127494" y="582916"/>
                  <a:pt x="128087" y="555045"/>
                </a:cubicBezTo>
                <a:cubicBezTo>
                  <a:pt x="128680" y="527174"/>
                  <a:pt x="7708" y="493373"/>
                  <a:pt x="7115" y="466095"/>
                </a:cubicBezTo>
                <a:cubicBezTo>
                  <a:pt x="6522" y="438817"/>
                  <a:pt x="123936" y="417470"/>
                  <a:pt x="124529" y="391378"/>
                </a:cubicBezTo>
                <a:cubicBezTo>
                  <a:pt x="125122" y="365286"/>
                  <a:pt x="10673" y="334450"/>
                  <a:pt x="10673" y="309544"/>
                </a:cubicBezTo>
                <a:cubicBezTo>
                  <a:pt x="10673" y="284638"/>
                  <a:pt x="125715" y="261512"/>
                  <a:pt x="124529" y="241943"/>
                </a:cubicBezTo>
                <a:cubicBezTo>
                  <a:pt x="123343" y="222374"/>
                  <a:pt x="3558" y="212293"/>
                  <a:pt x="3558" y="192131"/>
                </a:cubicBezTo>
                <a:cubicBezTo>
                  <a:pt x="3558" y="171969"/>
                  <a:pt x="116227" y="137576"/>
                  <a:pt x="124529" y="120972"/>
                </a:cubicBezTo>
                <a:cubicBezTo>
                  <a:pt x="132831" y="104368"/>
                  <a:pt x="66415" y="112670"/>
                  <a:pt x="53369" y="92508"/>
                </a:cubicBezTo>
                <a:cubicBezTo>
                  <a:pt x="40323" y="72346"/>
                  <a:pt x="43288" y="36173"/>
                  <a:pt x="46253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F3DE71B5-40E9-6399-905D-B70CD9A4EC55}"/>
              </a:ext>
            </a:extLst>
          </p:cNvPr>
          <p:cNvSpPr/>
          <p:nvPr/>
        </p:nvSpPr>
        <p:spPr>
          <a:xfrm>
            <a:off x="8263091" y="2244881"/>
            <a:ext cx="235252" cy="3407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6E0FA1F-C096-EBF9-3C43-A70B4730ABD9}"/>
              </a:ext>
            </a:extLst>
          </p:cNvPr>
          <p:cNvSpPr/>
          <p:nvPr/>
        </p:nvSpPr>
        <p:spPr>
          <a:xfrm>
            <a:off x="8620461" y="3497812"/>
            <a:ext cx="235252" cy="3407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157D8AA-8B6E-2F00-7ED3-D8520153DC9A}"/>
              </a:ext>
            </a:extLst>
          </p:cNvPr>
          <p:cNvSpPr txBox="1"/>
          <p:nvPr/>
        </p:nvSpPr>
        <p:spPr>
          <a:xfrm>
            <a:off x="8328944" y="585949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PiLas</a:t>
            </a:r>
          </a:p>
        </p:txBody>
      </p:sp>
      <p:pic>
        <p:nvPicPr>
          <p:cNvPr id="134" name="Graphic 133" descr="Flashlight outline">
            <a:extLst>
              <a:ext uri="{FF2B5EF4-FFF2-40B4-BE49-F238E27FC236}">
                <a16:creationId xmlns:a16="http://schemas.microsoft.com/office/drawing/2014/main" id="{2308F3D3-119D-F8AF-1623-000FDEE72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4675" y="5402195"/>
            <a:ext cx="914400" cy="914400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17A5A1B9-B3DA-FAAD-D005-014A87B23CCF}"/>
              </a:ext>
            </a:extLst>
          </p:cNvPr>
          <p:cNvSpPr/>
          <p:nvPr/>
        </p:nvSpPr>
        <p:spPr>
          <a:xfrm>
            <a:off x="8128198" y="3495319"/>
            <a:ext cx="235252" cy="3407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2AED301-691D-3939-6723-1C47B9ACEF19}"/>
              </a:ext>
            </a:extLst>
          </p:cNvPr>
          <p:cNvSpPr/>
          <p:nvPr/>
        </p:nvSpPr>
        <p:spPr>
          <a:xfrm>
            <a:off x="9103293" y="3496295"/>
            <a:ext cx="235252" cy="3407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24590BE-4FEA-4440-CDC8-D29147DFDCDE}"/>
              </a:ext>
            </a:extLst>
          </p:cNvPr>
          <p:cNvSpPr/>
          <p:nvPr/>
        </p:nvSpPr>
        <p:spPr>
          <a:xfrm>
            <a:off x="9596452" y="3495318"/>
            <a:ext cx="235252" cy="3407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A1F6DF45-5F9C-5167-FB74-287CB24E9A0D}"/>
              </a:ext>
            </a:extLst>
          </p:cNvPr>
          <p:cNvSpPr/>
          <p:nvPr/>
        </p:nvSpPr>
        <p:spPr>
          <a:xfrm>
            <a:off x="10068757" y="3495351"/>
            <a:ext cx="235252" cy="3407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59A2496-8994-12E3-3D28-FB3266EC635F}"/>
              </a:ext>
            </a:extLst>
          </p:cNvPr>
          <p:cNvSpPr/>
          <p:nvPr/>
        </p:nvSpPr>
        <p:spPr>
          <a:xfrm>
            <a:off x="8755354" y="2250549"/>
            <a:ext cx="235252" cy="3407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6BB021F-B717-5C2D-829C-E7BEF679BDDB}"/>
              </a:ext>
            </a:extLst>
          </p:cNvPr>
          <p:cNvSpPr/>
          <p:nvPr/>
        </p:nvSpPr>
        <p:spPr>
          <a:xfrm>
            <a:off x="9238186" y="2249032"/>
            <a:ext cx="235252" cy="3407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DDB5599-E3A1-7D16-C93D-13D8D5D8E9DB}"/>
              </a:ext>
            </a:extLst>
          </p:cNvPr>
          <p:cNvSpPr/>
          <p:nvPr/>
        </p:nvSpPr>
        <p:spPr>
          <a:xfrm>
            <a:off x="9731345" y="2248055"/>
            <a:ext cx="235252" cy="3407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7B897C5-2A1E-532E-A7E3-96C98A0D2ABC}"/>
              </a:ext>
            </a:extLst>
          </p:cNvPr>
          <p:cNvSpPr/>
          <p:nvPr/>
        </p:nvSpPr>
        <p:spPr>
          <a:xfrm>
            <a:off x="10203650" y="2248088"/>
            <a:ext cx="235252" cy="3407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64DE4E83-5A72-699D-6870-6C8D9E02A2AE}"/>
              </a:ext>
            </a:extLst>
          </p:cNvPr>
          <p:cNvCxnSpPr>
            <a:cxnSpLocks/>
          </p:cNvCxnSpPr>
          <p:nvPr/>
        </p:nvCxnSpPr>
        <p:spPr>
          <a:xfrm flipH="1" flipV="1">
            <a:off x="8623805" y="3739074"/>
            <a:ext cx="62345" cy="102865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Freeform 169">
            <a:extLst>
              <a:ext uri="{FF2B5EF4-FFF2-40B4-BE49-F238E27FC236}">
                <a16:creationId xmlns:a16="http://schemas.microsoft.com/office/drawing/2014/main" id="{4C2923B4-765D-C26B-AA25-69A4006FEDF0}"/>
              </a:ext>
            </a:extLst>
          </p:cNvPr>
          <p:cNvSpPr/>
          <p:nvPr/>
        </p:nvSpPr>
        <p:spPr>
          <a:xfrm>
            <a:off x="8618566" y="3504988"/>
            <a:ext cx="228600" cy="241300"/>
          </a:xfrm>
          <a:custGeom>
            <a:avLst/>
            <a:gdLst>
              <a:gd name="csX0" fmla="*/ 0 w 228600"/>
              <a:gd name="csY0" fmla="*/ 241300 h 241300"/>
              <a:gd name="csX1" fmla="*/ 228600 w 228600"/>
              <a:gd name="csY1" fmla="*/ 133350 h 241300"/>
              <a:gd name="csX2" fmla="*/ 228600 w 228600"/>
              <a:gd name="csY2" fmla="*/ 133350 h 241300"/>
              <a:gd name="csX3" fmla="*/ 171450 w 228600"/>
              <a:gd name="csY3" fmla="*/ 0 h 241300"/>
              <a:gd name="csX4" fmla="*/ 34925 w 228600"/>
              <a:gd name="csY4" fmla="*/ 0 h 241300"/>
              <a:gd name="csX5" fmla="*/ 193675 w 228600"/>
              <a:gd name="csY5" fmla="*/ 120650 h 241300"/>
              <a:gd name="csX6" fmla="*/ 0 w 228600"/>
              <a:gd name="csY6" fmla="*/ 241300 h 2413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8600" h="241300">
                <a:moveTo>
                  <a:pt x="0" y="241300"/>
                </a:moveTo>
                <a:lnTo>
                  <a:pt x="228600" y="133350"/>
                </a:lnTo>
                <a:lnTo>
                  <a:pt x="228600" y="133350"/>
                </a:lnTo>
                <a:lnTo>
                  <a:pt x="171450" y="0"/>
                </a:lnTo>
                <a:lnTo>
                  <a:pt x="34925" y="0"/>
                </a:lnTo>
                <a:lnTo>
                  <a:pt x="193675" y="120650"/>
                </a:lnTo>
                <a:lnTo>
                  <a:pt x="0" y="2413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F4E7778E-8484-0AAB-71F2-CC362F6DAC9D}"/>
              </a:ext>
            </a:extLst>
          </p:cNvPr>
          <p:cNvSpPr/>
          <p:nvPr/>
        </p:nvSpPr>
        <p:spPr>
          <a:xfrm>
            <a:off x="8411830" y="2594715"/>
            <a:ext cx="459347" cy="905814"/>
          </a:xfrm>
          <a:custGeom>
            <a:avLst/>
            <a:gdLst>
              <a:gd name="csX0" fmla="*/ 253285 w 459347"/>
              <a:gd name="csY0" fmla="*/ 905814 h 905814"/>
              <a:gd name="csX1" fmla="*/ 283336 w 459347"/>
              <a:gd name="csY1" fmla="*/ 699752 h 905814"/>
              <a:gd name="csX2" fmla="*/ 261871 w 459347"/>
              <a:gd name="csY2" fmla="*/ 442174 h 905814"/>
              <a:gd name="csX3" fmla="*/ 193184 w 459347"/>
              <a:gd name="csY3" fmla="*/ 274749 h 905814"/>
              <a:gd name="csX4" fmla="*/ 51516 w 459347"/>
              <a:gd name="csY4" fmla="*/ 51515 h 905814"/>
              <a:gd name="csX5" fmla="*/ 0 w 459347"/>
              <a:gd name="csY5" fmla="*/ 0 h 905814"/>
              <a:gd name="csX6" fmla="*/ 446468 w 459347"/>
              <a:gd name="csY6" fmla="*/ 8586 h 905814"/>
              <a:gd name="csX7" fmla="*/ 459347 w 459347"/>
              <a:gd name="csY7" fmla="*/ 283335 h 905814"/>
              <a:gd name="csX8" fmla="*/ 437882 w 459347"/>
              <a:gd name="csY8" fmla="*/ 622479 h 905814"/>
              <a:gd name="csX9" fmla="*/ 394953 w 459347"/>
              <a:gd name="csY9" fmla="*/ 819955 h 905814"/>
              <a:gd name="csX10" fmla="*/ 377781 w 459347"/>
              <a:gd name="csY10" fmla="*/ 901521 h 9058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459347" h="905814">
                <a:moveTo>
                  <a:pt x="253285" y="905814"/>
                </a:moveTo>
                <a:lnTo>
                  <a:pt x="283336" y="699752"/>
                </a:lnTo>
                <a:lnTo>
                  <a:pt x="261871" y="442174"/>
                </a:lnTo>
                <a:lnTo>
                  <a:pt x="193184" y="274749"/>
                </a:lnTo>
                <a:lnTo>
                  <a:pt x="51516" y="51515"/>
                </a:lnTo>
                <a:lnTo>
                  <a:pt x="0" y="0"/>
                </a:lnTo>
                <a:lnTo>
                  <a:pt x="446468" y="8586"/>
                </a:lnTo>
                <a:lnTo>
                  <a:pt x="459347" y="283335"/>
                </a:lnTo>
                <a:lnTo>
                  <a:pt x="437882" y="622479"/>
                </a:lnTo>
                <a:lnTo>
                  <a:pt x="394953" y="819955"/>
                </a:lnTo>
                <a:lnTo>
                  <a:pt x="377781" y="901521"/>
                </a:ln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rapezoid 172">
            <a:extLst>
              <a:ext uri="{FF2B5EF4-FFF2-40B4-BE49-F238E27FC236}">
                <a16:creationId xmlns:a16="http://schemas.microsoft.com/office/drawing/2014/main" id="{413EC008-AE6B-521D-61C3-5AEC767E28EE}"/>
              </a:ext>
            </a:extLst>
          </p:cNvPr>
          <p:cNvSpPr/>
          <p:nvPr/>
        </p:nvSpPr>
        <p:spPr>
          <a:xfrm rot="10800000">
            <a:off x="8095790" y="1205667"/>
            <a:ext cx="581191" cy="1022768"/>
          </a:xfrm>
          <a:prstGeom prst="trapezoid">
            <a:avLst>
              <a:gd name="adj" fmla="val 2941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rapezoid 174">
            <a:extLst>
              <a:ext uri="{FF2B5EF4-FFF2-40B4-BE49-F238E27FC236}">
                <a16:creationId xmlns:a16="http://schemas.microsoft.com/office/drawing/2014/main" id="{CB949AA1-28A1-6107-A2C8-67A840E5D9E8}"/>
              </a:ext>
            </a:extLst>
          </p:cNvPr>
          <p:cNvSpPr/>
          <p:nvPr/>
        </p:nvSpPr>
        <p:spPr>
          <a:xfrm rot="10800000">
            <a:off x="8591513" y="1204540"/>
            <a:ext cx="581191" cy="1022768"/>
          </a:xfrm>
          <a:prstGeom prst="trapezoid">
            <a:avLst>
              <a:gd name="adj" fmla="val 2941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7CF3202F-7D5E-B79E-EE24-F826B37A4DDD}"/>
              </a:ext>
            </a:extLst>
          </p:cNvPr>
          <p:cNvGrpSpPr/>
          <p:nvPr/>
        </p:nvGrpSpPr>
        <p:grpSpPr>
          <a:xfrm>
            <a:off x="6702096" y="4426578"/>
            <a:ext cx="1261128" cy="1705864"/>
            <a:chOff x="6770301" y="4684311"/>
            <a:chExt cx="898327" cy="1215121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0D3CDE2-4BFC-5CBE-DAE9-098B0BD280BB}"/>
                </a:ext>
              </a:extLst>
            </p:cNvPr>
            <p:cNvGrpSpPr/>
            <p:nvPr/>
          </p:nvGrpSpPr>
          <p:grpSpPr>
            <a:xfrm>
              <a:off x="6770301" y="4684311"/>
              <a:ext cx="898327" cy="1215121"/>
              <a:chOff x="6293096" y="5228925"/>
              <a:chExt cx="898327" cy="1215121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00B8B744-28B7-521A-1BA9-F1E28BBC00F1}"/>
                  </a:ext>
                </a:extLst>
              </p:cNvPr>
              <p:cNvGrpSpPr/>
              <p:nvPr/>
            </p:nvGrpSpPr>
            <p:grpSpPr>
              <a:xfrm>
                <a:off x="6394033" y="5481026"/>
                <a:ext cx="580326" cy="816384"/>
                <a:chOff x="6394033" y="5481026"/>
                <a:chExt cx="580326" cy="816384"/>
              </a:xfrm>
            </p:grpSpPr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95016546-8640-17AC-2A0F-0C8C8C520F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94113" y="5941811"/>
                  <a:ext cx="580246" cy="8137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DAE075EB-3B8A-392B-0AFD-E5B06B0F3F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94033" y="5481026"/>
                  <a:ext cx="0" cy="475581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385D9599-F621-3658-05C1-F68204D89D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94033" y="5925576"/>
                  <a:ext cx="394567" cy="371834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9D35E08-562E-3B9B-7752-BDBCE95539A6}"/>
                  </a:ext>
                </a:extLst>
              </p:cNvPr>
              <p:cNvSpPr txBox="1"/>
              <p:nvPr/>
            </p:nvSpPr>
            <p:spPr>
              <a:xfrm>
                <a:off x="6932094" y="5782318"/>
                <a:ext cx="259329" cy="263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E4524444-976B-AB7C-F17E-67BC882E9B77}"/>
                  </a:ext>
                </a:extLst>
              </p:cNvPr>
              <p:cNvSpPr txBox="1"/>
              <p:nvPr/>
            </p:nvSpPr>
            <p:spPr>
              <a:xfrm>
                <a:off x="6293096" y="5228925"/>
                <a:ext cx="217310" cy="263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y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6CF9C715-B1BA-DBC1-BCD9-95750E69F690}"/>
                  </a:ext>
                </a:extLst>
              </p:cNvPr>
              <p:cNvSpPr txBox="1"/>
              <p:nvPr/>
            </p:nvSpPr>
            <p:spPr>
              <a:xfrm>
                <a:off x="6739642" y="6180963"/>
                <a:ext cx="232253" cy="263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z</a:t>
                </a:r>
              </a:p>
            </p:txBody>
          </p:sp>
        </p:grpSp>
        <p:sp>
          <p:nvSpPr>
            <p:cNvPr id="187" name="Arc 186">
              <a:extLst>
                <a:ext uri="{FF2B5EF4-FFF2-40B4-BE49-F238E27FC236}">
                  <a16:creationId xmlns:a16="http://schemas.microsoft.com/office/drawing/2014/main" id="{65589050-C568-BCA3-A51A-A12B2F2BA0D5}"/>
                </a:ext>
              </a:extLst>
            </p:cNvPr>
            <p:cNvSpPr/>
            <p:nvPr/>
          </p:nvSpPr>
          <p:spPr>
            <a:xfrm>
              <a:off x="6791793" y="5285536"/>
              <a:ext cx="180353" cy="371834"/>
            </a:xfrm>
            <a:prstGeom prst="arc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98C721F-32A8-AA41-39FA-AB9AF4926F13}"/>
                    </a:ext>
                  </a:extLst>
                </p:cNvPr>
                <p:cNvSpPr txBox="1"/>
                <p:nvPr/>
              </p:nvSpPr>
              <p:spPr>
                <a:xfrm>
                  <a:off x="6804069" y="5179882"/>
                  <a:ext cx="48122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98C721F-32A8-AA41-39FA-AB9AF4926F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4069" y="5179882"/>
                  <a:ext cx="481222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9886A7-66B0-D912-4FD4-C28CCE3DAF2B}"/>
              </a:ext>
            </a:extLst>
          </p:cNvPr>
          <p:cNvCxnSpPr>
            <a:cxnSpLocks/>
          </p:cNvCxnSpPr>
          <p:nvPr/>
        </p:nvCxnSpPr>
        <p:spPr>
          <a:xfrm flipH="1" flipV="1">
            <a:off x="8686150" y="3861001"/>
            <a:ext cx="0" cy="706286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DF2B15-4701-003A-9DDF-41FBE14A5052}"/>
                  </a:ext>
                </a:extLst>
              </p:cNvPr>
              <p:cNvSpPr txBox="1"/>
              <p:nvPr/>
            </p:nvSpPr>
            <p:spPr>
              <a:xfrm>
                <a:off x="8702444" y="4961754"/>
                <a:ext cx="3882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DF2B15-4701-003A-9DDF-41FBE14A5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444" y="4961754"/>
                <a:ext cx="388247" cy="369332"/>
              </a:xfrm>
              <a:prstGeom prst="rect">
                <a:avLst/>
              </a:prstGeom>
              <a:blipFill>
                <a:blip r:embed="rId9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B4D2C3-52DA-7C61-071E-267627EF969F}"/>
                  </a:ext>
                </a:extLst>
              </p:cNvPr>
              <p:cNvSpPr txBox="1"/>
              <p:nvPr/>
            </p:nvSpPr>
            <p:spPr>
              <a:xfrm>
                <a:off x="8618566" y="3916156"/>
                <a:ext cx="506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B4D2C3-52DA-7C61-071E-267627EF9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566" y="3916156"/>
                <a:ext cx="50680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0252D942-21F9-B293-60D6-170489BB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</p:spPr>
        <p:txBody>
          <a:bodyPr>
            <a:normAutofit fontScale="90000"/>
          </a:bodyPr>
          <a:lstStyle/>
          <a:p>
            <a:r>
              <a:rPr lang="en-US" dirty="0"/>
              <a:t>HRPPD assembly rotation axes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0263CA-C973-5244-8D53-E15704C4BB5D}"/>
              </a:ext>
            </a:extLst>
          </p:cNvPr>
          <p:cNvSpPr txBox="1"/>
          <p:nvPr/>
        </p:nvSpPr>
        <p:spPr>
          <a:xfrm>
            <a:off x="905057" y="905139"/>
            <a:ext cx="511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HRRPD facing down, +/-X rotation (“main” axis)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EBA011-7005-94FF-96A8-4A7B71AC170B}"/>
              </a:ext>
            </a:extLst>
          </p:cNvPr>
          <p:cNvSpPr txBox="1"/>
          <p:nvPr/>
        </p:nvSpPr>
        <p:spPr>
          <a:xfrm>
            <a:off x="3510676" y="6411599"/>
            <a:ext cx="739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Yet MCP#1 &amp; MCP#2 chevron capillary orientation needs to be clarified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10C8FB-9E25-77F6-D836-4E5DF705171E}"/>
              </a:ext>
            </a:extLst>
          </p:cNvPr>
          <p:cNvSpPr txBox="1"/>
          <p:nvPr/>
        </p:nvSpPr>
        <p:spPr>
          <a:xfrm>
            <a:off x="9016367" y="5047651"/>
            <a:ext cx="3249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+12.5°</a:t>
            </a:r>
            <a:r>
              <a:rPr lang="en-US" baseline="30000" dirty="0"/>
              <a:t> </a:t>
            </a:r>
            <a:r>
              <a:rPr lang="en-US" dirty="0"/>
              <a:t>rotation around X axis</a:t>
            </a:r>
          </a:p>
          <a:p>
            <a:pPr algn="ctr"/>
            <a:r>
              <a:rPr lang="en-US" dirty="0"/>
              <a:t>is when MCP#1 pores </a:t>
            </a:r>
          </a:p>
          <a:p>
            <a:pPr algn="ctr"/>
            <a:r>
              <a:rPr lang="en-US" dirty="0"/>
              <a:t>are aligned with the B-field (?)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E7438-A253-B295-264A-F8C505047F71}"/>
              </a:ext>
            </a:extLst>
          </p:cNvPr>
          <p:cNvSpPr txBox="1"/>
          <p:nvPr/>
        </p:nvSpPr>
        <p:spPr>
          <a:xfrm>
            <a:off x="6538390" y="2404348"/>
            <a:ext cx="1045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Capillary orientation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13C348-97AC-8982-15CB-D7668449796A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7060893" y="2250137"/>
            <a:ext cx="197903" cy="15421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19F096-F2D0-E99F-1839-87C1925BCB08}"/>
              </a:ext>
            </a:extLst>
          </p:cNvPr>
          <p:cNvCxnSpPr>
            <a:cxnSpLocks/>
          </p:cNvCxnSpPr>
          <p:nvPr/>
        </p:nvCxnSpPr>
        <p:spPr>
          <a:xfrm>
            <a:off x="7061320" y="2857960"/>
            <a:ext cx="147127" cy="517232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E32F42-A4EA-1C11-2C51-294EBF681A47}"/>
              </a:ext>
            </a:extLst>
          </p:cNvPr>
          <p:cNvGrpSpPr/>
          <p:nvPr/>
        </p:nvGrpSpPr>
        <p:grpSpPr>
          <a:xfrm>
            <a:off x="7251719" y="2038504"/>
            <a:ext cx="609057" cy="453993"/>
            <a:chOff x="7217581" y="3268216"/>
            <a:chExt cx="609057" cy="45399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D9E8DDC-3B3C-63BC-859F-45DD113F74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4432" y="3316076"/>
              <a:ext cx="119955" cy="30435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A6B4EC8-82DD-3D95-CD3E-E1423EC106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7581" y="3268216"/>
              <a:ext cx="113960" cy="28914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88496A1-9DA3-1ECF-F1E6-C8920BAF5B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1183" y="3385211"/>
              <a:ext cx="114135" cy="289583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C13D14-5766-49C5-3C30-7CDE49FFF4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7005" y="3444048"/>
              <a:ext cx="109633" cy="27816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12162E-E44C-3327-CE22-AE6F0C7FB469}"/>
              </a:ext>
            </a:extLst>
          </p:cNvPr>
          <p:cNvGrpSpPr/>
          <p:nvPr/>
        </p:nvGrpSpPr>
        <p:grpSpPr>
          <a:xfrm>
            <a:off x="7251719" y="3272697"/>
            <a:ext cx="593081" cy="510375"/>
            <a:chOff x="7268220" y="2031979"/>
            <a:chExt cx="593081" cy="51037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333C292-8DAE-74C3-72BF-0E7D00059918}"/>
                </a:ext>
              </a:extLst>
            </p:cNvPr>
            <p:cNvCxnSpPr>
              <a:cxnSpLocks/>
            </p:cNvCxnSpPr>
            <p:nvPr/>
          </p:nvCxnSpPr>
          <p:spPr>
            <a:xfrm>
              <a:off x="7268220" y="2031979"/>
              <a:ext cx="86104" cy="34441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679040D-5D6A-DCAC-FBEE-DF6A7F0892ED}"/>
                </a:ext>
              </a:extLst>
            </p:cNvPr>
            <p:cNvCxnSpPr>
              <a:cxnSpLocks/>
            </p:cNvCxnSpPr>
            <p:nvPr/>
          </p:nvCxnSpPr>
          <p:spPr>
            <a:xfrm>
              <a:off x="7420487" y="2072674"/>
              <a:ext cx="86104" cy="34441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E1F1FB0-DE79-D258-B1E0-7B70C6B75C7E}"/>
                </a:ext>
              </a:extLst>
            </p:cNvPr>
            <p:cNvCxnSpPr>
              <a:cxnSpLocks/>
            </p:cNvCxnSpPr>
            <p:nvPr/>
          </p:nvCxnSpPr>
          <p:spPr>
            <a:xfrm>
              <a:off x="7572243" y="2131198"/>
              <a:ext cx="86104" cy="34441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995735D-1D6A-66D4-3D54-BD038E78ED5A}"/>
                </a:ext>
              </a:extLst>
            </p:cNvPr>
            <p:cNvCxnSpPr>
              <a:cxnSpLocks/>
            </p:cNvCxnSpPr>
            <p:nvPr/>
          </p:nvCxnSpPr>
          <p:spPr>
            <a:xfrm>
              <a:off x="7775197" y="2197940"/>
              <a:ext cx="86104" cy="34441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3339180-50F1-1724-3508-0C918532F317}"/>
              </a:ext>
            </a:extLst>
          </p:cNvPr>
          <p:cNvCxnSpPr>
            <a:cxnSpLocks/>
          </p:cNvCxnSpPr>
          <p:nvPr/>
        </p:nvCxnSpPr>
        <p:spPr>
          <a:xfrm flipH="1" flipV="1">
            <a:off x="8670385" y="3866257"/>
            <a:ext cx="0" cy="706286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62832EC-BCA1-5B6D-1A53-0D196D405544}"/>
              </a:ext>
            </a:extLst>
          </p:cNvPr>
          <p:cNvSpPr txBox="1"/>
          <p:nvPr/>
        </p:nvSpPr>
        <p:spPr>
          <a:xfrm>
            <a:off x="10906932" y="3341080"/>
            <a:ext cx="101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MCP #1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7DB5B38-D787-FC13-25B7-6774DCECAB54}"/>
              </a:ext>
            </a:extLst>
          </p:cNvPr>
          <p:cNvSpPr txBox="1"/>
          <p:nvPr/>
        </p:nvSpPr>
        <p:spPr>
          <a:xfrm>
            <a:off x="10884623" y="2220479"/>
            <a:ext cx="101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MCP #2</a:t>
            </a:r>
          </a:p>
        </p:txBody>
      </p:sp>
    </p:spTree>
    <p:extLst>
      <p:ext uri="{BB962C8B-B14F-4D97-AF65-F5344CB8AC3E}">
        <p14:creationId xmlns:p14="http://schemas.microsoft.com/office/powerpoint/2010/main" val="4206267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0EA4E-8B28-357E-A5CA-3DC56C37A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0842-4625-09D3-F36A-B3F6DC10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Hall probe orientation / misalignment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66097-90A1-7895-DE3F-8B6ACD412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529891-F6AB-0E2E-7B9B-4EBEFD58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298" y="1011134"/>
            <a:ext cx="3577188" cy="2167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2D2C2C-B076-E432-12BE-3D065FBF375F}"/>
              </a:ext>
            </a:extLst>
          </p:cNvPr>
          <p:cNvSpPr txBox="1"/>
          <p:nvPr/>
        </p:nvSpPr>
        <p:spPr>
          <a:xfrm>
            <a:off x="281221" y="3217746"/>
            <a:ext cx="55848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Tilting Along X axis</a:t>
            </a:r>
          </a:p>
          <a:p>
            <a:pPr marL="685800" lvl="1" indent="-342900"/>
            <a:r>
              <a:rPr lang="en-US" dirty="0"/>
              <a:t>X axis avg. offset: -1.4° (Protractor  error)</a:t>
            </a:r>
          </a:p>
          <a:p>
            <a:pPr marL="685800" lvl="1" indent="-342900"/>
            <a:r>
              <a:rPr lang="en-US" dirty="0"/>
              <a:t>Y axis avg. offset: -0.4° (Hall probe misalignment)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2A466-0AC0-F16B-2286-E69E37FF7554}"/>
              </a:ext>
            </a:extLst>
          </p:cNvPr>
          <p:cNvSpPr txBox="1"/>
          <p:nvPr/>
        </p:nvSpPr>
        <p:spPr>
          <a:xfrm>
            <a:off x="6325911" y="3217746"/>
            <a:ext cx="5161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Tilting Along Y axis</a:t>
            </a:r>
          </a:p>
          <a:p>
            <a:pPr marL="685800" lvl="1" indent="-342900"/>
            <a:r>
              <a:rPr lang="en-US" dirty="0"/>
              <a:t>Offset has small dependence on nominal angle due to slight misalignment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4BA91-FA5D-3C46-2B04-3B687BF763F5}"/>
              </a:ext>
            </a:extLst>
          </p:cNvPr>
          <p:cNvSpPr txBox="1"/>
          <p:nvPr/>
        </p:nvSpPr>
        <p:spPr>
          <a:xfrm>
            <a:off x="9141923" y="1216379"/>
            <a:ext cx="3050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Absolute field values</a:t>
            </a:r>
          </a:p>
          <a:p>
            <a:r>
              <a:rPr lang="en-US" b="1" dirty="0"/>
              <a:t>are reproducible within ~0.3 % throughout the whole data taking period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240698-D4EB-2074-62FE-3BB2DBE10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270" y="4141076"/>
            <a:ext cx="4274538" cy="2588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FC0DE7-09AB-0931-CA09-94895B11DA5E}"/>
              </a:ext>
            </a:extLst>
          </p:cNvPr>
          <p:cNvSpPr txBox="1"/>
          <p:nvPr/>
        </p:nvSpPr>
        <p:spPr>
          <a:xfrm>
            <a:off x="571500" y="1125487"/>
            <a:ext cx="4725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Use mounted Hall probe readings to measure magnetic field components on a run-by-run basis to correct the “nominal” angles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E743F-3C17-79D7-114B-2C16938EDBE6}"/>
              </a:ext>
            </a:extLst>
          </p:cNvPr>
          <p:cNvSpPr txBox="1"/>
          <p:nvPr/>
        </p:nvSpPr>
        <p:spPr>
          <a:xfrm>
            <a:off x="0" y="640953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ANDREW TAMIS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89C5D4-3648-83DB-3B87-6AC145CDDE07}"/>
              </a:ext>
            </a:extLst>
          </p:cNvPr>
          <p:cNvSpPr/>
          <p:nvPr/>
        </p:nvSpPr>
        <p:spPr>
          <a:xfrm>
            <a:off x="550478" y="6117021"/>
            <a:ext cx="1772297" cy="59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FFE3C0-B059-2FEF-2E97-0F051884D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86" y="4141076"/>
            <a:ext cx="4232514" cy="258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43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470A1-924C-05A2-30CF-4692A2F96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4C711-E900-32D0-4D9C-2B947AB28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BA69D8-96DA-ADAC-6B09-2417B6FA9F11}"/>
              </a:ext>
            </a:extLst>
          </p:cNvPr>
          <p:cNvGrpSpPr/>
          <p:nvPr/>
        </p:nvGrpSpPr>
        <p:grpSpPr>
          <a:xfrm>
            <a:off x="243841" y="1323460"/>
            <a:ext cx="11704320" cy="4211080"/>
            <a:chOff x="243841" y="1323460"/>
            <a:chExt cx="11704320" cy="42110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754D85-3BEC-03A2-3E09-F7EF8CD87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990461" y="-2423160"/>
              <a:ext cx="4211079" cy="117043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4859A9B-2315-435F-43D3-BEC326EF5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2015"/>
            <a:stretch>
              <a:fillRect/>
            </a:stretch>
          </p:blipFill>
          <p:spPr>
            <a:xfrm rot="5400000">
              <a:off x="7034494" y="620874"/>
              <a:ext cx="4211079" cy="5616254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E5BC16EA-33DC-F03D-FD3E-5E10487C3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Example charge Spectra vs Magnetic Field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AC0A9-8D01-3FAC-96CC-832DD8D7B282}"/>
              </a:ext>
            </a:extLst>
          </p:cNvPr>
          <p:cNvSpPr txBox="1"/>
          <p:nvPr/>
        </p:nvSpPr>
        <p:spPr>
          <a:xfrm>
            <a:off x="1199322" y="1282994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With a 0T Spectrum included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078824-1B75-B318-E764-3A33D4926E8D}"/>
              </a:ext>
            </a:extLst>
          </p:cNvPr>
          <p:cNvSpPr txBox="1"/>
          <p:nvPr/>
        </p:nvSpPr>
        <p:spPr>
          <a:xfrm>
            <a:off x="6798365" y="1282994"/>
            <a:ext cx="4472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Zoomed in non-zero B-field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BB2C7D-7941-C5B4-CD7F-BF74F39C37A8}"/>
                  </a:ext>
                </a:extLst>
              </p:cNvPr>
              <p:cNvSpPr txBox="1"/>
              <p:nvPr/>
            </p:nvSpPr>
            <p:spPr>
              <a:xfrm>
                <a:off x="508950" y="5350281"/>
                <a:ext cx="1155600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Charge calculation</a:t>
                </a:r>
                <a:r>
                  <a:rPr lang="en-US" dirty="0"/>
                  <a:t>: a sum of 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4 neighboring pad signals in a 4ns wide window (20 time bins) 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Gain reduction </a:t>
                </a:r>
                <a:r>
                  <a:rPr lang="en-US" dirty="0"/>
                  <a:t>with increasing magnetic field (see backup: full magnetic field set)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Units: 1600 fC is equivalent to a gain of 10</a:t>
                </a:r>
                <a:r>
                  <a:rPr lang="en-US" baseline="30000" dirty="0"/>
                  <a:t>7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BB2C7D-7941-C5B4-CD7F-BF74F39C3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50" y="5350281"/>
                <a:ext cx="11556000" cy="923330"/>
              </a:xfrm>
              <a:prstGeom prst="rect">
                <a:avLst/>
              </a:prstGeom>
              <a:blipFill>
                <a:blip r:embed="rId4"/>
                <a:stretch>
                  <a:fillRect l="-329" t="-274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CE86A7-2467-B5BE-68C8-B6CE09153053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521286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B0ECD-D8F8-A64C-47C7-288356FF8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41BC0-AAFD-7B3C-12B3-4A7093EE6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430900" cy="1325563"/>
          </a:xfrm>
        </p:spPr>
        <p:txBody>
          <a:bodyPr/>
          <a:lstStyle/>
          <a:p>
            <a:r>
              <a:rPr lang="en-US" dirty="0"/>
              <a:t>Mean Charge Extraction (Gain)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EFF83-64FA-83BA-BAA1-8A321D20A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84A32A-A7CC-BF75-A31A-026379750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727FDE-7621-3475-6420-FF1E3B8EA8D8}"/>
              </a:ext>
            </a:extLst>
          </p:cNvPr>
          <p:cNvSpPr txBox="1"/>
          <p:nvPr/>
        </p:nvSpPr>
        <p:spPr>
          <a:xfrm>
            <a:off x="2540918" y="2981310"/>
            <a:ext cx="1239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1-photon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0D2B7-9F0B-C828-885E-170D520081D2}"/>
              </a:ext>
            </a:extLst>
          </p:cNvPr>
          <p:cNvSpPr txBox="1"/>
          <p:nvPr/>
        </p:nvSpPr>
        <p:spPr>
          <a:xfrm>
            <a:off x="4031788" y="4021606"/>
            <a:ext cx="1239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2-photon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2E5AE9-C0CF-840E-F920-00151B3D4C2B}"/>
              </a:ext>
            </a:extLst>
          </p:cNvPr>
          <p:cNvSpPr txBox="1"/>
          <p:nvPr/>
        </p:nvSpPr>
        <p:spPr>
          <a:xfrm>
            <a:off x="8401880" y="2981310"/>
            <a:ext cx="1239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1-photon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6502A8-8DA0-F73A-989A-BD3A037A8A36}"/>
              </a:ext>
            </a:extLst>
          </p:cNvPr>
          <p:cNvSpPr txBox="1"/>
          <p:nvPr/>
        </p:nvSpPr>
        <p:spPr>
          <a:xfrm>
            <a:off x="9892750" y="4021606"/>
            <a:ext cx="1239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2-photon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2CC24B9-F453-A7DA-5CD1-53FCF2449C9C}"/>
              </a:ext>
            </a:extLst>
          </p:cNvPr>
          <p:cNvSpPr/>
          <p:nvPr/>
        </p:nvSpPr>
        <p:spPr>
          <a:xfrm>
            <a:off x="5632174" y="2783414"/>
            <a:ext cx="596348" cy="73251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E564D7-9E86-E875-B402-2CCDB52704E5}"/>
              </a:ext>
            </a:extLst>
          </p:cNvPr>
          <p:cNvSpPr txBox="1"/>
          <p:nvPr/>
        </p:nvSpPr>
        <p:spPr>
          <a:xfrm>
            <a:off x="1199322" y="1282994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pedestal (Gaussian) alone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2BB7F8-B70E-B07B-8CF3-BCF9B5579677}"/>
              </a:ext>
            </a:extLst>
          </p:cNvPr>
          <p:cNvSpPr txBox="1"/>
          <p:nvPr/>
        </p:nvSpPr>
        <p:spPr>
          <a:xfrm>
            <a:off x="6798365" y="1282994"/>
            <a:ext cx="4472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Apply a </a:t>
            </a:r>
            <a:r>
              <a:rPr lang="en-US" b="1" dirty="0"/>
              <a:t>4</a:t>
            </a:r>
            <a:r>
              <a:rPr lang="el-GR" b="1" dirty="0"/>
              <a:t>σ </a:t>
            </a:r>
            <a:r>
              <a:rPr lang="en-US" b="1" dirty="0"/>
              <a:t>cut to remove the pedestal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A7FB76-EDE3-BF4C-5AEF-ED2B85C517A2}"/>
              </a:ext>
            </a:extLst>
          </p:cNvPr>
          <p:cNvSpPr txBox="1"/>
          <p:nvPr/>
        </p:nvSpPr>
        <p:spPr>
          <a:xfrm>
            <a:off x="9385667" y="2458995"/>
            <a:ext cx="15540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Mean charge = </a:t>
            </a:r>
          </a:p>
          <a:p>
            <a:pPr algn="r"/>
            <a:r>
              <a:rPr lang="en-US" sz="1100" b="1" dirty="0" err="1">
                <a:solidFill>
                  <a:srgbClr val="0432FF"/>
                </a:solidFill>
              </a:rPr>
              <a:t>Histo→GetMean</a:t>
            </a:r>
            <a:r>
              <a:rPr lang="en-US" sz="1100" b="1" dirty="0">
                <a:solidFill>
                  <a:srgbClr val="0432FF"/>
                </a:solidFill>
              </a:rPr>
              <a:t>()</a:t>
            </a:r>
          </a:p>
          <a:p>
            <a:r>
              <a:rPr lang="en-US" sz="1100" dirty="0">
                <a:solidFill>
                  <a:srgbClr val="0432FF"/>
                </a:solidFill>
              </a:rPr>
              <a:t>Mean charge error = </a:t>
            </a:r>
          </a:p>
          <a:p>
            <a:pPr algn="r"/>
            <a:r>
              <a:rPr lang="en-US" sz="1100" b="1" dirty="0" err="1">
                <a:solidFill>
                  <a:srgbClr val="0432FF"/>
                </a:solidFill>
              </a:rPr>
              <a:t>Histo→GetRMS</a:t>
            </a:r>
            <a:r>
              <a:rPr lang="en-US" sz="1100" b="1" dirty="0">
                <a:solidFill>
                  <a:srgbClr val="0432FF"/>
                </a:solidFill>
              </a:rPr>
              <a:t>()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CA0C5-273C-9268-736F-E6801414D9E0}"/>
              </a:ext>
            </a:extLst>
          </p:cNvPr>
          <p:cNvSpPr txBox="1"/>
          <p:nvPr/>
        </p:nvSpPr>
        <p:spPr>
          <a:xfrm>
            <a:off x="508950" y="5350281"/>
            <a:ext cx="1155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Currently it is based on an average over 1-photon &amp; 2-photon contributions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Eventually, will account for 0-photon, 1-photon &amp; 2-photon Poisson statistics and also go down to a ~2</a:t>
            </a:r>
            <a:r>
              <a:rPr lang="en-US" dirty="0">
                <a:latin typeface="Symbol" pitchFamily="2" charset="2"/>
              </a:rPr>
              <a:t>s </a:t>
            </a:r>
            <a:r>
              <a:rPr lang="en-US" dirty="0"/>
              <a:t>cut</a:t>
            </a:r>
            <a:r>
              <a:rPr lang="en-US" dirty="0">
                <a:latin typeface="Symbol" pitchFamily="2" charset="2"/>
              </a:rPr>
              <a:t> </a:t>
            </a:r>
            <a:r>
              <a:rPr lang="en-US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/>
              <a:t>Polya fit does not work well anyway </a:t>
            </a:r>
            <a:r>
              <a:rPr lang="en-US" dirty="0"/>
              <a:t>(see backup: gain saturation, no large amplitudes)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3E543-692D-FD86-8685-73E1859BD76D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2050559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2902B-F160-ED48-C295-7C1AFB56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C9994-13FE-9D0D-B6B1-90071B4AE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9AF2BB-5E9C-2411-9741-2519F42AFE95}"/>
              </a:ext>
            </a:extLst>
          </p:cNvPr>
          <p:cNvGrpSpPr/>
          <p:nvPr/>
        </p:nvGrpSpPr>
        <p:grpSpPr>
          <a:xfrm>
            <a:off x="243841" y="1323460"/>
            <a:ext cx="11704320" cy="4211080"/>
            <a:chOff x="243841" y="1323460"/>
            <a:chExt cx="11704320" cy="4211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1A4F81-9A21-E0D9-FDC9-E191522D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990461" y="-2423160"/>
              <a:ext cx="4211079" cy="117043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E4913E-E196-3F46-D74A-248AA21BE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2122"/>
            <a:stretch>
              <a:fillRect/>
            </a:stretch>
          </p:blipFill>
          <p:spPr>
            <a:xfrm rot="5400000">
              <a:off x="7040757" y="627137"/>
              <a:ext cx="4211079" cy="560372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2F655E9-9D39-FBDA-0E5A-EA026521EAF7}"/>
              </a:ext>
            </a:extLst>
          </p:cNvPr>
          <p:cNvSpPr txBox="1"/>
          <p:nvPr/>
        </p:nvSpPr>
        <p:spPr>
          <a:xfrm>
            <a:off x="1195754" y="1323460"/>
            <a:ext cx="395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Time Window Based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60FEA8-EDBA-2B65-5770-F5F0A9135B26}"/>
              </a:ext>
            </a:extLst>
          </p:cNvPr>
          <p:cNvSpPr txBox="1"/>
          <p:nvPr/>
        </p:nvSpPr>
        <p:spPr>
          <a:xfrm>
            <a:off x="7037196" y="1339309"/>
            <a:ext cx="395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Threshold Based Analysis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26B944-C2A2-BE00-451B-A5E011591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9" y="3386"/>
            <a:ext cx="11926890" cy="1325563"/>
          </a:xfrm>
        </p:spPr>
        <p:txBody>
          <a:bodyPr/>
          <a:lstStyle/>
          <a:p>
            <a:r>
              <a:rPr lang="en-US" dirty="0"/>
              <a:t>Gain vs Magnetic Field at various tilt angles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E3A77-D931-A3D8-E190-7A8CE1D2BA13}"/>
              </a:ext>
            </a:extLst>
          </p:cNvPr>
          <p:cNvSpPr txBox="1"/>
          <p:nvPr/>
        </p:nvSpPr>
        <p:spPr>
          <a:xfrm>
            <a:off x="265110" y="5518691"/>
            <a:ext cx="11926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Two independent analyses were conducted: time-window–based and threshold-based event selection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/>
              <a:t>The mean charge values from both methods are consistent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1A01F-ADF1-C63F-7EE5-BD102674A7E9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KIM, YIFAN JIN</a:t>
            </a:r>
          </a:p>
        </p:txBody>
      </p:sp>
    </p:spTree>
    <p:extLst>
      <p:ext uri="{BB962C8B-B14F-4D97-AF65-F5344CB8AC3E}">
        <p14:creationId xmlns:p14="http://schemas.microsoft.com/office/powerpoint/2010/main" val="2273534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AB520-8827-4146-2A45-CA85727E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26C043-9DE2-04ED-3210-83E2C5C4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28495" y="-2362784"/>
            <a:ext cx="3735010" cy="10972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111D71-FAE0-A807-6BB6-E1D7B3165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689B4-1F45-E064-EFC1-DC0228945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620500" cy="648910"/>
          </a:xfrm>
        </p:spPr>
        <p:txBody>
          <a:bodyPr>
            <a:noAutofit/>
          </a:bodyPr>
          <a:lstStyle/>
          <a:p>
            <a:r>
              <a:rPr lang="en-US" sz="3400" dirty="0"/>
              <a:t>HRPPD Gain in a “pfRICH tilt angle” range of interest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AC8F3-DC6D-65AD-0A05-2ED22D5D807A}"/>
              </a:ext>
            </a:extLst>
          </p:cNvPr>
          <p:cNvSpPr txBox="1"/>
          <p:nvPr/>
        </p:nvSpPr>
        <p:spPr>
          <a:xfrm>
            <a:off x="609600" y="4942225"/>
            <a:ext cx="114878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One can easily achieve &gt;10</a:t>
            </a:r>
            <a:r>
              <a:rPr lang="en-US" altLang="en-US" baseline="30000" dirty="0"/>
              <a:t>6 </a:t>
            </a:r>
            <a:r>
              <a:rPr lang="en-US" altLang="en-US" dirty="0"/>
              <a:t>gain of few times 10</a:t>
            </a:r>
            <a:r>
              <a:rPr lang="en-US" altLang="en-US" baseline="30000" dirty="0"/>
              <a:t>6 </a:t>
            </a:r>
            <a:r>
              <a:rPr lang="en-US" altLang="en-US" dirty="0"/>
              <a:t>the whole tilt angle range of interest</a:t>
            </a:r>
          </a:p>
          <a:p>
            <a:pPr marL="46863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/>
              <a:t>Which may mean that all 68 HRPPDs can be oriented the same way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i="1" dirty="0"/>
              <a:t>At these HV settings an HRPPD would not trip even at a zero field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We’ve taken this type of data in a range of a photocathode and transfer voltages, for a sake of completeness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E8BCF2-BBFD-C40D-4403-2CE5E1133CF0}"/>
              </a:ext>
            </a:extLst>
          </p:cNvPr>
          <p:cNvGrpSpPr/>
          <p:nvPr/>
        </p:nvGrpSpPr>
        <p:grpSpPr>
          <a:xfrm>
            <a:off x="3370664" y="2011148"/>
            <a:ext cx="646331" cy="758322"/>
            <a:chOff x="3370664" y="1580227"/>
            <a:chExt cx="646331" cy="75832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FF2E572-0DD3-8A88-4272-27AE7F870CAB}"/>
                </a:ext>
              </a:extLst>
            </p:cNvPr>
            <p:cNvCxnSpPr/>
            <p:nvPr/>
          </p:nvCxnSpPr>
          <p:spPr>
            <a:xfrm>
              <a:off x="3687586" y="1845490"/>
              <a:ext cx="0" cy="49305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CF0905-B476-191C-13B9-0E97DE172132}"/>
                </a:ext>
              </a:extLst>
            </p:cNvPr>
            <p:cNvSpPr txBox="1"/>
            <p:nvPr/>
          </p:nvSpPr>
          <p:spPr>
            <a:xfrm>
              <a:off x="3370664" y="1580227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~1.3T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21A2AB-2117-1D1E-0132-E79A90365CF7}"/>
              </a:ext>
            </a:extLst>
          </p:cNvPr>
          <p:cNvGrpSpPr/>
          <p:nvPr/>
        </p:nvGrpSpPr>
        <p:grpSpPr>
          <a:xfrm>
            <a:off x="6771815" y="2011148"/>
            <a:ext cx="646331" cy="758322"/>
            <a:chOff x="3370664" y="1580227"/>
            <a:chExt cx="646331" cy="75832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7F06654-AFBB-0913-0C6B-CA65CD761DE2}"/>
                </a:ext>
              </a:extLst>
            </p:cNvPr>
            <p:cNvCxnSpPr/>
            <p:nvPr/>
          </p:nvCxnSpPr>
          <p:spPr>
            <a:xfrm>
              <a:off x="3687586" y="1845490"/>
              <a:ext cx="0" cy="49305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0DDB0D-79E6-21DC-1118-71C759CE29DC}"/>
                </a:ext>
              </a:extLst>
            </p:cNvPr>
            <p:cNvSpPr txBox="1"/>
            <p:nvPr/>
          </p:nvSpPr>
          <p:spPr>
            <a:xfrm>
              <a:off x="3370664" y="1580227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~1.3T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36940E-3642-2D42-FE2B-038AC76B3F42}"/>
              </a:ext>
            </a:extLst>
          </p:cNvPr>
          <p:cNvGrpSpPr/>
          <p:nvPr/>
        </p:nvGrpSpPr>
        <p:grpSpPr>
          <a:xfrm>
            <a:off x="10160480" y="2011148"/>
            <a:ext cx="646331" cy="758322"/>
            <a:chOff x="3370664" y="1580227"/>
            <a:chExt cx="646331" cy="75832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B9DE9AA-AD69-9F3B-899F-E40CA7D55CD2}"/>
                </a:ext>
              </a:extLst>
            </p:cNvPr>
            <p:cNvCxnSpPr/>
            <p:nvPr/>
          </p:nvCxnSpPr>
          <p:spPr>
            <a:xfrm>
              <a:off x="3687586" y="1845490"/>
              <a:ext cx="0" cy="49305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D59357-1F60-1ACB-C594-3AF4DEA32F1E}"/>
                </a:ext>
              </a:extLst>
            </p:cNvPr>
            <p:cNvSpPr txBox="1"/>
            <p:nvPr/>
          </p:nvSpPr>
          <p:spPr>
            <a:xfrm>
              <a:off x="3370664" y="1580227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~1.3T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A4E7EED-CEBA-2135-0B46-F744596F26DE}"/>
              </a:ext>
            </a:extLst>
          </p:cNvPr>
          <p:cNvSpPr txBox="1"/>
          <p:nvPr/>
        </p:nvSpPr>
        <p:spPr>
          <a:xfrm>
            <a:off x="1608083" y="875121"/>
            <a:ext cx="9294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pfRICH sensor plane location in ePIC: up to ~1.3T field, tilt angles up to 13</a:t>
            </a:r>
            <a:r>
              <a:rPr lang="en-US" sz="2000" dirty="0"/>
              <a:t>°</a:t>
            </a:r>
            <a:endParaRPr lang="en-US" sz="2000" b="1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EB76318-5D95-541B-66C0-8947A3BA20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1400" dirty="0"/>
              <a:t>CHEUK-PING WONG</a:t>
            </a:r>
          </a:p>
        </p:txBody>
      </p:sp>
    </p:spTree>
    <p:extLst>
      <p:ext uri="{BB962C8B-B14F-4D97-AF65-F5344CB8AC3E}">
        <p14:creationId xmlns:p14="http://schemas.microsoft.com/office/powerpoint/2010/main" val="2197111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CF81D-A110-57E8-FC23-50200B595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53F25-8BC7-4EC2-0482-A34FC276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2247B-D6BE-19DA-986D-B4B21CDC9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B2AB19-6C3B-84A6-9776-F6132CAD4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22" y="1079464"/>
            <a:ext cx="7123814" cy="4957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8646A-60A1-4DB0-7518-227BF35D10C0}"/>
              </a:ext>
            </a:extLst>
          </p:cNvPr>
          <p:cNvSpPr txBox="1"/>
          <p:nvPr/>
        </p:nvSpPr>
        <p:spPr>
          <a:xfrm>
            <a:off x="2020972" y="986342"/>
            <a:ext cx="543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pfRICH: ePIC PID detector </a:t>
            </a:r>
          </a:p>
          <a:p>
            <a:pPr algn="ctr"/>
            <a:r>
              <a:rPr lang="en-US" sz="2000" dirty="0"/>
              <a:t>in  the electron-going endcap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34023E-9BFF-ED35-012E-48850E6CA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597" y="2210636"/>
            <a:ext cx="5823092" cy="4083288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Verify HRPPD operation in magnetic fields typical for the pfRICH sensor location in ePIC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Magnetic field strength up to ~1.3 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Field-to-HRPPD window normal angles up to ~13°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000" dirty="0"/>
              <a:t>Conduct a systematic study over (HV, magnetic field, inclination angle) parameter space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000" dirty="0"/>
              <a:t>Goal: Produce publishable-quality results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000" dirty="0"/>
              <a:t>Two measurement campaigns @ Superconducting Magnet Division at BNL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1600" dirty="0"/>
              <a:t>Nov 17–26* (installation and dry runs included)</a:t>
            </a:r>
          </a:p>
          <a:p>
            <a:pPr marL="914400" lvl="2" indent="0">
              <a:buNone/>
            </a:pPr>
            <a:r>
              <a:rPr lang="en-US" sz="1200" dirty="0"/>
              <a:t>*Nov 20–21 (CERN Director-General Visit SMD at BNL)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1600" dirty="0"/>
              <a:t>Dec 11–12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F7E0BA0-B52A-01DD-DAE7-EBAA716A1E0C}"/>
              </a:ext>
            </a:extLst>
          </p:cNvPr>
          <p:cNvSpPr/>
          <p:nvPr/>
        </p:nvSpPr>
        <p:spPr>
          <a:xfrm>
            <a:off x="6629736" y="2801836"/>
            <a:ext cx="5141942" cy="627164"/>
          </a:xfrm>
          <a:prstGeom prst="round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55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9C4CC2-ED0D-41EB-FA7F-9D17BE7D0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29314" y="-1354454"/>
            <a:ext cx="3933372" cy="822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ACBEA7-C839-FDC3-EB1A-6FE6DABCE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CE542F-365D-8150-1451-A11B22CBF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HRPPD Gain vs Tilting 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F0916-4F4C-B097-F9D9-9A7380FC1BDB}"/>
              </a:ext>
            </a:extLst>
          </p:cNvPr>
          <p:cNvSpPr txBox="1"/>
          <p:nvPr/>
        </p:nvSpPr>
        <p:spPr>
          <a:xfrm>
            <a:off x="777789" y="4640538"/>
            <a:ext cx="5798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X-axis: a minimum in gain is observed at approximately +15° </a:t>
            </a:r>
            <a:r>
              <a:rPr lang="en-US" altLang="en-US" i="1" dirty="0"/>
              <a:t>nominal angle </a:t>
            </a:r>
            <a:r>
              <a:rPr lang="en-US" altLang="en-US" dirty="0"/>
              <a:t>(B-</a:t>
            </a:r>
            <a:r>
              <a:rPr lang="en-US" altLang="en-US" dirty="0" err="1"/>
              <a:t>fieldis</a:t>
            </a:r>
            <a:r>
              <a:rPr lang="en-US" altLang="en-US" dirty="0"/>
              <a:t> roughly aligned with MCP#1 pores)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X-axis: there is also a small dip at −12.5° </a:t>
            </a:r>
            <a:r>
              <a:rPr lang="en-US" altLang="en-US" i="1" dirty="0"/>
              <a:t>nominal angle </a:t>
            </a:r>
            <a:r>
              <a:rPr lang="en-US" altLang="en-US" dirty="0"/>
              <a:t>(B-field is roughly aligned with MCP#2 pores)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7F5A35-BE2C-B9D5-5B33-50590865B303}"/>
              </a:ext>
            </a:extLst>
          </p:cNvPr>
          <p:cNvGrpSpPr/>
          <p:nvPr/>
        </p:nvGrpSpPr>
        <p:grpSpPr>
          <a:xfrm>
            <a:off x="2756544" y="835647"/>
            <a:ext cx="2460815" cy="3442447"/>
            <a:chOff x="2671480" y="856913"/>
            <a:chExt cx="2460815" cy="344244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2EB4A91-D199-01E0-085E-179D0BB23FFA}"/>
                </a:ext>
              </a:extLst>
            </p:cNvPr>
            <p:cNvCxnSpPr>
              <a:cxnSpLocks/>
            </p:cNvCxnSpPr>
            <p:nvPr/>
          </p:nvCxnSpPr>
          <p:spPr>
            <a:xfrm>
              <a:off x="5132295" y="856913"/>
              <a:ext cx="0" cy="344244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E9920A-834F-8457-A115-F952ABFBD775}"/>
                </a:ext>
              </a:extLst>
            </p:cNvPr>
            <p:cNvCxnSpPr>
              <a:cxnSpLocks/>
            </p:cNvCxnSpPr>
            <p:nvPr/>
          </p:nvCxnSpPr>
          <p:spPr>
            <a:xfrm>
              <a:off x="3511924" y="856913"/>
              <a:ext cx="0" cy="344244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C209738-C043-FAB4-6B32-BEE9FF66D5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1480" y="2981963"/>
              <a:ext cx="369794" cy="642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0C54FEE-E210-7E51-277A-BD5E329C3D90}"/>
                </a:ext>
              </a:extLst>
            </p:cNvPr>
            <p:cNvCxnSpPr/>
            <p:nvPr/>
          </p:nvCxnSpPr>
          <p:spPr>
            <a:xfrm flipH="1">
              <a:off x="2671480" y="2665006"/>
              <a:ext cx="369794" cy="537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D8FCBC0-F9D0-26E4-BB74-0D1F56546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1480" y="2400520"/>
              <a:ext cx="369794" cy="388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A99CE2F-61B6-03B4-A93B-D189537698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1480" y="3309397"/>
              <a:ext cx="369794" cy="583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986356-BC11-4C24-534E-2C27B2B6AE97}"/>
              </a:ext>
            </a:extLst>
          </p:cNvPr>
          <p:cNvGrpSpPr/>
          <p:nvPr/>
        </p:nvGrpSpPr>
        <p:grpSpPr>
          <a:xfrm>
            <a:off x="6791325" y="856913"/>
            <a:ext cx="2163795" cy="3442447"/>
            <a:chOff x="2979133" y="856913"/>
            <a:chExt cx="2163795" cy="344244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417FE0-62BC-46A0-F3CA-BCC3460BBA09}"/>
                </a:ext>
              </a:extLst>
            </p:cNvPr>
            <p:cNvCxnSpPr>
              <a:cxnSpLocks/>
            </p:cNvCxnSpPr>
            <p:nvPr/>
          </p:nvCxnSpPr>
          <p:spPr>
            <a:xfrm>
              <a:off x="5142928" y="856913"/>
              <a:ext cx="0" cy="344244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75B5282-CDC2-4ECF-8544-85FC700DBD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5008" y="2979808"/>
              <a:ext cx="356019" cy="342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347B9E7-D7A5-E270-1C5F-89DFC2E29F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9133" y="3267543"/>
              <a:ext cx="369794" cy="583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614B84C-D126-33F2-8AAF-19ACD93ABF7D}"/>
              </a:ext>
            </a:extLst>
          </p:cNvPr>
          <p:cNvSpPr/>
          <p:nvPr/>
        </p:nvSpPr>
        <p:spPr>
          <a:xfrm>
            <a:off x="2408404" y="825190"/>
            <a:ext cx="1312258" cy="413887"/>
          </a:xfrm>
          <a:prstGeom prst="rect">
            <a:avLst/>
          </a:prstGeom>
          <a:solidFill>
            <a:srgbClr val="FF0000">
              <a:alpha val="14903"/>
            </a:srgbClr>
          </a:solidFill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E89CD3-F435-D98D-5595-9DBDBD0B03B7}"/>
              </a:ext>
            </a:extLst>
          </p:cNvPr>
          <p:cNvSpPr/>
          <p:nvPr/>
        </p:nvSpPr>
        <p:spPr>
          <a:xfrm>
            <a:off x="6281883" y="835647"/>
            <a:ext cx="1312258" cy="413887"/>
          </a:xfrm>
          <a:prstGeom prst="rect">
            <a:avLst/>
          </a:prstGeom>
          <a:solidFill>
            <a:srgbClr val="FF0000">
              <a:alpha val="14903"/>
            </a:srgbClr>
          </a:solidFill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2F8488-F334-A8A7-D8C5-B3404004CD71}"/>
              </a:ext>
            </a:extLst>
          </p:cNvPr>
          <p:cNvSpPr txBox="1"/>
          <p:nvPr/>
        </p:nvSpPr>
        <p:spPr>
          <a:xfrm>
            <a:off x="6597008" y="5305013"/>
            <a:ext cx="459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Gain slightly decreases at large negative tilting angles (around −30°)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8B01AB-0BAF-2195-5145-DF7A09DAEF34}"/>
              </a:ext>
            </a:extLst>
          </p:cNvPr>
          <p:cNvSpPr txBox="1"/>
          <p:nvPr/>
        </p:nvSpPr>
        <p:spPr>
          <a:xfrm>
            <a:off x="6576279" y="4630618"/>
            <a:ext cx="483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Y-axis: a smaller angular dependence is observed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EBD3157F-35E7-8EE7-68B8-659C364998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1400" dirty="0"/>
              <a:t>CHEUK-PING WONG</a:t>
            </a:r>
          </a:p>
        </p:txBody>
      </p:sp>
    </p:spTree>
    <p:extLst>
      <p:ext uri="{BB962C8B-B14F-4D97-AF65-F5344CB8AC3E}">
        <p14:creationId xmlns:p14="http://schemas.microsoft.com/office/powerpoint/2010/main" val="1725656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F7A0-8764-61D3-F767-963085120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6525"/>
            <a:ext cx="11049000" cy="1325563"/>
          </a:xfrm>
        </p:spPr>
        <p:txBody>
          <a:bodyPr/>
          <a:lstStyle/>
          <a:p>
            <a:r>
              <a:rPr lang="en-US" dirty="0"/>
              <a:t>Repetition rate dependency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B0A66-DCA3-C0FF-E67D-0D86EF6B3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BCC07D-90DC-5857-3803-AB985D434315}"/>
              </a:ext>
            </a:extLst>
          </p:cNvPr>
          <p:cNvSpPr txBox="1">
            <a:spLocks/>
          </p:cNvSpPr>
          <p:nvPr/>
        </p:nvSpPr>
        <p:spPr>
          <a:xfrm>
            <a:off x="515143" y="2194567"/>
            <a:ext cx="4590226" cy="4207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Gain can be rate-dependent, especially in a high magnetic field, due to the electron avalanche focusing when only few of the MCP#2 pores are involved and can therefore saturate   </a:t>
            </a:r>
          </a:p>
          <a:p>
            <a:pPr marL="0" indent="0"/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One can indeed see a substantial rate dependency, however under the conditions we took data (1.6 kHz repetition rate, ~5-7% useful event fraction) </a:t>
            </a:r>
            <a:r>
              <a:rPr lang="en-US" sz="2000" i="1" dirty="0"/>
              <a:t>a respective correction will be very small</a:t>
            </a:r>
          </a:p>
          <a:p>
            <a:pPr marL="0" indent="0"/>
            <a:endParaRPr lang="en-US" sz="2000" dirty="0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3040360D-94DD-70DD-B484-EBE5C4B0EAF0}"/>
              </a:ext>
            </a:extLst>
          </p:cNvPr>
          <p:cNvSpPr/>
          <p:nvPr/>
        </p:nvSpPr>
        <p:spPr>
          <a:xfrm>
            <a:off x="6481481" y="2652574"/>
            <a:ext cx="282385" cy="332679"/>
          </a:xfrm>
          <a:prstGeom prst="star5">
            <a:avLst/>
          </a:prstGeom>
          <a:noFill/>
          <a:ln>
            <a:solidFill>
              <a:schemeClr val="accent1">
                <a:shade val="15000"/>
                <a:alpha val="63569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546F8-A302-9DF0-581C-35690366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06257" y="463555"/>
            <a:ext cx="494695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8D2F88-E0A0-4CAE-BC81-65E120A4EB54}"/>
              </a:ext>
            </a:extLst>
          </p:cNvPr>
          <p:cNvSpPr txBox="1"/>
          <p:nvPr/>
        </p:nvSpPr>
        <p:spPr>
          <a:xfrm>
            <a:off x="6072850" y="4737631"/>
            <a:ext cx="1733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Laser 1.6 kHz</a:t>
            </a:r>
          </a:p>
          <a:p>
            <a:r>
              <a:rPr lang="en-US" sz="1400" dirty="0"/>
              <a:t>Signal fraction ~5%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7AD27D-081F-F822-D7F0-2857A3B71E6F}"/>
              </a:ext>
            </a:extLst>
          </p:cNvPr>
          <p:cNvCxnSpPr/>
          <p:nvPr/>
        </p:nvCxnSpPr>
        <p:spPr>
          <a:xfrm flipV="1">
            <a:off x="6622676" y="3767001"/>
            <a:ext cx="0" cy="1062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F09BB24-82E4-FBC1-23CC-CAF3633F1701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YIFAN JIN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A0E8D7-A86C-04CA-229F-43091444EBCF}"/>
              </a:ext>
            </a:extLst>
          </p:cNvPr>
          <p:cNvSpPr txBox="1">
            <a:spLocks/>
          </p:cNvSpPr>
          <p:nvPr/>
        </p:nvSpPr>
        <p:spPr>
          <a:xfrm>
            <a:off x="1667021" y="1232184"/>
            <a:ext cx="3856625" cy="596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800" dirty="0"/>
              <a:t>Signal rate = laser repetition rate * fraction of signal events in a run.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3B57F-741B-9120-B00E-332F407D0BB9}"/>
              </a:ext>
            </a:extLst>
          </p:cNvPr>
          <p:cNvSpPr txBox="1"/>
          <p:nvPr/>
        </p:nvSpPr>
        <p:spPr>
          <a:xfrm>
            <a:off x="9438290" y="672662"/>
            <a:ext cx="2642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200-675-200-675-200V</a:t>
            </a:r>
          </a:p>
          <a:p>
            <a:r>
              <a:rPr lang="en-US" dirty="0"/>
              <a:t>1.3 T, 0° tilt angle</a:t>
            </a:r>
          </a:p>
        </p:txBody>
      </p:sp>
    </p:spTree>
    <p:extLst>
      <p:ext uri="{BB962C8B-B14F-4D97-AF65-F5344CB8AC3E}">
        <p14:creationId xmlns:p14="http://schemas.microsoft.com/office/powerpoint/2010/main" val="1222993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FE648-77CE-9C39-C618-DD900709C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349A4-9F07-806B-B839-884B7657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386"/>
            <a:ext cx="1183254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After-pulsing example: accumulated waveforms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CD32E-D3E5-2672-D956-D6FA1868A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C3F631-7CA8-5031-F13E-90D1BB6DA6D6}"/>
                  </a:ext>
                </a:extLst>
              </p:cNvPr>
              <p:cNvSpPr txBox="1"/>
              <p:nvPr/>
            </p:nvSpPr>
            <p:spPr>
              <a:xfrm>
                <a:off x="243841" y="1116100"/>
                <a:ext cx="11704319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+X tilt axis,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 = 0.37T,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, laser tune 40 %, laser rep rate 1.6 kHz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C3F631-7CA8-5031-F13E-90D1BB6DA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1" y="1116100"/>
                <a:ext cx="11704319" cy="402931"/>
              </a:xfrm>
              <a:prstGeom prst="rect">
                <a:avLst/>
              </a:prstGeom>
              <a:blipFill>
                <a:blip r:embed="rId2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FFD3681-92B0-7D1D-3D37-33F7D93D3DB9}"/>
              </a:ext>
            </a:extLst>
          </p:cNvPr>
          <p:cNvSpPr txBox="1"/>
          <p:nvPr/>
        </p:nvSpPr>
        <p:spPr>
          <a:xfrm>
            <a:off x="354151" y="1783724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650</a:t>
            </a:r>
            <a:r>
              <a:rPr lang="en-US" dirty="0"/>
              <a:t>-200-</a:t>
            </a:r>
            <a:r>
              <a:rPr lang="en-US" b="1" dirty="0"/>
              <a:t>650</a:t>
            </a:r>
            <a:r>
              <a:rPr lang="en-US" dirty="0"/>
              <a:t>-200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E6A81A-3962-E260-F8AE-25F0D03CDD2C}"/>
              </a:ext>
            </a:extLst>
          </p:cNvPr>
          <p:cNvSpPr txBox="1"/>
          <p:nvPr/>
        </p:nvSpPr>
        <p:spPr>
          <a:xfrm>
            <a:off x="4267199" y="180122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675</a:t>
            </a:r>
            <a:r>
              <a:rPr lang="en-US" dirty="0"/>
              <a:t>-200-</a:t>
            </a:r>
            <a:r>
              <a:rPr lang="en-US" b="1" dirty="0"/>
              <a:t>675</a:t>
            </a:r>
            <a:r>
              <a:rPr lang="en-US" dirty="0"/>
              <a:t>-200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B5B7C-F84E-7FC6-043F-8849B1127DEF}"/>
              </a:ext>
            </a:extLst>
          </p:cNvPr>
          <p:cNvSpPr txBox="1"/>
          <p:nvPr/>
        </p:nvSpPr>
        <p:spPr>
          <a:xfrm>
            <a:off x="8180247" y="1783724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700</a:t>
            </a:r>
            <a:r>
              <a:rPr lang="en-US" dirty="0"/>
              <a:t>-200-</a:t>
            </a:r>
            <a:r>
              <a:rPr lang="en-US" b="1" dirty="0"/>
              <a:t>700</a:t>
            </a:r>
            <a:r>
              <a:rPr lang="en-US" dirty="0"/>
              <a:t>-200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339FC1-5C3C-D194-B476-052976C8F319}"/>
              </a:ext>
            </a:extLst>
          </p:cNvPr>
          <p:cNvGrpSpPr/>
          <p:nvPr/>
        </p:nvGrpSpPr>
        <p:grpSpPr>
          <a:xfrm>
            <a:off x="341277" y="2154968"/>
            <a:ext cx="11496572" cy="2548063"/>
            <a:chOff x="341277" y="2154968"/>
            <a:chExt cx="11496572" cy="25480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ECBA92-1E7F-7225-DA37-0FFB9A9A1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96045" y="1600200"/>
              <a:ext cx="2548063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5D5FD9-1A1A-A63B-7D26-7333096F6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4821969" y="1600200"/>
              <a:ext cx="2548063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73CE88-25B9-A810-DA4D-C66D122FA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8735017" y="1600200"/>
              <a:ext cx="2548063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228338-8C50-21E0-276D-21615278DBF5}"/>
                </a:ext>
              </a:extLst>
            </p:cNvPr>
            <p:cNvSpPr txBox="1"/>
            <p:nvPr/>
          </p:nvSpPr>
          <p:spPr>
            <a:xfrm>
              <a:off x="2272746" y="3515096"/>
              <a:ext cx="4969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432FF"/>
                  </a:solidFill>
                </a:rPr>
                <a:t>ch18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1F7C6B-54E1-F948-D61D-EE43693649E3}"/>
                </a:ext>
              </a:extLst>
            </p:cNvPr>
            <p:cNvSpPr txBox="1"/>
            <p:nvPr/>
          </p:nvSpPr>
          <p:spPr>
            <a:xfrm>
              <a:off x="6202018" y="3515096"/>
              <a:ext cx="4969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432FF"/>
                  </a:solidFill>
                </a:rPr>
                <a:t>ch18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A7076B-3018-1FF3-4ABF-9A3CF300E9E6}"/>
                </a:ext>
              </a:extLst>
            </p:cNvPr>
            <p:cNvSpPr txBox="1"/>
            <p:nvPr/>
          </p:nvSpPr>
          <p:spPr>
            <a:xfrm>
              <a:off x="10091531" y="3515096"/>
              <a:ext cx="4969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432FF"/>
                  </a:solidFill>
                </a:rPr>
                <a:t>ch18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24E525-6753-4930-9BA1-F9C8C4B6FEB0}"/>
                </a:ext>
              </a:extLst>
            </p:cNvPr>
            <p:cNvSpPr/>
            <p:nvPr/>
          </p:nvSpPr>
          <p:spPr>
            <a:xfrm>
              <a:off x="2175872" y="2983480"/>
              <a:ext cx="907725" cy="867679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B61924-B7C6-5F64-BA52-3EDCA1E2914F}"/>
                </a:ext>
              </a:extLst>
            </p:cNvPr>
            <p:cNvSpPr/>
            <p:nvPr/>
          </p:nvSpPr>
          <p:spPr>
            <a:xfrm>
              <a:off x="6096000" y="2983479"/>
              <a:ext cx="907725" cy="867679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8EC5F2-73C7-6C40-55A6-A7263D1BC733}"/>
                </a:ext>
              </a:extLst>
            </p:cNvPr>
            <p:cNvSpPr/>
            <p:nvPr/>
          </p:nvSpPr>
          <p:spPr>
            <a:xfrm>
              <a:off x="10016128" y="2995160"/>
              <a:ext cx="907725" cy="867679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53876F-5F39-0B12-F6F7-A1F27E4EFFD8}"/>
              </a:ext>
            </a:extLst>
          </p:cNvPr>
          <p:cNvSpPr txBox="1"/>
          <p:nvPr/>
        </p:nvSpPr>
        <p:spPr>
          <a:xfrm>
            <a:off x="1625225" y="5017371"/>
            <a:ext cx="884476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An increase in MCP bias voltage leads to more pronounced after-pulses</a:t>
            </a:r>
          </a:p>
          <a:p>
            <a:pPr marL="468630" indent="-285750">
              <a:buFont typeface="Courier New" panose="02070309020205020404" pitchFamily="49" charset="0"/>
              <a:buChar char="o"/>
            </a:pPr>
            <a:r>
              <a:rPr lang="en-US" dirty="0"/>
              <a:t>Which presumably means a faster photocathode aging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As a rule of thumb, the after-pulsing rate should be kept &lt;1% or so</a:t>
            </a:r>
          </a:p>
        </p:txBody>
      </p:sp>
    </p:spTree>
    <p:extLst>
      <p:ext uri="{BB962C8B-B14F-4D97-AF65-F5344CB8AC3E}">
        <p14:creationId xmlns:p14="http://schemas.microsoft.com/office/powerpoint/2010/main" val="2960696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F98A11-F1A4-3EC2-542F-B294B51B09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6860601" y="1494989"/>
            <a:ext cx="3958516" cy="5487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0E7064-77F0-B15E-79B2-E4DBE5600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1188597" y="1477576"/>
            <a:ext cx="3987553" cy="54877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BFF77-3356-F68B-294B-B38BFF6BC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17" y="1204163"/>
            <a:ext cx="11097105" cy="1023497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For different HV setting, after-pulse rate ranges from O(1)% - O(10)%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For “reference” pfRICH settings (200-675-200-675-200V @ 1.3 T and 0</a:t>
            </a:r>
            <a:r>
              <a:rPr lang="en-US" sz="2000" baseline="30000" dirty="0"/>
              <a:t>o</a:t>
            </a:r>
            <a:r>
              <a:rPr lang="en-US" sz="2000" dirty="0"/>
              <a:t> tilting angle), after-pulse rate is ~1.3% in a 70ns window past the primary photoelectron pulse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0BECD-7EF3-ACFA-7A96-82F8D5BEA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BCC7F2-C286-1C02-462D-6F52A94E5FDD}"/>
              </a:ext>
            </a:extLst>
          </p:cNvPr>
          <p:cNvSpPr txBox="1"/>
          <p:nvPr/>
        </p:nvSpPr>
        <p:spPr>
          <a:xfrm>
            <a:off x="4216070" y="5061824"/>
            <a:ext cx="104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 field: 1.3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6605F-6F46-B650-4CF3-B1A17F6EC807}"/>
              </a:ext>
            </a:extLst>
          </p:cNvPr>
          <p:cNvSpPr txBox="1"/>
          <p:nvPr/>
        </p:nvSpPr>
        <p:spPr>
          <a:xfrm>
            <a:off x="7204476" y="3358652"/>
            <a:ext cx="104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 field: 1.3 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9D1E69-D625-03A0-5893-12B3B0B06FFB}"/>
              </a:ext>
            </a:extLst>
          </p:cNvPr>
          <p:cNvSpPr txBox="1"/>
          <p:nvPr/>
        </p:nvSpPr>
        <p:spPr>
          <a:xfrm>
            <a:off x="3672331" y="4082938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1B559-1849-DB76-8ECD-A8B3EF780732}"/>
              </a:ext>
            </a:extLst>
          </p:cNvPr>
          <p:cNvSpPr txBox="1"/>
          <p:nvPr/>
        </p:nvSpPr>
        <p:spPr>
          <a:xfrm>
            <a:off x="3102676" y="537683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Set 2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5AD2AE2-8211-918F-F72D-88F9D9F59004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YIFAN JIN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88F7CC-3EDC-9598-F57C-B4ACB78D6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6525"/>
            <a:ext cx="11049000" cy="1325563"/>
          </a:xfrm>
        </p:spPr>
        <p:txBody>
          <a:bodyPr/>
          <a:lstStyle/>
          <a:p>
            <a:r>
              <a:rPr lang="en-US" dirty="0"/>
              <a:t>After-pulse rate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19E7BB-83C7-8BA1-D40F-52AF3BCF1E7B}"/>
              </a:ext>
            </a:extLst>
          </p:cNvPr>
          <p:cNvCxnSpPr>
            <a:cxnSpLocks/>
          </p:cNvCxnSpPr>
          <p:nvPr/>
        </p:nvCxnSpPr>
        <p:spPr>
          <a:xfrm flipV="1">
            <a:off x="9703795" y="6114723"/>
            <a:ext cx="0" cy="384434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C2D74F-06B8-3A7A-E513-FA363C1D8361}"/>
              </a:ext>
            </a:extLst>
          </p:cNvPr>
          <p:cNvSpPr txBox="1"/>
          <p:nvPr/>
        </p:nvSpPr>
        <p:spPr>
          <a:xfrm>
            <a:off x="9330135" y="6499157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30000" dirty="0"/>
              <a:t>+ </a:t>
            </a:r>
            <a:r>
              <a:rPr lang="en-US" sz="1400" dirty="0"/>
              <a:t>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EFA4D4-89E7-4F47-63E4-17D9232A9B8D}"/>
              </a:ext>
            </a:extLst>
          </p:cNvPr>
          <p:cNvSpPr/>
          <p:nvPr/>
        </p:nvSpPr>
        <p:spPr>
          <a:xfrm>
            <a:off x="550478" y="6117021"/>
            <a:ext cx="1772297" cy="59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822889-2738-9FAF-4694-7C44EE07C58E}"/>
              </a:ext>
            </a:extLst>
          </p:cNvPr>
          <p:cNvSpPr txBox="1"/>
          <p:nvPr/>
        </p:nvSpPr>
        <p:spPr>
          <a:xfrm>
            <a:off x="1182466" y="6096945"/>
            <a:ext cx="3999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After-pulse rate (for about the same gain) </a:t>
            </a:r>
          </a:p>
          <a:p>
            <a:pPr algn="ctr"/>
            <a:r>
              <a:rPr lang="en-US" sz="1600" dirty="0"/>
              <a:t>strongly depends on MCP#1 voltage</a:t>
            </a:r>
          </a:p>
        </p:txBody>
      </p:sp>
    </p:spTree>
    <p:extLst>
      <p:ext uri="{BB962C8B-B14F-4D97-AF65-F5344CB8AC3E}">
        <p14:creationId xmlns:p14="http://schemas.microsoft.com/office/powerpoint/2010/main" val="3881148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B44C74-5C56-CE43-7AC6-C6333AA9D9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83"/>
          <a:stretch>
            <a:fillRect/>
          </a:stretch>
        </p:blipFill>
        <p:spPr>
          <a:xfrm rot="5400000">
            <a:off x="1387363" y="637083"/>
            <a:ext cx="3700424" cy="5497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23217-98C2-9328-2A5A-AF100F766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457" y="1370564"/>
            <a:ext cx="6037953" cy="414453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Using 11 runs, each run has 100k events, 32 channels, first 500 bins in the waveform (laser shots around bin 600), with HV setting 200-675-200-675-200, </a:t>
            </a:r>
            <a:r>
              <a:rPr lang="en-US" sz="2000" b="1" dirty="0"/>
              <a:t>1.3 T</a:t>
            </a:r>
            <a:r>
              <a:rPr lang="en-US" sz="2000" dirty="0"/>
              <a:t> magnetic field, 0</a:t>
            </a:r>
            <a:r>
              <a:rPr lang="en-US" sz="2000" baseline="30000" dirty="0"/>
              <a:t>o</a:t>
            </a:r>
            <a:r>
              <a:rPr lang="en-US" sz="2000" dirty="0"/>
              <a:t> tilting angle: </a:t>
            </a:r>
            <a:r>
              <a:rPr lang="en-US" sz="2000" b="1" dirty="0"/>
              <a:t>10</a:t>
            </a:r>
            <a:r>
              <a:rPr lang="en-US" sz="2000" dirty="0"/>
              <a:t> dark count events are found.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Thus, dark count rate (1.3T) = ~</a:t>
            </a:r>
            <a:r>
              <a:rPr lang="en-US" sz="2000" b="1" dirty="0"/>
              <a:t>30 Hz/cm</a:t>
            </a:r>
            <a:r>
              <a:rPr lang="en-US" sz="2000" b="1" baseline="30000" dirty="0"/>
              <a:t>2</a:t>
            </a:r>
            <a:r>
              <a:rPr lang="en-US" sz="20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With HV setting 200-675-200-675-200, </a:t>
            </a:r>
            <a:r>
              <a:rPr lang="en-US" sz="2000" b="1" dirty="0"/>
              <a:t>0 T</a:t>
            </a:r>
            <a:r>
              <a:rPr lang="en-US" sz="2000" dirty="0"/>
              <a:t> magnetic field, ~5700 dark count events are found in one run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Thus, dark count rate (0 T) = ~</a:t>
            </a:r>
            <a:r>
              <a:rPr lang="en-US" sz="2000" b="1" dirty="0"/>
              <a:t>170 kHz/cm</a:t>
            </a:r>
            <a:r>
              <a:rPr lang="en-US" sz="2000" b="1" baseline="30000" dirty="0"/>
              <a:t>2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33EC5-90A5-C6F0-3554-1DD04BFF1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E7D6CF-F046-5280-AE87-2C0D563AADB7}"/>
              </a:ext>
            </a:extLst>
          </p:cNvPr>
          <p:cNvSpPr/>
          <p:nvPr/>
        </p:nvSpPr>
        <p:spPr>
          <a:xfrm>
            <a:off x="3426106" y="1662100"/>
            <a:ext cx="289368" cy="3171460"/>
          </a:xfrm>
          <a:prstGeom prst="rect">
            <a:avLst/>
          </a:prstGeom>
          <a:solidFill>
            <a:schemeClr val="accent1">
              <a:alpha val="2769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LASER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9A7057F-0C6B-9BCD-38B2-968A0244AFEC}"/>
              </a:ext>
            </a:extLst>
          </p:cNvPr>
          <p:cNvSpPr/>
          <p:nvPr/>
        </p:nvSpPr>
        <p:spPr>
          <a:xfrm rot="5400000">
            <a:off x="2051553" y="4197776"/>
            <a:ext cx="231551" cy="2307878"/>
          </a:xfrm>
          <a:prstGeom prst="rightBrace">
            <a:avLst/>
          </a:prstGeom>
          <a:noFill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10E15-ABE1-0809-7F6F-27D3F247345B}"/>
              </a:ext>
            </a:extLst>
          </p:cNvPr>
          <p:cNvSpPr txBox="1"/>
          <p:nvPr/>
        </p:nvSpPr>
        <p:spPr>
          <a:xfrm rot="16200000">
            <a:off x="502252" y="1685786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3FC48-EFAB-1E17-1471-07B6AB4E3DA7}"/>
              </a:ext>
            </a:extLst>
          </p:cNvPr>
          <p:cNvSpPr txBox="1"/>
          <p:nvPr/>
        </p:nvSpPr>
        <p:spPr>
          <a:xfrm>
            <a:off x="4787920" y="5013594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Bin [0.2ns]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528E23C-B596-B537-AC81-23D32CA4170D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YIFAN JIN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3EB04D-D586-458F-C0C3-8F3DC27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6525"/>
            <a:ext cx="11049000" cy="1325563"/>
          </a:xfrm>
        </p:spPr>
        <p:txBody>
          <a:bodyPr/>
          <a:lstStyle/>
          <a:p>
            <a:r>
              <a:rPr lang="en-US" dirty="0"/>
              <a:t>Dark count rate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7F215AFB-85EA-D04B-98F2-B8EE170800FA}"/>
              </a:ext>
            </a:extLst>
          </p:cNvPr>
          <p:cNvSpPr/>
          <p:nvPr/>
        </p:nvSpPr>
        <p:spPr>
          <a:xfrm rot="5400000">
            <a:off x="4450119" y="4473250"/>
            <a:ext cx="248684" cy="1739796"/>
          </a:xfrm>
          <a:prstGeom prst="rightBrace">
            <a:avLst/>
          </a:prstGeom>
          <a:noFill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DC5771-2F9E-7B24-9F6C-8CCF250ECDFC}"/>
              </a:ext>
            </a:extLst>
          </p:cNvPr>
          <p:cNvSpPr txBox="1"/>
          <p:nvPr/>
        </p:nvSpPr>
        <p:spPr>
          <a:xfrm>
            <a:off x="1612528" y="5467490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dark counts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026D05-1665-7F62-FFB6-0C09EEDB8AE4}"/>
              </a:ext>
            </a:extLst>
          </p:cNvPr>
          <p:cNvSpPr txBox="1"/>
          <p:nvPr/>
        </p:nvSpPr>
        <p:spPr>
          <a:xfrm>
            <a:off x="4019661" y="5467490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after-pulses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845A2C-D5CF-3F93-1AD8-BEC18A541331}"/>
              </a:ext>
            </a:extLst>
          </p:cNvPr>
          <p:cNvCxnSpPr>
            <a:cxnSpLocks/>
          </p:cNvCxnSpPr>
          <p:nvPr/>
        </p:nvCxnSpPr>
        <p:spPr>
          <a:xfrm flipV="1">
            <a:off x="3565754" y="5076497"/>
            <a:ext cx="0" cy="877194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17FFD00-DCA9-FA54-DA2E-4363BD1FF39E}"/>
              </a:ext>
            </a:extLst>
          </p:cNvPr>
          <p:cNvSpPr txBox="1"/>
          <p:nvPr/>
        </p:nvSpPr>
        <p:spPr>
          <a:xfrm>
            <a:off x="2857066" y="6006819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primary </a:t>
            </a:r>
          </a:p>
          <a:p>
            <a:pPr algn="ctr"/>
            <a:r>
              <a:rPr lang="en-US" sz="1400" dirty="0"/>
              <a:t>photo-electrons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667437-1905-253F-FB38-C0A833F67654}"/>
              </a:ext>
            </a:extLst>
          </p:cNvPr>
          <p:cNvCxnSpPr>
            <a:cxnSpLocks/>
          </p:cNvCxnSpPr>
          <p:nvPr/>
        </p:nvCxnSpPr>
        <p:spPr>
          <a:xfrm flipH="1">
            <a:off x="8380214" y="799306"/>
            <a:ext cx="1236752" cy="571258"/>
          </a:xfrm>
          <a:prstGeom prst="straightConnector1">
            <a:avLst/>
          </a:prstGeom>
          <a:ln w="15875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DC0BB8E-6E8F-523C-E92F-85E2E437FDDD}"/>
              </a:ext>
            </a:extLst>
          </p:cNvPr>
          <p:cNvSpPr txBox="1"/>
          <p:nvPr/>
        </p:nvSpPr>
        <p:spPr>
          <a:xfrm>
            <a:off x="9637986" y="59362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pfRICH case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079AA8-D4B7-B3AE-BB97-D251D86EF817}"/>
              </a:ext>
            </a:extLst>
          </p:cNvPr>
          <p:cNvSpPr txBox="1"/>
          <p:nvPr/>
        </p:nvSpPr>
        <p:spPr>
          <a:xfrm>
            <a:off x="6096000" y="3649717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Compare to a zero-field case:</a:t>
            </a:r>
          </a:p>
        </p:txBody>
      </p:sp>
    </p:spTree>
    <p:extLst>
      <p:ext uri="{BB962C8B-B14F-4D97-AF65-F5344CB8AC3E}">
        <p14:creationId xmlns:p14="http://schemas.microsoft.com/office/powerpoint/2010/main" val="2751944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4983D-B914-49BB-6165-3D3112456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F3DA4-EA0A-01EC-5204-EAD6672A7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42B8434-6B59-297F-C47F-FE6D1A8D7C35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YIFAN JIN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48E59CB-FCA1-1458-5341-483B5BA6D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6525"/>
            <a:ext cx="11049000" cy="1325563"/>
          </a:xfrm>
        </p:spPr>
        <p:txBody>
          <a:bodyPr/>
          <a:lstStyle/>
          <a:p>
            <a:r>
              <a:rPr lang="en-US" dirty="0"/>
              <a:t>Detection efficiency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72DCC4-5E58-23B6-5BD9-0D902102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90468" y="1042554"/>
            <a:ext cx="4239974" cy="587791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912B811-C539-E50D-94AD-AF377D5FCF3A}"/>
              </a:ext>
            </a:extLst>
          </p:cNvPr>
          <p:cNvGrpSpPr/>
          <p:nvPr/>
        </p:nvGrpSpPr>
        <p:grpSpPr>
          <a:xfrm>
            <a:off x="4032328" y="3061959"/>
            <a:ext cx="646331" cy="919550"/>
            <a:chOff x="3364392" y="329231"/>
            <a:chExt cx="646331" cy="91955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3B6A46-078F-68DD-3FA0-3737C94B1B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7558" y="329231"/>
              <a:ext cx="6243" cy="5967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0B91EDE-391B-6B95-8F28-D29D983076E1}"/>
                </a:ext>
              </a:extLst>
            </p:cNvPr>
            <p:cNvSpPr txBox="1"/>
            <p:nvPr/>
          </p:nvSpPr>
          <p:spPr>
            <a:xfrm>
              <a:off x="3364392" y="941004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~1.3T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2777901-D98D-3607-D3A2-62DF2F834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079" y="1368969"/>
            <a:ext cx="6459684" cy="36512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HV setting 200-675-200-675-200, 0</a:t>
            </a:r>
            <a:r>
              <a:rPr lang="en-US" sz="2000" baseline="30000" dirty="0"/>
              <a:t>o</a:t>
            </a:r>
            <a:r>
              <a:rPr lang="en-US" sz="2000" dirty="0"/>
              <a:t> tilting angle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8101F0-D16D-84D1-832A-EE57956ABD71}"/>
              </a:ext>
            </a:extLst>
          </p:cNvPr>
          <p:cNvSpPr txBox="1"/>
          <p:nvPr/>
        </p:nvSpPr>
        <p:spPr>
          <a:xfrm>
            <a:off x="6449410" y="3012012"/>
            <a:ext cx="4487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More studies needed (in a range of tilt angles and HV settings), but first impression is that there is no critical detection efficiency loss in a “typical pfRICH configuration”</a:t>
            </a:r>
          </a:p>
        </p:txBody>
      </p:sp>
    </p:spTree>
    <p:extLst>
      <p:ext uri="{BB962C8B-B14F-4D97-AF65-F5344CB8AC3E}">
        <p14:creationId xmlns:p14="http://schemas.microsoft.com/office/powerpoint/2010/main" val="3812836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467E-F78F-B3A7-2229-1A06F914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Timing resolution with a DRS4 readout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79B01-303D-9F60-1037-8DF15BFBD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4821919"/>
            <a:ext cx="11049000" cy="1325564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 “typical” pfRICH conditions (1.3 T magnetic field, 0</a:t>
            </a:r>
            <a:r>
              <a:rPr lang="en-US" sz="2000" baseline="30000" dirty="0"/>
              <a:t>o</a:t>
            </a:r>
            <a:r>
              <a:rPr lang="en-US" sz="2000" dirty="0"/>
              <a:t> tilting angle), with HV settings 200-675-200-675-200V (gain ~3*10</a:t>
            </a:r>
            <a:r>
              <a:rPr lang="en-US" sz="2000" baseline="30000" dirty="0"/>
              <a:t>6</a:t>
            </a:r>
            <a:r>
              <a:rPr lang="en-US" sz="2000" dirty="0"/>
              <a:t>), we observe ~52 ps timing distribution core Gaussian width</a:t>
            </a:r>
          </a:p>
          <a:p>
            <a:pPr marL="640080" indent="-457200">
              <a:buFont typeface="Arial" panose="020B0604020202020204" pitchFamily="34" charset="0"/>
              <a:buChar char="•"/>
            </a:pPr>
            <a:r>
              <a:rPr lang="en-US" sz="1800" dirty="0"/>
              <a:t>PiLas laser contribution, effect of DRS4 timing calibration and NIM trigger jitter not unfolded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Weak dependence on a B-field is observed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03903-3920-BB25-D73D-FD498AC03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pic>
        <p:nvPicPr>
          <p:cNvPr id="6" name="Picture 5" descr="A graph of a number of individuals&#10;&#10;AI-generated content may be incorrect.">
            <a:extLst>
              <a:ext uri="{FF2B5EF4-FFF2-40B4-BE49-F238E27FC236}">
                <a16:creationId xmlns:a16="http://schemas.microsoft.com/office/drawing/2014/main" id="{C25F2FA1-BBF3-98A9-2F9C-0D01C9849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43" y="955454"/>
            <a:ext cx="50673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30CF6F-8A9B-DF53-77E6-F224D04BA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56422" y="248974"/>
            <a:ext cx="3657598" cy="5070558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7B4F44A-1280-2B8F-12CE-6991A03E802F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YIFAN JIN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C4527C-2B85-15DD-A8DD-3E99242F8323}"/>
              </a:ext>
            </a:extLst>
          </p:cNvPr>
          <p:cNvCxnSpPr>
            <a:cxnSpLocks/>
          </p:cNvCxnSpPr>
          <p:nvPr/>
        </p:nvCxnSpPr>
        <p:spPr>
          <a:xfrm flipH="1">
            <a:off x="8008883" y="1034055"/>
            <a:ext cx="2807800" cy="630340"/>
          </a:xfrm>
          <a:prstGeom prst="straightConnector1">
            <a:avLst/>
          </a:prstGeom>
          <a:ln w="15875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B7A23A6-600B-3ABA-CD87-1E19BB8D291E}"/>
              </a:ext>
            </a:extLst>
          </p:cNvPr>
          <p:cNvSpPr txBox="1"/>
          <p:nvPr/>
        </p:nvSpPr>
        <p:spPr>
          <a:xfrm>
            <a:off x="10827894" y="693844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no idea why</a:t>
            </a:r>
          </a:p>
          <a:p>
            <a:pPr algn="ctr"/>
            <a:r>
              <a:rPr lang="en-US" sz="1400" dirty="0"/>
              <a:t>don’t ask</a:t>
            </a:r>
          </a:p>
        </p:txBody>
      </p:sp>
    </p:spTree>
    <p:extLst>
      <p:ext uri="{BB962C8B-B14F-4D97-AF65-F5344CB8AC3E}">
        <p14:creationId xmlns:p14="http://schemas.microsoft.com/office/powerpoint/2010/main" val="4110676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7F393-8F52-2910-FCC4-BA342569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19A77-966B-78D1-0AED-B4A45292A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2ACD2-7C2C-DFD9-8113-17B87F2D9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7" y="886116"/>
            <a:ext cx="5077850" cy="3645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4BE4DC-0086-9716-623B-4351F5FF6D8E}"/>
              </a:ext>
            </a:extLst>
          </p:cNvPr>
          <p:cNvSpPr txBox="1"/>
          <p:nvPr/>
        </p:nvSpPr>
        <p:spPr>
          <a:xfrm>
            <a:off x="564305" y="4490750"/>
            <a:ext cx="4832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Data taken at 0, 0.374, 1.138, and 1.509 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Zero field HV: MCP = 650, PC = 200 V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Non-zero field HV (left to right):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MCP = 675, PC = 200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MCP = 675, PC = 400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MCP = 700, PC = 200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50D24-E574-EF71-0F9A-ED753D24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7" y="3386"/>
            <a:ext cx="1187302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Timing resolution using a 50 GS/s scope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8" name="Picture 7" descr="Graphical user interface, chart&#10;&#10;AI-generated content may be incorrect.">
            <a:extLst>
              <a:ext uri="{FF2B5EF4-FFF2-40B4-BE49-F238E27FC236}">
                <a16:creationId xmlns:a16="http://schemas.microsoft.com/office/drawing/2014/main" id="{959926B1-DFFD-F60B-0311-395D38411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2" y="1010960"/>
            <a:ext cx="3367532" cy="2418040"/>
          </a:xfrm>
          <a:prstGeom prst="rect">
            <a:avLst/>
          </a:prstGeom>
        </p:spPr>
      </p:pic>
      <p:pic>
        <p:nvPicPr>
          <p:cNvPr id="12" name="Picture 11" descr="Chart, scatter chart&#10;&#10;AI-generated content may be incorrect.">
            <a:extLst>
              <a:ext uri="{FF2B5EF4-FFF2-40B4-BE49-F238E27FC236}">
                <a16:creationId xmlns:a16="http://schemas.microsoft.com/office/drawing/2014/main" id="{F7777E61-12D4-E6EA-0DD6-28D8C9DB8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010" y="1010959"/>
            <a:ext cx="3367533" cy="2418041"/>
          </a:xfrm>
          <a:prstGeom prst="rect">
            <a:avLst/>
          </a:prstGeom>
        </p:spPr>
      </p:pic>
      <p:pic>
        <p:nvPicPr>
          <p:cNvPr id="16" name="Picture 15" descr="Chart&#10;&#10;AI-generated content may be incorrect.">
            <a:extLst>
              <a:ext uri="{FF2B5EF4-FFF2-40B4-BE49-F238E27FC236}">
                <a16:creationId xmlns:a16="http://schemas.microsoft.com/office/drawing/2014/main" id="{1D11DACE-6284-5F93-CAC9-48F2C13F4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0" y="3956220"/>
            <a:ext cx="3367534" cy="2418041"/>
          </a:xfrm>
          <a:prstGeom prst="rect">
            <a:avLst/>
          </a:prstGeom>
        </p:spPr>
      </p:pic>
      <p:pic>
        <p:nvPicPr>
          <p:cNvPr id="18" name="Picture 17" descr="Chart, histogram&#10;&#10;AI-generated content may be incorrect.">
            <a:extLst>
              <a:ext uri="{FF2B5EF4-FFF2-40B4-BE49-F238E27FC236}">
                <a16:creationId xmlns:a16="http://schemas.microsoft.com/office/drawing/2014/main" id="{6733136D-0871-0931-1CAF-1E0B80B78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010" y="3956221"/>
            <a:ext cx="3367532" cy="241804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6522EF-0B94-529C-2C2C-2459994D5DDF}"/>
              </a:ext>
            </a:extLst>
          </p:cNvPr>
          <p:cNvCxnSpPr/>
          <p:nvPr/>
        </p:nvCxnSpPr>
        <p:spPr>
          <a:xfrm flipV="1">
            <a:off x="6995160" y="1272540"/>
            <a:ext cx="0" cy="18859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8BA0B8-F9FF-6FD9-BA38-5AB5633F5911}"/>
              </a:ext>
            </a:extLst>
          </p:cNvPr>
          <p:cNvCxnSpPr/>
          <p:nvPr/>
        </p:nvCxnSpPr>
        <p:spPr>
          <a:xfrm flipV="1">
            <a:off x="9551670" y="1272540"/>
            <a:ext cx="0" cy="18859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38683D5-8E26-4974-01AE-0A0BD7A318F3}"/>
              </a:ext>
            </a:extLst>
          </p:cNvPr>
          <p:cNvSpPr txBox="1"/>
          <p:nvPr/>
        </p:nvSpPr>
        <p:spPr>
          <a:xfrm>
            <a:off x="6995160" y="4445000"/>
            <a:ext cx="136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Crystal Ball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Gaus Core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C78516-061D-31AD-4909-2718B5F43936}"/>
              </a:ext>
            </a:extLst>
          </p:cNvPr>
          <p:cNvCxnSpPr/>
          <p:nvPr/>
        </p:nvCxnSpPr>
        <p:spPr>
          <a:xfrm>
            <a:off x="7001931" y="1540933"/>
            <a:ext cx="62653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79D46D1-CC39-08CC-5502-1049E85E7D7D}"/>
              </a:ext>
            </a:extLst>
          </p:cNvPr>
          <p:cNvCxnSpPr/>
          <p:nvPr/>
        </p:nvCxnSpPr>
        <p:spPr>
          <a:xfrm>
            <a:off x="9558866" y="1540931"/>
            <a:ext cx="62653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5A6405F-174D-1E86-CEEC-E7641A068D60}"/>
              </a:ext>
            </a:extLst>
          </p:cNvPr>
          <p:cNvSpPr txBox="1"/>
          <p:nvPr/>
        </p:nvSpPr>
        <p:spPr>
          <a:xfrm>
            <a:off x="6008129" y="3507944"/>
            <a:ext cx="196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Zero Field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085BD0-956A-DE17-EF59-C25BED87A75C}"/>
              </a:ext>
            </a:extLst>
          </p:cNvPr>
          <p:cNvSpPr txBox="1"/>
          <p:nvPr/>
        </p:nvSpPr>
        <p:spPr>
          <a:xfrm>
            <a:off x="9499642" y="3510688"/>
            <a:ext cx="196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1.5 T (first point)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80B525-77D0-3EF4-43F6-10DE6AFC13F5}"/>
              </a:ext>
            </a:extLst>
          </p:cNvPr>
          <p:cNvSpPr txBox="1"/>
          <p:nvPr/>
        </p:nvSpPr>
        <p:spPr>
          <a:xfrm>
            <a:off x="8414285" y="3246068"/>
            <a:ext cx="643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0.15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817B005-F587-07BB-B305-EA06FE2C410A}"/>
              </a:ext>
            </a:extLst>
          </p:cNvPr>
          <p:cNvCxnSpPr>
            <a:cxnSpLocks/>
          </p:cNvCxnSpPr>
          <p:nvPr/>
        </p:nvCxnSpPr>
        <p:spPr>
          <a:xfrm flipH="1" flipV="1">
            <a:off x="8414285" y="3158490"/>
            <a:ext cx="196315" cy="151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BCD428B-A941-4358-8A3F-B9496FAEAE3D}"/>
              </a:ext>
            </a:extLst>
          </p:cNvPr>
          <p:cNvSpPr txBox="1"/>
          <p:nvPr/>
        </p:nvSpPr>
        <p:spPr>
          <a:xfrm>
            <a:off x="11682428" y="3271467"/>
            <a:ext cx="643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0.05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3E876B8-641A-BCDF-C669-86F81F14ECFA}"/>
              </a:ext>
            </a:extLst>
          </p:cNvPr>
          <p:cNvCxnSpPr>
            <a:cxnSpLocks/>
          </p:cNvCxnSpPr>
          <p:nvPr/>
        </p:nvCxnSpPr>
        <p:spPr>
          <a:xfrm flipH="1" flipV="1">
            <a:off x="11817894" y="3166958"/>
            <a:ext cx="196315" cy="151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03E9677-AA95-6D75-32A9-DE0C171A0193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BRIAN PAGE</a:t>
            </a:r>
          </a:p>
        </p:txBody>
      </p:sp>
    </p:spTree>
    <p:extLst>
      <p:ext uri="{BB962C8B-B14F-4D97-AF65-F5344CB8AC3E}">
        <p14:creationId xmlns:p14="http://schemas.microsoft.com/office/powerpoint/2010/main" val="3694697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A41A8-5C46-DAE2-B67D-F5D9613AA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D558-CC4C-D514-490E-2ACAE0877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468B8A-41A3-2BFA-6782-D173788A4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41413"/>
            <a:ext cx="6480941" cy="5175181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Need to perform a gain uniformity scan and other calibration measurements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A thorough data analysis and paper drafting will take a couple of more months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All materials are available under this </a:t>
            </a:r>
            <a:r>
              <a:rPr lang="en-US" dirty="0">
                <a:hlinkClick r:id="rId2"/>
              </a:rPr>
              <a:t>Indico category</a:t>
            </a:r>
            <a:endParaRPr lang="en-US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The setup has been left intact and turnkey ready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Would therefore like to come back and repeat the timing measurements using a femtosecond laser and a fast scope, some time in February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Eliminate PiLas laser timing jitter, DRS4 calibration contribution and NIM trigger jitter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Come up with a definitive statement about the expected HRPPD timing resolution in a pfRICH-like configuration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i="1" dirty="0"/>
              <a:t>BNL SMD welcomes other ePIC groups to use the facility (but be aware about a 6” gap and &lt;1.8 T field limitations)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57F7A-7AAC-F3F6-6451-1BB6AE0CE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 descr="A yellow metal gate with a yellow stripe&#10;&#10;AI-generated content may be incorrect.">
            <a:extLst>
              <a:ext uri="{FF2B5EF4-FFF2-40B4-BE49-F238E27FC236}">
                <a16:creationId xmlns:a16="http://schemas.microsoft.com/office/drawing/2014/main" id="{E96C8B5C-1813-E2E6-2CA4-D0E7DC329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65219" y="1073595"/>
            <a:ext cx="5992002" cy="449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95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18311-B136-44DC-7D83-ED52F58A9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AA0B8A-F50B-17B8-8AC1-120D058EA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4F6F8F-84EB-1517-8B63-3EDD843F6C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064271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0FFE6-E77B-2025-9D4B-9A468E013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0C1F-18CD-2C40-8DC5-32089F95D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Facility and Experimental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9D217-93D9-69F5-ADBE-51B04B6CE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98279F8-D2B0-34E0-01DD-2A097061C3A3}"/>
              </a:ext>
            </a:extLst>
          </p:cNvPr>
          <p:cNvGrpSpPr>
            <a:grpSpLocks noChangeAspect="1"/>
          </p:cNvGrpSpPr>
          <p:nvPr/>
        </p:nvGrpSpPr>
        <p:grpSpPr>
          <a:xfrm>
            <a:off x="692893" y="1126891"/>
            <a:ext cx="11535325" cy="5000639"/>
            <a:chOff x="260407" y="874644"/>
            <a:chExt cx="9297012" cy="4030316"/>
          </a:xfrm>
        </p:grpSpPr>
        <p:pic>
          <p:nvPicPr>
            <p:cNvPr id="50" name="Picture 49" descr="A room with metal shelves and equipment&#10;&#10;AI-generated content may be incorrect.">
              <a:extLst>
                <a:ext uri="{FF2B5EF4-FFF2-40B4-BE49-F238E27FC236}">
                  <a16:creationId xmlns:a16="http://schemas.microsoft.com/office/drawing/2014/main" id="{747E5AF9-FF3C-2F28-4B98-EB7374B80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407" y="874644"/>
              <a:ext cx="5373754" cy="403031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E139C8C-D026-60FA-FD69-45D17F62C24C}"/>
                </a:ext>
              </a:extLst>
            </p:cNvPr>
            <p:cNvSpPr txBox="1"/>
            <p:nvPr/>
          </p:nvSpPr>
          <p:spPr>
            <a:xfrm>
              <a:off x="5791800" y="874644"/>
              <a:ext cx="33522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Superconducting </a:t>
              </a:r>
            </a:p>
            <a:p>
              <a:pPr algn="ctr"/>
              <a:r>
                <a:rPr lang="en-US" sz="2400" dirty="0"/>
                <a:t>Magnet Division (SMD)</a:t>
              </a:r>
            </a:p>
            <a:p>
              <a:pPr algn="ctr"/>
              <a:r>
                <a:rPr lang="en-US" sz="2400" dirty="0"/>
                <a:t>at BNL  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42F7EE4-61C7-3CC8-C8C6-C066686ACD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4477" y="2508414"/>
              <a:ext cx="2719346" cy="0"/>
            </a:xfrm>
            <a:prstGeom prst="straightConnector1">
              <a:avLst/>
            </a:prstGeom>
            <a:ln w="15875">
              <a:solidFill>
                <a:srgbClr val="FFC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D541DB0-E005-88D7-9337-43DE4A64549B}"/>
                </a:ext>
              </a:extLst>
            </p:cNvPr>
            <p:cNvSpPr txBox="1"/>
            <p:nvPr/>
          </p:nvSpPr>
          <p:spPr>
            <a:xfrm>
              <a:off x="6318226" y="2330672"/>
              <a:ext cx="1149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warm dipole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A00FD96-6B7B-C55C-F643-2947FBAE3D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2327" y="3257161"/>
              <a:ext cx="3021496" cy="0"/>
            </a:xfrm>
            <a:prstGeom prst="straightConnector1">
              <a:avLst/>
            </a:prstGeom>
            <a:ln w="15875">
              <a:solidFill>
                <a:srgbClr val="FFC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427FD0-1E0F-DDCD-5125-CD195AA733B5}"/>
                </a:ext>
              </a:extLst>
            </p:cNvPr>
            <p:cNvSpPr txBox="1"/>
            <p:nvPr/>
          </p:nvSpPr>
          <p:spPr>
            <a:xfrm>
              <a:off x="6292423" y="3088497"/>
              <a:ext cx="1189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10’ long rails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9F62851-83EE-1A25-2A86-DF1B55E25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2454" y="2827791"/>
              <a:ext cx="3161369" cy="0"/>
            </a:xfrm>
            <a:prstGeom prst="straightConnector1">
              <a:avLst/>
            </a:prstGeom>
            <a:ln w="15875">
              <a:solidFill>
                <a:srgbClr val="FFC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F4B1BB6-5DB2-3DC4-C101-3307CA196367}"/>
                </a:ext>
              </a:extLst>
            </p:cNvPr>
            <p:cNvSpPr txBox="1"/>
            <p:nvPr/>
          </p:nvSpPr>
          <p:spPr>
            <a:xfrm>
              <a:off x="6318226" y="2673902"/>
              <a:ext cx="3239193" cy="297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HRPPD enclosure mounted on a sled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68474FD-1456-03AD-D8D0-304E389ED7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3465" y="4188789"/>
              <a:ext cx="2940358" cy="0"/>
            </a:xfrm>
            <a:prstGeom prst="straightConnector1">
              <a:avLst/>
            </a:prstGeom>
            <a:ln w="15875">
              <a:solidFill>
                <a:srgbClr val="FFC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88E7CF-0F5F-7EAE-8184-F18D311C82E0}"/>
                </a:ext>
              </a:extLst>
            </p:cNvPr>
            <p:cNvSpPr txBox="1"/>
            <p:nvPr/>
          </p:nvSpPr>
          <p:spPr>
            <a:xfrm>
              <a:off x="6318226" y="4034900"/>
              <a:ext cx="873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DAQ PC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EC2040F-A39B-193C-0D2E-45ADC223A8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8648" y="3458594"/>
              <a:ext cx="3955175" cy="0"/>
            </a:xfrm>
            <a:prstGeom prst="straightConnector1">
              <a:avLst/>
            </a:prstGeom>
            <a:ln w="15875">
              <a:solidFill>
                <a:srgbClr val="FFC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255DAF8-8739-319C-495A-6A397DB64876}"/>
                </a:ext>
              </a:extLst>
            </p:cNvPr>
            <p:cNvSpPr txBox="1"/>
            <p:nvPr/>
          </p:nvSpPr>
          <p:spPr>
            <a:xfrm>
              <a:off x="6318226" y="3312528"/>
              <a:ext cx="28440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rack with HV, digitizers, NIM logic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25A11C-721F-20CF-113C-3D1F7C0BCD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8278" y="3055565"/>
              <a:ext cx="3775545" cy="0"/>
            </a:xfrm>
            <a:prstGeom prst="straightConnector1">
              <a:avLst/>
            </a:prstGeom>
            <a:ln w="15875">
              <a:solidFill>
                <a:srgbClr val="FFC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FE1D05B-CE13-2289-06C5-1F9B0EFADB32}"/>
                </a:ext>
              </a:extLst>
            </p:cNvPr>
            <p:cNvSpPr txBox="1"/>
            <p:nvPr/>
          </p:nvSpPr>
          <p:spPr>
            <a:xfrm>
              <a:off x="6318226" y="2876269"/>
              <a:ext cx="27719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PiLas laser; Hall probe controller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838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AE63A9-3224-48A2-A45C-6839D2EE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294" y="515585"/>
            <a:ext cx="4240135" cy="25361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47541B-7C44-4A18-98DC-CA9FDBED7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552" y="1757348"/>
            <a:ext cx="3611431" cy="4294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18404-C48B-438E-84B5-4D0B19A1ADD8}"/>
              </a:ext>
            </a:extLst>
          </p:cNvPr>
          <p:cNvSpPr txBox="1"/>
          <p:nvPr/>
        </p:nvSpPr>
        <p:spPr>
          <a:xfrm>
            <a:off x="449179" y="433137"/>
            <a:ext cx="3481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IMG-4449.jpg</a:t>
            </a:r>
          </a:p>
          <a:p>
            <a:r>
              <a:rPr lang="en-US" dirty="0"/>
              <a:t>Small spot, vacuum side of window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39166-07BB-4DD6-9E59-D09B30209E7E}"/>
              </a:ext>
            </a:extLst>
          </p:cNvPr>
          <p:cNvSpPr txBox="1"/>
          <p:nvPr/>
        </p:nvSpPr>
        <p:spPr>
          <a:xfrm>
            <a:off x="144379" y="1620253"/>
            <a:ext cx="232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No. of mm width: 1.5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2B0821-E15A-5192-A744-F93A6FEF4AF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MARK POPECKI</a:t>
            </a:r>
          </a:p>
        </p:txBody>
      </p:sp>
    </p:spTree>
    <p:extLst>
      <p:ext uri="{BB962C8B-B14F-4D97-AF65-F5344CB8AC3E}">
        <p14:creationId xmlns:p14="http://schemas.microsoft.com/office/powerpoint/2010/main" val="3076457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7F9E2-A03A-71D7-84E1-6C375119A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1988-E587-D3B2-0C43-4D4ADA02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538900" cy="1325563"/>
          </a:xfrm>
        </p:spPr>
        <p:txBody>
          <a:bodyPr/>
          <a:lstStyle/>
          <a:p>
            <a:r>
              <a:rPr lang="en-US" dirty="0"/>
              <a:t>Example – Mean Charge Extraction (Gain)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6EBB1-2E74-1EA9-ADD2-F955A037B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07881-FC44-554D-A93A-6BD030094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8255A-28C9-5E41-AE35-5E6CED1383E7}"/>
              </a:ext>
            </a:extLst>
          </p:cNvPr>
          <p:cNvSpPr txBox="1"/>
          <p:nvPr/>
        </p:nvSpPr>
        <p:spPr>
          <a:xfrm>
            <a:off x="1199322" y="1309813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pedestal (Gaussian) alone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A0846-7A0A-7903-4DD2-623EE8B37578}"/>
              </a:ext>
            </a:extLst>
          </p:cNvPr>
          <p:cNvSpPr txBox="1"/>
          <p:nvPr/>
        </p:nvSpPr>
        <p:spPr>
          <a:xfrm>
            <a:off x="6798365" y="1005017"/>
            <a:ext cx="4472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Apply a </a:t>
            </a:r>
            <a:r>
              <a:rPr lang="en-US" b="1" dirty="0"/>
              <a:t>4</a:t>
            </a:r>
            <a:r>
              <a:rPr lang="el-GR" b="1" dirty="0"/>
              <a:t>σ </a:t>
            </a:r>
            <a:r>
              <a:rPr lang="en-US" b="1" dirty="0"/>
              <a:t>cut to remove the pedestal</a:t>
            </a:r>
          </a:p>
          <a:p>
            <a:pPr algn="ctr"/>
            <a:r>
              <a:rPr lang="en-US" b="1" dirty="0"/>
              <a:t>Fit </a:t>
            </a:r>
            <a:r>
              <a:rPr lang="en-US" b="1" dirty="0" err="1"/>
              <a:t>polya</a:t>
            </a:r>
            <a:r>
              <a:rPr lang="en-US" b="1" dirty="0"/>
              <a:t>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E0132-AFB6-EA4B-6572-B6F61270F76D}"/>
              </a:ext>
            </a:extLst>
          </p:cNvPr>
          <p:cNvSpPr txBox="1"/>
          <p:nvPr/>
        </p:nvSpPr>
        <p:spPr>
          <a:xfrm>
            <a:off x="504000" y="5474793"/>
            <a:ext cx="1155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Define pedestal using Gaussian fit and apply a</a:t>
            </a:r>
            <a:r>
              <a:rPr lang="en-US" sz="2000" b="1" dirty="0"/>
              <a:t> 4</a:t>
            </a:r>
            <a:r>
              <a:rPr lang="el-GR" sz="2000" b="1" dirty="0"/>
              <a:t>σ </a:t>
            </a:r>
            <a:r>
              <a:rPr lang="en-US" sz="2000" b="1" dirty="0"/>
              <a:t>cut to remove the pedestal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Remaining distribution using </a:t>
            </a:r>
            <a:r>
              <a:rPr lang="en-US" sz="2000" dirty="0" err="1"/>
              <a:t>polya</a:t>
            </a:r>
            <a:r>
              <a:rPr lang="en-US" sz="2000" dirty="0"/>
              <a:t> fit to estimate mean charge. Not always works (case-by-case) 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B3421BF-F0E7-3709-1C85-1410F28CF856}"/>
              </a:ext>
            </a:extLst>
          </p:cNvPr>
          <p:cNvSpPr/>
          <p:nvPr/>
        </p:nvSpPr>
        <p:spPr>
          <a:xfrm>
            <a:off x="5632174" y="2953537"/>
            <a:ext cx="596348" cy="73251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53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56FED-1EB7-9300-BABD-E93DDB307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7AEB8-B44A-0FE9-C3A4-E1FD278F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538900" cy="1325563"/>
          </a:xfrm>
        </p:spPr>
        <p:txBody>
          <a:bodyPr/>
          <a:lstStyle/>
          <a:p>
            <a:r>
              <a:rPr lang="en-US" dirty="0"/>
              <a:t>Example – Mean Charge Extraction (Gain)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9A0ED-FE7E-8068-AB4E-B3A537B67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B0EAAD-E1D3-62F7-9A8D-EA7AAF1EE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6B350E-DF52-C39C-CBC0-EE3BE4D0742F}"/>
              </a:ext>
            </a:extLst>
          </p:cNvPr>
          <p:cNvSpPr txBox="1"/>
          <p:nvPr/>
        </p:nvSpPr>
        <p:spPr>
          <a:xfrm>
            <a:off x="1199322" y="1309813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pedestal (Gaussian) alone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0F58B-7689-731C-6358-F32FCF1F5906}"/>
              </a:ext>
            </a:extLst>
          </p:cNvPr>
          <p:cNvSpPr txBox="1"/>
          <p:nvPr/>
        </p:nvSpPr>
        <p:spPr>
          <a:xfrm>
            <a:off x="6798365" y="1005017"/>
            <a:ext cx="4472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Apply a </a:t>
            </a:r>
            <a:r>
              <a:rPr lang="en-US" b="1" dirty="0"/>
              <a:t>4</a:t>
            </a:r>
            <a:r>
              <a:rPr lang="el-GR" b="1" dirty="0"/>
              <a:t>σ </a:t>
            </a:r>
            <a:r>
              <a:rPr lang="en-US" b="1" dirty="0"/>
              <a:t>cut to remove the pedestal</a:t>
            </a:r>
          </a:p>
          <a:p>
            <a:pPr algn="ctr"/>
            <a:r>
              <a:rPr lang="en-US" b="1" dirty="0"/>
              <a:t>Fit </a:t>
            </a:r>
            <a:r>
              <a:rPr lang="en-US" b="1" dirty="0" err="1"/>
              <a:t>polya</a:t>
            </a:r>
            <a:r>
              <a:rPr lang="en-US" b="1" dirty="0"/>
              <a:t>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11EE1C-FD44-F346-3FC0-A3DD8CC8D592}"/>
              </a:ext>
            </a:extLst>
          </p:cNvPr>
          <p:cNvSpPr txBox="1"/>
          <p:nvPr/>
        </p:nvSpPr>
        <p:spPr>
          <a:xfrm>
            <a:off x="504000" y="5474793"/>
            <a:ext cx="1155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Define pedestal using Gaussian fit and apply a</a:t>
            </a:r>
            <a:r>
              <a:rPr lang="en-US" sz="2000" b="1" dirty="0"/>
              <a:t> 4</a:t>
            </a:r>
            <a:r>
              <a:rPr lang="el-GR" sz="2000" b="1" dirty="0"/>
              <a:t>σ </a:t>
            </a:r>
            <a:r>
              <a:rPr lang="en-US" sz="2000" b="1" dirty="0"/>
              <a:t>cut to remove the pedestal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Remaining distribution using </a:t>
            </a:r>
            <a:r>
              <a:rPr lang="en-US" sz="2000" dirty="0" err="1"/>
              <a:t>polya</a:t>
            </a:r>
            <a:r>
              <a:rPr lang="en-US" sz="2000" dirty="0"/>
              <a:t> fit to estimate mean charge. Not always works (case-by-case) 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44BBB2E-337B-153A-934A-7E906DBCAE44}"/>
              </a:ext>
            </a:extLst>
          </p:cNvPr>
          <p:cNvSpPr/>
          <p:nvPr/>
        </p:nvSpPr>
        <p:spPr>
          <a:xfrm>
            <a:off x="5632174" y="2953537"/>
            <a:ext cx="596348" cy="73251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16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FE193-C907-45A9-79A7-51DD27A6B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665E2-CC40-74F1-BC86-5A7A10AB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538900" cy="1325563"/>
          </a:xfrm>
        </p:spPr>
        <p:txBody>
          <a:bodyPr/>
          <a:lstStyle/>
          <a:p>
            <a:r>
              <a:rPr lang="en-US" dirty="0"/>
              <a:t>Example – Mean Charge Extraction (Gain)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32055-7280-5451-EC5D-27402B3B0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150E55D-EFDE-E752-6CBB-B15093C31C6B}"/>
              </a:ext>
            </a:extLst>
          </p:cNvPr>
          <p:cNvSpPr/>
          <p:nvPr/>
        </p:nvSpPr>
        <p:spPr>
          <a:xfrm>
            <a:off x="5632174" y="2953537"/>
            <a:ext cx="596348" cy="73251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98A624-2FF8-CAC4-A531-3D924CAFF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619AB7-884E-675D-EBCB-FAE899F61F02}"/>
              </a:ext>
            </a:extLst>
          </p:cNvPr>
          <p:cNvSpPr txBox="1"/>
          <p:nvPr/>
        </p:nvSpPr>
        <p:spPr>
          <a:xfrm>
            <a:off x="1199322" y="1309813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pedestal (Gaussian) alone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B01E7-976F-B5DB-9F6F-640CB426A613}"/>
              </a:ext>
            </a:extLst>
          </p:cNvPr>
          <p:cNvSpPr txBox="1"/>
          <p:nvPr/>
        </p:nvSpPr>
        <p:spPr>
          <a:xfrm>
            <a:off x="504000" y="5474793"/>
            <a:ext cx="1155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Define pedestal using Gaussian fit and signal using Polya fit.</a:t>
            </a:r>
            <a:endParaRPr lang="en-US" sz="20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Apply a combined fit (Gaussian + Polya)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F19A6-B031-94FD-893C-71925974805E}"/>
              </a:ext>
            </a:extLst>
          </p:cNvPr>
          <p:cNvSpPr txBox="1"/>
          <p:nvPr/>
        </p:nvSpPr>
        <p:spPr>
          <a:xfrm>
            <a:off x="7037667" y="1309813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combined Gaussian + Polya</a:t>
            </a:r>
          </a:p>
        </p:txBody>
      </p:sp>
    </p:spTree>
    <p:extLst>
      <p:ext uri="{BB962C8B-B14F-4D97-AF65-F5344CB8AC3E}">
        <p14:creationId xmlns:p14="http://schemas.microsoft.com/office/powerpoint/2010/main" val="1258182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131DE-5CCD-09E2-BE3F-CE6B23E30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7F0F-B344-EEE5-B78C-644DF41A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538900" cy="1325563"/>
          </a:xfrm>
        </p:spPr>
        <p:txBody>
          <a:bodyPr/>
          <a:lstStyle/>
          <a:p>
            <a:r>
              <a:rPr lang="en-US" dirty="0"/>
              <a:t>Example – Mean Charge Extraction (Gain)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38E11-E341-369F-4D8D-71AB199CE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FEF82C-04E1-ED88-2511-78ADBE918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87523-F6BA-BEF0-F01D-43754291888C}"/>
              </a:ext>
            </a:extLst>
          </p:cNvPr>
          <p:cNvSpPr txBox="1"/>
          <p:nvPr/>
        </p:nvSpPr>
        <p:spPr>
          <a:xfrm>
            <a:off x="1199322" y="1309813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pedestal (Exponential) alone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97973-98C1-70F8-65FB-211948043EBF}"/>
              </a:ext>
            </a:extLst>
          </p:cNvPr>
          <p:cNvSpPr txBox="1"/>
          <p:nvPr/>
        </p:nvSpPr>
        <p:spPr>
          <a:xfrm>
            <a:off x="504000" y="5474793"/>
            <a:ext cx="1155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Define pedestal using Exponential fit and signal using Polya fit.</a:t>
            </a:r>
            <a:endParaRPr lang="en-US" sz="20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Apply a combined fit (Exponential + Polya)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4D33B5A-A39D-89A0-8F89-123A4FBFCDAD}"/>
              </a:ext>
            </a:extLst>
          </p:cNvPr>
          <p:cNvSpPr/>
          <p:nvPr/>
        </p:nvSpPr>
        <p:spPr>
          <a:xfrm>
            <a:off x="5632174" y="2953537"/>
            <a:ext cx="596348" cy="73251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79EA1-AD05-98FC-0994-976F8D043BCA}"/>
              </a:ext>
            </a:extLst>
          </p:cNvPr>
          <p:cNvSpPr txBox="1"/>
          <p:nvPr/>
        </p:nvSpPr>
        <p:spPr>
          <a:xfrm>
            <a:off x="7044295" y="1309813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combined Exponential + Polya</a:t>
            </a:r>
          </a:p>
        </p:txBody>
      </p:sp>
    </p:spTree>
    <p:extLst>
      <p:ext uri="{BB962C8B-B14F-4D97-AF65-F5344CB8AC3E}">
        <p14:creationId xmlns:p14="http://schemas.microsoft.com/office/powerpoint/2010/main" val="2304311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14658-0B94-3D88-3DC9-5C978ED05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E9DC4-67A8-850B-AD82-E7F0A718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Charge Spectra VS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C5024-24F5-BA29-424E-6D3C83359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710E27-DF09-EDB1-ABC6-0932FEBDA8AF}"/>
              </a:ext>
            </a:extLst>
          </p:cNvPr>
          <p:cNvGrpSpPr/>
          <p:nvPr/>
        </p:nvGrpSpPr>
        <p:grpSpPr>
          <a:xfrm>
            <a:off x="243841" y="1323460"/>
            <a:ext cx="11704320" cy="4211080"/>
            <a:chOff x="243841" y="1323460"/>
            <a:chExt cx="11704320" cy="42110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CF9347-AB1C-B902-C8D7-362464EE5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990461" y="-2423160"/>
              <a:ext cx="4211079" cy="117043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5B5147-D38B-9AE1-612D-475271AD0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1521"/>
            <a:stretch>
              <a:fillRect/>
            </a:stretch>
          </p:blipFill>
          <p:spPr>
            <a:xfrm rot="5400000">
              <a:off x="7005533" y="591913"/>
              <a:ext cx="4211079" cy="567417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EB3646-DA52-B879-5A8C-3B945ACC9786}"/>
                  </a:ext>
                </a:extLst>
              </p:cNvPr>
              <p:cNvSpPr txBox="1"/>
              <p:nvPr/>
            </p:nvSpPr>
            <p:spPr>
              <a:xfrm>
                <a:off x="508950" y="5350281"/>
                <a:ext cx="1155600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Charge calculation</a:t>
                </a:r>
                <a:r>
                  <a:rPr lang="en-US" dirty="0"/>
                  <a:t>: 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4 neighboring pad selection. 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Peak shifts toward </a:t>
                </a:r>
                <a:r>
                  <a:rPr lang="en-US" b="1" dirty="0"/>
                  <a:t>lower charge values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Gain reduction </a:t>
                </a:r>
                <a:r>
                  <a:rPr lang="en-US" dirty="0"/>
                  <a:t>with increasing magnetic field.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EB3646-DA52-B879-5A8C-3B945ACC9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50" y="5350281"/>
                <a:ext cx="11556000" cy="923330"/>
              </a:xfrm>
              <a:prstGeom prst="rect">
                <a:avLst/>
              </a:prstGeom>
              <a:blipFill>
                <a:blip r:embed="rId4"/>
                <a:stretch>
                  <a:fillRect l="-329" t="-274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431795F-4FA7-B224-63A9-0BE68FFFA224}"/>
              </a:ext>
            </a:extLst>
          </p:cNvPr>
          <p:cNvSpPr txBox="1"/>
          <p:nvPr/>
        </p:nvSpPr>
        <p:spPr>
          <a:xfrm>
            <a:off x="1199322" y="1282994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With 0T Spectrum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9E4D4-D581-6FE7-D768-BD856D9D900D}"/>
              </a:ext>
            </a:extLst>
          </p:cNvPr>
          <p:cNvSpPr txBox="1"/>
          <p:nvPr/>
        </p:nvSpPr>
        <p:spPr>
          <a:xfrm>
            <a:off x="6798365" y="1282994"/>
            <a:ext cx="4472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Without 0T Spectrum</a:t>
            </a:r>
          </a:p>
        </p:txBody>
      </p:sp>
    </p:spTree>
    <p:extLst>
      <p:ext uri="{BB962C8B-B14F-4D97-AF65-F5344CB8AC3E}">
        <p14:creationId xmlns:p14="http://schemas.microsoft.com/office/powerpoint/2010/main" val="1621602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38939-B9C1-F3F9-3DCC-A51A99471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6CCB8-5C8C-7E6E-9981-1DC7DF6B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9A3A5-28C9-B895-EF77-BE8EE686E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6E3AF2-5156-8717-0AF3-917BAC544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9B297A-E3F3-6CB3-BC69-882FA4D14379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3084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 </a:t>
                </a:r>
                <a:r>
                  <a:rPr lang="en-US" sz="2000" dirty="0"/>
                  <a:t>with</a:t>
                </a:r>
                <a:r>
                  <a:rPr lang="en-US" sz="2000" b="1" dirty="0"/>
                  <a:t> 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Mean charge remains consistent across most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case shows behavior different </a:t>
                </a:r>
                <a:r>
                  <a:rPr lang="en-US" dirty="0"/>
                  <a:t>from other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9B297A-E3F3-6CB3-BC69-882FA4D14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3084371"/>
              </a:xfrm>
              <a:prstGeom prst="rect">
                <a:avLst/>
              </a:prstGeom>
              <a:blipFill>
                <a:blip r:embed="rId3"/>
                <a:stretch>
                  <a:fillRect l="-951" t="-1235" r="-2091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4151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F3D87-F358-EA31-98BF-AD8D8F316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0E72-DB0B-0703-6402-0E7BCBAFC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476338" cy="1325563"/>
          </a:xfrm>
        </p:spPr>
        <p:txBody>
          <a:bodyPr/>
          <a:lstStyle/>
          <a:p>
            <a:r>
              <a:rPr lang="en-US" dirty="0"/>
              <a:t>Charge Spectra VS Inclination Angle (+</a:t>
            </a:r>
            <a:r>
              <a:rPr lang="en-US" dirty="0" err="1"/>
              <a:t>θ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F3F97-493C-EFED-042D-14533E100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A7D58-6CB0-C155-1C44-F6BA22216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20087F-E827-72E2-926A-8AE767849BE9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3361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 </a:t>
                </a:r>
                <a:r>
                  <a:rPr lang="en-US" sz="2000" dirty="0"/>
                  <a:t>with</a:t>
                </a:r>
                <a:r>
                  <a:rPr lang="en-US" sz="2000" b="1" dirty="0"/>
                  <a:t> 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Mean charge remains consistent across most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cases show behavior different </a:t>
                </a:r>
                <a:r>
                  <a:rPr lang="en-US" dirty="0"/>
                  <a:t>from other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20087F-E827-72E2-926A-8AE767849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3361369"/>
              </a:xfrm>
              <a:prstGeom prst="rect">
                <a:avLst/>
              </a:prstGeom>
              <a:blipFill>
                <a:blip r:embed="rId3"/>
                <a:stretch>
                  <a:fillRect l="-951" t="-1132" r="-2091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2099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189AE-B38A-54ED-63D2-7D72FBFD9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0F015-80C2-F7E1-02FB-D2B2713C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476338" cy="1325563"/>
          </a:xfrm>
        </p:spPr>
        <p:txBody>
          <a:bodyPr/>
          <a:lstStyle/>
          <a:p>
            <a:r>
              <a:rPr lang="en-US" dirty="0"/>
              <a:t>Charge Spectra VS Inclination Angle (-</a:t>
            </a:r>
            <a:r>
              <a:rPr lang="en-US" dirty="0" err="1"/>
              <a:t>θ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7BC19-21A0-D16B-D7D2-1D8E47242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9660F-BEB4-DB22-9D7D-16664625A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364FE9-EBD1-B560-1970-90CE9A7D69DD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2807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 </a:t>
                </a:r>
                <a:r>
                  <a:rPr lang="en-US" sz="2000" dirty="0"/>
                  <a:t>with</a:t>
                </a:r>
                <a:r>
                  <a:rPr lang="en-US" sz="2000" b="1" dirty="0"/>
                  <a:t> 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Mean charge </a:t>
                </a:r>
                <a:r>
                  <a:rPr lang="en-US" b="1" dirty="0"/>
                  <a:t>remains consistent </a:t>
                </a:r>
                <a:r>
                  <a:rPr lang="en-US" dirty="0"/>
                  <a:t>across most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364FE9-EBD1-B560-1970-90CE9A7D6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2807372"/>
              </a:xfrm>
              <a:prstGeom prst="rect">
                <a:avLst/>
              </a:prstGeom>
              <a:blipFill>
                <a:blip r:embed="rId3"/>
                <a:stretch>
                  <a:fillRect l="-951" t="-1351" r="-2091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329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C9091-69E1-FC63-CAAA-7915807AF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73FAD-E73C-6782-AC9A-4E525E97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90E48-147B-16BF-92AB-01E2D3D2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AF355-FE56-49F5-B788-6B2AFA30C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148279-290F-46F0-D4F3-485EB97E9C37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3361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 </a:t>
                </a:r>
                <a:r>
                  <a:rPr lang="en-US" sz="2000" dirty="0"/>
                  <a:t>with</a:t>
                </a:r>
                <a:r>
                  <a:rPr lang="en-US" sz="2000" b="1" dirty="0"/>
                  <a:t> 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Mean charge remains consistent across most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cases show behavior different </a:t>
                </a:r>
                <a:r>
                  <a:rPr lang="en-US" dirty="0"/>
                  <a:t>from other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148279-290F-46F0-D4F3-485EB97E9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3361369"/>
              </a:xfrm>
              <a:prstGeom prst="rect">
                <a:avLst/>
              </a:prstGeom>
              <a:blipFill>
                <a:blip r:embed="rId3"/>
                <a:stretch>
                  <a:fillRect l="-951" t="-1132" r="-2091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935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CFA76-05B5-C28B-FF34-A39790C70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67CE-8388-0E68-5576-853D91C7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085D9-BC1F-058C-F6C8-CE866C6A7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EB652A-3D3B-30E8-87F5-4677C06D816B}"/>
              </a:ext>
            </a:extLst>
          </p:cNvPr>
          <p:cNvSpPr txBox="1"/>
          <p:nvPr/>
        </p:nvSpPr>
        <p:spPr>
          <a:xfrm>
            <a:off x="1173778" y="2947528"/>
            <a:ext cx="1331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Alexander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5650F2-5AE8-EF9E-70BE-F4CD0E191D3B}"/>
              </a:ext>
            </a:extLst>
          </p:cNvPr>
          <p:cNvSpPr txBox="1"/>
          <p:nvPr/>
        </p:nvSpPr>
        <p:spPr>
          <a:xfrm>
            <a:off x="3349085" y="2947528"/>
            <a:ext cx="1626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Andrew (Yale)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00FA12-0BEB-2A66-9664-36980FB88AB2}"/>
              </a:ext>
            </a:extLst>
          </p:cNvPr>
          <p:cNvSpPr txBox="1"/>
          <p:nvPr/>
        </p:nvSpPr>
        <p:spPr>
          <a:xfrm>
            <a:off x="5678442" y="2947528"/>
            <a:ext cx="1027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40C76B-C8E6-CDDE-8007-1700A118687E}"/>
              </a:ext>
            </a:extLst>
          </p:cNvPr>
          <p:cNvSpPr txBox="1"/>
          <p:nvPr/>
        </p:nvSpPr>
        <p:spPr>
          <a:xfrm>
            <a:off x="7908314" y="2947528"/>
            <a:ext cx="781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Brian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C39C86-7CD8-0265-8ED5-55F1664EB726}"/>
              </a:ext>
            </a:extLst>
          </p:cNvPr>
          <p:cNvSpPr txBox="1"/>
          <p:nvPr/>
        </p:nvSpPr>
        <p:spPr>
          <a:xfrm>
            <a:off x="10431698" y="2947528"/>
            <a:ext cx="828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Craig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7573CC-8B2B-CD80-9B04-DB47EF529C1F}"/>
              </a:ext>
            </a:extLst>
          </p:cNvPr>
          <p:cNvSpPr txBox="1"/>
          <p:nvPr/>
        </p:nvSpPr>
        <p:spPr>
          <a:xfrm>
            <a:off x="1109747" y="5475970"/>
            <a:ext cx="1331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Jihee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9E9FE5-90AB-8DDE-F3AA-2166B224F7B2}"/>
              </a:ext>
            </a:extLst>
          </p:cNvPr>
          <p:cNvSpPr txBox="1"/>
          <p:nvPr/>
        </p:nvSpPr>
        <p:spPr>
          <a:xfrm>
            <a:off x="2799485" y="5475970"/>
            <a:ext cx="2725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 (Incom)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2318B1-28F5-0486-558B-147F1A09AFBC}"/>
              </a:ext>
            </a:extLst>
          </p:cNvPr>
          <p:cNvSpPr txBox="1"/>
          <p:nvPr/>
        </p:nvSpPr>
        <p:spPr>
          <a:xfrm>
            <a:off x="5678442" y="5475970"/>
            <a:ext cx="1027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Martin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3B9733-293E-748C-7B39-DEF21066CE77}"/>
              </a:ext>
            </a:extLst>
          </p:cNvPr>
          <p:cNvSpPr txBox="1"/>
          <p:nvPr/>
        </p:nvSpPr>
        <p:spPr>
          <a:xfrm>
            <a:off x="7908314" y="5475970"/>
            <a:ext cx="781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698FDB-86F1-B7CE-CEEA-83B25FC0CBB3}"/>
              </a:ext>
            </a:extLst>
          </p:cNvPr>
          <p:cNvSpPr txBox="1"/>
          <p:nvPr/>
        </p:nvSpPr>
        <p:spPr>
          <a:xfrm>
            <a:off x="10358125" y="5475970"/>
            <a:ext cx="828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Yifan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7CACD-DBCD-E6E5-FF2E-CA9ED829CC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76" r="20118"/>
          <a:stretch>
            <a:fillRect/>
          </a:stretch>
        </p:blipFill>
        <p:spPr>
          <a:xfrm>
            <a:off x="7259595" y="874664"/>
            <a:ext cx="2265081" cy="2105580"/>
          </a:xfrm>
          <a:prstGeom prst="rect">
            <a:avLst/>
          </a:prstGeom>
        </p:spPr>
      </p:pic>
      <p:pic>
        <p:nvPicPr>
          <p:cNvPr id="6" name="Content Placeholder 5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F321864C-1847-83BE-282E-4851C2A9E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7541" y="3316860"/>
            <a:ext cx="1642959" cy="2159110"/>
          </a:xfrm>
        </p:spPr>
      </p:pic>
      <p:pic>
        <p:nvPicPr>
          <p:cNvPr id="13" name="Picture 12" descr="A person with grey hair&#10;&#10;AI-generated content may be incorrect.">
            <a:extLst>
              <a:ext uri="{FF2B5EF4-FFF2-40B4-BE49-F238E27FC236}">
                <a16:creationId xmlns:a16="http://schemas.microsoft.com/office/drawing/2014/main" id="{0DCC6CC0-8DDF-89D4-A8C0-E0F76FE186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26" t="6556" r="8036"/>
          <a:stretch>
            <a:fillRect/>
          </a:stretch>
        </p:blipFill>
        <p:spPr>
          <a:xfrm>
            <a:off x="882209" y="907381"/>
            <a:ext cx="1939623" cy="2072863"/>
          </a:xfrm>
          <a:prstGeom prst="rect">
            <a:avLst/>
          </a:prstGeom>
        </p:spPr>
      </p:pic>
      <p:pic>
        <p:nvPicPr>
          <p:cNvPr id="15" name="Picture 14" descr="A person wearing glasses&#10;&#10;AI-generated content may be incorrect.">
            <a:extLst>
              <a:ext uri="{FF2B5EF4-FFF2-40B4-BE49-F238E27FC236}">
                <a16:creationId xmlns:a16="http://schemas.microsoft.com/office/drawing/2014/main" id="{9710BC58-7E02-8AD6-CC2D-8B0DC5628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84" y="3367765"/>
            <a:ext cx="1567162" cy="2108205"/>
          </a:xfrm>
          <a:prstGeom prst="rect">
            <a:avLst/>
          </a:prstGeom>
        </p:spPr>
      </p:pic>
      <p:pic>
        <p:nvPicPr>
          <p:cNvPr id="19" name="Picture 18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D6798288-D557-B987-C60C-362EFF43E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388" y="874665"/>
            <a:ext cx="1375628" cy="2072863"/>
          </a:xfrm>
          <a:prstGeom prst="rect">
            <a:avLst/>
          </a:prstGeom>
        </p:spPr>
      </p:pic>
      <p:pic>
        <p:nvPicPr>
          <p:cNvPr id="22" name="Picture 21" descr="A person with a beard smiling&#10;&#10;AI-generated content may be incorrect.">
            <a:extLst>
              <a:ext uri="{FF2B5EF4-FFF2-40B4-BE49-F238E27FC236}">
                <a16:creationId xmlns:a16="http://schemas.microsoft.com/office/drawing/2014/main" id="{5CC27B19-C26F-0E62-490D-1B630F5C0C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7718" y="872039"/>
            <a:ext cx="1581154" cy="2108205"/>
          </a:xfrm>
          <a:prstGeom prst="rect">
            <a:avLst/>
          </a:prstGeom>
        </p:spPr>
      </p:pic>
      <p:pic>
        <p:nvPicPr>
          <p:cNvPr id="24" name="Picture 23" descr="A person with a mustache and glasses&#10;&#10;AI-generated content may be incorrect.">
            <a:extLst>
              <a:ext uri="{FF2B5EF4-FFF2-40B4-BE49-F238E27FC236}">
                <a16:creationId xmlns:a16="http://schemas.microsoft.com/office/drawing/2014/main" id="{ED445D1E-9B60-073C-DA7D-BBD735D3BD0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100" t="3123" r="7723"/>
          <a:stretch>
            <a:fillRect/>
          </a:stretch>
        </p:blipFill>
        <p:spPr>
          <a:xfrm>
            <a:off x="9893021" y="907381"/>
            <a:ext cx="1867706" cy="2042356"/>
          </a:xfrm>
          <a:prstGeom prst="rect">
            <a:avLst/>
          </a:prstGeom>
        </p:spPr>
      </p:pic>
      <p:pic>
        <p:nvPicPr>
          <p:cNvPr id="26" name="Picture 25" descr="A person wearing glasses and a blue jacket&#10;&#10;AI-generated content may be incorrect.">
            <a:extLst>
              <a:ext uri="{FF2B5EF4-FFF2-40B4-BE49-F238E27FC236}">
                <a16:creationId xmlns:a16="http://schemas.microsoft.com/office/drawing/2014/main" id="{062E1C50-3FF2-0F1F-66D6-405DECB55B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2222" t="7404"/>
          <a:stretch>
            <a:fillRect/>
          </a:stretch>
        </p:blipFill>
        <p:spPr>
          <a:xfrm>
            <a:off x="3371032" y="3327769"/>
            <a:ext cx="1527332" cy="2148202"/>
          </a:xfrm>
          <a:prstGeom prst="rect">
            <a:avLst/>
          </a:prstGeom>
        </p:spPr>
      </p:pic>
      <p:pic>
        <p:nvPicPr>
          <p:cNvPr id="28" name="Picture 27" descr="A person with glasses smiling&#10;&#10;AI-generated content may be incorrect.">
            <a:extLst>
              <a:ext uri="{FF2B5EF4-FFF2-40B4-BE49-F238E27FC236}">
                <a16:creationId xmlns:a16="http://schemas.microsoft.com/office/drawing/2014/main" id="{07D7C7D5-3730-898B-7D0E-8043F7ABB1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619" y="3350091"/>
            <a:ext cx="2075262" cy="2125879"/>
          </a:xfrm>
          <a:prstGeom prst="rect">
            <a:avLst/>
          </a:prstGeom>
        </p:spPr>
      </p:pic>
      <p:pic>
        <p:nvPicPr>
          <p:cNvPr id="29" name="Picture 28" descr="A person with her arms crossed&#10;&#10;AI-generated content may be incorrect.">
            <a:extLst>
              <a:ext uri="{FF2B5EF4-FFF2-40B4-BE49-F238E27FC236}">
                <a16:creationId xmlns:a16="http://schemas.microsoft.com/office/drawing/2014/main" id="{52A8F20C-BD01-9A2F-798B-6BA48830C50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3121" t="115" r="20529" b="47544"/>
          <a:stretch>
            <a:fillRect/>
          </a:stretch>
        </p:blipFill>
        <p:spPr>
          <a:xfrm>
            <a:off x="7488335" y="3316860"/>
            <a:ext cx="2075262" cy="215911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3A91000-5E7A-09D7-18C9-833A67FC6D0F}"/>
              </a:ext>
            </a:extLst>
          </p:cNvPr>
          <p:cNvSpPr txBox="1"/>
          <p:nvPr/>
        </p:nvSpPr>
        <p:spPr>
          <a:xfrm>
            <a:off x="2787248" y="6035389"/>
            <a:ext cx="861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Participated remotely: Alexey Lyashenko (Incom), Yordanka Ilieva (South Carolina)</a:t>
            </a:r>
          </a:p>
          <a:p>
            <a:r>
              <a:rPr lang="en-US" dirty="0"/>
              <a:t>Local support @ SMD: Vikas Teotia, Chris Tamagro, Ray DeSalvo</a:t>
            </a:r>
          </a:p>
        </p:txBody>
      </p:sp>
    </p:spTree>
    <p:extLst>
      <p:ext uri="{BB962C8B-B14F-4D97-AF65-F5344CB8AC3E}">
        <p14:creationId xmlns:p14="http://schemas.microsoft.com/office/powerpoint/2010/main" val="8412179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CAE6-40EA-22C2-C167-600965523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47BB-6E26-473A-A0FF-6848F265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Gain VS Magnetic Field (w/ HV)@ </a:t>
            </a:r>
            <a:r>
              <a:rPr lang="en-US" dirty="0" err="1"/>
              <a:t>θ</a:t>
            </a:r>
            <a:r>
              <a:rPr lang="en-US" dirty="0"/>
              <a:t>=-1.4°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B1E00-6AB9-50F9-8204-105E28BF1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FCCAAB-8D10-5694-E63A-B52ECE160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62C022-31F9-9470-0915-6F3885E9BF54}"/>
              </a:ext>
            </a:extLst>
          </p:cNvPr>
          <p:cNvSpPr txBox="1"/>
          <p:nvPr/>
        </p:nvSpPr>
        <p:spPr>
          <a:xfrm>
            <a:off x="5382705" y="1677970"/>
            <a:ext cx="66647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Measured </a:t>
            </a:r>
            <a:r>
              <a:rPr lang="en-US" sz="2000" b="1" dirty="0"/>
              <a:t>mean charge as a function of magnet current </a:t>
            </a:r>
            <a:r>
              <a:rPr lang="en-US" sz="2000" dirty="0"/>
              <a:t>at different </a:t>
            </a:r>
            <a:r>
              <a:rPr lang="en-US" sz="2000" b="1" dirty="0"/>
              <a:t>bias voltage</a:t>
            </a:r>
            <a:endParaRPr lang="en-US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Charge calculation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Major signal channel selection by accumulated signals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Observations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Mean charge reduces as higher magnet current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Mean charge increases as higher bias voltage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Takeaway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/>
              <a:t>Gain partially recovered </a:t>
            </a:r>
            <a:r>
              <a:rPr lang="en-US" dirty="0"/>
              <a:t>by </a:t>
            </a:r>
            <a:r>
              <a:rPr lang="en-US" b="1" dirty="0"/>
              <a:t>increasing bias voltage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86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98834-B9CF-1C89-087C-3B6A7387C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E0F1C-3833-01FD-5499-EF9328A8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546100" cy="1325563"/>
          </a:xfrm>
        </p:spPr>
        <p:txBody>
          <a:bodyPr/>
          <a:lstStyle/>
          <a:p>
            <a:r>
              <a:rPr lang="en-US" dirty="0"/>
              <a:t>Gain VS Magnetic Field (w/ HV)@ </a:t>
            </a:r>
            <a:r>
              <a:rPr lang="en-US" dirty="0" err="1"/>
              <a:t>θ</a:t>
            </a:r>
            <a:r>
              <a:rPr lang="en-US" dirty="0"/>
              <a:t>=+11.6°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29500-0068-5C39-658A-62F50E205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EA80B-24D7-F494-C5FF-1C549D062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534084-0B97-F966-95B5-548E0649E1B2}"/>
              </a:ext>
            </a:extLst>
          </p:cNvPr>
          <p:cNvSpPr txBox="1"/>
          <p:nvPr/>
        </p:nvSpPr>
        <p:spPr>
          <a:xfrm>
            <a:off x="5382705" y="1677970"/>
            <a:ext cx="66647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Measured </a:t>
            </a:r>
            <a:r>
              <a:rPr lang="en-US" sz="2000" b="1" dirty="0"/>
              <a:t>mean charge as a function of magnet current </a:t>
            </a:r>
            <a:r>
              <a:rPr lang="en-US" sz="2000" dirty="0"/>
              <a:t>at different </a:t>
            </a:r>
            <a:r>
              <a:rPr lang="en-US" sz="2000" b="1" dirty="0"/>
              <a:t>bias voltage</a:t>
            </a:r>
            <a:endParaRPr lang="en-US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Charge calculation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Major signal channel selection by accumulated signals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Observations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Mean charge reduces as higher magnet current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Mean charge increases as higher bias voltage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Takeaway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/>
              <a:t>Gain partially recovered </a:t>
            </a:r>
            <a:r>
              <a:rPr lang="en-US" dirty="0"/>
              <a:t>by </a:t>
            </a:r>
            <a:r>
              <a:rPr lang="en-US" b="1" dirty="0"/>
              <a:t>increasing bias voltage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687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949C4-132F-1CBC-3859-B1D0BC499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B3E4-CD46-AB21-5AD7-02FAF991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Charge Spectra VS Magnet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51EAB-301A-C67C-EE05-C3B1EBAC8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D6F7-0393-F638-CEC5-3C16D6971340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1570C4-BE10-21C3-3C88-EDD3145B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D59987-E5FE-D64E-B9DC-9F3A94D5F5F4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magnet current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4 channel selection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Channels: 10–13, 16–19, 22–25</a:t>
                </a: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Clear peak shift with increasing magnetic field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Peak shifts toward </a:t>
                </a:r>
                <a:r>
                  <a:rPr lang="en-US" b="1" dirty="0"/>
                  <a:t>lower charge values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Higher magnetic field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narrower spectra</a:t>
                </a:r>
                <a:endParaRPr lang="en-US" sz="2000" b="1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Gain reduction </a:t>
                </a:r>
                <a:r>
                  <a:rPr lang="en-US" dirty="0"/>
                  <a:t>with increasing magnetic field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D59987-E5FE-D64E-B9DC-9F3A94D5F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3293209"/>
              </a:xfrm>
              <a:prstGeom prst="rect">
                <a:avLst/>
              </a:prstGeom>
              <a:blipFill>
                <a:blip r:embed="rId3"/>
                <a:stretch>
                  <a:fillRect l="-951" t="-1154" r="-190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F04A109-7C6F-8A31-ECD6-02A46A2508A8}"/>
              </a:ext>
            </a:extLst>
          </p:cNvPr>
          <p:cNvSpPr txBox="1"/>
          <p:nvPr/>
        </p:nvSpPr>
        <p:spPr>
          <a:xfrm>
            <a:off x="243841" y="5966685"/>
            <a:ext cx="11704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Data used: 200197, 200198, 200199, 200200, 200201, 200202, 200203, 200204, 200205 (</a:t>
            </a:r>
            <a:r>
              <a:rPr lang="en-US" sz="1000" i="1" dirty="0"/>
              <a:t>11/19/2025</a:t>
            </a:r>
            <a:r>
              <a:rPr lang="en-US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4380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8348E-899B-3090-45D2-54B8A50A3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4E510-50F5-E973-6E2A-A5F0E310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Charge Spectra VS Magnet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2AF1C-C499-AD5D-DB23-6B19BE91E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AB65F-7F95-C886-ADC8-DF5989A1821F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EE00E6-787A-7028-E6C4-780AE41DA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7713B8-B1B2-F280-6011-6998A9077563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with different </a:t>
                </a:r>
                <a:r>
                  <a:rPr lang="en-US" sz="2000" b="1" dirty="0"/>
                  <a:t>magnet current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4 channel selection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Channels: 10–13, 16–19, 22–25</a:t>
                </a: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Clear peak shift with increasing magnetic field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Peak shifts toward </a:t>
                </a:r>
                <a:r>
                  <a:rPr lang="en-US" b="1" dirty="0"/>
                  <a:t>lower charge values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Higher magnetic field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narrower spectra</a:t>
                </a:r>
                <a:endParaRPr lang="en-US" sz="2000" b="1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Gain reduction </a:t>
                </a:r>
                <a:r>
                  <a:rPr lang="en-US" dirty="0"/>
                  <a:t>with increasing magnetic field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7713B8-B1B2-F280-6011-6998A9077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3293209"/>
              </a:xfrm>
              <a:prstGeom prst="rect">
                <a:avLst/>
              </a:prstGeom>
              <a:blipFill>
                <a:blip r:embed="rId3"/>
                <a:stretch>
                  <a:fillRect l="-951" t="-1154" r="-190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D155FA9-7BDE-A530-C793-E08F2B995F5F}"/>
              </a:ext>
            </a:extLst>
          </p:cNvPr>
          <p:cNvSpPr txBox="1"/>
          <p:nvPr/>
        </p:nvSpPr>
        <p:spPr>
          <a:xfrm>
            <a:off x="243841" y="5966685"/>
            <a:ext cx="11704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Data used: 200197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, 200198, 200199, 200200, 200201, 200202, 200203, 200204, 200205</a:t>
            </a:r>
            <a:r>
              <a:rPr lang="en-US" sz="1000" dirty="0"/>
              <a:t> (</a:t>
            </a:r>
            <a:r>
              <a:rPr lang="en-US" sz="1000" i="1" dirty="0"/>
              <a:t>11/19/2025</a:t>
            </a:r>
            <a:r>
              <a:rPr lang="en-US" sz="1000" dirty="0"/>
              <a:t>)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20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C9091-69E1-FC63-CAAA-7915807AF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73FAD-E73C-6782-AC9A-4E525E97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90E48-147B-16BF-92AB-01E2D3D2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5E786-7E69-F781-7796-04184291AA44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63550-563E-4BA7-D217-619C4909A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148279-290F-46F0-D4F3-485EB97E9C37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3361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 </a:t>
                </a:r>
                <a:r>
                  <a:rPr lang="en-US" sz="2000" dirty="0"/>
                  <a:t>with</a:t>
                </a:r>
                <a:r>
                  <a:rPr lang="en-US" sz="2000" b="1" dirty="0"/>
                  <a:t> 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Mean charge remains consistent across most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cases show behavior different </a:t>
                </a:r>
                <a:r>
                  <a:rPr lang="en-US" dirty="0"/>
                  <a:t>from other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148279-290F-46F0-D4F3-485EB97E9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3361369"/>
              </a:xfrm>
              <a:prstGeom prst="rect">
                <a:avLst/>
              </a:prstGeom>
              <a:blipFill>
                <a:blip r:embed="rId3"/>
                <a:stretch>
                  <a:fillRect l="-951" t="-1132" r="-2091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5D058FD-C6B0-AAD1-BA6C-4B95D85A63F5}"/>
              </a:ext>
            </a:extLst>
          </p:cNvPr>
          <p:cNvSpPr txBox="1"/>
          <p:nvPr/>
        </p:nvSpPr>
        <p:spPr>
          <a:xfrm>
            <a:off x="243841" y="5966685"/>
            <a:ext cx="11704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Data used: 200171, 200185, 200194, 200203, 200217, 200227, 200236, 200245, 200254 (</a:t>
            </a:r>
            <a:r>
              <a:rPr lang="en-US" sz="1000" i="1" dirty="0"/>
              <a:t>11/19/2025</a:t>
            </a:r>
            <a:r>
              <a:rPr lang="en-US" sz="1000" dirty="0"/>
              <a:t>), 200267, 200280, 200289, 200298, 200307, 200316 (</a:t>
            </a:r>
            <a:r>
              <a:rPr lang="en-US" sz="1000" i="1" dirty="0"/>
              <a:t>11/24/2025</a:t>
            </a:r>
            <a:r>
              <a:rPr lang="en-US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7777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CC997-59E0-2383-268B-509D8580D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E445-DB54-EF3F-F0E7-D6AF4DD8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Gain VS Magnet Current (w/ </a:t>
            </a:r>
            <a:r>
              <a:rPr lang="en-US" dirty="0" err="1"/>
              <a:t>θ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0F94C-8416-5BC7-3E50-9853BC45C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0D424-580F-A650-387C-BBB4FB7A44F3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F50D60-B188-7DBC-0A2B-77BCCE172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D52B63-4860-67A4-6FE0-AFA865FF39A0}"/>
              </a:ext>
            </a:extLst>
          </p:cNvPr>
          <p:cNvSpPr txBox="1"/>
          <p:nvPr/>
        </p:nvSpPr>
        <p:spPr>
          <a:xfrm>
            <a:off x="243841" y="5844285"/>
            <a:ext cx="11704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Data used: 200332, 200336, 200338, 200341, 200351, 200356, 200390, 200395, 200398, 200402, 200409, 200413, 200450, 200455, 200458, 200462, 200469, 200473, 200540, 200545, 200548, 200552, 200559, 200563 (</a:t>
            </a:r>
            <a:r>
              <a:rPr lang="en-US" sz="1000" i="1" dirty="0"/>
              <a:t>11/24/2025</a:t>
            </a:r>
            <a:r>
              <a:rPr lang="en-US" sz="1000" dirty="0"/>
              <a:t>), 200934, 200939, 200942, 200946, 200953, 200957, 200969, 200974, 200977, 200981, 200988, 200992, 201049, 201068 (</a:t>
            </a:r>
            <a:r>
              <a:rPr lang="en-US" sz="1000" i="1" dirty="0"/>
              <a:t>11/26/2025</a:t>
            </a:r>
            <a:r>
              <a:rPr lang="en-US" sz="1000" dirty="0"/>
              <a:t>), 201452, 201457, 201525 (</a:t>
            </a:r>
            <a:r>
              <a:rPr lang="en-US" sz="1000" i="1" dirty="0"/>
              <a:t>12/12/2025</a:t>
            </a:r>
            <a:r>
              <a:rPr lang="en-US" sz="1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3CE642-C858-5529-2B51-D861505D8F9F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39447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mean charge as a function of magnet current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</a:t>
                </a: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b="1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At 0 A</a:t>
                </a:r>
                <a:r>
                  <a:rPr lang="en-US" dirty="0"/>
                  <a:t>, </a:t>
                </a:r>
                <a:r>
                  <a:rPr lang="en-US" b="1" dirty="0"/>
                  <a:t>gain remains the same regardless of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gain </a:t>
                </a:r>
                <a:r>
                  <a:rPr lang="en-US" b="1" dirty="0"/>
                  <a:t>follows exponential slope</a:t>
                </a:r>
                <a:r>
                  <a:rPr lang="en-US" dirty="0"/>
                  <a:t> across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Gain dependence </a:t>
                </a:r>
                <a:r>
                  <a:rPr lang="en-US" dirty="0"/>
                  <a:t>on magnet current can be parameterized as: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Gain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Gain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−0.0015 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sub>
                        </m:sSub>
                      </m:sup>
                    </m:sSup>
                  </m:oMath>
                </a14:m>
                <a:endParaRPr lang="en-US" b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3CE642-C858-5529-2B51-D861505D8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3944798"/>
              </a:xfrm>
              <a:prstGeom prst="rect">
                <a:avLst/>
              </a:prstGeom>
              <a:blipFill>
                <a:blip r:embed="rId3"/>
                <a:stretch>
                  <a:fillRect l="-951" t="-9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94B8C29-F06E-4424-DAD7-CC8829B89192}"/>
              </a:ext>
            </a:extLst>
          </p:cNvPr>
          <p:cNvSpPr txBox="1"/>
          <p:nvPr/>
        </p:nvSpPr>
        <p:spPr>
          <a:xfrm>
            <a:off x="5147034" y="5509934"/>
            <a:ext cx="6900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See backup slides for results from measurements taken on different dates</a:t>
            </a:r>
          </a:p>
        </p:txBody>
      </p:sp>
    </p:spTree>
    <p:extLst>
      <p:ext uri="{BB962C8B-B14F-4D97-AF65-F5344CB8AC3E}">
        <p14:creationId xmlns:p14="http://schemas.microsoft.com/office/powerpoint/2010/main" val="4057265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B9C87-F9A8-BA63-419D-BB7A4C04B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E511A-32A1-7628-4009-0FF8A834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Gain VS Magnet Current (w/ </a:t>
            </a:r>
            <a:r>
              <a:rPr lang="en-US" dirty="0" err="1"/>
              <a:t>θ</a:t>
            </a:r>
            <a:r>
              <a:rPr lang="en-US" dirty="0"/>
              <a:t>=0°, ±12.5°)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635FF-1AE5-A1B9-37D0-8C6E782E8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72761F-2387-5511-858D-FD9E0C64B0F7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67619-F75C-7307-7512-AA15B3907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B425E0-9604-9A1A-1A6F-E055481A9E4C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4442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mean charge as a function of magnet current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At 0 A</a:t>
                </a:r>
                <a:r>
                  <a:rPr lang="en-US" dirty="0"/>
                  <a:t>, </a:t>
                </a:r>
                <a:r>
                  <a:rPr lang="en-US" b="1" dirty="0"/>
                  <a:t>gain is nearly identical for all inclination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gain </a:t>
                </a:r>
                <a:r>
                  <a:rPr lang="en-US" b="1" dirty="0"/>
                  <a:t>follows exponential slope</a:t>
                </a:r>
                <a:r>
                  <a:rPr lang="en-US" dirty="0"/>
                  <a:t> across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Measurements taken on different dates are </a:t>
                </a:r>
                <a:r>
                  <a:rPr lang="en-US" b="1" dirty="0"/>
                  <a:t>consistent with each other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Gain dependence </a:t>
                </a:r>
                <a:r>
                  <a:rPr lang="en-US" dirty="0"/>
                  <a:t>on magnet current can be parameterized as: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Gain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Gain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−0.0015 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sub>
                        </m:sSub>
                      </m:sup>
                    </m:sSup>
                  </m:oMath>
                </a14:m>
                <a:endParaRPr lang="en-US" b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B425E0-9604-9A1A-1A6F-E055481A9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4442050"/>
              </a:xfrm>
              <a:prstGeom prst="rect">
                <a:avLst/>
              </a:prstGeom>
              <a:blipFill>
                <a:blip r:embed="rId3"/>
                <a:stretch>
                  <a:fillRect l="-951" t="-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B55DE08-E001-F89F-1795-0012F9DB6690}"/>
              </a:ext>
            </a:extLst>
          </p:cNvPr>
          <p:cNvSpPr txBox="1"/>
          <p:nvPr/>
        </p:nvSpPr>
        <p:spPr>
          <a:xfrm>
            <a:off x="243841" y="5884041"/>
            <a:ext cx="1170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Data used: 200450, 200455, 200458, 200462, 200469, 200473 (</a:t>
            </a:r>
            <a:r>
              <a:rPr lang="en-US" sz="1000" i="1" dirty="0"/>
              <a:t>11/24/2025</a:t>
            </a:r>
            <a:r>
              <a:rPr lang="en-US" sz="1000" dirty="0"/>
              <a:t>), 200934, 200939, 200942, 200946, 200953, 200957, 200969, 200974, 200977, 200981, 200988, 200992, 201049, 201068, 201085, 201091, 201099 (</a:t>
            </a:r>
            <a:r>
              <a:rPr lang="en-US" sz="1000" i="1" dirty="0"/>
              <a:t>11/26/2025</a:t>
            </a:r>
            <a:r>
              <a:rPr lang="en-US" sz="1000" dirty="0"/>
              <a:t>), 201412, 201414, 201417, 201421, 201425, 201429, 201435, 201437, 201440, 201444, 201448, 201452, 201457 (</a:t>
            </a:r>
            <a:r>
              <a:rPr lang="en-US" sz="1000" i="1" dirty="0"/>
              <a:t>12/12/2025</a:t>
            </a:r>
            <a:r>
              <a:rPr lang="en-US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1056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92017-D079-6090-F0B3-140DACB8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16D0E-9723-2BC9-60FC-B0EAA189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Gain VS Magnetic Field (w/ </a:t>
            </a:r>
            <a:r>
              <a:rPr lang="en-US" dirty="0" err="1"/>
              <a:t>θ</a:t>
            </a:r>
            <a:r>
              <a:rPr lang="en-US" dirty="0"/>
              <a:t>=0°, ±12.5°)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4A5BE-3476-A439-F187-05C6811CB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BACEE-1137-7EA7-EC74-A008E37445F0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D9EF59-6802-03AC-9640-E80B7D8F9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9E5457-70BA-F9E4-6D8F-039A09F3CED7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4855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mean charge as a function of magnet current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At 0 A</a:t>
                </a:r>
                <a:r>
                  <a:rPr lang="en-US" dirty="0"/>
                  <a:t>, </a:t>
                </a:r>
                <a:r>
                  <a:rPr lang="en-US" b="1" dirty="0"/>
                  <a:t>gain is nearly identical for all inclination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gain </a:t>
                </a:r>
                <a:r>
                  <a:rPr lang="en-US" b="1" dirty="0"/>
                  <a:t>follows exponential slope</a:t>
                </a:r>
                <a:r>
                  <a:rPr lang="en-US" dirty="0"/>
                  <a:t> across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Measurements taken on different dates are </a:t>
                </a:r>
                <a:r>
                  <a:rPr lang="en-US" b="1" dirty="0"/>
                  <a:t>consistent with each other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Gain dependence </a:t>
                </a:r>
                <a:r>
                  <a:rPr lang="en-US" dirty="0"/>
                  <a:t>on magnetic field can be parameterized as: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Gain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Gain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−0.61</m:t>
                            </m:r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b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9E5457-70BA-F9E4-6D8F-039A09F3C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4855304"/>
              </a:xfrm>
              <a:prstGeom prst="rect">
                <a:avLst/>
              </a:prstGeom>
              <a:blipFill>
                <a:blip r:embed="rId3"/>
                <a:stretch>
                  <a:fillRect l="-951" t="-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7F14DDB-2917-FFDE-6A32-AE983C834AFD}"/>
              </a:ext>
            </a:extLst>
          </p:cNvPr>
          <p:cNvSpPr txBox="1"/>
          <p:nvPr/>
        </p:nvSpPr>
        <p:spPr>
          <a:xfrm>
            <a:off x="243841" y="5884041"/>
            <a:ext cx="1170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Data used: 200450, 200455, 200458, 200462, 200469, 200473 (</a:t>
            </a:r>
            <a:r>
              <a:rPr lang="en-US" sz="1000" i="1" dirty="0"/>
              <a:t>11/24/2025</a:t>
            </a:r>
            <a:r>
              <a:rPr lang="en-US" sz="1000" dirty="0"/>
              <a:t>), 200934, 200939, 200942, 200946, 200953, 200957, 200969, 200974, 200977, 200981, 200988, 200992, 201049, 201068, 201085, 201091, 201099 (</a:t>
            </a:r>
            <a:r>
              <a:rPr lang="en-US" sz="1000" i="1" dirty="0"/>
              <a:t>11/26/2025</a:t>
            </a:r>
            <a:r>
              <a:rPr lang="en-US" sz="1000" dirty="0"/>
              <a:t>), 201412, 201414, 201417, 201421, 201425, 201429, 201435, 201437, 201440, 201444, 201448, 201452, 201457 (</a:t>
            </a:r>
            <a:r>
              <a:rPr lang="en-US" sz="1000" i="1" dirty="0"/>
              <a:t>12/12/2025</a:t>
            </a:r>
            <a:r>
              <a:rPr lang="en-US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15241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A563A-4ADE-B2C9-8112-130C6A77F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709DA-B3E3-0511-9306-D58D1AF5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Gain VS Magnet Current (w/ </a:t>
            </a:r>
            <a:r>
              <a:rPr lang="en-US" dirty="0" err="1"/>
              <a:t>θ</a:t>
            </a:r>
            <a:r>
              <a:rPr lang="en-US" dirty="0"/>
              <a:t>=0°)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7C919-F0CD-9884-8896-C8EFCA592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4BC21-280B-2BDA-F7EB-869B2B7C06E0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B330F8-8A01-C5CB-09F0-DAC0B14C3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45BF3F-50F8-9472-3A8C-74A89AED575B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4442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mean charge as a function of magnet current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At 0 A</a:t>
                </a:r>
                <a:r>
                  <a:rPr lang="en-US" dirty="0"/>
                  <a:t>, </a:t>
                </a:r>
                <a:r>
                  <a:rPr lang="en-US" b="1" dirty="0"/>
                  <a:t>gain is nearly identical for all inclination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gain </a:t>
                </a:r>
                <a:r>
                  <a:rPr lang="en-US" b="1" dirty="0"/>
                  <a:t>follows exponential slope</a:t>
                </a:r>
                <a:r>
                  <a:rPr lang="en-US" dirty="0"/>
                  <a:t> across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Measurements taken on different dates are </a:t>
                </a:r>
                <a:r>
                  <a:rPr lang="en-US" b="1" dirty="0"/>
                  <a:t>consistent with each other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Gain dependence </a:t>
                </a:r>
                <a:r>
                  <a:rPr lang="en-US" dirty="0"/>
                  <a:t>on magnet current can be parameterized as: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Gain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Gain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−0.0015 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sub>
                        </m:sSub>
                      </m:sup>
                    </m:sSup>
                  </m:oMath>
                </a14:m>
                <a:endParaRPr lang="en-US" b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45BF3F-50F8-9472-3A8C-74A89AED5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4442050"/>
              </a:xfrm>
              <a:prstGeom prst="rect">
                <a:avLst/>
              </a:prstGeom>
              <a:blipFill>
                <a:blip r:embed="rId3"/>
                <a:stretch>
                  <a:fillRect l="-951" t="-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77F5D19-5541-9F72-5511-DE818A67916E}"/>
              </a:ext>
            </a:extLst>
          </p:cNvPr>
          <p:cNvSpPr txBox="1"/>
          <p:nvPr/>
        </p:nvSpPr>
        <p:spPr>
          <a:xfrm>
            <a:off x="243841" y="5884041"/>
            <a:ext cx="1170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Data used: 200197, 200198, 200199, 200200, 200201, 200202, 200203, 200204, 200205 (</a:t>
            </a:r>
            <a:r>
              <a:rPr lang="en-US" sz="1000" i="1" dirty="0"/>
              <a:t>11/19/2025</a:t>
            </a:r>
            <a:r>
              <a:rPr lang="en-US" sz="1000" dirty="0"/>
              <a:t>), 200450, 200455, 200458, 200462, 200469, 200473 (</a:t>
            </a:r>
            <a:r>
              <a:rPr lang="en-US" sz="1000" i="1" dirty="0"/>
              <a:t>11/24/2025</a:t>
            </a:r>
            <a:r>
              <a:rPr lang="en-US" sz="1000" dirty="0"/>
              <a:t>), 201085, 201091, 201099 (</a:t>
            </a:r>
            <a:r>
              <a:rPr lang="en-US" sz="1000" i="1" dirty="0"/>
              <a:t>11/26/2025</a:t>
            </a:r>
            <a:r>
              <a:rPr lang="en-US" sz="1000" dirty="0"/>
              <a:t>), 201457 (</a:t>
            </a:r>
            <a:r>
              <a:rPr lang="en-US" sz="1000" i="1" dirty="0"/>
              <a:t>12/12/2025</a:t>
            </a:r>
            <a:r>
              <a:rPr lang="en-US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3366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59D5D-F154-A68A-CF31-457E8543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C71D-4690-125F-1CBD-471C09CC3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Gain VS Magnetic Field (w/ </a:t>
            </a:r>
            <a:r>
              <a:rPr lang="en-US" dirty="0" err="1"/>
              <a:t>θ</a:t>
            </a:r>
            <a:r>
              <a:rPr lang="en-US" dirty="0"/>
              <a:t>=0°)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43241-6D12-8C0F-9C1F-A7E76BF09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EBF3C-815C-95D5-98CA-2592F28BA8B5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2F3DB0-C8AA-5467-CE01-4A312B7EE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D8B1B6-2F44-1DA8-986A-BAE949F53AD4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45783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mean charge as a function of magnet current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At 0 A</a:t>
                </a:r>
                <a:r>
                  <a:rPr lang="en-US" dirty="0"/>
                  <a:t>, </a:t>
                </a:r>
                <a:r>
                  <a:rPr lang="en-US" b="1" dirty="0"/>
                  <a:t>gain is nearly identical for all inclination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gain </a:t>
                </a:r>
                <a:r>
                  <a:rPr lang="en-US" b="1" dirty="0"/>
                  <a:t>follows exponential slope</a:t>
                </a:r>
                <a:r>
                  <a:rPr lang="en-US" dirty="0"/>
                  <a:t> across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Measurements taken on different dates are </a:t>
                </a:r>
                <a:r>
                  <a:rPr lang="en-US" b="1" dirty="0"/>
                  <a:t>consistent with each other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Gain dependence </a:t>
                </a:r>
                <a:r>
                  <a:rPr lang="en-US" dirty="0"/>
                  <a:t>on magnetic field can be parameterized as: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Gain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Gain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(0)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−0.61</m:t>
                            </m:r>
                          </m:den>
                        </m:f>
                      </m:sup>
                    </m:sSup>
                  </m:oMath>
                </a14:m>
                <a:endParaRPr lang="en-US" b="1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D8B1B6-2F44-1DA8-986A-BAE949F53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4578305"/>
              </a:xfrm>
              <a:prstGeom prst="rect">
                <a:avLst/>
              </a:prstGeom>
              <a:blipFill>
                <a:blip r:embed="rId3"/>
                <a:stretch>
                  <a:fillRect l="-951" t="-8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B7E843F-63EF-C8C6-802D-2BA82CE764B3}"/>
              </a:ext>
            </a:extLst>
          </p:cNvPr>
          <p:cNvSpPr txBox="1"/>
          <p:nvPr/>
        </p:nvSpPr>
        <p:spPr>
          <a:xfrm>
            <a:off x="243841" y="5884041"/>
            <a:ext cx="1170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Data used: 200197, 200198, 200199, 200200, 200201, 200202, 200203, 200204, 200205 (</a:t>
            </a:r>
            <a:r>
              <a:rPr lang="en-US" sz="1000" i="1" dirty="0"/>
              <a:t>11/19/2025</a:t>
            </a:r>
            <a:r>
              <a:rPr lang="en-US" sz="1000" dirty="0"/>
              <a:t>), 200450, 200455, 200458, 200462, 200469, 200473 (</a:t>
            </a:r>
            <a:r>
              <a:rPr lang="en-US" sz="1000" i="1" dirty="0"/>
              <a:t>11/24/2025</a:t>
            </a:r>
            <a:r>
              <a:rPr lang="en-US" sz="1000" dirty="0"/>
              <a:t>), 201085, 201091, 201099 (</a:t>
            </a:r>
            <a:r>
              <a:rPr lang="en-US" sz="1000" i="1" dirty="0"/>
              <a:t>11/26/2025</a:t>
            </a:r>
            <a:r>
              <a:rPr lang="en-US" sz="1000" dirty="0"/>
              <a:t>), 201457 (</a:t>
            </a:r>
            <a:r>
              <a:rPr lang="en-US" sz="1000" i="1" dirty="0"/>
              <a:t>12/12/2025</a:t>
            </a:r>
            <a:r>
              <a:rPr lang="en-US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248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BE2FF-7247-09AC-58A6-9486A5D53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BF21-5D3C-4BBC-6A85-FB768642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Experimental Setup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45389-15D6-5A2F-B313-48C23DFB2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A machine with wires and cables&#10;&#10;AI-generated content may be incorrect.">
            <a:extLst>
              <a:ext uri="{FF2B5EF4-FFF2-40B4-BE49-F238E27FC236}">
                <a16:creationId xmlns:a16="http://schemas.microsoft.com/office/drawing/2014/main" id="{DFF26368-C89C-CB5E-480D-132B56E40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0144" y="1613322"/>
            <a:ext cx="5255050" cy="3941288"/>
          </a:xfrm>
          <a:prstGeom prst="rect">
            <a:avLst/>
          </a:prstGeom>
        </p:spPr>
      </p:pic>
      <p:pic>
        <p:nvPicPr>
          <p:cNvPr id="9" name="Picture 8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085EDE4B-AC78-6CCE-0A61-0341F0FD51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221"/>
          <a:stretch>
            <a:fillRect/>
          </a:stretch>
        </p:blipFill>
        <p:spPr>
          <a:xfrm>
            <a:off x="4927579" y="966415"/>
            <a:ext cx="3109499" cy="214039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0627FB-F4F4-39BF-D8A7-4605732CDB2B}"/>
              </a:ext>
            </a:extLst>
          </p:cNvPr>
          <p:cNvCxnSpPr>
            <a:cxnSpLocks/>
          </p:cNvCxnSpPr>
          <p:nvPr/>
        </p:nvCxnSpPr>
        <p:spPr>
          <a:xfrm flipH="1">
            <a:off x="3315398" y="2214024"/>
            <a:ext cx="2499015" cy="0"/>
          </a:xfrm>
          <a:prstGeom prst="straightConnector1">
            <a:avLst/>
          </a:prstGeom>
          <a:ln w="15875">
            <a:solidFill>
              <a:srgbClr val="FFC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EB99CAA-D23A-84B2-B31F-F41271501F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980"/>
          <a:stretch>
            <a:fillRect/>
          </a:stretch>
        </p:blipFill>
        <p:spPr>
          <a:xfrm>
            <a:off x="8258595" y="969781"/>
            <a:ext cx="3164540" cy="21365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C3EFBB-41AF-F215-765E-B030BBEDB56A}"/>
              </a:ext>
            </a:extLst>
          </p:cNvPr>
          <p:cNvSpPr txBox="1"/>
          <p:nvPr/>
        </p:nvSpPr>
        <p:spPr>
          <a:xfrm>
            <a:off x="4877526" y="2799037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HRPPD assembly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482002-D259-3277-39CA-60368B7E221F}"/>
              </a:ext>
            </a:extLst>
          </p:cNvPr>
          <p:cNvSpPr txBox="1"/>
          <p:nvPr/>
        </p:nvSpPr>
        <p:spPr>
          <a:xfrm>
            <a:off x="8219908" y="2798555"/>
            <a:ext cx="3196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Hall probe and fiber port at the bottom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3717E3-A8F2-0316-3481-401299889DE4}"/>
                  </a:ext>
                </a:extLst>
              </p:cNvPr>
              <p:cNvSpPr txBox="1"/>
              <p:nvPr/>
            </p:nvSpPr>
            <p:spPr>
              <a:xfrm>
                <a:off x="4927579" y="3201108"/>
                <a:ext cx="6742696" cy="3293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Retractable sled with an optically tight HRPPD assembly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Protractor with pin holes (2.5°</a:t>
                </a:r>
                <a:r>
                  <a:rPr lang="en-US" baseline="30000" dirty="0"/>
                  <a:t> </a:t>
                </a:r>
                <a:r>
                  <a:rPr lang="en-US" dirty="0"/>
                  <a:t>step) to fix a tilt angle</a:t>
                </a:r>
              </a:p>
              <a:p>
                <a:pPr marL="468630" indent="-285750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Assembly can be rotated around XY-axes and flipped upside down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PiLas laser is SM-fiber coupled to the enclosure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3D Hall probe attached (rotates together with the assembly)</a:t>
                </a:r>
              </a:p>
              <a:p>
                <a:pPr marL="468630" indent="-285750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Readings are included in the event file headers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A single 8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8 pad spot equipped with MCX adapter cards </a:t>
                </a:r>
              </a:p>
              <a:p>
                <a:pPr marL="468630" indent="-285750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Remember, HRPPD anode has a 32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dirty="0"/>
                  <a:t>32 uniform pixellation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10’ long RG-174 cables to V1742 CAEN digitizer(s)</a:t>
                </a:r>
              </a:p>
              <a:p>
                <a:pPr marL="468630" indent="-285750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Most part of the data taken with a single digitizer (6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dirty="0"/>
                  <a:t>6 - 4 pad area)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3717E3-A8F2-0316-3481-401299889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579" y="3201108"/>
                <a:ext cx="6742696" cy="3293209"/>
              </a:xfrm>
              <a:prstGeom prst="rect">
                <a:avLst/>
              </a:prstGeom>
              <a:blipFill>
                <a:blip r:embed="rId5"/>
                <a:stretch>
                  <a:fillRect l="-564" t="-769" r="-188"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75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2A153-AB55-8C0E-6036-BE4A8038B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7B8E0-3BDA-0A7C-FBC3-BF345E2BA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6E239-B069-DF5C-3707-CCF3CD747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7" y="3386"/>
            <a:ext cx="1187302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Scope Timing resolution: Pedestal Cut Only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77293-68FE-1263-A8A2-38C5AB4C1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594578"/>
            <a:ext cx="6096528" cy="4377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13A409-CE19-EE00-DD0D-5AA214B1BB45}"/>
              </a:ext>
            </a:extLst>
          </p:cNvPr>
          <p:cNvSpPr txBox="1"/>
          <p:nvPr/>
        </p:nvSpPr>
        <p:spPr>
          <a:xfrm>
            <a:off x="2844800" y="5884333"/>
            <a:ext cx="609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521223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120E-382D-3D24-71D3-02AA56826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9E7CE-6E1C-44A1-ED68-5B1F9FC39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AC020-D91F-0EDF-8A4D-367F29EB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7" y="3386"/>
            <a:ext cx="1187302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Scope Timing resolution: Amplitude Correction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 descr="Chart, scatter chart&#10;&#10;AI-generated content may be incorrect.">
            <a:extLst>
              <a:ext uri="{FF2B5EF4-FFF2-40B4-BE49-F238E27FC236}">
                <a16:creationId xmlns:a16="http://schemas.microsoft.com/office/drawing/2014/main" id="{00DF029B-2137-BF61-D5D1-E17F3B416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0" y="1633998"/>
            <a:ext cx="5577367" cy="4004801"/>
          </a:xfrm>
          <a:prstGeom prst="rect">
            <a:avLst/>
          </a:prstGeom>
        </p:spPr>
      </p:pic>
      <p:pic>
        <p:nvPicPr>
          <p:cNvPr id="8" name="Picture 7" descr="Graphical user interface, chart&#10;&#10;AI-generated content may be incorrect.">
            <a:extLst>
              <a:ext uri="{FF2B5EF4-FFF2-40B4-BE49-F238E27FC236}">
                <a16:creationId xmlns:a16="http://schemas.microsoft.com/office/drawing/2014/main" id="{25F95E5E-6ED7-C679-3F59-D808896AE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7" y="1633998"/>
            <a:ext cx="5577367" cy="4004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502779-B268-48DC-F484-AE18943A77F6}"/>
              </a:ext>
            </a:extLst>
          </p:cNvPr>
          <p:cNvSpPr txBox="1"/>
          <p:nvPr/>
        </p:nvSpPr>
        <p:spPr>
          <a:xfrm>
            <a:off x="2844800" y="5884333"/>
            <a:ext cx="609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31774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187DE-C2DA-4A04-75A1-967B0D3E2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ADFDD-9074-9131-5CF6-A88AB7337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26301-3897-FA42-F79C-6148F110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7" y="3386"/>
            <a:ext cx="1187302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Scope Timing resolution: 2-Gaus Fit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 descr="Chart, histogram&#10;&#10;AI-generated content may be incorrect.">
            <a:extLst>
              <a:ext uri="{FF2B5EF4-FFF2-40B4-BE49-F238E27FC236}">
                <a16:creationId xmlns:a16="http://schemas.microsoft.com/office/drawing/2014/main" id="{F6A68396-5DB3-0644-8F76-6D9B85C35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8" y="1614491"/>
            <a:ext cx="5545585" cy="3981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F732D9-CB32-8F16-F762-B0E871BF3CF1}"/>
              </a:ext>
            </a:extLst>
          </p:cNvPr>
          <p:cNvSpPr txBox="1"/>
          <p:nvPr/>
        </p:nvSpPr>
        <p:spPr>
          <a:xfrm>
            <a:off x="2988733" y="2235200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Zero Field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4E17B-ADE2-3457-A5DD-6EA88B13C6CC}"/>
              </a:ext>
            </a:extLst>
          </p:cNvPr>
          <p:cNvSpPr txBox="1"/>
          <p:nvPr/>
        </p:nvSpPr>
        <p:spPr>
          <a:xfrm>
            <a:off x="3213100" y="2732440"/>
            <a:ext cx="1710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Full Fit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Gaus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  <a:r>
              <a:rPr lang="en-US" baseline="30000" dirty="0">
                <a:solidFill>
                  <a:srgbClr val="00B050"/>
                </a:solidFill>
              </a:rPr>
              <a:t>nd</a:t>
            </a:r>
            <a:r>
              <a:rPr lang="en-US" dirty="0">
                <a:solidFill>
                  <a:srgbClr val="00B050"/>
                </a:solidFill>
              </a:rPr>
              <a:t> Gaus</a:t>
            </a:r>
          </a:p>
        </p:txBody>
      </p:sp>
      <p:pic>
        <p:nvPicPr>
          <p:cNvPr id="10" name="Picture 9" descr="Chart, histogram&#10;&#10;AI-generated content may be incorrect.">
            <a:extLst>
              <a:ext uri="{FF2B5EF4-FFF2-40B4-BE49-F238E27FC236}">
                <a16:creationId xmlns:a16="http://schemas.microsoft.com/office/drawing/2014/main" id="{C32E07A7-39F7-4534-4A9D-A8F059363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88" y="1614491"/>
            <a:ext cx="5545585" cy="39819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58A127-FB8F-ACE6-906D-D3A313C061BE}"/>
              </a:ext>
            </a:extLst>
          </p:cNvPr>
          <p:cNvSpPr txBox="1"/>
          <p:nvPr/>
        </p:nvSpPr>
        <p:spPr>
          <a:xfrm>
            <a:off x="9287933" y="2419866"/>
            <a:ext cx="1667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 T Field</a:t>
            </a:r>
          </a:p>
          <a:p>
            <a:r>
              <a:rPr lang="en-US" dirty="0"/>
              <a:t>MCP = 675 V</a:t>
            </a:r>
          </a:p>
          <a:p>
            <a:r>
              <a:rPr lang="en-US" dirty="0"/>
              <a:t>PC = 200 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556EE-7475-7595-F4F8-97C2D070C2BE}"/>
              </a:ext>
            </a:extLst>
          </p:cNvPr>
          <p:cNvSpPr txBox="1"/>
          <p:nvPr/>
        </p:nvSpPr>
        <p:spPr>
          <a:xfrm>
            <a:off x="2844800" y="5884333"/>
            <a:ext cx="609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3953378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B2AF1-624F-C6A3-0A58-30B8B131D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8694A-5C8D-868D-B7B4-9FE77AC6B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011D5-AF82-60A4-0CAC-AC6FDC6F7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7" y="3386"/>
            <a:ext cx="1187302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Scope Timing resolution: Laser Contribution 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F17EE8-ABA9-4D04-0B4F-2C830FC00B35}"/>
                  </a:ext>
                </a:extLst>
              </p:cNvPr>
              <p:cNvSpPr txBox="1"/>
              <p:nvPr/>
            </p:nvSpPr>
            <p:spPr>
              <a:xfrm>
                <a:off x="872067" y="1328949"/>
                <a:ext cx="11000956" cy="3558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000" dirty="0"/>
                  <a:t>In B-Field setup with PiLas laser and scope, measure time resolution of ~40 </a:t>
                </a:r>
                <a:r>
                  <a:rPr lang="en-US" sz="2000" dirty="0" err="1"/>
                  <a:t>ps</a:t>
                </a:r>
                <a:r>
                  <a:rPr lang="en-US" sz="2000" dirty="0"/>
                  <a:t> at zero field and ~50 </a:t>
                </a:r>
                <a:r>
                  <a:rPr lang="en-US" sz="2000" dirty="0" err="1"/>
                  <a:t>ps</a:t>
                </a:r>
                <a:r>
                  <a:rPr lang="en-US" sz="2000" dirty="0"/>
                  <a:t> at 1.5 T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sz="20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000" dirty="0"/>
                  <a:t>With femtosecond laser and scope in lab, measure time resolution of ~16 </a:t>
                </a:r>
                <a:r>
                  <a:rPr lang="en-US" sz="2000" dirty="0" err="1"/>
                  <a:t>ps</a:t>
                </a:r>
                <a:endParaRPr lang="en-US" sz="20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sz="20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000" dirty="0"/>
                  <a:t>PiLas laser contribution to timing resolution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dirty="0"/>
                  <a:t> = ~37 </a:t>
                </a:r>
                <a:r>
                  <a:rPr lang="en-US" sz="2000" dirty="0" err="1"/>
                  <a:t>ps</a:t>
                </a:r>
                <a:endParaRPr lang="en-US" sz="20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sz="20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000" dirty="0"/>
                  <a:t>HRPPD </a:t>
                </a:r>
                <a:r>
                  <a:rPr lang="en-US" sz="2000" dirty="0" err="1"/>
                  <a:t>timging</a:t>
                </a:r>
                <a:r>
                  <a:rPr lang="en-US" sz="2000" dirty="0"/>
                  <a:t> resolution @ 1.5 T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50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37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dirty="0"/>
                  <a:t> = ~34 </a:t>
                </a:r>
                <a:r>
                  <a:rPr lang="en-US" sz="2000" dirty="0" err="1"/>
                  <a:t>ps</a:t>
                </a:r>
                <a:endParaRPr lang="en-US" sz="20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sz="20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000" dirty="0"/>
                  <a:t>Many assumptions and hand waving, but we could be seeing ~ a factor of 2 degradation in intrinsic HRPPD timing performance from 0 T to 1.5 T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F17EE8-ABA9-4D04-0B4F-2C830FC00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67" y="1328949"/>
                <a:ext cx="11000956" cy="3558282"/>
              </a:xfrm>
              <a:prstGeom prst="rect">
                <a:avLst/>
              </a:prstGeom>
              <a:blipFill>
                <a:blip r:embed="rId2"/>
                <a:stretch>
                  <a:fillRect l="-499" t="-685" b="-2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4631F3C-89B1-DF19-EEE9-8D6294F25844}"/>
              </a:ext>
            </a:extLst>
          </p:cNvPr>
          <p:cNvSpPr txBox="1"/>
          <p:nvPr/>
        </p:nvSpPr>
        <p:spPr>
          <a:xfrm>
            <a:off x="2844800" y="5884333"/>
            <a:ext cx="609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2793736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BCE2F-810D-8AB1-A6DD-4A3A62D38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82FD0-F453-6DD0-6A6D-D750AB07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Gain VS Magnetic Field (w/ HV)@ </a:t>
            </a:r>
            <a:r>
              <a:rPr lang="en-US" dirty="0" err="1"/>
              <a:t>θ</a:t>
            </a:r>
            <a:r>
              <a:rPr lang="en-US" dirty="0"/>
              <a:t>=-12.5°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AB85D-BD1E-F055-D530-B072AF6F8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193188-7B05-7BBA-2F80-882114DC1654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673DF6-F018-9878-9A95-D2507FF31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FA51D2-D341-6B51-0B6E-22C1B02CA5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843"/>
          <a:stretch>
            <a:fillRect/>
          </a:stretch>
        </p:blipFill>
        <p:spPr>
          <a:xfrm rot="5400000">
            <a:off x="7024434" y="610814"/>
            <a:ext cx="4211079" cy="5636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B14766-33A9-DE8C-756B-D1FF8B9FD0CA}"/>
              </a:ext>
            </a:extLst>
          </p:cNvPr>
          <p:cNvSpPr txBox="1"/>
          <p:nvPr/>
        </p:nvSpPr>
        <p:spPr>
          <a:xfrm>
            <a:off x="1195754" y="1323460"/>
            <a:ext cx="395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Alexander’s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9B4D0-DE09-DF97-7F75-1E5059BD6C9B}"/>
              </a:ext>
            </a:extLst>
          </p:cNvPr>
          <p:cNvSpPr txBox="1"/>
          <p:nvPr/>
        </p:nvSpPr>
        <p:spPr>
          <a:xfrm>
            <a:off x="7037196" y="1339309"/>
            <a:ext cx="395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Yifan’s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4104D-FEF1-7797-ADA4-A93232E1ACEB}"/>
              </a:ext>
            </a:extLst>
          </p:cNvPr>
          <p:cNvSpPr txBox="1"/>
          <p:nvPr/>
        </p:nvSpPr>
        <p:spPr>
          <a:xfrm>
            <a:off x="501706" y="5666676"/>
            <a:ext cx="113450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700" dirty="0"/>
              <a:t>Large difference was shown at 1900 A measurement especially at HV = 650 V and 725 V. </a:t>
            </a:r>
          </a:p>
        </p:txBody>
      </p:sp>
    </p:spTree>
    <p:extLst>
      <p:ext uri="{BB962C8B-B14F-4D97-AF65-F5344CB8AC3E}">
        <p14:creationId xmlns:p14="http://schemas.microsoft.com/office/powerpoint/2010/main" val="34755131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D5793612-B222-9900-1789-4A170D621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275" y="1235287"/>
            <a:ext cx="3640610" cy="2627809"/>
          </a:xfrm>
          <a:prstGeom prst="rect">
            <a:avLst/>
          </a:prstGeom>
        </p:spPr>
      </p:pic>
      <p:pic>
        <p:nvPicPr>
          <p:cNvPr id="10" name="Picture 9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B4AF3476-3D43-723E-993E-36D6D93A4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279" y="1235288"/>
            <a:ext cx="3640611" cy="2627809"/>
          </a:xfrm>
          <a:prstGeom prst="rect">
            <a:avLst/>
          </a:prstGeom>
        </p:spPr>
      </p:pic>
      <p:pic>
        <p:nvPicPr>
          <p:cNvPr id="6" name="Picture 5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A99A6688-9518-E7B2-4AC2-166AAEA0C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84" y="1235289"/>
            <a:ext cx="3640610" cy="2627809"/>
          </a:xfrm>
          <a:prstGeom prst="rect">
            <a:avLst/>
          </a:prstGeom>
        </p:spPr>
      </p:pic>
      <p:pic>
        <p:nvPicPr>
          <p:cNvPr id="16" name="Picture 15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4DBB9152-EE7C-10A5-398F-54953E3F1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474" y="3780562"/>
            <a:ext cx="3640612" cy="2627810"/>
          </a:xfrm>
          <a:prstGeom prst="rect">
            <a:avLst/>
          </a:prstGeom>
        </p:spPr>
      </p:pic>
      <p:pic>
        <p:nvPicPr>
          <p:cNvPr id="12" name="Picture 11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3D05F065-4F3A-E442-2702-DD3BC81BF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693" y="3780562"/>
            <a:ext cx="3640613" cy="2627811"/>
          </a:xfrm>
          <a:prstGeom prst="rect">
            <a:avLst/>
          </a:prstGeom>
        </p:spPr>
      </p:pic>
      <p:pic>
        <p:nvPicPr>
          <p:cNvPr id="8" name="Picture 7" descr="A graph of a number of numbers and a line&#10;&#10;AI-generated content may be incorrect.">
            <a:extLst>
              <a:ext uri="{FF2B5EF4-FFF2-40B4-BE49-F238E27FC236}">
                <a16:creationId xmlns:a16="http://schemas.microsoft.com/office/drawing/2014/main" id="{03B316CA-92C6-A2F6-74CF-414122070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701" y="3654061"/>
            <a:ext cx="3640610" cy="26278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FCD8A-E92C-A037-F2A5-0FA388E96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1004" y="6316595"/>
            <a:ext cx="7419776" cy="615858"/>
          </a:xfrm>
        </p:spPr>
        <p:txBody>
          <a:bodyPr>
            <a:normAutofit fontScale="92500"/>
          </a:bodyPr>
          <a:lstStyle/>
          <a:p>
            <a:r>
              <a:rPr lang="en-US" dirty="0"/>
              <a:t>Complimentary documents for timing VS B-Field.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ADE42-D8D7-2F05-62B0-C2EE2C9A3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6948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AE7C4-6918-9B30-7D93-2D5209556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CBDDC-22FF-ACF4-99FA-0A223349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Optical configuration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6EC67-934A-C42F-D667-8ABC7B03B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904BF6-D1ED-4006-273F-FE0D31255F7B}"/>
              </a:ext>
            </a:extLst>
          </p:cNvPr>
          <p:cNvGrpSpPr>
            <a:grpSpLocks noChangeAspect="1"/>
          </p:cNvGrpSpPr>
          <p:nvPr/>
        </p:nvGrpSpPr>
        <p:grpSpPr>
          <a:xfrm>
            <a:off x="1081457" y="1103583"/>
            <a:ext cx="10918371" cy="5519660"/>
            <a:chOff x="214603" y="725714"/>
            <a:chExt cx="8806555" cy="4452055"/>
          </a:xfrm>
        </p:grpSpPr>
        <p:pic>
          <p:nvPicPr>
            <p:cNvPr id="3" name="Picture 2" descr="A black metal device with a white ruler&#10;&#10;AI-generated content may be incorrect.">
              <a:extLst>
                <a:ext uri="{FF2B5EF4-FFF2-40B4-BE49-F238E27FC236}">
                  <a16:creationId xmlns:a16="http://schemas.microsoft.com/office/drawing/2014/main" id="{8A240238-4E05-FF38-0026-9F784AE5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629" b="40990"/>
            <a:stretch>
              <a:fillRect/>
            </a:stretch>
          </p:blipFill>
          <p:spPr>
            <a:xfrm rot="10800000">
              <a:off x="3276337" y="3535570"/>
              <a:ext cx="5143500" cy="979136"/>
            </a:xfrm>
            <a:prstGeom prst="rect">
              <a:avLst/>
            </a:prstGeom>
          </p:spPr>
        </p:pic>
        <p:pic>
          <p:nvPicPr>
            <p:cNvPr id="7" name="Picture 6" descr="A black box with a yellow wire on a green surface&#10;&#10;AI-generated content may be incorrect.">
              <a:extLst>
                <a:ext uri="{FF2B5EF4-FFF2-40B4-BE49-F238E27FC236}">
                  <a16:creationId xmlns:a16="http://schemas.microsoft.com/office/drawing/2014/main" id="{AA37F444-79BD-F077-0FB3-F3DAABD68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603" y="725716"/>
              <a:ext cx="3238619" cy="2428964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21131F2-6FB7-D69A-44D0-8BDB414740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6696" y="1940198"/>
              <a:ext cx="3857880" cy="2101882"/>
            </a:xfrm>
            <a:prstGeom prst="straightConnector1">
              <a:avLst/>
            </a:prstGeom>
            <a:ln w="15875"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123A1D-B04F-F2D3-DD00-CB9E7B5EEAB3}"/>
                </a:ext>
              </a:extLst>
            </p:cNvPr>
            <p:cNvSpPr txBox="1"/>
            <p:nvPr/>
          </p:nvSpPr>
          <p:spPr>
            <a:xfrm>
              <a:off x="4589455" y="4860017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FontTx/>
                <a:buNone/>
              </a:pPr>
              <a:r>
                <a:rPr lang="en-US" dirty="0">
                  <a:solidFill>
                    <a:prstClr val="white"/>
                  </a:solidFill>
                  <a:highlight>
                    <a:srgbClr val="000000"/>
                  </a:highlight>
                  <a:latin typeface="Calibri" panose="020F0502020204030204"/>
                  <a:ea typeface="+mn-ea"/>
                </a:rPr>
                <a:t>mirror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B440C48-6AF5-8E2C-EFED-59B9410A80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1630" y="4240803"/>
              <a:ext cx="0" cy="632460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1051D3-4CF2-26DF-A36D-47EB9D49D4D0}"/>
                </a:ext>
              </a:extLst>
            </p:cNvPr>
            <p:cNvSpPr txBox="1"/>
            <p:nvPr/>
          </p:nvSpPr>
          <p:spPr>
            <a:xfrm>
              <a:off x="5668891" y="4856969"/>
              <a:ext cx="9733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FontTx/>
                <a:buNone/>
              </a:pPr>
              <a:r>
                <a:rPr lang="en-US" dirty="0">
                  <a:solidFill>
                    <a:prstClr val="white"/>
                  </a:solidFill>
                  <a:highlight>
                    <a:srgbClr val="000000"/>
                  </a:highlight>
                  <a:latin typeface="Calibri" panose="020F0502020204030204"/>
                  <a:ea typeface="+mn-ea"/>
                </a:rPr>
                <a:t>diaphragm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89404D2-39AE-98D3-4D05-55709D2F53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2166" y="4425696"/>
              <a:ext cx="0" cy="444519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E23F14-3063-C5E6-000E-5A83CB68FC89}"/>
                </a:ext>
              </a:extLst>
            </p:cNvPr>
            <p:cNvSpPr txBox="1"/>
            <p:nvPr/>
          </p:nvSpPr>
          <p:spPr>
            <a:xfrm>
              <a:off x="5603581" y="2846903"/>
              <a:ext cx="4812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FontTx/>
                <a:buNone/>
              </a:pPr>
              <a:r>
                <a:rPr lang="en-US" dirty="0">
                  <a:solidFill>
                    <a:prstClr val="white"/>
                  </a:solidFill>
                  <a:highlight>
                    <a:srgbClr val="000000"/>
                  </a:highlight>
                  <a:latin typeface="Calibri" panose="020F0502020204030204"/>
                  <a:ea typeface="+mn-ea"/>
                </a:rPr>
                <a:t>lens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8AF99F7-97FC-4ABB-AE83-E3C287C8FE84}"/>
                </a:ext>
              </a:extLst>
            </p:cNvPr>
            <p:cNvCxnSpPr>
              <a:cxnSpLocks/>
            </p:cNvCxnSpPr>
            <p:nvPr/>
          </p:nvCxnSpPr>
          <p:spPr>
            <a:xfrm>
              <a:off x="5875654" y="3154680"/>
              <a:ext cx="0" cy="442233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B721CE-2D4F-088A-B2E5-3F69FE29A344}"/>
                </a:ext>
              </a:extLst>
            </p:cNvPr>
            <p:cNvSpPr txBox="1"/>
            <p:nvPr/>
          </p:nvSpPr>
          <p:spPr>
            <a:xfrm>
              <a:off x="6227919" y="2843855"/>
              <a:ext cx="12747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FontTx/>
                <a:buNone/>
              </a:pPr>
              <a:r>
                <a:rPr lang="en-US" dirty="0">
                  <a:solidFill>
                    <a:prstClr val="white"/>
                  </a:solidFill>
                  <a:highlight>
                    <a:srgbClr val="000000"/>
                  </a:highlight>
                  <a:latin typeface="Calibri" panose="020F0502020204030204"/>
                  <a:ea typeface="+mn-ea"/>
                </a:rPr>
                <a:t>ND filter inside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D7B49DE-8F1C-6B02-3C94-DBA801DEE847}"/>
                </a:ext>
              </a:extLst>
            </p:cNvPr>
            <p:cNvCxnSpPr>
              <a:cxnSpLocks/>
            </p:cNvCxnSpPr>
            <p:nvPr/>
          </p:nvCxnSpPr>
          <p:spPr>
            <a:xfrm>
              <a:off x="6896734" y="3151632"/>
              <a:ext cx="0" cy="442233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97E968-8AFF-5DC2-8576-0BE2C497257E}"/>
                </a:ext>
              </a:extLst>
            </p:cNvPr>
            <p:cNvSpPr txBox="1"/>
            <p:nvPr/>
          </p:nvSpPr>
          <p:spPr>
            <a:xfrm>
              <a:off x="6921989" y="4869992"/>
              <a:ext cx="1148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FontTx/>
                <a:buNone/>
              </a:pPr>
              <a:r>
                <a:rPr lang="en-US" dirty="0">
                  <a:solidFill>
                    <a:prstClr val="white"/>
                  </a:solidFill>
                  <a:highlight>
                    <a:srgbClr val="000000"/>
                  </a:highlight>
                  <a:latin typeface="Calibri" panose="020F0502020204030204"/>
                  <a:ea typeface="+mn-ea"/>
                </a:rPr>
                <a:t>fiber adaptor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E1992D4-F08F-ABD6-1D89-64EDFCFCAE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2627" y="4250778"/>
              <a:ext cx="0" cy="632460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oncept Detectors…">
              <a:extLst>
                <a:ext uri="{FF2B5EF4-FFF2-40B4-BE49-F238E27FC236}">
                  <a16:creationId xmlns:a16="http://schemas.microsoft.com/office/drawing/2014/main" id="{F410E2E5-E7A2-A18A-B6D0-EFF42C019BC6}"/>
                </a:ext>
              </a:extLst>
            </p:cNvPr>
            <p:cNvSpPr txBox="1">
              <a:spLocks/>
            </p:cNvSpPr>
            <p:nvPr/>
          </p:nvSpPr>
          <p:spPr>
            <a:xfrm>
              <a:off x="3592267" y="725715"/>
              <a:ext cx="2752874" cy="2208316"/>
            </a:xfrm>
            <a:prstGeom prst="rect">
              <a:avLst/>
            </a:prstGeom>
          </p:spPr>
          <p:txBody>
            <a:bodyPr vert="horz" lIns="38100" tIns="38100" rIns="38100" bIns="381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534" marR="30956" indent="-238119">
                <a:buClr>
                  <a:schemeClr val="tx1"/>
                </a:buClr>
                <a:buSzPct val="120000"/>
                <a:buFont typeface="Wingdings" pitchFamily="2" charset="2"/>
                <a:buChar char="Ø"/>
                <a:defRPr sz="2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lang="en-US" sz="16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Use F=20mm plano-convex lens in a 2F-2F configuration</a:t>
              </a:r>
            </a:p>
            <a:p>
              <a:pPr marL="169534" marR="30956" indent="-238119">
                <a:buClr>
                  <a:schemeClr val="tx1"/>
                </a:buClr>
                <a:buSzPct val="120000"/>
                <a:buFont typeface="Wingdings" pitchFamily="2" charset="2"/>
                <a:buChar char="Ø"/>
                <a:defRPr sz="2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lang="en-US" sz="16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OD4 filter, diaphragm fully open</a:t>
              </a:r>
            </a:p>
            <a:p>
              <a:pPr marL="169534" marR="30956" indent="-238119">
                <a:buClr>
                  <a:schemeClr val="tx1"/>
                </a:buClr>
                <a:buSzPct val="120000"/>
                <a:buFont typeface="Wingdings" pitchFamily="2" charset="2"/>
                <a:buChar char="Ø"/>
                <a:defRPr sz="2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lang="en-US" sz="16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At a 40% laser tune get 5-7 % useful events</a:t>
              </a:r>
            </a:p>
            <a:p>
              <a:pPr marL="169534" marR="30956" indent="-238119">
                <a:buClr>
                  <a:schemeClr val="tx1"/>
                </a:buClr>
                <a:buSzPct val="120000"/>
                <a:buFont typeface="Wingdings" pitchFamily="2" charset="2"/>
                <a:buChar char="Ø"/>
                <a:defRPr sz="2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lang="en-US" sz="16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Beam spot size ~1.5mm diameter</a:t>
              </a:r>
            </a:p>
            <a:p>
              <a:pPr marL="352414" marR="30956" indent="-238119">
                <a:buClr>
                  <a:schemeClr val="tx1"/>
                </a:buClr>
                <a:buSzPct val="120000"/>
                <a:buFont typeface="Wingdings" pitchFamily="2" charset="2"/>
                <a:buChar char="Ø"/>
                <a:defRPr sz="2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lang="en-US" sz="14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See backup slides</a:t>
              </a:r>
            </a:p>
          </p:txBody>
        </p:sp>
        <p:pic>
          <p:nvPicPr>
            <p:cNvPr id="28" name="Picture 27" descr="A ruler and a light on paper&#10;&#10;AI-generated content may be incorrect.">
              <a:extLst>
                <a:ext uri="{FF2B5EF4-FFF2-40B4-BE49-F238E27FC236}">
                  <a16:creationId xmlns:a16="http://schemas.microsoft.com/office/drawing/2014/main" id="{0A98562A-A169-20A6-B320-C54A2034D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6038" y="725714"/>
              <a:ext cx="2685120" cy="2013840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CDF63AA-383B-F557-C130-4BA167C34FBE}"/>
              </a:ext>
            </a:extLst>
          </p:cNvPr>
          <p:cNvSpPr/>
          <p:nvPr/>
        </p:nvSpPr>
        <p:spPr>
          <a:xfrm>
            <a:off x="550478" y="6117021"/>
            <a:ext cx="1772297" cy="59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C8A45D-0BEB-BC9C-69D2-23C600FF2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57" y="4284278"/>
            <a:ext cx="3174773" cy="23049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5306D36-B339-9254-58CD-4DF7F103C88A}"/>
              </a:ext>
            </a:extLst>
          </p:cNvPr>
          <p:cNvSpPr txBox="1"/>
          <p:nvPr/>
        </p:nvSpPr>
        <p:spPr>
          <a:xfrm>
            <a:off x="3154646" y="4304922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CAD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D33CF-F903-4CBD-25AD-E3AD9F3493DE}"/>
              </a:ext>
            </a:extLst>
          </p:cNvPr>
          <p:cNvSpPr txBox="1"/>
          <p:nvPr/>
        </p:nvSpPr>
        <p:spPr>
          <a:xfrm>
            <a:off x="1081457" y="1160265"/>
            <a:ext cx="3132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Bottom half of the HRPPD </a:t>
            </a:r>
            <a:r>
              <a:rPr lang="en-US" sz="1400" dirty="0" err="1">
                <a:highlight>
                  <a:srgbClr val="FFFF00"/>
                </a:highlight>
              </a:rPr>
              <a:t>enclosurel</a:t>
            </a:r>
            <a:endParaRPr lang="en-US" sz="1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83178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2E149-4EBF-77DA-1418-3FD2409EB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680B6-611D-7B52-B841-9E023C051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Data Taking and Online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F6743-630B-4B0A-08F5-1C970B6BD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Table&#10;&#10;AI-generated content may be incorrect.">
            <a:extLst>
              <a:ext uri="{FF2B5EF4-FFF2-40B4-BE49-F238E27FC236}">
                <a16:creationId xmlns:a16="http://schemas.microsoft.com/office/drawing/2014/main" id="{BA3F5724-F4BB-F3BD-A7EA-99E0A0B5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340" y="1516793"/>
            <a:ext cx="6033937" cy="291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45711-DBBE-46DF-0B93-8BCED2C55D74}"/>
              </a:ext>
            </a:extLst>
          </p:cNvPr>
          <p:cNvSpPr txBox="1"/>
          <p:nvPr/>
        </p:nvSpPr>
        <p:spPr>
          <a:xfrm>
            <a:off x="452873" y="4513387"/>
            <a:ext cx="117391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RCDAQ-based data acquisition by Martin Purschke, VNC, elog, HV control, online display</a:t>
            </a:r>
          </a:p>
          <a:p>
            <a:pPr marL="525780" indent="-342900">
              <a:buFont typeface="Courier New" panose="02070309020205020404" pitchFamily="49" charset="0"/>
              <a:buChar char="o"/>
            </a:pPr>
            <a:r>
              <a:rPr lang="en-US" dirty="0"/>
              <a:t>Fully automated data taking in a batch mode (except for magnet ramp-up and ramp-down)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~1.5 kHz on tape, typically 100k events per setting, ~1500 runs, ~7.5TB of data</a:t>
            </a:r>
          </a:p>
          <a:p>
            <a:pPr marL="525780" indent="-342900">
              <a:buFont typeface="Courier New" panose="02070309020205020404" pitchFamily="49" charset="0"/>
              <a:buChar char="o"/>
            </a:pPr>
            <a:r>
              <a:rPr lang="en-US" dirty="0"/>
              <a:t>A typical “beam test” environment (and a very useful exercise before going to a pfRICH beam test @ CERN)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Near-online data analysis, with subsequent data productions on BNL SDCC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9B5CC-1AB6-AD7B-A802-A786386B3156}"/>
              </a:ext>
            </a:extLst>
          </p:cNvPr>
          <p:cNvSpPr txBox="1"/>
          <p:nvPr/>
        </p:nvSpPr>
        <p:spPr>
          <a:xfrm>
            <a:off x="486658" y="1067368"/>
            <a:ext cx="380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Online Monitoring VNC display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EFFE-92A4-934C-FB6F-DDEC8A92267F}"/>
              </a:ext>
            </a:extLst>
          </p:cNvPr>
          <p:cNvSpPr txBox="1"/>
          <p:nvPr/>
        </p:nvSpPr>
        <p:spPr>
          <a:xfrm>
            <a:off x="6430175" y="1067368"/>
            <a:ext cx="531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Data Summary Google sheet</a:t>
            </a:r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D8ED68B-AC64-2170-A03D-943CED6D4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27" y="1518524"/>
            <a:ext cx="5375752" cy="291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9A2CB6-5718-48D6-70EA-997EED738617}"/>
              </a:ext>
            </a:extLst>
          </p:cNvPr>
          <p:cNvSpPr/>
          <p:nvPr/>
        </p:nvSpPr>
        <p:spPr>
          <a:xfrm>
            <a:off x="452872" y="2259723"/>
            <a:ext cx="1911955" cy="935421"/>
          </a:xfrm>
          <a:prstGeom prst="rect">
            <a:avLst/>
          </a:prstGeom>
          <a:solidFill>
            <a:srgbClr val="FF0000">
              <a:alpha val="14903"/>
            </a:srgbClr>
          </a:solidFill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CFA30F-BC49-24ED-F809-F5EB8C321782}"/>
              </a:ext>
            </a:extLst>
          </p:cNvPr>
          <p:cNvCxnSpPr>
            <a:cxnSpLocks/>
          </p:cNvCxnSpPr>
          <p:nvPr/>
        </p:nvCxnSpPr>
        <p:spPr>
          <a:xfrm flipH="1">
            <a:off x="3343478" y="1328949"/>
            <a:ext cx="1029586" cy="235386"/>
          </a:xfrm>
          <a:prstGeom prst="straightConnector1">
            <a:avLst/>
          </a:prstGeom>
          <a:ln w="158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7E4988E-1526-C1F3-9A35-726C5D59D3C4}"/>
              </a:ext>
            </a:extLst>
          </p:cNvPr>
          <p:cNvSpPr txBox="1"/>
          <p:nvPr/>
        </p:nvSpPr>
        <p:spPr>
          <a:xfrm>
            <a:off x="4340774" y="1173277"/>
            <a:ext cx="2630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 6x6-4 instrumented pad area</a:t>
            </a:r>
          </a:p>
        </p:txBody>
      </p:sp>
    </p:spTree>
    <p:extLst>
      <p:ext uri="{BB962C8B-B14F-4D97-AF65-F5344CB8AC3E}">
        <p14:creationId xmlns:p14="http://schemas.microsoft.com/office/powerpoint/2010/main" val="309539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577C1-75A3-7BB4-B8CE-F2FD8F90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0EBB5-3853-B640-D3AB-E9E4AE0F5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843E4-F44A-E185-F934-715C377E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Typical Waveforms (Single Event)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716600-FC5C-2039-0EFC-4FE261D86787}"/>
              </a:ext>
            </a:extLst>
          </p:cNvPr>
          <p:cNvSpPr txBox="1"/>
          <p:nvPr/>
        </p:nvSpPr>
        <p:spPr>
          <a:xfrm>
            <a:off x="466671" y="5522614"/>
            <a:ext cx="1155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dirty="0"/>
              <a:t>~200 ns full range (1024 samples @ 5 GS/s); few dozens of mV signals (gain-dependent of course)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b="1" dirty="0"/>
              <a:t>Charge sharing </a:t>
            </a:r>
            <a:r>
              <a:rPr lang="en-US" sz="1900" dirty="0"/>
              <a:t>between channels 17 and 18, with an </a:t>
            </a:r>
            <a:r>
              <a:rPr lang="en-US" sz="1900" b="1" dirty="0"/>
              <a:t>afterpulse</a:t>
            </a:r>
            <a:r>
              <a:rPr lang="en-US" sz="1900" dirty="0"/>
              <a:t> observed in channel 18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033E44-4A9C-32B8-CA34-5468F70880DB}"/>
              </a:ext>
            </a:extLst>
          </p:cNvPr>
          <p:cNvGrpSpPr/>
          <p:nvPr/>
        </p:nvGrpSpPr>
        <p:grpSpPr>
          <a:xfrm>
            <a:off x="261301" y="1168229"/>
            <a:ext cx="11669399" cy="4259239"/>
            <a:chOff x="261301" y="1325880"/>
            <a:chExt cx="11669399" cy="4259239"/>
          </a:xfrm>
        </p:grpSpPr>
        <p:pic>
          <p:nvPicPr>
            <p:cNvPr id="8" name="Picture 7" descr="Graphical user interface, rectangle&#10;&#10;AI-generated content may be incorrect.">
              <a:extLst>
                <a:ext uri="{FF2B5EF4-FFF2-40B4-BE49-F238E27FC236}">
                  <a16:creationId xmlns:a16="http://schemas.microsoft.com/office/drawing/2014/main" id="{4448DDCC-ACB1-F5A5-9DAE-2B4D6AA14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301" y="1325880"/>
              <a:ext cx="11669399" cy="420624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1A0BC51-190F-EACA-25A0-D5462AC1B6D8}"/>
                </a:ext>
              </a:extLst>
            </p:cNvPr>
            <p:cNvSpPr txBox="1"/>
            <p:nvPr/>
          </p:nvSpPr>
          <p:spPr>
            <a:xfrm>
              <a:off x="788503" y="2176735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A797E1-A594-F74B-3535-4EE9A9990206}"/>
                </a:ext>
              </a:extLst>
            </p:cNvPr>
            <p:cNvSpPr txBox="1"/>
            <p:nvPr/>
          </p:nvSpPr>
          <p:spPr>
            <a:xfrm>
              <a:off x="3697355" y="2176735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136620-B488-694D-F9F9-12A5299FBA70}"/>
                </a:ext>
              </a:extLst>
            </p:cNvPr>
            <p:cNvSpPr txBox="1"/>
            <p:nvPr/>
          </p:nvSpPr>
          <p:spPr>
            <a:xfrm>
              <a:off x="6652592" y="2176734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16CCD2-49FB-26C3-0A32-A1BA51EB2E1D}"/>
                </a:ext>
              </a:extLst>
            </p:cNvPr>
            <p:cNvSpPr txBox="1"/>
            <p:nvPr/>
          </p:nvSpPr>
          <p:spPr>
            <a:xfrm>
              <a:off x="9607825" y="2176733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903312-D04A-E940-758C-58B7E5387050}"/>
                </a:ext>
              </a:extLst>
            </p:cNvPr>
            <p:cNvSpPr txBox="1"/>
            <p:nvPr/>
          </p:nvSpPr>
          <p:spPr>
            <a:xfrm>
              <a:off x="788503" y="3557798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ch16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05549A8-57FC-6D99-08CC-CC9745E2E3A6}"/>
                </a:ext>
              </a:extLst>
            </p:cNvPr>
            <p:cNvSpPr txBox="1"/>
            <p:nvPr/>
          </p:nvSpPr>
          <p:spPr>
            <a:xfrm>
              <a:off x="3697355" y="3557798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ch17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AC0C99-DF1F-F5EF-0EDC-25EA253AEFAA}"/>
                </a:ext>
              </a:extLst>
            </p:cNvPr>
            <p:cNvSpPr txBox="1"/>
            <p:nvPr/>
          </p:nvSpPr>
          <p:spPr>
            <a:xfrm>
              <a:off x="6652592" y="3557797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ch18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C824EC-1931-C5D9-C1E2-F067DF2B1D09}"/>
                </a:ext>
              </a:extLst>
            </p:cNvPr>
            <p:cNvSpPr txBox="1"/>
            <p:nvPr/>
          </p:nvSpPr>
          <p:spPr>
            <a:xfrm>
              <a:off x="9607825" y="3557796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633D375-0D97-7B6E-FC69-47896B82CD50}"/>
                </a:ext>
              </a:extLst>
            </p:cNvPr>
            <p:cNvSpPr txBox="1"/>
            <p:nvPr/>
          </p:nvSpPr>
          <p:spPr>
            <a:xfrm>
              <a:off x="788503" y="4985244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D49DC0E-53E4-6065-E183-CF162D9EC765}"/>
                </a:ext>
              </a:extLst>
            </p:cNvPr>
            <p:cNvSpPr txBox="1"/>
            <p:nvPr/>
          </p:nvSpPr>
          <p:spPr>
            <a:xfrm>
              <a:off x="3697355" y="4985244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25C2E29-65F5-0024-661C-E03C54A816F7}"/>
                </a:ext>
              </a:extLst>
            </p:cNvPr>
            <p:cNvSpPr txBox="1"/>
            <p:nvPr/>
          </p:nvSpPr>
          <p:spPr>
            <a:xfrm>
              <a:off x="6652592" y="4985243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6284345-821C-B3A4-2731-6B838D9F1672}"/>
                </a:ext>
              </a:extLst>
            </p:cNvPr>
            <p:cNvSpPr txBox="1"/>
            <p:nvPr/>
          </p:nvSpPr>
          <p:spPr>
            <a:xfrm>
              <a:off x="9607825" y="4985242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BDC6B72-87DE-652D-96F8-B142C08463CC}"/>
                </a:ext>
              </a:extLst>
            </p:cNvPr>
            <p:cNvSpPr txBox="1"/>
            <p:nvPr/>
          </p:nvSpPr>
          <p:spPr>
            <a:xfrm rot="16200000">
              <a:off x="-20138" y="1882940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9569208-F21C-2489-9C1A-2D44D6BCF962}"/>
                </a:ext>
              </a:extLst>
            </p:cNvPr>
            <p:cNvSpPr txBox="1"/>
            <p:nvPr/>
          </p:nvSpPr>
          <p:spPr>
            <a:xfrm>
              <a:off x="774059" y="2529587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55E1210-12FB-A74E-E8A4-CE023DC67366}"/>
                </a:ext>
              </a:extLst>
            </p:cNvPr>
            <p:cNvSpPr txBox="1"/>
            <p:nvPr/>
          </p:nvSpPr>
          <p:spPr>
            <a:xfrm rot="16200000">
              <a:off x="-20139" y="3285653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4DA630D-62EC-DFEE-0B1F-54B1329BB024}"/>
                </a:ext>
              </a:extLst>
            </p:cNvPr>
            <p:cNvSpPr txBox="1"/>
            <p:nvPr/>
          </p:nvSpPr>
          <p:spPr>
            <a:xfrm>
              <a:off x="774058" y="3928490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560033A-0E59-2401-D726-D6C4930E276B}"/>
                </a:ext>
              </a:extLst>
            </p:cNvPr>
            <p:cNvSpPr txBox="1"/>
            <p:nvPr/>
          </p:nvSpPr>
          <p:spPr>
            <a:xfrm rot="16200000">
              <a:off x="-20139" y="4688366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AABC3C1-8328-C6D9-A358-90BAF6B3A95B}"/>
                </a:ext>
              </a:extLst>
            </p:cNvPr>
            <p:cNvSpPr txBox="1"/>
            <p:nvPr/>
          </p:nvSpPr>
          <p:spPr>
            <a:xfrm>
              <a:off x="774058" y="5331203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B5CCB01-9D83-A762-EEB2-4C02407D6225}"/>
                </a:ext>
              </a:extLst>
            </p:cNvPr>
            <p:cNvSpPr txBox="1"/>
            <p:nvPr/>
          </p:nvSpPr>
          <p:spPr>
            <a:xfrm rot="16200000">
              <a:off x="2895935" y="1882940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20DB64-8D04-7AD0-5687-F6F7696E33C9}"/>
                </a:ext>
              </a:extLst>
            </p:cNvPr>
            <p:cNvSpPr txBox="1"/>
            <p:nvPr/>
          </p:nvSpPr>
          <p:spPr>
            <a:xfrm>
              <a:off x="3707322" y="2529587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43C18A2-8265-3B85-34EC-97B2A1DA3B27}"/>
                </a:ext>
              </a:extLst>
            </p:cNvPr>
            <p:cNvSpPr txBox="1"/>
            <p:nvPr/>
          </p:nvSpPr>
          <p:spPr>
            <a:xfrm rot="16200000">
              <a:off x="2885968" y="328144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CE037B9-F79D-98D6-E944-4E3C77C5DC3D}"/>
                </a:ext>
              </a:extLst>
            </p:cNvPr>
            <p:cNvSpPr txBox="1"/>
            <p:nvPr/>
          </p:nvSpPr>
          <p:spPr>
            <a:xfrm>
              <a:off x="3697355" y="392428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925D1B9-7846-D30C-1DD9-E151420AD58F}"/>
                </a:ext>
              </a:extLst>
            </p:cNvPr>
            <p:cNvSpPr txBox="1"/>
            <p:nvPr/>
          </p:nvSpPr>
          <p:spPr>
            <a:xfrm rot="16200000">
              <a:off x="2895935" y="4692116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2C30A75-CF08-8DBB-D4B3-097CDFAE653E}"/>
                </a:ext>
              </a:extLst>
            </p:cNvPr>
            <p:cNvSpPr txBox="1"/>
            <p:nvPr/>
          </p:nvSpPr>
          <p:spPr>
            <a:xfrm>
              <a:off x="3707322" y="5331143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682625A-427A-D266-A035-05D4F10FFCD2}"/>
                </a:ext>
              </a:extLst>
            </p:cNvPr>
            <p:cNvSpPr txBox="1"/>
            <p:nvPr/>
          </p:nvSpPr>
          <p:spPr>
            <a:xfrm rot="16200000">
              <a:off x="5818884" y="1882506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97BB9A1-F6CE-8C2C-9106-0D4EC4FB07BB}"/>
                </a:ext>
              </a:extLst>
            </p:cNvPr>
            <p:cNvSpPr txBox="1"/>
            <p:nvPr/>
          </p:nvSpPr>
          <p:spPr>
            <a:xfrm>
              <a:off x="6640585" y="2525343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F042EA8-FE4D-9DC3-BB74-9951530AC012}"/>
                </a:ext>
              </a:extLst>
            </p:cNvPr>
            <p:cNvSpPr txBox="1"/>
            <p:nvPr/>
          </p:nvSpPr>
          <p:spPr>
            <a:xfrm rot="16200000">
              <a:off x="5818884" y="328144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3DC08D2-9E1C-4D3E-AEA7-587C0D8B436D}"/>
                </a:ext>
              </a:extLst>
            </p:cNvPr>
            <p:cNvSpPr txBox="1"/>
            <p:nvPr/>
          </p:nvSpPr>
          <p:spPr>
            <a:xfrm>
              <a:off x="6640585" y="392809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70E4325-1A60-78CE-82E5-7522C821789F}"/>
                </a:ext>
              </a:extLst>
            </p:cNvPr>
            <p:cNvSpPr txBox="1"/>
            <p:nvPr/>
          </p:nvSpPr>
          <p:spPr>
            <a:xfrm rot="16200000">
              <a:off x="5818884" y="4695382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30F263F-BE39-A06E-0D05-8FF484E52AA9}"/>
                </a:ext>
              </a:extLst>
            </p:cNvPr>
            <p:cNvSpPr txBox="1"/>
            <p:nvPr/>
          </p:nvSpPr>
          <p:spPr>
            <a:xfrm>
              <a:off x="6640585" y="533093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8D4CA11-6121-F459-2E14-DEA490A4E37F}"/>
                </a:ext>
              </a:extLst>
            </p:cNvPr>
            <p:cNvSpPr txBox="1"/>
            <p:nvPr/>
          </p:nvSpPr>
          <p:spPr>
            <a:xfrm rot="16200000">
              <a:off x="8739742" y="188250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09464F5-A6EF-EE2C-4A54-59543361D071}"/>
                </a:ext>
              </a:extLst>
            </p:cNvPr>
            <p:cNvSpPr txBox="1"/>
            <p:nvPr/>
          </p:nvSpPr>
          <p:spPr>
            <a:xfrm>
              <a:off x="9561443" y="252534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0041FD9-8E31-1CC7-8E0F-E46326CCC886}"/>
                </a:ext>
              </a:extLst>
            </p:cNvPr>
            <p:cNvSpPr txBox="1"/>
            <p:nvPr/>
          </p:nvSpPr>
          <p:spPr>
            <a:xfrm rot="16200000">
              <a:off x="8762114" y="328144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B3AA949-4433-D0F4-4FE1-F33A34E42641}"/>
                </a:ext>
              </a:extLst>
            </p:cNvPr>
            <p:cNvSpPr txBox="1"/>
            <p:nvPr/>
          </p:nvSpPr>
          <p:spPr>
            <a:xfrm>
              <a:off x="9583815" y="392809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6538433-716E-70DF-257A-C738F0ACB5C5}"/>
                </a:ext>
              </a:extLst>
            </p:cNvPr>
            <p:cNvSpPr txBox="1"/>
            <p:nvPr/>
          </p:nvSpPr>
          <p:spPr>
            <a:xfrm rot="16200000">
              <a:off x="8735554" y="4695382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38389B0-13BF-D424-9383-3C018D8B7375}"/>
                </a:ext>
              </a:extLst>
            </p:cNvPr>
            <p:cNvSpPr txBox="1"/>
            <p:nvPr/>
          </p:nvSpPr>
          <p:spPr>
            <a:xfrm>
              <a:off x="9557255" y="533093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5602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3913C-9139-B9FD-2898-15C1CC90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FDADC8F-CF73-015C-E89F-758C1FE896E9}"/>
              </a:ext>
            </a:extLst>
          </p:cNvPr>
          <p:cNvSpPr txBox="1"/>
          <p:nvPr/>
        </p:nvSpPr>
        <p:spPr>
          <a:xfrm>
            <a:off x="508948" y="5501441"/>
            <a:ext cx="1166939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b="1" dirty="0"/>
              <a:t>Charge sharing </a:t>
            </a:r>
            <a:r>
              <a:rPr lang="en-US" sz="1900" dirty="0"/>
              <a:t>between channels 17 and 18, with </a:t>
            </a:r>
            <a:r>
              <a:rPr lang="en-US" sz="1900" b="1" dirty="0"/>
              <a:t>afterpulsing</a:t>
            </a:r>
            <a:r>
              <a:rPr lang="en-US" sz="1900" dirty="0"/>
              <a:t> observed in channel 18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dirty="0"/>
              <a:t>Other channels also show some activity when several waveforms are accumulated (stray photons?)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64E2A6-67AA-53CB-B84F-50C517BF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Typical Accumulated Waveforms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9152E-EB39-28B2-D606-C82EA5008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4834DFD-9D2A-33DF-995E-1125E75ADD55}"/>
              </a:ext>
            </a:extLst>
          </p:cNvPr>
          <p:cNvGrpSpPr/>
          <p:nvPr/>
        </p:nvGrpSpPr>
        <p:grpSpPr>
          <a:xfrm>
            <a:off x="261301" y="1126188"/>
            <a:ext cx="11669399" cy="4259239"/>
            <a:chOff x="261301" y="1325880"/>
            <a:chExt cx="11669399" cy="4259239"/>
          </a:xfrm>
        </p:grpSpPr>
        <p:pic>
          <p:nvPicPr>
            <p:cNvPr id="8" name="Picture 7" descr="Graphical user interface, diagram&#10;&#10;AI-generated content may be incorrect.">
              <a:extLst>
                <a:ext uri="{FF2B5EF4-FFF2-40B4-BE49-F238E27FC236}">
                  <a16:creationId xmlns:a16="http://schemas.microsoft.com/office/drawing/2014/main" id="{33B05AC6-843E-D48E-8128-01122D37F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301" y="1325880"/>
              <a:ext cx="11669399" cy="42062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0D420F-3D3A-6EB7-76AA-138C7F2CE0D4}"/>
                </a:ext>
              </a:extLst>
            </p:cNvPr>
            <p:cNvSpPr txBox="1"/>
            <p:nvPr/>
          </p:nvSpPr>
          <p:spPr>
            <a:xfrm>
              <a:off x="788503" y="2176735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41228B-897B-55C2-569F-9922553787D8}"/>
                </a:ext>
              </a:extLst>
            </p:cNvPr>
            <p:cNvSpPr txBox="1"/>
            <p:nvPr/>
          </p:nvSpPr>
          <p:spPr>
            <a:xfrm>
              <a:off x="3697355" y="2176735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D69D3D-E2F0-C17E-9FFC-DC822A559B01}"/>
                </a:ext>
              </a:extLst>
            </p:cNvPr>
            <p:cNvSpPr txBox="1"/>
            <p:nvPr/>
          </p:nvSpPr>
          <p:spPr>
            <a:xfrm>
              <a:off x="6652592" y="2176734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90F73D-46D9-2232-669B-22275FE57568}"/>
                </a:ext>
              </a:extLst>
            </p:cNvPr>
            <p:cNvSpPr txBox="1"/>
            <p:nvPr/>
          </p:nvSpPr>
          <p:spPr>
            <a:xfrm>
              <a:off x="9607825" y="2176733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E5C342-DCED-E87B-A634-E0118728BA77}"/>
                </a:ext>
              </a:extLst>
            </p:cNvPr>
            <p:cNvSpPr txBox="1"/>
            <p:nvPr/>
          </p:nvSpPr>
          <p:spPr>
            <a:xfrm>
              <a:off x="788503" y="3557798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C589E0F-04A3-B1DC-BE10-F7392DEADABF}"/>
                </a:ext>
              </a:extLst>
            </p:cNvPr>
            <p:cNvSpPr txBox="1"/>
            <p:nvPr/>
          </p:nvSpPr>
          <p:spPr>
            <a:xfrm>
              <a:off x="3697355" y="3557798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ch17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0B1F918-B332-2220-BAB6-94C2040B421D}"/>
                </a:ext>
              </a:extLst>
            </p:cNvPr>
            <p:cNvSpPr txBox="1"/>
            <p:nvPr/>
          </p:nvSpPr>
          <p:spPr>
            <a:xfrm>
              <a:off x="6652592" y="3557797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ch18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2439432-CA81-97FA-A9D0-B37EA9386F4C}"/>
                </a:ext>
              </a:extLst>
            </p:cNvPr>
            <p:cNvSpPr txBox="1"/>
            <p:nvPr/>
          </p:nvSpPr>
          <p:spPr>
            <a:xfrm>
              <a:off x="9607825" y="3557796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99E52E2-F5F4-FF18-E807-7615499693C3}"/>
                </a:ext>
              </a:extLst>
            </p:cNvPr>
            <p:cNvSpPr txBox="1"/>
            <p:nvPr/>
          </p:nvSpPr>
          <p:spPr>
            <a:xfrm>
              <a:off x="788503" y="4985244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82C234E-4D06-37A3-FB87-87B04026E465}"/>
                </a:ext>
              </a:extLst>
            </p:cNvPr>
            <p:cNvSpPr txBox="1"/>
            <p:nvPr/>
          </p:nvSpPr>
          <p:spPr>
            <a:xfrm>
              <a:off x="3697355" y="4985244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E2A169-1985-8206-D2A2-2F4B4663C350}"/>
                </a:ext>
              </a:extLst>
            </p:cNvPr>
            <p:cNvSpPr txBox="1"/>
            <p:nvPr/>
          </p:nvSpPr>
          <p:spPr>
            <a:xfrm>
              <a:off x="6652592" y="4985243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F4CD3D5-25DB-B17B-6ED3-16806903B164}"/>
                </a:ext>
              </a:extLst>
            </p:cNvPr>
            <p:cNvSpPr txBox="1"/>
            <p:nvPr/>
          </p:nvSpPr>
          <p:spPr>
            <a:xfrm>
              <a:off x="9607825" y="4985242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F1DDABA-C562-B030-E1FB-40FE769C2BD1}"/>
                </a:ext>
              </a:extLst>
            </p:cNvPr>
            <p:cNvSpPr txBox="1"/>
            <p:nvPr/>
          </p:nvSpPr>
          <p:spPr>
            <a:xfrm rot="16200000">
              <a:off x="-47642" y="1882940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D006226-970A-89F4-9EEB-CB308D7C3B54}"/>
                </a:ext>
              </a:extLst>
            </p:cNvPr>
            <p:cNvSpPr txBox="1"/>
            <p:nvPr/>
          </p:nvSpPr>
          <p:spPr>
            <a:xfrm>
              <a:off x="774059" y="2529587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3AB6B08-E805-B761-5077-A878E897D97E}"/>
                </a:ext>
              </a:extLst>
            </p:cNvPr>
            <p:cNvSpPr txBox="1"/>
            <p:nvPr/>
          </p:nvSpPr>
          <p:spPr>
            <a:xfrm rot="16200000">
              <a:off x="-47643" y="3285653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E3A06CB-71D1-637A-D6BA-DA793F0C0771}"/>
                </a:ext>
              </a:extLst>
            </p:cNvPr>
            <p:cNvSpPr txBox="1"/>
            <p:nvPr/>
          </p:nvSpPr>
          <p:spPr>
            <a:xfrm>
              <a:off x="774058" y="3928490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E7030A1-2C6A-EA6B-1924-00D21ECCC294}"/>
                </a:ext>
              </a:extLst>
            </p:cNvPr>
            <p:cNvSpPr txBox="1"/>
            <p:nvPr/>
          </p:nvSpPr>
          <p:spPr>
            <a:xfrm rot="16200000">
              <a:off x="-47643" y="4688366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D9A6C2A-DF2D-3E73-23CC-20459CB74DD3}"/>
                </a:ext>
              </a:extLst>
            </p:cNvPr>
            <p:cNvSpPr txBox="1"/>
            <p:nvPr/>
          </p:nvSpPr>
          <p:spPr>
            <a:xfrm>
              <a:off x="774058" y="5331203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4061D67-C2AE-8E67-4963-D3FDC8261150}"/>
                </a:ext>
              </a:extLst>
            </p:cNvPr>
            <p:cNvSpPr txBox="1"/>
            <p:nvPr/>
          </p:nvSpPr>
          <p:spPr>
            <a:xfrm rot="16200000">
              <a:off x="2885621" y="1882940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0FC4AD9-F2BD-0A12-CADF-50B7B49AD824}"/>
                </a:ext>
              </a:extLst>
            </p:cNvPr>
            <p:cNvSpPr txBox="1"/>
            <p:nvPr/>
          </p:nvSpPr>
          <p:spPr>
            <a:xfrm>
              <a:off x="3707322" y="2529587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C58CA2B-A9B6-DDE5-951E-40BFDE915FDC}"/>
                </a:ext>
              </a:extLst>
            </p:cNvPr>
            <p:cNvSpPr txBox="1"/>
            <p:nvPr/>
          </p:nvSpPr>
          <p:spPr>
            <a:xfrm rot="16200000">
              <a:off x="2875654" y="328144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51E08FC-A128-2D54-A3E0-187242D35108}"/>
                </a:ext>
              </a:extLst>
            </p:cNvPr>
            <p:cNvSpPr txBox="1"/>
            <p:nvPr/>
          </p:nvSpPr>
          <p:spPr>
            <a:xfrm>
              <a:off x="3697355" y="392428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B9AFA26-8293-B54D-09ED-624AE940BE66}"/>
                </a:ext>
              </a:extLst>
            </p:cNvPr>
            <p:cNvSpPr txBox="1"/>
            <p:nvPr/>
          </p:nvSpPr>
          <p:spPr>
            <a:xfrm rot="16200000">
              <a:off x="2885621" y="4692116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DF500A8-2785-626F-1602-A5165EBEEB4E}"/>
                </a:ext>
              </a:extLst>
            </p:cNvPr>
            <p:cNvSpPr txBox="1"/>
            <p:nvPr/>
          </p:nvSpPr>
          <p:spPr>
            <a:xfrm>
              <a:off x="3707322" y="5331143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5589C9E-4B82-FFA6-ECF8-BC7C423F5261}"/>
                </a:ext>
              </a:extLst>
            </p:cNvPr>
            <p:cNvSpPr txBox="1"/>
            <p:nvPr/>
          </p:nvSpPr>
          <p:spPr>
            <a:xfrm rot="16200000">
              <a:off x="5818884" y="1882506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8FB752D-BFC1-4B3F-DC13-5B45B042B0EF}"/>
                </a:ext>
              </a:extLst>
            </p:cNvPr>
            <p:cNvSpPr txBox="1"/>
            <p:nvPr/>
          </p:nvSpPr>
          <p:spPr>
            <a:xfrm>
              <a:off x="6640585" y="2525343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33B1CED-C8C8-A9EF-C78C-BA93A0008F6C}"/>
                </a:ext>
              </a:extLst>
            </p:cNvPr>
            <p:cNvSpPr txBox="1"/>
            <p:nvPr/>
          </p:nvSpPr>
          <p:spPr>
            <a:xfrm rot="16200000">
              <a:off x="5818884" y="328144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BB0ADEB-7521-810E-C89F-F0E848204DA1}"/>
                </a:ext>
              </a:extLst>
            </p:cNvPr>
            <p:cNvSpPr txBox="1"/>
            <p:nvPr/>
          </p:nvSpPr>
          <p:spPr>
            <a:xfrm>
              <a:off x="6640585" y="392809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23615DE-CC82-C28E-1573-CE15662AF98A}"/>
                </a:ext>
              </a:extLst>
            </p:cNvPr>
            <p:cNvSpPr txBox="1"/>
            <p:nvPr/>
          </p:nvSpPr>
          <p:spPr>
            <a:xfrm rot="16200000">
              <a:off x="5818884" y="4695382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071A6FC-8E0A-B9D4-119D-1DAC80DFE681}"/>
                </a:ext>
              </a:extLst>
            </p:cNvPr>
            <p:cNvSpPr txBox="1"/>
            <p:nvPr/>
          </p:nvSpPr>
          <p:spPr>
            <a:xfrm>
              <a:off x="6640585" y="533093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131F2F2-3307-7770-15A4-7C4B1A94CCB8}"/>
                </a:ext>
              </a:extLst>
            </p:cNvPr>
            <p:cNvSpPr txBox="1"/>
            <p:nvPr/>
          </p:nvSpPr>
          <p:spPr>
            <a:xfrm rot="16200000">
              <a:off x="8739742" y="188250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A83EDEE-B00B-CC01-886C-DB4809E5BB51}"/>
                </a:ext>
              </a:extLst>
            </p:cNvPr>
            <p:cNvSpPr txBox="1"/>
            <p:nvPr/>
          </p:nvSpPr>
          <p:spPr>
            <a:xfrm>
              <a:off x="9561443" y="252534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A9D5209-D1AD-DB5D-0D6F-054AFE71233E}"/>
                </a:ext>
              </a:extLst>
            </p:cNvPr>
            <p:cNvSpPr txBox="1"/>
            <p:nvPr/>
          </p:nvSpPr>
          <p:spPr>
            <a:xfrm rot="16200000">
              <a:off x="8762114" y="328144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25D530-B82A-AC22-4474-CDEDF907F43D}"/>
                </a:ext>
              </a:extLst>
            </p:cNvPr>
            <p:cNvSpPr txBox="1"/>
            <p:nvPr/>
          </p:nvSpPr>
          <p:spPr>
            <a:xfrm>
              <a:off x="9583815" y="392809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FB37A9B-EF33-25D8-3AAE-966B417797CA}"/>
                </a:ext>
              </a:extLst>
            </p:cNvPr>
            <p:cNvSpPr txBox="1"/>
            <p:nvPr/>
          </p:nvSpPr>
          <p:spPr>
            <a:xfrm rot="16200000">
              <a:off x="8735554" y="4695382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4F5AFA8-AFF1-67D3-00E2-B3C650E1850F}"/>
                </a:ext>
              </a:extLst>
            </p:cNvPr>
            <p:cNvSpPr txBox="1"/>
            <p:nvPr/>
          </p:nvSpPr>
          <p:spPr>
            <a:xfrm>
              <a:off x="9557255" y="533093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740956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template" id="{14327567-8384-064F-967D-082EA48347E7}" vid="{9E48A599-A5FF-7B4F-A05C-A2EF1B628103}"/>
    </a:ext>
  </a:extLst>
</a:theme>
</file>

<file path=ppt/theme/theme2.xml><?xml version="1.0" encoding="utf-8"?>
<a:theme xmlns:a="http://schemas.openxmlformats.org/drawingml/2006/main" name="1_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7E98DC8D-659B-FE49-9D6B-BAB6B6844564}" vid="{52BE7C50-BB3C-E940-BC8F-6CDB9FB8EA8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4729</TotalTime>
  <Words>4227</Words>
  <Application>Microsoft Macintosh PowerPoint</Application>
  <PresentationFormat>Widescreen</PresentationFormat>
  <Paragraphs>641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Cambria Math</vt:lpstr>
      <vt:lpstr>Courier New</vt:lpstr>
      <vt:lpstr>Symbol</vt:lpstr>
      <vt:lpstr>Wingdings</vt:lpstr>
      <vt:lpstr>BNL</vt:lpstr>
      <vt:lpstr>1_BNL</vt:lpstr>
      <vt:lpstr>Initial Results from HRPPD B-field Campaign at BNL</vt:lpstr>
      <vt:lpstr>Motivation</vt:lpstr>
      <vt:lpstr>Facility and Experimental Area</vt:lpstr>
      <vt:lpstr>Team</vt:lpstr>
      <vt:lpstr>Experimental Setup details</vt:lpstr>
      <vt:lpstr>Optical configuration details</vt:lpstr>
      <vt:lpstr>Data Taking and Online Monitoring</vt:lpstr>
      <vt:lpstr>Typical Waveforms (Single Event)</vt:lpstr>
      <vt:lpstr>Typical Accumulated Waveforms</vt:lpstr>
      <vt:lpstr>Run Configuration Parameters</vt:lpstr>
      <vt:lpstr>HRPPD assembly rotation axes</vt:lpstr>
      <vt:lpstr>HRPPD assembly rotation axes</vt:lpstr>
      <vt:lpstr>HRPPD assembly rotation axes</vt:lpstr>
      <vt:lpstr>HRPPD assembly rotation axes</vt:lpstr>
      <vt:lpstr>Hall probe orientation / misalignment</vt:lpstr>
      <vt:lpstr>Example charge Spectra vs Magnetic Field</vt:lpstr>
      <vt:lpstr>Mean Charge Extraction (Gain)</vt:lpstr>
      <vt:lpstr>Gain vs Magnetic Field at various tilt angles</vt:lpstr>
      <vt:lpstr>HRPPD Gain in a “pfRICH tilt angle” range of interest</vt:lpstr>
      <vt:lpstr>HRPPD Gain vs Tilting Angle</vt:lpstr>
      <vt:lpstr>Repetition rate dependency</vt:lpstr>
      <vt:lpstr>After-pulsing example: accumulated waveforms</vt:lpstr>
      <vt:lpstr>After-pulse rate</vt:lpstr>
      <vt:lpstr>Dark count rate</vt:lpstr>
      <vt:lpstr>Detection efficiency</vt:lpstr>
      <vt:lpstr>Timing resolution with a DRS4 readout</vt:lpstr>
      <vt:lpstr>Timing resolution using a 50 GS/s scope </vt:lpstr>
      <vt:lpstr>Outlook</vt:lpstr>
      <vt:lpstr>Backup Slides</vt:lpstr>
      <vt:lpstr>PowerPoint Presentation</vt:lpstr>
      <vt:lpstr>Example – Mean Charge Extraction (Gain)</vt:lpstr>
      <vt:lpstr>Example – Mean Charge Extraction (Gain)</vt:lpstr>
      <vt:lpstr>Example – Mean Charge Extraction (Gain)</vt:lpstr>
      <vt:lpstr>Example – Mean Charge Extraction (Gain)</vt:lpstr>
      <vt:lpstr>Charge Spectra VS Magnetic Field</vt:lpstr>
      <vt:lpstr>Charge Spectra VS Inclination Angle</vt:lpstr>
      <vt:lpstr>Charge Spectra VS Inclination Angle (+θ)</vt:lpstr>
      <vt:lpstr>Charge Spectra VS Inclination Angle (-θ)</vt:lpstr>
      <vt:lpstr>Charge Spectra VS Inclination Angle</vt:lpstr>
      <vt:lpstr>Gain VS Magnetic Field (w/ HV)@ θ=-1.4°</vt:lpstr>
      <vt:lpstr>Gain VS Magnetic Field (w/ HV)@ θ=+11.6°</vt:lpstr>
      <vt:lpstr>Charge Spectra VS Magnet Current</vt:lpstr>
      <vt:lpstr>Charge Spectra VS Magnet Current</vt:lpstr>
      <vt:lpstr>Charge Spectra VS Inclination Angle</vt:lpstr>
      <vt:lpstr>Gain VS Magnet Current (w/ θ)</vt:lpstr>
      <vt:lpstr>Gain VS Magnet Current (w/ θ=0°, ±12.5°)</vt:lpstr>
      <vt:lpstr>Gain VS Magnetic Field (w/ θ=0°, ±12.5°)</vt:lpstr>
      <vt:lpstr>Gain VS Magnet Current (w/ θ=0°)</vt:lpstr>
      <vt:lpstr>Gain VS Magnetic Field (w/ θ=0°)</vt:lpstr>
      <vt:lpstr>Scope Timing resolution: Pedestal Cut Only </vt:lpstr>
      <vt:lpstr>Scope Timing resolution: Amplitude Correction </vt:lpstr>
      <vt:lpstr>Scope Timing resolution: 2-Gaus Fit </vt:lpstr>
      <vt:lpstr>Scope Timing resolution: Laser Contribution </vt:lpstr>
      <vt:lpstr>Gain VS Magnetic Field (w/ HV)@ θ=-12.5°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Kim, Jihee</dc:creator>
  <cp:keywords/>
  <dc:description/>
  <cp:lastModifiedBy>Alexander Kiselev</cp:lastModifiedBy>
  <cp:revision>247</cp:revision>
  <dcterms:created xsi:type="dcterms:W3CDTF">2025-12-28T16:47:24Z</dcterms:created>
  <dcterms:modified xsi:type="dcterms:W3CDTF">2026-01-11T23:41:02Z</dcterms:modified>
  <cp:category/>
</cp:coreProperties>
</file>