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2"/>
  </p:notesMasterIdLst>
  <p:sldIdLst>
    <p:sldId id="302" r:id="rId2"/>
    <p:sldId id="270" r:id="rId3"/>
    <p:sldId id="321" r:id="rId4"/>
    <p:sldId id="320" r:id="rId5"/>
    <p:sldId id="325" r:id="rId6"/>
    <p:sldId id="323" r:id="rId7"/>
    <p:sldId id="294" r:id="rId8"/>
    <p:sldId id="289" r:id="rId9"/>
    <p:sldId id="263" r:id="rId10"/>
    <p:sldId id="276" r:id="rId11"/>
    <p:sldId id="296" r:id="rId12"/>
    <p:sldId id="303" r:id="rId13"/>
    <p:sldId id="304" r:id="rId14"/>
    <p:sldId id="324" r:id="rId15"/>
    <p:sldId id="326" r:id="rId16"/>
    <p:sldId id="327" r:id="rId17"/>
    <p:sldId id="328" r:id="rId18"/>
    <p:sldId id="329" r:id="rId19"/>
    <p:sldId id="284" r:id="rId20"/>
    <p:sldId id="28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10"/>
    <p:restoredTop sz="94694"/>
  </p:normalViewPr>
  <p:slideViewPr>
    <p:cSldViewPr snapToGrid="0" snapToObjects="1">
      <p:cViewPr varScale="1">
        <p:scale>
          <a:sx n="142" d="100"/>
          <a:sy n="142" d="100"/>
        </p:scale>
        <p:origin x="9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0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55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cs.google.com/spreadsheets/d/1YWhTMTupEhW2SHGdD-VX3CkcM7VUVixBggy1QHezrBc/edit?usp=sharin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CFA76-05B5-C28B-FF34-A39790C70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667CE-8388-0E68-5576-853D91C77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Team Photo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085D9-BC1F-058C-F6C8-CE866C6A7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0" name="Picture 29" descr="A person wearing glasses&#10;&#10;AI-generated content may be incorrect.">
            <a:extLst>
              <a:ext uri="{FF2B5EF4-FFF2-40B4-BE49-F238E27FC236}">
                <a16:creationId xmlns:a16="http://schemas.microsoft.com/office/drawing/2014/main" id="{685071ED-65AB-67A0-C724-1B2AD99DF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054" y="2074503"/>
            <a:ext cx="2013765" cy="27089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3C2F33-E000-0B7E-F578-781545DA2AE2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841217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7F9E2-A03A-71D7-84E1-6C375119A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1988-E587-D3B2-0C43-4D4ADA02C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538900" cy="1325563"/>
          </a:xfrm>
        </p:spPr>
        <p:txBody>
          <a:bodyPr/>
          <a:lstStyle/>
          <a:p>
            <a:r>
              <a:rPr lang="en-US" dirty="0"/>
              <a:t>Example – Mean Charge Extraction (Gain)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6EBB1-2E74-1EA9-ADD2-F955A037B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105C9-3334-20E4-C240-F467380AC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8255A-28C9-5E41-AE35-5E6CED1383E7}"/>
              </a:ext>
            </a:extLst>
          </p:cNvPr>
          <p:cNvSpPr txBox="1"/>
          <p:nvPr/>
        </p:nvSpPr>
        <p:spPr>
          <a:xfrm>
            <a:off x="1199322" y="1309813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Fit pedestal (Gaussian) alone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A0846-7A0A-7903-4DD2-623EE8B37578}"/>
              </a:ext>
            </a:extLst>
          </p:cNvPr>
          <p:cNvSpPr txBox="1"/>
          <p:nvPr/>
        </p:nvSpPr>
        <p:spPr>
          <a:xfrm>
            <a:off x="6798365" y="1005017"/>
            <a:ext cx="44726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Apply a </a:t>
            </a:r>
            <a:r>
              <a:rPr lang="en-US" b="1" dirty="0"/>
              <a:t>4</a:t>
            </a:r>
            <a:r>
              <a:rPr lang="el-GR" b="1" dirty="0"/>
              <a:t>σ </a:t>
            </a:r>
            <a:r>
              <a:rPr lang="en-US" b="1" dirty="0"/>
              <a:t>cut to remove the pedestal</a:t>
            </a:r>
          </a:p>
          <a:p>
            <a:pPr algn="ctr"/>
            <a:r>
              <a:rPr lang="en-US" b="1" dirty="0"/>
              <a:t>Fit </a:t>
            </a:r>
            <a:r>
              <a:rPr lang="en-US" b="1" dirty="0" err="1"/>
              <a:t>polya</a:t>
            </a:r>
            <a:r>
              <a:rPr lang="en-US" b="1" dirty="0"/>
              <a:t> function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E0132-AFB6-EA4B-6572-B6F61270F76D}"/>
              </a:ext>
            </a:extLst>
          </p:cNvPr>
          <p:cNvSpPr txBox="1"/>
          <p:nvPr/>
        </p:nvSpPr>
        <p:spPr>
          <a:xfrm>
            <a:off x="504000" y="5474793"/>
            <a:ext cx="1155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Define pedestal using Gaussian fit and apply a</a:t>
            </a:r>
            <a:r>
              <a:rPr lang="en-US" sz="2000" b="1" dirty="0"/>
              <a:t> 4</a:t>
            </a:r>
            <a:r>
              <a:rPr lang="el-GR" sz="2000" b="1" dirty="0"/>
              <a:t>σ </a:t>
            </a:r>
            <a:r>
              <a:rPr lang="en-US" sz="2000" b="1" dirty="0"/>
              <a:t>cut to remove the pedestal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Remaining distribution using </a:t>
            </a:r>
            <a:r>
              <a:rPr lang="en-US" sz="2000" dirty="0" err="1"/>
              <a:t>polya</a:t>
            </a:r>
            <a:r>
              <a:rPr lang="en-US" sz="2000" dirty="0"/>
              <a:t> fit to estimate mean charge. Not always works (case-by-case) 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4B3421BF-F0E7-3709-1C85-1410F28CF856}"/>
              </a:ext>
            </a:extLst>
          </p:cNvPr>
          <p:cNvSpPr/>
          <p:nvPr/>
        </p:nvSpPr>
        <p:spPr>
          <a:xfrm>
            <a:off x="5632174" y="2953537"/>
            <a:ext cx="596348" cy="732519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477FBF-AFA3-2E37-4C89-0452FD77B6EA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71287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56FED-1EB7-9300-BABD-E93DDB307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7AEB8-B44A-0FE9-C3A4-E1FD278FC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538900" cy="1325563"/>
          </a:xfrm>
        </p:spPr>
        <p:txBody>
          <a:bodyPr/>
          <a:lstStyle/>
          <a:p>
            <a:r>
              <a:rPr lang="en-US" dirty="0"/>
              <a:t>Example – Mean Charge Extraction (Gain)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9A0ED-FE7E-8068-AB4E-B3A537B67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0D522-7FE6-0AC1-8904-30334CC3E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6B350E-DF52-C39C-CBC0-EE3BE4D0742F}"/>
              </a:ext>
            </a:extLst>
          </p:cNvPr>
          <p:cNvSpPr txBox="1"/>
          <p:nvPr/>
        </p:nvSpPr>
        <p:spPr>
          <a:xfrm>
            <a:off x="1199322" y="1309813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Fit pedestal (Gaussian) alone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D0F58B-7689-731C-6358-F32FCF1F5906}"/>
              </a:ext>
            </a:extLst>
          </p:cNvPr>
          <p:cNvSpPr txBox="1"/>
          <p:nvPr/>
        </p:nvSpPr>
        <p:spPr>
          <a:xfrm>
            <a:off x="6798365" y="1005017"/>
            <a:ext cx="44726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Apply a </a:t>
            </a:r>
            <a:r>
              <a:rPr lang="en-US" b="1" dirty="0"/>
              <a:t>4</a:t>
            </a:r>
            <a:r>
              <a:rPr lang="el-GR" b="1" dirty="0"/>
              <a:t>σ </a:t>
            </a:r>
            <a:r>
              <a:rPr lang="en-US" b="1" dirty="0"/>
              <a:t>cut to remove the pedestal</a:t>
            </a:r>
          </a:p>
          <a:p>
            <a:pPr algn="ctr"/>
            <a:r>
              <a:rPr lang="en-US" b="1" dirty="0"/>
              <a:t>Fit </a:t>
            </a:r>
            <a:r>
              <a:rPr lang="en-US" b="1" dirty="0" err="1"/>
              <a:t>polya</a:t>
            </a:r>
            <a:r>
              <a:rPr lang="en-US" b="1" dirty="0"/>
              <a:t> function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11EE1C-FD44-F346-3FC0-A3DD8CC8D592}"/>
              </a:ext>
            </a:extLst>
          </p:cNvPr>
          <p:cNvSpPr txBox="1"/>
          <p:nvPr/>
        </p:nvSpPr>
        <p:spPr>
          <a:xfrm>
            <a:off x="504000" y="5474793"/>
            <a:ext cx="1155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Define pedestal using Gaussian fit and apply a</a:t>
            </a:r>
            <a:r>
              <a:rPr lang="en-US" sz="2000" b="1" dirty="0"/>
              <a:t> 4</a:t>
            </a:r>
            <a:r>
              <a:rPr lang="el-GR" sz="2000" b="1" dirty="0"/>
              <a:t>σ </a:t>
            </a:r>
            <a:r>
              <a:rPr lang="en-US" sz="2000" b="1" dirty="0"/>
              <a:t>cut to remove the pedestal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Remaining distribution using </a:t>
            </a:r>
            <a:r>
              <a:rPr lang="en-US" sz="2000" dirty="0" err="1"/>
              <a:t>polya</a:t>
            </a:r>
            <a:r>
              <a:rPr lang="en-US" sz="2000" dirty="0"/>
              <a:t> fit to estimate mean charge. Not always works (case-by-case) 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44BBB2E-337B-153A-934A-7E906DBCAE44}"/>
              </a:ext>
            </a:extLst>
          </p:cNvPr>
          <p:cNvSpPr/>
          <p:nvPr/>
        </p:nvSpPr>
        <p:spPr>
          <a:xfrm>
            <a:off x="5632174" y="2953537"/>
            <a:ext cx="596348" cy="732519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F6890-39A6-0F07-53E1-01E7BB9DC3AA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195443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FE193-C907-45A9-79A7-51DD27A6B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665E2-CC40-74F1-BC86-5A7A10ABD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538900" cy="1325563"/>
          </a:xfrm>
        </p:spPr>
        <p:txBody>
          <a:bodyPr/>
          <a:lstStyle/>
          <a:p>
            <a:r>
              <a:rPr lang="en-US" dirty="0"/>
              <a:t>Example – Mean Charge Extraction (Gain)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32055-7280-5451-EC5D-27402B3B0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150E55D-EFDE-E752-6CBB-B15093C31C6B}"/>
              </a:ext>
            </a:extLst>
          </p:cNvPr>
          <p:cNvSpPr/>
          <p:nvPr/>
        </p:nvSpPr>
        <p:spPr>
          <a:xfrm>
            <a:off x="5632174" y="2953537"/>
            <a:ext cx="596348" cy="732519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7C5078-62B1-5827-30B7-E57DD32DF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619AB7-884E-675D-EBCB-FAE899F61F02}"/>
              </a:ext>
            </a:extLst>
          </p:cNvPr>
          <p:cNvSpPr txBox="1"/>
          <p:nvPr/>
        </p:nvSpPr>
        <p:spPr>
          <a:xfrm>
            <a:off x="1199322" y="1309813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Fit pedestal (Gaussian) alone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4B01E7-976F-B5DB-9F6F-640CB426A613}"/>
              </a:ext>
            </a:extLst>
          </p:cNvPr>
          <p:cNvSpPr txBox="1"/>
          <p:nvPr/>
        </p:nvSpPr>
        <p:spPr>
          <a:xfrm>
            <a:off x="504000" y="5474793"/>
            <a:ext cx="1155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Define pedestal using Gaussian fit and signal using Polya fit.</a:t>
            </a:r>
            <a:endParaRPr lang="en-US" sz="2000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Apply a combined fit (Gaussian + Polya)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F19A6-B031-94FD-893C-71925974805E}"/>
              </a:ext>
            </a:extLst>
          </p:cNvPr>
          <p:cNvSpPr txBox="1"/>
          <p:nvPr/>
        </p:nvSpPr>
        <p:spPr>
          <a:xfrm>
            <a:off x="7037667" y="1309813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Fit combined Gaussian + Polya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DA961-B164-51D8-50D4-907A5F3FA821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3879792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131DE-5CCD-09E2-BE3F-CE6B23E30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57F0F-B344-EEE5-B78C-644DF41A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538900" cy="1325563"/>
          </a:xfrm>
        </p:spPr>
        <p:txBody>
          <a:bodyPr/>
          <a:lstStyle/>
          <a:p>
            <a:r>
              <a:rPr lang="en-US" dirty="0"/>
              <a:t>Example – Mean Charge Extraction (Gain)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38E11-E341-369F-4D8D-71AB199CE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6143A6-D109-46D4-1F83-40A75ADE3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487523-F6BA-BEF0-F01D-43754291888C}"/>
              </a:ext>
            </a:extLst>
          </p:cNvPr>
          <p:cNvSpPr txBox="1"/>
          <p:nvPr/>
        </p:nvSpPr>
        <p:spPr>
          <a:xfrm>
            <a:off x="1199322" y="1309813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Fit pedestal (Exponential) alone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97973-98C1-70F8-65FB-211948043EBF}"/>
              </a:ext>
            </a:extLst>
          </p:cNvPr>
          <p:cNvSpPr txBox="1"/>
          <p:nvPr/>
        </p:nvSpPr>
        <p:spPr>
          <a:xfrm>
            <a:off x="504000" y="5474793"/>
            <a:ext cx="1155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Define pedestal using Exponential fit and signal using Polya fit.</a:t>
            </a:r>
            <a:endParaRPr lang="en-US" sz="2000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Apply a combined fit (Exponential + Polya)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4D33B5A-A39D-89A0-8F89-123A4FBFCDAD}"/>
              </a:ext>
            </a:extLst>
          </p:cNvPr>
          <p:cNvSpPr/>
          <p:nvPr/>
        </p:nvSpPr>
        <p:spPr>
          <a:xfrm>
            <a:off x="5632174" y="2953537"/>
            <a:ext cx="596348" cy="732519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79EA1-AD05-98FC-0994-976F8D043BCA}"/>
              </a:ext>
            </a:extLst>
          </p:cNvPr>
          <p:cNvSpPr txBox="1"/>
          <p:nvPr/>
        </p:nvSpPr>
        <p:spPr>
          <a:xfrm>
            <a:off x="7044295" y="1309813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Fit combined Exponential + Polya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948F9E-0C3D-930C-C079-68C2092385AE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1500651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14658-0B94-3D88-3DC9-5C978ED05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E9DC4-67A8-850B-AD82-E7F0A7186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620500" cy="1325563"/>
          </a:xfrm>
        </p:spPr>
        <p:txBody>
          <a:bodyPr/>
          <a:lstStyle/>
          <a:p>
            <a:r>
              <a:rPr lang="en-US" dirty="0"/>
              <a:t>Charge Spectra VS 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C5024-24F5-BA29-424E-6D3C83359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6456B3-9D2A-C23A-1957-FC1E54061B96}"/>
              </a:ext>
            </a:extLst>
          </p:cNvPr>
          <p:cNvGrpSpPr/>
          <p:nvPr/>
        </p:nvGrpSpPr>
        <p:grpSpPr>
          <a:xfrm>
            <a:off x="243841" y="1323460"/>
            <a:ext cx="11704320" cy="4211080"/>
            <a:chOff x="243841" y="1323460"/>
            <a:chExt cx="11704320" cy="42110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D07CFE-9082-DFD2-EBB8-E9C6C159C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990461" y="-2423160"/>
              <a:ext cx="4211079" cy="117043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79B5E6-A81D-683B-6948-E2DA4167A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2069"/>
            <a:stretch>
              <a:fillRect/>
            </a:stretch>
          </p:blipFill>
          <p:spPr>
            <a:xfrm rot="5400000">
              <a:off x="7037625" y="624005"/>
              <a:ext cx="4211079" cy="560999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EB3646-DA52-B879-5A8C-3B945ACC9786}"/>
                  </a:ext>
                </a:extLst>
              </p:cNvPr>
              <p:cNvSpPr txBox="1"/>
              <p:nvPr/>
            </p:nvSpPr>
            <p:spPr>
              <a:xfrm>
                <a:off x="508950" y="5350281"/>
                <a:ext cx="1155600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Charge calculation</a:t>
                </a:r>
                <a:r>
                  <a:rPr lang="en-US" dirty="0"/>
                  <a:t>: 3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4 neighboring pad selection. 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Peak shifts toward </a:t>
                </a:r>
                <a:r>
                  <a:rPr lang="en-US" b="1" dirty="0"/>
                  <a:t>lower charge values</a:t>
                </a:r>
                <a:r>
                  <a:rPr lang="en-US" dirty="0"/>
                  <a:t>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Gain reduction </a:t>
                </a:r>
                <a:r>
                  <a:rPr lang="en-US" dirty="0"/>
                  <a:t>with increasing magnetic field.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EB3646-DA52-B879-5A8C-3B945ACC9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50" y="5350281"/>
                <a:ext cx="11556000" cy="923330"/>
              </a:xfrm>
              <a:prstGeom prst="rect">
                <a:avLst/>
              </a:prstGeom>
              <a:blipFill>
                <a:blip r:embed="rId4"/>
                <a:stretch>
                  <a:fillRect l="-329" t="-274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431795F-4FA7-B224-63A9-0BE68FFFA224}"/>
              </a:ext>
            </a:extLst>
          </p:cNvPr>
          <p:cNvSpPr txBox="1"/>
          <p:nvPr/>
        </p:nvSpPr>
        <p:spPr>
          <a:xfrm>
            <a:off x="1199322" y="1282994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With 0T Spectrum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79E4D4-D581-6FE7-D768-BD856D9D900D}"/>
              </a:ext>
            </a:extLst>
          </p:cNvPr>
          <p:cNvSpPr txBox="1"/>
          <p:nvPr/>
        </p:nvSpPr>
        <p:spPr>
          <a:xfrm>
            <a:off x="6798365" y="1282994"/>
            <a:ext cx="4472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Without 0T Spectrum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80E18-D528-38D1-341C-E8F6C86339FE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736879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38939-B9C1-F3F9-3DCC-A51A99471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6CCB8-5C8C-7E6E-9981-1DC7DF6B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620500" cy="1325563"/>
          </a:xfrm>
        </p:spPr>
        <p:txBody>
          <a:bodyPr/>
          <a:lstStyle/>
          <a:p>
            <a:r>
              <a:rPr lang="en-US" dirty="0"/>
              <a:t>Charge Spectra VS Inclination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9A3A5-28C9-B895-EF77-BE8EE686E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E5F029-F49E-6CAA-F245-69BD6A661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9B297A-E3F3-6CB3-BC69-882FA4D14379}"/>
                  </a:ext>
                </a:extLst>
              </p:cNvPr>
              <p:cNvSpPr txBox="1"/>
              <p:nvPr/>
            </p:nvSpPr>
            <p:spPr>
              <a:xfrm>
                <a:off x="5382705" y="1677970"/>
                <a:ext cx="6664751" cy="3084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at different </a:t>
                </a:r>
                <a:r>
                  <a:rPr lang="en-US" sz="2000" b="1" dirty="0"/>
                  <a:t>inclination angles </a:t>
                </a:r>
                <a:r>
                  <a:rPr lang="en-US" sz="2000" dirty="0"/>
                  <a:t>with</a:t>
                </a:r>
                <a:r>
                  <a:rPr lang="en-US" sz="2000" b="1" dirty="0"/>
                  <a:t> magnetic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000" b="1" dirty="0"/>
                  <a:t> ~ 1.4 T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Observations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Mean charge remains consistent across most angles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case shows behavior different </a:t>
                </a:r>
                <a:r>
                  <a:rPr lang="en-US" dirty="0"/>
                  <a:t>from other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Takeaway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</a:t>
                </a:r>
                <a:r>
                  <a:rPr lang="en-US" b="1" dirty="0"/>
                  <a:t>angular dependence is weak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9B297A-E3F3-6CB3-BC69-882FA4D14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05" y="1677970"/>
                <a:ext cx="6664751" cy="3084371"/>
              </a:xfrm>
              <a:prstGeom prst="rect">
                <a:avLst/>
              </a:prstGeom>
              <a:blipFill>
                <a:blip r:embed="rId3"/>
                <a:stretch>
                  <a:fillRect l="-951" t="-1235" r="-2091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669F72D-C088-9D04-831A-7C590A70BE37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3352495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F3D87-F358-EA31-98BF-AD8D8F316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00E72-DB0B-0703-6402-0E7BCBAFC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476338" cy="1325563"/>
          </a:xfrm>
        </p:spPr>
        <p:txBody>
          <a:bodyPr/>
          <a:lstStyle/>
          <a:p>
            <a:r>
              <a:rPr lang="en-US" dirty="0"/>
              <a:t>Charge Spectra VS Inclination Angle (+</a:t>
            </a:r>
            <a:r>
              <a:rPr lang="en-US" dirty="0" err="1"/>
              <a:t>θ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F3F97-493C-EFED-042D-14533E100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A44801-748C-163E-FC7D-9C49C7981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20087F-E827-72E2-926A-8AE767849BE9}"/>
                  </a:ext>
                </a:extLst>
              </p:cNvPr>
              <p:cNvSpPr txBox="1"/>
              <p:nvPr/>
            </p:nvSpPr>
            <p:spPr>
              <a:xfrm>
                <a:off x="5382705" y="1677970"/>
                <a:ext cx="6664751" cy="3361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at different </a:t>
                </a:r>
                <a:r>
                  <a:rPr lang="en-US" sz="2000" b="1" dirty="0"/>
                  <a:t>inclination angles </a:t>
                </a:r>
                <a:r>
                  <a:rPr lang="en-US" sz="2000" dirty="0"/>
                  <a:t>with</a:t>
                </a:r>
                <a:r>
                  <a:rPr lang="en-US" sz="2000" b="1" dirty="0"/>
                  <a:t> magnetic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000" b="1" dirty="0"/>
                  <a:t> ~ 1.4 T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Observations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Mean charge remains consistent across most angles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cases show behavior different </a:t>
                </a:r>
                <a:r>
                  <a:rPr lang="en-US" dirty="0"/>
                  <a:t>from other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Takeaway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</a:t>
                </a:r>
                <a:r>
                  <a:rPr lang="en-US" b="1" dirty="0"/>
                  <a:t>angular dependence is weak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20087F-E827-72E2-926A-8AE767849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05" y="1677970"/>
                <a:ext cx="6664751" cy="3361369"/>
              </a:xfrm>
              <a:prstGeom prst="rect">
                <a:avLst/>
              </a:prstGeom>
              <a:blipFill>
                <a:blip r:embed="rId3"/>
                <a:stretch>
                  <a:fillRect l="-951" t="-1132" r="-2091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C688D71-0EAC-757D-DCB0-5BF7D809BC92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156825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189AE-B38A-54ED-63D2-7D72FBFD9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0F015-80C2-F7E1-02FB-D2B2713C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476338" cy="1325563"/>
          </a:xfrm>
        </p:spPr>
        <p:txBody>
          <a:bodyPr/>
          <a:lstStyle/>
          <a:p>
            <a:r>
              <a:rPr lang="en-US" dirty="0"/>
              <a:t>Charge Spectra VS Inclination Angle (-</a:t>
            </a:r>
            <a:r>
              <a:rPr lang="en-US" dirty="0" err="1"/>
              <a:t>θ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7BC19-21A0-D16B-D7D2-1D8E47242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7D2EE-C4E5-B55C-7639-E04E51B86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364FE9-EBD1-B560-1970-90CE9A7D69DD}"/>
                  </a:ext>
                </a:extLst>
              </p:cNvPr>
              <p:cNvSpPr txBox="1"/>
              <p:nvPr/>
            </p:nvSpPr>
            <p:spPr>
              <a:xfrm>
                <a:off x="5382705" y="1677970"/>
                <a:ext cx="6664751" cy="2807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at different </a:t>
                </a:r>
                <a:r>
                  <a:rPr lang="en-US" sz="2000" b="1" dirty="0"/>
                  <a:t>inclination angles </a:t>
                </a:r>
                <a:r>
                  <a:rPr lang="en-US" sz="2000" dirty="0"/>
                  <a:t>with</a:t>
                </a:r>
                <a:r>
                  <a:rPr lang="en-US" sz="2000" b="1" dirty="0"/>
                  <a:t> magnetic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000" b="1" dirty="0"/>
                  <a:t> ~ 1.4 T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Observations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Mean charge </a:t>
                </a:r>
                <a:r>
                  <a:rPr lang="en-US" b="1" dirty="0"/>
                  <a:t>remains consistent </a:t>
                </a:r>
                <a:r>
                  <a:rPr lang="en-US" dirty="0"/>
                  <a:t>across most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Takeaway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</a:t>
                </a:r>
                <a:r>
                  <a:rPr lang="en-US" b="1" dirty="0"/>
                  <a:t>angular dependence is weak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364FE9-EBD1-B560-1970-90CE9A7D6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05" y="1677970"/>
                <a:ext cx="6664751" cy="2807372"/>
              </a:xfrm>
              <a:prstGeom prst="rect">
                <a:avLst/>
              </a:prstGeom>
              <a:blipFill>
                <a:blip r:embed="rId3"/>
                <a:stretch>
                  <a:fillRect l="-951" t="-1351" r="-2091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CAAF0FB-CC23-A02F-414B-640D42194A42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446274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C9091-69E1-FC63-CAAA-7915807AF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73FAD-E73C-6782-AC9A-4E525E97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620500" cy="1325563"/>
          </a:xfrm>
        </p:spPr>
        <p:txBody>
          <a:bodyPr/>
          <a:lstStyle/>
          <a:p>
            <a:r>
              <a:rPr lang="en-US" dirty="0"/>
              <a:t>Charge Spectra VS Inclination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90E48-147B-16BF-92AB-01E2D3D2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559C27-4701-0BAE-6D8D-FCAB687BC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148279-290F-46F0-D4F3-485EB97E9C37}"/>
                  </a:ext>
                </a:extLst>
              </p:cNvPr>
              <p:cNvSpPr txBox="1"/>
              <p:nvPr/>
            </p:nvSpPr>
            <p:spPr>
              <a:xfrm>
                <a:off x="5382705" y="1677970"/>
                <a:ext cx="6664751" cy="3361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 </a:t>
                </a:r>
                <a:r>
                  <a:rPr lang="en-US" sz="2000" b="1" dirty="0"/>
                  <a:t>charge spectra </a:t>
                </a:r>
                <a:r>
                  <a:rPr lang="en-US" sz="2000" dirty="0"/>
                  <a:t>at different </a:t>
                </a:r>
                <a:r>
                  <a:rPr lang="en-US" sz="2000" b="1" dirty="0"/>
                  <a:t>inclination angles </a:t>
                </a:r>
                <a:r>
                  <a:rPr lang="en-US" sz="2000" dirty="0"/>
                  <a:t>with</a:t>
                </a:r>
                <a:r>
                  <a:rPr lang="en-US" sz="2000" b="1" dirty="0"/>
                  <a:t> magnetic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000" b="1" dirty="0"/>
                  <a:t> ~ 1.4 T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Charge calculation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Major signal channel selection by accumulated signals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Observations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Mean charge remains consistent across most angles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cases show behavior different </a:t>
                </a:r>
                <a:r>
                  <a:rPr lang="en-US" dirty="0"/>
                  <a:t>from other angles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Takeaway</a:t>
                </a:r>
                <a:r>
                  <a:rPr lang="en-US" sz="2000" dirty="0"/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Overall </a:t>
                </a:r>
                <a:r>
                  <a:rPr lang="en-US" b="1" dirty="0"/>
                  <a:t>angular dependence is weak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148279-290F-46F0-D4F3-485EB97E9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05" y="1677970"/>
                <a:ext cx="6664751" cy="3361369"/>
              </a:xfrm>
              <a:prstGeom prst="rect">
                <a:avLst/>
              </a:prstGeom>
              <a:blipFill>
                <a:blip r:embed="rId3"/>
                <a:stretch>
                  <a:fillRect l="-951" t="-1132" r="-2091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3CA5DCD-E274-B137-2DCB-432120FC55F9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3410716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0CAE6-40EA-22C2-C167-600965523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47BB-6E26-473A-A0FF-6848F265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Gain VS Magnetic Field (w/ HV)@ </a:t>
            </a:r>
            <a:r>
              <a:rPr lang="en-US" dirty="0" err="1"/>
              <a:t>θ</a:t>
            </a:r>
            <a:r>
              <a:rPr lang="en-US" dirty="0"/>
              <a:t>=0°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B1E00-6AB9-50F9-8204-105E28BF1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620E4-AA3B-F1CB-1F6D-17D26B08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62C022-31F9-9470-0915-6F3885E9BF54}"/>
              </a:ext>
            </a:extLst>
          </p:cNvPr>
          <p:cNvSpPr txBox="1"/>
          <p:nvPr/>
        </p:nvSpPr>
        <p:spPr>
          <a:xfrm>
            <a:off x="5382705" y="1677970"/>
            <a:ext cx="66647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Measured </a:t>
            </a:r>
            <a:r>
              <a:rPr lang="en-US" sz="2000" b="1" dirty="0"/>
              <a:t>mean charge as a function of magnet current </a:t>
            </a:r>
            <a:r>
              <a:rPr lang="en-US" sz="2000" dirty="0"/>
              <a:t>at different </a:t>
            </a:r>
            <a:r>
              <a:rPr lang="en-US" sz="2000" b="1" dirty="0"/>
              <a:t>bias voltage</a:t>
            </a:r>
            <a:endParaRPr lang="en-US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Charge calculation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Major signal channel selection by accumulated signals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Observations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Mean charge reduces as higher magnet current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Mean charge increases as higher bias voltage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Takeaway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b="1" dirty="0"/>
              <a:t>Gain partially recovered </a:t>
            </a:r>
            <a:r>
              <a:rPr lang="en-US" dirty="0"/>
              <a:t>by </a:t>
            </a:r>
            <a:r>
              <a:rPr lang="en-US" b="1" dirty="0"/>
              <a:t>increasing bias voltage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2F571-492C-0AD5-C6AB-8B39170B0174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3934946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2E149-4EBF-77DA-1418-3FD2409EB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680B6-611D-7B52-B841-9E023C051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Data Taking and Online Monitoring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F6743-630B-4B0A-08F5-1C970B6BD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 descr="Table&#10;&#10;AI-generated content may be incorrect.">
            <a:extLst>
              <a:ext uri="{FF2B5EF4-FFF2-40B4-BE49-F238E27FC236}">
                <a16:creationId xmlns:a16="http://schemas.microsoft.com/office/drawing/2014/main" id="{BA3F5724-F4BB-F3BD-A7EA-99E0A0B54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340" y="1674443"/>
            <a:ext cx="6033937" cy="2710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445711-DBBE-46DF-0B93-8BCED2C55D74}"/>
              </a:ext>
            </a:extLst>
          </p:cNvPr>
          <p:cNvSpPr txBox="1"/>
          <p:nvPr/>
        </p:nvSpPr>
        <p:spPr>
          <a:xfrm>
            <a:off x="452873" y="4717323"/>
            <a:ext cx="117391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RCDAQ-based data acquisition @ ~1.5 kHz on tape, VNC, </a:t>
            </a:r>
            <a:r>
              <a:rPr lang="en-US" sz="2200" dirty="0" err="1"/>
              <a:t>elog</a:t>
            </a: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Fully automated data taking in a batch mode (except for magnet ramp-up and ramp-down)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Real-time tabulated data summaries generated during data taking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Express online data quality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9B5CC-1AB6-AD7B-A802-A786386B3156}"/>
              </a:ext>
            </a:extLst>
          </p:cNvPr>
          <p:cNvSpPr txBox="1"/>
          <p:nvPr/>
        </p:nvSpPr>
        <p:spPr>
          <a:xfrm>
            <a:off x="486657" y="1182978"/>
            <a:ext cx="531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Online Monitoring DAQ PC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1EFFE-92A4-934C-FB6F-DDEC8A92267F}"/>
              </a:ext>
            </a:extLst>
          </p:cNvPr>
          <p:cNvSpPr txBox="1"/>
          <p:nvPr/>
        </p:nvSpPr>
        <p:spPr>
          <a:xfrm>
            <a:off x="6430175" y="1182978"/>
            <a:ext cx="531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Summary Google Sheet</a:t>
            </a:r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D8ED68B-AC64-2170-A03D-943CED6D4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27" y="1634134"/>
            <a:ext cx="5375752" cy="2916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8B7C36-66C4-0A46-A440-D3974B649A24}"/>
              </a:ext>
            </a:extLst>
          </p:cNvPr>
          <p:cNvSpPr txBox="1"/>
          <p:nvPr/>
        </p:nvSpPr>
        <p:spPr>
          <a:xfrm>
            <a:off x="5886043" y="4461000"/>
            <a:ext cx="61705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https://</a:t>
            </a:r>
            <a:r>
              <a:rPr lang="en-US" sz="800" dirty="0" err="1">
                <a:hlinkClick r:id="rId4"/>
              </a:rPr>
              <a:t>docs.google.com</a:t>
            </a:r>
            <a:r>
              <a:rPr lang="en-US" sz="800" dirty="0">
                <a:hlinkClick r:id="rId4"/>
              </a:rPr>
              <a:t>/spreadsheets/d/1YWhTMTupEhW2SHGdD-VX3CkcM7VUVixBggy1QHezrBc/</a:t>
            </a:r>
            <a:r>
              <a:rPr lang="en-US" sz="800" dirty="0" err="1">
                <a:hlinkClick r:id="rId4"/>
              </a:rPr>
              <a:t>edit?usp</a:t>
            </a:r>
            <a:r>
              <a:rPr lang="en-US" sz="800" dirty="0">
                <a:hlinkClick r:id="rId4"/>
              </a:rPr>
              <a:t>=sharing</a:t>
            </a:r>
            <a:endParaRPr lang="en-US" sz="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164BD4-7A86-9F50-CBAB-E472CD1FB893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6952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98834-B9CF-1C89-087C-3B6A7387C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E0F1C-3833-01FD-5499-EF9328A8F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546100" cy="1325563"/>
          </a:xfrm>
        </p:spPr>
        <p:txBody>
          <a:bodyPr/>
          <a:lstStyle/>
          <a:p>
            <a:r>
              <a:rPr lang="en-US" dirty="0"/>
              <a:t>Gain VS Magnetic Field (w/ HV)@ </a:t>
            </a:r>
            <a:r>
              <a:rPr lang="en-US" dirty="0" err="1"/>
              <a:t>θ</a:t>
            </a:r>
            <a:r>
              <a:rPr lang="en-US" dirty="0"/>
              <a:t>=+13°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29500-0068-5C39-658A-62F50E205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C652D-EDD3-12A4-98DF-0D292EDE2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534084-0B97-F966-95B5-548E0649E1B2}"/>
              </a:ext>
            </a:extLst>
          </p:cNvPr>
          <p:cNvSpPr txBox="1"/>
          <p:nvPr/>
        </p:nvSpPr>
        <p:spPr>
          <a:xfrm>
            <a:off x="5382705" y="1677970"/>
            <a:ext cx="66647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Measured </a:t>
            </a:r>
            <a:r>
              <a:rPr lang="en-US" sz="2000" b="1" dirty="0"/>
              <a:t>mean charge as a function of magnet current </a:t>
            </a:r>
            <a:r>
              <a:rPr lang="en-US" sz="2000" dirty="0"/>
              <a:t>at different </a:t>
            </a:r>
            <a:r>
              <a:rPr lang="en-US" sz="2000" b="1" dirty="0"/>
              <a:t>bias voltage</a:t>
            </a:r>
            <a:endParaRPr lang="en-US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Charge calculation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Major signal channel selection by accumulated signals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Observations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Mean charge reduces as higher magnet current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Mean charge increases as higher bias voltage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/>
              <a:t>Takeaway</a:t>
            </a:r>
            <a:r>
              <a:rPr lang="en-US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b="1" dirty="0"/>
              <a:t>Gain partially recovered </a:t>
            </a:r>
            <a:r>
              <a:rPr lang="en-US" dirty="0"/>
              <a:t>by </a:t>
            </a:r>
            <a:r>
              <a:rPr lang="en-US" b="1" dirty="0"/>
              <a:t>increasing bias voltage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AE718F-64CE-2764-8F57-AA16A5E08A0A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1508766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577C1-75A3-7BB4-B8CE-F2FD8F900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0EBB5-3853-B640-D3AB-E9E4AE0F5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843E4-F44A-E185-F934-715C377E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Typical Waveforms (Single Event)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4716600-FC5C-2039-0EFC-4FE261D86787}"/>
              </a:ext>
            </a:extLst>
          </p:cNvPr>
          <p:cNvSpPr txBox="1"/>
          <p:nvPr/>
        </p:nvSpPr>
        <p:spPr>
          <a:xfrm>
            <a:off x="508950" y="5608764"/>
            <a:ext cx="1155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900" dirty="0"/>
              <a:t>Main </a:t>
            </a:r>
            <a:r>
              <a:rPr lang="en-US" sz="1900" b="1" dirty="0"/>
              <a:t>charge sharing </a:t>
            </a:r>
            <a:r>
              <a:rPr lang="en-US" sz="1900" dirty="0"/>
              <a:t>occurs between channels 17 and 18, with </a:t>
            </a:r>
            <a:r>
              <a:rPr lang="en-US" sz="1900" b="1" dirty="0" err="1"/>
              <a:t>afterpulsing</a:t>
            </a:r>
            <a:r>
              <a:rPr lang="en-US" sz="1900" dirty="0"/>
              <a:t> observed in channel 18.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033E44-4A9C-32B8-CA34-5468F70880DB}"/>
              </a:ext>
            </a:extLst>
          </p:cNvPr>
          <p:cNvGrpSpPr/>
          <p:nvPr/>
        </p:nvGrpSpPr>
        <p:grpSpPr>
          <a:xfrm>
            <a:off x="261301" y="1325880"/>
            <a:ext cx="11669399" cy="4259239"/>
            <a:chOff x="261301" y="1325880"/>
            <a:chExt cx="11669399" cy="4259239"/>
          </a:xfrm>
        </p:grpSpPr>
        <p:pic>
          <p:nvPicPr>
            <p:cNvPr id="8" name="Picture 7" descr="Graphical user interface, rectangle&#10;&#10;AI-generated content may be incorrect.">
              <a:extLst>
                <a:ext uri="{FF2B5EF4-FFF2-40B4-BE49-F238E27FC236}">
                  <a16:creationId xmlns:a16="http://schemas.microsoft.com/office/drawing/2014/main" id="{4448DDCC-ACB1-F5A5-9DAE-2B4D6AA14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301" y="1325880"/>
              <a:ext cx="11669399" cy="420624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1A0BC51-190F-EACA-25A0-D5462AC1B6D8}"/>
                </a:ext>
              </a:extLst>
            </p:cNvPr>
            <p:cNvSpPr txBox="1"/>
            <p:nvPr/>
          </p:nvSpPr>
          <p:spPr>
            <a:xfrm>
              <a:off x="788503" y="2176735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5A797E1-A594-F74B-3535-4EE9A9990206}"/>
                </a:ext>
              </a:extLst>
            </p:cNvPr>
            <p:cNvSpPr txBox="1"/>
            <p:nvPr/>
          </p:nvSpPr>
          <p:spPr>
            <a:xfrm>
              <a:off x="3697355" y="2176735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136620-B488-694D-F9F9-12A5299FBA70}"/>
                </a:ext>
              </a:extLst>
            </p:cNvPr>
            <p:cNvSpPr txBox="1"/>
            <p:nvPr/>
          </p:nvSpPr>
          <p:spPr>
            <a:xfrm>
              <a:off x="6652592" y="2176734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16CCD2-49FB-26C3-0A32-A1BA51EB2E1D}"/>
                </a:ext>
              </a:extLst>
            </p:cNvPr>
            <p:cNvSpPr txBox="1"/>
            <p:nvPr/>
          </p:nvSpPr>
          <p:spPr>
            <a:xfrm>
              <a:off x="9607825" y="2176733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ch13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903312-D04A-E940-758C-58B7E5387050}"/>
                </a:ext>
              </a:extLst>
            </p:cNvPr>
            <p:cNvSpPr txBox="1"/>
            <p:nvPr/>
          </p:nvSpPr>
          <p:spPr>
            <a:xfrm>
              <a:off x="788503" y="3557798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ch16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05549A8-57FC-6D99-08CC-CC9745E2E3A6}"/>
                </a:ext>
              </a:extLst>
            </p:cNvPr>
            <p:cNvSpPr txBox="1"/>
            <p:nvPr/>
          </p:nvSpPr>
          <p:spPr>
            <a:xfrm>
              <a:off x="3697355" y="3557798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ch17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AC0C99-DF1F-F5EF-0EDC-25EA253AEFAA}"/>
                </a:ext>
              </a:extLst>
            </p:cNvPr>
            <p:cNvSpPr txBox="1"/>
            <p:nvPr/>
          </p:nvSpPr>
          <p:spPr>
            <a:xfrm>
              <a:off x="6652592" y="3557797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ch18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C824EC-1931-C5D9-C1E2-F067DF2B1D09}"/>
                </a:ext>
              </a:extLst>
            </p:cNvPr>
            <p:cNvSpPr txBox="1"/>
            <p:nvPr/>
          </p:nvSpPr>
          <p:spPr>
            <a:xfrm>
              <a:off x="9607825" y="3557796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633D375-0D97-7B6E-FC69-47896B82CD50}"/>
                </a:ext>
              </a:extLst>
            </p:cNvPr>
            <p:cNvSpPr txBox="1"/>
            <p:nvPr/>
          </p:nvSpPr>
          <p:spPr>
            <a:xfrm>
              <a:off x="788503" y="4985244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ch22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D49DC0E-53E4-6065-E183-CF162D9EC765}"/>
                </a:ext>
              </a:extLst>
            </p:cNvPr>
            <p:cNvSpPr txBox="1"/>
            <p:nvPr/>
          </p:nvSpPr>
          <p:spPr>
            <a:xfrm>
              <a:off x="3697355" y="4985244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ch23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25C2E29-65F5-0024-661C-E03C54A816F7}"/>
                </a:ext>
              </a:extLst>
            </p:cNvPr>
            <p:cNvSpPr txBox="1"/>
            <p:nvPr/>
          </p:nvSpPr>
          <p:spPr>
            <a:xfrm>
              <a:off x="6652592" y="4985243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ch24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6284345-821C-B3A4-2731-6B838D9F1672}"/>
                </a:ext>
              </a:extLst>
            </p:cNvPr>
            <p:cNvSpPr txBox="1"/>
            <p:nvPr/>
          </p:nvSpPr>
          <p:spPr>
            <a:xfrm>
              <a:off x="9607825" y="4985242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ch25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BDC6B72-87DE-652D-96F8-B142C08463CC}"/>
                </a:ext>
              </a:extLst>
            </p:cNvPr>
            <p:cNvSpPr txBox="1"/>
            <p:nvPr/>
          </p:nvSpPr>
          <p:spPr>
            <a:xfrm rot="16200000">
              <a:off x="-20138" y="1882940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9569208-F21C-2489-9C1A-2D44D6BCF962}"/>
                </a:ext>
              </a:extLst>
            </p:cNvPr>
            <p:cNvSpPr txBox="1"/>
            <p:nvPr/>
          </p:nvSpPr>
          <p:spPr>
            <a:xfrm>
              <a:off x="774059" y="2529587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55E1210-12FB-A74E-E8A4-CE023DC67366}"/>
                </a:ext>
              </a:extLst>
            </p:cNvPr>
            <p:cNvSpPr txBox="1"/>
            <p:nvPr/>
          </p:nvSpPr>
          <p:spPr>
            <a:xfrm rot="16200000">
              <a:off x="-20139" y="3285653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4DA630D-62EC-DFEE-0B1F-54B1329BB024}"/>
                </a:ext>
              </a:extLst>
            </p:cNvPr>
            <p:cNvSpPr txBox="1"/>
            <p:nvPr/>
          </p:nvSpPr>
          <p:spPr>
            <a:xfrm>
              <a:off x="774058" y="3928490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560033A-0E59-2401-D726-D6C4930E276B}"/>
                </a:ext>
              </a:extLst>
            </p:cNvPr>
            <p:cNvSpPr txBox="1"/>
            <p:nvPr/>
          </p:nvSpPr>
          <p:spPr>
            <a:xfrm rot="16200000">
              <a:off x="-20139" y="4688366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AABC3C1-8328-C6D9-A358-90BAF6B3A95B}"/>
                </a:ext>
              </a:extLst>
            </p:cNvPr>
            <p:cNvSpPr txBox="1"/>
            <p:nvPr/>
          </p:nvSpPr>
          <p:spPr>
            <a:xfrm>
              <a:off x="774058" y="5331203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B5CCB01-9D83-A762-EEB2-4C02407D6225}"/>
                </a:ext>
              </a:extLst>
            </p:cNvPr>
            <p:cNvSpPr txBox="1"/>
            <p:nvPr/>
          </p:nvSpPr>
          <p:spPr>
            <a:xfrm rot="16200000">
              <a:off x="2895935" y="1882940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420DB64-8D04-7AD0-5687-F6F7696E33C9}"/>
                </a:ext>
              </a:extLst>
            </p:cNvPr>
            <p:cNvSpPr txBox="1"/>
            <p:nvPr/>
          </p:nvSpPr>
          <p:spPr>
            <a:xfrm>
              <a:off x="3707322" y="2529587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43C18A2-8265-3B85-34EC-97B2A1DA3B27}"/>
                </a:ext>
              </a:extLst>
            </p:cNvPr>
            <p:cNvSpPr txBox="1"/>
            <p:nvPr/>
          </p:nvSpPr>
          <p:spPr>
            <a:xfrm rot="16200000">
              <a:off x="2885968" y="3281445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CE037B9-F79D-98D6-E944-4E3C77C5DC3D}"/>
                </a:ext>
              </a:extLst>
            </p:cNvPr>
            <p:cNvSpPr txBox="1"/>
            <p:nvPr/>
          </p:nvSpPr>
          <p:spPr>
            <a:xfrm>
              <a:off x="3697355" y="392428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925D1B9-7846-D30C-1DD9-E151420AD58F}"/>
                </a:ext>
              </a:extLst>
            </p:cNvPr>
            <p:cNvSpPr txBox="1"/>
            <p:nvPr/>
          </p:nvSpPr>
          <p:spPr>
            <a:xfrm rot="16200000">
              <a:off x="2895935" y="4692116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2C30A75-CF08-8DBB-D4B3-097CDFAE653E}"/>
                </a:ext>
              </a:extLst>
            </p:cNvPr>
            <p:cNvSpPr txBox="1"/>
            <p:nvPr/>
          </p:nvSpPr>
          <p:spPr>
            <a:xfrm>
              <a:off x="3707322" y="5331143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682625A-427A-D266-A035-05D4F10FFCD2}"/>
                </a:ext>
              </a:extLst>
            </p:cNvPr>
            <p:cNvSpPr txBox="1"/>
            <p:nvPr/>
          </p:nvSpPr>
          <p:spPr>
            <a:xfrm rot="16200000">
              <a:off x="5818884" y="1882506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97BB9A1-F6CE-8C2C-9106-0D4EC4FB07BB}"/>
                </a:ext>
              </a:extLst>
            </p:cNvPr>
            <p:cNvSpPr txBox="1"/>
            <p:nvPr/>
          </p:nvSpPr>
          <p:spPr>
            <a:xfrm>
              <a:off x="6640585" y="2525343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F042EA8-FE4D-9DC3-BB74-9951530AC012}"/>
                </a:ext>
              </a:extLst>
            </p:cNvPr>
            <p:cNvSpPr txBox="1"/>
            <p:nvPr/>
          </p:nvSpPr>
          <p:spPr>
            <a:xfrm rot="16200000">
              <a:off x="5818884" y="3281445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3DC08D2-9E1C-4D3E-AEA7-587C0D8B436D}"/>
                </a:ext>
              </a:extLst>
            </p:cNvPr>
            <p:cNvSpPr txBox="1"/>
            <p:nvPr/>
          </p:nvSpPr>
          <p:spPr>
            <a:xfrm>
              <a:off x="6640585" y="392809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70E4325-1A60-78CE-82E5-7522C821789F}"/>
                </a:ext>
              </a:extLst>
            </p:cNvPr>
            <p:cNvSpPr txBox="1"/>
            <p:nvPr/>
          </p:nvSpPr>
          <p:spPr>
            <a:xfrm rot="16200000">
              <a:off x="5818884" y="4695382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30F263F-BE39-A06E-0D05-8FF484E52AA9}"/>
                </a:ext>
              </a:extLst>
            </p:cNvPr>
            <p:cNvSpPr txBox="1"/>
            <p:nvPr/>
          </p:nvSpPr>
          <p:spPr>
            <a:xfrm>
              <a:off x="6640585" y="533093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8D4CA11-6121-F459-2E14-DEA490A4E37F}"/>
                </a:ext>
              </a:extLst>
            </p:cNvPr>
            <p:cNvSpPr txBox="1"/>
            <p:nvPr/>
          </p:nvSpPr>
          <p:spPr>
            <a:xfrm rot="16200000">
              <a:off x="8739742" y="1882505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09464F5-A6EF-EE2C-4A54-59543361D071}"/>
                </a:ext>
              </a:extLst>
            </p:cNvPr>
            <p:cNvSpPr txBox="1"/>
            <p:nvPr/>
          </p:nvSpPr>
          <p:spPr>
            <a:xfrm>
              <a:off x="9561443" y="252534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0041FD9-8E31-1CC7-8E0F-E46326CCC886}"/>
                </a:ext>
              </a:extLst>
            </p:cNvPr>
            <p:cNvSpPr txBox="1"/>
            <p:nvPr/>
          </p:nvSpPr>
          <p:spPr>
            <a:xfrm rot="16200000">
              <a:off x="8762114" y="3281445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B3AA949-4433-D0F4-4FE1-F33A34E42641}"/>
                </a:ext>
              </a:extLst>
            </p:cNvPr>
            <p:cNvSpPr txBox="1"/>
            <p:nvPr/>
          </p:nvSpPr>
          <p:spPr>
            <a:xfrm>
              <a:off x="9583815" y="392809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6538433-716E-70DF-257A-C738F0ACB5C5}"/>
                </a:ext>
              </a:extLst>
            </p:cNvPr>
            <p:cNvSpPr txBox="1"/>
            <p:nvPr/>
          </p:nvSpPr>
          <p:spPr>
            <a:xfrm rot="16200000">
              <a:off x="8735554" y="4695382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38389B0-13BF-D424-9383-3C018D8B7375}"/>
                </a:ext>
              </a:extLst>
            </p:cNvPr>
            <p:cNvSpPr txBox="1"/>
            <p:nvPr/>
          </p:nvSpPr>
          <p:spPr>
            <a:xfrm>
              <a:off x="9557255" y="533093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30FE89-B2EE-8C7A-454D-53E58AACACD1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1862161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3913C-9139-B9FD-2898-15C1CC904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FDADC8F-CF73-015C-E89F-758C1FE896E9}"/>
              </a:ext>
            </a:extLst>
          </p:cNvPr>
          <p:cNvSpPr txBox="1"/>
          <p:nvPr/>
        </p:nvSpPr>
        <p:spPr>
          <a:xfrm>
            <a:off x="508950" y="5608764"/>
            <a:ext cx="11556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900" dirty="0"/>
              <a:t>Main </a:t>
            </a:r>
            <a:r>
              <a:rPr lang="en-US" sz="1900" b="1" dirty="0"/>
              <a:t>charge sharing </a:t>
            </a:r>
            <a:r>
              <a:rPr lang="en-US" sz="1900" dirty="0"/>
              <a:t>occurs between channels 17 and 18, with </a:t>
            </a:r>
            <a:r>
              <a:rPr lang="en-US" sz="1900" b="1" dirty="0" err="1"/>
              <a:t>afterpulsing</a:t>
            </a:r>
            <a:r>
              <a:rPr lang="en-US" sz="1900" dirty="0"/>
              <a:t> observed in channel 18.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900" dirty="0"/>
              <a:t>Additional channels also show signal activity when up to 10k waveforms are accumulated.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64E2A6-67AA-53CB-B84F-50C517BF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Typical Accumulated Waveforms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9152E-EB39-28B2-D606-C82EA5008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4834DFD-9D2A-33DF-995E-1125E75ADD55}"/>
              </a:ext>
            </a:extLst>
          </p:cNvPr>
          <p:cNvGrpSpPr/>
          <p:nvPr/>
        </p:nvGrpSpPr>
        <p:grpSpPr>
          <a:xfrm>
            <a:off x="261301" y="1325880"/>
            <a:ext cx="11669399" cy="4259239"/>
            <a:chOff x="261301" y="1325880"/>
            <a:chExt cx="11669399" cy="4259239"/>
          </a:xfrm>
        </p:grpSpPr>
        <p:pic>
          <p:nvPicPr>
            <p:cNvPr id="8" name="Picture 7" descr="Graphical user interface, diagram&#10;&#10;AI-generated content may be incorrect.">
              <a:extLst>
                <a:ext uri="{FF2B5EF4-FFF2-40B4-BE49-F238E27FC236}">
                  <a16:creationId xmlns:a16="http://schemas.microsoft.com/office/drawing/2014/main" id="{33B05AC6-843E-D48E-8128-01122D37F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301" y="1325880"/>
              <a:ext cx="11669399" cy="42062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0D420F-3D3A-6EB7-76AA-138C7F2CE0D4}"/>
                </a:ext>
              </a:extLst>
            </p:cNvPr>
            <p:cNvSpPr txBox="1"/>
            <p:nvPr/>
          </p:nvSpPr>
          <p:spPr>
            <a:xfrm>
              <a:off x="788503" y="2176735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41228B-897B-55C2-569F-9922553787D8}"/>
                </a:ext>
              </a:extLst>
            </p:cNvPr>
            <p:cNvSpPr txBox="1"/>
            <p:nvPr/>
          </p:nvSpPr>
          <p:spPr>
            <a:xfrm>
              <a:off x="3697355" y="2176735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D69D3D-E2F0-C17E-9FFC-DC822A559B01}"/>
                </a:ext>
              </a:extLst>
            </p:cNvPr>
            <p:cNvSpPr txBox="1"/>
            <p:nvPr/>
          </p:nvSpPr>
          <p:spPr>
            <a:xfrm>
              <a:off x="6652592" y="2176734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90F73D-46D9-2232-669B-22275FE57568}"/>
                </a:ext>
              </a:extLst>
            </p:cNvPr>
            <p:cNvSpPr txBox="1"/>
            <p:nvPr/>
          </p:nvSpPr>
          <p:spPr>
            <a:xfrm>
              <a:off x="9607825" y="2176733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E5C342-DCED-E87B-A634-E0118728BA77}"/>
                </a:ext>
              </a:extLst>
            </p:cNvPr>
            <p:cNvSpPr txBox="1"/>
            <p:nvPr/>
          </p:nvSpPr>
          <p:spPr>
            <a:xfrm>
              <a:off x="788503" y="3557798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ch16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C589E0F-04A3-B1DC-BE10-F7392DEADABF}"/>
                </a:ext>
              </a:extLst>
            </p:cNvPr>
            <p:cNvSpPr txBox="1"/>
            <p:nvPr/>
          </p:nvSpPr>
          <p:spPr>
            <a:xfrm>
              <a:off x="3697355" y="3557798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ch17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0B1F918-B332-2220-BAB6-94C2040B421D}"/>
                </a:ext>
              </a:extLst>
            </p:cNvPr>
            <p:cNvSpPr txBox="1"/>
            <p:nvPr/>
          </p:nvSpPr>
          <p:spPr>
            <a:xfrm>
              <a:off x="6652592" y="3557797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ch18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2439432-CA81-97FA-A9D0-B37EA9386F4C}"/>
                </a:ext>
              </a:extLst>
            </p:cNvPr>
            <p:cNvSpPr txBox="1"/>
            <p:nvPr/>
          </p:nvSpPr>
          <p:spPr>
            <a:xfrm>
              <a:off x="9607825" y="3557796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ch19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99E52E2-F5F4-FF18-E807-7615499693C3}"/>
                </a:ext>
              </a:extLst>
            </p:cNvPr>
            <p:cNvSpPr txBox="1"/>
            <p:nvPr/>
          </p:nvSpPr>
          <p:spPr>
            <a:xfrm>
              <a:off x="788503" y="4985244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ch22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82C234E-4D06-37A3-FB87-87B04026E465}"/>
                </a:ext>
              </a:extLst>
            </p:cNvPr>
            <p:cNvSpPr txBox="1"/>
            <p:nvPr/>
          </p:nvSpPr>
          <p:spPr>
            <a:xfrm>
              <a:off x="3697355" y="4985244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ch23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FE2A169-1985-8206-D2A2-2F4B4663C350}"/>
                </a:ext>
              </a:extLst>
            </p:cNvPr>
            <p:cNvSpPr txBox="1"/>
            <p:nvPr/>
          </p:nvSpPr>
          <p:spPr>
            <a:xfrm>
              <a:off x="6652592" y="4985243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ch24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F4CD3D5-25DB-B17B-6ED3-16806903B164}"/>
                </a:ext>
              </a:extLst>
            </p:cNvPr>
            <p:cNvSpPr txBox="1"/>
            <p:nvPr/>
          </p:nvSpPr>
          <p:spPr>
            <a:xfrm>
              <a:off x="9607825" y="4985242"/>
              <a:ext cx="1895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ch25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F1DDABA-C562-B030-E1FB-40FE769C2BD1}"/>
                </a:ext>
              </a:extLst>
            </p:cNvPr>
            <p:cNvSpPr txBox="1"/>
            <p:nvPr/>
          </p:nvSpPr>
          <p:spPr>
            <a:xfrm rot="16200000">
              <a:off x="-47642" y="1882940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D006226-970A-89F4-9EEB-CB308D7C3B54}"/>
                </a:ext>
              </a:extLst>
            </p:cNvPr>
            <p:cNvSpPr txBox="1"/>
            <p:nvPr/>
          </p:nvSpPr>
          <p:spPr>
            <a:xfrm>
              <a:off x="774059" y="2529587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3AB6B08-E805-B761-5077-A878E897D97E}"/>
                </a:ext>
              </a:extLst>
            </p:cNvPr>
            <p:cNvSpPr txBox="1"/>
            <p:nvPr/>
          </p:nvSpPr>
          <p:spPr>
            <a:xfrm rot="16200000">
              <a:off x="-47643" y="3285653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E3A06CB-71D1-637A-D6BA-DA793F0C0771}"/>
                </a:ext>
              </a:extLst>
            </p:cNvPr>
            <p:cNvSpPr txBox="1"/>
            <p:nvPr/>
          </p:nvSpPr>
          <p:spPr>
            <a:xfrm>
              <a:off x="774058" y="3928490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E7030A1-2C6A-EA6B-1924-00D21ECCC294}"/>
                </a:ext>
              </a:extLst>
            </p:cNvPr>
            <p:cNvSpPr txBox="1"/>
            <p:nvPr/>
          </p:nvSpPr>
          <p:spPr>
            <a:xfrm rot="16200000">
              <a:off x="-47643" y="4688366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D9A6C2A-DF2D-3E73-23CC-20459CB74DD3}"/>
                </a:ext>
              </a:extLst>
            </p:cNvPr>
            <p:cNvSpPr txBox="1"/>
            <p:nvPr/>
          </p:nvSpPr>
          <p:spPr>
            <a:xfrm>
              <a:off x="774058" y="5331203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4061D67-C2AE-8E67-4963-D3FDC8261150}"/>
                </a:ext>
              </a:extLst>
            </p:cNvPr>
            <p:cNvSpPr txBox="1"/>
            <p:nvPr/>
          </p:nvSpPr>
          <p:spPr>
            <a:xfrm rot="16200000">
              <a:off x="2885621" y="1882940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0FC4AD9-F2BD-0A12-CADF-50B7B49AD824}"/>
                </a:ext>
              </a:extLst>
            </p:cNvPr>
            <p:cNvSpPr txBox="1"/>
            <p:nvPr/>
          </p:nvSpPr>
          <p:spPr>
            <a:xfrm>
              <a:off x="3707322" y="2529587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C58CA2B-A9B6-DDE5-951E-40BFDE915FDC}"/>
                </a:ext>
              </a:extLst>
            </p:cNvPr>
            <p:cNvSpPr txBox="1"/>
            <p:nvPr/>
          </p:nvSpPr>
          <p:spPr>
            <a:xfrm rot="16200000">
              <a:off x="2875654" y="3281445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51E08FC-A128-2D54-A3E0-187242D35108}"/>
                </a:ext>
              </a:extLst>
            </p:cNvPr>
            <p:cNvSpPr txBox="1"/>
            <p:nvPr/>
          </p:nvSpPr>
          <p:spPr>
            <a:xfrm>
              <a:off x="3697355" y="392428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B9AFA26-8293-B54D-09ED-624AE940BE66}"/>
                </a:ext>
              </a:extLst>
            </p:cNvPr>
            <p:cNvSpPr txBox="1"/>
            <p:nvPr/>
          </p:nvSpPr>
          <p:spPr>
            <a:xfrm rot="16200000">
              <a:off x="2885621" y="4692116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DF500A8-2785-626F-1602-A5165EBEEB4E}"/>
                </a:ext>
              </a:extLst>
            </p:cNvPr>
            <p:cNvSpPr txBox="1"/>
            <p:nvPr/>
          </p:nvSpPr>
          <p:spPr>
            <a:xfrm>
              <a:off x="3707322" y="5331143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5589C9E-4B82-FFA6-ECF8-BC7C423F5261}"/>
                </a:ext>
              </a:extLst>
            </p:cNvPr>
            <p:cNvSpPr txBox="1"/>
            <p:nvPr/>
          </p:nvSpPr>
          <p:spPr>
            <a:xfrm rot="16200000">
              <a:off x="5818884" y="1882506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8FB752D-BFC1-4B3F-DC13-5B45B042B0EF}"/>
                </a:ext>
              </a:extLst>
            </p:cNvPr>
            <p:cNvSpPr txBox="1"/>
            <p:nvPr/>
          </p:nvSpPr>
          <p:spPr>
            <a:xfrm>
              <a:off x="6640585" y="2525343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33B1CED-C8C8-A9EF-C78C-BA93A0008F6C}"/>
                </a:ext>
              </a:extLst>
            </p:cNvPr>
            <p:cNvSpPr txBox="1"/>
            <p:nvPr/>
          </p:nvSpPr>
          <p:spPr>
            <a:xfrm rot="16200000">
              <a:off x="5818884" y="3281445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BB0ADEB-7521-810E-C89F-F0E848204DA1}"/>
                </a:ext>
              </a:extLst>
            </p:cNvPr>
            <p:cNvSpPr txBox="1"/>
            <p:nvPr/>
          </p:nvSpPr>
          <p:spPr>
            <a:xfrm>
              <a:off x="6640585" y="392809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23615DE-CC82-C28E-1573-CE15662AF98A}"/>
                </a:ext>
              </a:extLst>
            </p:cNvPr>
            <p:cNvSpPr txBox="1"/>
            <p:nvPr/>
          </p:nvSpPr>
          <p:spPr>
            <a:xfrm rot="16200000">
              <a:off x="5818884" y="4695382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071A6FC-8E0A-B9D4-119D-1DAC80DFE681}"/>
                </a:ext>
              </a:extLst>
            </p:cNvPr>
            <p:cNvSpPr txBox="1"/>
            <p:nvPr/>
          </p:nvSpPr>
          <p:spPr>
            <a:xfrm>
              <a:off x="6640585" y="533093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131F2F2-3307-7770-15A4-7C4B1A94CCB8}"/>
                </a:ext>
              </a:extLst>
            </p:cNvPr>
            <p:cNvSpPr txBox="1"/>
            <p:nvPr/>
          </p:nvSpPr>
          <p:spPr>
            <a:xfrm rot="16200000">
              <a:off x="8739742" y="1882505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A83EDEE-B00B-CC01-886C-DB4809E5BB51}"/>
                </a:ext>
              </a:extLst>
            </p:cNvPr>
            <p:cNvSpPr txBox="1"/>
            <p:nvPr/>
          </p:nvSpPr>
          <p:spPr>
            <a:xfrm>
              <a:off x="9561443" y="252534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A9D5209-D1AD-DB5D-0D6F-054AFE71233E}"/>
                </a:ext>
              </a:extLst>
            </p:cNvPr>
            <p:cNvSpPr txBox="1"/>
            <p:nvPr/>
          </p:nvSpPr>
          <p:spPr>
            <a:xfrm rot="16200000">
              <a:off x="8762114" y="3281445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25D530-B82A-AC22-4474-CDEDF907F43D}"/>
                </a:ext>
              </a:extLst>
            </p:cNvPr>
            <p:cNvSpPr txBox="1"/>
            <p:nvPr/>
          </p:nvSpPr>
          <p:spPr>
            <a:xfrm>
              <a:off x="9583815" y="392809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FB37A9B-EF33-25D8-3AAE-966B417797CA}"/>
                </a:ext>
              </a:extLst>
            </p:cNvPr>
            <p:cNvSpPr txBox="1"/>
            <p:nvPr/>
          </p:nvSpPr>
          <p:spPr>
            <a:xfrm rot="16200000">
              <a:off x="8735554" y="4695382"/>
              <a:ext cx="1113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Amplitude [mV]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4F5AFA8-AFF1-67D3-00E2-B3C650E1850F}"/>
                </a:ext>
              </a:extLst>
            </p:cNvPr>
            <p:cNvSpPr txBox="1"/>
            <p:nvPr/>
          </p:nvSpPr>
          <p:spPr>
            <a:xfrm>
              <a:off x="9557255" y="5330932"/>
              <a:ext cx="185649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Time Sampling Bin [200ps]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8531B5E-9616-E8A6-09E3-F2D7944FF3BE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1130233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B0ECD-D8F8-A64C-47C7-288356FF8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41BC0-AAFD-7B3C-12B3-4A7093EE6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430900" cy="1325563"/>
          </a:xfrm>
        </p:spPr>
        <p:txBody>
          <a:bodyPr/>
          <a:lstStyle/>
          <a:p>
            <a:r>
              <a:rPr lang="en-US" dirty="0"/>
              <a:t>Mean Charge Extraction (Gain)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EFF83-64FA-83BA-BAA1-8A321D20A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84A32A-A7CC-BF75-A31A-026379750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90461" y="-2423160"/>
            <a:ext cx="4211079" cy="11704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14FA7F-B35D-4225-3C36-E8BAFE25B44E}"/>
              </a:ext>
            </a:extLst>
          </p:cNvPr>
          <p:cNvSpPr txBox="1"/>
          <p:nvPr/>
        </p:nvSpPr>
        <p:spPr>
          <a:xfrm>
            <a:off x="508950" y="5350281"/>
            <a:ext cx="1155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Currently it is based on combined 1-photon &amp; 2-photon contributions (first-order approximation)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Eventually, will be extracting 1-photon event charge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Polya fit does not work well (see backup: gain saturation, no large amplitudes)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727FDE-7621-3475-6420-FF1E3B8EA8D8}"/>
              </a:ext>
            </a:extLst>
          </p:cNvPr>
          <p:cNvSpPr txBox="1"/>
          <p:nvPr/>
        </p:nvSpPr>
        <p:spPr>
          <a:xfrm>
            <a:off x="2540918" y="2981310"/>
            <a:ext cx="1239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1-photon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C0D2B7-9F0B-C828-885E-170D520081D2}"/>
              </a:ext>
            </a:extLst>
          </p:cNvPr>
          <p:cNvSpPr txBox="1"/>
          <p:nvPr/>
        </p:nvSpPr>
        <p:spPr>
          <a:xfrm>
            <a:off x="4031788" y="4021606"/>
            <a:ext cx="1239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2-photon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2E5AE9-C0CF-840E-F920-00151B3D4C2B}"/>
              </a:ext>
            </a:extLst>
          </p:cNvPr>
          <p:cNvSpPr txBox="1"/>
          <p:nvPr/>
        </p:nvSpPr>
        <p:spPr>
          <a:xfrm>
            <a:off x="8401880" y="2981310"/>
            <a:ext cx="1239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1-photon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6502A8-8DA0-F73A-989A-BD3A037A8A36}"/>
              </a:ext>
            </a:extLst>
          </p:cNvPr>
          <p:cNvSpPr txBox="1"/>
          <p:nvPr/>
        </p:nvSpPr>
        <p:spPr>
          <a:xfrm>
            <a:off x="9892750" y="4021606"/>
            <a:ext cx="1239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2-photon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C2CC24B9-F453-A7DA-5CD1-53FCF2449C9C}"/>
              </a:ext>
            </a:extLst>
          </p:cNvPr>
          <p:cNvSpPr/>
          <p:nvPr/>
        </p:nvSpPr>
        <p:spPr>
          <a:xfrm>
            <a:off x="5632174" y="2783414"/>
            <a:ext cx="596348" cy="732519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E564D7-9E86-E875-B402-2CCDB52704E5}"/>
              </a:ext>
            </a:extLst>
          </p:cNvPr>
          <p:cNvSpPr txBox="1"/>
          <p:nvPr/>
        </p:nvSpPr>
        <p:spPr>
          <a:xfrm>
            <a:off x="1199322" y="1282994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Fit pedestal (Gaussian) alone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2BB7F8-B70E-B07B-8CF3-BCF9B5579677}"/>
              </a:ext>
            </a:extLst>
          </p:cNvPr>
          <p:cNvSpPr txBox="1"/>
          <p:nvPr/>
        </p:nvSpPr>
        <p:spPr>
          <a:xfrm>
            <a:off x="6798365" y="1282994"/>
            <a:ext cx="4472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Apply a </a:t>
            </a:r>
            <a:r>
              <a:rPr lang="en-US" b="1" dirty="0"/>
              <a:t>4</a:t>
            </a:r>
            <a:r>
              <a:rPr lang="el-GR" b="1" dirty="0"/>
              <a:t>σ </a:t>
            </a:r>
            <a:r>
              <a:rPr lang="en-US" b="1" dirty="0"/>
              <a:t>cut to remove the pedestal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A7FB76-EDE3-BF4C-5AEF-ED2B85C517A2}"/>
              </a:ext>
            </a:extLst>
          </p:cNvPr>
          <p:cNvSpPr txBox="1"/>
          <p:nvPr/>
        </p:nvSpPr>
        <p:spPr>
          <a:xfrm>
            <a:off x="9385667" y="2458995"/>
            <a:ext cx="15540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Mean charge = </a:t>
            </a:r>
          </a:p>
          <a:p>
            <a:pPr algn="r"/>
            <a:r>
              <a:rPr lang="en-US" sz="1100" b="1" dirty="0" err="1">
                <a:solidFill>
                  <a:srgbClr val="0432FF"/>
                </a:solidFill>
              </a:rPr>
              <a:t>Histo→GetMean</a:t>
            </a:r>
            <a:r>
              <a:rPr lang="en-US" sz="1100" b="1" dirty="0">
                <a:solidFill>
                  <a:srgbClr val="0432FF"/>
                </a:solidFill>
              </a:rPr>
              <a:t>()</a:t>
            </a:r>
          </a:p>
          <a:p>
            <a:r>
              <a:rPr lang="en-US" sz="1100" dirty="0">
                <a:solidFill>
                  <a:srgbClr val="0432FF"/>
                </a:solidFill>
              </a:rPr>
              <a:t>Mean charge error = </a:t>
            </a:r>
          </a:p>
          <a:p>
            <a:pPr algn="r"/>
            <a:r>
              <a:rPr lang="en-US" sz="1100" b="1" dirty="0" err="1">
                <a:solidFill>
                  <a:srgbClr val="0432FF"/>
                </a:solidFill>
              </a:rPr>
              <a:t>Histo→GetRMS</a:t>
            </a:r>
            <a:r>
              <a:rPr lang="en-US" sz="1100" b="1" dirty="0">
                <a:solidFill>
                  <a:srgbClr val="0432FF"/>
                </a:solidFill>
              </a:rPr>
              <a:t>()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EE9F5-9EB3-49DB-D4AD-656B70933F8B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2050559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470A1-924C-05A2-30CF-4692A2F96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4F79E-C241-5337-1CD0-C6587CEDD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620500" cy="1325563"/>
          </a:xfrm>
        </p:spPr>
        <p:txBody>
          <a:bodyPr/>
          <a:lstStyle/>
          <a:p>
            <a:r>
              <a:rPr lang="en-US" dirty="0"/>
              <a:t>Charge Spectra VS 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4C711-E900-32D0-4D9C-2B947AB28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BA69D8-96DA-ADAC-6B09-2417B6FA9F11}"/>
              </a:ext>
            </a:extLst>
          </p:cNvPr>
          <p:cNvGrpSpPr/>
          <p:nvPr/>
        </p:nvGrpSpPr>
        <p:grpSpPr>
          <a:xfrm>
            <a:off x="243841" y="1323460"/>
            <a:ext cx="11704320" cy="4211080"/>
            <a:chOff x="243841" y="1323460"/>
            <a:chExt cx="11704320" cy="42110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754D85-3BEC-03A2-3E09-F7EF8CD87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990461" y="-2423160"/>
              <a:ext cx="4211079" cy="117043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4859A9B-2315-435F-43D3-BEC326EF5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2015"/>
            <a:stretch>
              <a:fillRect/>
            </a:stretch>
          </p:blipFill>
          <p:spPr>
            <a:xfrm rot="5400000">
              <a:off x="7034494" y="620874"/>
              <a:ext cx="4211079" cy="561625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A2B5DD2-D8B4-FD6B-8F5A-F27F22550CAD}"/>
                  </a:ext>
                </a:extLst>
              </p:cNvPr>
              <p:cNvSpPr txBox="1"/>
              <p:nvPr/>
            </p:nvSpPr>
            <p:spPr>
              <a:xfrm>
                <a:off x="508950" y="5350281"/>
                <a:ext cx="1155600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Charge calculation</a:t>
                </a:r>
                <a:r>
                  <a:rPr lang="en-US" dirty="0"/>
                  <a:t>: 3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4 neighboring pad selection. 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Peak shifts toward </a:t>
                </a:r>
                <a:r>
                  <a:rPr lang="en-US" b="1" dirty="0"/>
                  <a:t>lower charge values</a:t>
                </a:r>
                <a:r>
                  <a:rPr lang="en-US" dirty="0"/>
                  <a:t>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Gain reduction </a:t>
                </a:r>
                <a:r>
                  <a:rPr lang="en-US" dirty="0"/>
                  <a:t>with increasing magnetic field (see backup: full magnetic field set).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A2B5DD2-D8B4-FD6B-8F5A-F27F22550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50" y="5350281"/>
                <a:ext cx="11556000" cy="923330"/>
              </a:xfrm>
              <a:prstGeom prst="rect">
                <a:avLst/>
              </a:prstGeom>
              <a:blipFill>
                <a:blip r:embed="rId4"/>
                <a:stretch>
                  <a:fillRect l="-329" t="-274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B5EEACC-F8FD-29F6-4B15-5FE0F09F12D8}"/>
              </a:ext>
            </a:extLst>
          </p:cNvPr>
          <p:cNvSpPr txBox="1"/>
          <p:nvPr/>
        </p:nvSpPr>
        <p:spPr>
          <a:xfrm>
            <a:off x="1199322" y="1282994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With 0T Spectrum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DC0739-73D8-4DB2-DEAB-8B143D0CE0FB}"/>
              </a:ext>
            </a:extLst>
          </p:cNvPr>
          <p:cNvSpPr txBox="1"/>
          <p:nvPr/>
        </p:nvSpPr>
        <p:spPr>
          <a:xfrm>
            <a:off x="6798365" y="1282994"/>
            <a:ext cx="4472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Without 0T Spectrum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D08051-8365-E61A-A0F1-E0A7DE3A7D65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521286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2902B-F160-ED48-C295-7C1AFB56C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32BBE-2E10-B48E-88CF-48F8DA418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Gain VS Magnetic Field (w/ </a:t>
            </a:r>
            <a:r>
              <a:rPr lang="en-US" dirty="0" err="1"/>
              <a:t>θ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C9994-13FE-9D0D-B6B1-90071B4AE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9AF2BB-5E9C-2411-9741-2519F42AFE95}"/>
              </a:ext>
            </a:extLst>
          </p:cNvPr>
          <p:cNvGrpSpPr/>
          <p:nvPr/>
        </p:nvGrpSpPr>
        <p:grpSpPr>
          <a:xfrm>
            <a:off x="243841" y="1323460"/>
            <a:ext cx="11704320" cy="4211080"/>
            <a:chOff x="243841" y="1323460"/>
            <a:chExt cx="11704320" cy="42110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1A4F81-9A21-E0D9-FDC9-E191522D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990461" y="-2423160"/>
              <a:ext cx="4211079" cy="117043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E4913E-E196-3F46-D74A-248AA21BE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2122"/>
            <a:stretch>
              <a:fillRect/>
            </a:stretch>
          </p:blipFill>
          <p:spPr>
            <a:xfrm rot="5400000">
              <a:off x="7040757" y="627137"/>
              <a:ext cx="4211079" cy="560372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2F655E9-9D39-FBDA-0E5A-EA026521EAF7}"/>
              </a:ext>
            </a:extLst>
          </p:cNvPr>
          <p:cNvSpPr txBox="1"/>
          <p:nvPr/>
        </p:nvSpPr>
        <p:spPr>
          <a:xfrm>
            <a:off x="1195754" y="1323460"/>
            <a:ext cx="395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Time Window Based Analysis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60FEA8-EDBA-2B65-5770-F5F0A9135B26}"/>
              </a:ext>
            </a:extLst>
          </p:cNvPr>
          <p:cNvSpPr txBox="1"/>
          <p:nvPr/>
        </p:nvSpPr>
        <p:spPr>
          <a:xfrm>
            <a:off x="7037196" y="1339309"/>
            <a:ext cx="395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Threshold Based Analysis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F6228F-EE1C-325E-74DD-022F67882629}"/>
              </a:ext>
            </a:extLst>
          </p:cNvPr>
          <p:cNvSpPr txBox="1"/>
          <p:nvPr/>
        </p:nvSpPr>
        <p:spPr>
          <a:xfrm>
            <a:off x="508950" y="5504688"/>
            <a:ext cx="1155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Two independent analyses were conducted: time-window–based and threshold-based.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/>
              <a:t>The mean charge values from both methods are consistent</a:t>
            </a:r>
            <a:r>
              <a:rPr lang="en-US" sz="20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6B2290-CEB1-5428-7786-661DA4D2B5DB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2273534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FE648-77CE-9C39-C618-DD900709C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349A4-9F07-806B-B839-884B7657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 err="1"/>
              <a:t>Afterpulsing</a:t>
            </a:r>
            <a:r>
              <a:rPr lang="en-US" dirty="0"/>
              <a:t>: Accumulated Waveforms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CD32E-D3E5-2672-D956-D6FA1868A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C3F631-7CA8-5031-F13E-90D1BB6DA6D6}"/>
                  </a:ext>
                </a:extLst>
              </p:cNvPr>
              <p:cNvSpPr txBox="1"/>
              <p:nvPr/>
            </p:nvSpPr>
            <p:spPr>
              <a:xfrm>
                <a:off x="243841" y="1116100"/>
                <a:ext cx="11704319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+X tilt axis,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/>
                  <a:t> = 0.37T,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𝛉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=−1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2.5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, laser tune 40 %, laser rep rate 1.6 kHz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C3F631-7CA8-5031-F13E-90D1BB6DA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1" y="1116100"/>
                <a:ext cx="11704319" cy="402931"/>
              </a:xfrm>
              <a:prstGeom prst="rect">
                <a:avLst/>
              </a:prstGeom>
              <a:blipFill>
                <a:blip r:embed="rId2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FFD3681-92B0-7D1D-3D37-33F7D93D3DB9}"/>
              </a:ext>
            </a:extLst>
          </p:cNvPr>
          <p:cNvSpPr txBox="1"/>
          <p:nvPr/>
        </p:nvSpPr>
        <p:spPr>
          <a:xfrm>
            <a:off x="354151" y="1783724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650</a:t>
            </a:r>
            <a:r>
              <a:rPr lang="en-US" dirty="0"/>
              <a:t>-200-</a:t>
            </a:r>
            <a:r>
              <a:rPr lang="en-US" b="1" dirty="0"/>
              <a:t>650</a:t>
            </a:r>
            <a:r>
              <a:rPr lang="en-US" dirty="0"/>
              <a:t>-200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E6A81A-3962-E260-F8AE-25F0D03CDD2C}"/>
              </a:ext>
            </a:extLst>
          </p:cNvPr>
          <p:cNvSpPr txBox="1"/>
          <p:nvPr/>
        </p:nvSpPr>
        <p:spPr>
          <a:xfrm>
            <a:off x="4267199" y="1801229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675</a:t>
            </a:r>
            <a:r>
              <a:rPr lang="en-US" dirty="0"/>
              <a:t>-200-</a:t>
            </a:r>
            <a:r>
              <a:rPr lang="en-US" b="1" dirty="0"/>
              <a:t>675</a:t>
            </a:r>
            <a:r>
              <a:rPr lang="en-US" dirty="0"/>
              <a:t>-200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9B5B7C-F84E-7FC6-043F-8849B1127DEF}"/>
              </a:ext>
            </a:extLst>
          </p:cNvPr>
          <p:cNvSpPr txBox="1"/>
          <p:nvPr/>
        </p:nvSpPr>
        <p:spPr>
          <a:xfrm>
            <a:off x="8180247" y="1783724"/>
            <a:ext cx="357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 200-</a:t>
            </a:r>
            <a:r>
              <a:rPr lang="en-US" b="1" dirty="0"/>
              <a:t>700</a:t>
            </a:r>
            <a:r>
              <a:rPr lang="en-US" dirty="0"/>
              <a:t>-200-</a:t>
            </a:r>
            <a:r>
              <a:rPr lang="en-US" b="1" dirty="0"/>
              <a:t>700</a:t>
            </a:r>
            <a:r>
              <a:rPr lang="en-US" dirty="0"/>
              <a:t>-200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339FC1-5C3C-D194-B476-052976C8F319}"/>
              </a:ext>
            </a:extLst>
          </p:cNvPr>
          <p:cNvGrpSpPr/>
          <p:nvPr/>
        </p:nvGrpSpPr>
        <p:grpSpPr>
          <a:xfrm>
            <a:off x="341277" y="2154968"/>
            <a:ext cx="11496572" cy="2548063"/>
            <a:chOff x="341277" y="2154968"/>
            <a:chExt cx="11496572" cy="25480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ECBA92-1E7F-7225-DA37-0FFB9A9A1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896045" y="1600200"/>
              <a:ext cx="2548063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5D5FD9-1A1A-A63B-7D26-7333096F6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4821969" y="1600200"/>
              <a:ext cx="2548063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73CE88-25B9-A810-DA4D-C66D122FA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8735017" y="1600200"/>
              <a:ext cx="2548063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D228338-8C50-21E0-276D-21615278DBF5}"/>
                </a:ext>
              </a:extLst>
            </p:cNvPr>
            <p:cNvSpPr txBox="1"/>
            <p:nvPr/>
          </p:nvSpPr>
          <p:spPr>
            <a:xfrm>
              <a:off x="2272746" y="3515096"/>
              <a:ext cx="4969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432FF"/>
                  </a:solidFill>
                </a:rPr>
                <a:t>ch18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1F7C6B-54E1-F948-D61D-EE43693649E3}"/>
                </a:ext>
              </a:extLst>
            </p:cNvPr>
            <p:cNvSpPr txBox="1"/>
            <p:nvPr/>
          </p:nvSpPr>
          <p:spPr>
            <a:xfrm>
              <a:off x="6202018" y="3515096"/>
              <a:ext cx="4969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432FF"/>
                  </a:solidFill>
                </a:rPr>
                <a:t>ch18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A7076B-3018-1FF3-4ABF-9A3CF300E9E6}"/>
                </a:ext>
              </a:extLst>
            </p:cNvPr>
            <p:cNvSpPr txBox="1"/>
            <p:nvPr/>
          </p:nvSpPr>
          <p:spPr>
            <a:xfrm>
              <a:off x="10091531" y="3515096"/>
              <a:ext cx="4969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432FF"/>
                  </a:solidFill>
                </a:rPr>
                <a:t>ch18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24E525-6753-4930-9BA1-F9C8C4B6FEB0}"/>
                </a:ext>
              </a:extLst>
            </p:cNvPr>
            <p:cNvSpPr/>
            <p:nvPr/>
          </p:nvSpPr>
          <p:spPr>
            <a:xfrm>
              <a:off x="2175872" y="2983480"/>
              <a:ext cx="907725" cy="867679"/>
            </a:xfrm>
            <a:prstGeom prst="rect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B61924-B7C6-5F64-BA52-3EDCA1E2914F}"/>
                </a:ext>
              </a:extLst>
            </p:cNvPr>
            <p:cNvSpPr/>
            <p:nvPr/>
          </p:nvSpPr>
          <p:spPr>
            <a:xfrm>
              <a:off x="6096000" y="2983479"/>
              <a:ext cx="907725" cy="867679"/>
            </a:xfrm>
            <a:prstGeom prst="rect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88EC5F2-73C7-6C40-55A6-A7263D1BC733}"/>
                </a:ext>
              </a:extLst>
            </p:cNvPr>
            <p:cNvSpPr/>
            <p:nvPr/>
          </p:nvSpPr>
          <p:spPr>
            <a:xfrm>
              <a:off x="10016128" y="2995160"/>
              <a:ext cx="907725" cy="867679"/>
            </a:xfrm>
            <a:prstGeom prst="rect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353876F-5F39-0B12-F6F7-A1F27E4EFFD8}"/>
              </a:ext>
            </a:extLst>
          </p:cNvPr>
          <p:cNvSpPr txBox="1"/>
          <p:nvPr/>
        </p:nvSpPr>
        <p:spPr>
          <a:xfrm>
            <a:off x="341276" y="5189281"/>
            <a:ext cx="117311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Primary signal channel is 18.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An increase in MCP bias voltage leads to more pronounced </a:t>
            </a:r>
            <a:r>
              <a:rPr lang="en-US" sz="2000" dirty="0" err="1"/>
              <a:t>afterpulses</a:t>
            </a:r>
            <a:r>
              <a:rPr lang="en-US" sz="2000" dirty="0"/>
              <a:t> and higher signal amplitude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C7F067-8908-CDE9-AA52-D3C4FDDF8B9D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2620168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18311-B136-44DC-7D83-ED52F58A9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AA0B8A-F50B-17B8-8AC1-120D058EA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4F6F8F-84EB-1517-8B63-3EDD843F6C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31BDD4-9239-290E-9A57-9A56D1DE3BF2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2585750955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template" id="{14327567-8384-064F-967D-082EA48347E7}" vid="{9E48A599-A5FF-7B4F-A05C-A2EF1B6281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210</TotalTime>
  <Words>1242</Words>
  <Application>Microsoft Macintosh PowerPoint</Application>
  <PresentationFormat>Widescreen</PresentationFormat>
  <Paragraphs>251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 Math</vt:lpstr>
      <vt:lpstr>Courier New</vt:lpstr>
      <vt:lpstr>BNL</vt:lpstr>
      <vt:lpstr>Team Photo</vt:lpstr>
      <vt:lpstr>Data Taking and Online Monitoring</vt:lpstr>
      <vt:lpstr>Typical Waveforms (Single Event)</vt:lpstr>
      <vt:lpstr>Typical Accumulated Waveforms</vt:lpstr>
      <vt:lpstr>Mean Charge Extraction (Gain)</vt:lpstr>
      <vt:lpstr>Charge Spectra VS Magnetic Field</vt:lpstr>
      <vt:lpstr>Gain VS Magnetic Field (w/ θ)</vt:lpstr>
      <vt:lpstr>Afterpulsing: Accumulated Waveforms</vt:lpstr>
      <vt:lpstr>Backup Slides</vt:lpstr>
      <vt:lpstr>Example – Mean Charge Extraction (Gain)</vt:lpstr>
      <vt:lpstr>Example – Mean Charge Extraction (Gain)</vt:lpstr>
      <vt:lpstr>Example – Mean Charge Extraction (Gain)</vt:lpstr>
      <vt:lpstr>Example – Mean Charge Extraction (Gain)</vt:lpstr>
      <vt:lpstr>Charge Spectra VS Magnetic Field</vt:lpstr>
      <vt:lpstr>Charge Spectra VS Inclination Angle</vt:lpstr>
      <vt:lpstr>Charge Spectra VS Inclination Angle (+θ)</vt:lpstr>
      <vt:lpstr>Charge Spectra VS Inclination Angle (-θ)</vt:lpstr>
      <vt:lpstr>Charge Spectra VS Inclination Angle</vt:lpstr>
      <vt:lpstr>Gain VS Magnetic Field (w/ HV)@ θ=0°</vt:lpstr>
      <vt:lpstr>Gain VS Magnetic Field (w/ HV)@ θ=+13°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Kim, Jihee</dc:creator>
  <cp:keywords/>
  <dc:description/>
  <cp:lastModifiedBy>Kim, Jihee</cp:lastModifiedBy>
  <cp:revision>51</cp:revision>
  <dcterms:created xsi:type="dcterms:W3CDTF">2026-01-09T20:56:47Z</dcterms:created>
  <dcterms:modified xsi:type="dcterms:W3CDTF">2026-01-12T00:42:13Z</dcterms:modified>
  <cp:category/>
</cp:coreProperties>
</file>