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5986" r:id="rId6"/>
    <p:sldId id="6009" r:id="rId7"/>
    <p:sldId id="5982" r:id="rId8"/>
    <p:sldId id="6008" r:id="rId9"/>
  </p:sldIdLst>
  <p:sldSz cx="12192000" cy="6858000"/>
  <p:notesSz cx="7102475" cy="9388475"/>
  <p:embeddedFontLst>
    <p:embeddedFont>
      <p:font typeface="Aptos Narrow" panose="020B0004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5EF463-1A1C-2D03-EBE2-498F6840DACF}" name="Gowda, Girish" initials="GG" userId="S::ggowda1@bnl.gov::0ba81943-8e1f-44e9-b6e4-d0bb58f592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0519D"/>
    <a:srgbClr val="01ADDD"/>
    <a:srgbClr val="DB3527"/>
    <a:srgbClr val="9E8CAA"/>
    <a:srgbClr val="008000"/>
    <a:srgbClr val="7F7F7F"/>
    <a:srgbClr val="3333FF"/>
    <a:srgbClr val="FF40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4810760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Review Name from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Continuation of Review Name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16263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726ECD-3BC1-23C9-2165-9B560F6BA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5496560"/>
            <a:ext cx="5867400" cy="347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799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538728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538726"/>
            <a:ext cx="5632704" cy="263347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39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23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54241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54675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13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592324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498848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73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2C8D278-8C8C-0901-E682-16964AE9B0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592324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6DBA24A-0EAB-96A6-9A1E-BDE6454E4A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587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44BBC21-A596-4DDA-D790-503796FF96D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8" y="4498848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79728BB3-D547-08B9-F241-416827A2A3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4492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88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59128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04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450001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4503821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91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116675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54755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4978426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75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BDCC6BF-3B0D-AD16-6D46-BEC510E588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116702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E3010EEA-82D9-0803-B736-51FD108EBE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115083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E6B128E-358E-0CB0-28A2-FBFB30D838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3547604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642B89-D9FF-387E-3534-EABE090E97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3544366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28C853D9-2961-9266-7CFE-22BEDC3C96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198" y="4978507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FF384A5-FBD4-BFF4-F11F-8035A1D722F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27648" y="4973649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5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9CB9B26-5539-83B1-763B-42E9B93C2DD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7196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1548A393-6168-CFA8-66ED-3E525FB292D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79974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5F4635F7-56F0-2708-724E-DD5EF1C15BE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02748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8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6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1A6E1C39-C2AD-6F1B-9D78-5A4E4B53002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AC657FF6-13C0-A6A5-BD75-0758E142934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7718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75DC4060-61B5-5A69-91EB-7DE472D5B0A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97167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B3076772-C375-9A04-8AF7-AD27B1CC5B3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21715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96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5632704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508406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39FFED-7960-3431-6324-297B46ACD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76A15C-FF7F-AA08-8A15-9E82372096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648" y="684829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12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5212"/>
            <a:ext cx="3657600" cy="508698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731A5B-8EB6-C60B-6A57-B44FDAFC50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1634D1-9EB3-484D-158A-4B5444DD9A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9974" y="685800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08B1C63-706F-48F9-D492-D92538E12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2752" y="682877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216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6"/>
            <a:ext cx="2743200" cy="50840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507604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0AF28-EACD-FBD2-2740-15F0B143A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999C3FF-9807-6E5F-4633-C67A5C707B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5A20781-486D-B815-2CD9-D260445FE1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6D130C-1B69-87A1-8BE7-0A441478D8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1715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6533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941064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388F57B-9544-515C-D92F-EEE517FFF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CE1A8B5-F279-3593-1F2F-AA433B6DB8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538728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816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5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941064"/>
            <a:ext cx="5632704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941064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8EA16B-2AF5-632B-B641-54CA21146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4F4BFC3-7877-07E0-DC6C-58E0FECC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764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3E5E91-0EA8-865E-6C8F-F506554236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3538728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694FD09-A435-02B5-30C1-F6EA230F5F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7648" y="3533746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40661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4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8134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941062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941062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940094"/>
            <a:ext cx="3657600" cy="22321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8F3272-DC13-8D8E-4FE2-27100BB508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F5E81DE-9960-0928-30E0-C5A8E7DB69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9975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A4A9F8D-96B1-B0D0-B437-A8D7A1762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2753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D573480-3548-664F-008E-1CF1FD0180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8" y="3538728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C09143F-8B87-82D5-C5E6-91CB8F7D9A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9975" y="3542737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2F89448-86FC-D9A7-E72D-280197043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2753" y="3537759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9361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4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222311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941062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941062"/>
            <a:ext cx="2743200" cy="223482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937370"/>
            <a:ext cx="2743200" cy="22348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941064"/>
            <a:ext cx="2743200" cy="223915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962708-D314-9ACB-697C-454F10ABB8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CB31883-9799-AD5B-85D8-56F4AE3B69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DC0647-E3AB-0961-4862-1344B36017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FB59CC3-B432-6C4E-1042-0C6E550BF9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7153" y="68579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A3D57F7-61D0-3526-76BA-F41806DFE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197" y="353872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2C9C60C-F296-6D0E-F5DB-6F5D31DF9D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7183" y="3538726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C8E6CCE-AD65-9015-9CD7-30AA78CA66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97166" y="3535999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C2AC413-A233-723E-5DB5-C2205F7ED4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17153" y="3545781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331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11503152" cy="127101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990088"/>
            <a:ext cx="11503152" cy="12755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905194"/>
            <a:ext cx="11503152" cy="12670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542D5DE-53BE-D78D-9EF6-06C9A1F99F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09FB5C-FF61-257D-CC02-1725ECE7E4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592324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74D028-DB3D-A343-21C1-5FCB6BC650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502859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82092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3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36C8B45-4C3D-2833-9484-A784B14819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09" y="2541014"/>
            <a:ext cx="11498388" cy="33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34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90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1149923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11503152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0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01583-8DC1-C678-D0C1-5AD0A86A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73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70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9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538728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68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272" y="457200"/>
            <a:ext cx="11503152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60638"/>
            <a:ext cx="11503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5031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1150315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8B13F-B9AA-E98B-9D35-1E95DE018AE3}"/>
              </a:ext>
            </a:extLst>
          </p:cNvPr>
          <p:cNvSpPr txBox="1"/>
          <p:nvPr userDrawn="1"/>
        </p:nvSpPr>
        <p:spPr>
          <a:xfrm>
            <a:off x="386862" y="6495070"/>
            <a:ext cx="601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I^3 Engineering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C6D3B-C80A-2534-B3C5-F86B5B66CCE1}"/>
              </a:ext>
            </a:extLst>
          </p:cNvPr>
          <p:cNvSpPr txBox="1"/>
          <p:nvPr userDrawn="1"/>
        </p:nvSpPr>
        <p:spPr>
          <a:xfrm>
            <a:off x="6506308" y="6491869"/>
            <a:ext cx="446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Girish Gowda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05E64-CDD5-59C1-5C39-E6392C3C5C87}"/>
              </a:ext>
            </a:extLst>
          </p:cNvPr>
          <p:cNvSpPr txBox="1"/>
          <p:nvPr userDrawn="1"/>
        </p:nvSpPr>
        <p:spPr>
          <a:xfrm>
            <a:off x="10972800" y="6488668"/>
            <a:ext cx="987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938A409-17C1-4382-B76B-01CE52BD2A9B}" type="slidenum">
              <a:rPr lang="en-US" sz="1200" smtClean="0"/>
              <a:pPr algn="r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1" r:id="rId2"/>
    <p:sldLayoutId id="2147483714" r:id="rId3"/>
    <p:sldLayoutId id="2147483699" r:id="rId4"/>
    <p:sldLayoutId id="2147483689" r:id="rId5"/>
    <p:sldLayoutId id="2147483702" r:id="rId6"/>
    <p:sldLayoutId id="2147483703" r:id="rId7"/>
    <p:sldLayoutId id="2147483704" r:id="rId8"/>
    <p:sldLayoutId id="2147483708" r:id="rId9"/>
    <p:sldLayoutId id="2147483705" r:id="rId10"/>
    <p:sldLayoutId id="2147483706" r:id="rId11"/>
    <p:sldLayoutId id="2147483707" r:id="rId12"/>
    <p:sldLayoutId id="2147483709" r:id="rId13"/>
    <p:sldLayoutId id="2147483711" r:id="rId14"/>
    <p:sldLayoutId id="2147483712" r:id="rId15"/>
    <p:sldLayoutId id="2147483713" r:id="rId16"/>
    <p:sldLayoutId id="2147483710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8" r:id="rId3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485" y="1573242"/>
            <a:ext cx="10334625" cy="1054254"/>
          </a:xfrm>
        </p:spPr>
        <p:txBody>
          <a:bodyPr>
            <a:normAutofit/>
          </a:bodyPr>
          <a:lstStyle/>
          <a:p>
            <a:r>
              <a:rPr lang="en-US" sz="4000" dirty="0"/>
              <a:t>Detector Cooling</a:t>
            </a:r>
            <a:endParaRPr lang="en-US" sz="3100" dirty="0"/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B2002E-00D6-4CAD-A65D-64D3BAA92F63}"/>
              </a:ext>
            </a:extLst>
          </p:cNvPr>
          <p:cNvSpPr txBox="1">
            <a:spLocks/>
          </p:cNvSpPr>
          <p:nvPr/>
        </p:nvSpPr>
        <p:spPr>
          <a:xfrm>
            <a:off x="571500" y="3031158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Girish Gowda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089BC854-B888-4A23-A414-786CF2F4989B}"/>
              </a:ext>
            </a:extLst>
          </p:cNvPr>
          <p:cNvSpPr txBox="1">
            <a:spLocks/>
          </p:cNvSpPr>
          <p:nvPr/>
        </p:nvSpPr>
        <p:spPr>
          <a:xfrm>
            <a:off x="482972" y="3532808"/>
            <a:ext cx="864005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Mechanical Engineer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6BF940C-484A-47DD-A144-785578E150B7}"/>
              </a:ext>
            </a:extLst>
          </p:cNvPr>
          <p:cNvSpPr txBox="1">
            <a:spLocks/>
          </p:cNvSpPr>
          <p:nvPr/>
        </p:nvSpPr>
        <p:spPr>
          <a:xfrm>
            <a:off x="482972" y="4268534"/>
            <a:ext cx="11547446" cy="8663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I^3 Engineering Meeting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February 2</a:t>
            </a:r>
            <a:r>
              <a:rPr lang="en-US" sz="2000" baseline="30000" dirty="0">
                <a:solidFill>
                  <a:schemeClr val="bg1"/>
                </a:solidFill>
              </a:rPr>
              <a:t>nd</a:t>
            </a:r>
            <a:r>
              <a:rPr lang="en-US" sz="2000" dirty="0">
                <a:solidFill>
                  <a:schemeClr val="bg1"/>
                </a:solidFill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F7ACB-BAAC-B618-50A5-D5A12552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83D5-AFF9-BD22-9CE6-0390B17F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ePIC</a:t>
            </a:r>
            <a:r>
              <a:rPr lang="en-US" dirty="0"/>
              <a:t> Detector – Heat 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CF515-1CBC-739E-AEB1-EDB887A2E5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60258" y="685800"/>
            <a:ext cx="6699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   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55221-4C88-38C8-AF76-5AFFF0436743}"/>
              </a:ext>
            </a:extLst>
          </p:cNvPr>
          <p:cNvSpPr txBox="1"/>
          <p:nvPr/>
        </p:nvSpPr>
        <p:spPr>
          <a:xfrm>
            <a:off x="927559" y="870466"/>
            <a:ext cx="2446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Cooling System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E82E8-84A8-CFFC-1836-2B50B89DA454}"/>
              </a:ext>
            </a:extLst>
          </p:cNvPr>
          <p:cNvSpPr txBox="1"/>
          <p:nvPr/>
        </p:nvSpPr>
        <p:spPr>
          <a:xfrm>
            <a:off x="5260257" y="873100"/>
            <a:ext cx="3107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Special</a:t>
            </a:r>
            <a:r>
              <a:rPr lang="en-US" sz="1800" b="1" dirty="0"/>
              <a:t> Cooling System </a:t>
            </a:r>
            <a:endParaRPr lang="en-US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4BFD1A8-0CB1-148C-3125-5EB264446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55255"/>
              </p:ext>
            </p:extLst>
          </p:nvPr>
        </p:nvGraphicFramePr>
        <p:xfrm>
          <a:off x="5391734" y="1401847"/>
          <a:ext cx="3107752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6759">
                  <a:extLst>
                    <a:ext uri="{9D8B030D-6E8A-4147-A177-3AD203B41FA5}">
                      <a16:colId xmlns:a16="http://schemas.microsoft.com/office/drawing/2014/main" val="4068604386"/>
                    </a:ext>
                  </a:extLst>
                </a:gridCol>
                <a:gridCol w="860181">
                  <a:extLst>
                    <a:ext uri="{9D8B030D-6E8A-4147-A177-3AD203B41FA5}">
                      <a16:colId xmlns:a16="http://schemas.microsoft.com/office/drawing/2014/main" val="2661879480"/>
                    </a:ext>
                  </a:extLst>
                </a:gridCol>
                <a:gridCol w="790812">
                  <a:extLst>
                    <a:ext uri="{9D8B030D-6E8A-4147-A177-3AD203B41FA5}">
                      <a16:colId xmlns:a16="http://schemas.microsoft.com/office/drawing/2014/main" val="358165353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71535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 media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Silicon Oil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76175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dRICH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5475602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7E7039E-9EE9-7258-B99F-4C6114F96D97}"/>
              </a:ext>
            </a:extLst>
          </p:cNvPr>
          <p:cNvSpPr txBox="1"/>
          <p:nvPr/>
        </p:nvSpPr>
        <p:spPr>
          <a:xfrm>
            <a:off x="5260258" y="2528202"/>
            <a:ext cx="4030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Platform Electronics &amp; Racks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FB1B973-95DD-9D1F-AAB5-2F12C3082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03577"/>
              </p:ext>
            </p:extLst>
          </p:nvPr>
        </p:nvGraphicFramePr>
        <p:xfrm>
          <a:off x="5391734" y="3052344"/>
          <a:ext cx="3543300" cy="1318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6700">
                  <a:extLst>
                    <a:ext uri="{9D8B030D-6E8A-4147-A177-3AD203B41FA5}">
                      <a16:colId xmlns:a16="http://schemas.microsoft.com/office/drawing/2014/main" val="3990285376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97523230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91472794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01320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 media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25119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02988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DAQ Room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10712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48103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Heat Load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330,000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3212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8F13C7-DBD4-338D-8F99-6DF6FA3FE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715446"/>
              </p:ext>
            </p:extLst>
          </p:nvPr>
        </p:nvGraphicFramePr>
        <p:xfrm>
          <a:off x="647219" y="1401847"/>
          <a:ext cx="4025900" cy="202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112305412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15463991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3421539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34649833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Units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45500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Cooling media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Air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341256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Barrel HCAL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1,280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171999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Forward HCAL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1,656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80836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SVT Inner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211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19305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SVT Disks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5,819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199639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SVT Outer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3,218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87270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Barrel Emcal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2,000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Astropix sensors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27731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Forward Emcal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796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SiPM boards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39067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93497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Total Heat Load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14,980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27074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8F6030E-31BA-7671-3ECE-888E569F07FC}"/>
              </a:ext>
            </a:extLst>
          </p:cNvPr>
          <p:cNvSpPr txBox="1"/>
          <p:nvPr/>
        </p:nvSpPr>
        <p:spPr>
          <a:xfrm>
            <a:off x="9114639" y="1331319"/>
            <a:ext cx="196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Glycol, Novec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B0A716-B4BB-5EF9-D58D-962FE764C442}"/>
              </a:ext>
            </a:extLst>
          </p:cNvPr>
          <p:cNvCxnSpPr>
            <a:cxnSpLocks/>
          </p:cNvCxnSpPr>
          <p:nvPr/>
        </p:nvCxnSpPr>
        <p:spPr>
          <a:xfrm flipV="1">
            <a:off x="7680121" y="1589147"/>
            <a:ext cx="1476463" cy="150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3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0289B-E92B-B07F-A915-1EF5AE48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C61E-CF7B-CDC8-EA7C-7E69E2E2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ePIC</a:t>
            </a:r>
            <a:r>
              <a:rPr lang="en-US" dirty="0"/>
              <a:t> Detector – Heat 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6E96D-B360-5ED7-DCE8-1BCF889F5BD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685800"/>
            <a:ext cx="11503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   Liquid Cooling System </a:t>
            </a:r>
            <a:r>
              <a:rPr lang="en-US" b="1" dirty="0"/>
              <a:t>                                              Liquid Cooling System – Updated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AD01C1-9422-04CA-4004-D5DC9AA64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82787"/>
              </p:ext>
            </p:extLst>
          </p:nvPr>
        </p:nvGraphicFramePr>
        <p:xfrm>
          <a:off x="687573" y="1095632"/>
          <a:ext cx="3543300" cy="351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821">
                  <a:extLst>
                    <a:ext uri="{9D8B030D-6E8A-4147-A177-3AD203B41FA5}">
                      <a16:colId xmlns:a16="http://schemas.microsoft.com/office/drawing/2014/main" val="1507693548"/>
                    </a:ext>
                  </a:extLst>
                </a:gridCol>
                <a:gridCol w="996879">
                  <a:extLst>
                    <a:ext uri="{9D8B030D-6E8A-4147-A177-3AD203B41FA5}">
                      <a16:colId xmlns:a16="http://schemas.microsoft.com/office/drawing/2014/main" val="231165671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41561066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204409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 media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299279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EMCAL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3,428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01576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Barrel EMCAL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30511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Cymbal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44526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Outer MPGD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2,856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341846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pfRICH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65759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80717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EEMCAL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54542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TOF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80955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 Outer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42942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 Disks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15561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 Inner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31831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MPGD Endcap Disks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99426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9436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Heat Load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45,564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63368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6B1E19-BC6B-A205-33E5-49C1E35D2064}"/>
              </a:ext>
            </a:extLst>
          </p:cNvPr>
          <p:cNvSpPr txBox="1"/>
          <p:nvPr/>
        </p:nvSpPr>
        <p:spPr>
          <a:xfrm>
            <a:off x="841217" y="4752256"/>
            <a:ext cx="4645183" cy="306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Barrel TOF and Forward TOF heat load needs update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5506306-E332-C5B1-89EF-A7F91C049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0271"/>
              </p:ext>
            </p:extLst>
          </p:nvPr>
        </p:nvGraphicFramePr>
        <p:xfrm>
          <a:off x="6475586" y="1095632"/>
          <a:ext cx="3543300" cy="3735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4682">
                  <a:extLst>
                    <a:ext uri="{9D8B030D-6E8A-4147-A177-3AD203B41FA5}">
                      <a16:colId xmlns:a16="http://schemas.microsoft.com/office/drawing/2014/main" val="4287707941"/>
                    </a:ext>
                  </a:extLst>
                </a:gridCol>
                <a:gridCol w="952018">
                  <a:extLst>
                    <a:ext uri="{9D8B030D-6E8A-4147-A177-3AD203B41FA5}">
                      <a16:colId xmlns:a16="http://schemas.microsoft.com/office/drawing/2014/main" val="218825005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19825290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33931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 media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465238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EMCAL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145824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Barrel EMCAL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64319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Cymbal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547921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Outer MPGD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5,380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77603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pfRICH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027375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23406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EEMCAL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1,010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42948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Barrel TOF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11,500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33951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TOF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6,700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1137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 Outer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50260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 Disks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87414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 Inner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15320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MPGD Endcap Disks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00173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178669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Heat Load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35,048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0579706"/>
                  </a:ext>
                </a:extLst>
              </a:tr>
            </a:tbl>
          </a:graphicData>
        </a:graphic>
      </p:graphicFrame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E641E9-44DE-E139-A492-996F6A39A024}"/>
              </a:ext>
            </a:extLst>
          </p:cNvPr>
          <p:cNvSpPr txBox="1">
            <a:spLocks/>
          </p:cNvSpPr>
          <p:nvPr/>
        </p:nvSpPr>
        <p:spPr>
          <a:xfrm>
            <a:off x="687573" y="5245962"/>
            <a:ext cx="11503025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December PDR data </a:t>
            </a:r>
            <a:r>
              <a:rPr lang="en-US" b="1" dirty="0"/>
              <a:t>                                              January </a:t>
            </a:r>
            <a:r>
              <a:rPr lang="en-US" b="1" dirty="0" err="1"/>
              <a:t>ePIC</a:t>
            </a:r>
            <a:r>
              <a:rPr lang="en-US" b="1" dirty="0"/>
              <a:t> Collaboration data</a:t>
            </a:r>
          </a:p>
        </p:txBody>
      </p:sp>
    </p:spTree>
    <p:extLst>
      <p:ext uri="{BB962C8B-B14F-4D97-AF65-F5344CB8AC3E}">
        <p14:creationId xmlns:p14="http://schemas.microsoft.com/office/powerpoint/2010/main" val="396934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4EB7E-3989-86AE-3678-EB61BF26C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1563-91D7-74EE-7B66-7477B663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ePIC</a:t>
            </a:r>
            <a:r>
              <a:rPr lang="en-US" dirty="0"/>
              <a:t> Detector – Cooling Distribution Unit – CDU – Old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48776-F1E3-4B21-556F-D8BFE2E99D02}"/>
              </a:ext>
            </a:extLst>
          </p:cNvPr>
          <p:cNvSpPr txBox="1"/>
          <p:nvPr/>
        </p:nvSpPr>
        <p:spPr>
          <a:xfrm>
            <a:off x="571499" y="4333941"/>
            <a:ext cx="552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CDU will operate at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kW – 57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percent of it’s rated capacity</a:t>
            </a:r>
          </a:p>
          <a:p>
            <a:pPr algn="l" fontAlgn="base"/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Active CDUs – 2, Standby CDU – 1 for backup</a:t>
            </a:r>
          </a:p>
          <a:p>
            <a:pPr algn="l" fontAlgn="base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Dimensions (L*W*H) inches 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45’’ * 24’’ * 80’’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20407-FF87-A864-688E-E81FF961853C}"/>
              </a:ext>
            </a:extLst>
          </p:cNvPr>
          <p:cNvSpPr txBox="1"/>
          <p:nvPr/>
        </p:nvSpPr>
        <p:spPr>
          <a:xfrm>
            <a:off x="742101" y="564350"/>
            <a:ext cx="2752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Chilldyne</a:t>
            </a:r>
            <a:r>
              <a:rPr lang="en-US" b="1" dirty="0"/>
              <a:t> Option 1</a:t>
            </a:r>
            <a:r>
              <a:rPr lang="en-US" sz="1800" b="1" dirty="0"/>
              <a:t> </a:t>
            </a:r>
            <a:endParaRPr lang="en-US" b="1" dirty="0"/>
          </a:p>
        </p:txBody>
      </p:sp>
      <p:pic>
        <p:nvPicPr>
          <p:cNvPr id="9" name="Picture 8" descr="A picture containing bed">
            <a:extLst>
              <a:ext uri="{FF2B5EF4-FFF2-40B4-BE49-F238E27FC236}">
                <a16:creationId xmlns:a16="http://schemas.microsoft.com/office/drawing/2014/main" id="{25F549C2-0295-8263-B03F-270B678B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075" y="1118950"/>
            <a:ext cx="5734547" cy="2972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2F271-AB81-1E88-5B02-16C27786F66B}"/>
              </a:ext>
            </a:extLst>
          </p:cNvPr>
          <p:cNvSpPr txBox="1"/>
          <p:nvPr/>
        </p:nvSpPr>
        <p:spPr>
          <a:xfrm>
            <a:off x="6587481" y="3962859"/>
            <a:ext cx="511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Cooling Distribution Units on Ring Inside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7A53734-00E5-8C3B-C4AD-893914D97127}"/>
              </a:ext>
            </a:extLst>
          </p:cNvPr>
          <p:cNvCxnSpPr>
            <a:cxnSpLocks/>
          </p:cNvCxnSpPr>
          <p:nvPr/>
        </p:nvCxnSpPr>
        <p:spPr>
          <a:xfrm flipH="1" flipV="1">
            <a:off x="9828558" y="1886357"/>
            <a:ext cx="800294" cy="241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6DB90E2-C0E0-19FF-4F56-F3B8F182C49B}"/>
              </a:ext>
            </a:extLst>
          </p:cNvPr>
          <p:cNvSpPr txBox="1"/>
          <p:nvPr/>
        </p:nvSpPr>
        <p:spPr>
          <a:xfrm>
            <a:off x="10680040" y="212754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CDUs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7898EA-25DB-12F4-2A91-5B198602009A}"/>
              </a:ext>
            </a:extLst>
          </p:cNvPr>
          <p:cNvCxnSpPr>
            <a:cxnSpLocks/>
          </p:cNvCxnSpPr>
          <p:nvPr/>
        </p:nvCxnSpPr>
        <p:spPr>
          <a:xfrm flipH="1">
            <a:off x="8743582" y="2127540"/>
            <a:ext cx="1885270" cy="216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2B2635-1689-DB2C-F7FB-82537E306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31434"/>
              </p:ext>
            </p:extLst>
          </p:nvPr>
        </p:nvGraphicFramePr>
        <p:xfrm>
          <a:off x="457200" y="1040832"/>
          <a:ext cx="4762500" cy="313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385673517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437520336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85004898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Units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023499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Cooling media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Water/Glycol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44716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Total Heat Load of Electronics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60490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CDU Cooling Capacity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22384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Number of CDUs required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1.15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98282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Single CDU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57.50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81686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Margin CDU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CDUs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621640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kg/m^3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19040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Specific Heat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4186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J/kg 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572456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Temperature rise,  </a:t>
                      </a:r>
                      <a:r>
                        <a:rPr lang="el-GR" sz="1100" u="none" strike="noStrike">
                          <a:effectLst/>
                        </a:rPr>
                        <a:t>Δ</a:t>
                      </a:r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33104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Pressure available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bar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96095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Pressure available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50000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94354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Mass flow 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5.49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kg/s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04716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Volumetric flow 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0.00549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m^3/s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47558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Volumetric flow rate per unit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0.00275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m^3/s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540607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Volumetric flow rate per unit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164.84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lpm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490733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Volumetric flow rate per unit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43.52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gpm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84819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91D053-6710-EFBF-F3F7-C5536EFB1188}"/>
              </a:ext>
            </a:extLst>
          </p:cNvPr>
          <p:cNvSpPr txBox="1"/>
          <p:nvPr/>
        </p:nvSpPr>
        <p:spPr>
          <a:xfrm>
            <a:off x="6208776" y="4712330"/>
            <a:ext cx="5734548" cy="774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Decrease in temperature rise decreases CDU cooling capacity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Decrease in temperature rise increase</a:t>
            </a:r>
            <a:r>
              <a:rPr lang="en-US" sz="14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flow rate at given pressure </a:t>
            </a:r>
            <a:endParaRPr lang="en-US" sz="1400" b="0" i="0" dirty="0">
              <a:solidFill>
                <a:srgbClr val="001D3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7D8881D5-B2D0-0877-6BEC-E7699BE41866}"/>
              </a:ext>
            </a:extLst>
          </p:cNvPr>
          <p:cNvSpPr txBox="1">
            <a:spLocks/>
          </p:cNvSpPr>
          <p:nvPr/>
        </p:nvSpPr>
        <p:spPr>
          <a:xfrm>
            <a:off x="571499" y="5288048"/>
            <a:ext cx="4315023" cy="1102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Product Line: CF-CDU300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Cooling Capacity: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Up to 300kW with 15 °C rise.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Flow Rate: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Up to 300 LPM at 0.5 bar differential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0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417C6-B81C-C891-95EA-0ACD31758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41F4C-6F9F-0DB0-CDFA-124E2ACB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ePIC</a:t>
            </a:r>
            <a:r>
              <a:rPr lang="en-US" dirty="0"/>
              <a:t> Detector – Cooling Distribution Unit – CDU - Updated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F2A55-02C8-B840-46C8-5968F745EDD9}"/>
              </a:ext>
            </a:extLst>
          </p:cNvPr>
          <p:cNvSpPr txBox="1"/>
          <p:nvPr/>
        </p:nvSpPr>
        <p:spPr>
          <a:xfrm>
            <a:off x="571499" y="4333941"/>
            <a:ext cx="552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CDU will operate at 35 kW – 88 percent of it’s rated capacity</a:t>
            </a:r>
          </a:p>
          <a:p>
            <a:pPr algn="l" fontAlgn="base"/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Active CDUs – 1, Standby CDU – 1 for backup</a:t>
            </a:r>
          </a:p>
          <a:p>
            <a:pPr algn="l" fontAlgn="base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Dimensions (L*W*H) inches 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45’’ * 24’’ * 80’’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84EBA-7AEE-31BB-8788-2D1F00128727}"/>
              </a:ext>
            </a:extLst>
          </p:cNvPr>
          <p:cNvSpPr txBox="1"/>
          <p:nvPr/>
        </p:nvSpPr>
        <p:spPr>
          <a:xfrm>
            <a:off x="742101" y="564350"/>
            <a:ext cx="3284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Chilldyne</a:t>
            </a:r>
            <a:r>
              <a:rPr lang="en-US" b="1" dirty="0"/>
              <a:t> – 2 Units</a:t>
            </a:r>
            <a:r>
              <a:rPr lang="en-US" sz="1800" b="1" dirty="0"/>
              <a:t> 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1F86-394E-CF82-D5CD-BA436A3C2B74}"/>
              </a:ext>
            </a:extLst>
          </p:cNvPr>
          <p:cNvSpPr txBox="1"/>
          <p:nvPr/>
        </p:nvSpPr>
        <p:spPr>
          <a:xfrm>
            <a:off x="6208776" y="5068862"/>
            <a:ext cx="5734548" cy="774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Decrease in temperature rise decreases CDU cooling capacity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Decrease in temperature rise increase</a:t>
            </a:r>
            <a:r>
              <a:rPr lang="en-US" sz="14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flow rate at given pressure </a:t>
            </a:r>
            <a:endParaRPr lang="en-US" sz="1400" b="0" i="0" dirty="0">
              <a:solidFill>
                <a:srgbClr val="001D3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993688-AC56-396D-9EAC-3F3BF2BB5F20}"/>
              </a:ext>
            </a:extLst>
          </p:cNvPr>
          <p:cNvSpPr txBox="1"/>
          <p:nvPr/>
        </p:nvSpPr>
        <p:spPr>
          <a:xfrm>
            <a:off x="6384595" y="4333941"/>
            <a:ext cx="5524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CDU will operate at 18 kW – 44 percent of it’s rated capacity</a:t>
            </a:r>
          </a:p>
          <a:p>
            <a:pPr algn="l" fontAlgn="base"/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Active CDUs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Standby CDU – 1 for backup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CA9F26-38E1-19EC-DD46-3A46393E2E1D}"/>
              </a:ext>
            </a:extLst>
          </p:cNvPr>
          <p:cNvSpPr txBox="1"/>
          <p:nvPr/>
        </p:nvSpPr>
        <p:spPr>
          <a:xfrm>
            <a:off x="6616801" y="564350"/>
            <a:ext cx="3284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Chilldyne</a:t>
            </a:r>
            <a:r>
              <a:rPr lang="en-US" b="1" dirty="0"/>
              <a:t> – 3 Units</a:t>
            </a:r>
            <a:r>
              <a:rPr lang="en-US" sz="1800" b="1" dirty="0"/>
              <a:t> </a:t>
            </a:r>
            <a:endParaRPr lang="en-US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B573D7-8D73-385F-AB56-D29F46606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297378"/>
              </p:ext>
            </p:extLst>
          </p:nvPr>
        </p:nvGraphicFramePr>
        <p:xfrm>
          <a:off x="849370" y="1095929"/>
          <a:ext cx="4762500" cy="294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168033841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88709313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3740047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Units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19489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Cooling media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Water/Glycol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12245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Total Heat Load of Electronics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43838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CDU Cooling Capacity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52308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Number of CDUs required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0.88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316716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Single CDU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87.50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62402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Margin CDU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CDUs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7483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kg/m^3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451346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Specific Heat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4186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J/kg 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2732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Temperature rise,  </a:t>
                      </a:r>
                      <a:r>
                        <a:rPr lang="el-GR" sz="1100" u="none" strike="noStrike">
                          <a:effectLst/>
                        </a:rPr>
                        <a:t>Δ</a:t>
                      </a:r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3354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Pressure available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bar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705228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Pressure available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50000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4217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Mass flow 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4.18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kg/s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88543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Volumetric flow 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0.00418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m^3/s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01271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Volumetric flow rate per unit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250.84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lpm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17224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Volumetric flow rate per unit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66.22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gpm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413786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005260-4757-5763-296B-0A135A38C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09869"/>
              </p:ext>
            </p:extLst>
          </p:nvPr>
        </p:nvGraphicFramePr>
        <p:xfrm>
          <a:off x="6694800" y="1097541"/>
          <a:ext cx="4762500" cy="313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231612103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21772894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80685278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Units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86761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Cooling media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Water/Glycol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02599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Total Heat Load of Electronics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75239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CDU Cooling Capacity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26274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Number of CDUs required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0.88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33186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Single CDU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43.75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91001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Margin CDU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CDUs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76102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kg/m^3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4130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Specific Heat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4186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J/kg 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117528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Temperature rise,  </a:t>
                      </a:r>
                      <a:r>
                        <a:rPr lang="el-GR" sz="1100" u="none" strike="noStrike">
                          <a:effectLst/>
                        </a:rPr>
                        <a:t>Δ</a:t>
                      </a:r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91744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Pressure available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bar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427602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Pressure available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50000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52374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Mass flow 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4.18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kg/s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101230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Volumetric flow 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0.00418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m^3/s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136289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Volumetric flow rate per unit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0.00209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m^3/s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10495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Volumetric flow rate per unit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125.42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lpm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7871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Volumetric flow rate per unit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33.11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gpm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07317790"/>
                  </a:ext>
                </a:extLst>
              </a:tr>
            </a:tbl>
          </a:graphicData>
        </a:graphic>
      </p:graphicFrame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A7907B8-915E-581A-7B9A-7505160D31B4}"/>
              </a:ext>
            </a:extLst>
          </p:cNvPr>
          <p:cNvSpPr txBox="1">
            <a:spLocks/>
          </p:cNvSpPr>
          <p:nvPr/>
        </p:nvSpPr>
        <p:spPr>
          <a:xfrm>
            <a:off x="571499" y="5288048"/>
            <a:ext cx="4315023" cy="1102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Product Line: CF-CDU300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Cooling Capacity: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Up to 300kW with 15 °C rise.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Flow Rate: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Up to 300 LPM at 0.5 bar differential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8871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F11560A9A3D42A6D720F5CE9EB9B4" ma:contentTypeVersion="16" ma:contentTypeDescription="Create a new document." ma:contentTypeScope="" ma:versionID="46de738f4571a7ef4174789f49d2c97b">
  <xsd:schema xmlns:xsd="http://www.w3.org/2001/XMLSchema" xmlns:xs="http://www.w3.org/2001/XMLSchema" xmlns:p="http://schemas.microsoft.com/office/2006/metadata/properties" xmlns:ns3="efb3f601-682b-4b24-a3a0-e0b0d0b660f8" xmlns:ns4="cfa4c34f-4b31-43aa-aa45-0eba64f30d0d" targetNamespace="http://schemas.microsoft.com/office/2006/metadata/properties" ma:root="true" ma:fieldsID="246ae7470b9fb0e5e79e83aa8d0d7751" ns3:_="" ns4:_="">
    <xsd:import namespace="efb3f601-682b-4b24-a3a0-e0b0d0b660f8"/>
    <xsd:import namespace="cfa4c34f-4b31-43aa-aa45-0eba64f30d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3f601-682b-4b24-a3a0-e0b0d0b66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4c34f-4b31-43aa-aa45-0eba64f30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b3f601-682b-4b24-a3a0-e0b0d0b660f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655108-977B-4FB8-92A7-B22D9D4848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3f601-682b-4b24-a3a0-e0b0d0b660f8"/>
    <ds:schemaRef ds:uri="cfa4c34f-4b31-43aa-aa45-0eba64f30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5637A3-DEB1-4C7D-9F81-D2184D65C3B4}">
  <ds:schemaRefs>
    <ds:schemaRef ds:uri="http://schemas.microsoft.com/office/2006/documentManagement/types"/>
    <ds:schemaRef ds:uri="http://schemas.microsoft.com/office/infopath/2007/PartnerControls"/>
    <ds:schemaRef ds:uri="cfa4c34f-4b31-43aa-aa45-0eba64f30d0d"/>
    <ds:schemaRef ds:uri="http://purl.org/dc/elements/1.1/"/>
    <ds:schemaRef ds:uri="http://schemas.microsoft.com/office/2006/metadata/properties"/>
    <ds:schemaRef ds:uri="efb3f601-682b-4b24-a3a0-e0b0d0b660f8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51097</TotalTime>
  <Words>785</Words>
  <Application>Microsoft Office PowerPoint</Application>
  <PresentationFormat>Widescreen</PresentationFormat>
  <Paragraphs>318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Aptos Narrow</vt:lpstr>
      <vt:lpstr>Calibri</vt:lpstr>
      <vt:lpstr>BNL</vt:lpstr>
      <vt:lpstr>Detector Cooling</vt:lpstr>
      <vt:lpstr>ePIC Detector – Heat Load</vt:lpstr>
      <vt:lpstr>ePIC Detector – Heat Load</vt:lpstr>
      <vt:lpstr>ePIC Detector – Cooling Distribution Unit – CDU – Old data</vt:lpstr>
      <vt:lpstr>ePIC Detector – Cooling Distribution Unit – CDU - Updated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I^3 PDR</dc:title>
  <dc:subject/>
  <dc:creator>rsharma@bnl.gov</dc:creator>
  <cp:keywords>I^3 PDR</cp:keywords>
  <dc:description/>
  <cp:lastModifiedBy>Gowda, Girish</cp:lastModifiedBy>
  <cp:revision>160</cp:revision>
  <cp:lastPrinted>2024-05-01T13:40:29Z</cp:lastPrinted>
  <dcterms:created xsi:type="dcterms:W3CDTF">2023-09-12T20:43:32Z</dcterms:created>
  <dcterms:modified xsi:type="dcterms:W3CDTF">2026-02-02T16:02:07Z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0x01010009AF11560A9A3D42A6D720F5CE9EB9B4</vt:lpwstr>
  </property>
  <property fmtid="{D5CDD505-2E9C-101B-9397-08002B2CF9AE}" pid="3" name="MediaServiceImageTags">
    <vt:lpwstr/>
  </property>
</Properties>
</file>