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3" r:id="rId11"/>
    <p:sldId id="344" r:id="rId12"/>
    <p:sldId id="342" r:id="rId13"/>
    <p:sldId id="345" r:id="rId14"/>
    <p:sldId id="346" r:id="rId15"/>
    <p:sldId id="347" r:id="rId16"/>
    <p:sldId id="348" r:id="rId17"/>
    <p:sldId id="349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D2"/>
          </a:solidFill>
        </a:fill>
      </a:tcStyle>
    </a:wholeTbl>
    <a:band2H>
      <a:tcTxStyle/>
      <a:tcStyle>
        <a:tcBdr/>
        <a:fill>
          <a:solidFill>
            <a:srgbClr val="F2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DE"/>
          </a:solidFill>
        </a:fill>
      </a:tcStyle>
    </a:wholeTbl>
    <a:band2H>
      <a:tcTxStyle/>
      <a:tcStyle>
        <a:tcBdr/>
        <a:fill>
          <a:solidFill>
            <a:srgbClr val="E8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from AgendaContinuation of Title"/>
          <p:cNvSpPr txBox="1">
            <a:spLocks noGrp="1"/>
          </p:cNvSpPr>
          <p:nvPr>
            <p:ph type="title" hasCustomPrompt="1"/>
          </p:nvPr>
        </p:nvSpPr>
        <p:spPr>
          <a:xfrm>
            <a:off x="502919" y="1174478"/>
            <a:ext cx="10962107" cy="12404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t>Title from AgendaContinuation of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2919" y="5074920"/>
            <a:ext cx="4363737" cy="10196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SC-x Identifier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02919" y="3288713"/>
            <a:ext cx="10962107" cy="448980"/>
          </a:xfrm>
          <a:prstGeom prst="rect">
            <a:avLst/>
          </a:prstGeom>
        </p:spPr>
        <p:txBody>
          <a:bodyPr/>
          <a:lstStyle>
            <a:lvl1pPr marL="0" indent="0" defTabSz="841247">
              <a:spcBef>
                <a:spcPts val="300"/>
              </a:spcBef>
              <a:buSzTx/>
              <a:buFontTx/>
              <a:buNone/>
              <a:defRPr sz="2576" b="1">
                <a:solidFill>
                  <a:srgbClr val="FFFFFF"/>
                </a:solidFill>
              </a:defRPr>
            </a:lvl1pPr>
          </a:lstStyle>
          <a:p>
            <a:r>
              <a:t>Presenter Name</a:t>
            </a:r>
          </a:p>
        </p:txBody>
      </p:sp>
      <p:pic>
        <p:nvPicPr>
          <p:cNvPr id="1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4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3" y="472833"/>
            <a:ext cx="1787237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4" y="472833"/>
            <a:ext cx="1825605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02919" y="2423581"/>
            <a:ext cx="10962107" cy="50165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Secondary title if needed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2919" y="4233686"/>
            <a:ext cx="10962107" cy="37954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WBS 6.0x.xxx WBS Name (Exact from WBS)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02919" y="3738424"/>
            <a:ext cx="10962107" cy="477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Project Role or Organizational Role if not Project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8" name="L2 Scope"/>
          <p:cNvSpPr txBox="1">
            <a:spLocks noGrp="1"/>
          </p:cNvSpPr>
          <p:nvPr>
            <p:ph type="title" hasCustomPrompt="1"/>
          </p:nvPr>
        </p:nvSpPr>
        <p:spPr>
          <a:xfrm>
            <a:off x="461960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L2 Scope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63035" y="5576839"/>
            <a:ext cx="7315201" cy="685801"/>
          </a:xfrm>
          <a:prstGeom prst="rect">
            <a:avLst/>
          </a:prstGeom>
        </p:spPr>
        <p:txBody>
          <a:bodyPr anchor="b"/>
          <a:lstStyle>
            <a:lvl2pPr marL="460375" indent="-233363"/>
            <a:lvl3pPr marL="712611" indent="-252236"/>
          </a:lstStyle>
          <a:p>
            <a:r>
              <a:t>Breakout Session Reference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</a:lstStyle>
          <a:p>
            <a:r>
              <a:t>CD-3A WBS
CD-3A Scope Name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D-3A 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8" name="CD-3A Scope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CD-3A Scope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  <a:lvl2pPr marL="437038" indent="-210026" algn="r">
              <a:buFontTx/>
              <a:defRPr sz="1800" b="1"/>
            </a:lvl2pPr>
            <a:lvl3pPr marL="687387" indent="-227012" algn="r">
              <a:buFontTx/>
              <a:defRPr sz="1800" b="1"/>
            </a:lvl3pPr>
            <a:lvl4pPr marL="942776" indent="-255389" algn="r">
              <a:buFontTx/>
              <a:defRPr sz="1800" b="1"/>
            </a:lvl4pPr>
            <a:lvl5pPr marL="1169789" indent="-255389" algn="r">
              <a:buFontTx/>
              <a:defRPr sz="1800" b="1"/>
            </a:lvl5pPr>
          </a:lstStyle>
          <a:p>
            <a:r>
              <a:t>CD-3A WBS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/>
          <a:p>
            <a:r>
              <a:t>Level 1 – Arial 20
Level 2 – Arial 18
Level 3 – Arial 16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600"/>
            </a:lvl1pPr>
            <a:lvl2pPr marL="647065" indent="-420053" algn="ctr">
              <a:buFontTx/>
              <a:defRPr sz="3600"/>
            </a:lvl2pPr>
            <a:lvl3pPr marL="914400" indent="-454025" algn="ctr">
              <a:buFontTx/>
              <a:defRPr sz="3600"/>
            </a:lvl3pPr>
            <a:lvl4pPr marL="1198166" indent="-510779" algn="ctr">
              <a:buFontTx/>
              <a:defRPr sz="3600"/>
            </a:lvl4pPr>
            <a:lvl5pPr marL="1425179" indent="-510779" algn="ctr">
              <a:buFontTx/>
              <a:defRPr sz="3600"/>
            </a:lvl5pPr>
          </a:lstStyle>
          <a:p>
            <a:r>
              <a:t>Section Separator – Title Line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raight Connector 1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408832" y="1600200"/>
            <a:ext cx="11498621" cy="5257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Box 4"/>
          <p:cNvSpPr txBox="1"/>
          <p:nvPr/>
        </p:nvSpPr>
        <p:spPr>
          <a:xfrm>
            <a:off x="411479" y="6490194"/>
            <a:ext cx="109517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EIC CD-3A Review, November 14-16, 2023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8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TextBox 8"/>
          <p:cNvSpPr txBox="1"/>
          <p:nvPr/>
        </p:nvSpPr>
        <p:spPr>
          <a:xfrm>
            <a:off x="4594947" y="6492644"/>
            <a:ext cx="366470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spc="-1"/>
            </a:lvl1pPr>
          </a:lstStyle>
          <a:p>
            <a:r>
              <a:t>B. Zihlmann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1481539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712963"/>
            <a:ext cx="10334626" cy="7461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3441177"/>
            <a:ext cx="10334626" cy="125960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endParaRPr/>
          </a:p>
        </p:txBody>
      </p:sp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5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3" y="472833"/>
            <a:ext cx="1787238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4" y="472833"/>
            <a:ext cx="1825606" cy="45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59529" cy="239270"/>
          </a:xfrm>
          <a:prstGeom prst="rect">
            <a:avLst/>
          </a:prstGeom>
        </p:spPr>
        <p:txBody>
          <a:bodyPr anchor="t"/>
          <a:lstStyle>
            <a:lvl1pPr algn="l">
              <a:defRPr sz="1100">
                <a:solidFill>
                  <a:srgbClr val="00ACD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1" name="Body Level One…"/>
          <p:cNvSpPr txBox="1">
            <a:spLocks noGrp="1"/>
          </p:cNvSpPr>
          <p:nvPr>
            <p:ph type="body" idx="1"/>
          </p:nvPr>
        </p:nvSpPr>
        <p:spPr>
          <a:xfrm>
            <a:off x="463231" y="917183"/>
            <a:ext cx="11498621" cy="52578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  <p:sp>
        <p:nvSpPr>
          <p:cNvPr id="179" name="Straight Connector 3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About Me – Presenter Nam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About Me – Presenter Name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</a:lvl1pPr>
            <a:lvl2pPr marL="684212" indent="-457200">
              <a:buFontTx/>
              <a:buAutoNum type="alphaUcPeriod"/>
            </a:lvl2pPr>
            <a:lvl3pPr marL="841375" indent="-381000">
              <a:buFontTx/>
              <a:buAutoNum type="romanLcPeriod"/>
            </a:lvl3pPr>
            <a:lvl4pPr marL="1116012" indent="-428625">
              <a:buFontTx/>
              <a:buAutoNum type="alphaLcPeriod"/>
            </a:lvl4pPr>
            <a:lvl5pPr marL="1343025" indent="-428625">
              <a:buFontTx/>
              <a:buAutoNum type="arabicPeriod"/>
            </a:lvl5pPr>
          </a:lstStyle>
          <a:p>
            <a:r>
              <a:t>Charges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Charge Questions Addressed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814866"/>
          </a:xfrm>
          <a:prstGeom prst="rect">
            <a:avLst/>
          </a:prstGeom>
        </p:spPr>
        <p:txBody>
          <a:bodyPr/>
          <a:lstStyle/>
          <a:p>
            <a:r>
              <a:t>Charge Questions Addressed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Slide Title [Layout: Content 1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Bulleted]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" name="Slide Title [Layout: Content 2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Bulleted]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lide Title [Layout: Content 3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Bulleted] 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199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Slide Title [Layout: Content 1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Numbered]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8" name="Slide Title [Layout: Content 2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Numbered]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0610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Slide Title [Layout: Content 3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Numbered]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411479" y="6490194"/>
            <a:ext cx="109517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rPr lang="en-US" dirty="0"/>
              <a:t>Far-Forward/Far-Backward </a:t>
            </a:r>
            <a:r>
              <a:rPr dirty="0"/>
              <a:t>Review, </a:t>
            </a:r>
            <a:r>
              <a:rPr lang="en-US" b="1" u="sng" dirty="0">
                <a:solidFill>
                  <a:srgbClr val="C00000"/>
                </a:solidFill>
              </a:rPr>
              <a:t>February 2, 2026</a:t>
            </a:r>
            <a:r>
              <a:rPr lang="en-US" dirty="0"/>
              <a:t>		</a:t>
            </a:r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2799" y="6499669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About Me – Presenter Name"/>
          <p:cNvSpPr txBox="1">
            <a:spLocks noGrp="1"/>
          </p:cNvSpPr>
          <p:nvPr>
            <p:ph type="title" hasCustomPrompt="1"/>
          </p:nvPr>
        </p:nvSpPr>
        <p:spPr>
          <a:xfrm>
            <a:off x="461962" y="-16779"/>
            <a:ext cx="11499235" cy="40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About Me – Presenter Name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1962" y="930274"/>
            <a:ext cx="11521442" cy="521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Level 1 – Arial 20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8715" marR="0" indent="-29170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44141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971153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198166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400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72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44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116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hvdesign.com/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/>
        </p:nvSpPr>
        <p:spPr>
          <a:xfrm>
            <a:off x="539428" y="2344071"/>
            <a:ext cx="10828952" cy="131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lnSpc>
                <a:spcPct val="900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Far-Forward / Far-Backward </a:t>
            </a:r>
          </a:p>
          <a:p>
            <a:r>
              <a:rPr lang="en-US" dirty="0"/>
              <a:t>Detector Integration</a:t>
            </a:r>
            <a:endParaRPr dirty="0"/>
          </a:p>
        </p:txBody>
      </p:sp>
      <p:sp>
        <p:nvSpPr>
          <p:cNvPr id="190" name="Subtitle 2"/>
          <p:cNvSpPr txBox="1"/>
          <p:nvPr/>
        </p:nvSpPr>
        <p:spPr>
          <a:xfrm>
            <a:off x="539428" y="4458064"/>
            <a:ext cx="8363271" cy="160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lnSpcReduction="10000"/>
          </a:bodyPr>
          <a:lstStyle/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Jonathan Smith (JLAB), Ron Lassiter (JLAB), </a:t>
            </a:r>
          </a:p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India Krehbiel (</a:t>
            </a:r>
            <a:r>
              <a:rPr lang="en-US" dirty="0" err="1"/>
              <a:t>JLab</a:t>
            </a:r>
            <a:r>
              <a:rPr lang="en-US" dirty="0"/>
              <a:t>), </a:t>
            </a: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lang="en-US"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FFF00"/>
                </a:solidFill>
              </a:rPr>
              <a:t>February 2, 2026</a:t>
            </a:r>
            <a:endParaRPr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6AF3E0-40E2-30CA-DEC5-9CBCA2A61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737" y="1429093"/>
            <a:ext cx="4318769" cy="4227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945742-DF4E-F859-93B7-649FC2721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77" y="1598239"/>
            <a:ext cx="6850510" cy="388961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92EC03-A9B0-6772-6D61-FE279190BB59}"/>
              </a:ext>
            </a:extLst>
          </p:cNvPr>
          <p:cNvCxnSpPr/>
          <p:nvPr/>
        </p:nvCxnSpPr>
        <p:spPr>
          <a:xfrm flipV="1">
            <a:off x="1194179" y="2245057"/>
            <a:ext cx="5370394" cy="409433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7E8717-9A68-9E5D-08F9-97C4CD75EF8D}"/>
              </a:ext>
            </a:extLst>
          </p:cNvPr>
          <p:cNvCxnSpPr>
            <a:cxnSpLocks/>
          </p:cNvCxnSpPr>
          <p:nvPr/>
        </p:nvCxnSpPr>
        <p:spPr>
          <a:xfrm>
            <a:off x="1194179" y="4360461"/>
            <a:ext cx="5370394" cy="382136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CBD4C6A1-513C-D4F2-3711-65A366E8C3B5}"/>
              </a:ext>
            </a:extLst>
          </p:cNvPr>
          <p:cNvSpPr/>
          <p:nvPr/>
        </p:nvSpPr>
        <p:spPr>
          <a:xfrm>
            <a:off x="6434677" y="2203148"/>
            <a:ext cx="259791" cy="842948"/>
          </a:xfrm>
          <a:prstGeom prst="arc">
            <a:avLst>
              <a:gd name="adj1" fmla="val 16719566"/>
              <a:gd name="adj2" fmla="val 2227797"/>
            </a:avLst>
          </a:prstGeom>
          <a:noFill/>
          <a:ln w="190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7AB4EAE6-400F-81A8-59E4-69EEA74547DF}"/>
              </a:ext>
            </a:extLst>
          </p:cNvPr>
          <p:cNvSpPr/>
          <p:nvPr/>
        </p:nvSpPr>
        <p:spPr>
          <a:xfrm rot="796908">
            <a:off x="6362433" y="4222080"/>
            <a:ext cx="259791" cy="842948"/>
          </a:xfrm>
          <a:prstGeom prst="arc">
            <a:avLst>
              <a:gd name="adj1" fmla="val 16719566"/>
              <a:gd name="adj2" fmla="val 2227797"/>
            </a:avLst>
          </a:prstGeom>
          <a:noFill/>
          <a:ln w="190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010379-0F73-5ABF-4D82-BF65362A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 fontScale="90000"/>
          </a:bodyPr>
          <a:lstStyle/>
          <a:p>
            <a:r>
              <a:rPr lang="en-US" dirty="0"/>
              <a:t>Previous B0 Concept</a:t>
            </a:r>
          </a:p>
        </p:txBody>
      </p:sp>
    </p:spTree>
    <p:extLst>
      <p:ext uri="{BB962C8B-B14F-4D97-AF65-F5344CB8AC3E}">
        <p14:creationId xmlns:p14="http://schemas.microsoft.com/office/powerpoint/2010/main" val="22912982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531579-2419-7E5E-53E6-D502CB21D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354" y="1049791"/>
            <a:ext cx="6159843" cy="50106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A7F740-7A51-613F-455D-8EC05D1B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 fontScale="90000"/>
          </a:bodyPr>
          <a:lstStyle/>
          <a:p>
            <a:r>
              <a:rPr lang="en-US" dirty="0"/>
              <a:t>B0PF Detector Concept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D411D-6F56-CACA-607F-A6BB59C06C71}"/>
              </a:ext>
            </a:extLst>
          </p:cNvPr>
          <p:cNvSpPr txBox="1"/>
          <p:nvPr/>
        </p:nvSpPr>
        <p:spPr>
          <a:xfrm>
            <a:off x="411892" y="1049791"/>
            <a:ext cx="5216398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Latest Concept utilizes a linear rail for each carriage and a guide rail for inner detector slide.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As the carriage goes into the barrel, the guide rail will close the inner detector staves around the beampipe to provide detector coverage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Each plane will be individually driven via the motors attached on the carriage.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This version eliminates the need for (2) jack lifts, and the vertical movement on the external frame.</a:t>
            </a:r>
          </a:p>
        </p:txBody>
      </p:sp>
    </p:spTree>
    <p:extLst>
      <p:ext uri="{BB962C8B-B14F-4D97-AF65-F5344CB8AC3E}">
        <p14:creationId xmlns:p14="http://schemas.microsoft.com/office/powerpoint/2010/main" val="32243785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5EC0A33-83F8-6D82-80B9-761FD9E1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03" y="893406"/>
            <a:ext cx="9732256" cy="518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48A7A2-3706-50BB-9A30-FEF4D6A30A6A}"/>
              </a:ext>
            </a:extLst>
          </p:cNvPr>
          <p:cNvSpPr/>
          <p:nvPr/>
        </p:nvSpPr>
        <p:spPr>
          <a:xfrm rot="20518543">
            <a:off x="2886645" y="2499036"/>
            <a:ext cx="2718262" cy="290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Linear Rail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0FF03A-5C34-7C6E-AE5B-60064D76CBB3}"/>
              </a:ext>
            </a:extLst>
          </p:cNvPr>
          <p:cNvSpPr/>
          <p:nvPr/>
        </p:nvSpPr>
        <p:spPr>
          <a:xfrm rot="20523196">
            <a:off x="4388538" y="3388600"/>
            <a:ext cx="894987" cy="1938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Guide Rail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D1243F-8D6E-0301-551B-EA041783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 fontScale="90000"/>
          </a:bodyPr>
          <a:lstStyle/>
          <a:p>
            <a:r>
              <a:rPr lang="en-US" dirty="0"/>
              <a:t>Latest Detector Concept</a:t>
            </a:r>
          </a:p>
        </p:txBody>
      </p:sp>
    </p:spTree>
    <p:extLst>
      <p:ext uri="{BB962C8B-B14F-4D97-AF65-F5344CB8AC3E}">
        <p14:creationId xmlns:p14="http://schemas.microsoft.com/office/powerpoint/2010/main" val="368860176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81C67-BF84-F2DB-516C-EB8130E3CA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948"/>
          <a:stretch>
            <a:fillRect/>
          </a:stretch>
        </p:blipFill>
        <p:spPr>
          <a:xfrm>
            <a:off x="411890" y="934948"/>
            <a:ext cx="5471775" cy="4744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662F26-546E-0BD1-70D5-81248FDE35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101"/>
          <a:stretch>
            <a:fillRect/>
          </a:stretch>
        </p:blipFill>
        <p:spPr>
          <a:xfrm>
            <a:off x="6367648" y="934948"/>
            <a:ext cx="5412460" cy="47441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C8347-3D1E-DCAA-8FE4-583995985177}"/>
              </a:ext>
            </a:extLst>
          </p:cNvPr>
          <p:cNvSpPr txBox="1"/>
          <p:nvPr/>
        </p:nvSpPr>
        <p:spPr>
          <a:xfrm>
            <a:off x="411890" y="5679074"/>
            <a:ext cx="54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Layout (+/- Y-Axis and X-Axis Motion)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D9DAF-95A3-3147-70CF-5AFE59CF607E}"/>
              </a:ext>
            </a:extLst>
          </p:cNvPr>
          <p:cNvSpPr txBox="1"/>
          <p:nvPr/>
        </p:nvSpPr>
        <p:spPr>
          <a:xfrm>
            <a:off x="6367648" y="5679074"/>
            <a:ext cx="541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Upcoming Concept (Simpler, Only X-Axis Motion)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C50491-9042-C5B5-A48C-4F401AFC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 fontScale="90000"/>
          </a:bodyPr>
          <a:lstStyle/>
          <a:p>
            <a:r>
              <a:rPr lang="en-US" dirty="0"/>
              <a:t>External B0 Outlook</a:t>
            </a:r>
          </a:p>
        </p:txBody>
      </p:sp>
    </p:spTree>
    <p:extLst>
      <p:ext uri="{BB962C8B-B14F-4D97-AF65-F5344CB8AC3E}">
        <p14:creationId xmlns:p14="http://schemas.microsoft.com/office/powerpoint/2010/main" val="327841630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9FD3BF-EEF6-131F-4E56-C312759C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 fontScale="90000"/>
          </a:bodyPr>
          <a:lstStyle/>
          <a:p>
            <a:r>
              <a:rPr lang="en-US" dirty="0"/>
              <a:t>Update B0 3D Print Mockup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48AD7E-7A3A-1100-D42C-BDCF8B2C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81" y="999812"/>
            <a:ext cx="6419348" cy="50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1326D6-3243-F51E-96B2-98C3738F998A}"/>
              </a:ext>
            </a:extLst>
          </p:cNvPr>
          <p:cNvSpPr txBox="1"/>
          <p:nvPr/>
        </p:nvSpPr>
        <p:spPr>
          <a:xfrm>
            <a:off x="451725" y="1006339"/>
            <a:ext cx="470600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We will be updating our 3D print as an early mock-up for the latest detector railing system.</a:t>
            </a:r>
          </a:p>
        </p:txBody>
      </p:sp>
    </p:spTree>
    <p:extLst>
      <p:ext uri="{BB962C8B-B14F-4D97-AF65-F5344CB8AC3E}">
        <p14:creationId xmlns:p14="http://schemas.microsoft.com/office/powerpoint/2010/main" val="413930047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93D121-D3CF-86BA-6C01-A96F2577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 fontScale="90000"/>
          </a:bodyPr>
          <a:lstStyle/>
          <a:p>
            <a:r>
              <a:rPr lang="en-US" dirty="0"/>
              <a:t>ZDC Updates - Cabling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822858-E1DE-4659-14C9-4007A087A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01" y="1015143"/>
            <a:ext cx="7228161" cy="48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8092610-C2C1-4529-EAF6-8BCBB6708D2D}"/>
              </a:ext>
            </a:extLst>
          </p:cNvPr>
          <p:cNvSpPr txBox="1">
            <a:spLocks/>
          </p:cNvSpPr>
          <p:nvPr/>
        </p:nvSpPr>
        <p:spPr>
          <a:xfrm>
            <a:off x="462580" y="975360"/>
            <a:ext cx="3682560" cy="4891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07047" marR="0" indent="-28003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763058" marR="0" indent="-302683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27906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54919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400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72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44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116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Original design routed the cables from the side around the beampipe.</a:t>
            </a:r>
          </a:p>
          <a:p>
            <a:pPr hangingPunct="1"/>
            <a:r>
              <a:rPr lang="en-US" dirty="0"/>
              <a:t>We can rotate the calorimeter around and route the cabling via the top</a:t>
            </a:r>
          </a:p>
        </p:txBody>
      </p:sp>
    </p:spTree>
    <p:extLst>
      <p:ext uri="{BB962C8B-B14F-4D97-AF65-F5344CB8AC3E}">
        <p14:creationId xmlns:p14="http://schemas.microsoft.com/office/powerpoint/2010/main" val="259839138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9B2760-50FE-6678-2B1B-356D9B0F7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 fontScale="90000"/>
          </a:bodyPr>
          <a:lstStyle/>
          <a:p>
            <a:r>
              <a:rPr lang="en-US" dirty="0"/>
              <a:t>ZDC Updates – Dark Box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148FF51-E00A-C186-E8D1-9FA9C0DAD5F9}"/>
              </a:ext>
            </a:extLst>
          </p:cNvPr>
          <p:cNvSpPr txBox="1">
            <a:spLocks/>
          </p:cNvSpPr>
          <p:nvPr/>
        </p:nvSpPr>
        <p:spPr>
          <a:xfrm>
            <a:off x="462580" y="975360"/>
            <a:ext cx="3682560" cy="4891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07047" marR="0" indent="-28003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763058" marR="0" indent="-302683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27906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54919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400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72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44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116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dirty="0"/>
              <a:t>Dark box support frame</a:t>
            </a:r>
          </a:p>
          <a:p>
            <a:pPr hangingPunct="1"/>
            <a:r>
              <a:rPr lang="en-US" dirty="0"/>
              <a:t>The box is constructed with 1.5” 80/20 and is shown here with sheets affixed to the outside, Though a black cloth will also work in this application. </a:t>
            </a:r>
          </a:p>
          <a:p>
            <a:pPr hangingPunct="1"/>
            <a:r>
              <a:rPr lang="en-US" dirty="0"/>
              <a:t>The 80/20 frame also serves as additional support for the absorber block stacks.</a:t>
            </a:r>
          </a:p>
          <a:p>
            <a:pPr hangingPunct="1"/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D6605C0-3390-0A32-D0F3-A4C6AEB1B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6" b="6160"/>
          <a:stretch/>
        </p:blipFill>
        <p:spPr>
          <a:xfrm>
            <a:off x="4320072" y="974538"/>
            <a:ext cx="7640153" cy="48919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5250985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4EBD991B-E44B-1F1D-96F3-DFCE273DB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8" b="7492"/>
          <a:stretch/>
        </p:blipFill>
        <p:spPr>
          <a:xfrm>
            <a:off x="6143956" y="1578033"/>
            <a:ext cx="5815654" cy="357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E23CD154-A943-779F-62F5-3E098D089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6" b="6160"/>
          <a:stretch/>
        </p:blipFill>
        <p:spPr>
          <a:xfrm>
            <a:off x="462578" y="1578033"/>
            <a:ext cx="5585466" cy="357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C32D96F-2B34-82D0-FAE6-561B8B0A4B3A}"/>
              </a:ext>
            </a:extLst>
          </p:cNvPr>
          <p:cNvSpPr txBox="1">
            <a:spLocks/>
          </p:cNvSpPr>
          <p:nvPr/>
        </p:nvSpPr>
        <p:spPr>
          <a:xfrm>
            <a:off x="462579" y="5279966"/>
            <a:ext cx="5434220" cy="586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Single Lift Table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E7F3F15-60BC-885C-450B-E8768F9CAEDB}"/>
              </a:ext>
            </a:extLst>
          </p:cNvPr>
          <p:cNvSpPr txBox="1">
            <a:spLocks/>
          </p:cNvSpPr>
          <p:nvPr/>
        </p:nvSpPr>
        <p:spPr>
          <a:xfrm>
            <a:off x="6212540" y="5279966"/>
            <a:ext cx="5434220" cy="586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Dual Lift Tables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2CEBF1-9DF7-CD85-4310-97F9D217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 fontScale="90000"/>
          </a:bodyPr>
          <a:lstStyle/>
          <a:p>
            <a:r>
              <a:rPr lang="en-US" dirty="0"/>
              <a:t>ZDC Updates – Current Discussions</a:t>
            </a:r>
          </a:p>
        </p:txBody>
      </p:sp>
    </p:spTree>
    <p:extLst>
      <p:ext uri="{BB962C8B-B14F-4D97-AF65-F5344CB8AC3E}">
        <p14:creationId xmlns:p14="http://schemas.microsoft.com/office/powerpoint/2010/main" val="23815516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5"/>
          <p:cNvSpPr txBox="1">
            <a:spLocks noGrp="1"/>
          </p:cNvSpPr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98" name="Title 4"/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Primary Updates Outline</a:t>
            </a:r>
            <a:endParaRPr dirty="0"/>
          </a:p>
        </p:txBody>
      </p:sp>
      <p:sp>
        <p:nvSpPr>
          <p:cNvPr id="199" name="IR layout…"/>
          <p:cNvSpPr txBox="1">
            <a:spLocks noGrp="1"/>
          </p:cNvSpPr>
          <p:nvPr>
            <p:ph type="body" sz="half" idx="1"/>
          </p:nvPr>
        </p:nvSpPr>
        <p:spPr>
          <a:xfrm>
            <a:off x="533705" y="886367"/>
            <a:ext cx="10978358" cy="4732008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>
              <a:defRPr sz="2800"/>
            </a:pPr>
            <a:r>
              <a:rPr lang="en-US" dirty="0"/>
              <a:t>Roman Pots</a:t>
            </a:r>
          </a:p>
          <a:p>
            <a:pPr lvl="1">
              <a:defRPr sz="2800"/>
            </a:pPr>
            <a:r>
              <a:rPr lang="en-US" dirty="0"/>
              <a:t>Future Roman Pot Development Discussions</a:t>
            </a:r>
          </a:p>
          <a:p>
            <a:pPr lvl="1">
              <a:defRPr sz="2800"/>
            </a:pPr>
            <a:r>
              <a:rPr lang="en-US" dirty="0"/>
              <a:t>Options 1 and 2</a:t>
            </a:r>
          </a:p>
          <a:p>
            <a:pPr lvl="1">
              <a:defRPr sz="2800"/>
            </a:pPr>
            <a:r>
              <a:rPr lang="en-US" dirty="0"/>
              <a:t>Future work</a:t>
            </a:r>
          </a:p>
          <a:p>
            <a:pPr>
              <a:defRPr sz="2800"/>
            </a:pPr>
            <a:r>
              <a:rPr lang="en-US" dirty="0"/>
              <a:t>Updated B0 Detector Railing Concept</a:t>
            </a:r>
          </a:p>
          <a:p>
            <a:pPr lvl="1">
              <a:defRPr sz="2800"/>
            </a:pPr>
            <a:r>
              <a:rPr lang="en-US" dirty="0"/>
              <a:t>Detector Update “Horseshoe” Design</a:t>
            </a:r>
          </a:p>
          <a:p>
            <a:pPr lvl="1">
              <a:defRPr sz="2800"/>
            </a:pPr>
            <a:r>
              <a:rPr lang="en-US" dirty="0"/>
              <a:t>Linear Rail + Guide Rail</a:t>
            </a:r>
          </a:p>
          <a:p>
            <a:pPr lvl="1">
              <a:defRPr sz="2800"/>
            </a:pPr>
            <a:r>
              <a:rPr lang="en-US" dirty="0"/>
              <a:t>External Updates</a:t>
            </a:r>
          </a:p>
          <a:p>
            <a:pPr>
              <a:defRPr sz="2800"/>
            </a:pPr>
            <a:r>
              <a:rPr lang="en-US" dirty="0"/>
              <a:t>ZDC Updates</a:t>
            </a:r>
          </a:p>
          <a:p>
            <a:pPr lvl="1">
              <a:defRPr sz="2800"/>
            </a:pPr>
            <a:endParaRPr lang="en-US" dirty="0"/>
          </a:p>
          <a:p>
            <a:pPr marL="227012" lvl="1" indent="0">
              <a:buNone/>
              <a:defRPr sz="28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86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279602-2F6C-A1BD-082A-5A28F0A5FB3B}"/>
              </a:ext>
            </a:extLst>
          </p:cNvPr>
          <p:cNvSpPr txBox="1"/>
          <p:nvPr/>
        </p:nvSpPr>
        <p:spPr>
          <a:xfrm>
            <a:off x="411891" y="1122219"/>
            <a:ext cx="5862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overall Scattering Chamber size opening is 320.7mm x 130.4mm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(4) ports used for outside services (cooling/electronics) – </a:t>
            </a:r>
            <a:r>
              <a:rPr lang="en-US" dirty="0">
                <a:solidFill>
                  <a:srgbClr val="FF0000"/>
                </a:solidFill>
              </a:rPr>
              <a:t>Circled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Moving Stage motors from UHV Designs (</a:t>
            </a:r>
            <a:r>
              <a:rPr lang="en-US" dirty="0">
                <a:hlinkClick r:id="rId2"/>
              </a:rPr>
              <a:t>http://www.uhvdesign.com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utilizing the existing STAR Roman Pots stands as a ‘stand-in’ and anticipate modeling the final stand once Roman Pot design is complete.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Sensors used are the preliminary ACLGAD (EICROC)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Detector Coverage Arrangements for (2) Beam Energies: 100 GEV and 275 GEV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Anticipate running 100 GEV for the first three years of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DCF40-2A62-F38F-5771-D88A0DE3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581" y="867084"/>
            <a:ext cx="3219985" cy="512383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0B7674-F285-6172-5C70-CFDB6F35ED99}"/>
              </a:ext>
            </a:extLst>
          </p:cNvPr>
          <p:cNvSpPr/>
          <p:nvPr/>
        </p:nvSpPr>
        <p:spPr>
          <a:xfrm>
            <a:off x="8076523" y="2052030"/>
            <a:ext cx="673051" cy="606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44FCC7-844B-C976-B990-0F6B27D94FA4}"/>
              </a:ext>
            </a:extLst>
          </p:cNvPr>
          <p:cNvSpPr/>
          <p:nvPr/>
        </p:nvSpPr>
        <p:spPr>
          <a:xfrm>
            <a:off x="9246967" y="2065106"/>
            <a:ext cx="673051" cy="606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97D2AA-1E83-CF73-3FFD-0124BC8826C7}"/>
              </a:ext>
            </a:extLst>
          </p:cNvPr>
          <p:cNvSpPr/>
          <p:nvPr/>
        </p:nvSpPr>
        <p:spPr>
          <a:xfrm>
            <a:off x="8076523" y="4021473"/>
            <a:ext cx="673051" cy="606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6D9CC4-2079-28E5-4397-5690B4E594EF}"/>
              </a:ext>
            </a:extLst>
          </p:cNvPr>
          <p:cNvSpPr/>
          <p:nvPr/>
        </p:nvSpPr>
        <p:spPr>
          <a:xfrm>
            <a:off x="9246967" y="4021472"/>
            <a:ext cx="673051" cy="606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2F893AE8-917C-01BB-3677-2E80DC89ED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Primary Updates Outline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52081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37AC4B-5046-7F9D-2194-3985ED06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167" y="1053184"/>
            <a:ext cx="9099030" cy="5042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E0604-021C-54B5-EA6F-B99C0E1DC835}"/>
              </a:ext>
            </a:extLst>
          </p:cNvPr>
          <p:cNvSpPr txBox="1"/>
          <p:nvPr/>
        </p:nvSpPr>
        <p:spPr>
          <a:xfrm>
            <a:off x="375397" y="5412676"/>
            <a:ext cx="346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Slide courtesy of Karim Hamdi and Alexander Jentsch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BF830CE-C64E-1C07-44A7-2927E30287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Future Roman Pot Development Discussions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21742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9B73F4-A0A2-ED8D-51F3-963BD5A8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03" y="864828"/>
            <a:ext cx="8229439" cy="454784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FEFA7A7-56CF-7DAB-2E32-6AAB706A0E80}"/>
              </a:ext>
            </a:extLst>
          </p:cNvPr>
          <p:cNvSpPr/>
          <p:nvPr/>
        </p:nvSpPr>
        <p:spPr>
          <a:xfrm>
            <a:off x="2454796" y="2705078"/>
            <a:ext cx="1054607" cy="10539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Neutron cone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E4C59-5499-FA30-9768-453810543C2D}"/>
              </a:ext>
            </a:extLst>
          </p:cNvPr>
          <p:cNvSpPr txBox="1"/>
          <p:nvPr/>
        </p:nvSpPr>
        <p:spPr>
          <a:xfrm>
            <a:off x="375397" y="5412676"/>
            <a:ext cx="346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Slide courtesy of Karim Hamdi and Alexander Jentsch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18DEF-66B4-A41C-DE6B-97E10D3202D6}"/>
              </a:ext>
            </a:extLst>
          </p:cNvPr>
          <p:cNvSpPr txBox="1"/>
          <p:nvPr/>
        </p:nvSpPr>
        <p:spPr>
          <a:xfrm>
            <a:off x="375397" y="864828"/>
            <a:ext cx="3134006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Adds a third independent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stage motor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Top and Bottom layers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include a row of horizontal staves.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May require different stave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configurations to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support various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beam energies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2B93030-CAA1-268A-DC11-BF4FBF22AC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Roman Pots - Option 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34552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7E957FCF-A2FB-749F-0646-73CF887ADF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Roman Pots – Option 2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8FBB9-3761-F9FF-B96B-36B347396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027" y="1122158"/>
            <a:ext cx="7936794" cy="450361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780554-9D5A-9666-3BBF-FAF24E1C0598}"/>
              </a:ext>
            </a:extLst>
          </p:cNvPr>
          <p:cNvSpPr/>
          <p:nvPr/>
        </p:nvSpPr>
        <p:spPr>
          <a:xfrm>
            <a:off x="2598979" y="2854911"/>
            <a:ext cx="1054607" cy="10539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Neutron cone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47B22-7315-2CD4-DEF1-4711E16FAD24}"/>
              </a:ext>
            </a:extLst>
          </p:cNvPr>
          <p:cNvSpPr txBox="1"/>
          <p:nvPr/>
        </p:nvSpPr>
        <p:spPr>
          <a:xfrm>
            <a:off x="402021" y="1056290"/>
            <a:ext cx="3312006" cy="3693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Adds (2) additional Roman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Pot stations for full coverage: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Two stations with</a:t>
            </a:r>
            <a:r>
              <a:rPr lang="en-US" dirty="0"/>
              <a:t> vertical moving staves (# 1 &amp; 2)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Two stations with horizontal moving staves (# 3 &amp; 4)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This option adds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(2) Additional Roman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Pots stations, but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does not require multiple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removable detector planes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for different beam energies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B29F1-D6CD-8D02-CA38-F6DDD73B2D67}"/>
              </a:ext>
            </a:extLst>
          </p:cNvPr>
          <p:cNvSpPr txBox="1"/>
          <p:nvPr/>
        </p:nvSpPr>
        <p:spPr>
          <a:xfrm>
            <a:off x="375397" y="5412676"/>
            <a:ext cx="3461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Slide courtesy of Karim Hamdi and Alexander Jentsch</a:t>
            </a:r>
          </a:p>
        </p:txBody>
      </p:sp>
    </p:spTree>
    <p:extLst>
      <p:ext uri="{BB962C8B-B14F-4D97-AF65-F5344CB8AC3E}">
        <p14:creationId xmlns:p14="http://schemas.microsoft.com/office/powerpoint/2010/main" val="17473865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5AA033-C20E-4CE1-A98F-96353906293C}"/>
              </a:ext>
            </a:extLst>
          </p:cNvPr>
          <p:cNvSpPr txBox="1">
            <a:spLocks/>
          </p:cNvSpPr>
          <p:nvPr/>
        </p:nvSpPr>
        <p:spPr>
          <a:xfrm>
            <a:off x="411892" y="966055"/>
            <a:ext cx="6976787" cy="5381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07047" marR="0" indent="-28003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763058" marR="0" indent="-302683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27906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54919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400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72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44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116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Once complete, update the detector coverage to suit final ACLGAD/EICROC Module design</a:t>
            </a:r>
          </a:p>
          <a:p>
            <a:pPr hangingPunct="1"/>
            <a:r>
              <a:rPr lang="en-US" dirty="0"/>
              <a:t>Update support frame (using existing STAR design) to suit latest Roman Pot (increasing scattering chamber, modifying service ports)</a:t>
            </a:r>
          </a:p>
          <a:p>
            <a:pPr marL="0" indent="0" hangingPunct="1">
              <a:buFont typeface="Arial"/>
              <a:buNone/>
            </a:pPr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363CA6E-B7F9-37E9-7EDC-2152A8474E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Roman Pots – Future Work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853777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C70252-73AB-C4D2-4D97-60A0130C3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344" y="970772"/>
            <a:ext cx="6159843" cy="50106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395DAD-AFB0-0921-A60D-AED1BC39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 fontScale="90000"/>
          </a:bodyPr>
          <a:lstStyle/>
          <a:p>
            <a:r>
              <a:rPr lang="en-US" dirty="0"/>
              <a:t>B0PF Detector Concept</a:t>
            </a:r>
          </a:p>
        </p:txBody>
      </p:sp>
    </p:spTree>
    <p:extLst>
      <p:ext uri="{BB962C8B-B14F-4D97-AF65-F5344CB8AC3E}">
        <p14:creationId xmlns:p14="http://schemas.microsoft.com/office/powerpoint/2010/main" val="35098523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EE6BDC-A7F7-BB77-3B23-13A82EADA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954" y="875731"/>
            <a:ext cx="2645070" cy="4544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95C857-615A-45EE-394B-B5823D093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663" y="875731"/>
            <a:ext cx="2847140" cy="4544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7BC964-F298-90C0-DBE6-529120B61B18}"/>
              </a:ext>
            </a:extLst>
          </p:cNvPr>
          <p:cNvSpPr txBox="1"/>
          <p:nvPr/>
        </p:nvSpPr>
        <p:spPr>
          <a:xfrm>
            <a:off x="5364663" y="5511338"/>
            <a:ext cx="284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2DCEE-E6A6-E436-5D61-43159C5E9A31}"/>
              </a:ext>
            </a:extLst>
          </p:cNvPr>
          <p:cNvSpPr txBox="1"/>
          <p:nvPr/>
        </p:nvSpPr>
        <p:spPr>
          <a:xfrm>
            <a:off x="8756919" y="5511338"/>
            <a:ext cx="284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CLOSED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BD028F-3564-55C3-B85A-6900585D3428}"/>
              </a:ext>
            </a:extLst>
          </p:cNvPr>
          <p:cNvSpPr/>
          <p:nvPr/>
        </p:nvSpPr>
        <p:spPr>
          <a:xfrm>
            <a:off x="6542116" y="2826327"/>
            <a:ext cx="631767" cy="602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519C7D-B355-A3EE-544E-E41AF63C0B86}"/>
              </a:ext>
            </a:extLst>
          </p:cNvPr>
          <p:cNvSpPr/>
          <p:nvPr/>
        </p:nvSpPr>
        <p:spPr>
          <a:xfrm>
            <a:off x="9918580" y="2818347"/>
            <a:ext cx="631767" cy="6026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F3577-4C22-4439-0F93-D16B809BA25D}"/>
              </a:ext>
            </a:extLst>
          </p:cNvPr>
          <p:cNvSpPr txBox="1"/>
          <p:nvPr/>
        </p:nvSpPr>
        <p:spPr>
          <a:xfrm>
            <a:off x="528145" y="985345"/>
            <a:ext cx="4587765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Previous Detector plane design were split in two halves alone the X-axis and ‘attached’ once over beamline from outside the B0 Magnet.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Updated version uses a “Horseshoe” shape with moving inner-detector ‘slides’ to close around beampipe. </a:t>
            </a:r>
            <a:r>
              <a:rPr lang="en-US" dirty="0"/>
              <a:t>This method is simpler in concept and eliminates much of the complexity of the original design.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EC8DC1-6A31-DAE4-3E57-39F2CF25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 fontScale="90000"/>
          </a:bodyPr>
          <a:lstStyle/>
          <a:p>
            <a:r>
              <a:rPr lang="en-US" dirty="0"/>
              <a:t>B0PF Detector Concept</a:t>
            </a:r>
          </a:p>
        </p:txBody>
      </p:sp>
    </p:spTree>
    <p:extLst>
      <p:ext uri="{BB962C8B-B14F-4D97-AF65-F5344CB8AC3E}">
        <p14:creationId xmlns:p14="http://schemas.microsoft.com/office/powerpoint/2010/main" val="32741188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23691</TotalTime>
  <Words>632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BNL</vt:lpstr>
      <vt:lpstr>PowerPoint Presentation</vt:lpstr>
      <vt:lpstr>Primary Updates Outline</vt:lpstr>
      <vt:lpstr>Primary Updates Outline</vt:lpstr>
      <vt:lpstr>Future Roman Pot Development Discussions</vt:lpstr>
      <vt:lpstr>Roman Pots - Option 1</vt:lpstr>
      <vt:lpstr>Roman Pots – Option 2</vt:lpstr>
      <vt:lpstr>Roman Pots – Future Work</vt:lpstr>
      <vt:lpstr>B0PF Detector Concept</vt:lpstr>
      <vt:lpstr>B0PF Detector Concept</vt:lpstr>
      <vt:lpstr>Previous B0 Concept</vt:lpstr>
      <vt:lpstr>B0PF Detector Concept</vt:lpstr>
      <vt:lpstr>Latest Detector Concept</vt:lpstr>
      <vt:lpstr>External B0 Outlook</vt:lpstr>
      <vt:lpstr>Update B0 3D Print Mockup</vt:lpstr>
      <vt:lpstr>ZDC Updates - Cabling</vt:lpstr>
      <vt:lpstr>ZDC Updates – Dark Box</vt:lpstr>
      <vt:lpstr>ZDC Updates – Current 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Smith</dc:creator>
  <cp:lastModifiedBy>Jonathan Smith</cp:lastModifiedBy>
  <cp:revision>172</cp:revision>
  <dcterms:modified xsi:type="dcterms:W3CDTF">2026-02-02T15:16:22Z</dcterms:modified>
</cp:coreProperties>
</file>