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2"/>
  </p:notesMasterIdLst>
  <p:sldIdLst>
    <p:sldId id="4758" r:id="rId5"/>
    <p:sldId id="4807" r:id="rId6"/>
    <p:sldId id="4823" r:id="rId7"/>
    <p:sldId id="4824" r:id="rId8"/>
    <p:sldId id="4825" r:id="rId9"/>
    <p:sldId id="4826" r:id="rId10"/>
    <p:sldId id="47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ABA00-702C-493F-890F-4B42487F4EB8}" v="6" dt="2026-02-09T15:10:28.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724" autoAdjust="0"/>
  </p:normalViewPr>
  <p:slideViewPr>
    <p:cSldViewPr snapToGrid="0">
      <p:cViewPr varScale="1">
        <p:scale>
          <a:sx n="82" d="100"/>
          <a:sy n="82" d="100"/>
        </p:scale>
        <p:origin x="69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eece-Moyer, Nathaniel" userId="6f9a67ee-08a4-4a4f-adf6-9abd166d5074" providerId="ADAL" clId="{69C43243-C232-45FD-9886-B5952979BEFE}"/>
    <pc:docChg chg="undo custSel addSld delSld modSld">
      <pc:chgData name="Speece-Moyer, Nathaniel" userId="6f9a67ee-08a4-4a4f-adf6-9abd166d5074" providerId="ADAL" clId="{69C43243-C232-45FD-9886-B5952979BEFE}" dt="2026-02-09T15:36:10.940" v="8552" actId="20577"/>
      <pc:docMkLst>
        <pc:docMk/>
      </pc:docMkLst>
      <pc:sldChg chg="modSp mod">
        <pc:chgData name="Speece-Moyer, Nathaniel" userId="6f9a67ee-08a4-4a4f-adf6-9abd166d5074" providerId="ADAL" clId="{69C43243-C232-45FD-9886-B5952979BEFE}" dt="2026-02-09T15:20:35.502" v="7604" actId="20577"/>
        <pc:sldMkLst>
          <pc:docMk/>
          <pc:sldMk cId="4134062534" sldId="4758"/>
        </pc:sldMkLst>
        <pc:spChg chg="mod">
          <ac:chgData name="Speece-Moyer, Nathaniel" userId="6f9a67ee-08a4-4a4f-adf6-9abd166d5074" providerId="ADAL" clId="{69C43243-C232-45FD-9886-B5952979BEFE}" dt="2026-02-09T15:20:35.502" v="7604" actId="20577"/>
          <ac:spMkLst>
            <pc:docMk/>
            <pc:sldMk cId="4134062534" sldId="4758"/>
            <ac:spMk id="11" creationId="{99059204-FF2B-03A6-FAB7-9DE25E7F11DA}"/>
          </ac:spMkLst>
        </pc:spChg>
      </pc:sldChg>
      <pc:sldChg chg="addSp delSp modSp mod">
        <pc:chgData name="Speece-Moyer, Nathaniel" userId="6f9a67ee-08a4-4a4f-adf6-9abd166d5074" providerId="ADAL" clId="{69C43243-C232-45FD-9886-B5952979BEFE}" dt="2026-02-09T15:33:52.868" v="8251" actId="20577"/>
        <pc:sldMkLst>
          <pc:docMk/>
          <pc:sldMk cId="2731140323" sldId="4807"/>
        </pc:sldMkLst>
        <pc:spChg chg="mod">
          <ac:chgData name="Speece-Moyer, Nathaniel" userId="6f9a67ee-08a4-4a4f-adf6-9abd166d5074" providerId="ADAL" clId="{69C43243-C232-45FD-9886-B5952979BEFE}" dt="2026-02-09T15:33:52.868" v="8251" actId="20577"/>
          <ac:spMkLst>
            <pc:docMk/>
            <pc:sldMk cId="2731140323" sldId="4807"/>
            <ac:spMk id="3" creationId="{37CD854A-A917-7BEA-79C1-68D8C1C037BB}"/>
          </ac:spMkLst>
        </pc:spChg>
        <pc:spChg chg="del mod">
          <ac:chgData name="Speece-Moyer, Nathaniel" userId="6f9a67ee-08a4-4a4f-adf6-9abd166d5074" providerId="ADAL" clId="{69C43243-C232-45FD-9886-B5952979BEFE}" dt="2026-02-09T14:46:12.610" v="2489" actId="478"/>
          <ac:spMkLst>
            <pc:docMk/>
            <pc:sldMk cId="2731140323" sldId="4807"/>
            <ac:spMk id="6" creationId="{FFED979F-E75C-E0D1-E941-0640A301BBF0}"/>
          </ac:spMkLst>
        </pc:spChg>
        <pc:spChg chg="add del mod">
          <ac:chgData name="Speece-Moyer, Nathaniel" userId="6f9a67ee-08a4-4a4f-adf6-9abd166d5074" providerId="ADAL" clId="{69C43243-C232-45FD-9886-B5952979BEFE}" dt="2026-02-09T14:47:16.300" v="2542" actId="478"/>
          <ac:spMkLst>
            <pc:docMk/>
            <pc:sldMk cId="2731140323" sldId="4807"/>
            <ac:spMk id="8" creationId="{7CFF2130-1DD9-3810-7AD0-8B518BF86DCD}"/>
          </ac:spMkLst>
        </pc:spChg>
        <pc:spChg chg="add mod">
          <ac:chgData name="Speece-Moyer, Nathaniel" userId="6f9a67ee-08a4-4a4f-adf6-9abd166d5074" providerId="ADAL" clId="{69C43243-C232-45FD-9886-B5952979BEFE}" dt="2026-02-09T14:47:02.505" v="2538" actId="1076"/>
          <ac:spMkLst>
            <pc:docMk/>
            <pc:sldMk cId="2731140323" sldId="4807"/>
            <ac:spMk id="9" creationId="{B5CBC7A7-3832-B83C-702A-477ED493F8B6}"/>
          </ac:spMkLst>
        </pc:spChg>
        <pc:picChg chg="add mod">
          <ac:chgData name="Speece-Moyer, Nathaniel" userId="6f9a67ee-08a4-4a4f-adf6-9abd166d5074" providerId="ADAL" clId="{69C43243-C232-45FD-9886-B5952979BEFE}" dt="2026-02-09T14:46:16.937" v="2492" actId="1076"/>
          <ac:picMkLst>
            <pc:docMk/>
            <pc:sldMk cId="2731140323" sldId="4807"/>
            <ac:picMk id="5" creationId="{CEECB727-0107-FB44-83FD-CB4D675FFD3F}"/>
          </ac:picMkLst>
        </pc:picChg>
        <pc:picChg chg="del">
          <ac:chgData name="Speece-Moyer, Nathaniel" userId="6f9a67ee-08a4-4a4f-adf6-9abd166d5074" providerId="ADAL" clId="{69C43243-C232-45FD-9886-B5952979BEFE}" dt="2026-02-09T14:46:09.449" v="2484" actId="478"/>
          <ac:picMkLst>
            <pc:docMk/>
            <pc:sldMk cId="2731140323" sldId="4807"/>
            <ac:picMk id="7" creationId="{36B9CE99-66BF-EA12-CCA5-B57043AE7B81}"/>
          </ac:picMkLst>
        </pc:picChg>
        <pc:cxnChg chg="add mod">
          <ac:chgData name="Speece-Moyer, Nathaniel" userId="6f9a67ee-08a4-4a4f-adf6-9abd166d5074" providerId="ADAL" clId="{69C43243-C232-45FD-9886-B5952979BEFE}" dt="2026-02-09T14:47:25.265" v="2545" actId="14100"/>
          <ac:cxnSpMkLst>
            <pc:docMk/>
            <pc:sldMk cId="2731140323" sldId="4807"/>
            <ac:cxnSpMk id="11" creationId="{B9E6A4B9-E8B9-3F93-540E-A9198DF01BD0}"/>
          </ac:cxnSpMkLst>
        </pc:cxnChg>
      </pc:sldChg>
      <pc:sldChg chg="del">
        <pc:chgData name="Speece-Moyer, Nathaniel" userId="6f9a67ee-08a4-4a4f-adf6-9abd166d5074" providerId="ADAL" clId="{69C43243-C232-45FD-9886-B5952979BEFE}" dt="2026-02-09T14:52:02.131" v="3389" actId="47"/>
        <pc:sldMkLst>
          <pc:docMk/>
          <pc:sldMk cId="1836998602" sldId="4809"/>
        </pc:sldMkLst>
      </pc:sldChg>
      <pc:sldChg chg="del">
        <pc:chgData name="Speece-Moyer, Nathaniel" userId="6f9a67ee-08a4-4a4f-adf6-9abd166d5074" providerId="ADAL" clId="{69C43243-C232-45FD-9886-B5952979BEFE}" dt="2026-02-09T14:51:56.178" v="3388" actId="47"/>
        <pc:sldMkLst>
          <pc:docMk/>
          <pc:sldMk cId="1613957570" sldId="4818"/>
        </pc:sldMkLst>
      </pc:sldChg>
      <pc:sldChg chg="del">
        <pc:chgData name="Speece-Moyer, Nathaniel" userId="6f9a67ee-08a4-4a4f-adf6-9abd166d5074" providerId="ADAL" clId="{69C43243-C232-45FD-9886-B5952979BEFE}" dt="2026-02-09T14:51:56.178" v="3388" actId="47"/>
        <pc:sldMkLst>
          <pc:docMk/>
          <pc:sldMk cId="1227839212" sldId="4819"/>
        </pc:sldMkLst>
      </pc:sldChg>
      <pc:sldChg chg="del">
        <pc:chgData name="Speece-Moyer, Nathaniel" userId="6f9a67ee-08a4-4a4f-adf6-9abd166d5074" providerId="ADAL" clId="{69C43243-C232-45FD-9886-B5952979BEFE}" dt="2026-02-09T14:51:56.178" v="3388" actId="47"/>
        <pc:sldMkLst>
          <pc:docMk/>
          <pc:sldMk cId="1599576809" sldId="4820"/>
        </pc:sldMkLst>
      </pc:sldChg>
      <pc:sldChg chg="del">
        <pc:chgData name="Speece-Moyer, Nathaniel" userId="6f9a67ee-08a4-4a4f-adf6-9abd166d5074" providerId="ADAL" clId="{69C43243-C232-45FD-9886-B5952979BEFE}" dt="2026-02-09T14:51:56.178" v="3388" actId="47"/>
        <pc:sldMkLst>
          <pc:docMk/>
          <pc:sldMk cId="1174088310" sldId="4821"/>
        </pc:sldMkLst>
      </pc:sldChg>
      <pc:sldChg chg="del">
        <pc:chgData name="Speece-Moyer, Nathaniel" userId="6f9a67ee-08a4-4a4f-adf6-9abd166d5074" providerId="ADAL" clId="{69C43243-C232-45FD-9886-B5952979BEFE}" dt="2026-02-09T14:51:56.178" v="3388" actId="47"/>
        <pc:sldMkLst>
          <pc:docMk/>
          <pc:sldMk cId="1435479497" sldId="4822"/>
        </pc:sldMkLst>
      </pc:sldChg>
      <pc:sldChg chg="addSp delSp modSp add mod">
        <pc:chgData name="Speece-Moyer, Nathaniel" userId="6f9a67ee-08a4-4a4f-adf6-9abd166d5074" providerId="ADAL" clId="{69C43243-C232-45FD-9886-B5952979BEFE}" dt="2026-02-09T15:34:47.275" v="8354" actId="20577"/>
        <pc:sldMkLst>
          <pc:docMk/>
          <pc:sldMk cId="2286938626" sldId="4823"/>
        </pc:sldMkLst>
        <pc:spChg chg="mod">
          <ac:chgData name="Speece-Moyer, Nathaniel" userId="6f9a67ee-08a4-4a4f-adf6-9abd166d5074" providerId="ADAL" clId="{69C43243-C232-45FD-9886-B5952979BEFE}" dt="2026-02-09T15:34:47.275" v="8354" actId="20577"/>
          <ac:spMkLst>
            <pc:docMk/>
            <pc:sldMk cId="2286938626" sldId="4823"/>
            <ac:spMk id="3" creationId="{ABA8CA59-3698-6332-40A2-5C8520214B05}"/>
          </ac:spMkLst>
        </pc:spChg>
        <pc:spChg chg="del">
          <ac:chgData name="Speece-Moyer, Nathaniel" userId="6f9a67ee-08a4-4a4f-adf6-9abd166d5074" providerId="ADAL" clId="{69C43243-C232-45FD-9886-B5952979BEFE}" dt="2026-02-09T14:49:13.475" v="2961" actId="478"/>
          <ac:spMkLst>
            <pc:docMk/>
            <pc:sldMk cId="2286938626" sldId="4823"/>
            <ac:spMk id="6" creationId="{EB22A10F-39FF-9967-E42D-5805F21AD9A1}"/>
          </ac:spMkLst>
        </pc:spChg>
        <pc:picChg chg="add mod modCrop">
          <ac:chgData name="Speece-Moyer, Nathaniel" userId="6f9a67ee-08a4-4a4f-adf6-9abd166d5074" providerId="ADAL" clId="{69C43243-C232-45FD-9886-B5952979BEFE}" dt="2026-02-09T15:02:59.863" v="5666" actId="1076"/>
          <ac:picMkLst>
            <pc:docMk/>
            <pc:sldMk cId="2286938626" sldId="4823"/>
            <ac:picMk id="5" creationId="{9D3F614B-BF8B-38E8-183A-AAC2C40151E3}"/>
          </ac:picMkLst>
        </pc:picChg>
        <pc:picChg chg="del">
          <ac:chgData name="Speece-Moyer, Nathaniel" userId="6f9a67ee-08a4-4a4f-adf6-9abd166d5074" providerId="ADAL" clId="{69C43243-C232-45FD-9886-B5952979BEFE}" dt="2026-02-09T14:49:11.138" v="2960" actId="478"/>
          <ac:picMkLst>
            <pc:docMk/>
            <pc:sldMk cId="2286938626" sldId="4823"/>
            <ac:picMk id="7" creationId="{88C101A5-74F1-F3D5-E6DA-D585AEF5B48A}"/>
          </ac:picMkLst>
        </pc:picChg>
      </pc:sldChg>
      <pc:sldChg chg="modSp add mod">
        <pc:chgData name="Speece-Moyer, Nathaniel" userId="6f9a67ee-08a4-4a4f-adf6-9abd166d5074" providerId="ADAL" clId="{69C43243-C232-45FD-9886-B5952979BEFE}" dt="2026-02-09T15:35:00.153" v="8355" actId="6549"/>
        <pc:sldMkLst>
          <pc:docMk/>
          <pc:sldMk cId="2385291540" sldId="4824"/>
        </pc:sldMkLst>
        <pc:spChg chg="mod">
          <ac:chgData name="Speece-Moyer, Nathaniel" userId="6f9a67ee-08a4-4a4f-adf6-9abd166d5074" providerId="ADAL" clId="{69C43243-C232-45FD-9886-B5952979BEFE}" dt="2026-02-09T15:35:00.153" v="8355" actId="6549"/>
          <ac:spMkLst>
            <pc:docMk/>
            <pc:sldMk cId="2385291540" sldId="4824"/>
            <ac:spMk id="3" creationId="{3424442E-AC5F-EA60-E702-BEACD9EE10D3}"/>
          </ac:spMkLst>
        </pc:spChg>
      </pc:sldChg>
      <pc:sldChg chg="modSp add mod">
        <pc:chgData name="Speece-Moyer, Nathaniel" userId="6f9a67ee-08a4-4a4f-adf6-9abd166d5074" providerId="ADAL" clId="{69C43243-C232-45FD-9886-B5952979BEFE}" dt="2026-02-09T15:36:10.940" v="8552" actId="20577"/>
        <pc:sldMkLst>
          <pc:docMk/>
          <pc:sldMk cId="500757921" sldId="4825"/>
        </pc:sldMkLst>
        <pc:spChg chg="mod">
          <ac:chgData name="Speece-Moyer, Nathaniel" userId="6f9a67ee-08a4-4a4f-adf6-9abd166d5074" providerId="ADAL" clId="{69C43243-C232-45FD-9886-B5952979BEFE}" dt="2026-02-09T15:36:10.940" v="8552" actId="20577"/>
          <ac:spMkLst>
            <pc:docMk/>
            <pc:sldMk cId="500757921" sldId="4825"/>
            <ac:spMk id="3" creationId="{F0E502D1-0178-02D5-1950-9592A0C85ED4}"/>
          </ac:spMkLst>
        </pc:spChg>
      </pc:sldChg>
      <pc:sldChg chg="modSp add mod">
        <pc:chgData name="Speece-Moyer, Nathaniel" userId="6f9a67ee-08a4-4a4f-adf6-9abd166d5074" providerId="ADAL" clId="{69C43243-C232-45FD-9886-B5952979BEFE}" dt="2026-02-09T15:26:43.020" v="8133" actId="20577"/>
        <pc:sldMkLst>
          <pc:docMk/>
          <pc:sldMk cId="3947926403" sldId="4826"/>
        </pc:sldMkLst>
        <pc:spChg chg="mod">
          <ac:chgData name="Speece-Moyer, Nathaniel" userId="6f9a67ee-08a4-4a4f-adf6-9abd166d5074" providerId="ADAL" clId="{69C43243-C232-45FD-9886-B5952979BEFE}" dt="2026-02-09T15:26:43.020" v="8133" actId="20577"/>
          <ac:spMkLst>
            <pc:docMk/>
            <pc:sldMk cId="3947926403" sldId="4826"/>
            <ac:spMk id="3" creationId="{51D64298-9AA6-F537-A926-226DB4E714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115161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846237"/>
          </a:xfrm>
        </p:spPr>
        <p:txBody>
          <a:bodyPr anchor="t" anchorCtr="0"/>
          <a:lstStyle>
            <a:lvl1pPr algn="l">
              <a:lnSpc>
                <a:spcPct val="100000"/>
              </a:lnSpc>
              <a:defRPr sz="4400" b="1" i="0">
                <a:solidFill>
                  <a:schemeClr val="bg1"/>
                </a:solidFill>
                <a:latin typeface="+mn-lt"/>
                <a:cs typeface="Arial" panose="020B0604020202020204" pitchFamily="34" charset="0"/>
              </a:defRPr>
            </a:lvl1pPr>
          </a:lstStyle>
          <a:p>
            <a:r>
              <a:rPr lang="en-US" dirty="0"/>
              <a:t>&lt;Title from SC-2 Agenda&gt;</a:t>
            </a:r>
            <a:br>
              <a:rPr lang="en-US" dirty="0"/>
            </a:br>
            <a:endParaRPr lang="en-US" dirty="0"/>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813176" y="4649660"/>
            <a:ext cx="4363736" cy="1019620"/>
          </a:xfrm>
        </p:spPr>
        <p:txBody>
          <a:bodyPr>
            <a:no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Director’s Review</a:t>
            </a:r>
          </a:p>
          <a:p>
            <a:r>
              <a:rPr lang="en-US" dirty="0"/>
              <a:t>October 10-13,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813175" y="3103114"/>
            <a:ext cx="10334625" cy="448978"/>
          </a:xfr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812800" y="2193629"/>
            <a:ext cx="10334625" cy="501650"/>
          </a:xfr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Includes CD-3a, WBS </a:t>
            </a:r>
            <a:r>
              <a:rPr lang="en-US" sz="2800" dirty="0" err="1"/>
              <a:t>a.b.c.d</a:t>
            </a:r>
            <a:r>
              <a:rPr lang="en-US" sz="2800" dirty="0"/>
              <a:t> (if appropriate)</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812800" y="3994927"/>
            <a:ext cx="10334625" cy="379542"/>
          </a:xfr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a.bc.def…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812800" y="3552825"/>
            <a:ext cx="10334625" cy="477838"/>
          </a:xfr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2371920937"/>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571500" y="0"/>
            <a:ext cx="11499925" cy="676894"/>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13">
            <a:extLst>
              <a:ext uri="{FF2B5EF4-FFF2-40B4-BE49-F238E27FC236}">
                <a16:creationId xmlns:a16="http://schemas.microsoft.com/office/drawing/2014/main" id="{54C6E50E-3840-229D-97E9-6585956B40D4}"/>
              </a:ext>
            </a:extLst>
          </p:cNvPr>
          <p:cNvSpPr>
            <a:spLocks noGrp="1"/>
          </p:cNvSpPr>
          <p:nvPr>
            <p:ph type="body" sz="quarter" idx="10"/>
          </p:nvPr>
        </p:nvSpPr>
        <p:spPr>
          <a:xfrm>
            <a:off x="461963" y="981075"/>
            <a:ext cx="1149985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CD9BCDB3-24E9-1B4D-0A74-4298674A99F5}"/>
              </a:ext>
            </a:extLst>
          </p:cNvPr>
          <p:cNvSpPr>
            <a:spLocks noGrp="1"/>
          </p:cNvSpPr>
          <p:nvPr>
            <p:ph type="sldNum" sz="quarter" idx="4"/>
          </p:nvPr>
        </p:nvSpPr>
        <p:spPr>
          <a:xfrm>
            <a:off x="11646272" y="6352220"/>
            <a:ext cx="432486" cy="365125"/>
          </a:xfrm>
          <a:prstGeom prst="rect">
            <a:avLst/>
          </a:prstGeom>
        </p:spPr>
        <p:txBody>
          <a:bodyPr lIns="0" tIns="0" rIns="0" bIns="0" anchor="ctr"/>
          <a:lstStyle>
            <a:lvl1pPr algn="ctr">
              <a:defRPr sz="1400"/>
            </a:lvl1pPr>
          </a:lstStyle>
          <a:p>
            <a:fld id="{933A556B-7C63-244D-9B7C-B0EA8042B330}" type="slidenum">
              <a:rPr lang="en-US" smtClean="0"/>
              <a:pPr/>
              <a:t>‹#›</a:t>
            </a:fld>
            <a:endParaRPr lang="en-US"/>
          </a:p>
        </p:txBody>
      </p:sp>
      <p:cxnSp>
        <p:nvCxnSpPr>
          <p:cNvPr id="3" name="Straight Connector 2">
            <a:extLst>
              <a:ext uri="{FF2B5EF4-FFF2-40B4-BE49-F238E27FC236}">
                <a16:creationId xmlns:a16="http://schemas.microsoft.com/office/drawing/2014/main" id="{4B224274-F62A-0549-BAD4-F30ACF48DB45}"/>
              </a:ext>
            </a:extLst>
          </p:cNvPr>
          <p:cNvCxnSpPr>
            <a:cxnSpLocks/>
          </p:cNvCxnSpPr>
          <p:nvPr userDrawn="1"/>
        </p:nvCxnSpPr>
        <p:spPr>
          <a:xfrm>
            <a:off x="472739" y="6274498"/>
            <a:ext cx="1149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23751"/>
            <a:ext cx="11499925" cy="825178"/>
          </a:xfrm>
        </p:spPr>
        <p:txBody>
          <a:bodyPr/>
          <a:lstStyle>
            <a:lvl1pPr>
              <a:defRPr>
                <a:solidFill>
                  <a:schemeClr val="tx1"/>
                </a:solidFill>
                <a:latin typeface="Arial" charset="0"/>
                <a:ea typeface="Arial" charset="0"/>
                <a:cs typeface="Arial" charset="0"/>
              </a:defRPr>
            </a:lvl1pPr>
          </a:lstStyle>
          <a:p>
            <a:r>
              <a:rPr lang="en-US" dirty="0"/>
              <a:t>Heading</a:t>
            </a:r>
          </a:p>
        </p:txBody>
      </p:sp>
      <p:sp>
        <p:nvSpPr>
          <p:cNvPr id="3" name="Content Placeholder 2"/>
          <p:cNvSpPr>
            <a:spLocks noGrp="1"/>
          </p:cNvSpPr>
          <p:nvPr>
            <p:ph idx="1"/>
          </p:nvPr>
        </p:nvSpPr>
        <p:spPr>
          <a:xfrm>
            <a:off x="571500" y="761609"/>
            <a:ext cx="11499925" cy="4865858"/>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endParaRPr lang="en-US" dirty="0"/>
          </a:p>
        </p:txBody>
      </p:sp>
      <p:sp>
        <p:nvSpPr>
          <p:cNvPr id="6" name="Slide Number Placeholder 5"/>
          <p:cNvSpPr>
            <a:spLocks noGrp="1"/>
          </p:cNvSpPr>
          <p:nvPr>
            <p:ph type="sldNum" sz="quarter" idx="12"/>
          </p:nvPr>
        </p:nvSpPr>
        <p:spPr>
          <a:xfrm>
            <a:off x="4724400" y="6362007"/>
            <a:ext cx="2743200" cy="365125"/>
          </a:xfrm>
          <a:prstGeom prst="rect">
            <a:avLst/>
          </a:prstGeom>
        </p:spPr>
        <p:txBody>
          <a:bodyPr/>
          <a:lstStyle>
            <a:lvl1pPr algn="ctr">
              <a:defRPr/>
            </a:lvl1pPr>
          </a:lstStyle>
          <a:p>
            <a:fld id="{893C5830-40F3-F04E-B2E3-10E6672BA8FF}" type="slidenum">
              <a:rPr lang="en-US" smtClean="0"/>
              <a:pPr/>
              <a:t>‹#›</a:t>
            </a:fld>
            <a:endParaRPr lang="en-US"/>
          </a:p>
        </p:txBody>
      </p:sp>
    </p:spTree>
    <p:extLst>
      <p:ext uri="{BB962C8B-B14F-4D97-AF65-F5344CB8AC3E}">
        <p14:creationId xmlns:p14="http://schemas.microsoft.com/office/powerpoint/2010/main" val="3836392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0"/>
            <a:ext cx="11499925" cy="641268"/>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809111"/>
            <a:ext cx="11499925" cy="48658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571500" y="64704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CDBE15E-918B-934C-B2BA-5FF9AAD315E2}"/>
              </a:ext>
            </a:extLst>
          </p:cNvPr>
          <p:cNvCxnSpPr>
            <a:cxnSpLocks/>
          </p:cNvCxnSpPr>
          <p:nvPr userDrawn="1"/>
        </p:nvCxnSpPr>
        <p:spPr>
          <a:xfrm>
            <a:off x="472739" y="6274498"/>
            <a:ext cx="114999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14749B-2222-4967-9577-C68C9DD38A21}"/>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sp>
        <p:nvSpPr>
          <p:cNvPr id="8" name="Slide Number Placeholder 7">
            <a:extLst>
              <a:ext uri="{FF2B5EF4-FFF2-40B4-BE49-F238E27FC236}">
                <a16:creationId xmlns:a16="http://schemas.microsoft.com/office/drawing/2014/main" id="{AB60CF06-DD34-8E9B-3F88-8E8C30ACF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1D5AA8-F09E-4D68-A0E2-46023E68FFD3}" type="slidenum">
              <a:rPr lang="en-US" smtClean="0"/>
              <a:t>‹#›</a:t>
            </a:fld>
            <a:endParaRPr lang="en-US"/>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7" r:id="rId4"/>
    <p:sldLayoutId id="2147483668" r:id="rId5"/>
  </p:sldLayoutIdLst>
  <p:hf hdr="0" ftr="0" dt="0"/>
  <p:txStyles>
    <p:titleStyle>
      <a:lvl1pPr algn="l" defTabSz="914400" rtl="0" eaLnBrk="1" latinLnBrk="0" hangingPunct="1">
        <a:lnSpc>
          <a:spcPct val="90000"/>
        </a:lnSpc>
        <a:spcBef>
          <a:spcPct val="0"/>
        </a:spcBef>
        <a:buNone/>
        <a:defRPr sz="30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F5B5-4B25-C469-87BE-41A75A7120BC}"/>
              </a:ext>
            </a:extLst>
          </p:cNvPr>
          <p:cNvSpPr>
            <a:spLocks noGrp="1"/>
          </p:cNvSpPr>
          <p:nvPr>
            <p:ph type="ctrTitle"/>
          </p:nvPr>
        </p:nvSpPr>
        <p:spPr>
          <a:xfrm>
            <a:off x="708814" y="1143474"/>
            <a:ext cx="10334625" cy="1389482"/>
          </a:xfrm>
        </p:spPr>
        <p:txBody>
          <a:bodyPr>
            <a:normAutofit fontScale="90000"/>
          </a:bodyPr>
          <a:lstStyle/>
          <a:p>
            <a:r>
              <a:rPr lang="en-US" dirty="0"/>
              <a:t>Cradle, Barrel HCAL &amp; Moving Mechanism</a:t>
            </a:r>
            <a:br>
              <a:rPr lang="en-US" dirty="0"/>
            </a:br>
            <a:endParaRPr lang="en-US" dirty="0"/>
          </a:p>
        </p:txBody>
      </p:sp>
      <p:sp>
        <p:nvSpPr>
          <p:cNvPr id="4" name="Text Placeholder 3">
            <a:extLst>
              <a:ext uri="{FF2B5EF4-FFF2-40B4-BE49-F238E27FC236}">
                <a16:creationId xmlns:a16="http://schemas.microsoft.com/office/drawing/2014/main" id="{EE1A2A0F-F73E-004D-868A-1A4D79DBE132}"/>
              </a:ext>
            </a:extLst>
          </p:cNvPr>
          <p:cNvSpPr>
            <a:spLocks noGrp="1"/>
          </p:cNvSpPr>
          <p:nvPr>
            <p:ph type="body" sz="quarter" idx="10"/>
          </p:nvPr>
        </p:nvSpPr>
        <p:spPr>
          <a:xfrm>
            <a:off x="813175" y="3103114"/>
            <a:ext cx="10334625" cy="448978"/>
          </a:xfrm>
        </p:spPr>
        <p:txBody>
          <a:bodyPr>
            <a:normAutofit fontScale="92500" lnSpcReduction="10000"/>
          </a:bodyPr>
          <a:lstStyle/>
          <a:p>
            <a:r>
              <a:rPr lang="en-US" dirty="0"/>
              <a:t>Nathaniel Speece-Moyer (BNL)</a:t>
            </a:r>
          </a:p>
          <a:p>
            <a:endParaRPr lang="en-US" dirty="0"/>
          </a:p>
        </p:txBody>
      </p:sp>
      <p:sp>
        <p:nvSpPr>
          <p:cNvPr id="11" name="Text Placeholder 10">
            <a:extLst>
              <a:ext uri="{FF2B5EF4-FFF2-40B4-BE49-F238E27FC236}">
                <a16:creationId xmlns:a16="http://schemas.microsoft.com/office/drawing/2014/main" id="{99059204-FF2B-03A6-FAB7-9DE25E7F11DA}"/>
              </a:ext>
            </a:extLst>
          </p:cNvPr>
          <p:cNvSpPr>
            <a:spLocks noGrp="1"/>
          </p:cNvSpPr>
          <p:nvPr>
            <p:ph type="body" sz="quarter" idx="11"/>
          </p:nvPr>
        </p:nvSpPr>
        <p:spPr>
          <a:xfrm>
            <a:off x="748195" y="2567210"/>
            <a:ext cx="10334625" cy="501650"/>
          </a:xfrm>
        </p:spPr>
        <p:txBody>
          <a:bodyPr>
            <a:normAutofit fontScale="85000" lnSpcReduction="10000"/>
          </a:bodyPr>
          <a:lstStyle/>
          <a:p>
            <a:r>
              <a:rPr lang="en-US" dirty="0"/>
              <a:t>EIC Experimental Equipment Mechanical Engineering Round Table 2/9/26</a:t>
            </a:r>
          </a:p>
        </p:txBody>
      </p:sp>
    </p:spTree>
    <p:extLst>
      <p:ext uri="{BB962C8B-B14F-4D97-AF65-F5344CB8AC3E}">
        <p14:creationId xmlns:p14="http://schemas.microsoft.com/office/powerpoint/2010/main" val="413406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739F2-6DF0-145E-8B4A-F80A67150F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9DB35C-57B0-2391-9096-1E41553DDCC0}"/>
              </a:ext>
            </a:extLst>
          </p:cNvPr>
          <p:cNvSpPr>
            <a:spLocks noGrp="1"/>
          </p:cNvSpPr>
          <p:nvPr>
            <p:ph type="title"/>
          </p:nvPr>
        </p:nvSpPr>
        <p:spPr/>
        <p:txBody>
          <a:bodyPr/>
          <a:lstStyle/>
          <a:p>
            <a:r>
              <a:rPr lang="en-US" dirty="0"/>
              <a:t>Cradle and Moving Mechanism Updates</a:t>
            </a:r>
          </a:p>
        </p:txBody>
      </p:sp>
      <p:sp>
        <p:nvSpPr>
          <p:cNvPr id="3" name="Text Placeholder 2">
            <a:extLst>
              <a:ext uri="{FF2B5EF4-FFF2-40B4-BE49-F238E27FC236}">
                <a16:creationId xmlns:a16="http://schemas.microsoft.com/office/drawing/2014/main" id="{37CD854A-A917-7BEA-79C1-68D8C1C037BB}"/>
              </a:ext>
            </a:extLst>
          </p:cNvPr>
          <p:cNvSpPr>
            <a:spLocks noGrp="1"/>
          </p:cNvSpPr>
          <p:nvPr>
            <p:ph type="body" sz="quarter" idx="10"/>
          </p:nvPr>
        </p:nvSpPr>
        <p:spPr>
          <a:xfrm>
            <a:off x="298841" y="771059"/>
            <a:ext cx="6820415" cy="5262609"/>
          </a:xfrm>
        </p:spPr>
        <p:txBody>
          <a:bodyPr>
            <a:normAutofit/>
          </a:bodyPr>
          <a:lstStyle/>
          <a:p>
            <a:pPr marL="457200" lvl="1" indent="0">
              <a:buNone/>
            </a:pPr>
            <a:r>
              <a:rPr lang="en-US" sz="1600" b="1" dirty="0"/>
              <a:t>Updates</a:t>
            </a:r>
          </a:p>
          <a:p>
            <a:pPr lvl="1"/>
            <a:r>
              <a:rPr lang="en-US" sz="1600" dirty="0"/>
              <a:t>A valve on the magnet phase separator interferes with the door between the experimental and assembly halls.</a:t>
            </a:r>
          </a:p>
          <a:p>
            <a:pPr lvl="1"/>
            <a:endParaRPr lang="en-US" sz="1600" dirty="0"/>
          </a:p>
          <a:p>
            <a:pPr lvl="1"/>
            <a:r>
              <a:rPr lang="en-US" sz="1600" dirty="0"/>
              <a:t>Changes to the valve and cradle are underway to increase clearance. </a:t>
            </a:r>
          </a:p>
          <a:p>
            <a:pPr marL="457200" lvl="1" indent="0">
              <a:buNone/>
            </a:pPr>
            <a:r>
              <a:rPr lang="en-US" sz="1600" dirty="0"/>
              <a:t> </a:t>
            </a:r>
          </a:p>
          <a:p>
            <a:pPr lvl="1"/>
            <a:r>
              <a:rPr lang="en-US" sz="1600" dirty="0"/>
              <a:t>Requires lowering the valve on the phase separator and making adjustments to the cradle. </a:t>
            </a:r>
          </a:p>
          <a:p>
            <a:pPr lvl="1"/>
            <a:endParaRPr lang="en-US" sz="1600" dirty="0"/>
          </a:p>
          <a:p>
            <a:pPr lvl="1"/>
            <a:r>
              <a:rPr lang="en-US" sz="1600" dirty="0"/>
              <a:t>Need to maintain a minimum of 1 in clearance to the doorway with all positional and assembly tolerances considered. </a:t>
            </a:r>
          </a:p>
          <a:p>
            <a:pPr lvl="1"/>
            <a:endParaRPr lang="en-US" sz="1600" dirty="0"/>
          </a:p>
          <a:p>
            <a:pPr lvl="1"/>
            <a:r>
              <a:rPr lang="en-US" sz="1600" dirty="0"/>
              <a:t>The doorway in the CAD model needs to be updated to reflect actual survey data. Currently it is modeled too high.</a:t>
            </a:r>
          </a:p>
          <a:p>
            <a:pPr marL="457200" lvl="1" indent="0">
              <a:buNone/>
            </a:pPr>
            <a:endParaRPr lang="en-US" sz="1600" dirty="0"/>
          </a:p>
          <a:p>
            <a:pPr lvl="1"/>
            <a:r>
              <a:rPr lang="en-US" sz="1600" dirty="0"/>
              <a:t>The tracks and floor in the CAD model also are at nominal values and do not reflect variation in the actual tracks in the STAR hall. This is mentioned for info only. </a:t>
            </a:r>
          </a:p>
          <a:p>
            <a:pPr marL="457200" lvl="1" indent="0">
              <a:buNone/>
            </a:pPr>
            <a:endParaRPr lang="en-US" sz="1600" dirty="0"/>
          </a:p>
        </p:txBody>
      </p:sp>
      <p:pic>
        <p:nvPicPr>
          <p:cNvPr id="5" name="Picture 4" descr="Graphical user interface&#10;&#10;AI-generated content may be incorrect.">
            <a:extLst>
              <a:ext uri="{FF2B5EF4-FFF2-40B4-BE49-F238E27FC236}">
                <a16:creationId xmlns:a16="http://schemas.microsoft.com/office/drawing/2014/main" id="{CEECB727-0107-FB44-83FD-CB4D675FFD3F}"/>
              </a:ext>
            </a:extLst>
          </p:cNvPr>
          <p:cNvPicPr>
            <a:picLocks noChangeAspect="1"/>
          </p:cNvPicPr>
          <p:nvPr/>
        </p:nvPicPr>
        <p:blipFill>
          <a:blip r:embed="rId2"/>
          <a:stretch>
            <a:fillRect/>
          </a:stretch>
        </p:blipFill>
        <p:spPr>
          <a:xfrm>
            <a:off x="7447545" y="959362"/>
            <a:ext cx="4548184" cy="5074306"/>
          </a:xfrm>
          <a:prstGeom prst="rect">
            <a:avLst/>
          </a:prstGeom>
        </p:spPr>
      </p:pic>
      <p:sp>
        <p:nvSpPr>
          <p:cNvPr id="9" name="TextBox 8">
            <a:extLst>
              <a:ext uri="{FF2B5EF4-FFF2-40B4-BE49-F238E27FC236}">
                <a16:creationId xmlns:a16="http://schemas.microsoft.com/office/drawing/2014/main" id="{B5CBC7A7-3832-B83C-702A-477ED493F8B6}"/>
              </a:ext>
            </a:extLst>
          </p:cNvPr>
          <p:cNvSpPr txBox="1"/>
          <p:nvPr/>
        </p:nvSpPr>
        <p:spPr>
          <a:xfrm>
            <a:off x="9013372" y="639666"/>
            <a:ext cx="3085060" cy="369332"/>
          </a:xfrm>
          <a:prstGeom prst="rect">
            <a:avLst/>
          </a:prstGeom>
          <a:noFill/>
        </p:spPr>
        <p:txBody>
          <a:bodyPr wrap="square" rtlCol="0">
            <a:spAutoFit/>
          </a:bodyPr>
          <a:lstStyle/>
          <a:p>
            <a:r>
              <a:rPr lang="en-US" dirty="0"/>
              <a:t>Valve with clearance issues</a:t>
            </a:r>
          </a:p>
        </p:txBody>
      </p:sp>
      <p:cxnSp>
        <p:nvCxnSpPr>
          <p:cNvPr id="11" name="Straight Arrow Connector 10">
            <a:extLst>
              <a:ext uri="{FF2B5EF4-FFF2-40B4-BE49-F238E27FC236}">
                <a16:creationId xmlns:a16="http://schemas.microsoft.com/office/drawing/2014/main" id="{B9E6A4B9-E8B9-3F93-540E-A9198DF01BD0}"/>
              </a:ext>
            </a:extLst>
          </p:cNvPr>
          <p:cNvCxnSpPr>
            <a:cxnSpLocks/>
            <a:stCxn id="9" idx="1"/>
          </p:cNvCxnSpPr>
          <p:nvPr/>
        </p:nvCxnSpPr>
        <p:spPr>
          <a:xfrm flipH="1">
            <a:off x="8752114" y="824332"/>
            <a:ext cx="261258" cy="184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14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C0A9F-BE59-AF3A-A81D-4D9C81A4FB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D541D8-01FB-A96E-1EF2-9DEDC84F0734}"/>
              </a:ext>
            </a:extLst>
          </p:cNvPr>
          <p:cNvSpPr>
            <a:spLocks noGrp="1"/>
          </p:cNvSpPr>
          <p:nvPr>
            <p:ph type="title"/>
          </p:nvPr>
        </p:nvSpPr>
        <p:spPr/>
        <p:txBody>
          <a:bodyPr/>
          <a:lstStyle/>
          <a:p>
            <a:r>
              <a:rPr lang="en-US" dirty="0"/>
              <a:t>Cradle and Moving Mechanism Updates</a:t>
            </a:r>
          </a:p>
        </p:txBody>
      </p:sp>
      <p:sp>
        <p:nvSpPr>
          <p:cNvPr id="3" name="Text Placeholder 2">
            <a:extLst>
              <a:ext uri="{FF2B5EF4-FFF2-40B4-BE49-F238E27FC236}">
                <a16:creationId xmlns:a16="http://schemas.microsoft.com/office/drawing/2014/main" id="{ABA8CA59-3698-6332-40A2-5C8520214B05}"/>
              </a:ext>
            </a:extLst>
          </p:cNvPr>
          <p:cNvSpPr>
            <a:spLocks noGrp="1"/>
          </p:cNvSpPr>
          <p:nvPr>
            <p:ph type="body" sz="quarter" idx="10"/>
          </p:nvPr>
        </p:nvSpPr>
        <p:spPr>
          <a:xfrm>
            <a:off x="298842" y="797695"/>
            <a:ext cx="7753476" cy="5341848"/>
          </a:xfrm>
        </p:spPr>
        <p:txBody>
          <a:bodyPr>
            <a:normAutofit lnSpcReduction="10000"/>
          </a:bodyPr>
          <a:lstStyle/>
          <a:p>
            <a:pPr marL="457200" lvl="1" indent="0">
              <a:buNone/>
            </a:pPr>
            <a:endParaRPr lang="en-US" sz="1600" dirty="0"/>
          </a:p>
          <a:p>
            <a:pPr marL="457200" lvl="1" indent="0">
              <a:buNone/>
            </a:pPr>
            <a:r>
              <a:rPr lang="en-US" sz="1900" b="1" dirty="0"/>
              <a:t>Info needed and next steps</a:t>
            </a:r>
          </a:p>
          <a:p>
            <a:pPr lvl="1"/>
            <a:r>
              <a:rPr lang="en-US" sz="1600" dirty="0"/>
              <a:t>Need allowable positional and angular tolerance of the magnet within the HCAL. This directly affects how far the valve sticks up relative to the bottom of the HCAL, and therefore the bottom of the cradle.</a:t>
            </a:r>
          </a:p>
          <a:p>
            <a:pPr lvl="1"/>
            <a:endParaRPr lang="en-US" sz="1600" dirty="0"/>
          </a:p>
          <a:p>
            <a:pPr lvl="1"/>
            <a:r>
              <a:rPr lang="en-US" sz="1600" dirty="0"/>
              <a:t>Discuss tolerances and clearances with the III group at BNL and Magnet Group at </a:t>
            </a:r>
            <a:r>
              <a:rPr lang="en-US" sz="1600" dirty="0" err="1"/>
              <a:t>JLab</a:t>
            </a:r>
            <a:r>
              <a:rPr lang="en-US" sz="1600" dirty="0"/>
              <a:t>  to make sure everyone agrees how to proceed.</a:t>
            </a:r>
          </a:p>
          <a:p>
            <a:pPr lvl="1"/>
            <a:endParaRPr lang="en-US" sz="1600" dirty="0"/>
          </a:p>
          <a:p>
            <a:pPr marL="457200" lvl="1" indent="0">
              <a:buNone/>
            </a:pPr>
            <a:r>
              <a:rPr lang="en-US" sz="1600" b="1" dirty="0"/>
              <a:t>Need to revisit the cradle height and lifting specs </a:t>
            </a:r>
          </a:p>
          <a:p>
            <a:pPr marL="457200" lvl="1" indent="0">
              <a:buNone/>
            </a:pPr>
            <a:endParaRPr lang="en-US" sz="1600" b="1" dirty="0"/>
          </a:p>
          <a:p>
            <a:pPr lvl="1"/>
            <a:r>
              <a:rPr lang="en-US" sz="1600" dirty="0"/>
              <a:t>Current specs can’t be accommodated within current constraints and hydraulic cylinders. Mentioned here only for reference since they were included in the last update presentation.</a:t>
            </a:r>
          </a:p>
          <a:p>
            <a:pPr lvl="2"/>
            <a:r>
              <a:rPr lang="en-US" sz="1400" dirty="0"/>
              <a:t>The height from the rail to beam center to use for the cradle design will be 169.75 in. </a:t>
            </a:r>
            <a:r>
              <a:rPr lang="en-US" sz="1400" i="1" dirty="0"/>
              <a:t>(This an arbitrary value, not average height of rails from IP. Need to account for min and max levels of tracks in the design since we are cutting things very close with the valve and door opening.)</a:t>
            </a:r>
          </a:p>
          <a:p>
            <a:pPr lvl="2"/>
            <a:r>
              <a:rPr lang="en-US" sz="1400" dirty="0"/>
              <a:t>The pistons must lift the assembly a nominal 1 in. </a:t>
            </a:r>
            <a:r>
              <a:rPr lang="en-US" sz="1400" i="1" dirty="0"/>
              <a:t>(This will not currently be enough lift with current constraints and could position the detector too low).</a:t>
            </a:r>
          </a:p>
          <a:p>
            <a:pPr lvl="2"/>
            <a:r>
              <a:rPr lang="en-US" sz="1400" dirty="0"/>
              <a:t>Pistons must lift the cradle by 1.5 in then lower down. </a:t>
            </a:r>
            <a:r>
              <a:rPr lang="en-US" sz="1400" i="1" dirty="0"/>
              <a:t>(Current pistons are not capable of this much travel and require custom pistons).</a:t>
            </a:r>
          </a:p>
          <a:p>
            <a:pPr marL="914400" lvl="2" indent="0">
              <a:buNone/>
            </a:pPr>
            <a:endParaRPr lang="en-US" sz="1400" dirty="0"/>
          </a:p>
          <a:p>
            <a:pPr lvl="2"/>
            <a:endParaRPr lang="en-US" sz="1400" dirty="0"/>
          </a:p>
          <a:p>
            <a:pPr marL="457200" lvl="1" indent="0">
              <a:buNone/>
            </a:pPr>
            <a:endParaRPr lang="en-US" sz="1600" dirty="0"/>
          </a:p>
          <a:p>
            <a:pPr marL="457200" lvl="1" indent="0">
              <a:buNone/>
            </a:pPr>
            <a:endParaRPr lang="en-US" sz="1600" b="1" dirty="0"/>
          </a:p>
        </p:txBody>
      </p:sp>
      <p:pic>
        <p:nvPicPr>
          <p:cNvPr id="5" name="Picture 4" descr="Graphical user interface&#10;&#10;AI-generated content may be incorrect.">
            <a:extLst>
              <a:ext uri="{FF2B5EF4-FFF2-40B4-BE49-F238E27FC236}">
                <a16:creationId xmlns:a16="http://schemas.microsoft.com/office/drawing/2014/main" id="{9D3F614B-BF8B-38E8-183A-AAC2C40151E3}"/>
              </a:ext>
            </a:extLst>
          </p:cNvPr>
          <p:cNvPicPr>
            <a:picLocks noChangeAspect="1"/>
          </p:cNvPicPr>
          <p:nvPr/>
        </p:nvPicPr>
        <p:blipFill>
          <a:blip r:embed="rId2"/>
          <a:srcRect l="35416"/>
          <a:stretch>
            <a:fillRect/>
          </a:stretch>
        </p:blipFill>
        <p:spPr>
          <a:xfrm>
            <a:off x="8229600" y="797695"/>
            <a:ext cx="3663558" cy="2821927"/>
          </a:xfrm>
          <a:prstGeom prst="rect">
            <a:avLst/>
          </a:prstGeom>
        </p:spPr>
      </p:pic>
    </p:spTree>
    <p:extLst>
      <p:ext uri="{BB962C8B-B14F-4D97-AF65-F5344CB8AC3E}">
        <p14:creationId xmlns:p14="http://schemas.microsoft.com/office/powerpoint/2010/main" val="228693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8A0E9-1AE0-D3DD-A21D-A607356FA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E0062-38D5-0CDF-0A8E-53A2F4816350}"/>
              </a:ext>
            </a:extLst>
          </p:cNvPr>
          <p:cNvSpPr>
            <a:spLocks noGrp="1"/>
          </p:cNvSpPr>
          <p:nvPr>
            <p:ph type="title"/>
          </p:nvPr>
        </p:nvSpPr>
        <p:spPr/>
        <p:txBody>
          <a:bodyPr/>
          <a:lstStyle/>
          <a:p>
            <a:r>
              <a:rPr lang="en-US" dirty="0"/>
              <a:t>Cradle and Moving Mechanism Updates</a:t>
            </a:r>
          </a:p>
        </p:txBody>
      </p:sp>
      <p:sp>
        <p:nvSpPr>
          <p:cNvPr id="3" name="Text Placeholder 2">
            <a:extLst>
              <a:ext uri="{FF2B5EF4-FFF2-40B4-BE49-F238E27FC236}">
                <a16:creationId xmlns:a16="http://schemas.microsoft.com/office/drawing/2014/main" id="{3424442E-AC5F-EA60-E702-BEACD9EE10D3}"/>
              </a:ext>
            </a:extLst>
          </p:cNvPr>
          <p:cNvSpPr>
            <a:spLocks noGrp="1"/>
          </p:cNvSpPr>
          <p:nvPr>
            <p:ph type="body" sz="quarter" idx="10"/>
          </p:nvPr>
        </p:nvSpPr>
        <p:spPr>
          <a:xfrm>
            <a:off x="298842" y="797695"/>
            <a:ext cx="11065844" cy="5262609"/>
          </a:xfrm>
        </p:spPr>
        <p:txBody>
          <a:bodyPr>
            <a:normAutofit/>
          </a:bodyPr>
          <a:lstStyle/>
          <a:p>
            <a:pPr marL="457200" lvl="1" indent="0">
              <a:buNone/>
            </a:pPr>
            <a:endParaRPr lang="en-US" sz="1600" dirty="0"/>
          </a:p>
          <a:p>
            <a:pPr marL="457200" lvl="1" indent="0">
              <a:buNone/>
            </a:pPr>
            <a:r>
              <a:rPr lang="en-US" sz="1900" b="1" dirty="0"/>
              <a:t>Hilman Rollers </a:t>
            </a:r>
          </a:p>
          <a:p>
            <a:pPr lvl="1"/>
            <a:r>
              <a:rPr lang="en-US" sz="1600" dirty="0"/>
              <a:t>Current direction is to re-use STAR rollers to save cost, but this increases risk.</a:t>
            </a:r>
          </a:p>
          <a:p>
            <a:pPr lvl="2"/>
            <a:r>
              <a:rPr lang="en-US" sz="1400" dirty="0"/>
              <a:t>Current rollers are 30 years old. </a:t>
            </a:r>
          </a:p>
          <a:p>
            <a:pPr lvl="2"/>
            <a:r>
              <a:rPr lang="en-US" sz="1400" dirty="0"/>
              <a:t>Accu-Roll guides gripped the tracks to keep the detector in line. Photos Accu-Roll guide plates are bent due to heavy side loading. Not sure what else we are going to run into when taking things apart.</a:t>
            </a:r>
          </a:p>
          <a:p>
            <a:pPr lvl="2"/>
            <a:r>
              <a:rPr lang="en-US" sz="1400" dirty="0"/>
              <a:t>How to remove and replace 4 in top mounting plate so it works with the current design? This was pinned and bolted in place. Are they easily separable after 30 years? </a:t>
            </a:r>
          </a:p>
          <a:p>
            <a:pPr lvl="2"/>
            <a:r>
              <a:rPr lang="en-US" sz="1400" dirty="0"/>
              <a:t>Adding a new top mounting plate requires cutting away material from the cradle, reducing strength of the design.</a:t>
            </a:r>
          </a:p>
          <a:p>
            <a:pPr lvl="2"/>
            <a:endParaRPr lang="en-US" sz="1400" dirty="0"/>
          </a:p>
          <a:p>
            <a:pPr lvl="1"/>
            <a:r>
              <a:rPr lang="en-US" sz="1600" dirty="0"/>
              <a:t>Getting a budgetary quote for new rollers and Accu-Roll guides from Hilman.</a:t>
            </a:r>
          </a:p>
          <a:p>
            <a:pPr lvl="2"/>
            <a:r>
              <a:rPr lang="en-US" sz="1400" dirty="0"/>
              <a:t>Carries less risk since they will be new. </a:t>
            </a:r>
          </a:p>
          <a:p>
            <a:pPr lvl="2"/>
            <a:r>
              <a:rPr lang="en-US" sz="1400" dirty="0"/>
              <a:t>Easier to integrate: No need to remove top mounting plate and replace with new plate. Total height will be less, meaning less/no material cut out of the cradle assembly.</a:t>
            </a:r>
          </a:p>
          <a:p>
            <a:pPr lvl="2"/>
            <a:endParaRPr lang="en-US" sz="1400" dirty="0"/>
          </a:p>
          <a:p>
            <a:pPr lvl="1"/>
            <a:r>
              <a:rPr lang="en-US" sz="1600" dirty="0"/>
              <a:t>More discussion is needed at BNL. </a:t>
            </a:r>
          </a:p>
        </p:txBody>
      </p:sp>
    </p:spTree>
    <p:extLst>
      <p:ext uri="{BB962C8B-B14F-4D97-AF65-F5344CB8AC3E}">
        <p14:creationId xmlns:p14="http://schemas.microsoft.com/office/powerpoint/2010/main" val="238529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1CC8-B12B-4344-F9C9-5D8E45462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F57EBC-7A43-759C-63E1-D44F57EEBC1F}"/>
              </a:ext>
            </a:extLst>
          </p:cNvPr>
          <p:cNvSpPr>
            <a:spLocks noGrp="1"/>
          </p:cNvSpPr>
          <p:nvPr>
            <p:ph type="title"/>
          </p:nvPr>
        </p:nvSpPr>
        <p:spPr/>
        <p:txBody>
          <a:bodyPr/>
          <a:lstStyle/>
          <a:p>
            <a:r>
              <a:rPr lang="en-US" dirty="0"/>
              <a:t>Cradle and Moving Mechanism Updates</a:t>
            </a:r>
          </a:p>
        </p:txBody>
      </p:sp>
      <p:sp>
        <p:nvSpPr>
          <p:cNvPr id="3" name="Text Placeholder 2">
            <a:extLst>
              <a:ext uri="{FF2B5EF4-FFF2-40B4-BE49-F238E27FC236}">
                <a16:creationId xmlns:a16="http://schemas.microsoft.com/office/drawing/2014/main" id="{F0E502D1-0178-02D5-1950-9592A0C85ED4}"/>
              </a:ext>
            </a:extLst>
          </p:cNvPr>
          <p:cNvSpPr>
            <a:spLocks noGrp="1"/>
          </p:cNvSpPr>
          <p:nvPr>
            <p:ph type="body" sz="quarter" idx="10"/>
          </p:nvPr>
        </p:nvSpPr>
        <p:spPr>
          <a:xfrm>
            <a:off x="298842" y="797695"/>
            <a:ext cx="11065844" cy="5262609"/>
          </a:xfrm>
        </p:spPr>
        <p:txBody>
          <a:bodyPr>
            <a:normAutofit lnSpcReduction="10000"/>
          </a:bodyPr>
          <a:lstStyle/>
          <a:p>
            <a:pPr marL="457200" lvl="1" indent="0">
              <a:buNone/>
            </a:pPr>
            <a:endParaRPr lang="en-US" sz="1600" dirty="0"/>
          </a:p>
          <a:p>
            <a:pPr marL="457200" lvl="1" indent="0">
              <a:buNone/>
            </a:pPr>
            <a:r>
              <a:rPr lang="en-US" sz="1900" b="1" dirty="0"/>
              <a:t>Pistons</a:t>
            </a:r>
          </a:p>
          <a:p>
            <a:pPr lvl="1"/>
            <a:r>
              <a:rPr lang="en-US" sz="1900" dirty="0"/>
              <a:t>Changes to the cradle to clear the magnet phase separator valve mean that the cradle must be lowered more to get it through the door between experimental and assembly halls. </a:t>
            </a:r>
          </a:p>
          <a:p>
            <a:pPr lvl="1"/>
            <a:r>
              <a:rPr lang="en-US" sz="1900" dirty="0"/>
              <a:t>This also means that pistons will be required to lift the cradle up more at the experimental position.</a:t>
            </a:r>
          </a:p>
          <a:p>
            <a:pPr lvl="1"/>
            <a:r>
              <a:rPr lang="en-US" sz="1900" dirty="0"/>
              <a:t>Current pistons do not have enough stroke length do to this. Either we get a longer piston or have go through an elaborate shimming process to “walk” the detector up to the </a:t>
            </a:r>
            <a:r>
              <a:rPr lang="en-US" sz="1900"/>
              <a:t>beam level.</a:t>
            </a:r>
            <a:endParaRPr lang="en-US" sz="1900" dirty="0"/>
          </a:p>
          <a:p>
            <a:pPr lvl="1"/>
            <a:r>
              <a:rPr lang="en-US" sz="1900" dirty="0"/>
              <a:t>The needed piston is between commercial sizes and looks like it will require custom pistons. Enerpac and other vendors can should be able to make custom pistons that would meet requirements.</a:t>
            </a:r>
          </a:p>
          <a:p>
            <a:pPr lvl="1"/>
            <a:endParaRPr lang="en-US" sz="1900" dirty="0"/>
          </a:p>
          <a:p>
            <a:pPr marL="457200" lvl="1" indent="0">
              <a:buNone/>
            </a:pPr>
            <a:r>
              <a:rPr lang="en-US" sz="1900" b="1" dirty="0"/>
              <a:t>Positioning Accuracy and Moving Challenges</a:t>
            </a:r>
            <a:endParaRPr lang="en-US" sz="1900" dirty="0"/>
          </a:p>
          <a:p>
            <a:pPr lvl="1"/>
            <a:r>
              <a:rPr lang="en-US" sz="1900" dirty="0"/>
              <a:t>Accuracy decreases when relying on vertical pistons as an intermediate step for the final position, rather than just using air bearings to drop the cradle on fixed stops.</a:t>
            </a:r>
          </a:p>
          <a:p>
            <a:pPr lvl="1"/>
            <a:r>
              <a:rPr lang="en-US" sz="1900" dirty="0"/>
              <a:t>Need to carefully think through how vertical pistons are deployed, the cradle is raised and lowered, and how vertical fixed stops are used to locate the cradle in the final position. </a:t>
            </a:r>
          </a:p>
          <a:p>
            <a:pPr marL="457200" lvl="1" indent="0">
              <a:buNone/>
            </a:pPr>
            <a:endParaRPr lang="en-US" sz="1900" dirty="0"/>
          </a:p>
          <a:p>
            <a:pPr marL="457200" lvl="1" indent="0">
              <a:buNone/>
            </a:pPr>
            <a:r>
              <a:rPr lang="en-US" sz="1900" dirty="0"/>
              <a:t> </a:t>
            </a:r>
          </a:p>
        </p:txBody>
      </p:sp>
    </p:spTree>
    <p:extLst>
      <p:ext uri="{BB962C8B-B14F-4D97-AF65-F5344CB8AC3E}">
        <p14:creationId xmlns:p14="http://schemas.microsoft.com/office/powerpoint/2010/main" val="5007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B105B-3F24-924F-19E5-90EBE59FD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22DE6-CB3E-8696-FD5B-B2F0174FD3C1}"/>
              </a:ext>
            </a:extLst>
          </p:cNvPr>
          <p:cNvSpPr>
            <a:spLocks noGrp="1"/>
          </p:cNvSpPr>
          <p:nvPr>
            <p:ph type="title"/>
          </p:nvPr>
        </p:nvSpPr>
        <p:spPr/>
        <p:txBody>
          <a:bodyPr/>
          <a:lstStyle/>
          <a:p>
            <a:r>
              <a:rPr lang="en-US" dirty="0"/>
              <a:t>Cradle and Moving Mechanism Updates</a:t>
            </a:r>
          </a:p>
        </p:txBody>
      </p:sp>
      <p:sp>
        <p:nvSpPr>
          <p:cNvPr id="3" name="Text Placeholder 2">
            <a:extLst>
              <a:ext uri="{FF2B5EF4-FFF2-40B4-BE49-F238E27FC236}">
                <a16:creationId xmlns:a16="http://schemas.microsoft.com/office/drawing/2014/main" id="{51D64298-9AA6-F537-A926-226DB4E71435}"/>
              </a:ext>
            </a:extLst>
          </p:cNvPr>
          <p:cNvSpPr>
            <a:spLocks noGrp="1"/>
          </p:cNvSpPr>
          <p:nvPr>
            <p:ph type="body" sz="quarter" idx="10"/>
          </p:nvPr>
        </p:nvSpPr>
        <p:spPr>
          <a:xfrm>
            <a:off x="298842" y="797695"/>
            <a:ext cx="11065844" cy="5262609"/>
          </a:xfrm>
        </p:spPr>
        <p:txBody>
          <a:bodyPr>
            <a:normAutofit fontScale="92500" lnSpcReduction="10000"/>
          </a:bodyPr>
          <a:lstStyle/>
          <a:p>
            <a:pPr marL="457200" lvl="1" indent="0">
              <a:buNone/>
            </a:pPr>
            <a:endParaRPr lang="en-US" sz="1600" dirty="0"/>
          </a:p>
          <a:p>
            <a:pPr marL="457200" lvl="1" indent="0">
              <a:buNone/>
            </a:pPr>
            <a:r>
              <a:rPr lang="en-US" sz="1900" b="1" dirty="0"/>
              <a:t>Next steps</a:t>
            </a:r>
          </a:p>
          <a:p>
            <a:pPr lvl="1"/>
            <a:r>
              <a:rPr lang="en-US" sz="1900" dirty="0"/>
              <a:t>Need resolution on Magnet-Barrel HCAL positioning tolerance.</a:t>
            </a:r>
          </a:p>
          <a:p>
            <a:pPr lvl="1"/>
            <a:r>
              <a:rPr lang="en-US" sz="1900" dirty="0"/>
              <a:t>Need to discuss layout and get agreement between BNL and JLAB on the solution. </a:t>
            </a:r>
          </a:p>
          <a:p>
            <a:pPr lvl="1"/>
            <a:r>
              <a:rPr lang="en-US" sz="1900" dirty="0"/>
              <a:t>Decision on rollers</a:t>
            </a:r>
          </a:p>
          <a:p>
            <a:pPr lvl="1"/>
            <a:r>
              <a:rPr lang="en-US" sz="1900" dirty="0"/>
              <a:t>Decision on pistons</a:t>
            </a:r>
          </a:p>
          <a:p>
            <a:pPr lvl="1"/>
            <a:endParaRPr lang="en-US" sz="1900" dirty="0"/>
          </a:p>
          <a:p>
            <a:pPr marL="457200" lvl="1" indent="0">
              <a:buNone/>
            </a:pPr>
            <a:r>
              <a:rPr lang="en-US" sz="1900" b="1" dirty="0"/>
              <a:t>Additional design work and analysis</a:t>
            </a:r>
          </a:p>
          <a:p>
            <a:pPr lvl="1"/>
            <a:r>
              <a:rPr lang="en-US" sz="1900" dirty="0"/>
              <a:t>Central platform design (Rick Porqueddu)</a:t>
            </a:r>
          </a:p>
          <a:p>
            <a:pPr lvl="1"/>
            <a:r>
              <a:rPr lang="en-US" sz="1900" dirty="0"/>
              <a:t>Including magnet forces in the stress analysis in Ansys</a:t>
            </a:r>
          </a:p>
          <a:p>
            <a:pPr lvl="1"/>
            <a:r>
              <a:rPr lang="en-US" sz="1900" dirty="0"/>
              <a:t>Guide rollers for the cradle when lifted on air bearings</a:t>
            </a:r>
          </a:p>
          <a:p>
            <a:pPr lvl="1"/>
            <a:r>
              <a:rPr lang="en-US" sz="1900" dirty="0"/>
              <a:t>Connection between cradle and moving pistons</a:t>
            </a:r>
          </a:p>
          <a:p>
            <a:pPr lvl="1"/>
            <a:r>
              <a:rPr lang="en-US" sz="1900" dirty="0"/>
              <a:t>Winch system to move air bearings in place under the detector </a:t>
            </a:r>
          </a:p>
          <a:p>
            <a:pPr lvl="1"/>
            <a:r>
              <a:rPr lang="en-US" sz="1900" dirty="0"/>
              <a:t>Fixed stops </a:t>
            </a:r>
          </a:p>
          <a:p>
            <a:pPr lvl="1"/>
            <a:r>
              <a:rPr lang="en-US" sz="1900" dirty="0"/>
              <a:t>Additional side pistons to seat the cradle against fixed stops</a:t>
            </a:r>
          </a:p>
          <a:p>
            <a:pPr lvl="1"/>
            <a:r>
              <a:rPr lang="en-US" sz="1900" dirty="0"/>
              <a:t>Seismic anchors</a:t>
            </a:r>
          </a:p>
          <a:p>
            <a:pPr lvl="1"/>
            <a:r>
              <a:rPr lang="en-US" sz="1900" dirty="0"/>
              <a:t>Linkages between the cradle and the platforms</a:t>
            </a:r>
          </a:p>
        </p:txBody>
      </p:sp>
    </p:spTree>
    <p:extLst>
      <p:ext uri="{BB962C8B-B14F-4D97-AF65-F5344CB8AC3E}">
        <p14:creationId xmlns:p14="http://schemas.microsoft.com/office/powerpoint/2010/main" val="3947926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A801C-0B2B-47C7-8528-62EECE13F617}"/>
              </a:ext>
            </a:extLst>
          </p:cNvPr>
          <p:cNvSpPr>
            <a:spLocks noGrp="1"/>
          </p:cNvSpPr>
          <p:nvPr>
            <p:ph type="title"/>
          </p:nvPr>
        </p:nvSpPr>
        <p:spPr>
          <a:xfrm>
            <a:off x="346037" y="2919351"/>
            <a:ext cx="11499925" cy="825178"/>
          </a:xfrm>
        </p:spPr>
        <p:txBody>
          <a:bodyPr>
            <a:normAutofit/>
          </a:bodyPr>
          <a:lstStyle/>
          <a:p>
            <a:pPr algn="ctr"/>
            <a:r>
              <a:rPr lang="en-US" sz="3600" dirty="0"/>
              <a:t>Questions &amp; Comments</a:t>
            </a:r>
          </a:p>
        </p:txBody>
      </p:sp>
    </p:spTree>
    <p:extLst>
      <p:ext uri="{BB962C8B-B14F-4D97-AF65-F5344CB8AC3E}">
        <p14:creationId xmlns:p14="http://schemas.microsoft.com/office/powerpoint/2010/main" val="3787515772"/>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D70558AC79641AC36496E6FEE9A6E" ma:contentTypeVersion="4" ma:contentTypeDescription="Create a new document." ma:contentTypeScope="" ma:versionID="c836d54df9ad875ddbfe2777157cbad1">
  <xsd:schema xmlns:xsd="http://www.w3.org/2001/XMLSchema" xmlns:xs="http://www.w3.org/2001/XMLSchema" xmlns:p="http://schemas.microsoft.com/office/2006/metadata/properties" xmlns:ns2="7598c3d8-57a9-49d9-87da-8d2ac3199484" targetNamespace="http://schemas.microsoft.com/office/2006/metadata/properties" ma:root="true" ma:fieldsID="a1dcfe6a7be53e253488c469644543b2" ns2:_="">
    <xsd:import namespace="7598c3d8-57a9-49d9-87da-8d2ac31994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8c3d8-57a9-49d9-87da-8d2ac31994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754FCC-0321-4AF0-8AFD-07A376B5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98c3d8-57a9-49d9-87da-8d2ac3199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5637A3-DEB1-4C7D-9F81-D2184D65C3B4}">
  <ds:schemaRef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7598c3d8-57a9-49d9-87da-8d2ac3199484"/>
    <ds:schemaRef ds:uri="http://schemas.microsoft.com/office/2006/metadata/properties"/>
  </ds:schemaRefs>
</ds:datastoreItem>
</file>

<file path=customXml/itemProps3.xml><?xml version="1.0" encoding="utf-8"?>
<ds:datastoreItem xmlns:ds="http://schemas.openxmlformats.org/officeDocument/2006/customXml" ds:itemID="{0F209D19-ECD3-440E-A44C-BD3D2F26689B}">
  <ds:schemaRefs>
    <ds:schemaRef ds:uri="http://schemas.microsoft.com/sharepoint/v3/contenttype/forms"/>
  </ds:schemaRefs>
</ds:datastoreItem>
</file>

<file path=docMetadata/LabelInfo.xml><?xml version="1.0" encoding="utf-8"?>
<clbl:labelList xmlns:clbl="http://schemas.microsoft.com/office/2020/mipLabelMetadata">
  <clbl:label id="{89561e60-dc75-4c28-a1c9-2e8d8870196b}" enabled="0" method="" siteId="{89561e60-dc75-4c28-a1c9-2e8d8870196b}" removed="1"/>
</clbl:labelList>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5795</TotalTime>
  <Words>872</Words>
  <Application>Microsoft Office PowerPoint</Application>
  <PresentationFormat>Widescreen</PresentationFormat>
  <Paragraphs>79</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BNL</vt:lpstr>
      <vt:lpstr>Cradle, Barrel HCAL &amp; Moving Mechanism </vt:lpstr>
      <vt:lpstr>Cradle and Moving Mechanism Updates</vt:lpstr>
      <vt:lpstr>Cradle and Moving Mechanism Updates</vt:lpstr>
      <vt:lpstr>Cradle and Moving Mechanism Updates</vt:lpstr>
      <vt:lpstr>Cradle and Moving Mechanism Updates</vt:lpstr>
      <vt:lpstr>Cradle and Moving Mechanism Updates</vt:lpstr>
      <vt:lpstr>Questions &amp;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Houston, Michelle</dc:creator>
  <cp:keywords/>
  <dc:description/>
  <cp:lastModifiedBy>Speece-Moyer, Nathaniel</cp:lastModifiedBy>
  <cp:revision>95</cp:revision>
  <dcterms:created xsi:type="dcterms:W3CDTF">2023-09-12T20:43:32Z</dcterms:created>
  <dcterms:modified xsi:type="dcterms:W3CDTF">2026-02-09T15:36:18Z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0x010100E9AD70558AC79641AC36496E6FEE9A6E</vt:lpwstr>
  </property>
  <property fmtid="{D5CDD505-2E9C-101B-9397-08002B2CF9AE}" pid="3" name="MediaServiceImageTags">
    <vt:lpwstr/>
  </property>
</Properties>
</file>