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4" r:id="rId1"/>
  </p:sldMasterIdLst>
  <p:sldIdLst>
    <p:sldId id="257" r:id="rId2"/>
    <p:sldId id="263" r:id="rId3"/>
    <p:sldId id="264" r:id="rId4"/>
    <p:sldId id="265" r:id="rId5"/>
    <p:sldId id="266" r:id="rId6"/>
    <p:sldId id="267" r:id="rId7"/>
    <p:sldId id="258" r:id="rId8"/>
    <p:sldId id="259" r:id="rId9"/>
    <p:sldId id="261" r:id="rId10"/>
    <p:sldId id="260" r:id="rId11"/>
    <p:sldId id="268" r:id="rId12"/>
    <p:sldId id="269" r:id="rId13"/>
    <p:sldId id="270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85" d="100"/>
          <a:sy n="85" d="100"/>
        </p:scale>
        <p:origin x="-1168" y="-6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68FF8-DC00-AF4F-9B9F-D288854F3A1B}" type="datetimeFigureOut">
              <a:rPr lang="en-US" smtClean="0"/>
              <a:t>5/8/17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862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68FF8-DC00-AF4F-9B9F-D288854F3A1B}" type="datetimeFigureOut">
              <a:rPr lang="en-US" smtClean="0"/>
              <a:t>5/8/17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59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68FF8-DC00-AF4F-9B9F-D288854F3A1B}" type="datetimeFigureOut">
              <a:rPr lang="en-US" smtClean="0"/>
              <a:t>5/8/17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92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68FF8-DC00-AF4F-9B9F-D288854F3A1B}" type="datetimeFigureOut">
              <a:rPr lang="en-US" smtClean="0"/>
              <a:t>5/8/17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310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68FF8-DC00-AF4F-9B9F-D288854F3A1B}" type="datetimeFigureOut">
              <a:rPr lang="en-US" smtClean="0"/>
              <a:t>5/8/17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689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68FF8-DC00-AF4F-9B9F-D288854F3A1B}" type="datetimeFigureOut">
              <a:rPr lang="en-US" smtClean="0"/>
              <a:t>5/8/17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69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68FF8-DC00-AF4F-9B9F-D288854F3A1B}" type="datetimeFigureOut">
              <a:rPr lang="en-US" smtClean="0"/>
              <a:t>5/8/17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89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68FF8-DC00-AF4F-9B9F-D288854F3A1B}" type="datetimeFigureOut">
              <a:rPr lang="en-US" smtClean="0"/>
              <a:t>5/8/17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97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68FF8-DC00-AF4F-9B9F-D288854F3A1B}" type="datetimeFigureOut">
              <a:rPr lang="en-US" smtClean="0"/>
              <a:t>5/8/17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91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68FF8-DC00-AF4F-9B9F-D288854F3A1B}" type="datetimeFigureOut">
              <a:rPr lang="en-US" smtClean="0"/>
              <a:t>5/8/17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876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68FF8-DC00-AF4F-9B9F-D288854F3A1B}" type="datetimeFigureOut">
              <a:rPr lang="en-US" smtClean="0"/>
              <a:t>5/8/17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612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4014"/>
            <a:ext cx="9144000" cy="6450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68FF8-DC00-AF4F-9B9F-D288854F3A1B}" type="datetimeFigureOut">
              <a:rPr lang="en-US" smtClean="0"/>
              <a:t>5/8/17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160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0000F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8" Type="http://schemas.openxmlformats.org/officeDocument/2006/relationships/image" Target="../media/image17.jpeg"/><Relationship Id="rId9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0" y="1"/>
            <a:ext cx="9144000" cy="3921016"/>
          </a:xfrm>
          <a:prstGeom prst="frame">
            <a:avLst>
              <a:gd name="adj1" fmla="val 17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 descr="BNL_Logo_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359" y="5641096"/>
            <a:ext cx="3300640" cy="12169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50592"/>
            <a:ext cx="7772400" cy="1470025"/>
          </a:xfrm>
        </p:spPr>
        <p:txBody>
          <a:bodyPr>
            <a:noAutofit/>
          </a:bodyPr>
          <a:lstStyle/>
          <a:p>
            <a:r>
              <a:rPr lang="en-US" sz="8000" dirty="0" smtClean="0"/>
              <a:t>10 </a:t>
            </a:r>
            <a:r>
              <a:rPr lang="en-US" sz="8000" dirty="0" err="1" smtClean="0"/>
              <a:t>psTOF</a:t>
            </a:r>
            <a:r>
              <a:rPr lang="en-US" sz="8000" dirty="0" smtClean="0"/>
              <a:t> (</a:t>
            </a:r>
            <a:r>
              <a:rPr lang="en-US" sz="8000" dirty="0" err="1" smtClean="0"/>
              <a:t>mRPC</a:t>
            </a:r>
            <a:r>
              <a:rPr lang="en-US" sz="8000" dirty="0" smtClean="0"/>
              <a:t>) Update</a:t>
            </a:r>
            <a:endParaRPr lang="en-US" sz="8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63441"/>
            <a:ext cx="6400800" cy="17526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Mickey Chiu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6" name="Picture 5" descr="Howard_University_logo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0984"/>
            <a:ext cx="4217250" cy="1677016"/>
          </a:xfrm>
          <a:prstGeom prst="rect">
            <a:avLst/>
          </a:prstGeom>
        </p:spPr>
      </p:pic>
      <p:pic>
        <p:nvPicPr>
          <p:cNvPr id="7" name="Picture 6" descr="Abilene_Christian_University_wordmar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852" y="3961075"/>
            <a:ext cx="4175147" cy="1509931"/>
          </a:xfrm>
          <a:prstGeom prst="rect">
            <a:avLst/>
          </a:prstGeom>
        </p:spPr>
      </p:pic>
      <p:pic>
        <p:nvPicPr>
          <p:cNvPr id="8" name="Picture 7" descr="uiu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1075"/>
            <a:ext cx="4718485" cy="1292270"/>
          </a:xfrm>
          <a:prstGeom prst="rect">
            <a:avLst/>
          </a:prstGeom>
        </p:spPr>
      </p:pic>
      <p:pic>
        <p:nvPicPr>
          <p:cNvPr id="9" name="Picture 7" descr="logofr5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410" y="5641095"/>
            <a:ext cx="1236655" cy="123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571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600">
                <a:latin typeface="Helvetica" charset="0"/>
              </a:rPr>
              <a:t>G10 mRPC Fabrication</a:t>
            </a:r>
          </a:p>
        </p:txBody>
      </p:sp>
      <p:sp>
        <p:nvSpPr>
          <p:cNvPr id="17410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>
                <a:solidFill>
                  <a:srgbClr val="004C97"/>
                </a:solidFill>
                <a:latin typeface="Helvetica" charset="0"/>
              </a:rPr>
              <a:t>4/26/17</a:t>
            </a:r>
          </a:p>
        </p:txBody>
      </p:sp>
      <p:sp>
        <p:nvSpPr>
          <p:cNvPr id="17411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 dirty="0" err="1">
                <a:solidFill>
                  <a:srgbClr val="004C97"/>
                </a:solidFill>
                <a:latin typeface="Helvetica" charset="0"/>
              </a:rPr>
              <a:t>Alina</a:t>
            </a:r>
            <a:r>
              <a:rPr lang="en-US" sz="900" dirty="0">
                <a:solidFill>
                  <a:srgbClr val="004C97"/>
                </a:solidFill>
                <a:latin typeface="Helvetica" charset="0"/>
              </a:rPr>
              <a:t> </a:t>
            </a:r>
            <a:r>
              <a:rPr lang="en-US" sz="900" dirty="0" err="1">
                <a:solidFill>
                  <a:srgbClr val="004C97"/>
                </a:solidFill>
                <a:latin typeface="Helvetica" charset="0"/>
              </a:rPr>
              <a:t>Lusebrink</a:t>
            </a:r>
            <a:r>
              <a:rPr lang="en-US" sz="900" dirty="0">
                <a:solidFill>
                  <a:srgbClr val="004C97"/>
                </a:solidFill>
                <a:latin typeface="Helvetica" charset="0"/>
              </a:rPr>
              <a:t> | Proposed Time-of-flight Detector for </a:t>
            </a:r>
            <a:r>
              <a:rPr lang="en-US" sz="900" dirty="0" err="1" smtClean="0">
                <a:solidFill>
                  <a:srgbClr val="004C97"/>
                </a:solidFill>
                <a:latin typeface="Helvetica" charset="0"/>
              </a:rPr>
              <a:t>sPHENIX</a:t>
            </a:r>
            <a:r>
              <a:rPr lang="en-US" sz="900" dirty="0" smtClean="0">
                <a:solidFill>
                  <a:srgbClr val="004C97"/>
                </a:solidFill>
                <a:latin typeface="Helvetica" charset="0"/>
              </a:rPr>
              <a:t>/</a:t>
            </a:r>
            <a:r>
              <a:rPr lang="en-US" sz="900" dirty="0" err="1" smtClean="0">
                <a:solidFill>
                  <a:srgbClr val="004C97"/>
                </a:solidFill>
                <a:latin typeface="Helvetica" charset="0"/>
              </a:rPr>
              <a:t>ePHENIX</a:t>
            </a:r>
            <a:endParaRPr lang="en-US" sz="900" b="1" dirty="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741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6D1D2C47-1EE0-AE48-8A6B-32034292A17F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10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pic>
        <p:nvPicPr>
          <p:cNvPr id="17413" name="Picture 8" descr="Logo_Bi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663" y="6089650"/>
            <a:ext cx="14478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11"/>
          <p:cNvSpPr txBox="1">
            <a:spLocks noChangeArrowheads="1"/>
          </p:cNvSpPr>
          <p:nvPr/>
        </p:nvSpPr>
        <p:spPr bwMode="auto">
          <a:xfrm>
            <a:off x="10058400" y="18516600"/>
            <a:ext cx="5486400" cy="10561638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3600">
              <a:latin typeface="Arial" charset="0"/>
            </a:endParaRPr>
          </a:p>
          <a:p>
            <a:pPr eaLnBrk="1" hangingPunct="1"/>
            <a:endParaRPr lang="en-US" sz="3600">
              <a:latin typeface="Arial" charset="0"/>
            </a:endParaRPr>
          </a:p>
          <a:p>
            <a:pPr eaLnBrk="1" hangingPunct="1"/>
            <a:endParaRPr lang="en-US" sz="3600">
              <a:latin typeface="Arial" charset="0"/>
            </a:endParaRPr>
          </a:p>
          <a:p>
            <a:pPr eaLnBrk="1" hangingPunct="1"/>
            <a:endParaRPr lang="en-US" sz="3600">
              <a:latin typeface="Arial" charset="0"/>
            </a:endParaRPr>
          </a:p>
          <a:p>
            <a:pPr eaLnBrk="1" hangingPunct="1"/>
            <a:endParaRPr lang="en-US" sz="3600">
              <a:latin typeface="Arial" charset="0"/>
            </a:endParaRPr>
          </a:p>
          <a:p>
            <a:pPr eaLnBrk="1" hangingPunct="1"/>
            <a:endParaRPr lang="en-US" sz="3600">
              <a:latin typeface="Arial" charset="0"/>
            </a:endParaRPr>
          </a:p>
          <a:p>
            <a:pPr eaLnBrk="1" hangingPunct="1"/>
            <a:endParaRPr lang="en-US" sz="3600">
              <a:latin typeface="Arial" charset="0"/>
            </a:endParaRPr>
          </a:p>
          <a:p>
            <a:pPr eaLnBrk="1" hangingPunct="1"/>
            <a:endParaRPr lang="en-US" sz="3600">
              <a:latin typeface="Arial" charset="0"/>
            </a:endParaRPr>
          </a:p>
          <a:p>
            <a:pPr eaLnBrk="1" hangingPunct="1"/>
            <a:endParaRPr lang="en-US" sz="3600">
              <a:latin typeface="Arial" charset="0"/>
            </a:endParaRPr>
          </a:p>
          <a:p>
            <a:pPr eaLnBrk="1" hangingPunct="1"/>
            <a:endParaRPr lang="en-US" sz="3600">
              <a:latin typeface="Arial" charset="0"/>
            </a:endParaRPr>
          </a:p>
          <a:p>
            <a:pPr eaLnBrk="1" hangingPunct="1"/>
            <a:endParaRPr lang="en-US" sz="3600">
              <a:latin typeface="Arial" charset="0"/>
            </a:endParaRPr>
          </a:p>
          <a:p>
            <a:pPr eaLnBrk="1" hangingPunct="1"/>
            <a:endParaRPr lang="en-US" sz="3600">
              <a:latin typeface="Arial" charset="0"/>
            </a:endParaRPr>
          </a:p>
          <a:p>
            <a:pPr eaLnBrk="1" hangingPunct="1"/>
            <a:endParaRPr lang="en-US" sz="3600">
              <a:latin typeface="Arial" charset="0"/>
            </a:endParaRPr>
          </a:p>
          <a:p>
            <a:pPr eaLnBrk="1" hangingPunct="1"/>
            <a:endParaRPr lang="en-US" sz="3600">
              <a:latin typeface="Arial" charset="0"/>
            </a:endParaRPr>
          </a:p>
          <a:p>
            <a:pPr eaLnBrk="1" hangingPunct="1"/>
            <a:endParaRPr lang="en-US" sz="3600">
              <a:latin typeface="Arial" charset="0"/>
            </a:endParaRPr>
          </a:p>
          <a:p>
            <a:pPr eaLnBrk="1" hangingPunct="1"/>
            <a:endParaRPr lang="en-US" sz="3600">
              <a:latin typeface="Arial" charset="0"/>
            </a:endParaRPr>
          </a:p>
          <a:p>
            <a:pPr eaLnBrk="1" hangingPunct="1"/>
            <a:endParaRPr lang="en-US" sz="3600">
              <a:latin typeface="Arial" charset="0"/>
            </a:endParaRPr>
          </a:p>
          <a:p>
            <a:pPr eaLnBrk="1" hangingPunct="1"/>
            <a:endParaRPr lang="en-US" sz="3600">
              <a:latin typeface="Arial" charset="0"/>
            </a:endParaRPr>
          </a:p>
          <a:p>
            <a:pPr eaLnBrk="1" hangingPunct="1"/>
            <a:endParaRPr lang="en-US" sz="3600">
              <a:latin typeface="Arial" charset="0"/>
            </a:endParaRPr>
          </a:p>
          <a:p>
            <a:pPr eaLnBrk="1" hangingPunct="1"/>
            <a:endParaRPr lang="en-US" sz="3600">
              <a:latin typeface="Arial" charset="0"/>
            </a:endParaRPr>
          </a:p>
          <a:p>
            <a:pPr eaLnBrk="1" hangingPunct="1"/>
            <a:endParaRPr lang="en-US" sz="3600">
              <a:latin typeface="Arial" charset="0"/>
            </a:endParaRPr>
          </a:p>
          <a:p>
            <a:pPr eaLnBrk="1" hangingPunct="1"/>
            <a:endParaRPr lang="en-US" sz="3600">
              <a:latin typeface="Arial" charset="0"/>
            </a:endParaRPr>
          </a:p>
          <a:p>
            <a:pPr eaLnBrk="1" hangingPunct="1"/>
            <a:endParaRPr lang="en-US" sz="3600">
              <a:latin typeface="Arial" charset="0"/>
            </a:endParaRPr>
          </a:p>
          <a:p>
            <a:pPr eaLnBrk="1" hangingPunct="1"/>
            <a:endParaRPr lang="en-US" sz="3600">
              <a:latin typeface="Arial" charset="0"/>
            </a:endParaRPr>
          </a:p>
          <a:p>
            <a:pPr eaLnBrk="1" hangingPunct="1"/>
            <a:endParaRPr lang="en-US" sz="3600">
              <a:latin typeface="Arial" charset="0"/>
            </a:endParaRPr>
          </a:p>
          <a:p>
            <a:pPr eaLnBrk="1" hangingPunct="1"/>
            <a:endParaRPr lang="en-US" sz="1200">
              <a:latin typeface="Arial" charset="0"/>
            </a:endParaRPr>
          </a:p>
        </p:txBody>
      </p:sp>
      <p:sp>
        <p:nvSpPr>
          <p:cNvPr id="17415" name="TextBox 11"/>
          <p:cNvSpPr txBox="1">
            <a:spLocks noChangeArrowheads="1"/>
          </p:cNvSpPr>
          <p:nvPr/>
        </p:nvSpPr>
        <p:spPr bwMode="auto">
          <a:xfrm>
            <a:off x="10058400" y="18516600"/>
            <a:ext cx="16459200" cy="603250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3600">
              <a:latin typeface="Arial" charset="0"/>
            </a:endParaRPr>
          </a:p>
          <a:p>
            <a:pPr eaLnBrk="1" hangingPunct="1"/>
            <a:endParaRPr lang="en-US" sz="3600">
              <a:latin typeface="Arial" charset="0"/>
            </a:endParaRPr>
          </a:p>
          <a:p>
            <a:pPr eaLnBrk="1" hangingPunct="1"/>
            <a:endParaRPr lang="en-US" sz="3600">
              <a:latin typeface="Arial" charset="0"/>
            </a:endParaRPr>
          </a:p>
          <a:p>
            <a:pPr eaLnBrk="1" hangingPunct="1"/>
            <a:endParaRPr lang="en-US" sz="3600">
              <a:latin typeface="Arial" charset="0"/>
            </a:endParaRPr>
          </a:p>
          <a:p>
            <a:pPr eaLnBrk="1" hangingPunct="1"/>
            <a:endParaRPr lang="en-US" sz="3600">
              <a:latin typeface="Arial" charset="0"/>
            </a:endParaRPr>
          </a:p>
          <a:p>
            <a:pPr eaLnBrk="1" hangingPunct="1"/>
            <a:endParaRPr lang="en-US" sz="3600">
              <a:latin typeface="Arial" charset="0"/>
            </a:endParaRPr>
          </a:p>
          <a:p>
            <a:pPr eaLnBrk="1" hangingPunct="1"/>
            <a:endParaRPr lang="en-US" sz="3600">
              <a:latin typeface="Arial" charset="0"/>
            </a:endParaRPr>
          </a:p>
          <a:p>
            <a:pPr eaLnBrk="1" hangingPunct="1"/>
            <a:endParaRPr lang="en-US" sz="3600">
              <a:latin typeface="Arial" charset="0"/>
            </a:endParaRPr>
          </a:p>
          <a:p>
            <a:pPr eaLnBrk="1" hangingPunct="1"/>
            <a:endParaRPr lang="en-US" sz="3600">
              <a:latin typeface="Arial" charset="0"/>
            </a:endParaRPr>
          </a:p>
          <a:p>
            <a:pPr eaLnBrk="1" hangingPunct="1"/>
            <a:endParaRPr lang="en-US" sz="3600">
              <a:latin typeface="Arial" charset="0"/>
            </a:endParaRPr>
          </a:p>
          <a:p>
            <a:pPr eaLnBrk="1" hangingPunct="1"/>
            <a:endParaRPr lang="en-US" sz="3600">
              <a:latin typeface="Arial" charset="0"/>
            </a:endParaRPr>
          </a:p>
          <a:p>
            <a:pPr eaLnBrk="1" hangingPunct="1"/>
            <a:endParaRPr lang="en-US" sz="3600">
              <a:latin typeface="Arial" charset="0"/>
            </a:endParaRPr>
          </a:p>
          <a:p>
            <a:pPr eaLnBrk="1" hangingPunct="1"/>
            <a:endParaRPr lang="en-US" sz="3600">
              <a:latin typeface="Arial" charset="0"/>
            </a:endParaRPr>
          </a:p>
          <a:p>
            <a:pPr eaLnBrk="1" hangingPunct="1"/>
            <a:endParaRPr lang="en-US" sz="3600">
              <a:latin typeface="Arial" charset="0"/>
            </a:endParaRPr>
          </a:p>
          <a:p>
            <a:pPr eaLnBrk="1" hangingPunct="1"/>
            <a:endParaRPr lang="en-US" sz="3600">
              <a:latin typeface="Arial" charset="0"/>
            </a:endParaRPr>
          </a:p>
          <a:p>
            <a:pPr eaLnBrk="1" hangingPunct="1"/>
            <a:endParaRPr lang="en-US" sz="3600">
              <a:latin typeface="Arial" charset="0"/>
            </a:endParaRPr>
          </a:p>
          <a:p>
            <a:pPr eaLnBrk="1" hangingPunct="1"/>
            <a:endParaRPr lang="en-US" sz="3600">
              <a:latin typeface="Arial" charset="0"/>
            </a:endParaRPr>
          </a:p>
          <a:p>
            <a:pPr eaLnBrk="1" hangingPunct="1"/>
            <a:endParaRPr lang="en-US" sz="3600">
              <a:latin typeface="Arial" charset="0"/>
            </a:endParaRPr>
          </a:p>
          <a:p>
            <a:pPr eaLnBrk="1" hangingPunct="1"/>
            <a:endParaRPr lang="en-US" sz="3600">
              <a:latin typeface="Arial" charset="0"/>
            </a:endParaRPr>
          </a:p>
          <a:p>
            <a:pPr eaLnBrk="1" hangingPunct="1"/>
            <a:endParaRPr lang="en-US" sz="3600">
              <a:latin typeface="Arial" charset="0"/>
            </a:endParaRPr>
          </a:p>
          <a:p>
            <a:pPr eaLnBrk="1" hangingPunct="1"/>
            <a:endParaRPr lang="en-US" sz="3600">
              <a:latin typeface="Arial" charset="0"/>
            </a:endParaRPr>
          </a:p>
          <a:p>
            <a:pPr eaLnBrk="1" hangingPunct="1"/>
            <a:endParaRPr lang="en-US" sz="3600">
              <a:latin typeface="Arial" charset="0"/>
            </a:endParaRPr>
          </a:p>
          <a:p>
            <a:pPr eaLnBrk="1" hangingPunct="1"/>
            <a:endParaRPr lang="en-US" sz="3600">
              <a:latin typeface="Arial" charset="0"/>
            </a:endParaRPr>
          </a:p>
          <a:p>
            <a:pPr eaLnBrk="1" hangingPunct="1"/>
            <a:endParaRPr lang="en-US" sz="3600">
              <a:latin typeface="Arial" charset="0"/>
            </a:endParaRPr>
          </a:p>
          <a:p>
            <a:pPr eaLnBrk="1" hangingPunct="1"/>
            <a:endParaRPr lang="en-US" sz="3600">
              <a:latin typeface="Arial" charset="0"/>
            </a:endParaRPr>
          </a:p>
          <a:p>
            <a:pPr eaLnBrk="1" hangingPunct="1"/>
            <a:endParaRPr lang="en-US" sz="1200">
              <a:latin typeface="Arial" charset="0"/>
            </a:endParaRPr>
          </a:p>
        </p:txBody>
      </p:sp>
      <p:pic>
        <p:nvPicPr>
          <p:cNvPr id="17416" name="Picture 26" descr="image0232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3350" y="25146000"/>
            <a:ext cx="5022850" cy="376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63" descr="2115553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0" t="15430" r="4588" b="4588"/>
          <a:stretch>
            <a:fillRect/>
          </a:stretch>
        </p:blipFill>
        <p:spPr bwMode="auto">
          <a:xfrm>
            <a:off x="15773400" y="25088850"/>
            <a:ext cx="50292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7" descr="2116202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8" t="7138" r="7301" b="7301"/>
          <a:stretch>
            <a:fillRect/>
          </a:stretch>
        </p:blipFill>
        <p:spPr bwMode="auto">
          <a:xfrm>
            <a:off x="21242338" y="25069800"/>
            <a:ext cx="5122862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62" descr="IMG_4968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4" t="38031" r="31087" b="38243"/>
          <a:stretch>
            <a:fillRect/>
          </a:stretch>
        </p:blipFill>
        <p:spPr bwMode="auto">
          <a:xfrm>
            <a:off x="21107400" y="19315113"/>
            <a:ext cx="5307013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9" descr="IMG_4419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9" t="23457" r="2672" b="18871"/>
          <a:stretch>
            <a:fillRect/>
          </a:stretch>
        </p:blipFill>
        <p:spPr bwMode="auto">
          <a:xfrm>
            <a:off x="10287000" y="19408775"/>
            <a:ext cx="5029200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14" descr="IMG_4359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7200" y="19278600"/>
            <a:ext cx="5181600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74625" y="1008063"/>
          <a:ext cx="8686800" cy="4922837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895600"/>
                <a:gridCol w="2895600"/>
                <a:gridCol w="2895600"/>
              </a:tblGrid>
              <a:tr h="58464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Fishing Line</a:t>
                      </a:r>
                      <a:endParaRPr lang="en-US" sz="2400" dirty="0"/>
                    </a:p>
                  </a:txBody>
                  <a:tcPr marT="45723" marB="4572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Kapton</a:t>
                      </a:r>
                      <a:r>
                        <a:rPr lang="en-US" sz="2400" dirty="0" smtClean="0"/>
                        <a:t> Tape</a:t>
                      </a:r>
                      <a:endParaRPr lang="en-US" sz="2400" dirty="0"/>
                    </a:p>
                  </a:txBody>
                  <a:tcPr marT="45723" marB="4572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Screen</a:t>
                      </a:r>
                      <a:r>
                        <a:rPr lang="en-US" sz="2400" baseline="0" dirty="0" smtClean="0"/>
                        <a:t> Printing</a:t>
                      </a:r>
                      <a:endParaRPr lang="en-US" sz="2400" dirty="0"/>
                    </a:p>
                  </a:txBody>
                  <a:tcPr marT="45723" marB="4572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8193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3" marB="4572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3" marB="4572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3" marB="4572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7436" name="Picture 26" descr="IMG_4419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9" t="23457" r="2672" b="18871"/>
          <a:stretch>
            <a:fillRect/>
          </a:stretch>
        </p:blipFill>
        <p:spPr bwMode="auto">
          <a:xfrm>
            <a:off x="190500" y="1825625"/>
            <a:ext cx="2838450" cy="138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7" name="Picture 27" descr="image0232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3938588"/>
            <a:ext cx="2651125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8" name="Picture 29" descr="2115553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0" t="15430" r="4588" b="4588"/>
          <a:stretch>
            <a:fillRect/>
          </a:stretch>
        </p:blipFill>
        <p:spPr bwMode="auto">
          <a:xfrm>
            <a:off x="3208338" y="3916363"/>
            <a:ext cx="2668587" cy="20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9" name="Picture 30" descr="IMG_4968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4" t="38031" r="31087" b="38243"/>
          <a:stretch>
            <a:fillRect/>
          </a:stretch>
        </p:blipFill>
        <p:spPr bwMode="auto">
          <a:xfrm>
            <a:off x="6057900" y="1903413"/>
            <a:ext cx="26908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40" name="Picture 31" descr="2116202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8" t="7138" r="7301" b="7301"/>
          <a:stretch>
            <a:fillRect/>
          </a:stretch>
        </p:blipFill>
        <p:spPr bwMode="auto">
          <a:xfrm>
            <a:off x="6057900" y="3910013"/>
            <a:ext cx="2690813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41" name="TextBox 2"/>
          <p:cNvSpPr txBox="1">
            <a:spLocks noChangeArrowheads="1"/>
          </p:cNvSpPr>
          <p:nvPr/>
        </p:nvSpPr>
        <p:spPr bwMode="auto">
          <a:xfrm>
            <a:off x="7650163" y="5294313"/>
            <a:ext cx="923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chemeClr val="bg1"/>
                </a:solidFill>
              </a:rPr>
              <a:t>RTV dots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40175" y="5622925"/>
            <a:ext cx="1552575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Parallel gas gaps</a:t>
            </a:r>
          </a:p>
        </p:txBody>
      </p:sp>
      <p:sp>
        <p:nvSpPr>
          <p:cNvPr id="17443" name="TextBox 4"/>
          <p:cNvSpPr txBox="1">
            <a:spLocks noChangeArrowheads="1"/>
          </p:cNvSpPr>
          <p:nvPr/>
        </p:nvSpPr>
        <p:spPr bwMode="auto">
          <a:xfrm>
            <a:off x="149225" y="5281613"/>
            <a:ext cx="12652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202020"/>
                </a:solidFill>
              </a:rPr>
              <a:t>Non-uniform</a:t>
            </a:r>
          </a:p>
          <a:p>
            <a:pPr eaLnBrk="1" hangingPunct="1"/>
            <a:r>
              <a:rPr lang="en-US" sz="1600">
                <a:solidFill>
                  <a:srgbClr val="202020"/>
                </a:solidFill>
              </a:rPr>
              <a:t>     spacing</a:t>
            </a:r>
          </a:p>
        </p:txBody>
      </p:sp>
      <p:sp>
        <p:nvSpPr>
          <p:cNvPr id="17444" name="TextBox 5"/>
          <p:cNvSpPr txBox="1">
            <a:spLocks noChangeArrowheads="1"/>
          </p:cNvSpPr>
          <p:nvPr/>
        </p:nvSpPr>
        <p:spPr bwMode="auto">
          <a:xfrm>
            <a:off x="174625" y="3254375"/>
            <a:ext cx="2287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800"/>
              <a:t>160 um fishing line</a:t>
            </a:r>
          </a:p>
        </p:txBody>
      </p:sp>
      <p:sp>
        <p:nvSpPr>
          <p:cNvPr id="17445" name="TextBox 36"/>
          <p:cNvSpPr txBox="1">
            <a:spLocks noChangeArrowheads="1"/>
          </p:cNvSpPr>
          <p:nvPr/>
        </p:nvSpPr>
        <p:spPr bwMode="auto">
          <a:xfrm>
            <a:off x="3163888" y="3292475"/>
            <a:ext cx="24669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800"/>
              <a:t>152 um Kapton Tape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/>
              <a:t>~1 mm</a:t>
            </a:r>
            <a:r>
              <a:rPr lang="en-US" sz="1800" baseline="30000"/>
              <a:t>2</a:t>
            </a:r>
            <a:r>
              <a:rPr lang="en-US" sz="1800"/>
              <a:t> dots </a:t>
            </a:r>
          </a:p>
        </p:txBody>
      </p:sp>
      <p:sp>
        <p:nvSpPr>
          <p:cNvPr id="17446" name="TextBox 37"/>
          <p:cNvSpPr txBox="1">
            <a:spLocks noChangeArrowheads="1"/>
          </p:cNvSpPr>
          <p:nvPr/>
        </p:nvSpPr>
        <p:spPr bwMode="auto">
          <a:xfrm>
            <a:off x="6057900" y="3254375"/>
            <a:ext cx="24415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800"/>
              <a:t>160 um RTV dots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/>
              <a:t>1 mm diameter dots</a:t>
            </a:r>
          </a:p>
        </p:txBody>
      </p:sp>
      <p:pic>
        <p:nvPicPr>
          <p:cNvPr id="17447" name="Picture 38" descr="IMG_4382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425" y="1670050"/>
            <a:ext cx="2765425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0179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014"/>
            <a:ext cx="6245410" cy="105407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Preamp Study with Network Analyzer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254787"/>
            <a:ext cx="9144000" cy="160321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Maybe lower analog bandwidth than expected</a:t>
            </a:r>
          </a:p>
          <a:p>
            <a:pPr lvl="1"/>
            <a:r>
              <a:rPr lang="en-US" dirty="0" smtClean="0"/>
              <a:t>Should go to ~900 MHz and then drop to -3dB</a:t>
            </a:r>
          </a:p>
          <a:p>
            <a:r>
              <a:rPr lang="en-US" dirty="0" smtClean="0"/>
              <a:t>Looking into this with IHEP and </a:t>
            </a:r>
            <a:r>
              <a:rPr lang="en-US" dirty="0" err="1" smtClean="0"/>
              <a:t>Andrey</a:t>
            </a:r>
            <a:endParaRPr lang="en-US" dirty="0"/>
          </a:p>
        </p:txBody>
      </p:sp>
      <p:pic>
        <p:nvPicPr>
          <p:cNvPr id="4" name="Picture 3" descr="IMG_26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17" y="1363638"/>
            <a:ext cx="3270309" cy="30973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14974" y="1609140"/>
            <a:ext cx="1203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+5V power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9438" y="1068092"/>
            <a:ext cx="135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</a:t>
            </a:r>
            <a:r>
              <a:rPr lang="en-US" dirty="0" err="1" smtClean="0"/>
              <a:t>ch</a:t>
            </a:r>
            <a:r>
              <a:rPr lang="en-US" dirty="0" smtClean="0"/>
              <a:t> preamp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84572" y="4691830"/>
            <a:ext cx="1557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Detector input</a:t>
            </a:r>
            <a:endParaRPr lang="en-US" dirty="0"/>
          </a:p>
        </p:txBody>
      </p:sp>
      <p:cxnSp>
        <p:nvCxnSpPr>
          <p:cNvPr id="8" name="Straight Arrow Connector 7"/>
          <p:cNvCxnSpPr>
            <a:stCxn id="7" idx="0"/>
          </p:cNvCxnSpPr>
          <p:nvPr/>
        </p:nvCxnSpPr>
        <p:spPr>
          <a:xfrm flipV="1">
            <a:off x="1363147" y="3987957"/>
            <a:ext cx="0" cy="70387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IMG_475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410" y="-927"/>
            <a:ext cx="2898589" cy="2173942"/>
          </a:xfrm>
          <a:prstGeom prst="rect">
            <a:avLst/>
          </a:prstGeom>
        </p:spPr>
      </p:pic>
      <p:pic>
        <p:nvPicPr>
          <p:cNvPr id="10" name="Picture 9" descr="set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391" y="1609140"/>
            <a:ext cx="4860862" cy="364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951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45262" y="860804"/>
            <a:ext cx="7710298" cy="2740575"/>
            <a:chOff x="5335" y="483801"/>
            <a:chExt cx="4392675" cy="1925722"/>
          </a:xfrm>
        </p:grpSpPr>
        <p:sp>
          <p:nvSpPr>
            <p:cNvPr id="3" name="Straight Connector 2"/>
            <p:cNvSpPr/>
            <p:nvPr/>
          </p:nvSpPr>
          <p:spPr>
            <a:xfrm>
              <a:off x="5335" y="483801"/>
              <a:ext cx="3320923" cy="0"/>
            </a:xfrm>
            <a:prstGeom prst="line">
              <a:avLst/>
            </a:prstGeom>
            <a:noFill/>
            <a:ln w="0">
              <a:solidFill>
                <a:srgbClr val="B3B3B3"/>
              </a:solidFill>
              <a:prstDash val="solid"/>
            </a:ln>
          </p:spPr>
          <p:txBody>
            <a:bodyPr lIns="100785" tIns="50391" rIns="100785" bIns="50391" anchor="ctr" anchorCtr="1" compatLnSpc="0"/>
            <a:lstStyle/>
            <a:p>
              <a:pPr defTabSz="870754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11">
                <a:solidFill>
                  <a:prstClr val="black"/>
                </a:solidFill>
                <a:latin typeface="Arial" pitchFamily="18"/>
                <a:ea typeface="Bitstream Vera Sans" pitchFamily="2"/>
                <a:cs typeface="Bitstream Vera Sans" pitchFamily="2"/>
              </a:endParaRPr>
            </a:p>
          </p:txBody>
        </p:sp>
        <p:pic>
          <p:nvPicPr>
            <p:cNvPr id="4" name="Picture 1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40" b="4811"/>
            <a:stretch/>
          </p:blipFill>
          <p:spPr bwMode="auto">
            <a:xfrm>
              <a:off x="477520" y="619761"/>
              <a:ext cx="3920490" cy="1789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1960880" y="711200"/>
              <a:ext cx="50800" cy="1473200"/>
            </a:xfrm>
            <a:prstGeom prst="rect">
              <a:avLst/>
            </a:prstGeom>
            <a:solidFill>
              <a:schemeClr val="accent6">
                <a:lumMod val="75000"/>
                <a:alpha val="21000"/>
              </a:schemeClr>
            </a:solidFill>
            <a:ln>
              <a:solidFill>
                <a:schemeClr val="accent6">
                  <a:lumMod val="20000"/>
                  <a:lumOff val="80000"/>
                  <a:alpha val="4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052320" y="711200"/>
              <a:ext cx="50800" cy="1473200"/>
            </a:xfrm>
            <a:prstGeom prst="rect">
              <a:avLst/>
            </a:prstGeom>
            <a:solidFill>
              <a:schemeClr val="accent6">
                <a:lumMod val="75000"/>
                <a:alpha val="21000"/>
              </a:schemeClr>
            </a:solidFill>
            <a:ln>
              <a:solidFill>
                <a:schemeClr val="accent6">
                  <a:lumMod val="20000"/>
                  <a:lumOff val="80000"/>
                  <a:alpha val="4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306320" y="711200"/>
              <a:ext cx="50800" cy="1473200"/>
            </a:xfrm>
            <a:prstGeom prst="rect">
              <a:avLst/>
            </a:prstGeom>
            <a:solidFill>
              <a:schemeClr val="accent6">
                <a:lumMod val="75000"/>
                <a:alpha val="21000"/>
              </a:schemeClr>
            </a:solidFill>
            <a:ln>
              <a:solidFill>
                <a:schemeClr val="accent6">
                  <a:lumMod val="20000"/>
                  <a:lumOff val="80000"/>
                  <a:alpha val="4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641600" y="711200"/>
              <a:ext cx="50800" cy="1473200"/>
            </a:xfrm>
            <a:prstGeom prst="rect">
              <a:avLst/>
            </a:prstGeom>
            <a:solidFill>
              <a:schemeClr val="accent6">
                <a:lumMod val="75000"/>
                <a:alpha val="21000"/>
              </a:schemeClr>
            </a:solidFill>
            <a:ln>
              <a:solidFill>
                <a:schemeClr val="accent6">
                  <a:lumMod val="20000"/>
                  <a:lumOff val="80000"/>
                  <a:alpha val="4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255138" y="711200"/>
              <a:ext cx="50800" cy="1473200"/>
            </a:xfrm>
            <a:prstGeom prst="rect">
              <a:avLst/>
            </a:prstGeom>
            <a:solidFill>
              <a:schemeClr val="accent6">
                <a:lumMod val="75000"/>
                <a:alpha val="21000"/>
              </a:schemeClr>
            </a:solidFill>
            <a:ln>
              <a:solidFill>
                <a:schemeClr val="accent6">
                  <a:lumMod val="20000"/>
                  <a:lumOff val="80000"/>
                  <a:alpha val="4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610738" y="711200"/>
              <a:ext cx="50800" cy="1473200"/>
            </a:xfrm>
            <a:prstGeom prst="rect">
              <a:avLst/>
            </a:prstGeom>
            <a:solidFill>
              <a:schemeClr val="accent6">
                <a:lumMod val="75000"/>
                <a:alpha val="21000"/>
              </a:schemeClr>
            </a:solidFill>
            <a:ln>
              <a:solidFill>
                <a:schemeClr val="accent6">
                  <a:lumMod val="20000"/>
                  <a:lumOff val="80000"/>
                  <a:alpha val="4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0" y="55658"/>
            <a:ext cx="9144000" cy="64506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Region of Interest (Windowed) Readout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2469" y="3716788"/>
            <a:ext cx="891782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DRS4 running at 5 GSPS takes 200 ns to fill 1024 SCA buffer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Collider trigger signals require at least a few </a:t>
            </a:r>
            <a:r>
              <a:rPr lang="en-US" dirty="0" err="1" smtClean="0"/>
              <a:t>μs</a:t>
            </a:r>
            <a:r>
              <a:rPr lang="en-US" dirty="0"/>
              <a:t> </a:t>
            </a:r>
            <a:r>
              <a:rPr lang="en-US" dirty="0" smtClean="0"/>
              <a:t>to be sent to FEM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 PHENIX trigger latency is 4 </a:t>
            </a:r>
            <a:r>
              <a:rPr lang="en-US" dirty="0" err="1" smtClean="0"/>
              <a:t>μs</a:t>
            </a:r>
            <a:r>
              <a:rPr lang="en-US" dirty="0" smtClean="0"/>
              <a:t> &gt;&gt; 200 ns.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To solve this, we propose to use the ROI readout for the DRS4 – have a fast LOCAL threshold trigger on each channel, and digitize small window immediately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Need to generate accurate timestamp for ROI (my main worry right now)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Digitizing a 6 ns window with a 37.52 MHz ADC (4x RHIC clock), takes ~3 </a:t>
            </a:r>
            <a:r>
              <a:rPr lang="en-US" dirty="0" err="1" smtClean="0"/>
              <a:t>μs</a:t>
            </a:r>
            <a:r>
              <a:rPr lang="en-US" dirty="0" smtClean="0"/>
              <a:t> (1+2 overhead), where the DRS4 is dead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Q: What is </a:t>
            </a:r>
            <a:r>
              <a:rPr lang="en-US" dirty="0" err="1" smtClean="0"/>
              <a:t>deadtime</a:t>
            </a:r>
            <a:r>
              <a:rPr lang="en-US" dirty="0" smtClean="0"/>
              <a:t> effect?   At 100 kHz </a:t>
            </a:r>
            <a:r>
              <a:rPr lang="en-US" dirty="0" err="1" smtClean="0"/>
              <a:t>Au+Au</a:t>
            </a:r>
            <a:r>
              <a:rPr lang="en-US" dirty="0" smtClean="0"/>
              <a:t> rate, we expect about 500 tracks on average per event, over 10K channels, or 5 kHz hit rate on one channel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Poisson </a:t>
            </a:r>
            <a:r>
              <a:rPr lang="en-US" dirty="0" err="1" smtClean="0"/>
              <a:t>prob</a:t>
            </a:r>
            <a:r>
              <a:rPr lang="en-US" dirty="0" smtClean="0"/>
              <a:t>  P(N&gt;=2; 5 kHz hits and 3 us </a:t>
            </a:r>
            <a:r>
              <a:rPr lang="en-US" dirty="0" err="1" smtClean="0"/>
              <a:t>deadtime</a:t>
            </a:r>
            <a:r>
              <a:rPr lang="en-US" dirty="0" smtClean="0"/>
              <a:t>) ~ 1.5% lost events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12</a:t>
            </a:fld>
            <a:endParaRPr lang="en-US"/>
          </a:p>
        </p:txBody>
      </p:sp>
      <p:sp>
        <p:nvSpPr>
          <p:cNvPr id="14" name="Frame 13"/>
          <p:cNvSpPr/>
          <p:nvPr/>
        </p:nvSpPr>
        <p:spPr>
          <a:xfrm>
            <a:off x="5744611" y="6508280"/>
            <a:ext cx="2073614" cy="298224"/>
          </a:xfrm>
          <a:prstGeom prst="frame">
            <a:avLst>
              <a:gd name="adj1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532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ck_diagr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08" y="1117255"/>
            <a:ext cx="8120613" cy="392055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DRS4 ROI Electronics Block Diagram</a:t>
            </a:r>
            <a:endParaRPr lang="en-US" dirty="0"/>
          </a:p>
        </p:txBody>
      </p:sp>
      <p:sp>
        <p:nvSpPr>
          <p:cNvPr id="4" name="Frame 3"/>
          <p:cNvSpPr/>
          <p:nvPr/>
        </p:nvSpPr>
        <p:spPr>
          <a:xfrm>
            <a:off x="5060019" y="709290"/>
            <a:ext cx="3968641" cy="4429871"/>
          </a:xfrm>
          <a:prstGeom prst="frame">
            <a:avLst>
              <a:gd name="adj1" fmla="val 84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60818" y="747923"/>
            <a:ext cx="2762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PHENIX MPC-EX FEM Board</a:t>
            </a:r>
            <a:endParaRPr lang="en-US" dirty="0"/>
          </a:p>
        </p:txBody>
      </p:sp>
      <p:sp>
        <p:nvSpPr>
          <p:cNvPr id="6" name="Frame 5"/>
          <p:cNvSpPr/>
          <p:nvPr/>
        </p:nvSpPr>
        <p:spPr>
          <a:xfrm>
            <a:off x="896520" y="712875"/>
            <a:ext cx="3968641" cy="4429871"/>
          </a:xfrm>
          <a:prstGeom prst="frame">
            <a:avLst>
              <a:gd name="adj1" fmla="val 84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2635" y="721744"/>
            <a:ext cx="2767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sPHENIX</a:t>
            </a:r>
            <a:r>
              <a:rPr lang="en-US" dirty="0" smtClean="0"/>
              <a:t> </a:t>
            </a:r>
            <a:r>
              <a:rPr lang="en-US" dirty="0" err="1" smtClean="0"/>
              <a:t>psTOF</a:t>
            </a:r>
            <a:r>
              <a:rPr lang="en-US" dirty="0" smtClean="0"/>
              <a:t> DRS4 Board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576011"/>
            <a:ext cx="9154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Preamp</a:t>
            </a:r>
          </a:p>
          <a:p>
            <a:r>
              <a:rPr lang="en-US" dirty="0" smtClean="0"/>
              <a:t>Input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7150" y="5181846"/>
            <a:ext cx="90015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/>
              <a:t>Block diagram for DRS4 prototype board using windowed readout for </a:t>
            </a:r>
            <a:r>
              <a:rPr lang="en-US" sz="2000" dirty="0" smtClean="0"/>
              <a:t>EIC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psTOF</a:t>
            </a:r>
            <a:r>
              <a:rPr lang="en-US" sz="2000" dirty="0" smtClean="0"/>
              <a:t> </a:t>
            </a:r>
            <a:r>
              <a:rPr lang="en-US" sz="2000" dirty="0" smtClean="0"/>
              <a:t>DRS4 </a:t>
            </a:r>
            <a:r>
              <a:rPr lang="en-US" sz="2000" dirty="0" smtClean="0"/>
              <a:t>Board layout hopefully done by end of July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China funding passed 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review, but need another review.  Money won’t come until early next year</a:t>
            </a:r>
            <a:r>
              <a:rPr lang="is-IS" sz="2000" dirty="0" smtClean="0"/>
              <a:t>.  Likely to consider asking EIC R&amp;D committee for funding.</a:t>
            </a:r>
            <a:endParaRPr lang="en-US" sz="2000" dirty="0"/>
          </a:p>
        </p:txBody>
      </p:sp>
      <p:sp>
        <p:nvSpPr>
          <p:cNvPr id="11" name="Freeform 10"/>
          <p:cNvSpPr/>
          <p:nvPr/>
        </p:nvSpPr>
        <p:spPr>
          <a:xfrm>
            <a:off x="362968" y="2321988"/>
            <a:ext cx="345440" cy="228346"/>
          </a:xfrm>
          <a:custGeom>
            <a:avLst/>
            <a:gdLst>
              <a:gd name="connsiteX0" fmla="*/ 0 w 436880"/>
              <a:gd name="connsiteY0" fmla="*/ 406407 h 412051"/>
              <a:gd name="connsiteX1" fmla="*/ 152400 w 436880"/>
              <a:gd name="connsiteY1" fmla="*/ 355607 h 412051"/>
              <a:gd name="connsiteX2" fmla="*/ 203200 w 436880"/>
              <a:gd name="connsiteY2" fmla="*/ 7 h 412051"/>
              <a:gd name="connsiteX3" fmla="*/ 294640 w 436880"/>
              <a:gd name="connsiteY3" fmla="*/ 365767 h 412051"/>
              <a:gd name="connsiteX4" fmla="*/ 436880 w 436880"/>
              <a:gd name="connsiteY4" fmla="*/ 386087 h 412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880" h="412051">
                <a:moveTo>
                  <a:pt x="0" y="406407"/>
                </a:moveTo>
                <a:cubicBezTo>
                  <a:pt x="59266" y="414873"/>
                  <a:pt x="118533" y="423340"/>
                  <a:pt x="152400" y="355607"/>
                </a:cubicBezTo>
                <a:cubicBezTo>
                  <a:pt x="186267" y="287874"/>
                  <a:pt x="179493" y="-1686"/>
                  <a:pt x="203200" y="7"/>
                </a:cubicBezTo>
                <a:cubicBezTo>
                  <a:pt x="226907" y="1700"/>
                  <a:pt x="255693" y="301421"/>
                  <a:pt x="294640" y="365767"/>
                </a:cubicBezTo>
                <a:cubicBezTo>
                  <a:pt x="333587" y="430113"/>
                  <a:pt x="436880" y="386087"/>
                  <a:pt x="436880" y="386087"/>
                </a:cubicBezTo>
              </a:path>
            </a:pathLst>
          </a:cu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 flipV="1">
            <a:off x="362968" y="2720696"/>
            <a:ext cx="345440" cy="256333"/>
          </a:xfrm>
          <a:custGeom>
            <a:avLst/>
            <a:gdLst>
              <a:gd name="connsiteX0" fmla="*/ 0 w 436880"/>
              <a:gd name="connsiteY0" fmla="*/ 406407 h 412051"/>
              <a:gd name="connsiteX1" fmla="*/ 152400 w 436880"/>
              <a:gd name="connsiteY1" fmla="*/ 355607 h 412051"/>
              <a:gd name="connsiteX2" fmla="*/ 203200 w 436880"/>
              <a:gd name="connsiteY2" fmla="*/ 7 h 412051"/>
              <a:gd name="connsiteX3" fmla="*/ 294640 w 436880"/>
              <a:gd name="connsiteY3" fmla="*/ 365767 h 412051"/>
              <a:gd name="connsiteX4" fmla="*/ 436880 w 436880"/>
              <a:gd name="connsiteY4" fmla="*/ 386087 h 412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880" h="412051">
                <a:moveTo>
                  <a:pt x="0" y="406407"/>
                </a:moveTo>
                <a:cubicBezTo>
                  <a:pt x="59266" y="414873"/>
                  <a:pt x="118533" y="423340"/>
                  <a:pt x="152400" y="355607"/>
                </a:cubicBezTo>
                <a:cubicBezTo>
                  <a:pt x="186267" y="287874"/>
                  <a:pt x="179493" y="-1686"/>
                  <a:pt x="203200" y="7"/>
                </a:cubicBezTo>
                <a:cubicBezTo>
                  <a:pt x="226907" y="1700"/>
                  <a:pt x="255693" y="301421"/>
                  <a:pt x="294640" y="365767"/>
                </a:cubicBezTo>
                <a:cubicBezTo>
                  <a:pt x="333587" y="430113"/>
                  <a:pt x="436880" y="386087"/>
                  <a:pt x="436880" y="386087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273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Updates since Jan 2017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59075"/>
            <a:ext cx="9144000" cy="619892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New group (IHEP </a:t>
            </a:r>
            <a:r>
              <a:rPr lang="en-US" dirty="0" err="1" smtClean="0"/>
              <a:t>Protvino</a:t>
            </a:r>
            <a:r>
              <a:rPr lang="en-US" dirty="0" smtClean="0"/>
              <a:t>) working on DRS4-based ADC board layout, and possibly preamp design improvement</a:t>
            </a:r>
          </a:p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</a:t>
            </a:r>
            <a:r>
              <a:rPr lang="en-US" dirty="0" err="1" smtClean="0"/>
              <a:t>NextGen</a:t>
            </a:r>
            <a:r>
              <a:rPr lang="en-US" dirty="0" smtClean="0"/>
              <a:t> </a:t>
            </a:r>
            <a:r>
              <a:rPr lang="en-US" dirty="0" err="1" smtClean="0"/>
              <a:t>mRPC</a:t>
            </a:r>
            <a:r>
              <a:rPr lang="en-US" dirty="0" smtClean="0"/>
              <a:t> R&amp;D Collaboration Meeting with Chinese groups on Jan 13.  Next meeting is after Hadron-China </a:t>
            </a:r>
            <a:r>
              <a:rPr lang="en-US" dirty="0"/>
              <a:t>o</a:t>
            </a:r>
            <a:r>
              <a:rPr lang="en-US" dirty="0" smtClean="0"/>
              <a:t>n July 28-29.</a:t>
            </a:r>
          </a:p>
          <a:p>
            <a:r>
              <a:rPr lang="en-US" dirty="0" smtClean="0"/>
              <a:t>Study of self-t0 in PHENIX</a:t>
            </a:r>
          </a:p>
          <a:p>
            <a:r>
              <a:rPr lang="en-US" dirty="0" err="1" smtClean="0"/>
              <a:t>sPHENIX</a:t>
            </a:r>
            <a:r>
              <a:rPr lang="en-US" dirty="0" smtClean="0"/>
              <a:t>/</a:t>
            </a:r>
            <a:r>
              <a:rPr lang="en-US" dirty="0" err="1" smtClean="0"/>
              <a:t>ePHENIX</a:t>
            </a:r>
            <a:r>
              <a:rPr lang="en-US" dirty="0" smtClean="0"/>
              <a:t> implementation of </a:t>
            </a:r>
            <a:r>
              <a:rPr lang="en-US" dirty="0" err="1" smtClean="0"/>
              <a:t>mRPC</a:t>
            </a:r>
            <a:r>
              <a:rPr lang="en-US" dirty="0" smtClean="0"/>
              <a:t> barrel TOF</a:t>
            </a:r>
          </a:p>
          <a:p>
            <a:r>
              <a:rPr lang="en-US" dirty="0" smtClean="0"/>
              <a:t>Lab updates at BNL (done with spring SULI student)</a:t>
            </a:r>
          </a:p>
          <a:p>
            <a:pPr lvl="1"/>
            <a:r>
              <a:rPr lang="en-US" dirty="0" smtClean="0"/>
              <a:t>Straw tube tracking system for </a:t>
            </a:r>
            <a:r>
              <a:rPr lang="en-US" dirty="0" err="1" smtClean="0"/>
              <a:t>cosmics</a:t>
            </a:r>
            <a:r>
              <a:rPr lang="en-US" dirty="0" smtClean="0"/>
              <a:t> being developed</a:t>
            </a:r>
          </a:p>
          <a:p>
            <a:pPr lvl="2"/>
            <a:r>
              <a:rPr lang="en-US" dirty="0" smtClean="0"/>
              <a:t>SVX4-based Si Tracker efficiency ended up being too low, plus too much expertise required to make it run</a:t>
            </a:r>
          </a:p>
          <a:p>
            <a:pPr lvl="1"/>
            <a:r>
              <a:rPr lang="en-US" dirty="0" smtClean="0"/>
              <a:t>New materials </a:t>
            </a:r>
            <a:r>
              <a:rPr lang="en-US" dirty="0" err="1" smtClean="0"/>
              <a:t>mRPC</a:t>
            </a:r>
            <a:r>
              <a:rPr lang="en-US" dirty="0" smtClean="0"/>
              <a:t> (G10)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709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psTOF</a:t>
            </a:r>
            <a:r>
              <a:rPr lang="en-US" dirty="0" smtClean="0"/>
              <a:t> in </a:t>
            </a:r>
            <a:r>
              <a:rPr lang="en-US" dirty="0" err="1" smtClean="0"/>
              <a:t>sPHENIX</a:t>
            </a:r>
            <a:r>
              <a:rPr lang="en-US" dirty="0" smtClean="0"/>
              <a:t>/</a:t>
            </a:r>
            <a:r>
              <a:rPr lang="en-US" dirty="0" err="1" smtClean="0"/>
              <a:t>ePHENIX</a:t>
            </a:r>
            <a:r>
              <a:rPr lang="en-US" dirty="0" smtClean="0"/>
              <a:t> 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05023"/>
            <a:ext cx="9144000" cy="155297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TOF will be just 80 cm from IP and have 10 cm radial space!</a:t>
            </a:r>
          </a:p>
          <a:p>
            <a:r>
              <a:rPr lang="en-US" dirty="0" smtClean="0"/>
              <a:t>Each module will be ~7x14 cm</a:t>
            </a:r>
            <a:r>
              <a:rPr lang="en-US" baseline="30000" dirty="0" smtClean="0"/>
              <a:t>2</a:t>
            </a:r>
            <a:r>
              <a:rPr lang="en-US" dirty="0" smtClean="0"/>
              <a:t> and have four 1x10 cm</a:t>
            </a:r>
            <a:r>
              <a:rPr lang="en-US" baseline="30000" dirty="0" smtClean="0"/>
              <a:t>2</a:t>
            </a:r>
            <a:r>
              <a:rPr lang="en-US" dirty="0" smtClean="0"/>
              <a:t> strips</a:t>
            </a:r>
          </a:p>
          <a:p>
            <a:pPr lvl="1"/>
            <a:r>
              <a:rPr lang="en-US" dirty="0" smtClean="0"/>
              <a:t>Read out on both ends to get interpolation of ~1 mm RMS</a:t>
            </a:r>
          </a:p>
          <a:p>
            <a:r>
              <a:rPr lang="en-US" dirty="0" smtClean="0"/>
              <a:t>Work on study to determine how well the t0 can be self-extracted</a:t>
            </a:r>
          </a:p>
        </p:txBody>
      </p:sp>
      <p:pic>
        <p:nvPicPr>
          <p:cNvPr id="4" name="Picture 3" descr="sPHENIX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1" b="4112"/>
          <a:stretch>
            <a:fillRect/>
          </a:stretch>
        </p:blipFill>
        <p:spPr bwMode="auto">
          <a:xfrm>
            <a:off x="2365934" y="659074"/>
            <a:ext cx="4417359" cy="4645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1662" y="1499736"/>
            <a:ext cx="782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Row 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9577" y="2250422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Row B</a:t>
            </a:r>
            <a:endParaRPr lang="en-US" dirty="0"/>
          </a:p>
        </p:txBody>
      </p:sp>
      <p:cxnSp>
        <p:nvCxnSpPr>
          <p:cNvPr id="7" name="Straight Arrow Connector 6"/>
          <p:cNvCxnSpPr>
            <a:stCxn id="5" idx="3"/>
          </p:cNvCxnSpPr>
          <p:nvPr/>
        </p:nvCxnSpPr>
        <p:spPr>
          <a:xfrm>
            <a:off x="1184148" y="1684402"/>
            <a:ext cx="1699499" cy="8198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184148" y="2504296"/>
            <a:ext cx="1699499" cy="1154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0666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7track_tr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098" y="653295"/>
            <a:ext cx="3192159" cy="21739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5329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PHENIX Self-Extracted t0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063108"/>
            <a:ext cx="9144000" cy="1854657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Self-extracted t0 from PHENIX TOF.E (150 </a:t>
            </a:r>
            <a:r>
              <a:rPr lang="en-US" dirty="0" err="1" smtClean="0"/>
              <a:t>ps</a:t>
            </a:r>
            <a:r>
              <a:rPr lang="en-US" dirty="0" smtClean="0"/>
              <a:t>) compared to BBC t0 (50 </a:t>
            </a:r>
            <a:r>
              <a:rPr lang="en-US" dirty="0" err="1" smtClean="0"/>
              <a:t>ps</a:t>
            </a:r>
            <a:r>
              <a:rPr lang="en-US" dirty="0" smtClean="0"/>
              <a:t>?)</a:t>
            </a:r>
          </a:p>
          <a:p>
            <a:pPr lvl="1"/>
            <a:r>
              <a:rPr lang="en-US" dirty="0" smtClean="0"/>
              <a:t>t0 is taken from mean of all t0’s from each “good” TOF hit, after brute force determination of t0 by assuming each </a:t>
            </a:r>
            <a:r>
              <a:rPr lang="en-US" dirty="0" err="1" smtClean="0"/>
              <a:t>pi,K,p</a:t>
            </a:r>
            <a:r>
              <a:rPr lang="en-US" dirty="0" smtClean="0"/>
              <a:t> combination</a:t>
            </a:r>
          </a:p>
          <a:p>
            <a:r>
              <a:rPr lang="en-US" dirty="0" smtClean="0"/>
              <a:t>PYTHIA study includes most resolution effects, but not nuisances (like fakes)</a:t>
            </a:r>
          </a:p>
          <a:p>
            <a:pPr lvl="1"/>
            <a:r>
              <a:rPr lang="en-US" dirty="0" smtClean="0"/>
              <a:t>But I was missing time resolution as a function of momentum</a:t>
            </a:r>
          </a:p>
          <a:p>
            <a:endParaRPr lang="en-US" dirty="0"/>
          </a:p>
        </p:txBody>
      </p:sp>
      <p:pic>
        <p:nvPicPr>
          <p:cNvPr id="4" name="Picture 3" descr="tstart_r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510" y="2844315"/>
            <a:ext cx="3192158" cy="2173970"/>
          </a:xfrm>
          <a:prstGeom prst="rect">
            <a:avLst/>
          </a:prstGeom>
        </p:spPr>
      </p:pic>
      <p:pic>
        <p:nvPicPr>
          <p:cNvPr id="5" name="Picture 4" descr="2track_tr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295"/>
            <a:ext cx="3192158" cy="2173970"/>
          </a:xfrm>
          <a:prstGeom prst="rect">
            <a:avLst/>
          </a:prstGeom>
        </p:spPr>
      </p:pic>
      <p:pic>
        <p:nvPicPr>
          <p:cNvPr id="6" name="Picture 5" descr="4track_tr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393" y="653294"/>
            <a:ext cx="3217196" cy="2191021"/>
          </a:xfrm>
          <a:prstGeom prst="rect">
            <a:avLst/>
          </a:prstGeom>
        </p:spPr>
      </p:pic>
      <p:pic>
        <p:nvPicPr>
          <p:cNvPr id="8" name="Picture 7" descr="phenix_tre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77" y="2844315"/>
            <a:ext cx="3192158" cy="21739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57722" y="3027687"/>
            <a:ext cx="1359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PHENIX data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54589" y="3050988"/>
            <a:ext cx="1267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PYTHIA </a:t>
            </a:r>
            <a:r>
              <a:rPr lang="en-US" dirty="0" err="1" smtClean="0"/>
              <a:t>e+p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531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Fake tracks in PHENIX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4230015"/>
            <a:ext cx="9135695" cy="2657867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Very high multiplicities (hundreds of particles) lead to a lot of fake tracks O(10-30%)</a:t>
            </a:r>
          </a:p>
          <a:p>
            <a:r>
              <a:rPr lang="en-US" dirty="0" smtClean="0"/>
              <a:t>PHENIX has up to 12 hits/track, </a:t>
            </a:r>
            <a:r>
              <a:rPr lang="en-US" dirty="0" err="1" smtClean="0"/>
              <a:t>vs</a:t>
            </a:r>
            <a:r>
              <a:rPr lang="en-US" dirty="0" smtClean="0"/>
              <a:t> 28 in </a:t>
            </a:r>
            <a:r>
              <a:rPr lang="en-US" dirty="0" err="1"/>
              <a:t>e</a:t>
            </a:r>
            <a:r>
              <a:rPr lang="en-US" dirty="0" err="1" smtClean="0"/>
              <a:t>PHENIX</a:t>
            </a:r>
            <a:r>
              <a:rPr lang="en-US" dirty="0" smtClean="0"/>
              <a:t>, and much lower multiplicities (expect fake rate to be few %) and this won’t be as much a problem at the EIC (or at least we learn what is necessary for this algorithm to work)</a:t>
            </a:r>
          </a:p>
          <a:p>
            <a:r>
              <a:rPr lang="en-US" dirty="0" smtClean="0"/>
              <a:t>Some more optimization possible with PHENIX data (truncated mean to remove outliers from background tracks) or maybe a clustering algorithm</a:t>
            </a:r>
          </a:p>
          <a:p>
            <a:endParaRPr lang="en-US" dirty="0" smtClean="0"/>
          </a:p>
        </p:txBody>
      </p:sp>
      <p:pic>
        <p:nvPicPr>
          <p:cNvPr id="4" name="Picture 3" descr="tofdph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59074"/>
            <a:ext cx="4527176" cy="3570941"/>
          </a:xfrm>
          <a:prstGeom prst="rect">
            <a:avLst/>
          </a:prstGeom>
        </p:spPr>
      </p:pic>
      <p:pic>
        <p:nvPicPr>
          <p:cNvPr id="5" name="Picture 4" descr="tofdz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178" y="659074"/>
            <a:ext cx="4608518" cy="35709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07765" y="1195293"/>
            <a:ext cx="1419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Fake track background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614706" y="1841624"/>
            <a:ext cx="1225176" cy="15201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839882" y="1841624"/>
            <a:ext cx="2540000" cy="15201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onut 12"/>
          <p:cNvSpPr/>
          <p:nvPr/>
        </p:nvSpPr>
        <p:spPr>
          <a:xfrm>
            <a:off x="5991412" y="3361765"/>
            <a:ext cx="1957294" cy="657411"/>
          </a:xfrm>
          <a:prstGeom prst="donut">
            <a:avLst>
              <a:gd name="adj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Donut 13"/>
          <p:cNvSpPr/>
          <p:nvPr/>
        </p:nvSpPr>
        <p:spPr>
          <a:xfrm>
            <a:off x="1255058" y="3361765"/>
            <a:ext cx="1957294" cy="657411"/>
          </a:xfrm>
          <a:prstGeom prst="donut">
            <a:avLst>
              <a:gd name="adj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566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Start time at EIC for </a:t>
            </a:r>
            <a:r>
              <a:rPr lang="en-US" dirty="0" err="1" smtClean="0"/>
              <a:t>psTOF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91882"/>
            <a:ext cx="9144000" cy="606611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At least 3 possible solutions.  In order of my preference, they are</a:t>
            </a:r>
          </a:p>
          <a:p>
            <a:pPr marL="0" indent="0">
              <a:buNone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TOF everywhere.  Then you just get t</a:t>
            </a:r>
            <a:r>
              <a:rPr lang="en-US" baseline="-25000" dirty="0" smtClean="0"/>
              <a:t>0</a:t>
            </a:r>
            <a:r>
              <a:rPr lang="en-US" dirty="0" smtClean="0"/>
              <a:t> from the electron.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Self-t</a:t>
            </a:r>
            <a:r>
              <a:rPr lang="en-US" baseline="-25000" dirty="0" smtClean="0"/>
              <a:t>0</a:t>
            </a:r>
            <a:r>
              <a:rPr lang="en-US" dirty="0" smtClean="0"/>
              <a:t> from TOF detector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4D inner tracker</a:t>
            </a:r>
          </a:p>
          <a:p>
            <a:pPr marL="914400" lvl="1" indent="-514350"/>
            <a:r>
              <a:rPr lang="en-US" dirty="0" smtClean="0"/>
              <a:t>LHC detectors require a working 4D tracker for the HL-LHC era, and so will (probably) have 10 </a:t>
            </a:r>
            <a:r>
              <a:rPr lang="en-US" dirty="0" err="1" smtClean="0"/>
              <a:t>ps</a:t>
            </a:r>
            <a:r>
              <a:rPr lang="en-US" dirty="0" smtClean="0"/>
              <a:t> resolution silicon tracking system.  This could serve as the start time.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325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Straw tube tracking for lab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438588"/>
            <a:ext cx="9144000" cy="1419412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Develop a straw tube tracking system to track cosmic rays – plan to build out full system over summer</a:t>
            </a:r>
          </a:p>
          <a:p>
            <a:r>
              <a:rPr lang="en-US" dirty="0" smtClean="0"/>
              <a:t>Allows for positional studies in the lab, so more studies can be done without test-beam</a:t>
            </a:r>
          </a:p>
          <a:p>
            <a:r>
              <a:rPr lang="en-US" dirty="0" smtClean="0"/>
              <a:t>Using either standard preamps from BNL instrumentation or HBD preamps</a:t>
            </a:r>
            <a:endParaRPr lang="en-US" dirty="0"/>
          </a:p>
        </p:txBody>
      </p:sp>
      <p:pic>
        <p:nvPicPr>
          <p:cNvPr id="4" name="Picture 17" descr="StrawTub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71292"/>
            <a:ext cx="8229600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IMG_482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212" y="2883647"/>
            <a:ext cx="3406588" cy="2554941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quarter" idx="10"/>
          </p:nvPr>
        </p:nvSpPr>
        <p:spPr bwMode="auto">
          <a:xfrm>
            <a:off x="457200" y="6538912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>
                <a:solidFill>
                  <a:srgbClr val="004C97"/>
                </a:solidFill>
                <a:latin typeface="Helvetica" charset="0"/>
              </a:rPr>
              <a:t>4/26/17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538912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 dirty="0" err="1">
                <a:solidFill>
                  <a:srgbClr val="004C97"/>
                </a:solidFill>
                <a:latin typeface="Helvetica" charset="0"/>
              </a:rPr>
              <a:t>Alina</a:t>
            </a:r>
            <a:r>
              <a:rPr lang="en-US" sz="900" dirty="0">
                <a:solidFill>
                  <a:srgbClr val="004C97"/>
                </a:solidFill>
                <a:latin typeface="Helvetica" charset="0"/>
              </a:rPr>
              <a:t> </a:t>
            </a:r>
            <a:r>
              <a:rPr lang="en-US" sz="900" dirty="0" err="1">
                <a:solidFill>
                  <a:srgbClr val="004C97"/>
                </a:solidFill>
                <a:latin typeface="Helvetica" charset="0"/>
              </a:rPr>
              <a:t>Lusebrink</a:t>
            </a:r>
            <a:r>
              <a:rPr lang="en-US" sz="900" dirty="0">
                <a:solidFill>
                  <a:srgbClr val="004C97"/>
                </a:solidFill>
                <a:latin typeface="Helvetica" charset="0"/>
              </a:rPr>
              <a:t> | Proposed Time-of-flight Detector for </a:t>
            </a:r>
            <a:r>
              <a:rPr lang="en-US" sz="900" dirty="0" err="1" smtClean="0">
                <a:solidFill>
                  <a:srgbClr val="004C97"/>
                </a:solidFill>
                <a:latin typeface="Helvetica" charset="0"/>
              </a:rPr>
              <a:t>sPHENIX</a:t>
            </a:r>
            <a:r>
              <a:rPr lang="en-US" sz="900" dirty="0" smtClean="0">
                <a:solidFill>
                  <a:srgbClr val="004C97"/>
                </a:solidFill>
                <a:latin typeface="Helvetica" charset="0"/>
              </a:rPr>
              <a:t>/</a:t>
            </a:r>
            <a:r>
              <a:rPr lang="en-US" sz="900" dirty="0" err="1" smtClean="0">
                <a:solidFill>
                  <a:srgbClr val="004C97"/>
                </a:solidFill>
                <a:latin typeface="Helvetica" charset="0"/>
              </a:rPr>
              <a:t>ePHENIX</a:t>
            </a:r>
            <a:endParaRPr lang="en-US" sz="900" b="1" dirty="0">
              <a:solidFill>
                <a:srgbClr val="004C97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034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G10 </a:t>
            </a:r>
            <a:r>
              <a:rPr lang="en-US" dirty="0" err="1" smtClean="0"/>
              <a:t>mRPC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206735"/>
            <a:ext cx="9144000" cy="1651266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Want to get more gas gaps in same space, to improve S/N (fundamental to improving timing resolution)</a:t>
            </a:r>
          </a:p>
          <a:p>
            <a:r>
              <a:rPr lang="en-US" dirty="0" smtClean="0"/>
              <a:t>Trying G10 as an alternatives to </a:t>
            </a:r>
            <a:r>
              <a:rPr lang="en-US" dirty="0" err="1" smtClean="0"/>
              <a:t>mylar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5273872"/>
              </p:ext>
            </p:extLst>
          </p:nvPr>
        </p:nvGraphicFramePr>
        <p:xfrm>
          <a:off x="0" y="715837"/>
          <a:ext cx="9143999" cy="4490897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687286"/>
                <a:gridCol w="2539011"/>
                <a:gridCol w="2566073"/>
                <a:gridCol w="2351629"/>
              </a:tblGrid>
              <a:tr h="97756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  </a:t>
                      </a:r>
                      <a:endParaRPr lang="en-US" sz="12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Glass </a:t>
                      </a:r>
                      <a:r>
                        <a:rPr lang="en-US" sz="1600" dirty="0" err="1" smtClean="0"/>
                        <a:t>mRPC</a:t>
                      </a:r>
                      <a:r>
                        <a:rPr lang="en-US" sz="1600" dirty="0" smtClean="0"/>
                        <a:t> (M.C.S. Williams et al)</a:t>
                      </a:r>
                      <a:endParaRPr lang="en-US" sz="16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Glass </a:t>
                      </a:r>
                      <a:r>
                        <a:rPr lang="en-US" sz="1600" dirty="0" err="1" smtClean="0"/>
                        <a:t>mRPC</a:t>
                      </a:r>
                      <a:r>
                        <a:rPr lang="en-US" sz="1600" baseline="0" dirty="0" smtClean="0"/>
                        <a:t> (UIUC &amp; BNL)</a:t>
                      </a:r>
                      <a:endParaRPr lang="en-US" sz="16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G10 </a:t>
                      </a:r>
                      <a:r>
                        <a:rPr lang="en-US" sz="1600" dirty="0" err="1" smtClean="0"/>
                        <a:t>mRPC</a:t>
                      </a:r>
                      <a:r>
                        <a:rPr lang="en-US" sz="1600" dirty="0" smtClean="0"/>
                        <a:t> (BNL</a:t>
                      </a:r>
                      <a:r>
                        <a:rPr lang="en-US" sz="1600" dirty="0" smtClean="0"/>
                        <a:t>)</a:t>
                      </a:r>
                      <a:endParaRPr lang="en-US" sz="1600" dirty="0" smtClean="0"/>
                    </a:p>
                  </a:txBody>
                  <a:tcPr marT="45722" marB="45722"/>
                </a:tc>
              </a:tr>
              <a:tr h="46591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Gas Gap Width (um)</a:t>
                      </a:r>
                      <a:endParaRPr lang="en-US" sz="12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160</a:t>
                      </a:r>
                      <a:endParaRPr lang="en-US" sz="14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105</a:t>
                      </a:r>
                      <a:endParaRPr lang="en-US" sz="14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152,</a:t>
                      </a:r>
                      <a:r>
                        <a:rPr lang="en-US" sz="1400" baseline="0" dirty="0" smtClean="0"/>
                        <a:t> 160</a:t>
                      </a:r>
                      <a:endParaRPr lang="en-US" sz="1400" dirty="0"/>
                    </a:p>
                  </a:txBody>
                  <a:tcPr marT="45722" marB="45722"/>
                </a:tc>
              </a:tr>
              <a:tr h="46591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Number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of Gas Gaps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24</a:t>
                      </a:r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32</a:t>
                      </a:r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marL="0" marR="0" indent="0" algn="l" defTabSz="3657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48</a:t>
                      </a:r>
                    </a:p>
                  </a:txBody>
                  <a:tcPr marT="45722" marB="45722"/>
                </a:tc>
              </a:tr>
              <a:tr h="66559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Gas Gap Spacing</a:t>
                      </a:r>
                      <a:r>
                        <a:rPr lang="en-US" sz="1200" baseline="0" dirty="0" smtClean="0"/>
                        <a:t> Material</a:t>
                      </a:r>
                      <a:endParaRPr lang="en-US" sz="12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Fishing line</a:t>
                      </a:r>
                      <a:endParaRPr lang="en-US" sz="14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Fishing line,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m</a:t>
                      </a:r>
                      <a:r>
                        <a:rPr lang="en-US" sz="1400" dirty="0" err="1" smtClean="0"/>
                        <a:t>ylar</a:t>
                      </a:r>
                      <a:r>
                        <a:rPr lang="en-US" sz="1400" baseline="0" dirty="0" smtClean="0"/>
                        <a:t> strips</a:t>
                      </a:r>
                      <a:endParaRPr lang="en-US" sz="14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marL="0" marR="0" indent="0" algn="l" defTabSz="3657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/>
                        <a:t>Kapton</a:t>
                      </a:r>
                      <a:r>
                        <a:rPr lang="en-US" sz="1400" dirty="0" smtClean="0"/>
                        <a:t> dots</a:t>
                      </a:r>
                      <a:r>
                        <a:rPr lang="en-US" sz="1400" baseline="0" dirty="0" smtClean="0"/>
                        <a:t> or </a:t>
                      </a:r>
                      <a:r>
                        <a:rPr lang="en-US" sz="1400" dirty="0" smtClean="0"/>
                        <a:t>RTV</a:t>
                      </a:r>
                      <a:r>
                        <a:rPr lang="en-US" sz="1400" baseline="0" dirty="0" smtClean="0"/>
                        <a:t> dots</a:t>
                      </a:r>
                      <a:endParaRPr lang="en-US" sz="1400" dirty="0" smtClean="0"/>
                    </a:p>
                  </a:txBody>
                  <a:tcPr marT="45722" marB="45722"/>
                </a:tc>
              </a:tr>
              <a:tr h="46591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Dielectric Thickness (um)</a:t>
                      </a:r>
                      <a:endParaRPr lang="en-US" sz="12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250</a:t>
                      </a:r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210</a:t>
                      </a:r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100</a:t>
                      </a:r>
                    </a:p>
                  </a:txBody>
                  <a:tcPr marT="45722" marB="45722"/>
                </a:tc>
              </a:tr>
              <a:tr h="46591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Preamp</a:t>
                      </a:r>
                      <a:endParaRPr lang="en-US" sz="12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Differential type,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NINO chip</a:t>
                      </a:r>
                      <a:endParaRPr lang="en-US" sz="14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TI LMH6554 Preamp 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TI</a:t>
                      </a:r>
                      <a:r>
                        <a:rPr lang="en-US" sz="1400" baseline="0" dirty="0" smtClean="0"/>
                        <a:t> Preamp</a:t>
                      </a:r>
                      <a:endParaRPr lang="en-US" sz="1400" dirty="0"/>
                    </a:p>
                  </a:txBody>
                  <a:tcPr marT="45722" marB="45722"/>
                </a:tc>
              </a:tr>
              <a:tr h="46591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TDC and DAQ</a:t>
                      </a:r>
                      <a:endParaRPr lang="en-US" sz="12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marL="0" marR="0" indent="0" algn="l" defTabSz="3657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Oscilloscope</a:t>
                      </a:r>
                      <a:r>
                        <a:rPr lang="en-US" sz="1400" baseline="0" dirty="0" smtClean="0"/>
                        <a:t> (10 GHz)</a:t>
                      </a:r>
                      <a:endParaRPr lang="en-US" sz="1400" dirty="0" smtClean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marL="0" marR="0" indent="0" algn="l" defTabSz="3657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DRS4-V5</a:t>
                      </a:r>
                      <a:r>
                        <a:rPr lang="en-US" sz="1400" baseline="0" dirty="0" smtClean="0"/>
                        <a:t> (5 </a:t>
                      </a:r>
                      <a:r>
                        <a:rPr lang="en-US" sz="1400" baseline="0" dirty="0" err="1" smtClean="0"/>
                        <a:t>GSa</a:t>
                      </a:r>
                      <a:r>
                        <a:rPr lang="en-US" sz="1400" baseline="0" dirty="0" smtClean="0"/>
                        <a:t>/s) + Raspberry Pi 2</a:t>
                      </a:r>
                      <a:endParaRPr lang="en-US" sz="1400" dirty="0" smtClean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marL="0" marR="0" indent="0" algn="l" defTabSz="3657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DRS4-V5</a:t>
                      </a:r>
                      <a:r>
                        <a:rPr lang="en-US" sz="1400" baseline="0" dirty="0" smtClean="0"/>
                        <a:t> (5 </a:t>
                      </a:r>
                      <a:r>
                        <a:rPr lang="en-US" sz="1400" baseline="0" dirty="0" err="1" smtClean="0"/>
                        <a:t>GSa</a:t>
                      </a:r>
                      <a:r>
                        <a:rPr lang="en-US" sz="1400" baseline="0" dirty="0" smtClean="0"/>
                        <a:t>/s) + Raspberry Pi</a:t>
                      </a:r>
                      <a:endParaRPr lang="en-US" sz="1400" dirty="0" smtClean="0"/>
                    </a:p>
                  </a:txBody>
                  <a:tcPr marT="45722" marB="45722"/>
                </a:tc>
              </a:tr>
              <a:tr h="46591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Time Resolution (</a:t>
                      </a:r>
                      <a:r>
                        <a:rPr lang="en-US" sz="1200" dirty="0" err="1" smtClean="0"/>
                        <a:t>ps</a:t>
                      </a:r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16 </a:t>
                      </a:r>
                      <a:endParaRPr lang="en-US" sz="14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~20</a:t>
                      </a:r>
                      <a:endParaRPr lang="en-US" sz="14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TBD</a:t>
                      </a:r>
                    </a:p>
                  </a:txBody>
                  <a:tcPr marT="45722" marB="45722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0300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to keep spacing for flexible materials</a:t>
            </a:r>
            <a:endParaRPr lang="en-US" dirty="0"/>
          </a:p>
        </p:txBody>
      </p:sp>
      <p:pic>
        <p:nvPicPr>
          <p:cNvPr id="4" name="Picture 9" descr="PC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6"/>
          <a:stretch>
            <a:fillRect/>
          </a:stretch>
        </p:blipFill>
        <p:spPr bwMode="auto">
          <a:xfrm>
            <a:off x="563037" y="4301198"/>
            <a:ext cx="4460875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 descr="IMG_435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12522"/>
            <a:ext cx="4046071" cy="2065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5" descr="IMG_4381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824" y="821018"/>
            <a:ext cx="47894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27"/>
          <p:cNvSpPr txBox="1">
            <a:spLocks noChangeArrowheads="1"/>
          </p:cNvSpPr>
          <p:nvPr/>
        </p:nvSpPr>
        <p:spPr bwMode="auto">
          <a:xfrm>
            <a:off x="152400" y="2878418"/>
            <a:ext cx="421042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3657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3657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3657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3657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dirty="0" err="1"/>
              <a:t>Kapton</a:t>
            </a:r>
            <a:r>
              <a:rPr lang="en-US" sz="2400" dirty="0"/>
              <a:t> tape was cut into 1 mm</a:t>
            </a:r>
            <a:r>
              <a:rPr lang="en-US" sz="2400" baseline="30000" dirty="0"/>
              <a:t>2</a:t>
            </a:r>
            <a:r>
              <a:rPr lang="en-US" sz="2400" dirty="0"/>
              <a:t> pieces and spaced in a 6x12 grid. </a:t>
            </a:r>
          </a:p>
          <a:p>
            <a:pPr eaLnBrk="1" hangingPunct="1"/>
            <a:endParaRPr lang="en-US" sz="2400" dirty="0"/>
          </a:p>
        </p:txBody>
      </p:sp>
      <p:sp>
        <p:nvSpPr>
          <p:cNvPr id="8" name="TextBox 28"/>
          <p:cNvSpPr txBox="1">
            <a:spLocks noChangeArrowheads="1"/>
          </p:cNvSpPr>
          <p:nvPr/>
        </p:nvSpPr>
        <p:spPr bwMode="auto">
          <a:xfrm>
            <a:off x="4362824" y="2878418"/>
            <a:ext cx="4789488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3657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3657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3657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3657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dirty="0" smtClean="0"/>
              <a:t>A </a:t>
            </a:r>
            <a:r>
              <a:rPr lang="en-US" sz="2400" dirty="0"/>
              <a:t>6.5mil shim with 1 mm diameter holes was used to </a:t>
            </a:r>
            <a:r>
              <a:rPr lang="en-US" sz="2400" u="sng" dirty="0"/>
              <a:t>screen print </a:t>
            </a:r>
            <a:r>
              <a:rPr lang="en-US" sz="2400" dirty="0"/>
              <a:t>RTV dots onto the G10.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51441" y="5182151"/>
            <a:ext cx="3249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cathode-strip board design,</a:t>
            </a:r>
          </a:p>
          <a:p>
            <a:r>
              <a:rPr lang="en-US" dirty="0" smtClean="0"/>
              <a:t>only 7x14 cm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cxnSp>
        <p:nvCxnSpPr>
          <p:cNvPr id="12" name="Straight Arrow Connector 11"/>
          <p:cNvCxnSpPr>
            <a:stCxn id="10" idx="1"/>
            <a:endCxn id="4" idx="3"/>
          </p:cNvCxnSpPr>
          <p:nvPr/>
        </p:nvCxnSpPr>
        <p:spPr>
          <a:xfrm flipH="1">
            <a:off x="5023912" y="5505317"/>
            <a:ext cx="62752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9957079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119</TotalTime>
  <Words>1077</Words>
  <Application>Microsoft Macintosh PowerPoint</Application>
  <PresentationFormat>On-screen Show (4:3)</PresentationFormat>
  <Paragraphs>173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Default Theme</vt:lpstr>
      <vt:lpstr>10 psTOF (mRPC) Update</vt:lpstr>
      <vt:lpstr>Updates since Jan 2017</vt:lpstr>
      <vt:lpstr>psTOF in sPHENIX/ePHENIX Simulation</vt:lpstr>
      <vt:lpstr>PHENIX Self-Extracted t0 </vt:lpstr>
      <vt:lpstr>Fake tracks in PHENIX</vt:lpstr>
      <vt:lpstr>Start time at EIC for psTOF</vt:lpstr>
      <vt:lpstr>Straw tube tracking for lab studies</vt:lpstr>
      <vt:lpstr>G10 mRPC?</vt:lpstr>
      <vt:lpstr>How to keep spacing for flexible materials</vt:lpstr>
      <vt:lpstr>G10 mRPC Fabrication</vt:lpstr>
      <vt:lpstr>Preamp Study with Network Analyzer </vt:lpstr>
      <vt:lpstr>Region of Interest (Windowed) Readout</vt:lpstr>
      <vt:lpstr>DRS4 ROI Electronics Block Diagram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 psTOF (mRPC) Update</dc:title>
  <dc:creator>Mickey Chiu</dc:creator>
  <cp:lastModifiedBy>Mickey Chiu</cp:lastModifiedBy>
  <cp:revision>15</cp:revision>
  <cp:lastPrinted>2017-05-08T15:03:56Z</cp:lastPrinted>
  <dcterms:created xsi:type="dcterms:W3CDTF">2017-05-08T13:04:45Z</dcterms:created>
  <dcterms:modified xsi:type="dcterms:W3CDTF">2017-05-08T15:03:59Z</dcterms:modified>
</cp:coreProperties>
</file>