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sldIdLst>
    <p:sldId id="300" r:id="rId2"/>
    <p:sldId id="297" r:id="rId3"/>
    <p:sldId id="296" r:id="rId4"/>
    <p:sldId id="298" r:id="rId5"/>
    <p:sldId id="299" r:id="rId6"/>
    <p:sldId id="301" r:id="rId7"/>
    <p:sldId id="295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92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5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685326"/>
            <a:ext cx="10334625" cy="1803939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8418740" y="5755088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650602"/>
            <a:ext cx="10334625" cy="1838663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8740" y="574291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7635-D53E-1325-9FED-6CAA38C5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Yifan Jin</a:t>
            </a:r>
          </a:p>
        </p:txBody>
      </p:sp>
      <p:pic>
        <p:nvPicPr>
          <p:cNvPr id="6" name="Content Placeholder 5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C33B9B34-C6E3-203F-99D6-F60BD549B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0900" y="2043112"/>
            <a:ext cx="2870200" cy="3771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C5888-28EB-B583-A2E6-5D28D8ED6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0975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46029F-36DD-3BAF-061D-12627D0E3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29647" y="1450588"/>
            <a:ext cx="4087974" cy="5667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CCD541-0725-1133-766F-5DB3C3CCA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772" y="2254665"/>
            <a:ext cx="5666499" cy="40879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8BBB34-1BEB-D772-476F-07DDE3009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After-pulse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BFF77-3356-F68B-294B-B38BFF6BC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342663"/>
            <a:ext cx="11048999" cy="458597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For different HV setting, after-pulse rate ranges from O(1)% - O(10)%.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Working HV (675), after pulse rate is ~1.3%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0BECD-7EF3-ACFA-7A96-82F8D5BEA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0239A6-FC04-C405-F064-A73F7F1E095E}"/>
                  </a:ext>
                </a:extLst>
              </p:cNvPr>
              <p:cNvSpPr txBox="1"/>
              <p:nvPr/>
            </p:nvSpPr>
            <p:spPr>
              <a:xfrm>
                <a:off x="1481560" y="2616332"/>
                <a:ext cx="15953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6.4 ns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 dirty="0"/>
                  <a:t> H</a:t>
                </a:r>
                <a:r>
                  <a:rPr lang="en-US" sz="1200" baseline="30000" dirty="0"/>
                  <a:t>+</a:t>
                </a:r>
                <a:r>
                  <a:rPr lang="en-US" sz="1200" dirty="0"/>
                  <a:t> from the</a:t>
                </a:r>
              </a:p>
              <a:p>
                <a:r>
                  <a:rPr lang="en-US" sz="1200" dirty="0"/>
                  <a:t>bottom of first MCP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0239A6-FC04-C405-F064-A73F7F1E0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560" y="2616332"/>
                <a:ext cx="1595309" cy="461665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843C8B1-2F3C-E6F9-A623-C3B0D0658ABA}"/>
              </a:ext>
            </a:extLst>
          </p:cNvPr>
          <p:cNvSpPr txBox="1"/>
          <p:nvPr/>
        </p:nvSpPr>
        <p:spPr>
          <a:xfrm>
            <a:off x="7072100" y="3723250"/>
            <a:ext cx="2184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</a:t>
            </a:r>
            <a:r>
              <a:rPr lang="en-US" sz="1200" baseline="30000" dirty="0"/>
              <a:t>+</a:t>
            </a:r>
            <a:r>
              <a:rPr lang="en-US" sz="1200" dirty="0"/>
              <a:t> from the face of first MCP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CC7F2-C286-1C02-462D-6F52A94E5FDD}"/>
              </a:ext>
            </a:extLst>
          </p:cNvPr>
          <p:cNvSpPr txBox="1"/>
          <p:nvPr/>
        </p:nvSpPr>
        <p:spPr>
          <a:xfrm>
            <a:off x="5269367" y="6342639"/>
            <a:ext cx="147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field: 1.3 T</a:t>
            </a:r>
          </a:p>
        </p:txBody>
      </p:sp>
    </p:spTree>
    <p:extLst>
      <p:ext uri="{BB962C8B-B14F-4D97-AF65-F5344CB8AC3E}">
        <p14:creationId xmlns:p14="http://schemas.microsoft.com/office/powerpoint/2010/main" val="388114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C95C-1DE4-C318-8AA9-4607B20A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count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23217-98C2-9328-2A5A-AF100F766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5910323" cy="420718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Using 11 runs, with HV setting 200-675-200-675-200, 1.3 T magnetic field, each run has 100k events, first 500 bins in the waveform (laser shots around bin 600), and 32 channels, </a:t>
            </a:r>
            <a:r>
              <a:rPr lang="en-US" sz="2400" b="1" dirty="0"/>
              <a:t>10</a:t>
            </a:r>
            <a:r>
              <a:rPr lang="en-US" sz="2400" dirty="0"/>
              <a:t> dark count events are found.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Thus, dark count rate = </a:t>
            </a:r>
            <a:r>
              <a:rPr lang="en-US" sz="2400" b="1" dirty="0"/>
              <a:t>28.4 Hz/cm</a:t>
            </a:r>
            <a:r>
              <a:rPr lang="en-US" sz="2400" b="1" baseline="30000" dirty="0"/>
              <a:t>2</a:t>
            </a:r>
            <a:r>
              <a:rPr lang="en-US" sz="24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Approach using oscilloscope also ready. </a:t>
            </a:r>
            <a:endParaRPr lang="en-US" dirty="0"/>
          </a:p>
          <a:p>
            <a:r>
              <a:rPr lang="en-US" sz="1400" dirty="0"/>
              <a:t>(run 201457, 201469, 201470, 201471, 201472, 201473, 201474, 201475, 201476, 201477, 201586)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33EC5-90A5-C6F0-3554-1DD04BFF1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B44C74-5C56-CE43-7AC6-C6333AA9D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331577" y="-589656"/>
            <a:ext cx="3965414" cy="5497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7A745F-6F16-ADED-E836-8A806F029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846527" y="3676472"/>
            <a:ext cx="2518743" cy="34917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34655A-1605-557D-25B3-C435376A324D}"/>
              </a:ext>
            </a:extLst>
          </p:cNvPr>
          <p:cNvCxnSpPr>
            <a:cxnSpLocks/>
          </p:cNvCxnSpPr>
          <p:nvPr/>
        </p:nvCxnSpPr>
        <p:spPr>
          <a:xfrm>
            <a:off x="7570696" y="4191606"/>
            <a:ext cx="3039033" cy="2490114"/>
          </a:xfrm>
          <a:prstGeom prst="line">
            <a:avLst/>
          </a:prstGeom>
          <a:ln w="381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73A81A-B517-33FB-2669-25802E6BC258}"/>
              </a:ext>
            </a:extLst>
          </p:cNvPr>
          <p:cNvCxnSpPr>
            <a:cxnSpLocks/>
          </p:cNvCxnSpPr>
          <p:nvPr/>
        </p:nvCxnSpPr>
        <p:spPr>
          <a:xfrm flipV="1">
            <a:off x="7570696" y="4180965"/>
            <a:ext cx="3039033" cy="2500755"/>
          </a:xfrm>
          <a:prstGeom prst="line">
            <a:avLst/>
          </a:prstGeom>
          <a:ln w="381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94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467E-F78F-B3A7-2229-1A06F914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resolution with DRS4 readout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79B01-303D-9F60-1037-8DF15BFBD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29" y="2002420"/>
            <a:ext cx="4896971" cy="403039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 a 1.2 T magnetic field, HV setting 200-675-200-675-200, achieves average 54 </a:t>
            </a:r>
            <a:r>
              <a:rPr lang="en-US" sz="2400" dirty="0" err="1"/>
              <a:t>ps</a:t>
            </a:r>
            <a:r>
              <a:rPr lang="en-US" sz="2400" dirty="0"/>
              <a:t> timing (from a few runs) using PiLas, time calibrated DRS4.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One run is shown on left.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Dependence of B: timing increases from 50 </a:t>
            </a:r>
            <a:r>
              <a:rPr lang="en-US" sz="2400" dirty="0" err="1"/>
              <a:t>ps</a:t>
            </a:r>
            <a:r>
              <a:rPr lang="en-US" sz="2400" dirty="0"/>
              <a:t> to 60 </a:t>
            </a:r>
            <a:r>
              <a:rPr lang="en-US" sz="2400" dirty="0" err="1"/>
              <a:t>ps</a:t>
            </a:r>
            <a:r>
              <a:rPr lang="en-US" sz="2400" dirty="0"/>
              <a:t> for B field from 0 to 1.8 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03903-3920-BB25-D73D-FD498AC03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D60391-D6E0-6186-33B4-2983F9B34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825625"/>
            <a:ext cx="5828705" cy="420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7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4F7A0-8764-61D3-F767-963085120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Repetition rate dependency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B0A66-DCA3-C0FF-E67D-0D86EF6B3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BCC07D-90DC-5857-3803-AB985D434315}"/>
              </a:ext>
            </a:extLst>
          </p:cNvPr>
          <p:cNvSpPr txBox="1">
            <a:spLocks/>
          </p:cNvSpPr>
          <p:nvPr/>
        </p:nvSpPr>
        <p:spPr>
          <a:xfrm>
            <a:off x="571499" y="1825625"/>
            <a:ext cx="4428763" cy="4207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Signal rate = laser repetition rate * fraction of signal events in a run.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Optical condition is introduced previously.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HRPPD have gain dropping with respect to signal rate, although the dropping is not significant.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3040360D-94DD-70DD-B484-EBE5C4B0EAF0}"/>
              </a:ext>
            </a:extLst>
          </p:cNvPr>
          <p:cNvSpPr/>
          <p:nvPr/>
        </p:nvSpPr>
        <p:spPr>
          <a:xfrm>
            <a:off x="6481481" y="2652574"/>
            <a:ext cx="282385" cy="332679"/>
          </a:xfrm>
          <a:prstGeom prst="star5">
            <a:avLst/>
          </a:prstGeom>
          <a:noFill/>
          <a:ln>
            <a:solidFill>
              <a:schemeClr val="accent1">
                <a:shade val="15000"/>
                <a:alpha val="63569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546F8-A302-9DF0-581C-35690366E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106257" y="463555"/>
            <a:ext cx="4946952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8D2F88-E0A0-4CAE-BC81-65E120A4EB54}"/>
              </a:ext>
            </a:extLst>
          </p:cNvPr>
          <p:cNvSpPr txBox="1"/>
          <p:nvPr/>
        </p:nvSpPr>
        <p:spPr>
          <a:xfrm>
            <a:off x="6072850" y="4737631"/>
            <a:ext cx="173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Laser 1.6 kHz</a:t>
            </a:r>
          </a:p>
          <a:p>
            <a:r>
              <a:rPr lang="en-US" sz="1400" dirty="0"/>
              <a:t>Signal fraction ~5%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7AD27D-081F-F822-D7F0-2857A3B71E6F}"/>
              </a:ext>
            </a:extLst>
          </p:cNvPr>
          <p:cNvCxnSpPr/>
          <p:nvPr/>
        </p:nvCxnSpPr>
        <p:spPr>
          <a:xfrm flipV="1">
            <a:off x="6622676" y="3767001"/>
            <a:ext cx="0" cy="1062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99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2A0C5-0DEC-C4DA-67E5-2CE4CF347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A2207-A0BC-B7F7-5B8B-CC59F347C3F0}"/>
              </a:ext>
            </a:extLst>
          </p:cNvPr>
          <p:cNvSpPr txBox="1"/>
          <p:nvPr/>
        </p:nvSpPr>
        <p:spPr>
          <a:xfrm>
            <a:off x="4507263" y="2921168"/>
            <a:ext cx="31774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181053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36158-0449-1446-473B-4281A7DA7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1D944-C3BD-3541-11C0-32877444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386"/>
            <a:ext cx="11049000" cy="1325563"/>
          </a:xfrm>
        </p:spPr>
        <p:txBody>
          <a:bodyPr/>
          <a:lstStyle/>
          <a:p>
            <a:r>
              <a:rPr lang="en-US" dirty="0"/>
              <a:t>Gain VS Magnetic Field (w/ </a:t>
            </a:r>
            <a:r>
              <a:rPr lang="en-US" dirty="0" err="1"/>
              <a:t>θ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66E16-824D-5D4A-F66A-260BC1CE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BF0C65-83EC-AB61-1385-4928F04100C0}"/>
              </a:ext>
            </a:extLst>
          </p:cNvPr>
          <p:cNvSpPr txBox="1"/>
          <p:nvPr/>
        </p:nvSpPr>
        <p:spPr>
          <a:xfrm>
            <a:off x="0" y="6293924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JIHEE KIM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DAD9CD-51FA-EE8C-7FFE-17986F189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90461" y="-2423160"/>
            <a:ext cx="4211079" cy="11704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9A55CB-B14B-704A-37D6-1D4E4B83DB9E}"/>
              </a:ext>
            </a:extLst>
          </p:cNvPr>
          <p:cNvSpPr txBox="1"/>
          <p:nvPr/>
        </p:nvSpPr>
        <p:spPr>
          <a:xfrm>
            <a:off x="1195754" y="1323460"/>
            <a:ext cx="395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Alexander’s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279C97-2496-3082-E17C-F18339D7A4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1982"/>
          <a:stretch>
            <a:fillRect/>
          </a:stretch>
        </p:blipFill>
        <p:spPr>
          <a:xfrm rot="5400000">
            <a:off x="7032526" y="618906"/>
            <a:ext cx="4211079" cy="56201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2F3F51-D0BE-70D0-5C4E-41C26607E6AB}"/>
              </a:ext>
            </a:extLst>
          </p:cNvPr>
          <p:cNvSpPr txBox="1"/>
          <p:nvPr/>
        </p:nvSpPr>
        <p:spPr>
          <a:xfrm>
            <a:off x="7037196" y="1339309"/>
            <a:ext cx="395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Yifan’s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913310-7684-5787-5E94-09A517F3833D}"/>
              </a:ext>
            </a:extLst>
          </p:cNvPr>
          <p:cNvSpPr txBox="1"/>
          <p:nvPr/>
        </p:nvSpPr>
        <p:spPr>
          <a:xfrm>
            <a:off x="501706" y="5388884"/>
            <a:ext cx="11345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Yifan uses peak searching, amplitude&gt;2 mV, fit with Skewed Gaussian, (|peak - mean|) as error.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/>
              <a:t>θ</a:t>
            </a:r>
            <a:r>
              <a:rPr lang="en-US" sz="2000" dirty="0"/>
              <a:t>=+12.5°, has the lowest gain. </a:t>
            </a:r>
          </a:p>
        </p:txBody>
      </p:sp>
    </p:spTree>
    <p:extLst>
      <p:ext uri="{BB962C8B-B14F-4D97-AF65-F5344CB8AC3E}">
        <p14:creationId xmlns:p14="http://schemas.microsoft.com/office/powerpoint/2010/main" val="4188103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BCE2F-810D-8AB1-A6DD-4A3A62D38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82FD0-F453-6DD0-6A6D-D750AB07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386"/>
            <a:ext cx="11620500" cy="1325563"/>
          </a:xfrm>
        </p:spPr>
        <p:txBody>
          <a:bodyPr/>
          <a:lstStyle/>
          <a:p>
            <a:r>
              <a:rPr lang="en-US" dirty="0"/>
              <a:t>Gain VS Magnetic Field (w/ HV)@ </a:t>
            </a:r>
            <a:r>
              <a:rPr lang="en-US" dirty="0" err="1"/>
              <a:t>θ</a:t>
            </a:r>
            <a:r>
              <a:rPr lang="en-US" dirty="0"/>
              <a:t>=-12.5°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AB85D-BD1E-F055-D530-B072AF6F8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193188-7B05-7BBA-2F80-882114DC1654}"/>
              </a:ext>
            </a:extLst>
          </p:cNvPr>
          <p:cNvSpPr txBox="1"/>
          <p:nvPr/>
        </p:nvSpPr>
        <p:spPr>
          <a:xfrm>
            <a:off x="0" y="6293924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JIHEE KIM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673DF6-F018-9878-9A95-D2507FF31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90461" y="-2423160"/>
            <a:ext cx="4211079" cy="11704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FA51D2-D341-6B51-0B6E-22C1B02CA5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1843"/>
          <a:stretch>
            <a:fillRect/>
          </a:stretch>
        </p:blipFill>
        <p:spPr>
          <a:xfrm rot="5400000">
            <a:off x="7024434" y="610814"/>
            <a:ext cx="4211079" cy="5636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B14766-33A9-DE8C-756B-D1FF8B9FD0CA}"/>
              </a:ext>
            </a:extLst>
          </p:cNvPr>
          <p:cNvSpPr txBox="1"/>
          <p:nvPr/>
        </p:nvSpPr>
        <p:spPr>
          <a:xfrm>
            <a:off x="1195754" y="1323460"/>
            <a:ext cx="395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Alexander’s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89B4D0-DE09-DF97-7F75-1E5059BD6C9B}"/>
              </a:ext>
            </a:extLst>
          </p:cNvPr>
          <p:cNvSpPr txBox="1"/>
          <p:nvPr/>
        </p:nvSpPr>
        <p:spPr>
          <a:xfrm>
            <a:off x="7037196" y="1339309"/>
            <a:ext cx="395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Yifan’s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84104D-FEF1-7797-ADA4-A93232E1ACEB}"/>
              </a:ext>
            </a:extLst>
          </p:cNvPr>
          <p:cNvSpPr txBox="1"/>
          <p:nvPr/>
        </p:nvSpPr>
        <p:spPr>
          <a:xfrm>
            <a:off x="501706" y="5666676"/>
            <a:ext cx="1134503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700" dirty="0"/>
              <a:t>Large difference was shown at 1900 A measurement especially at HV = 650 V and 725 V. </a:t>
            </a:r>
          </a:p>
        </p:txBody>
      </p:sp>
    </p:spTree>
    <p:extLst>
      <p:ext uri="{BB962C8B-B14F-4D97-AF65-F5344CB8AC3E}">
        <p14:creationId xmlns:p14="http://schemas.microsoft.com/office/powerpoint/2010/main" val="347551316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template" id="{14327567-8384-064F-967D-082EA48347E7}" vid="{9E48A599-A5FF-7B4F-A05C-A2EF1B6281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341</TotalTime>
  <Words>346</Words>
  <Application>Microsoft Macintosh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Courier New</vt:lpstr>
      <vt:lpstr>BNL</vt:lpstr>
      <vt:lpstr>Yifan Jin</vt:lpstr>
      <vt:lpstr>After-pulse</vt:lpstr>
      <vt:lpstr>Dark count rate</vt:lpstr>
      <vt:lpstr>Timing resolution with DRS4 readout</vt:lpstr>
      <vt:lpstr>Repetition rate dependency</vt:lpstr>
      <vt:lpstr>PowerPoint Presentation</vt:lpstr>
      <vt:lpstr>Gain VS Magnetic Field (w/ θ)</vt:lpstr>
      <vt:lpstr>Gain VS Magnetic Field (w/ HV)@ θ=-12.5°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Kim, Jihee</dc:creator>
  <cp:keywords/>
  <dc:description/>
  <cp:lastModifiedBy>Yifan Jin</cp:lastModifiedBy>
  <cp:revision>24</cp:revision>
  <dcterms:created xsi:type="dcterms:W3CDTF">2026-01-05T16:52:40Z</dcterms:created>
  <dcterms:modified xsi:type="dcterms:W3CDTF">2026-01-09T18:25:06Z</dcterms:modified>
  <cp:category/>
</cp:coreProperties>
</file>