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hiVKIAE/LgqcZYQE3Mi9c+o7aD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09E069-3B22-4511-8807-E69D23BD927D}">
  <a:tblStyle styleId="{8C09E069-3B22-4511-8807-E69D23BD9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1620" orient="horz"/>
        <p:guide pos="28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5" name="Google Shape;12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3b140afa049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8" name="Google Shape;1388;g3b140afa04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9" name="Google Shape;1389;g3b140afa049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3aad6d03e74_0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g3aad6d03e7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0" name="Google Shape;1400;g3aad6d03e74_0_2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3e25d8b4921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3e25d8b492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g3e25d8b4921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3aad6d03e74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0" name="Google Shape;1420;g3aad6d03e7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1" name="Google Shape;1421;g3aad6d03e74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3e25d8b4921_1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3e25d8b492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g3e25d8b4921_1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3e30c026241_2_12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3e30c026241_2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g3e30c026241_2_12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3e30c026241_2_1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3e30c026241_2_1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g3e30c026241_2_12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3e25d8b4921_1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3e25d8b492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g3e25d8b4921_1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3e30c026241_2_13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3e30c026241_2_1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g3e30c026241_2_13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3e97c26168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3e97c2616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g3e97c26168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e25d8b4921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3e25d8b492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g3e25d8b4921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3e25d8b4921_1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3e25d8b4921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g3e25d8b4921_1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3e25d8b4921_1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3e25d8b4921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g3e25d8b4921_1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e25d8b4921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3e25d8b492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g3e25d8b4921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3e25d8b4921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9" name="Google Shape;1529;g3e25d8b492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0" name="Google Shape;1530;g3e25d8b4921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e25d8b4921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3e25d8b492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g3e25d8b4921_0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e97c26168a_1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e97c26168a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g3e97c26168a_1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3e97c26168a_1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3e97c26168a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g3e97c26168a_1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3e97c26168a_1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3e97c26168a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g3e97c26168a_1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3e25d8b4921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3e25d8b492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g3e25d8b4921_1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e25d8b4921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3e25d8b492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g3e25d8b4921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3aad6d03e74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0" name="Google Shape;1290;g3aad6d03e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1" name="Google Shape;1291;g3aad6d03e74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3e30c026241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3e30c0262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g3e30c026241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3e30c026241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3e30c02624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g3e30c026241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3e25d8b4921_1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3e25d8b492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g3e25d8b4921_1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3e25d8b4921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3e25d8b49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g3e25d8b4921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3e25d8b4921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3e25d8b492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g3e25d8b4921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3aad6d03e7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0" name="Google Shape;1320;g3aad6d03e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1" name="Google Shape;1321;g3aad6d03e74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3b140afa049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2" name="Google Shape;1362;g3b140afa04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3" name="Google Shape;1363;g3b140afa049_0_1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b140afa04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0" name="Google Shape;1370;g3b140afa0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1" name="Google Shape;1371;g3b140afa049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3e30c026241_2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8" name="Google Shape;1378;g3e30c026241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9" name="Google Shape;1379;g3e30c026241_2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ctrTitle"/>
          </p:nvPr>
        </p:nvSpPr>
        <p:spPr>
          <a:xfrm>
            <a:off x="459486" y="1028700"/>
            <a:ext cx="8226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" type="subTitle"/>
          </p:nvPr>
        </p:nvSpPr>
        <p:spPr>
          <a:xfrm>
            <a:off x="457732" y="2914651"/>
            <a:ext cx="8226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4" name="Google Shape;164;p33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165" name="Google Shape;165;p3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6" name="Google Shape;166;p3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3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8" name="Google Shape;168;p3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9" name="Google Shape;16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" name="Google Shape;171;p3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Google Shape;17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4" name="Google Shape;174;p3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5" name="Google Shape;17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" name="Google Shape;177;p3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Google Shape;17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3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Google Shape;18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" name="Google Shape;183;p3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Google Shape;18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" name="Google Shape;186;p3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Google Shape;18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" name="Google Shape;189;p3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Google Shape;19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" name="Google Shape;192;p3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Google Shape;19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" name="Google Shape;195;p3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Google Shape;19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8" name="Google Shape;198;p3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Google Shape;19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0" name="Google Shape;20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01" name="Google Shape;201;p33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202" name="Google Shape;202;p3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3" name="Google Shape;203;p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4" name="Google Shape;20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3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Google Shape;20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" name="Google Shape;209;p3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0" name="Google Shape;21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3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Google Shape;21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3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Google Shape;21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3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Google Shape;21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3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Google Shape;22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3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Google Shape;22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3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Google Shape;22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3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Google Shape;23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3" name="Google Shape;233;p3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Google Shape;23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5" name="Google Shape;23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6" name="Google Shape;236;p3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7" name="Google Shape;237;p33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238" name="Google Shape;238;p3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9" name="Google Shape;239;p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Google Shape;24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" name="Google Shape;242;p3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3" name="Google Shape;24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5" name="Google Shape;245;p3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Google Shape;24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3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Google Shape;24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3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Google Shape;25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3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Google Shape;25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6" name="Google Shape;25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3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Google Shape;25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3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Google Shape;26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3" name="Google Shape;263;p3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Google Shape;26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6" name="Google Shape;266;p3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Google Shape;26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9" name="Google Shape;269;p3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Google Shape;27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1" name="Google Shape;27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72" name="Google Shape;272;p3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3" name="Google Shape;273;p3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4" name="Google Shape;274;p3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3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6" name="Google Shape;276;p3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Google Shape;27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" name="Google Shape;279;p3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0" name="Google Shape;28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1" name="Google Shape;28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" name="Google Shape;282;p3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Google Shape;28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" name="Google Shape;285;p3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Google Shape;28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" name="Google Shape;288;p3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Google Shape;28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" name="Google Shape;291;p3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Google Shape;29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" name="Google Shape;294;p3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Google Shape;29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" name="Google Shape;297;p3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Google Shape;29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3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Google Shape;30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" name="Google Shape;303;p3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Google Shape;30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6" name="Google Shape;306;p3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Google Shape;30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" name="Google Shape;30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309" name="Google Shape;30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2769" y="304800"/>
            <a:ext cx="1327150" cy="44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10" name="Google Shape;3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20" y="304800"/>
            <a:ext cx="2400299" cy="6129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210681" y="4770096"/>
            <a:ext cx="54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9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  <a:defRPr b="1" i="0" sz="2400" cap="none">
                <a:solidFill>
                  <a:srgbClr val="313C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0" name="Google Shape;800;p39"/>
          <p:cNvSpPr txBox="1"/>
          <p:nvPr>
            <p:ph idx="1" type="body"/>
          </p:nvPr>
        </p:nvSpPr>
        <p:spPr>
          <a:xfrm>
            <a:off x="459486" y="137160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3pPr>
            <a:lvl4pPr indent="-3111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3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2" name="Google Shape;802;p39"/>
          <p:cNvSpPr txBox="1"/>
          <p:nvPr>
            <p:ph idx="2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0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5" name="Google Shape;805;p4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2"/>
          <p:cNvSpPr txBox="1"/>
          <p:nvPr>
            <p:ph idx="1" type="body"/>
          </p:nvPr>
        </p:nvSpPr>
        <p:spPr>
          <a:xfrm>
            <a:off x="459488" y="1371600"/>
            <a:ext cx="403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»"/>
              <a:defRPr sz="1200"/>
            </a:lvl5pPr>
            <a:lvl6pPr indent="-3175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08" name="Google Shape;808;p42"/>
          <p:cNvSpPr txBox="1"/>
          <p:nvPr>
            <p:ph idx="2" type="body"/>
          </p:nvPr>
        </p:nvSpPr>
        <p:spPr>
          <a:xfrm>
            <a:off x="4648200" y="1371600"/>
            <a:ext cx="403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»"/>
              <a:defRPr sz="1200"/>
            </a:lvl5pPr>
            <a:lvl6pPr indent="-3175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09" name="Google Shape;809;p42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0" name="Google Shape;810;p4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1" name="Google Shape;811;p42"/>
          <p:cNvSpPr txBox="1"/>
          <p:nvPr>
            <p:ph idx="3" type="subTitle"/>
          </p:nvPr>
        </p:nvSpPr>
        <p:spPr>
          <a:xfrm>
            <a:off x="459488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4"/>
          <p:cNvSpPr txBox="1"/>
          <p:nvPr>
            <p:ph idx="1" type="body"/>
          </p:nvPr>
        </p:nvSpPr>
        <p:spPr>
          <a:xfrm>
            <a:off x="459488" y="1371600"/>
            <a:ext cx="263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14" name="Google Shape;814;p44"/>
          <p:cNvSpPr txBox="1"/>
          <p:nvPr>
            <p:ph idx="2" type="body"/>
          </p:nvPr>
        </p:nvSpPr>
        <p:spPr>
          <a:xfrm>
            <a:off x="3250264" y="1371600"/>
            <a:ext cx="263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15" name="Google Shape;815;p44"/>
          <p:cNvSpPr txBox="1"/>
          <p:nvPr>
            <p:ph idx="3" type="body"/>
          </p:nvPr>
        </p:nvSpPr>
        <p:spPr>
          <a:xfrm>
            <a:off x="6049522" y="1371600"/>
            <a:ext cx="263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cxnSp>
        <p:nvCxnSpPr>
          <p:cNvPr id="816" name="Google Shape;816;p44"/>
          <p:cNvCxnSpPr/>
          <p:nvPr/>
        </p:nvCxnSpPr>
        <p:spPr>
          <a:xfrm>
            <a:off x="457731" y="5154936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17" name="Google Shape;817;p44"/>
          <p:cNvCxnSpPr/>
          <p:nvPr/>
        </p:nvCxnSpPr>
        <p:spPr>
          <a:xfrm>
            <a:off x="8684419" y="5154936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18" name="Google Shape;818;p44"/>
          <p:cNvGrpSpPr/>
          <p:nvPr/>
        </p:nvGrpSpPr>
        <p:grpSpPr>
          <a:xfrm>
            <a:off x="7986158" y="5155247"/>
            <a:ext cx="152400" cy="91609"/>
            <a:chOff x="7983415" y="6582508"/>
            <a:chExt cx="152400" cy="486507"/>
          </a:xfrm>
        </p:grpSpPr>
        <p:cxnSp>
          <p:nvCxnSpPr>
            <p:cNvPr id="819" name="Google Shape;81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0" name="Google Shape;82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1" name="Google Shape;821;p44"/>
          <p:cNvGrpSpPr/>
          <p:nvPr/>
        </p:nvGrpSpPr>
        <p:grpSpPr>
          <a:xfrm>
            <a:off x="7287901" y="5155247"/>
            <a:ext cx="152400" cy="91609"/>
            <a:chOff x="7983415" y="6582508"/>
            <a:chExt cx="152400" cy="486507"/>
          </a:xfrm>
        </p:grpSpPr>
        <p:cxnSp>
          <p:nvCxnSpPr>
            <p:cNvPr id="822" name="Google Shape;82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3" name="Google Shape;82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4" name="Google Shape;824;p44"/>
          <p:cNvGrpSpPr/>
          <p:nvPr/>
        </p:nvGrpSpPr>
        <p:grpSpPr>
          <a:xfrm>
            <a:off x="6589644" y="5155247"/>
            <a:ext cx="152400" cy="91609"/>
            <a:chOff x="7983415" y="6582508"/>
            <a:chExt cx="152400" cy="486507"/>
          </a:xfrm>
        </p:grpSpPr>
        <p:cxnSp>
          <p:nvCxnSpPr>
            <p:cNvPr id="825" name="Google Shape;82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7" name="Google Shape;827;p44"/>
          <p:cNvGrpSpPr/>
          <p:nvPr/>
        </p:nvGrpSpPr>
        <p:grpSpPr>
          <a:xfrm>
            <a:off x="5891387" y="5155247"/>
            <a:ext cx="152400" cy="91609"/>
            <a:chOff x="7983415" y="6582508"/>
            <a:chExt cx="152400" cy="486507"/>
          </a:xfrm>
        </p:grpSpPr>
        <p:cxnSp>
          <p:nvCxnSpPr>
            <p:cNvPr id="828" name="Google Shape;82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9" name="Google Shape;82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0" name="Google Shape;830;p44"/>
          <p:cNvGrpSpPr/>
          <p:nvPr/>
        </p:nvGrpSpPr>
        <p:grpSpPr>
          <a:xfrm>
            <a:off x="5193129" y="5155247"/>
            <a:ext cx="152400" cy="91609"/>
            <a:chOff x="7983415" y="6582508"/>
            <a:chExt cx="152400" cy="486507"/>
          </a:xfrm>
        </p:grpSpPr>
        <p:cxnSp>
          <p:nvCxnSpPr>
            <p:cNvPr id="831" name="Google Shape;83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3" name="Google Shape;833;p44"/>
          <p:cNvGrpSpPr/>
          <p:nvPr/>
        </p:nvGrpSpPr>
        <p:grpSpPr>
          <a:xfrm>
            <a:off x="4494873" y="5155247"/>
            <a:ext cx="152400" cy="91609"/>
            <a:chOff x="7983415" y="6582508"/>
            <a:chExt cx="152400" cy="486507"/>
          </a:xfrm>
        </p:grpSpPr>
        <p:cxnSp>
          <p:nvCxnSpPr>
            <p:cNvPr id="834" name="Google Shape;83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6" name="Google Shape;836;p44"/>
          <p:cNvGrpSpPr/>
          <p:nvPr/>
        </p:nvGrpSpPr>
        <p:grpSpPr>
          <a:xfrm>
            <a:off x="3796616" y="5155247"/>
            <a:ext cx="152400" cy="91609"/>
            <a:chOff x="7983415" y="6582508"/>
            <a:chExt cx="152400" cy="486507"/>
          </a:xfrm>
        </p:grpSpPr>
        <p:cxnSp>
          <p:nvCxnSpPr>
            <p:cNvPr id="837" name="Google Shape;83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8" name="Google Shape;83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9" name="Google Shape;839;p44"/>
          <p:cNvGrpSpPr/>
          <p:nvPr/>
        </p:nvGrpSpPr>
        <p:grpSpPr>
          <a:xfrm>
            <a:off x="3098359" y="5155247"/>
            <a:ext cx="152400" cy="91609"/>
            <a:chOff x="7983415" y="6582508"/>
            <a:chExt cx="152400" cy="486507"/>
          </a:xfrm>
        </p:grpSpPr>
        <p:cxnSp>
          <p:nvCxnSpPr>
            <p:cNvPr id="840" name="Google Shape;84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1" name="Google Shape;84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2" name="Google Shape;842;p44"/>
          <p:cNvGrpSpPr/>
          <p:nvPr/>
        </p:nvGrpSpPr>
        <p:grpSpPr>
          <a:xfrm>
            <a:off x="2400102" y="5155247"/>
            <a:ext cx="152400" cy="91609"/>
            <a:chOff x="7983415" y="6582508"/>
            <a:chExt cx="152400" cy="486507"/>
          </a:xfrm>
        </p:grpSpPr>
        <p:cxnSp>
          <p:nvCxnSpPr>
            <p:cNvPr id="843" name="Google Shape;84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4" name="Google Shape;84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5" name="Google Shape;845;p44"/>
          <p:cNvGrpSpPr/>
          <p:nvPr/>
        </p:nvGrpSpPr>
        <p:grpSpPr>
          <a:xfrm>
            <a:off x="1701845" y="5155247"/>
            <a:ext cx="152400" cy="91609"/>
            <a:chOff x="7983415" y="6582508"/>
            <a:chExt cx="152400" cy="486507"/>
          </a:xfrm>
        </p:grpSpPr>
        <p:cxnSp>
          <p:nvCxnSpPr>
            <p:cNvPr id="846" name="Google Shape;84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7" name="Google Shape;84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8" name="Google Shape;848;p44"/>
          <p:cNvGrpSpPr/>
          <p:nvPr/>
        </p:nvGrpSpPr>
        <p:grpSpPr>
          <a:xfrm>
            <a:off x="1003587" y="5155247"/>
            <a:ext cx="152400" cy="91609"/>
            <a:chOff x="7983415" y="6582508"/>
            <a:chExt cx="152400" cy="486507"/>
          </a:xfrm>
        </p:grpSpPr>
        <p:cxnSp>
          <p:nvCxnSpPr>
            <p:cNvPr id="849" name="Google Shape;84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0" name="Google Shape;85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51" name="Google Shape;851;p44"/>
          <p:cNvCxnSpPr/>
          <p:nvPr/>
        </p:nvCxnSpPr>
        <p:spPr>
          <a:xfrm>
            <a:off x="-90259" y="279455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52" name="Google Shape;852;p44"/>
          <p:cNvGrpSpPr/>
          <p:nvPr/>
        </p:nvGrpSpPr>
        <p:grpSpPr>
          <a:xfrm rot="5400000">
            <a:off x="-147393" y="4440268"/>
            <a:ext cx="114300" cy="122113"/>
            <a:chOff x="7983415" y="6582508"/>
            <a:chExt cx="152400" cy="486507"/>
          </a:xfrm>
        </p:grpSpPr>
        <p:cxnSp>
          <p:nvCxnSpPr>
            <p:cNvPr id="853" name="Google Shape;85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4" name="Google Shape;85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5" name="Google Shape;855;p44"/>
          <p:cNvGrpSpPr/>
          <p:nvPr/>
        </p:nvGrpSpPr>
        <p:grpSpPr>
          <a:xfrm rot="5400000">
            <a:off x="-147393" y="4085037"/>
            <a:ext cx="114300" cy="122113"/>
            <a:chOff x="7983415" y="6582508"/>
            <a:chExt cx="152400" cy="486507"/>
          </a:xfrm>
        </p:grpSpPr>
        <p:cxnSp>
          <p:nvCxnSpPr>
            <p:cNvPr id="856" name="Google Shape;85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7" name="Google Shape;85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8" name="Google Shape;858;p44"/>
          <p:cNvGrpSpPr/>
          <p:nvPr/>
        </p:nvGrpSpPr>
        <p:grpSpPr>
          <a:xfrm rot="5400000">
            <a:off x="-147393" y="3729805"/>
            <a:ext cx="114300" cy="122113"/>
            <a:chOff x="7983415" y="6582508"/>
            <a:chExt cx="152400" cy="486507"/>
          </a:xfrm>
        </p:grpSpPr>
        <p:cxnSp>
          <p:nvCxnSpPr>
            <p:cNvPr id="859" name="Google Shape;85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1" name="Google Shape;861;p44"/>
          <p:cNvGrpSpPr/>
          <p:nvPr/>
        </p:nvGrpSpPr>
        <p:grpSpPr>
          <a:xfrm rot="5400000">
            <a:off x="-147393" y="3374574"/>
            <a:ext cx="114300" cy="122113"/>
            <a:chOff x="7983415" y="6582508"/>
            <a:chExt cx="152400" cy="486507"/>
          </a:xfrm>
        </p:grpSpPr>
        <p:cxnSp>
          <p:nvCxnSpPr>
            <p:cNvPr id="862" name="Google Shape;86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3" name="Google Shape;86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4" name="Google Shape;864;p44"/>
          <p:cNvGrpSpPr/>
          <p:nvPr/>
        </p:nvGrpSpPr>
        <p:grpSpPr>
          <a:xfrm rot="5400000">
            <a:off x="-147393" y="3019342"/>
            <a:ext cx="114300" cy="122113"/>
            <a:chOff x="7983415" y="6582508"/>
            <a:chExt cx="152400" cy="486507"/>
          </a:xfrm>
        </p:grpSpPr>
        <p:cxnSp>
          <p:nvCxnSpPr>
            <p:cNvPr id="865" name="Google Shape;86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6" name="Google Shape;86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7" name="Google Shape;867;p44"/>
          <p:cNvGrpSpPr/>
          <p:nvPr/>
        </p:nvGrpSpPr>
        <p:grpSpPr>
          <a:xfrm rot="5400000">
            <a:off x="-147393" y="2664111"/>
            <a:ext cx="114300" cy="122113"/>
            <a:chOff x="7983415" y="6582508"/>
            <a:chExt cx="152400" cy="486507"/>
          </a:xfrm>
        </p:grpSpPr>
        <p:cxnSp>
          <p:nvCxnSpPr>
            <p:cNvPr id="868" name="Google Shape;86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9" name="Google Shape;86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0" name="Google Shape;870;p44"/>
          <p:cNvGrpSpPr/>
          <p:nvPr/>
        </p:nvGrpSpPr>
        <p:grpSpPr>
          <a:xfrm rot="5400000">
            <a:off x="-147393" y="2308880"/>
            <a:ext cx="114300" cy="122113"/>
            <a:chOff x="7983415" y="6582508"/>
            <a:chExt cx="152400" cy="486507"/>
          </a:xfrm>
        </p:grpSpPr>
        <p:cxnSp>
          <p:nvCxnSpPr>
            <p:cNvPr id="871" name="Google Shape;87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2" name="Google Shape;87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3" name="Google Shape;873;p44"/>
          <p:cNvGrpSpPr/>
          <p:nvPr/>
        </p:nvGrpSpPr>
        <p:grpSpPr>
          <a:xfrm rot="5400000">
            <a:off x="-147393" y="1953648"/>
            <a:ext cx="114300" cy="122113"/>
            <a:chOff x="7983415" y="6582508"/>
            <a:chExt cx="152400" cy="486507"/>
          </a:xfrm>
        </p:grpSpPr>
        <p:cxnSp>
          <p:nvCxnSpPr>
            <p:cNvPr id="874" name="Google Shape;87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5" name="Google Shape;87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6" name="Google Shape;876;p44"/>
          <p:cNvGrpSpPr/>
          <p:nvPr/>
        </p:nvGrpSpPr>
        <p:grpSpPr>
          <a:xfrm rot="5400000">
            <a:off x="-147393" y="1598417"/>
            <a:ext cx="114300" cy="122113"/>
            <a:chOff x="7983415" y="6582508"/>
            <a:chExt cx="152400" cy="486507"/>
          </a:xfrm>
        </p:grpSpPr>
        <p:cxnSp>
          <p:nvCxnSpPr>
            <p:cNvPr id="877" name="Google Shape;87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8" name="Google Shape;87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9" name="Google Shape;879;p44"/>
          <p:cNvGrpSpPr/>
          <p:nvPr/>
        </p:nvGrpSpPr>
        <p:grpSpPr>
          <a:xfrm rot="5400000">
            <a:off x="-147393" y="1243185"/>
            <a:ext cx="114300" cy="122113"/>
            <a:chOff x="7983415" y="6582508"/>
            <a:chExt cx="152400" cy="486507"/>
          </a:xfrm>
        </p:grpSpPr>
        <p:cxnSp>
          <p:nvCxnSpPr>
            <p:cNvPr id="880" name="Google Shape;88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1" name="Google Shape;88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2" name="Google Shape;882;p44"/>
          <p:cNvGrpSpPr/>
          <p:nvPr/>
        </p:nvGrpSpPr>
        <p:grpSpPr>
          <a:xfrm rot="5400000">
            <a:off x="-147393" y="732742"/>
            <a:ext cx="114300" cy="122113"/>
            <a:chOff x="7983415" y="6582508"/>
            <a:chExt cx="152400" cy="486507"/>
          </a:xfrm>
        </p:grpSpPr>
        <p:cxnSp>
          <p:nvCxnSpPr>
            <p:cNvPr id="883" name="Google Shape;88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85" name="Google Shape;885;p44"/>
          <p:cNvCxnSpPr/>
          <p:nvPr/>
        </p:nvCxnSpPr>
        <p:spPr>
          <a:xfrm>
            <a:off x="-90259" y="4738359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86" name="Google Shape;886;p44"/>
          <p:cNvCxnSpPr/>
          <p:nvPr/>
        </p:nvCxnSpPr>
        <p:spPr>
          <a:xfrm>
            <a:off x="9227548" y="279455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87" name="Google Shape;887;p44"/>
          <p:cNvGrpSpPr/>
          <p:nvPr/>
        </p:nvGrpSpPr>
        <p:grpSpPr>
          <a:xfrm rot="5400000">
            <a:off x="9170415" y="4440268"/>
            <a:ext cx="114300" cy="122113"/>
            <a:chOff x="7983415" y="6582508"/>
            <a:chExt cx="152400" cy="486507"/>
          </a:xfrm>
        </p:grpSpPr>
        <p:cxnSp>
          <p:nvCxnSpPr>
            <p:cNvPr id="888" name="Google Shape;88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0" name="Google Shape;890;p44"/>
          <p:cNvGrpSpPr/>
          <p:nvPr/>
        </p:nvGrpSpPr>
        <p:grpSpPr>
          <a:xfrm rot="5400000">
            <a:off x="9170415" y="4085037"/>
            <a:ext cx="114300" cy="122113"/>
            <a:chOff x="7983415" y="6582508"/>
            <a:chExt cx="152400" cy="486507"/>
          </a:xfrm>
        </p:grpSpPr>
        <p:cxnSp>
          <p:nvCxnSpPr>
            <p:cNvPr id="891" name="Google Shape;89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3" name="Google Shape;893;p44"/>
          <p:cNvGrpSpPr/>
          <p:nvPr/>
        </p:nvGrpSpPr>
        <p:grpSpPr>
          <a:xfrm rot="5400000">
            <a:off x="9170415" y="3729805"/>
            <a:ext cx="114300" cy="122113"/>
            <a:chOff x="7983415" y="6582508"/>
            <a:chExt cx="152400" cy="486507"/>
          </a:xfrm>
        </p:grpSpPr>
        <p:cxnSp>
          <p:nvCxnSpPr>
            <p:cNvPr id="894" name="Google Shape;89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6" name="Google Shape;896;p44"/>
          <p:cNvGrpSpPr/>
          <p:nvPr/>
        </p:nvGrpSpPr>
        <p:grpSpPr>
          <a:xfrm rot="5400000">
            <a:off x="9170415" y="3374574"/>
            <a:ext cx="114300" cy="122113"/>
            <a:chOff x="7983415" y="6582508"/>
            <a:chExt cx="152400" cy="486507"/>
          </a:xfrm>
        </p:grpSpPr>
        <p:cxnSp>
          <p:nvCxnSpPr>
            <p:cNvPr id="897" name="Google Shape;89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8" name="Google Shape;89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9" name="Google Shape;899;p44"/>
          <p:cNvGrpSpPr/>
          <p:nvPr/>
        </p:nvGrpSpPr>
        <p:grpSpPr>
          <a:xfrm rot="5400000">
            <a:off x="9170415" y="3019342"/>
            <a:ext cx="114300" cy="122113"/>
            <a:chOff x="7983415" y="6582508"/>
            <a:chExt cx="152400" cy="486507"/>
          </a:xfrm>
        </p:grpSpPr>
        <p:cxnSp>
          <p:nvCxnSpPr>
            <p:cNvPr id="900" name="Google Shape;90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2" name="Google Shape;902;p44"/>
          <p:cNvGrpSpPr/>
          <p:nvPr/>
        </p:nvGrpSpPr>
        <p:grpSpPr>
          <a:xfrm rot="5400000">
            <a:off x="9170415" y="2664111"/>
            <a:ext cx="114300" cy="122113"/>
            <a:chOff x="7983415" y="6582508"/>
            <a:chExt cx="152400" cy="486507"/>
          </a:xfrm>
        </p:grpSpPr>
        <p:cxnSp>
          <p:nvCxnSpPr>
            <p:cNvPr id="903" name="Google Shape;90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5" name="Google Shape;905;p44"/>
          <p:cNvGrpSpPr/>
          <p:nvPr/>
        </p:nvGrpSpPr>
        <p:grpSpPr>
          <a:xfrm rot="5400000">
            <a:off x="9170415" y="2308880"/>
            <a:ext cx="114300" cy="122113"/>
            <a:chOff x="7983415" y="6582508"/>
            <a:chExt cx="152400" cy="486507"/>
          </a:xfrm>
        </p:grpSpPr>
        <p:cxnSp>
          <p:nvCxnSpPr>
            <p:cNvPr id="906" name="Google Shape;90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44"/>
          <p:cNvGrpSpPr/>
          <p:nvPr/>
        </p:nvGrpSpPr>
        <p:grpSpPr>
          <a:xfrm rot="5400000">
            <a:off x="9170415" y="1953648"/>
            <a:ext cx="114300" cy="122113"/>
            <a:chOff x="7983415" y="6582508"/>
            <a:chExt cx="152400" cy="486507"/>
          </a:xfrm>
        </p:grpSpPr>
        <p:cxnSp>
          <p:nvCxnSpPr>
            <p:cNvPr id="909" name="Google Shape;90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1" name="Google Shape;911;p44"/>
          <p:cNvGrpSpPr/>
          <p:nvPr/>
        </p:nvGrpSpPr>
        <p:grpSpPr>
          <a:xfrm rot="5400000">
            <a:off x="9170415" y="1598417"/>
            <a:ext cx="114300" cy="122113"/>
            <a:chOff x="7983415" y="6582508"/>
            <a:chExt cx="152400" cy="486507"/>
          </a:xfrm>
        </p:grpSpPr>
        <p:cxnSp>
          <p:nvCxnSpPr>
            <p:cNvPr id="912" name="Google Shape;91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4" name="Google Shape;914;p44"/>
          <p:cNvGrpSpPr/>
          <p:nvPr/>
        </p:nvGrpSpPr>
        <p:grpSpPr>
          <a:xfrm rot="5400000">
            <a:off x="9170415" y="1243185"/>
            <a:ext cx="114300" cy="122113"/>
            <a:chOff x="7983415" y="6582508"/>
            <a:chExt cx="152400" cy="486507"/>
          </a:xfrm>
        </p:grpSpPr>
        <p:cxnSp>
          <p:nvCxnSpPr>
            <p:cNvPr id="915" name="Google Shape;91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7" name="Google Shape;917;p44"/>
          <p:cNvGrpSpPr/>
          <p:nvPr/>
        </p:nvGrpSpPr>
        <p:grpSpPr>
          <a:xfrm rot="5400000">
            <a:off x="9170415" y="732742"/>
            <a:ext cx="114300" cy="122113"/>
            <a:chOff x="7983415" y="6582508"/>
            <a:chExt cx="152400" cy="486507"/>
          </a:xfrm>
        </p:grpSpPr>
        <p:cxnSp>
          <p:nvCxnSpPr>
            <p:cNvPr id="918" name="Google Shape;91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20" name="Google Shape;920;p44"/>
          <p:cNvCxnSpPr/>
          <p:nvPr/>
        </p:nvCxnSpPr>
        <p:spPr>
          <a:xfrm>
            <a:off x="9227548" y="4738359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21" name="Google Shape;921;p44"/>
          <p:cNvCxnSpPr/>
          <p:nvPr/>
        </p:nvCxnSpPr>
        <p:spPr>
          <a:xfrm>
            <a:off x="457731" y="-105874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22" name="Google Shape;922;p44"/>
          <p:cNvCxnSpPr/>
          <p:nvPr/>
        </p:nvCxnSpPr>
        <p:spPr>
          <a:xfrm>
            <a:off x="8684419" y="-105874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23" name="Google Shape;923;p44"/>
          <p:cNvGrpSpPr/>
          <p:nvPr/>
        </p:nvGrpSpPr>
        <p:grpSpPr>
          <a:xfrm>
            <a:off x="7986158" y="-105562"/>
            <a:ext cx="152400" cy="91609"/>
            <a:chOff x="7983415" y="6582508"/>
            <a:chExt cx="152400" cy="486507"/>
          </a:xfrm>
        </p:grpSpPr>
        <p:cxnSp>
          <p:nvCxnSpPr>
            <p:cNvPr id="924" name="Google Shape;92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6" name="Google Shape;926;p44"/>
          <p:cNvGrpSpPr/>
          <p:nvPr/>
        </p:nvGrpSpPr>
        <p:grpSpPr>
          <a:xfrm>
            <a:off x="7287901" y="-105562"/>
            <a:ext cx="152400" cy="91609"/>
            <a:chOff x="7983415" y="6582508"/>
            <a:chExt cx="152400" cy="486507"/>
          </a:xfrm>
        </p:grpSpPr>
        <p:cxnSp>
          <p:nvCxnSpPr>
            <p:cNvPr id="927" name="Google Shape;92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9" name="Google Shape;929;p44"/>
          <p:cNvGrpSpPr/>
          <p:nvPr/>
        </p:nvGrpSpPr>
        <p:grpSpPr>
          <a:xfrm>
            <a:off x="6589644" y="-105562"/>
            <a:ext cx="152400" cy="91609"/>
            <a:chOff x="7983415" y="6582508"/>
            <a:chExt cx="152400" cy="486507"/>
          </a:xfrm>
        </p:grpSpPr>
        <p:cxnSp>
          <p:nvCxnSpPr>
            <p:cNvPr id="930" name="Google Shape;93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2" name="Google Shape;932;p44"/>
          <p:cNvGrpSpPr/>
          <p:nvPr/>
        </p:nvGrpSpPr>
        <p:grpSpPr>
          <a:xfrm>
            <a:off x="5891387" y="-105562"/>
            <a:ext cx="152400" cy="91609"/>
            <a:chOff x="7983415" y="6582508"/>
            <a:chExt cx="152400" cy="486507"/>
          </a:xfrm>
        </p:grpSpPr>
        <p:cxnSp>
          <p:nvCxnSpPr>
            <p:cNvPr id="933" name="Google Shape;93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5" name="Google Shape;935;p44"/>
          <p:cNvGrpSpPr/>
          <p:nvPr/>
        </p:nvGrpSpPr>
        <p:grpSpPr>
          <a:xfrm>
            <a:off x="5193129" y="-105562"/>
            <a:ext cx="152400" cy="91609"/>
            <a:chOff x="7983415" y="6582508"/>
            <a:chExt cx="152400" cy="486507"/>
          </a:xfrm>
        </p:grpSpPr>
        <p:cxnSp>
          <p:nvCxnSpPr>
            <p:cNvPr id="936" name="Google Shape;93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8" name="Google Shape;938;p44"/>
          <p:cNvGrpSpPr/>
          <p:nvPr/>
        </p:nvGrpSpPr>
        <p:grpSpPr>
          <a:xfrm>
            <a:off x="4494873" y="-105562"/>
            <a:ext cx="152400" cy="91609"/>
            <a:chOff x="7983415" y="6582508"/>
            <a:chExt cx="152400" cy="486507"/>
          </a:xfrm>
        </p:grpSpPr>
        <p:cxnSp>
          <p:nvCxnSpPr>
            <p:cNvPr id="939" name="Google Shape;93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0" name="Google Shape;94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41" name="Google Shape;941;p44"/>
          <p:cNvGrpSpPr/>
          <p:nvPr/>
        </p:nvGrpSpPr>
        <p:grpSpPr>
          <a:xfrm>
            <a:off x="3796616" y="-105562"/>
            <a:ext cx="152400" cy="91609"/>
            <a:chOff x="7983415" y="6582508"/>
            <a:chExt cx="152400" cy="486507"/>
          </a:xfrm>
        </p:grpSpPr>
        <p:cxnSp>
          <p:nvCxnSpPr>
            <p:cNvPr id="942" name="Google Shape;94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3" name="Google Shape;94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44" name="Google Shape;944;p44"/>
          <p:cNvGrpSpPr/>
          <p:nvPr/>
        </p:nvGrpSpPr>
        <p:grpSpPr>
          <a:xfrm>
            <a:off x="3098359" y="-105562"/>
            <a:ext cx="152400" cy="91609"/>
            <a:chOff x="7983415" y="6582508"/>
            <a:chExt cx="152400" cy="486507"/>
          </a:xfrm>
        </p:grpSpPr>
        <p:cxnSp>
          <p:nvCxnSpPr>
            <p:cNvPr id="945" name="Google Shape;94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6" name="Google Shape;94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47" name="Google Shape;947;p44"/>
          <p:cNvGrpSpPr/>
          <p:nvPr/>
        </p:nvGrpSpPr>
        <p:grpSpPr>
          <a:xfrm>
            <a:off x="2400102" y="-105562"/>
            <a:ext cx="152400" cy="91609"/>
            <a:chOff x="7983415" y="6582508"/>
            <a:chExt cx="152400" cy="486507"/>
          </a:xfrm>
        </p:grpSpPr>
        <p:cxnSp>
          <p:nvCxnSpPr>
            <p:cNvPr id="948" name="Google Shape;94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9" name="Google Shape;94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50" name="Google Shape;950;p44"/>
          <p:cNvGrpSpPr/>
          <p:nvPr/>
        </p:nvGrpSpPr>
        <p:grpSpPr>
          <a:xfrm>
            <a:off x="1701845" y="-105562"/>
            <a:ext cx="152400" cy="91609"/>
            <a:chOff x="7983415" y="6582508"/>
            <a:chExt cx="152400" cy="486507"/>
          </a:xfrm>
        </p:grpSpPr>
        <p:cxnSp>
          <p:nvCxnSpPr>
            <p:cNvPr id="951" name="Google Shape;95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52" name="Google Shape;95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53" name="Google Shape;953;p44"/>
          <p:cNvGrpSpPr/>
          <p:nvPr/>
        </p:nvGrpSpPr>
        <p:grpSpPr>
          <a:xfrm>
            <a:off x="1003587" y="-105562"/>
            <a:ext cx="152400" cy="91609"/>
            <a:chOff x="7983415" y="6582508"/>
            <a:chExt cx="152400" cy="486507"/>
          </a:xfrm>
        </p:grpSpPr>
        <p:cxnSp>
          <p:nvCxnSpPr>
            <p:cNvPr id="954" name="Google Shape;95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55" name="Google Shape;95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956" name="Google Shape;956;p44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7" name="Google Shape;957;p4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8" name="Google Shape;958;p44"/>
          <p:cNvSpPr txBox="1"/>
          <p:nvPr>
            <p:ph idx="4" type="subTitle"/>
          </p:nvPr>
        </p:nvSpPr>
        <p:spPr>
          <a:xfrm>
            <a:off x="459488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5"/>
          <p:cNvSpPr txBox="1"/>
          <p:nvPr>
            <p:ph idx="1" type="body"/>
          </p:nvPr>
        </p:nvSpPr>
        <p:spPr>
          <a:xfrm>
            <a:off x="459486" y="1371600"/>
            <a:ext cx="1942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1" name="Google Shape;961;p45"/>
          <p:cNvSpPr txBox="1"/>
          <p:nvPr>
            <p:ph idx="2" type="body"/>
          </p:nvPr>
        </p:nvSpPr>
        <p:spPr>
          <a:xfrm>
            <a:off x="2536179" y="1371600"/>
            <a:ext cx="19425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2" name="Google Shape;962;p45"/>
          <p:cNvSpPr txBox="1"/>
          <p:nvPr>
            <p:ph idx="3" type="body"/>
          </p:nvPr>
        </p:nvSpPr>
        <p:spPr>
          <a:xfrm>
            <a:off x="4640304" y="1371600"/>
            <a:ext cx="19425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3" name="Google Shape;963;p45"/>
          <p:cNvSpPr txBox="1"/>
          <p:nvPr>
            <p:ph idx="4" type="body"/>
          </p:nvPr>
        </p:nvSpPr>
        <p:spPr>
          <a:xfrm>
            <a:off x="6744429" y="1371600"/>
            <a:ext cx="19425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964" name="Google Shape;964;p45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965" name="Google Shape;965;p4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66" name="Google Shape;966;p4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7" name="Google Shape;967;p4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68" name="Google Shape;968;p4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9" name="Google Shape;96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0" name="Google Shape;97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1" name="Google Shape;971;p4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2" name="Google Shape;97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3" name="Google Shape;97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4" name="Google Shape;974;p4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5" name="Google Shape;97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6" name="Google Shape;97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7" name="Google Shape;977;p4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8" name="Google Shape;97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9" name="Google Shape;97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0" name="Google Shape;980;p4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1" name="Google Shape;98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2" name="Google Shape;98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3" name="Google Shape;983;p4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4" name="Google Shape;98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5" name="Google Shape;98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6" name="Google Shape;986;p4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7" name="Google Shape;98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8" name="Google Shape;98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9" name="Google Shape;989;p4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0" name="Google Shape;99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1" name="Google Shape;99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2" name="Google Shape;992;p4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3" name="Google Shape;99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4" name="Google Shape;99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5" name="Google Shape;995;p4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6" name="Google Shape;99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7" name="Google Shape;99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8" name="Google Shape;998;p4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9" name="Google Shape;99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0" name="Google Shape;100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01" name="Google Shape;1001;p45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002" name="Google Shape;1002;p4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03" name="Google Shape;1003;p4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4" name="Google Shape;100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6" name="Google Shape;1006;p4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7" name="Google Shape;100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9" name="Google Shape;1009;p4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0" name="Google Shape;101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2" name="Google Shape;1012;p4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3" name="Google Shape;101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5" name="Google Shape;1015;p4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6" name="Google Shape;101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7" name="Google Shape;101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8" name="Google Shape;1018;p4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9" name="Google Shape;101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0" name="Google Shape;102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1" name="Google Shape;1021;p4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2" name="Google Shape;102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3" name="Google Shape;102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4" name="Google Shape;1024;p4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5" name="Google Shape;102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6" name="Google Shape;102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7" name="Google Shape;1027;p4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8" name="Google Shape;102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9" name="Google Shape;102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0" name="Google Shape;1030;p4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1" name="Google Shape;103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2" name="Google Shape;103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3" name="Google Shape;1033;p4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4" name="Google Shape;103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5" name="Google Shape;103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6" name="Google Shape;1036;p4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7" name="Google Shape;1037;p45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038" name="Google Shape;1038;p4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9" name="Google Shape;1039;p4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0" name="Google Shape;104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1" name="Google Shape;104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2" name="Google Shape;1042;p4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3" name="Google Shape;104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4" name="Google Shape;104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5" name="Google Shape;1045;p4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6" name="Google Shape;104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7" name="Google Shape;104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8" name="Google Shape;1048;p4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9" name="Google Shape;104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0" name="Google Shape;105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1" name="Google Shape;1051;p4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2" name="Google Shape;105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3" name="Google Shape;105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4" name="Google Shape;1054;p4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5" name="Google Shape;105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6" name="Google Shape;105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7" name="Google Shape;1057;p4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8" name="Google Shape;105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9" name="Google Shape;105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0" name="Google Shape;1060;p4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1" name="Google Shape;106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2" name="Google Shape;106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3" name="Google Shape;1063;p4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4" name="Google Shape;106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5" name="Google Shape;106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6" name="Google Shape;1066;p4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7" name="Google Shape;106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8" name="Google Shape;106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9" name="Google Shape;1069;p4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0" name="Google Shape;107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1" name="Google Shape;107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72" name="Google Shape;1072;p4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3" name="Google Shape;1073;p4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74" name="Google Shape;1074;p4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5" name="Google Shape;1075;p4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6" name="Google Shape;1076;p4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7" name="Google Shape;107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8" name="Google Shape;107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9" name="Google Shape;1079;p4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0" name="Google Shape;108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1" name="Google Shape;108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2" name="Google Shape;1082;p4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3" name="Google Shape;108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4" name="Google Shape;108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5" name="Google Shape;1085;p4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6" name="Google Shape;108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7" name="Google Shape;108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8" name="Google Shape;1088;p4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9" name="Google Shape;108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0" name="Google Shape;109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1" name="Google Shape;1091;p4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2" name="Google Shape;109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3" name="Google Shape;109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4" name="Google Shape;1094;p4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5" name="Google Shape;109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6" name="Google Shape;109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7" name="Google Shape;1097;p4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8" name="Google Shape;109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9" name="Google Shape;109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0" name="Google Shape;1100;p4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1" name="Google Shape;110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2" name="Google Shape;110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3" name="Google Shape;1103;p4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4" name="Google Shape;110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5" name="Google Shape;110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6" name="Google Shape;1106;p4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7" name="Google Shape;110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8" name="Google Shape;110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9" name="Google Shape;1109;p45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0" name="Google Shape;1110;p4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1" name="Google Shape;1111;p45"/>
          <p:cNvSpPr txBox="1"/>
          <p:nvPr>
            <p:ph idx="5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6"/>
          <p:cNvSpPr txBox="1"/>
          <p:nvPr>
            <p:ph idx="1" type="body"/>
          </p:nvPr>
        </p:nvSpPr>
        <p:spPr>
          <a:xfrm>
            <a:off x="459486" y="1371600"/>
            <a:ext cx="15234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4" name="Google Shape;1114;p46"/>
          <p:cNvSpPr txBox="1"/>
          <p:nvPr>
            <p:ph idx="2" type="body"/>
          </p:nvPr>
        </p:nvSpPr>
        <p:spPr>
          <a:xfrm>
            <a:off x="2114291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5" name="Google Shape;1115;p46"/>
          <p:cNvSpPr txBox="1"/>
          <p:nvPr>
            <p:ph idx="3" type="body"/>
          </p:nvPr>
        </p:nvSpPr>
        <p:spPr>
          <a:xfrm>
            <a:off x="3796528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6" name="Google Shape;1116;p46"/>
          <p:cNvSpPr txBox="1"/>
          <p:nvPr>
            <p:ph idx="4" type="body"/>
          </p:nvPr>
        </p:nvSpPr>
        <p:spPr>
          <a:xfrm>
            <a:off x="5478766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7" name="Google Shape;1117;p46"/>
          <p:cNvSpPr txBox="1"/>
          <p:nvPr>
            <p:ph idx="5" type="body"/>
          </p:nvPr>
        </p:nvSpPr>
        <p:spPr>
          <a:xfrm>
            <a:off x="7161002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1118" name="Google Shape;1118;p46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1119" name="Google Shape;1119;p4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20" name="Google Shape;1120;p4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4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22" name="Google Shape;1122;p4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3" name="Google Shape;112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4" name="Google Shape;112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5" name="Google Shape;1125;p4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6" name="Google Shape;112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7" name="Google Shape;112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8" name="Google Shape;1128;p4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9" name="Google Shape;112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0" name="Google Shape;113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1" name="Google Shape;1131;p4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2" name="Google Shape;113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3" name="Google Shape;113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4" name="Google Shape;1134;p4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5" name="Google Shape;113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6" name="Google Shape;113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7" name="Google Shape;1137;p4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8" name="Google Shape;113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9" name="Google Shape;113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0" name="Google Shape;1140;p4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1" name="Google Shape;114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3" name="Google Shape;1143;p4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4" name="Google Shape;114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5" name="Google Shape;114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6" name="Google Shape;1146;p4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7" name="Google Shape;114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8" name="Google Shape;114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9" name="Google Shape;1149;p4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0" name="Google Shape;115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1" name="Google Shape;115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2" name="Google Shape;1152;p4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3" name="Google Shape;115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55" name="Google Shape;1155;p46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156" name="Google Shape;1156;p4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57" name="Google Shape;1157;p4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8" name="Google Shape;115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9" name="Google Shape;115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0" name="Google Shape;1160;p4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1" name="Google Shape;116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2" name="Google Shape;116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3" name="Google Shape;1163;p4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4" name="Google Shape;116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5" name="Google Shape;116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6" name="Google Shape;1166;p4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7" name="Google Shape;116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8" name="Google Shape;116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9" name="Google Shape;1169;p4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0" name="Google Shape;117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1" name="Google Shape;117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2" name="Google Shape;1172;p4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3" name="Google Shape;117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4" name="Google Shape;117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5" name="Google Shape;1175;p4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6" name="Google Shape;117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7" name="Google Shape;117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8" name="Google Shape;1178;p4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9" name="Google Shape;117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0" name="Google Shape;118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1" name="Google Shape;1181;p4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2" name="Google Shape;118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4" name="Google Shape;1184;p4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5" name="Google Shape;118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6" name="Google Shape;118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7" name="Google Shape;1187;p4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8" name="Google Shape;118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90" name="Google Shape;1190;p4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91" name="Google Shape;1191;p46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192" name="Google Shape;1192;p4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93" name="Google Shape;1193;p4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4" name="Google Shape;119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5" name="Google Shape;119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6" name="Google Shape;1196;p4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7" name="Google Shape;119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8" name="Google Shape;119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9" name="Google Shape;1199;p4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0" name="Google Shape;120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1" name="Google Shape;120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2" name="Google Shape;1202;p4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3" name="Google Shape;120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4" name="Google Shape;120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5" name="Google Shape;1205;p4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6" name="Google Shape;120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7" name="Google Shape;120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8" name="Google Shape;1208;p4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9" name="Google Shape;120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0" name="Google Shape;121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1" name="Google Shape;1211;p4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2" name="Google Shape;121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3" name="Google Shape;121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4" name="Google Shape;1214;p4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5" name="Google Shape;121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6" name="Google Shape;121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7" name="Google Shape;1217;p4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8" name="Google Shape;121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9" name="Google Shape;121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0" name="Google Shape;1220;p4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1" name="Google Shape;122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2" name="Google Shape;122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3" name="Google Shape;1223;p4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4" name="Google Shape;122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5" name="Google Shape;122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26" name="Google Shape;1226;p4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7" name="Google Shape;1227;p46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8" name="Google Shape;1228;p4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p4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30" name="Google Shape;1230;p4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1" name="Google Shape;123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2" name="Google Shape;123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3" name="Google Shape;1233;p4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4" name="Google Shape;123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5" name="Google Shape;123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6" name="Google Shape;1236;p4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7" name="Google Shape;123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8" name="Google Shape;123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9" name="Google Shape;1239;p4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0" name="Google Shape;124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1" name="Google Shape;124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2" name="Google Shape;1242;p4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3" name="Google Shape;124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4" name="Google Shape;124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5" name="Google Shape;1245;p4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6" name="Google Shape;124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7" name="Google Shape;124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8" name="Google Shape;1248;p4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9" name="Google Shape;124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1" name="Google Shape;1251;p4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2" name="Google Shape;125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4" name="Google Shape;1254;p4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5" name="Google Shape;125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7" name="Google Shape;1257;p4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8" name="Google Shape;125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0" name="Google Shape;1260;p4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1" name="Google Shape;126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2" name="Google Shape;126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63" name="Google Shape;1263;p46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4" name="Google Shape;1264;p46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46"/>
          <p:cNvSpPr txBox="1"/>
          <p:nvPr>
            <p:ph idx="6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Right">
  <p:cSld name="Content with Caption Right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9"/>
          <p:cNvSpPr txBox="1"/>
          <p:nvPr>
            <p:ph idx="1" type="body"/>
          </p:nvPr>
        </p:nvSpPr>
        <p:spPr>
          <a:xfrm>
            <a:off x="459486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 sz="15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 sz="1500"/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70" name="Google Shape;1270;p49"/>
          <p:cNvSpPr txBox="1"/>
          <p:nvPr>
            <p:ph idx="2" type="body"/>
          </p:nvPr>
        </p:nvSpPr>
        <p:spPr>
          <a:xfrm>
            <a:off x="568116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271" name="Google Shape;1271;p49"/>
          <p:cNvSpPr txBox="1"/>
          <p:nvPr>
            <p:ph type="title"/>
          </p:nvPr>
        </p:nvSpPr>
        <p:spPr>
          <a:xfrm>
            <a:off x="567196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4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41"/>
          <p:cNvSpPr txBox="1"/>
          <p:nvPr>
            <p:ph idx="1" type="body"/>
          </p:nvPr>
        </p:nvSpPr>
        <p:spPr>
          <a:xfrm>
            <a:off x="459488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4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Left" type="objTx">
  <p:cSld name="OBJECT_WITH_CAPTION_TEX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>
            <p:ph type="title"/>
          </p:nvPr>
        </p:nvSpPr>
        <p:spPr>
          <a:xfrm>
            <a:off x="459486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48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 sz="15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 sz="1500"/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 sz="15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»"/>
              <a:defRPr sz="12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19" name="Google Shape;319;p48"/>
          <p:cNvSpPr txBox="1"/>
          <p:nvPr>
            <p:ph idx="2" type="body"/>
          </p:nvPr>
        </p:nvSpPr>
        <p:spPr>
          <a:xfrm>
            <a:off x="459486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320" name="Google Shape;320;p4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idx="1" type="body"/>
          </p:nvPr>
        </p:nvSpPr>
        <p:spPr>
          <a:xfrm>
            <a:off x="459486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3" name="Google Shape;323;p43"/>
          <p:cNvSpPr txBox="1"/>
          <p:nvPr>
            <p:ph idx="2" type="body"/>
          </p:nvPr>
        </p:nvSpPr>
        <p:spPr>
          <a:xfrm>
            <a:off x="459486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24" name="Google Shape;324;p43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5" name="Google Shape;325;p43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26" name="Google Shape;326;p43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p4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43"/>
          <p:cNvSpPr txBox="1"/>
          <p:nvPr>
            <p:ph idx="5" type="subTitle"/>
          </p:nvPr>
        </p:nvSpPr>
        <p:spPr>
          <a:xfrm>
            <a:off x="459488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type="ctrTitle"/>
          </p:nvPr>
        </p:nvSpPr>
        <p:spPr>
          <a:xfrm>
            <a:off x="458657" y="850949"/>
            <a:ext cx="82266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34"/>
          <p:cNvSpPr txBox="1"/>
          <p:nvPr>
            <p:ph idx="1" type="subTitle"/>
          </p:nvPr>
        </p:nvSpPr>
        <p:spPr>
          <a:xfrm>
            <a:off x="457732" y="2914651"/>
            <a:ext cx="82266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32" name="Google Shape;332;p34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333" name="Google Shape;333;p3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34" name="Google Shape;334;p3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3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36" name="Google Shape;336;p3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7" name="Google Shape;33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8" name="Google Shape;33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9" name="Google Shape;339;p3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0" name="Google Shape;34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1" name="Google Shape;34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2" name="Google Shape;342;p3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3" name="Google Shape;34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4" name="Google Shape;34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5" name="Google Shape;345;p3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6" name="Google Shape;34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7" name="Google Shape;34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8" name="Google Shape;348;p3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9" name="Google Shape;34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0" name="Google Shape;35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1" name="Google Shape;351;p3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2" name="Google Shape;35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" name="Google Shape;354;p3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5" name="Google Shape;35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" name="Google Shape;357;p3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8" name="Google Shape;35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p3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1" name="Google Shape;36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3" name="Google Shape;363;p3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4" name="Google Shape;36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" name="Google Shape;366;p3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7" name="Google Shape;36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8" name="Google Shape;36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69" name="Google Shape;369;p34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370" name="Google Shape;370;p3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71" name="Google Shape;371;p3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2" name="Google Shape;37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3" name="Google Shape;37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4" name="Google Shape;374;p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5" name="Google Shape;37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6" name="Google Shape;37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7" name="Google Shape;377;p3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8" name="Google Shape;37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9" name="Google Shape;37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0" name="Google Shape;380;p3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1" name="Google Shape;38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2" name="Google Shape;38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3" name="Google Shape;383;p3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4" name="Google Shape;38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5" name="Google Shape;38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6" name="Google Shape;386;p3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7" name="Google Shape;38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8" name="Google Shape;38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9" name="Google Shape;389;p3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0" name="Google Shape;39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1" name="Google Shape;39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2" name="Google Shape;392;p3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3" name="Google Shape;39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4" name="Google Shape;39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5" name="Google Shape;395;p3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6" name="Google Shape;39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7" name="Google Shape;39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8" name="Google Shape;398;p3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9" name="Google Shape;39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0" name="Google Shape;40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1" name="Google Shape;401;p3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2" name="Google Shape;40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3" name="Google Shape;40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04" name="Google Shape;404;p3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05" name="Google Shape;405;p34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406" name="Google Shape;406;p3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07" name="Google Shape;407;p3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8" name="Google Shape;40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9" name="Google Shape;40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0" name="Google Shape;410;p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1" name="Google Shape;41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2" name="Google Shape;41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3" name="Google Shape;413;p3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4" name="Google Shape;41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5" name="Google Shape;41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6" name="Google Shape;416;p3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7" name="Google Shape;41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8" name="Google Shape;41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9" name="Google Shape;419;p3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0" name="Google Shape;42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1" name="Google Shape;42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2" name="Google Shape;422;p3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3" name="Google Shape;42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4" name="Google Shape;42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5" name="Google Shape;425;p3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6" name="Google Shape;42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7" name="Google Shape;42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8" name="Google Shape;428;p3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9" name="Google Shape;42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0" name="Google Shape;43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1" name="Google Shape;431;p3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2" name="Google Shape;43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3" name="Google Shape;43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4" name="Google Shape;434;p3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5" name="Google Shape;43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6" name="Google Shape;43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7" name="Google Shape;437;p3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8" name="Google Shape;43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9" name="Google Shape;43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40" name="Google Shape;440;p3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41" name="Google Shape;441;p3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42" name="Google Shape;442;p3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3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44" name="Google Shape;444;p3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5" name="Google Shape;44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6" name="Google Shape;44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7" name="Google Shape;447;p3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8" name="Google Shape;44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9" name="Google Shape;44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0" name="Google Shape;450;p3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1" name="Google Shape;45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3" name="Google Shape;453;p3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4" name="Google Shape;45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5" name="Google Shape;45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6" name="Google Shape;456;p3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7" name="Google Shape;45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8" name="Google Shape;45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9" name="Google Shape;459;p3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0" name="Google Shape;46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1" name="Google Shape;46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2" name="Google Shape;462;p3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3" name="Google Shape;46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4" name="Google Shape;46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5" name="Google Shape;465;p3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6" name="Google Shape;46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7" name="Google Shape;46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8" name="Google Shape;468;p3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9" name="Google Shape;46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0" name="Google Shape;47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1" name="Google Shape;471;p3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2" name="Google Shape;47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3" name="Google Shape;47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4" name="Google Shape;474;p3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5" name="Google Shape;47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6" name="Google Shape;47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477" name="Google Shape;47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2769" y="306262"/>
            <a:ext cx="1327150" cy="44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78" name="Google Shape;4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12" y="242811"/>
            <a:ext cx="2400299" cy="54178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4"/>
          <p:cNvSpPr txBox="1"/>
          <p:nvPr>
            <p:ph idx="12" type="sldNum"/>
          </p:nvPr>
        </p:nvSpPr>
        <p:spPr>
          <a:xfrm>
            <a:off x="8210681" y="4770096"/>
            <a:ext cx="54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/>
          <p:nvPr>
            <p:ph type="ctrTitle"/>
          </p:nvPr>
        </p:nvSpPr>
        <p:spPr>
          <a:xfrm>
            <a:off x="458657" y="1338679"/>
            <a:ext cx="8226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rial"/>
              <a:buNone/>
              <a:defRPr sz="4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" type="subTitle"/>
          </p:nvPr>
        </p:nvSpPr>
        <p:spPr>
          <a:xfrm>
            <a:off x="458663" y="2071858"/>
            <a:ext cx="82266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83" name="Google Shape;483;p35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484" name="Google Shape;484;p3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85" name="Google Shape;485;p3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6" name="Google Shape;486;p3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7" name="Google Shape;487;p3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8" name="Google Shape;48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9" name="Google Shape;48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0" name="Google Shape;490;p3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1" name="Google Shape;49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2" name="Google Shape;49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3" name="Google Shape;493;p3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4" name="Google Shape;49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5" name="Google Shape;49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6" name="Google Shape;496;p3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7" name="Google Shape;49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8" name="Google Shape;49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9" name="Google Shape;499;p3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0" name="Google Shape;50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1" name="Google Shape;50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2" name="Google Shape;502;p3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3" name="Google Shape;50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" name="Google Shape;505;p3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6" name="Google Shape;50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8" name="Google Shape;508;p3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9" name="Google Shape;50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3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2" name="Google Shape;51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4" name="Google Shape;514;p3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5" name="Google Shape;51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" name="Google Shape;517;p3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8" name="Google Shape;51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20" name="Google Shape;520;p35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21" name="Google Shape;521;p3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22" name="Google Shape;522;p3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3" name="Google Shape;52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4" name="Google Shape;52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5" name="Google Shape;525;p3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6" name="Google Shape;52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7" name="Google Shape;52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8" name="Google Shape;528;p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9" name="Google Shape;52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0" name="Google Shape;53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1" name="Google Shape;531;p3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2" name="Google Shape;53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3" name="Google Shape;53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4" name="Google Shape;534;p3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5" name="Google Shape;53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6" name="Google Shape;53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7" name="Google Shape;537;p3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8" name="Google Shape;53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9" name="Google Shape;53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0" name="Google Shape;540;p3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1" name="Google Shape;54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2" name="Google Shape;54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3" name="Google Shape;543;p3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4" name="Google Shape;54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5" name="Google Shape;54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6" name="Google Shape;546;p3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7" name="Google Shape;54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8" name="Google Shape;54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9" name="Google Shape;549;p3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0" name="Google Shape;55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1" name="Google Shape;55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2" name="Google Shape;552;p3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3" name="Google Shape;55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4" name="Google Shape;55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55" name="Google Shape;555;p3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56" name="Google Shape;556;p35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57" name="Google Shape;557;p3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58" name="Google Shape;558;p3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9" name="Google Shape;55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0" name="Google Shape;56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1" name="Google Shape;561;p3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2" name="Google Shape;56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3" name="Google Shape;56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4" name="Google Shape;564;p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5" name="Google Shape;56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6" name="Google Shape;56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7" name="Google Shape;567;p3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8" name="Google Shape;56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9" name="Google Shape;56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0" name="Google Shape;570;p3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1" name="Google Shape;57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2" name="Google Shape;57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3" name="Google Shape;573;p3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4" name="Google Shape;57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5" name="Google Shape;57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6" name="Google Shape;576;p3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7" name="Google Shape;57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8" name="Google Shape;57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" name="Google Shape;579;p3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0" name="Google Shape;58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1" name="Google Shape;58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2" name="Google Shape;582;p3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3" name="Google Shape;58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4" name="Google Shape;58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5" name="Google Shape;585;p3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6" name="Google Shape;58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7" name="Google Shape;58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8" name="Google Shape;588;p3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9" name="Google Shape;58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0" name="Google Shape;59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91" name="Google Shape;591;p3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92" name="Google Shape;592;p3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593" name="Google Shape;593;p3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4" name="Google Shape;594;p3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95" name="Google Shape;595;p3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6" name="Google Shape;59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7" name="Google Shape;59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8" name="Google Shape;598;p3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9" name="Google Shape;59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0" name="Google Shape;60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" name="Google Shape;601;p3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2" name="Google Shape;60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3" name="Google Shape;60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4" name="Google Shape;604;p3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5" name="Google Shape;60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6" name="Google Shape;60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7" name="Google Shape;607;p3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8" name="Google Shape;60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0" name="Google Shape;610;p3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1" name="Google Shape;61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2" name="Google Shape;61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3" name="Google Shape;613;p3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4" name="Google Shape;61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5" name="Google Shape;61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6" name="Google Shape;616;p3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7" name="Google Shape;61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9" name="Google Shape;619;p3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0" name="Google Shape;62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1" name="Google Shape;62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" name="Google Shape;622;p3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3" name="Google Shape;62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4" name="Google Shape;62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5" name="Google Shape;625;p3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6" name="Google Shape;62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7" name="Google Shape;62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close up of a sign&#10;&#10;Description automatically generated" id="628" name="Google Shape;62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20" y="304800"/>
            <a:ext cx="2400299" cy="612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29" name="Google Shape;62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084" y="308610"/>
            <a:ext cx="1330452" cy="43073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5"/>
          <p:cNvSpPr/>
          <p:nvPr/>
        </p:nvSpPr>
        <p:spPr>
          <a:xfrm>
            <a:off x="384600" y="4782075"/>
            <a:ext cx="1793400" cy="25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36"/>
          <p:cNvGrpSpPr/>
          <p:nvPr/>
        </p:nvGrpSpPr>
        <p:grpSpPr>
          <a:xfrm>
            <a:off x="-147865" y="-104421"/>
            <a:ext cx="9439922" cy="5352395"/>
            <a:chOff x="-151324" y="-141165"/>
            <a:chExt cx="9439922" cy="7136527"/>
          </a:xfrm>
        </p:grpSpPr>
        <p:grpSp>
          <p:nvGrpSpPr>
            <p:cNvPr id="633" name="Google Shape;633;p3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634" name="Google Shape;634;p3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p3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36" name="Google Shape;636;p3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7" name="Google Shape;63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" name="Google Shape;639;p3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0" name="Google Shape;64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" name="Google Shape;642;p3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3" name="Google Shape;64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" name="Google Shape;645;p3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6" name="Google Shape;64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7" name="Google Shape;64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" name="Google Shape;648;p3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9" name="Google Shape;64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" name="Google Shape;651;p3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2" name="Google Shape;65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" name="Google Shape;654;p3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5" name="Google Shape;65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6" name="Google Shape;65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" name="Google Shape;657;p3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8" name="Google Shape;65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9" name="Google Shape;65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" name="Google Shape;660;p3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1" name="Google Shape;66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3" name="Google Shape;663;p3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4" name="Google Shape;66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5" name="Google Shape;66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6" name="Google Shape;666;p3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7" name="Google Shape;66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8" name="Google Shape;66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69" name="Google Shape;669;p36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670" name="Google Shape;670;p3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71" name="Google Shape;671;p3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2" name="Google Shape;67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" name="Google Shape;674;p3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5" name="Google Shape;67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" name="Google Shape;677;p3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8" name="Google Shape;67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0" name="Google Shape;680;p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1" name="Google Shape;68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" name="Google Shape;683;p3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4" name="Google Shape;68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" name="Google Shape;686;p3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7" name="Google Shape;68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8" name="Google Shape;68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" name="Google Shape;689;p3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0" name="Google Shape;69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3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3" name="Google Shape;69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3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6" name="Google Shape;69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8" name="Google Shape;698;p3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9" name="Google Shape;69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0" name="Google Shape;70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1" name="Google Shape;701;p3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2" name="Google Shape;70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3" name="Google Shape;70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04" name="Google Shape;704;p3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05" name="Google Shape;705;p36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706" name="Google Shape;706;p3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07" name="Google Shape;707;p3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8" name="Google Shape;70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" name="Google Shape;710;p3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1" name="Google Shape;71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" name="Google Shape;713;p3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4" name="Google Shape;71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" name="Google Shape;716;p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7" name="Google Shape;71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3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0" name="Google Shape;72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" name="Google Shape;722;p3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3" name="Google Shape;72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" name="Google Shape;725;p3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6" name="Google Shape;72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7" name="Google Shape;72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8" name="Google Shape;728;p3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9" name="Google Shape;72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1" name="Google Shape;731;p3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2" name="Google Shape;73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4" name="Google Shape;734;p3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5" name="Google Shape;73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6" name="Google Shape;73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7" name="Google Shape;737;p3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8" name="Google Shape;73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9" name="Google Shape;73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40" name="Google Shape;740;p3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41" name="Google Shape;741;p36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742" name="Google Shape;742;p3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3" name="Google Shape;743;p3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44" name="Google Shape;744;p3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5" name="Google Shape;74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6" name="Google Shape;74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" name="Google Shape;747;p3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8" name="Google Shape;74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9" name="Google Shape;74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" name="Google Shape;750;p3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1" name="Google Shape;75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2" name="Google Shape;75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3" name="Google Shape;753;p3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4" name="Google Shape;75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5" name="Google Shape;75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6" name="Google Shape;756;p3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7" name="Google Shape;75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8" name="Google Shape;75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9" name="Google Shape;759;p3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0" name="Google Shape;76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1" name="Google Shape;76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2" name="Google Shape;762;p3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3" name="Google Shape;76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4" name="Google Shape;76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5" name="Google Shape;765;p3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6" name="Google Shape;76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7" name="Google Shape;76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8" name="Google Shape;768;p3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9" name="Google Shape;76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1" name="Google Shape;771;p3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72" name="Google Shape;77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3" name="Google Shape;77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4" name="Google Shape;774;p3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75" name="Google Shape;77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6" name="Google Shape;77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77" name="Google Shape;777;p36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8" name="Google Shape;778;p36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9" name="Google Shape;779;p36"/>
          <p:cNvSpPr txBox="1"/>
          <p:nvPr>
            <p:ph idx="1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0" name="Google Shape;780;p36"/>
          <p:cNvSpPr txBox="1"/>
          <p:nvPr>
            <p:ph idx="2" type="body"/>
          </p:nvPr>
        </p:nvSpPr>
        <p:spPr>
          <a:xfrm>
            <a:off x="2525515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100"/>
            </a:lvl2pPr>
            <a:lvl3pPr indent="-2921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100"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–"/>
              <a:defRPr sz="11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100"/>
            </a:lvl5pPr>
            <a:lvl6pPr indent="-3048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6pPr>
            <a:lvl7pPr indent="-3048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7pPr>
            <a:lvl8pPr indent="-3048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8pPr>
            <a:lvl9pPr indent="-3048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9pPr>
          </a:lstStyle>
          <a:p/>
        </p:txBody>
      </p:sp>
      <p:sp>
        <p:nvSpPr>
          <p:cNvPr id="781" name="Google Shape;781;p36"/>
          <p:cNvSpPr txBox="1"/>
          <p:nvPr>
            <p:ph idx="3" type="body"/>
          </p:nvPr>
        </p:nvSpPr>
        <p:spPr>
          <a:xfrm>
            <a:off x="4620288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100"/>
            </a:lvl2pPr>
            <a:lvl3pPr indent="-2921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100"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–"/>
              <a:defRPr sz="11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100"/>
            </a:lvl5pPr>
            <a:lvl6pPr indent="-3048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6pPr>
            <a:lvl7pPr indent="-3048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7pPr>
            <a:lvl8pPr indent="-3048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8pPr>
            <a:lvl9pPr indent="-3048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9pPr>
          </a:lstStyle>
          <a:p/>
        </p:txBody>
      </p:sp>
      <p:sp>
        <p:nvSpPr>
          <p:cNvPr id="782" name="Google Shape;782;p36"/>
          <p:cNvSpPr txBox="1"/>
          <p:nvPr>
            <p:ph idx="4" type="body"/>
          </p:nvPr>
        </p:nvSpPr>
        <p:spPr>
          <a:xfrm>
            <a:off x="6717441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100"/>
            </a:lvl2pPr>
            <a:lvl3pPr indent="-2921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100"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–"/>
              <a:defRPr sz="11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100"/>
            </a:lvl5pPr>
            <a:lvl6pPr indent="-3048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6pPr>
            <a:lvl7pPr indent="-3048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7pPr>
            <a:lvl8pPr indent="-3048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8pPr>
            <a:lvl9pPr indent="-3048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9pPr>
          </a:lstStyle>
          <a:p/>
        </p:txBody>
      </p:sp>
      <p:sp>
        <p:nvSpPr>
          <p:cNvPr id="783" name="Google Shape;783;p36"/>
          <p:cNvSpPr txBox="1"/>
          <p:nvPr>
            <p:ph idx="5" type="body"/>
          </p:nvPr>
        </p:nvSpPr>
        <p:spPr>
          <a:xfrm>
            <a:off x="2525515" y="3086100"/>
            <a:ext cx="193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4" name="Google Shape;784;p36"/>
          <p:cNvSpPr txBox="1"/>
          <p:nvPr>
            <p:ph idx="6" type="body"/>
          </p:nvPr>
        </p:nvSpPr>
        <p:spPr>
          <a:xfrm>
            <a:off x="4620288" y="3086100"/>
            <a:ext cx="193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5" name="Google Shape;785;p36"/>
          <p:cNvSpPr txBox="1"/>
          <p:nvPr>
            <p:ph idx="7" type="body"/>
          </p:nvPr>
        </p:nvSpPr>
        <p:spPr>
          <a:xfrm>
            <a:off x="6715061" y="3086100"/>
            <a:ext cx="1944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6" name="Google Shape;786;p36"/>
          <p:cNvSpPr txBox="1"/>
          <p:nvPr>
            <p:ph idx="8" type="body"/>
          </p:nvPr>
        </p:nvSpPr>
        <p:spPr>
          <a:xfrm>
            <a:off x="459486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7" name="Google Shape;787;p36"/>
          <p:cNvSpPr txBox="1"/>
          <p:nvPr>
            <p:ph idx="9" type="body"/>
          </p:nvPr>
        </p:nvSpPr>
        <p:spPr>
          <a:xfrm>
            <a:off x="459486" y="3086100"/>
            <a:ext cx="193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9" name="Google Shape;789;p37"/>
          <p:cNvCxnSpPr/>
          <p:nvPr/>
        </p:nvCxnSpPr>
        <p:spPr>
          <a:xfrm>
            <a:off x="460845" y="3698621"/>
            <a:ext cx="822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0" name="Google Shape;790;p3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1" name="Google Shape;791;p37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rial"/>
              <a:buNone/>
              <a:defRPr sz="4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2" name="Google Shape;792;p37"/>
          <p:cNvSpPr txBox="1"/>
          <p:nvPr>
            <p:ph idx="1" type="subTitle"/>
          </p:nvPr>
        </p:nvSpPr>
        <p:spPr>
          <a:xfrm>
            <a:off x="459486" y="2726082"/>
            <a:ext cx="8226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793" name="Google Shape;793;p37"/>
          <p:cNvSpPr txBox="1"/>
          <p:nvPr/>
        </p:nvSpPr>
        <p:spPr>
          <a:xfrm>
            <a:off x="459486" y="3771900"/>
            <a:ext cx="822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8"/>
          <p:cNvSpPr txBox="1"/>
          <p:nvPr>
            <p:ph type="title"/>
          </p:nvPr>
        </p:nvSpPr>
        <p:spPr>
          <a:xfrm>
            <a:off x="457200" y="1196721"/>
            <a:ext cx="822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6" name="Google Shape;796;p3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7" name="Google Shape;797;p38"/>
          <p:cNvSpPr txBox="1"/>
          <p:nvPr>
            <p:ph idx="1" type="subTitle"/>
          </p:nvPr>
        </p:nvSpPr>
        <p:spPr>
          <a:xfrm>
            <a:off x="457199" y="2734182"/>
            <a:ext cx="82296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59486" y="340504"/>
            <a:ext cx="8229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59486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32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13" name="Google Shape;13;p3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3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3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3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3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3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3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3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3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3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3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3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3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3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32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0" name="Google Shape;50;p3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3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3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3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3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3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3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3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3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3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3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3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3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32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86" name="Google Shape;86;p3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3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3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3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3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3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3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3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3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3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3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3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3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3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3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3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3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3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3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3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3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3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3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3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3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3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3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8174625" y="4749752"/>
            <a:ext cx="54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32"/>
          <p:cNvSpPr txBox="1"/>
          <p:nvPr/>
        </p:nvSpPr>
        <p:spPr>
          <a:xfrm>
            <a:off x="2233050" y="4767275"/>
            <a:ext cx="573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rPr>
              <a:t>SVT </a:t>
            </a:r>
            <a:r>
              <a:rPr lang="en-US" sz="800">
                <a:solidFill>
                  <a:srgbClr val="888C8F"/>
                </a:solidFill>
              </a:rPr>
              <a:t>WP4/6 Mtg</a:t>
            </a:r>
            <a:r>
              <a:rPr b="0" i="0" lang="en-US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rPr>
              <a:t> | 202</a:t>
            </a:r>
            <a:r>
              <a:rPr lang="en-US" sz="800">
                <a:solidFill>
                  <a:srgbClr val="888C8F"/>
                </a:solidFill>
              </a:rPr>
              <a:t>6-05-20</a:t>
            </a:r>
            <a:r>
              <a:rPr b="0" i="0" lang="en-US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rPr>
              <a:t> | Joe Silber (LBNL) | </a:t>
            </a:r>
            <a:r>
              <a:rPr lang="en-US" sz="800">
                <a:solidFill>
                  <a:srgbClr val="888C8F"/>
                </a:solidFill>
              </a:rPr>
              <a:t>Sizing of the SVT air cooling system</a:t>
            </a:r>
            <a:endParaRPr b="0" i="0" sz="800" u="none" cap="none" strike="noStrike">
              <a:solidFill>
                <a:srgbClr val="888C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619" y="4707088"/>
            <a:ext cx="1214777" cy="37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9327" y="4647472"/>
            <a:ext cx="615662" cy="4431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indico.bnl.gov/event/30334/contributions/117626/attachments/67010/115094/ePIC%20SVT%20cooling%20system%20diagram%20-%20v3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s://www.atlascopco.com/en-us/compressors/air-compressor-blog/understanding-iso-classes-for-compressed-air-qualit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ndico.bnl.gov/event/30334/contributions/117626/attachments/67010/115126/2025-12-18%20-%20SVT%20Working%20Mtg%20-%20Cooling%20system%20and%20humidity%20-%20Silber%20-%20v1.pdf" TargetMode="External"/><Relationship Id="rId4" Type="http://schemas.openxmlformats.org/officeDocument/2006/relationships/hyperlink" Target="https://indico.bnl.gov/event/31239/contributions/118802/attachments/70196/120471/ePIC%20SVT%20cooling%20air%20flow%20stages%20-%20v19.xlsx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indico.bnl.gov/event/31239/contributions/118802/attachments/70196/120469/ePIC%20SVT%20air%20supply%20plant%20reqts%20-%20v3.xlsx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hyperlink" Target="https://www.overleaf.com/project/67170d690d68308814b3ba47" TargetMode="External"/><Relationship Id="rId6" Type="http://schemas.openxmlformats.org/officeDocument/2006/relationships/hyperlink" Target="https://www.overleaf.com/project/67170d690d68308814b3ba47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eic.jlab.org/Detector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s://indico.bnl.gov/event/30334/contributions/117626/attachments/67010/115124/ePIC%20SVT%20interior%20air%20volumes%20diagram%20-%20v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"/>
          <p:cNvSpPr txBox="1"/>
          <p:nvPr>
            <p:ph type="ctrTitle"/>
          </p:nvPr>
        </p:nvSpPr>
        <p:spPr>
          <a:xfrm>
            <a:off x="459486" y="1113375"/>
            <a:ext cx="8226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-US"/>
              <a:t>Sizing of the SVT air cooling system</a:t>
            </a:r>
            <a:endParaRPr/>
          </a:p>
        </p:txBody>
      </p:sp>
      <p:sp>
        <p:nvSpPr>
          <p:cNvPr id="1278" name="Google Shape;1278;p1"/>
          <p:cNvSpPr/>
          <p:nvPr/>
        </p:nvSpPr>
        <p:spPr>
          <a:xfrm>
            <a:off x="75250" y="4555675"/>
            <a:ext cx="7131000" cy="5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9" name="Google Shape;12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28" y="3903350"/>
            <a:ext cx="1576075" cy="113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"/>
          <p:cNvSpPr txBox="1"/>
          <p:nvPr>
            <p:ph idx="1" type="subTitle"/>
          </p:nvPr>
        </p:nvSpPr>
        <p:spPr>
          <a:xfrm>
            <a:off x="457725" y="3084000"/>
            <a:ext cx="82266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ePIC SVT WP4 / WP6 meeting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2026-05-20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Joe Silber (LBNL)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3b140afa049_0_14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92" name="Google Shape;1392;g3b140afa049_0_141"/>
          <p:cNvSpPr txBox="1"/>
          <p:nvPr>
            <p:ph idx="1" type="body"/>
          </p:nvPr>
        </p:nvSpPr>
        <p:spPr>
          <a:xfrm>
            <a:off x="459488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393" name="Google Shape;1393;g3b140afa049_0_14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4" name="Google Shape;1394;g3b140afa049_0_141"/>
          <p:cNvPicPr preferRelativeResize="0"/>
          <p:nvPr/>
        </p:nvPicPr>
        <p:blipFill rotWithShape="1">
          <a:blip r:embed="rId3">
            <a:alphaModFix/>
          </a:blip>
          <a:srcRect b="41393" l="0" r="0" t="0"/>
          <a:stretch/>
        </p:blipFill>
        <p:spPr>
          <a:xfrm>
            <a:off x="197025" y="121050"/>
            <a:ext cx="8743600" cy="45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g3b140afa049_0_141"/>
          <p:cNvSpPr/>
          <p:nvPr/>
        </p:nvSpPr>
        <p:spPr>
          <a:xfrm>
            <a:off x="155775" y="3010900"/>
            <a:ext cx="1967400" cy="55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g3b140afa049_0_141"/>
          <p:cNvSpPr txBox="1"/>
          <p:nvPr/>
        </p:nvSpPr>
        <p:spPr>
          <a:xfrm>
            <a:off x="103100" y="3687375"/>
            <a:ext cx="2747100" cy="348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425" lIns="27425" spcFirstLastPara="1" rIns="27425" wrap="square" tIns="27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Link:</a:t>
            </a:r>
            <a:endParaRPr b="0" i="0" sz="95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en-US" sz="950" u="sng" cap="none" strike="noStrike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ePIC SVT cooling system diagram - v3.pdf</a:t>
            </a:r>
            <a:endParaRPr b="0" i="0" sz="95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aad6d03e74_0_22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quality strategy</a:t>
            </a:r>
            <a:endParaRPr/>
          </a:p>
        </p:txBody>
      </p:sp>
      <p:sp>
        <p:nvSpPr>
          <p:cNvPr id="1403" name="Google Shape;1403;g3aad6d03e74_0_222"/>
          <p:cNvSpPr txBox="1"/>
          <p:nvPr>
            <p:ph idx="1" type="body"/>
          </p:nvPr>
        </p:nvSpPr>
        <p:spPr>
          <a:xfrm>
            <a:off x="85075" y="1200150"/>
            <a:ext cx="46035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ISO 8573-1:2010 defines compressed air purity classes</a:t>
            </a:r>
            <a:endParaRPr sz="1200"/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Supply air quality</a:t>
            </a:r>
            <a:endParaRPr sz="1200"/>
          </a:p>
          <a:p>
            <a:pPr indent="-3048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solid particulate: Class 1</a:t>
            </a:r>
            <a:endParaRPr sz="1200"/>
          </a:p>
          <a:p>
            <a:pPr indent="-3048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total oil: Class 1</a:t>
            </a:r>
            <a:endParaRPr sz="1200"/>
          </a:p>
          <a:p>
            <a:pPr indent="-3048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water: ≤ Class 3</a:t>
            </a:r>
            <a:r>
              <a:rPr lang="en-US" sz="1200">
                <a:solidFill>
                  <a:srgbClr val="FF0000"/>
                </a:solidFill>
              </a:rPr>
              <a:t>  (will come back to this later in talk)</a:t>
            </a:r>
            <a:endParaRPr sz="1200">
              <a:solidFill>
                <a:srgbClr val="FF0000"/>
              </a:solidFill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Air supply diverter valve</a:t>
            </a:r>
            <a:endParaRPr sz="1200"/>
          </a:p>
          <a:p>
            <a:pPr indent="-3048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vent supply air to bypass outlet for startup, air quality test, etc</a:t>
            </a:r>
            <a:endParaRPr sz="1200"/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Additional air filters at manifolds just outside ePIC</a:t>
            </a:r>
            <a:endParaRPr sz="1200"/>
          </a:p>
          <a:p>
            <a:pPr indent="-3048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extra line of defense</a:t>
            </a:r>
            <a:endParaRPr sz="1200"/>
          </a:p>
        </p:txBody>
      </p:sp>
      <p:sp>
        <p:nvSpPr>
          <p:cNvPr id="1404" name="Google Shape;1404;g3aad6d03e74_0_22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5" name="Google Shape;1405;g3aad6d03e74_0_222"/>
          <p:cNvPicPr preferRelativeResize="0"/>
          <p:nvPr/>
        </p:nvPicPr>
        <p:blipFill rotWithShape="1">
          <a:blip r:embed="rId3">
            <a:alphaModFix/>
          </a:blip>
          <a:srcRect b="1857" l="2111" r="2331" t="2895"/>
          <a:stretch/>
        </p:blipFill>
        <p:spPr>
          <a:xfrm>
            <a:off x="4770975" y="1201444"/>
            <a:ext cx="4183124" cy="2236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6" name="Google Shape;1406;g3aad6d03e74_0_222"/>
          <p:cNvSpPr txBox="1"/>
          <p:nvPr/>
        </p:nvSpPr>
        <p:spPr>
          <a:xfrm>
            <a:off x="6053494" y="3399325"/>
            <a:ext cx="299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Table 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ource: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Atlas Copco</a:t>
            </a:r>
            <a:endParaRPr b="0" i="0" sz="12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7" name="Google Shape;1407;g3aad6d03e74_0_222"/>
          <p:cNvSpPr/>
          <p:nvPr/>
        </p:nvSpPr>
        <p:spPr>
          <a:xfrm>
            <a:off x="7187700" y="2189500"/>
            <a:ext cx="725400" cy="57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g3aad6d03e74_0_222"/>
          <p:cNvSpPr/>
          <p:nvPr/>
        </p:nvSpPr>
        <p:spPr>
          <a:xfrm>
            <a:off x="5347900" y="2189500"/>
            <a:ext cx="1490400" cy="151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g3aad6d03e74_0_222"/>
          <p:cNvSpPr/>
          <p:nvPr/>
        </p:nvSpPr>
        <p:spPr>
          <a:xfrm>
            <a:off x="8170242" y="2189500"/>
            <a:ext cx="362700" cy="151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3e25d8b4921_0_25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see slides from December 2025 working meeting at Oxford</a:t>
            </a:r>
            <a:endParaRPr/>
          </a:p>
        </p:txBody>
      </p:sp>
      <p:sp>
        <p:nvSpPr>
          <p:cNvPr id="1416" name="Google Shape;1416;g3e25d8b4921_0_25"/>
          <p:cNvSpPr txBox="1"/>
          <p:nvPr>
            <p:ph idx="1" type="body"/>
          </p:nvPr>
        </p:nvSpPr>
        <p:spPr>
          <a:xfrm>
            <a:off x="459488" y="1200150"/>
            <a:ext cx="8229600" cy="3257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2025-12-18 - SVT Working Mtg - Cooling system and humidity - Silber - v1.pdf</a:t>
            </a:r>
            <a:endParaRPr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More details on how the system calculator spreadsheet works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Boundary conditions (flow rates, inlet temperature)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Power load detail estimates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Liquid cooling for CBs and SCBs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Historical dewpoint data (STAR and sPHENIX halls)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Insulation sizing calculation method for cold pipes outside the dry volume of SVT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More details on humidity management strategy (interlocks, exhaust flapper valves, etc)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And see latest rev of cooling system performance spreadsheet: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ePIC SVT cooling air flow stages - v19.xlsx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(note this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g3e25d8b4921_0_2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3aad6d03e74_0_88"/>
          <p:cNvSpPr txBox="1"/>
          <p:nvPr>
            <p:ph type="title"/>
          </p:nvPr>
        </p:nvSpPr>
        <p:spPr>
          <a:xfrm>
            <a:off x="255161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Cooling system performance baseline (Dec 2025, v15)</a:t>
            </a:r>
            <a:endParaRPr/>
          </a:p>
        </p:txBody>
      </p:sp>
      <p:sp>
        <p:nvSpPr>
          <p:cNvPr id="1424" name="Google Shape;1424;g3aad6d03e74_0_8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5" name="Google Shape;1425;g3aad6d03e74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48" y="1242831"/>
            <a:ext cx="9026751" cy="3327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6" name="Google Shape;1426;g3aad6d03e74_0_88"/>
          <p:cNvSpPr txBox="1"/>
          <p:nvPr>
            <p:ph idx="1" type="body"/>
          </p:nvPr>
        </p:nvSpPr>
        <p:spPr>
          <a:xfrm>
            <a:off x="120850" y="439150"/>
            <a:ext cx="5046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source temperature = 2.8°C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total mass flow = </a:t>
            </a:r>
            <a:r>
              <a:rPr lang="en-US" sz="1100"/>
              <a:t>0.95 kg/s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total volume flow = 1135 cfm @ source pressure, 1604 cfm @ exhaust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source pressure = 1.43 bar → 1.03 bar positive pressure @ exhaust</a:t>
            </a:r>
            <a:endParaRPr sz="1100"/>
          </a:p>
        </p:txBody>
      </p:sp>
      <p:sp>
        <p:nvSpPr>
          <p:cNvPr id="1427" name="Google Shape;1427;g3aad6d03e74_0_88"/>
          <p:cNvSpPr txBox="1"/>
          <p:nvPr>
            <p:ph idx="1" type="body"/>
          </p:nvPr>
        </p:nvSpPr>
        <p:spPr>
          <a:xfrm>
            <a:off x="5194625" y="439150"/>
            <a:ext cx="378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channel/stave entrance temperature = </a:t>
            </a:r>
            <a:r>
              <a:rPr lang="en-US" sz="1100"/>
              <a:t>5.0°C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channel/stave air speed = </a:t>
            </a:r>
            <a:r>
              <a:rPr lang="en-US" sz="1100"/>
              <a:t>10.0 m/s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total power extracted = 8.9 kW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SVT internal ambient temperature = 14.4°C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3e25d8b4921_1_35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 flow rates through channels at the detectors</a:t>
            </a:r>
            <a:endParaRPr/>
          </a:p>
        </p:txBody>
      </p:sp>
      <p:sp>
        <p:nvSpPr>
          <p:cNvPr id="1434" name="Google Shape;1434;g3e25d8b4921_1_3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g3e30c026241_2_1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00" y="1166223"/>
            <a:ext cx="5350406" cy="32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g3e30c026241_2_1279"/>
          <p:cNvPicPr preferRelativeResize="0"/>
          <p:nvPr/>
        </p:nvPicPr>
        <p:blipFill rotWithShape="1">
          <a:blip r:embed="rId4">
            <a:alphaModFix/>
          </a:blip>
          <a:srcRect b="7698" l="0" r="49650" t="0"/>
          <a:stretch/>
        </p:blipFill>
        <p:spPr>
          <a:xfrm>
            <a:off x="5232116" y="2252777"/>
            <a:ext cx="2253775" cy="130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g3e30c026241_2_1279"/>
          <p:cNvPicPr preferRelativeResize="0"/>
          <p:nvPr/>
        </p:nvPicPr>
        <p:blipFill rotWithShape="1">
          <a:blip r:embed="rId4">
            <a:alphaModFix/>
          </a:blip>
          <a:srcRect b="6041" l="49650" r="0" t="10403"/>
          <a:stretch/>
        </p:blipFill>
        <p:spPr>
          <a:xfrm>
            <a:off x="5260150" y="3589047"/>
            <a:ext cx="2253775" cy="11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g3e30c026241_2_1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783" y="3506341"/>
            <a:ext cx="1713601" cy="39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g3e30c026241_2_127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5" name="Google Shape;1445;g3e30c026241_2_1279"/>
          <p:cNvSpPr txBox="1"/>
          <p:nvPr>
            <p:ph type="title"/>
          </p:nvPr>
        </p:nvSpPr>
        <p:spPr>
          <a:xfrm>
            <a:off x="459477" y="105372"/>
            <a:ext cx="66861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Lab tests on single corrugation with nominal vs max power with and without internal air flow</a:t>
            </a:r>
            <a:endParaRPr sz="1900"/>
          </a:p>
        </p:txBody>
      </p:sp>
      <p:sp>
        <p:nvSpPr>
          <p:cNvPr id="1446" name="Google Shape;1446;g3e30c026241_2_1279"/>
          <p:cNvSpPr txBox="1"/>
          <p:nvPr/>
        </p:nvSpPr>
        <p:spPr>
          <a:xfrm>
            <a:off x="2789944" y="3506338"/>
            <a:ext cx="1385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0725" lIns="80725" spcFirstLastPara="1" rIns="80725" wrap="square" tIns="80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1">
                <a:solidFill>
                  <a:schemeClr val="dk1"/>
                </a:solidFill>
              </a:rPr>
              <a:t>Nikki Apadula (LBNL) Nov 2025</a:t>
            </a:r>
            <a:endParaRPr sz="971">
              <a:solidFill>
                <a:schemeClr val="dk1"/>
              </a:solidFill>
            </a:endParaRPr>
          </a:p>
        </p:txBody>
      </p:sp>
      <p:sp>
        <p:nvSpPr>
          <p:cNvPr id="1447" name="Google Shape;1447;g3e30c026241_2_1279"/>
          <p:cNvSpPr txBox="1"/>
          <p:nvPr/>
        </p:nvSpPr>
        <p:spPr>
          <a:xfrm>
            <a:off x="3246433" y="2083837"/>
            <a:ext cx="7440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725" lIns="80725" spcFirstLastPara="1" rIns="80725" wrap="square" tIns="80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4">
                <a:solidFill>
                  <a:srgbClr val="FF0000"/>
                </a:solidFill>
              </a:rPr>
              <a:t>flow off</a:t>
            </a:r>
            <a:endParaRPr sz="1324">
              <a:solidFill>
                <a:srgbClr val="FF0000"/>
              </a:solidFill>
            </a:endParaRPr>
          </a:p>
        </p:txBody>
      </p:sp>
      <p:sp>
        <p:nvSpPr>
          <p:cNvPr id="1448" name="Google Shape;1448;g3e30c026241_2_1279"/>
          <p:cNvSpPr txBox="1"/>
          <p:nvPr/>
        </p:nvSpPr>
        <p:spPr>
          <a:xfrm>
            <a:off x="3246433" y="2738399"/>
            <a:ext cx="7440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725" lIns="80725" spcFirstLastPara="1" rIns="80725" wrap="square" tIns="80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4">
                <a:solidFill>
                  <a:srgbClr val="FF0000"/>
                </a:solidFill>
              </a:rPr>
              <a:t>flow on</a:t>
            </a:r>
            <a:endParaRPr sz="1324">
              <a:solidFill>
                <a:srgbClr val="FF0000"/>
              </a:solidFill>
            </a:endParaRPr>
          </a:p>
        </p:txBody>
      </p:sp>
      <p:sp>
        <p:nvSpPr>
          <p:cNvPr id="1449" name="Google Shape;1449;g3e30c026241_2_1279"/>
          <p:cNvSpPr txBox="1"/>
          <p:nvPr/>
        </p:nvSpPr>
        <p:spPr>
          <a:xfrm>
            <a:off x="7403227" y="2612197"/>
            <a:ext cx="1172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This test unit is 30% the length of an avg channel. Peak temps rise approximately linearly over the length.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450" name="Google Shape;1450;g3e30c026241_2_1279"/>
          <p:cNvCxnSpPr/>
          <p:nvPr/>
        </p:nvCxnSpPr>
        <p:spPr>
          <a:xfrm flipH="1" rot="10800000">
            <a:off x="701075" y="808947"/>
            <a:ext cx="8244600" cy="2393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51" name="Google Shape;1451;g3e30c026241_2_1279"/>
          <p:cNvCxnSpPr/>
          <p:nvPr/>
        </p:nvCxnSpPr>
        <p:spPr>
          <a:xfrm rot="10800000">
            <a:off x="8824100" y="782122"/>
            <a:ext cx="0" cy="3316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52" name="Google Shape;1452;g3e30c026241_2_1279"/>
          <p:cNvCxnSpPr/>
          <p:nvPr/>
        </p:nvCxnSpPr>
        <p:spPr>
          <a:xfrm>
            <a:off x="4253890" y="4005607"/>
            <a:ext cx="46983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53" name="Google Shape;1453;g3e30c026241_2_1279"/>
          <p:cNvCxnSpPr/>
          <p:nvPr/>
        </p:nvCxnSpPr>
        <p:spPr>
          <a:xfrm>
            <a:off x="458400" y="849372"/>
            <a:ext cx="85344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g3e30c026241_2_1279"/>
          <p:cNvCxnSpPr/>
          <p:nvPr/>
        </p:nvCxnSpPr>
        <p:spPr>
          <a:xfrm rot="10800000">
            <a:off x="613375" y="782047"/>
            <a:ext cx="0" cy="519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55" name="Google Shape;1455;g3e30c026241_2_1279"/>
          <p:cNvSpPr txBox="1"/>
          <p:nvPr/>
        </p:nvSpPr>
        <p:spPr>
          <a:xfrm>
            <a:off x="26787" y="641622"/>
            <a:ext cx="539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</a:rPr>
              <a:t>~28</a:t>
            </a:r>
            <a:endParaRPr sz="1500">
              <a:solidFill>
                <a:srgbClr val="0000FF"/>
              </a:solidFill>
            </a:endParaRPr>
          </a:p>
        </p:txBody>
      </p:sp>
      <p:sp>
        <p:nvSpPr>
          <p:cNvPr id="1456" name="Google Shape;1456;g3e30c026241_2_1279"/>
          <p:cNvSpPr txBox="1"/>
          <p:nvPr/>
        </p:nvSpPr>
        <p:spPr>
          <a:xfrm>
            <a:off x="8138552" y="4005597"/>
            <a:ext cx="100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FF"/>
                </a:solidFill>
              </a:rPr>
              <a:t>~680 mm</a:t>
            </a:r>
            <a:endParaRPr sz="1500">
              <a:solidFill>
                <a:srgbClr val="0000FF"/>
              </a:solidFill>
            </a:endParaRPr>
          </a:p>
        </p:txBody>
      </p:sp>
      <p:sp>
        <p:nvSpPr>
          <p:cNvPr id="1457" name="Google Shape;1457;g3e30c026241_2_1279"/>
          <p:cNvSpPr/>
          <p:nvPr/>
        </p:nvSpPr>
        <p:spPr>
          <a:xfrm>
            <a:off x="8770100" y="795372"/>
            <a:ext cx="108000" cy="1080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g3e30c026241_2_1279"/>
          <p:cNvSpPr txBox="1"/>
          <p:nvPr/>
        </p:nvSpPr>
        <p:spPr>
          <a:xfrm>
            <a:off x="7618950" y="356772"/>
            <a:ext cx="146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FF"/>
                </a:solidFill>
              </a:rPr>
              <a:t>Extrapolated full- length max ΔT ≈ 28°C</a:t>
            </a:r>
            <a:endParaRPr sz="1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3e30c026241_2_1294"/>
          <p:cNvSpPr txBox="1"/>
          <p:nvPr>
            <p:ph type="title"/>
          </p:nvPr>
        </p:nvSpPr>
        <p:spPr>
          <a:xfrm>
            <a:off x="459475" y="201700"/>
            <a:ext cx="8265300" cy="4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r>
              <a:rPr baseline="-25000" lang="en-US"/>
              <a:t>max, RSU</a:t>
            </a:r>
            <a:r>
              <a:rPr lang="en-US"/>
              <a:t> = 40°C is key limit on silicon temp. LECs conduct directly into RSUs.</a:t>
            </a:r>
            <a:endParaRPr/>
          </a:p>
        </p:txBody>
      </p:sp>
      <p:sp>
        <p:nvSpPr>
          <p:cNvPr id="1465" name="Google Shape;1465;g3e30c026241_2_1294"/>
          <p:cNvSpPr txBox="1"/>
          <p:nvPr>
            <p:ph idx="1" type="body"/>
          </p:nvPr>
        </p:nvSpPr>
        <p:spPr>
          <a:xfrm>
            <a:off x="459486" y="1151335"/>
            <a:ext cx="4040100" cy="480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RSUs</a:t>
            </a:r>
            <a:endParaRPr/>
          </a:p>
        </p:txBody>
      </p:sp>
      <p:sp>
        <p:nvSpPr>
          <p:cNvPr id="1466" name="Google Shape;1466;g3e30c026241_2_129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7" name="Google Shape;1467;g3e30c026241_2_1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75" y="1631025"/>
            <a:ext cx="4040100" cy="26801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8" name="Google Shape;1468;g3e30c026241_2_1294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AncASICs</a:t>
            </a:r>
            <a:endParaRPr/>
          </a:p>
        </p:txBody>
      </p:sp>
      <p:sp>
        <p:nvSpPr>
          <p:cNvPr id="1469" name="Google Shape;1469;g3e30c026241_2_1294"/>
          <p:cNvSpPr txBox="1"/>
          <p:nvPr>
            <p:ph idx="5" type="subTitle"/>
          </p:nvPr>
        </p:nvSpPr>
        <p:spPr>
          <a:xfrm>
            <a:off x="459488" y="948025"/>
            <a:ext cx="8229600" cy="4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CFD heat transfer study by Jaime Cruz-Duran (LBNL), Dec 2025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0" name="Google Shape;1470;g3e30c026241_2_1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025" y="1631025"/>
            <a:ext cx="4079822" cy="2680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3e25d8b4921_1_4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7" name="Google Shape;1477;g3e25d8b4921_1_4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Inlet air conditions selected for baseline:  5°C @ 10 m/s</a:t>
            </a:r>
            <a:endParaRPr/>
          </a:p>
        </p:txBody>
      </p:sp>
      <p:sp>
        <p:nvSpPr>
          <p:cNvPr id="1478" name="Google Shape;1478;g3e25d8b4921_1_42"/>
          <p:cNvSpPr txBox="1"/>
          <p:nvPr>
            <p:ph idx="1" type="body"/>
          </p:nvPr>
        </p:nvSpPr>
        <p:spPr>
          <a:xfrm>
            <a:off x="364025" y="1065325"/>
            <a:ext cx="3714300" cy="3417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Air temp setpoint at inlet: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ΔT</a:t>
            </a:r>
            <a:r>
              <a:rPr baseline="-25000" lang="en-US"/>
              <a:t>cooling</a:t>
            </a:r>
            <a:r>
              <a:rPr lang="en-US"/>
              <a:t> = T</a:t>
            </a:r>
            <a:r>
              <a:rPr baseline="-25000" lang="en-US"/>
              <a:t>RSU</a:t>
            </a:r>
            <a:r>
              <a:rPr lang="en-US"/>
              <a:t> - T</a:t>
            </a:r>
            <a:r>
              <a:rPr baseline="-25000" lang="en-US"/>
              <a:t>air</a:t>
            </a:r>
            <a:r>
              <a:rPr lang="en-US"/>
              <a:t> = </a:t>
            </a:r>
            <a:r>
              <a:rPr b="1" lang="en-US"/>
              <a:t>27.5</a:t>
            </a:r>
            <a:r>
              <a:rPr b="1" lang="en-US" sz="1400"/>
              <a:t>°C @ 10 m/s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margin</a:t>
            </a:r>
            <a:r>
              <a:rPr baseline="-25000" lang="en-US"/>
              <a:t> </a:t>
            </a:r>
            <a:r>
              <a:rPr lang="en-US"/>
              <a:t>= T</a:t>
            </a:r>
            <a:r>
              <a:rPr baseline="-25000" lang="en-US"/>
              <a:t>RSU, allowed</a:t>
            </a:r>
            <a:r>
              <a:rPr lang="en-US"/>
              <a:t> - ΔT</a:t>
            </a:r>
            <a:r>
              <a:rPr baseline="-25000" lang="en-US"/>
              <a:t>cooling, max</a:t>
            </a:r>
            <a:r>
              <a:rPr lang="en-US"/>
              <a:t> - T</a:t>
            </a:r>
            <a:r>
              <a:rPr baseline="-25000" lang="en-US"/>
              <a:t>air</a:t>
            </a:r>
            <a:endParaRPr baseline="-250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= 40 - 27.5 - 5 = </a:t>
            </a:r>
            <a:r>
              <a:rPr b="1" lang="en-US"/>
              <a:t>+7.5</a:t>
            </a:r>
            <a:r>
              <a:rPr b="1" lang="en-US" sz="1400"/>
              <a:t>°C</a:t>
            </a:r>
            <a:r>
              <a:rPr b="1" lang="en-US" sz="1400">
                <a:solidFill>
                  <a:srgbClr val="00FF00"/>
                </a:solidFill>
              </a:rPr>
              <a:t> </a:t>
            </a:r>
            <a:r>
              <a:rPr b="1" lang="en-US" sz="1800">
                <a:solidFill>
                  <a:srgbClr val="6AA84F"/>
                </a:solidFill>
              </a:rPr>
              <a:t>✓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Gradient within module: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∇T </a:t>
            </a:r>
            <a:r>
              <a:rPr lang="en-US"/>
              <a:t>≈</a:t>
            </a:r>
            <a:r>
              <a:rPr lang="en-US"/>
              <a:t> 32 - 22 = </a:t>
            </a:r>
            <a:r>
              <a:rPr b="1" lang="en-US"/>
              <a:t>10</a:t>
            </a:r>
            <a:r>
              <a:rPr b="1" lang="en-US" sz="1400"/>
              <a:t>°C @ 10 m/s ⚠️</a:t>
            </a:r>
            <a:br>
              <a:rPr lang="en-US" sz="1400"/>
            </a:br>
            <a:r>
              <a:rPr lang="en-US" sz="1300">
                <a:solidFill>
                  <a:srgbClr val="FF9900"/>
                </a:solidFill>
              </a:rPr>
              <a:t>(Eyeballed from CFD plot. Right on edge of 10° req’t. Physical test on sub-length unit had </a:t>
            </a:r>
            <a:r>
              <a:rPr lang="en-US" sz="1400">
                <a:solidFill>
                  <a:srgbClr val="FF9900"/>
                </a:solidFill>
              </a:rPr>
              <a:t>∇T </a:t>
            </a:r>
            <a:r>
              <a:rPr lang="en-US" sz="1300">
                <a:solidFill>
                  <a:srgbClr val="FF9900"/>
                </a:solidFill>
              </a:rPr>
              <a:t>~ 6° within module, despite similar ΔT</a:t>
            </a:r>
            <a:r>
              <a:rPr baseline="-25000" lang="en-US" sz="1300">
                <a:solidFill>
                  <a:srgbClr val="FF9900"/>
                </a:solidFill>
              </a:rPr>
              <a:t>cooling</a:t>
            </a:r>
            <a:r>
              <a:rPr lang="en-US" sz="1300">
                <a:solidFill>
                  <a:srgbClr val="FF9900"/>
                </a:solidFill>
              </a:rPr>
              <a:t>. Suggests higher real-world in-plane conductivity than was assumed in model.)</a:t>
            </a:r>
            <a:endParaRPr sz="1300">
              <a:solidFill>
                <a:srgbClr val="FF9900"/>
              </a:solidFill>
            </a:endParaRPr>
          </a:p>
        </p:txBody>
      </p:sp>
      <p:sp>
        <p:nvSpPr>
          <p:cNvPr id="1479" name="Google Shape;1479;g3e25d8b4921_1_42"/>
          <p:cNvSpPr txBox="1"/>
          <p:nvPr/>
        </p:nvSpPr>
        <p:spPr>
          <a:xfrm>
            <a:off x="4271850" y="4051450"/>
            <a:ext cx="479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25" spcFirstLastPara="1" rIns="91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CFD heat transfer study by Jaime Cruz-Duran (LBNL), Dec 2025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480" name="Google Shape;1480;g3e25d8b4921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850" y="1200151"/>
            <a:ext cx="4423583" cy="2934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3e30c026241_2_1317"/>
          <p:cNvSpPr txBox="1"/>
          <p:nvPr>
            <p:ph type="title"/>
          </p:nvPr>
        </p:nvSpPr>
        <p:spPr>
          <a:xfrm>
            <a:off x="459475" y="342900"/>
            <a:ext cx="8511300" cy="4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Rough extrapolations of Cruz-Duran’s Dec 2025 CFD study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1487" name="Google Shape;1487;g3e30c026241_2_131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8" name="Google Shape;1488;g3e30c026241_2_1317" title="2026-04-22 rough extrapolation of jaime's dec2025 delta T vs airspeed.png"/>
          <p:cNvPicPr preferRelativeResize="0"/>
          <p:nvPr/>
        </p:nvPicPr>
        <p:blipFill rotWithShape="1">
          <a:blip r:embed="rId3">
            <a:alphaModFix/>
          </a:blip>
          <a:srcRect b="0" l="0" r="17471" t="0"/>
          <a:stretch/>
        </p:blipFill>
        <p:spPr>
          <a:xfrm>
            <a:off x="459475" y="1305900"/>
            <a:ext cx="3635525" cy="246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g3e30c026241_2_1317"/>
          <p:cNvSpPr txBox="1"/>
          <p:nvPr/>
        </p:nvSpPr>
        <p:spPr>
          <a:xfrm>
            <a:off x="524425" y="3741650"/>
            <a:ext cx="34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Vertical axis is ΔT</a:t>
            </a:r>
            <a:r>
              <a:rPr baseline="-25000" lang="en-US" sz="1200">
                <a:solidFill>
                  <a:schemeClr val="dk1"/>
                </a:solidFill>
              </a:rPr>
              <a:t>cooling, max</a:t>
            </a:r>
            <a:r>
              <a:rPr lang="en-US" sz="1200">
                <a:solidFill>
                  <a:schemeClr val="dk1"/>
                </a:solidFill>
              </a:rPr>
              <a:t> = T</a:t>
            </a:r>
            <a:r>
              <a:rPr baseline="-25000" lang="en-US" sz="1200">
                <a:solidFill>
                  <a:schemeClr val="dk1"/>
                </a:solidFill>
              </a:rPr>
              <a:t>Si, max</a:t>
            </a:r>
            <a:r>
              <a:rPr lang="en-US" sz="1200">
                <a:solidFill>
                  <a:schemeClr val="dk1"/>
                </a:solidFill>
              </a:rPr>
              <a:t> - T</a:t>
            </a:r>
            <a:r>
              <a:rPr baseline="-25000" lang="en-US" sz="1200">
                <a:solidFill>
                  <a:schemeClr val="dk1"/>
                </a:solidFill>
              </a:rPr>
              <a:t>air, inlet</a:t>
            </a:r>
            <a:endParaRPr baseline="-25000" sz="1200">
              <a:solidFill>
                <a:schemeClr val="dk1"/>
              </a:solidFill>
            </a:endParaRPr>
          </a:p>
        </p:txBody>
      </p:sp>
      <p:pic>
        <p:nvPicPr>
          <p:cNvPr id="1490" name="Google Shape;1490;g3e30c026241_2_131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300" y="1468456"/>
            <a:ext cx="3635526" cy="224796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1" name="Google Shape;1491;g3e30c026241_2_1317"/>
          <p:cNvSpPr txBox="1"/>
          <p:nvPr/>
        </p:nvSpPr>
        <p:spPr>
          <a:xfrm>
            <a:off x="4951963" y="3741650"/>
            <a:ext cx="35562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</a:t>
            </a:r>
            <a:r>
              <a:rPr lang="en-US" sz="1200">
                <a:solidFill>
                  <a:schemeClr val="dk1"/>
                </a:solidFill>
              </a:rPr>
              <a:t>ax gradient values here were eyeballed off FEA graphical plots.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3e97c26168a_0_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8" name="Google Shape;1498;g3e97c26168a_0_0"/>
          <p:cNvSpPr txBox="1"/>
          <p:nvPr>
            <p:ph type="title"/>
          </p:nvPr>
        </p:nvSpPr>
        <p:spPr>
          <a:xfrm>
            <a:off x="459486" y="2081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slow down the baseline ~20% to fit better within 1500 SCFM limit of some typical compressor models?</a:t>
            </a:r>
            <a:endParaRPr b="0" i="1"/>
          </a:p>
        </p:txBody>
      </p:sp>
      <p:sp>
        <p:nvSpPr>
          <p:cNvPr id="1499" name="Google Shape;1499;g3e97c26168a_0_0"/>
          <p:cNvSpPr txBox="1"/>
          <p:nvPr>
            <p:ph idx="1" type="body"/>
          </p:nvPr>
        </p:nvSpPr>
        <p:spPr>
          <a:xfrm>
            <a:off x="459493" y="1200150"/>
            <a:ext cx="3496500" cy="3257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Air temp setpoint at inlet: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ΔT</a:t>
            </a:r>
            <a:r>
              <a:rPr baseline="-25000" lang="en-US"/>
              <a:t>cooling</a:t>
            </a:r>
            <a:r>
              <a:rPr lang="en-US"/>
              <a:t> = T</a:t>
            </a:r>
            <a:r>
              <a:rPr baseline="-25000" lang="en-US"/>
              <a:t>RSU</a:t>
            </a:r>
            <a:r>
              <a:rPr lang="en-US"/>
              <a:t> - T</a:t>
            </a:r>
            <a:r>
              <a:rPr baseline="-25000" lang="en-US"/>
              <a:t>air</a:t>
            </a:r>
            <a:r>
              <a:rPr lang="en-US"/>
              <a:t> ≈ </a:t>
            </a:r>
            <a:r>
              <a:rPr b="1" lang="en-US"/>
              <a:t>34</a:t>
            </a:r>
            <a:r>
              <a:rPr b="1" lang="en-US" sz="1400"/>
              <a:t>°C @ 8 m/s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margin</a:t>
            </a:r>
            <a:r>
              <a:rPr baseline="-25000" lang="en-US"/>
              <a:t> </a:t>
            </a:r>
            <a:r>
              <a:rPr lang="en-US"/>
              <a:t>= T</a:t>
            </a:r>
            <a:r>
              <a:rPr baseline="-25000" lang="en-US"/>
              <a:t>RSU, allowed</a:t>
            </a:r>
            <a:r>
              <a:rPr lang="en-US"/>
              <a:t> - ΔT</a:t>
            </a:r>
            <a:r>
              <a:rPr baseline="-25000" lang="en-US"/>
              <a:t>cooling, max</a:t>
            </a:r>
            <a:r>
              <a:rPr lang="en-US"/>
              <a:t> - T</a:t>
            </a:r>
            <a:r>
              <a:rPr baseline="-25000" lang="en-US"/>
              <a:t>air</a:t>
            </a:r>
            <a:endParaRPr baseline="-250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= 40 - 34 - 5 = </a:t>
            </a:r>
            <a:r>
              <a:rPr b="1" lang="en-US"/>
              <a:t>+1.0</a:t>
            </a:r>
            <a:r>
              <a:rPr b="1" lang="en-US" sz="1400"/>
              <a:t>°C</a:t>
            </a:r>
            <a:r>
              <a:rPr b="1" lang="en-US" sz="1400">
                <a:solidFill>
                  <a:srgbClr val="00FF00"/>
                </a:solidFill>
              </a:rPr>
              <a:t> </a:t>
            </a:r>
            <a:r>
              <a:rPr b="1" lang="en-US" sz="1800">
                <a:solidFill>
                  <a:srgbClr val="6AA84F"/>
                </a:solidFill>
              </a:rPr>
              <a:t>✓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Gradient within module: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∇T ≈ </a:t>
            </a:r>
            <a:r>
              <a:rPr b="1" lang="en-US"/>
              <a:t>11</a:t>
            </a:r>
            <a:r>
              <a:rPr b="1" lang="en-US" sz="1400"/>
              <a:t>°C</a:t>
            </a:r>
            <a:r>
              <a:rPr b="1" lang="en-US" sz="1400"/>
              <a:t> ⚠️</a:t>
            </a:r>
            <a:br>
              <a:rPr b="1"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9900"/>
                </a:solidFill>
              </a:rPr>
              <a:t>(Eyeballed from CFD plot.)</a:t>
            </a:r>
            <a:endParaRPr sz="1400">
              <a:solidFill>
                <a:srgbClr val="FF9900"/>
              </a:solidFill>
            </a:endParaRPr>
          </a:p>
        </p:txBody>
      </p:sp>
      <p:sp>
        <p:nvSpPr>
          <p:cNvPr id="1500" name="Google Shape;1500;g3e97c26168a_0_0"/>
          <p:cNvSpPr txBox="1"/>
          <p:nvPr>
            <p:ph idx="1" type="body"/>
          </p:nvPr>
        </p:nvSpPr>
        <p:spPr>
          <a:xfrm>
            <a:off x="4281025" y="1200300"/>
            <a:ext cx="4770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</a:rPr>
              <a:t>System could look like: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channel/stave entrance air temperature = 5.1°C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channel/stave air speed = </a:t>
            </a:r>
            <a:r>
              <a:rPr b="1" lang="en-US" sz="1100">
                <a:solidFill>
                  <a:srgbClr val="0000FF"/>
                </a:solidFill>
              </a:rPr>
              <a:t>8.1 m/s</a:t>
            </a:r>
            <a:endParaRPr b="1"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source air temperature = 3.5°C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mass flow = 0.75 kg/s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volume flow = </a:t>
            </a:r>
            <a:r>
              <a:rPr b="1" lang="en-US" sz="1100">
                <a:solidFill>
                  <a:srgbClr val="0000FF"/>
                </a:solidFill>
              </a:rPr>
              <a:t>1300 SCFM</a:t>
            </a:r>
            <a:r>
              <a:rPr lang="en-US" sz="1100">
                <a:solidFill>
                  <a:schemeClr val="accent1"/>
                </a:solidFill>
              </a:rPr>
              <a:t> (977 cfm @ source pressure)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source pressure = 4.3 psig (0.30 barg)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power extracted = 8.9 kW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SVT internal ambient temperature = 17.0°C</a:t>
            </a:r>
            <a:endParaRPr sz="1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e25d8b4921_0_56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1287" name="Google Shape;1287;g3e25d8b4921_0_56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>
                <a:solidFill>
                  <a:srgbClr val="888C8F"/>
                </a:solidFill>
              </a:rPr>
              <a:t>‹#›</a:t>
            </a:fld>
            <a:endParaRPr sz="800">
              <a:solidFill>
                <a:srgbClr val="888C8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3e25d8b4921_1_5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7" name="Google Shape;1507;g3e25d8b4921_1_5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Could we shift flow regime to “Slow and cold”?</a:t>
            </a:r>
            <a:endParaRPr/>
          </a:p>
        </p:txBody>
      </p:sp>
      <p:sp>
        <p:nvSpPr>
          <p:cNvPr id="1508" name="Google Shape;1508;g3e25d8b4921_1_52"/>
          <p:cNvSpPr txBox="1"/>
          <p:nvPr>
            <p:ph idx="1" type="body"/>
          </p:nvPr>
        </p:nvSpPr>
        <p:spPr>
          <a:xfrm>
            <a:off x="459493" y="1200150"/>
            <a:ext cx="3496500" cy="3257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Air temp setpoint at inlet: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ΔT</a:t>
            </a:r>
            <a:r>
              <a:rPr baseline="-25000" lang="en-US"/>
              <a:t>cooling</a:t>
            </a:r>
            <a:r>
              <a:rPr lang="en-US"/>
              <a:t> = T</a:t>
            </a:r>
            <a:r>
              <a:rPr baseline="-25000" lang="en-US"/>
              <a:t>RSU</a:t>
            </a:r>
            <a:r>
              <a:rPr lang="en-US"/>
              <a:t> - T</a:t>
            </a:r>
            <a:r>
              <a:rPr baseline="-25000" lang="en-US"/>
              <a:t>air</a:t>
            </a:r>
            <a:r>
              <a:rPr lang="en-US"/>
              <a:t> ≈ </a:t>
            </a:r>
            <a:r>
              <a:rPr b="1" lang="en-US"/>
              <a:t>47</a:t>
            </a:r>
            <a:r>
              <a:rPr b="1" lang="en-US" sz="1400"/>
              <a:t>°C @ 3 m/s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margin</a:t>
            </a:r>
            <a:r>
              <a:rPr baseline="-25000" lang="en-US"/>
              <a:t> </a:t>
            </a:r>
            <a:r>
              <a:rPr lang="en-US"/>
              <a:t>= T</a:t>
            </a:r>
            <a:r>
              <a:rPr baseline="-25000" lang="en-US"/>
              <a:t>RSU, allowed</a:t>
            </a:r>
            <a:r>
              <a:rPr lang="en-US"/>
              <a:t> - ΔT</a:t>
            </a:r>
            <a:r>
              <a:rPr baseline="-25000" lang="en-US"/>
              <a:t>cooling, max</a:t>
            </a:r>
            <a:r>
              <a:rPr lang="en-US"/>
              <a:t> - T</a:t>
            </a:r>
            <a:r>
              <a:rPr baseline="-25000" lang="en-US"/>
              <a:t>air</a:t>
            </a:r>
            <a:endParaRPr baseline="-250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= 40 - 47 - (-10) = </a:t>
            </a:r>
            <a:r>
              <a:rPr b="1" lang="en-US"/>
              <a:t>+3</a:t>
            </a:r>
            <a:r>
              <a:rPr b="1" lang="en-US" sz="1400"/>
              <a:t>°C</a:t>
            </a:r>
            <a:r>
              <a:rPr b="1" lang="en-US" sz="1400">
                <a:solidFill>
                  <a:srgbClr val="00FF00"/>
                </a:solidFill>
              </a:rPr>
              <a:t> </a:t>
            </a:r>
            <a:r>
              <a:rPr b="1" lang="en-US" sz="1800">
                <a:solidFill>
                  <a:srgbClr val="6AA84F"/>
                </a:solidFill>
              </a:rPr>
              <a:t>✓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Gradient within module: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∇T ≈ </a:t>
            </a:r>
            <a:r>
              <a:rPr b="1" lang="en-US"/>
              <a:t>13</a:t>
            </a:r>
            <a:r>
              <a:rPr b="1" lang="en-US" sz="1400"/>
              <a:t>°C ⚠️</a:t>
            </a:r>
            <a:br>
              <a:rPr b="1"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9900"/>
                </a:solidFill>
              </a:rPr>
              <a:t>(Eyeballed and scaled from CFD plot.)</a:t>
            </a:r>
            <a:endParaRPr b="1" sz="1400">
              <a:solidFill>
                <a:srgbClr val="FF9900"/>
              </a:solidFill>
            </a:endParaRPr>
          </a:p>
        </p:txBody>
      </p:sp>
      <p:sp>
        <p:nvSpPr>
          <p:cNvPr id="1509" name="Google Shape;1509;g3e25d8b4921_1_52"/>
          <p:cNvSpPr txBox="1"/>
          <p:nvPr>
            <p:ph idx="1" type="body"/>
          </p:nvPr>
        </p:nvSpPr>
        <p:spPr>
          <a:xfrm>
            <a:off x="4281025" y="1200300"/>
            <a:ext cx="4770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</a:rPr>
              <a:t>System could look like: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channel/stave entrance air temperature = </a:t>
            </a:r>
            <a:r>
              <a:rPr b="1" lang="en-US" sz="1100">
                <a:solidFill>
                  <a:srgbClr val="0000FF"/>
                </a:solidFill>
              </a:rPr>
              <a:t>-10.1°C</a:t>
            </a:r>
            <a:endParaRPr b="1"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channel/stave air speed = </a:t>
            </a:r>
            <a:r>
              <a:rPr b="1" lang="en-US" sz="1100">
                <a:solidFill>
                  <a:srgbClr val="0000FF"/>
                </a:solidFill>
              </a:rPr>
              <a:t>3.0 m/s</a:t>
            </a:r>
            <a:endParaRPr b="1" sz="1100">
              <a:solidFill>
                <a:srgbClr val="0000FF"/>
              </a:solidFill>
            </a:endParaRPr>
          </a:p>
          <a:p>
            <a:pPr indent="-1841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–"/>
            </a:pPr>
            <a:r>
              <a:rPr lang="en-US" sz="1100">
                <a:solidFill>
                  <a:srgbClr val="0000FF"/>
                </a:solidFill>
              </a:rPr>
              <a:t>reduced mechanical excitation is a side benefit</a:t>
            </a:r>
            <a:endParaRPr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source air temperature = -12°C</a:t>
            </a:r>
            <a:endParaRPr sz="1100">
              <a:solidFill>
                <a:schemeClr val="accent1"/>
              </a:solidFill>
            </a:endParaRPr>
          </a:p>
          <a:p>
            <a:pPr indent="-1841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–"/>
            </a:pPr>
            <a:r>
              <a:rPr lang="en-US" sz="1100">
                <a:solidFill>
                  <a:srgbClr val="0000FF"/>
                </a:solidFill>
              </a:rPr>
              <a:t>extra insulation thickness required in non-dry service lanes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mass flow = 0.29 kg/s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volume flow = </a:t>
            </a:r>
            <a:r>
              <a:rPr b="1" lang="en-US" sz="1100">
                <a:solidFill>
                  <a:srgbClr val="0000FF"/>
                </a:solidFill>
              </a:rPr>
              <a:t>502 SCFM</a:t>
            </a:r>
            <a:r>
              <a:rPr lang="en-US" sz="1100">
                <a:solidFill>
                  <a:schemeClr val="accent1"/>
                </a:solidFill>
              </a:rPr>
              <a:t> (424 cfm @ source pressure)</a:t>
            </a:r>
            <a:endParaRPr sz="1100">
              <a:solidFill>
                <a:schemeClr val="accent1"/>
              </a:solidFill>
            </a:endParaRPr>
          </a:p>
          <a:p>
            <a:pPr indent="-1841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–"/>
            </a:pPr>
            <a:r>
              <a:rPr lang="en-US" sz="1100">
                <a:solidFill>
                  <a:srgbClr val="0000FF"/>
                </a:solidFill>
              </a:rPr>
              <a:t>compressor system is 3-4X smaller and lower power</a:t>
            </a:r>
            <a:endParaRPr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source pressure = 1.1 psig (0.08 barg)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power extracted = 8.9 kW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SVT internal ambient temperature = 19.0°C</a:t>
            </a:r>
            <a:endParaRPr sz="1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3e25d8b4921_1_5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6" name="Google Shape;1516;g3e25d8b4921_1_59"/>
          <p:cNvSpPr txBox="1"/>
          <p:nvPr>
            <p:ph type="title"/>
          </p:nvPr>
        </p:nvSpPr>
        <p:spPr>
          <a:xfrm>
            <a:off x="459486" y="1765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Could we shift implementation from a compressor to a blower based system? (“Fast and warm”)</a:t>
            </a:r>
            <a:endParaRPr/>
          </a:p>
        </p:txBody>
      </p:sp>
      <p:sp>
        <p:nvSpPr>
          <p:cNvPr id="1517" name="Google Shape;1517;g3e25d8b4921_1_59"/>
          <p:cNvSpPr txBox="1"/>
          <p:nvPr>
            <p:ph idx="1" type="body"/>
          </p:nvPr>
        </p:nvSpPr>
        <p:spPr>
          <a:xfrm>
            <a:off x="459493" y="1200150"/>
            <a:ext cx="3496500" cy="3257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Air temp setpoint at inlet: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ΔT</a:t>
            </a:r>
            <a:r>
              <a:rPr baseline="-25000" lang="en-US"/>
              <a:t>cooling</a:t>
            </a:r>
            <a:r>
              <a:rPr lang="en-US"/>
              <a:t> = T</a:t>
            </a:r>
            <a:r>
              <a:rPr baseline="-25000" lang="en-US"/>
              <a:t>RSU</a:t>
            </a:r>
            <a:r>
              <a:rPr lang="en-US"/>
              <a:t> - T</a:t>
            </a:r>
            <a:r>
              <a:rPr baseline="-25000" lang="en-US"/>
              <a:t>air</a:t>
            </a:r>
            <a:r>
              <a:rPr lang="en-US"/>
              <a:t> = </a:t>
            </a:r>
            <a:r>
              <a:rPr b="1" lang="en-US"/>
              <a:t>27.5</a:t>
            </a:r>
            <a:r>
              <a:rPr b="1" lang="en-US" sz="1400"/>
              <a:t>°C @ 10 m/s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margin</a:t>
            </a:r>
            <a:r>
              <a:rPr baseline="-25000" lang="en-US"/>
              <a:t> </a:t>
            </a:r>
            <a:r>
              <a:rPr lang="en-US"/>
              <a:t>= T</a:t>
            </a:r>
            <a:r>
              <a:rPr baseline="-25000" lang="en-US"/>
              <a:t>RSU, allowed</a:t>
            </a:r>
            <a:r>
              <a:rPr lang="en-US"/>
              <a:t> - ΔT</a:t>
            </a:r>
            <a:r>
              <a:rPr baseline="-25000" lang="en-US"/>
              <a:t>cooling, max</a:t>
            </a:r>
            <a:r>
              <a:rPr lang="en-US"/>
              <a:t> - T</a:t>
            </a:r>
            <a:r>
              <a:rPr baseline="-25000" lang="en-US"/>
              <a:t>air</a:t>
            </a:r>
            <a:endParaRPr baseline="-250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= 40 - 27.5 - 9.2 = </a:t>
            </a:r>
            <a:r>
              <a:rPr b="1" lang="en-US"/>
              <a:t>+3.3</a:t>
            </a:r>
            <a:r>
              <a:rPr b="1" lang="en-US" sz="1400"/>
              <a:t>°C</a:t>
            </a:r>
            <a:r>
              <a:rPr b="1" lang="en-US" sz="1400">
                <a:solidFill>
                  <a:srgbClr val="00FF00"/>
                </a:solidFill>
              </a:rPr>
              <a:t> </a:t>
            </a:r>
            <a:r>
              <a:rPr b="1" lang="en-US" sz="1800">
                <a:solidFill>
                  <a:srgbClr val="6AA84F"/>
                </a:solidFill>
              </a:rPr>
              <a:t>✓</a:t>
            </a:r>
            <a:endParaRPr b="1" sz="18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Gradient within module: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∇T ≈ </a:t>
            </a:r>
            <a:r>
              <a:rPr b="1" lang="en-US"/>
              <a:t>10</a:t>
            </a:r>
            <a:r>
              <a:rPr b="1" lang="en-US" sz="1400"/>
              <a:t>°C @ 10 m/s⚠️</a:t>
            </a:r>
            <a:br>
              <a:rPr lang="en-US" sz="1400"/>
            </a:br>
            <a:r>
              <a:rPr lang="en-US" sz="1400">
                <a:solidFill>
                  <a:srgbClr val="FF9900"/>
                </a:solidFill>
              </a:rPr>
              <a:t>(Eyeballed from CFD plot.)</a:t>
            </a:r>
            <a:endParaRPr/>
          </a:p>
        </p:txBody>
      </p:sp>
      <p:sp>
        <p:nvSpPr>
          <p:cNvPr id="1518" name="Google Shape;1518;g3e25d8b4921_1_59"/>
          <p:cNvSpPr txBox="1"/>
          <p:nvPr>
            <p:ph idx="1" type="body"/>
          </p:nvPr>
        </p:nvSpPr>
        <p:spPr>
          <a:xfrm>
            <a:off x="4281025" y="1200300"/>
            <a:ext cx="4770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</a:rPr>
              <a:t>System could look like: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channel/stave entrance air temperature = </a:t>
            </a:r>
            <a:r>
              <a:rPr b="1" lang="en-US" sz="1100">
                <a:solidFill>
                  <a:srgbClr val="0000FF"/>
                </a:solidFill>
              </a:rPr>
              <a:t>9.2°C</a:t>
            </a:r>
            <a:endParaRPr b="1"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channel/stave air speed = 10.0 m/s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source air temperature = 7.0°C</a:t>
            </a:r>
            <a:endParaRPr sz="1100">
              <a:solidFill>
                <a:schemeClr val="accent1"/>
              </a:solidFill>
            </a:endParaRPr>
          </a:p>
          <a:p>
            <a:pPr indent="-1841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–"/>
            </a:pPr>
            <a:r>
              <a:rPr lang="en-US" sz="1100">
                <a:solidFill>
                  <a:srgbClr val="0000FF"/>
                </a:solidFill>
              </a:rPr>
              <a:t>min temperature throughout system = 6.7°</a:t>
            </a:r>
            <a:endParaRPr sz="1100">
              <a:solidFill>
                <a:srgbClr val="0000FF"/>
              </a:solidFill>
            </a:endParaRPr>
          </a:p>
          <a:p>
            <a:pPr indent="-1841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–"/>
            </a:pPr>
            <a:r>
              <a:rPr lang="en-US" sz="1100">
                <a:solidFill>
                  <a:srgbClr val="0000FF"/>
                </a:solidFill>
              </a:rPr>
              <a:t>this is comfortably above refrigeration dryer dewpoint @ 3°</a:t>
            </a:r>
            <a:endParaRPr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mass flow = 0.92 kg/s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volume flow = 1594 SCFM (1130 cfm @ source pressure)</a:t>
            </a:r>
            <a:endParaRPr sz="1100">
              <a:solidFill>
                <a:schemeClr val="accent1"/>
              </a:solidFill>
            </a:endParaRPr>
          </a:p>
          <a:p>
            <a:pPr indent="-1841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–"/>
            </a:pPr>
            <a:r>
              <a:rPr lang="en-US" sz="1100">
                <a:solidFill>
                  <a:srgbClr val="0000FF"/>
                </a:solidFill>
              </a:rPr>
              <a:t>blower can be spec’d for lots of extra capacity and still be efficient at turned-down speeds</a:t>
            </a:r>
            <a:endParaRPr sz="1100">
              <a:solidFill>
                <a:srgbClr val="0000FF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source pressure = 5.7 psig (0.40 barg)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total power extracted = 8.9 kW</a:t>
            </a:r>
            <a:endParaRPr sz="1100">
              <a:solidFill>
                <a:schemeClr val="accent1"/>
              </a:solidFill>
            </a:endParaRPr>
          </a:p>
          <a:p>
            <a:pPr indent="-1841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•"/>
            </a:pPr>
            <a:r>
              <a:rPr lang="en-US" sz="1100">
                <a:solidFill>
                  <a:schemeClr val="accent1"/>
                </a:solidFill>
              </a:rPr>
              <a:t>SVT internal ambient temperature = 18.9°C</a:t>
            </a:r>
            <a:endParaRPr sz="1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e25d8b4921_0_49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 supply plant</a:t>
            </a:r>
            <a:endParaRPr/>
          </a:p>
        </p:txBody>
      </p:sp>
      <p:sp>
        <p:nvSpPr>
          <p:cNvPr id="1525" name="Google Shape;1525;g3e25d8b4921_0_49"/>
          <p:cNvSpPr txBox="1"/>
          <p:nvPr>
            <p:ph idx="1" type="subTitle"/>
          </p:nvPr>
        </p:nvSpPr>
        <p:spPr>
          <a:xfrm>
            <a:off x="459486" y="2726082"/>
            <a:ext cx="8226600" cy="774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g3e25d8b4921_0_4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3e25d8b4921_0_35"/>
          <p:cNvSpPr txBox="1"/>
          <p:nvPr>
            <p:ph type="title"/>
          </p:nvPr>
        </p:nvSpPr>
        <p:spPr>
          <a:xfrm>
            <a:off x="126450" y="342900"/>
            <a:ext cx="8896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System calcs + humidity management + air quality + control considerations → detailed specs on air supply plant</a:t>
            </a:r>
            <a:endParaRPr/>
          </a:p>
        </p:txBody>
      </p:sp>
      <p:sp>
        <p:nvSpPr>
          <p:cNvPr id="1533" name="Google Shape;1533;g3e25d8b4921_0_3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4" name="Google Shape;1534;g3e25d8b4921_0_35"/>
          <p:cNvSpPr txBox="1"/>
          <p:nvPr/>
        </p:nvSpPr>
        <p:spPr>
          <a:xfrm>
            <a:off x="3749532" y="4243785"/>
            <a:ext cx="52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Link: </a:t>
            </a:r>
            <a:r>
              <a:rPr lang="en-US" sz="12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ePIC SVT air supply plant reqts - v3.xlsx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35" name="Google Shape;1535;g3e25d8b4921_0_35"/>
          <p:cNvPicPr preferRelativeResize="0"/>
          <p:nvPr/>
        </p:nvPicPr>
        <p:blipFill rotWithShape="1">
          <a:blip r:embed="rId4">
            <a:alphaModFix/>
          </a:blip>
          <a:srcRect b="0" l="0" r="3596" t="0"/>
          <a:stretch/>
        </p:blipFill>
        <p:spPr>
          <a:xfrm>
            <a:off x="4626238" y="1283200"/>
            <a:ext cx="4375124" cy="286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6" name="Google Shape;1536;g3e25d8b4921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038" y="1283200"/>
            <a:ext cx="4341673" cy="286266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3e25d8b4921_0_70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Compressors vs blowers</a:t>
            </a:r>
            <a:endParaRPr/>
          </a:p>
        </p:txBody>
      </p:sp>
      <p:sp>
        <p:nvSpPr>
          <p:cNvPr id="1543" name="Google Shape;1543;g3e25d8b4921_0_70"/>
          <p:cNvSpPr txBox="1"/>
          <p:nvPr>
            <p:ph idx="1" type="body"/>
          </p:nvPr>
        </p:nvSpPr>
        <p:spPr>
          <a:xfrm>
            <a:off x="459486" y="999668"/>
            <a:ext cx="4040100" cy="480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Compressors</a:t>
            </a:r>
            <a:endParaRPr/>
          </a:p>
        </p:txBody>
      </p:sp>
      <p:sp>
        <p:nvSpPr>
          <p:cNvPr id="1544" name="Google Shape;1544;g3e25d8b4921_0_7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5" name="Google Shape;1545;g3e25d8b4921_0_70"/>
          <p:cNvSpPr txBox="1"/>
          <p:nvPr>
            <p:ph idx="2" type="body"/>
          </p:nvPr>
        </p:nvSpPr>
        <p:spPr>
          <a:xfrm>
            <a:off x="459475" y="1479483"/>
            <a:ext cx="41433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Provide sufficient pressure to drive air through </a:t>
            </a:r>
            <a:r>
              <a:rPr lang="en-US"/>
              <a:t>desiccant (adsorption) dryers</a:t>
            </a:r>
            <a:r>
              <a:rPr lang="en-US"/>
              <a:t> that achieve -40°C dewpoint (Class 2)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Require large storage tank (~ 1 gallon storage per SCFM of system flow)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Large ones will provide ~ 1500 SCFM of flow, need more than one compressor in parallel to get more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Power </a:t>
            </a:r>
            <a:r>
              <a:rPr lang="en-US"/>
              <a:t>consumption</a:t>
            </a:r>
            <a:r>
              <a:rPr lang="en-US"/>
              <a:t> ~ 20 kW / 100 SCFM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i.e. 320 kW @ SVT’s nom 1600 SCFM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~100 psi gauge, which must be regulated down to SVT’s nominal 6 psi</a:t>
            </a:r>
            <a:endParaRPr/>
          </a:p>
        </p:txBody>
      </p:sp>
      <p:sp>
        <p:nvSpPr>
          <p:cNvPr id="1546" name="Google Shape;1546;g3e25d8b4921_0_70"/>
          <p:cNvSpPr txBox="1"/>
          <p:nvPr>
            <p:ph idx="5" type="subTitle"/>
          </p:nvPr>
        </p:nvSpPr>
        <p:spPr>
          <a:xfrm>
            <a:off x="459488" y="758337"/>
            <a:ext cx="8229600" cy="4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Key takeaways from numerous discussions with vendors during Dec 2025 - May 2026</a:t>
            </a:r>
            <a:endParaRPr/>
          </a:p>
        </p:txBody>
      </p:sp>
      <p:sp>
        <p:nvSpPr>
          <p:cNvPr id="1547" name="Google Shape;1547;g3e25d8b4921_0_70"/>
          <p:cNvSpPr txBox="1"/>
          <p:nvPr>
            <p:ph idx="3" type="body"/>
          </p:nvPr>
        </p:nvSpPr>
        <p:spPr>
          <a:xfrm>
            <a:off x="4645026" y="999668"/>
            <a:ext cx="40419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Blowers</a:t>
            </a:r>
            <a:endParaRPr/>
          </a:p>
        </p:txBody>
      </p:sp>
      <p:sp>
        <p:nvSpPr>
          <p:cNvPr id="1548" name="Google Shape;1548;g3e25d8b4921_0_70"/>
          <p:cNvSpPr txBox="1"/>
          <p:nvPr>
            <p:ph idx="4" type="body"/>
          </p:nvPr>
        </p:nvSpPr>
        <p:spPr>
          <a:xfrm>
            <a:off x="4645026" y="1479489"/>
            <a:ext cx="4041900" cy="29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Refrigerated drying only, will achieve +3</a:t>
            </a:r>
            <a:r>
              <a:rPr lang="en-US"/>
              <a:t>°C dewpoint (Class 4)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More compact system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Very high flow rates available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Power consumption ~ 5 kW / 100 SCFM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i.e. 80 kW @ SVT’s nom 1600 SCFM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~10-20 psi gauge, depending on model</a:t>
            </a:r>
            <a:endParaRPr/>
          </a:p>
        </p:txBody>
      </p:sp>
      <p:sp>
        <p:nvSpPr>
          <p:cNvPr id="1549" name="Google Shape;1549;g3e25d8b4921_0_70"/>
          <p:cNvSpPr/>
          <p:nvPr/>
        </p:nvSpPr>
        <p:spPr>
          <a:xfrm>
            <a:off x="4972075" y="3428958"/>
            <a:ext cx="3851100" cy="1094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B6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N.B. Either option requires an after cooler to bring the air to desired temperature.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The after cooler itself requires cooling, on the order of 30-40 kW, probably by facility water. 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3e97c26168a_1_70"/>
          <p:cNvSpPr txBox="1"/>
          <p:nvPr>
            <p:ph type="title"/>
          </p:nvPr>
        </p:nvSpPr>
        <p:spPr>
          <a:xfrm>
            <a:off x="459486" y="267517"/>
            <a:ext cx="8229600" cy="411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Rough dimensions for a 2000 </a:t>
            </a:r>
            <a:r>
              <a:rPr lang="en-US"/>
              <a:t>SCFM compressor (~100 psig) system, such as for baseline design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g3e97c26168a_1_7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57" name="Google Shape;1557;g3e97c26168a_1_70"/>
          <p:cNvGraphicFramePr/>
          <p:nvPr/>
        </p:nvGraphicFramePr>
        <p:xfrm>
          <a:off x="677338" y="126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{8C09E069-3B22-4511-8807-E69D23BD927D}</a:tableStyleId>
              </a:tblPr>
              <a:tblGrid>
                <a:gridCol w="1741800"/>
                <a:gridCol w="2857450"/>
                <a:gridCol w="1101025"/>
                <a:gridCol w="1040750"/>
                <a:gridCol w="1048300"/>
              </a:tblGrid>
              <a:tr h="3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Item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Example model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Length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Width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Height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5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compressor (qty 2)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Atlas Copco ZR 160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5.6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2.0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receiver tank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2000-Gallon Vertical Tank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4.5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desiccant dryer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Atlas Copco BD 2600+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2.4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3.2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heat exchanger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API Heat Transfer Basco Type 500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1.8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chiller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MTA TAEevo Tech 302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2.3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0.9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filtration (pre &amp; post)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Atlas Copco DD &amp; PD 2600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375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footprint ~ 96 m²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(1056 ft²)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14.6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(48’)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6.6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(22’)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4.5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(15’)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3e97c26168a_1_57"/>
          <p:cNvSpPr txBox="1"/>
          <p:nvPr>
            <p:ph type="title"/>
          </p:nvPr>
        </p:nvSpPr>
        <p:spPr>
          <a:xfrm>
            <a:off x="459486" y="267517"/>
            <a:ext cx="8229600" cy="411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Rough dimensions for a 1500 SCFM compressor (~100 psig) system, i.e. for ~80% less flow than baseline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g3e97c26168a_1_5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65" name="Google Shape;1565;g3e97c26168a_1_57"/>
          <p:cNvGraphicFramePr/>
          <p:nvPr/>
        </p:nvGraphicFramePr>
        <p:xfrm>
          <a:off x="677338" y="126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{8C09E069-3B22-4511-8807-E69D23BD927D}</a:tableStyleId>
              </a:tblPr>
              <a:tblGrid>
                <a:gridCol w="1741800"/>
                <a:gridCol w="2857450"/>
                <a:gridCol w="1101025"/>
                <a:gridCol w="1040750"/>
                <a:gridCol w="1048300"/>
              </a:tblGrid>
              <a:tr h="3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Item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Example model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Length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Width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Height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5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compressor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Atlas Copco ZR 250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1.6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receiver tank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1500-Gallon Vertical Tank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4.2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desiccant dryer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Atlas Copco BD 1800+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2.2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heat exchanger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API Heat Transfer Basco Type 500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1.5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chiller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MTA TAEevo Tech 251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1.5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filtration (pre &amp; post)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Atlas Copco DD &amp; PD 1750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375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footprint ~ 68 m²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(740 ft²)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11.3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(37’)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6.0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(20’)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4.2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(14’)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3e97c26168a_1_82"/>
          <p:cNvSpPr txBox="1"/>
          <p:nvPr>
            <p:ph type="title"/>
          </p:nvPr>
        </p:nvSpPr>
        <p:spPr>
          <a:xfrm>
            <a:off x="459486" y="267517"/>
            <a:ext cx="8229600" cy="411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Rough dimensions for a 600-700 SCFM</a:t>
            </a:r>
            <a:r>
              <a:rPr lang="en-US"/>
              <a:t> compressor (</a:t>
            </a:r>
            <a:r>
              <a:rPr lang="en-US"/>
              <a:t>~100 psig) system, i.e. the “cold and slow” case</a:t>
            </a:r>
            <a:endParaRPr/>
          </a:p>
        </p:txBody>
      </p:sp>
      <p:sp>
        <p:nvSpPr>
          <p:cNvPr id="1572" name="Google Shape;1572;g3e97c26168a_1_8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73" name="Google Shape;1573;g3e97c26168a_1_82"/>
          <p:cNvGraphicFramePr/>
          <p:nvPr/>
        </p:nvGraphicFramePr>
        <p:xfrm>
          <a:off x="700448" y="128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{8C09E069-3B22-4511-8807-E69D23BD927D}</a:tableStyleId>
              </a:tblPr>
              <a:tblGrid>
                <a:gridCol w="1755775"/>
                <a:gridCol w="2978050"/>
                <a:gridCol w="1101025"/>
                <a:gridCol w="1040750"/>
                <a:gridCol w="1048300"/>
              </a:tblGrid>
              <a:tr h="3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Item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Example model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Length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Width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Height (m)</a:t>
                      </a:r>
                      <a:endParaRPr b="1"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5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compressor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Atlas Copco ZR 110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2.0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receiver tank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600-Gallon Vertical Tank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3.0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desiccant dryer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Atlas Copco BD 850+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2.4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heat exchanger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API Heat Transfer Basco Type 500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chiller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MTA TAEevo Tech 161 (Low Temp)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1.5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0.7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1.4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filtration (pre &amp; post)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Atlas Copco DD &amp; PD 850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</a:rPr>
                        <a:t>0.8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375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footprint ~ 40 m²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(420 ft²)</a:t>
                      </a:r>
                      <a:endParaRPr/>
                    </a:p>
                  </a:txBody>
                  <a:tcPr marT="45700" marB="45700" marR="91425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8.4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(28’)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4.7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(15’)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3.0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(10’)</a:t>
                      </a:r>
                      <a:endParaRPr/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3e25d8b4921_1_13"/>
          <p:cNvSpPr txBox="1"/>
          <p:nvPr>
            <p:ph type="title"/>
          </p:nvPr>
        </p:nvSpPr>
        <p:spPr>
          <a:xfrm>
            <a:off x="459486" y="267517"/>
            <a:ext cx="8229600" cy="4116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Rough dimensions for a 1500 - 2500 SCFM </a:t>
            </a:r>
            <a:r>
              <a:rPr i="1" lang="en-US">
                <a:solidFill>
                  <a:srgbClr val="0000FF"/>
                </a:solidFill>
              </a:rPr>
              <a:t>blower</a:t>
            </a:r>
            <a:r>
              <a:rPr lang="en-US"/>
              <a:t> (~10 psig) s</a:t>
            </a:r>
            <a:r>
              <a:rPr lang="en-US"/>
              <a:t>ystem, i.e. the “warm and fast” case</a:t>
            </a:r>
            <a:endParaRPr/>
          </a:p>
        </p:txBody>
      </p:sp>
      <p:sp>
        <p:nvSpPr>
          <p:cNvPr id="1580" name="Google Shape;1580;g3e25d8b4921_1_1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81" name="Google Shape;1581;g3e25d8b4921_1_13"/>
          <p:cNvGraphicFramePr/>
          <p:nvPr/>
        </p:nvGraphicFramePr>
        <p:xfrm>
          <a:off x="745175" y="145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{8C09E069-3B22-4511-8807-E69D23BD927D}</a:tableStyleId>
              </a:tblPr>
              <a:tblGrid>
                <a:gridCol w="1606125"/>
                <a:gridCol w="2857450"/>
                <a:gridCol w="1101025"/>
                <a:gridCol w="1040750"/>
                <a:gridCol w="1048300"/>
              </a:tblGrid>
              <a:tr h="3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Item</a:t>
                      </a:r>
                      <a:endParaRPr b="1"/>
                    </a:p>
                  </a:txBody>
                  <a:tcPr marT="45700" marB="45700" marR="45700" marL="4570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Example model</a:t>
                      </a:r>
                      <a:endParaRPr b="1"/>
                    </a:p>
                  </a:txBody>
                  <a:tcPr marT="45700" marB="45700" marR="45700" marL="4570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Length (m)</a:t>
                      </a:r>
                      <a:endParaRPr b="1"/>
                    </a:p>
                  </a:txBody>
                  <a:tcPr marT="45700" marB="45700" marR="45700" marL="4570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Width (m)</a:t>
                      </a:r>
                      <a:endParaRPr b="1"/>
                    </a:p>
                  </a:txBody>
                  <a:tcPr marT="45700" marB="45700" marR="45700" marL="4570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Height (m)</a:t>
                      </a:r>
                      <a:endParaRPr b="1"/>
                    </a:p>
                  </a:txBody>
                  <a:tcPr marT="45700" marB="45700" marR="45700" marL="45700" anchor="ctr">
                    <a:solidFill>
                      <a:srgbClr val="C9DAF8"/>
                    </a:solidFill>
                  </a:tcPr>
                </a:tc>
              </a:tr>
              <a:tr h="25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blower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Robuschi Robox Screw 3.5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2.1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1.6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2.0</a:t>
                      </a:r>
                      <a:endParaRPr/>
                    </a:p>
                  </a:txBody>
                  <a:tcPr marT="45700" marB="45700" marR="45700" marL="45700" anchor="ctr"/>
                </a:tc>
              </a:tr>
              <a:tr h="21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refrigeration dryer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Atlas Copco FD 4000 VSD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2.9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1.2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2.0</a:t>
                      </a:r>
                      <a:endParaRPr/>
                    </a:p>
                  </a:txBody>
                  <a:tcPr marT="45700" marB="45700" marR="45700" marL="45700" anchor="ctr"/>
                </a:tc>
              </a:tr>
              <a:tr h="23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heat exchanger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API Heat Transfer Basco Type 500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1.8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</a:t>
                      </a:r>
                      <a:endParaRPr/>
                    </a:p>
                  </a:txBody>
                  <a:tcPr marT="45700" marB="45700" marR="45700" marL="45700" anchor="ctr"/>
                </a:tc>
              </a:tr>
              <a:tr h="21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chiller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MTA TAEevo Tech 302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2.3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1.6</a:t>
                      </a:r>
                      <a:endParaRPr/>
                    </a:p>
                  </a:txBody>
                  <a:tcPr marT="45700" marB="45700" marR="45700" marL="45700" anchor="ctr"/>
                </a:tc>
              </a:tr>
              <a:tr h="10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filter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Atlas Copco DDp 3200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</a:t>
                      </a:r>
                      <a:endParaRPr/>
                    </a:p>
                  </a:txBody>
                  <a:tcPr marT="45700" marB="4570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1.3</a:t>
                      </a:r>
                      <a:endParaRPr/>
                    </a:p>
                  </a:txBody>
                  <a:tcPr marT="45700" marB="45700" marR="45700" marL="45700" anchor="ctr"/>
                </a:tc>
              </a:tr>
              <a:tr h="354375">
                <a:tc grid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Overall footprint ~ </a:t>
                      </a:r>
                      <a:r>
                        <a:rPr lang="en-US"/>
                        <a:t>47 m²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(512 ft²)</a:t>
                      </a:r>
                      <a:endParaRPr/>
                    </a:p>
                  </a:txBody>
                  <a:tcPr marT="45700" marB="45700" marR="91425" marL="45700" anchor="ctr">
                    <a:solidFill>
                      <a:srgbClr val="ECECE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9.7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(32’)</a:t>
                      </a:r>
                      <a:endParaRPr/>
                    </a:p>
                  </a:txBody>
                  <a:tcPr marT="45700" marB="45700" marR="45700" marL="45700"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4.8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(16’)</a:t>
                      </a:r>
                      <a:endParaRPr/>
                    </a:p>
                  </a:txBody>
                  <a:tcPr marT="45700" marB="45700" marR="45700" marL="45700"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2.0 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(7’)</a:t>
                      </a:r>
                      <a:endParaRPr/>
                    </a:p>
                  </a:txBody>
                  <a:tcPr marT="45700" marB="45700" marR="45700" marL="45700" anchor="ctr"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" name="Google Shape;1587;g3e25d8b4921_0_87"/>
          <p:cNvGraphicFramePr/>
          <p:nvPr/>
        </p:nvGraphicFramePr>
        <p:xfrm>
          <a:off x="603075" y="5621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{8C09E069-3B22-4511-8807-E69D23BD927D}</a:tableStyleId>
              </a:tblPr>
              <a:tblGrid>
                <a:gridCol w="952475"/>
                <a:gridCol w="2264875"/>
                <a:gridCol w="1206500"/>
                <a:gridCol w="1248850"/>
                <a:gridCol w="1217100"/>
                <a:gridCol w="1200450"/>
              </a:tblGrid>
              <a:tr h="25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Dec 2025 baseline</a:t>
                      </a:r>
                      <a:endParaRPr b="1" sz="1200"/>
                    </a:p>
                  </a:txBody>
                  <a:tcPr marT="36575" marB="3657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“80% of baseline”</a:t>
                      </a:r>
                      <a:endParaRPr b="1" sz="1200"/>
                    </a:p>
                  </a:txBody>
                  <a:tcPr marT="36575" marB="3657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“Slow &amp; cold”</a:t>
                      </a:r>
                      <a:endParaRPr b="1" sz="1200"/>
                    </a:p>
                  </a:txBody>
                  <a:tcPr marT="36575" marB="3657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“Fast &amp; warm”</a:t>
                      </a:r>
                      <a:endParaRPr b="1" sz="1200"/>
                    </a:p>
                  </a:txBody>
                  <a:tcPr marT="36575" marB="3657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1870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Design targets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air speed thru detector channel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m/s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 m/s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 m/s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m/s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air temp at channel inlet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+5°C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+5°C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-10</a:t>
                      </a:r>
                      <a:r>
                        <a:rPr lang="en-US" sz="1200"/>
                        <a:t>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+9</a:t>
                      </a:r>
                      <a:r>
                        <a:rPr lang="en-US" sz="1200"/>
                        <a:t>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Air supply nominals</a:t>
                      </a:r>
                      <a:r>
                        <a:rPr lang="en-US" sz="1200">
                          <a:solidFill>
                            <a:schemeClr val="accent6"/>
                          </a:solidFill>
                        </a:rPr>
                        <a:t>*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pressure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 psig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 psig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psig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 psig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flow rate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1600 SCFM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1300 SCFM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500 SCFM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1600 SCFM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dewpoint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-40</a:t>
                      </a:r>
                      <a:r>
                        <a:rPr lang="en-US" sz="1200"/>
                        <a:t>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-40°C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-40°C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+3°C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air temp at supply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+3°C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+3°C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-12°C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+7°C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8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Source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double large compressor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single large compressor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single small compressor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blower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2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Approx system power draw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400 kW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300 kW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150 kW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150-200 kW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Rough size estimate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footprint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1056 ft²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740 ft²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420 ft²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512 ft²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height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 ft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14 ft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ft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 ft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8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generous operating margins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tighter margins on ΔT &amp; </a:t>
                      </a:r>
                      <a:r>
                        <a:rPr lang="en-US" sz="1200"/>
                        <a:t>∇T, low T available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higher ∇T,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more insulation,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less vibration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narrower T oper range (limited by dewpoint)</a:t>
                      </a:r>
                      <a:endParaRPr sz="1200"/>
                    </a:p>
                  </a:txBody>
                  <a:tcPr marT="36575" marB="36575" marR="45700" marL="457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88" name="Google Shape;1588;g3e25d8b4921_0_87"/>
          <p:cNvSpPr txBox="1"/>
          <p:nvPr>
            <p:ph type="title"/>
          </p:nvPr>
        </p:nvSpPr>
        <p:spPr>
          <a:xfrm>
            <a:off x="232825" y="78325"/>
            <a:ext cx="8762700" cy="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Summary: f</a:t>
            </a:r>
            <a:r>
              <a:rPr lang="en-US"/>
              <a:t>our basic </a:t>
            </a:r>
            <a:r>
              <a:rPr lang="en-US"/>
              <a:t>implementation options for air supply</a:t>
            </a:r>
            <a:endParaRPr/>
          </a:p>
        </p:txBody>
      </p:sp>
      <p:sp>
        <p:nvSpPr>
          <p:cNvPr id="1589" name="Google Shape;1589;g3e25d8b4921_0_8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0" name="Google Shape;1590;g3e25d8b4921_0_87"/>
          <p:cNvSpPr txBox="1"/>
          <p:nvPr/>
        </p:nvSpPr>
        <p:spPr>
          <a:xfrm>
            <a:off x="600883" y="4313042"/>
            <a:ext cx="809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6"/>
                </a:solidFill>
              </a:rPr>
              <a:t>* Real supply plant will require margin on these nominal values.</a:t>
            </a:r>
            <a:endParaRPr sz="1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3aad6d03e74_0_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High level cooling requirements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…from current draft Preliminary Design Report (PDR)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94" name="Google Shape;1294;g3aad6d03e74_0_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>
                <a:solidFill>
                  <a:srgbClr val="888C8F"/>
                </a:solidFill>
              </a:rPr>
              <a:t>‹#›</a:t>
            </a:fld>
            <a:endParaRPr sz="800">
              <a:solidFill>
                <a:srgbClr val="888C8F"/>
              </a:solidFill>
            </a:endParaRPr>
          </a:p>
        </p:txBody>
      </p:sp>
      <p:pic>
        <p:nvPicPr>
          <p:cNvPr id="1295" name="Google Shape;1295;g3aad6d03e7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100" y="1699425"/>
            <a:ext cx="3989061" cy="857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6" name="Google Shape;1296;g3aad6d03e74_0_1"/>
          <p:cNvSpPr txBox="1"/>
          <p:nvPr/>
        </p:nvSpPr>
        <p:spPr>
          <a:xfrm>
            <a:off x="273325" y="1283925"/>
            <a:ext cx="402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accent1"/>
                </a:solidFill>
              </a:rPr>
              <a:t>Detector temperature</a:t>
            </a:r>
            <a:endParaRPr b="0" i="0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g3aad6d03e74_0_1"/>
          <p:cNvSpPr txBox="1"/>
          <p:nvPr/>
        </p:nvSpPr>
        <p:spPr>
          <a:xfrm>
            <a:off x="4625825" y="12839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1"/>
                </a:solidFill>
              </a:rPr>
              <a:t>Power dissipation</a:t>
            </a:r>
            <a:endParaRPr sz="1500">
              <a:solidFill>
                <a:schemeClr val="accent1"/>
              </a:solidFill>
            </a:endParaRPr>
          </a:p>
        </p:txBody>
      </p:sp>
      <p:pic>
        <p:nvPicPr>
          <p:cNvPr id="1298" name="Google Shape;1298;g3aad6d03e74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611" y="1699425"/>
            <a:ext cx="4187997" cy="24736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9" name="Google Shape;1299;g3aad6d03e74_0_1">
            <a:hlinkClick r:id="rId5"/>
          </p:cNvPr>
          <p:cNvSpPr txBox="1"/>
          <p:nvPr/>
        </p:nvSpPr>
        <p:spPr>
          <a:xfrm>
            <a:off x="359100" y="3949925"/>
            <a:ext cx="340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Source: </a:t>
            </a:r>
            <a:r>
              <a:rPr lang="en-US" sz="800" u="sng">
                <a:solidFill>
                  <a:schemeClr val="hlink"/>
                </a:solidFill>
                <a:hlinkClick r:id="rId6"/>
              </a:rPr>
              <a:t>https://www.overleaf.com/project/67170d690d68308814b3ba47</a:t>
            </a:r>
            <a:endParaRPr sz="800" u="sng">
              <a:solidFill>
                <a:srgbClr val="0000FF"/>
              </a:solidFill>
            </a:endParaRPr>
          </a:p>
        </p:txBody>
      </p:sp>
      <p:cxnSp>
        <p:nvCxnSpPr>
          <p:cNvPr id="1300" name="Google Shape;1300;g3aad6d03e74_0_1"/>
          <p:cNvCxnSpPr/>
          <p:nvPr/>
        </p:nvCxnSpPr>
        <p:spPr>
          <a:xfrm flipH="1" rot="10800000">
            <a:off x="7979025" y="4075317"/>
            <a:ext cx="52800" cy="2571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1" name="Google Shape;1301;g3aad6d03e74_0_1"/>
          <p:cNvCxnSpPr/>
          <p:nvPr/>
        </p:nvCxnSpPr>
        <p:spPr>
          <a:xfrm rot="10800000">
            <a:off x="7035975" y="4075350"/>
            <a:ext cx="66000" cy="217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2" name="Google Shape;1302;g3aad6d03e74_0_1"/>
          <p:cNvSpPr txBox="1"/>
          <p:nvPr/>
        </p:nvSpPr>
        <p:spPr>
          <a:xfrm>
            <a:off x="6264525" y="4292850"/>
            <a:ext cx="2459700" cy="498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18275" lIns="36575" spcFirstLastPara="1" rIns="18275" wrap="square" tIns="18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</a:rPr>
              <a:t>Diff between max and nominal is large. I.</a:t>
            </a:r>
            <a:r>
              <a:rPr lang="en-US" sz="1000">
                <a:solidFill>
                  <a:schemeClr val="accent2"/>
                </a:solidFill>
              </a:rPr>
              <a:t>e. we shouldn’t need to s</a:t>
            </a:r>
            <a:r>
              <a:rPr lang="en-US" sz="1000">
                <a:solidFill>
                  <a:schemeClr val="accent2"/>
                </a:solidFill>
              </a:rPr>
              <a:t>pec an air system with excessive “margin on margin”</a:t>
            </a:r>
            <a:endParaRPr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3e30c026241_0_5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1597" name="Google Shape;1597;g3e30c026241_0_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3e30c026241_0_1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4" name="Google Shape;1604;g3e30c026241_0_1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the</a:t>
            </a:r>
            <a:r>
              <a:rPr lang="en-US"/>
              <a:t> specific requirements on detector temperatures be memorialized into central location?</a:t>
            </a:r>
            <a:endParaRPr/>
          </a:p>
        </p:txBody>
      </p:sp>
      <p:sp>
        <p:nvSpPr>
          <p:cNvPr id="1605" name="Google Shape;1605;g3e30c026241_0_12"/>
          <p:cNvSpPr txBox="1"/>
          <p:nvPr>
            <p:ph idx="1" type="body"/>
          </p:nvPr>
        </p:nvSpPr>
        <p:spPr>
          <a:xfrm>
            <a:off x="459500" y="1427075"/>
            <a:ext cx="8229600" cy="303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Is the JLab site (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https://eic.jlab.org/Detector/</a:t>
            </a:r>
            <a:r>
              <a:rPr lang="en-US" sz="1800"/>
              <a:t>) the right place?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Or is it perhaps preferable to treat these more as implementation specifications, which the SVT group should internally manage?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3e25d8b4921_1_20"/>
          <p:cNvSpPr txBox="1"/>
          <p:nvPr>
            <p:ph type="title"/>
          </p:nvPr>
        </p:nvSpPr>
        <p:spPr>
          <a:xfrm>
            <a:off x="152400" y="135825"/>
            <a:ext cx="8839200" cy="41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“Warm &amp; fast” case → We would probably use a rotary screw blower</a:t>
            </a:r>
            <a:endParaRPr/>
          </a:p>
        </p:txBody>
      </p:sp>
      <p:sp>
        <p:nvSpPr>
          <p:cNvPr id="1612" name="Google Shape;1612;g3e25d8b4921_1_2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3" name="Google Shape;1613;g3e25d8b4921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4375"/>
            <a:ext cx="8142408" cy="31029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4" name="Google Shape;1614;g3e25d8b4921_1_20"/>
          <p:cNvSpPr/>
          <p:nvPr/>
        </p:nvSpPr>
        <p:spPr>
          <a:xfrm>
            <a:off x="5027925" y="727200"/>
            <a:ext cx="154200" cy="27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g3e25d8b4921_1_20"/>
          <p:cNvSpPr txBox="1"/>
          <p:nvPr/>
        </p:nvSpPr>
        <p:spPr>
          <a:xfrm>
            <a:off x="8294793" y="1923475"/>
            <a:ext cx="914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IMPORTANT!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616" name="Google Shape;1616;g3e25d8b4921_1_20"/>
          <p:cNvSpPr/>
          <p:nvPr/>
        </p:nvSpPr>
        <p:spPr>
          <a:xfrm flipH="1" rot="-5400000">
            <a:off x="8491725" y="2143200"/>
            <a:ext cx="191700" cy="2823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3e25d8b4921_0_14"/>
          <p:cNvSpPr txBox="1"/>
          <p:nvPr>
            <p:ph type="title"/>
          </p:nvPr>
        </p:nvSpPr>
        <p:spPr>
          <a:xfrm>
            <a:off x="459475" y="342900"/>
            <a:ext cx="83373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Additions / modifications / clarifications to requirements that could be helpful</a:t>
            </a:r>
            <a:endParaRPr/>
          </a:p>
        </p:txBody>
      </p:sp>
      <p:sp>
        <p:nvSpPr>
          <p:cNvPr id="1309" name="Google Shape;1309;g3e25d8b4921_0_14"/>
          <p:cNvSpPr txBox="1"/>
          <p:nvPr>
            <p:ph idx="1" type="body"/>
          </p:nvPr>
        </p:nvSpPr>
        <p:spPr>
          <a:xfrm>
            <a:off x="514350" y="1275800"/>
            <a:ext cx="8104200" cy="3182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Is the ∇T = 10</a:t>
            </a:r>
            <a:r>
              <a:rPr lang="en-US" sz="1400"/>
              <a:t>°C max gradient “over full length” within one EIC-LAS module?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if not, what is the max gradient within module?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for the “slow and cold” approach, could we accept a gradient of ∇T = ___ °C?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Specify the minimum allowable silicon temperature for each component (LEC, RSU, AncASIC)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for the “slow and cold” approach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informally, we believe this could be at least as low as T</a:t>
            </a:r>
            <a:r>
              <a:rPr baseline="-25000" lang="en-US" sz="1400"/>
              <a:t>min</a:t>
            </a:r>
            <a:r>
              <a:rPr lang="en-US" sz="1400"/>
              <a:t> = -20°C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Could we increase RSU max temperature from </a:t>
            </a:r>
            <a:r>
              <a:rPr lang="en-US" sz="1400"/>
              <a:t>T</a:t>
            </a:r>
            <a:r>
              <a:rPr baseline="-25000" lang="en-US" sz="1400"/>
              <a:t>max</a:t>
            </a:r>
            <a:r>
              <a:rPr lang="en-US" sz="1400"/>
              <a:t> = 40°C to perhaps 45°C 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400"/>
              <a:t>for the “fast and warm” approach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B63A5"/>
                </a:solidFill>
              </a:rPr>
              <a:t>Can the current pre-production sensor run (ER2) inform these?</a:t>
            </a:r>
            <a:endParaRPr sz="1400">
              <a:solidFill>
                <a:srgbClr val="0B63A5"/>
              </a:solidFill>
            </a:endParaRPr>
          </a:p>
        </p:txBody>
      </p:sp>
      <p:sp>
        <p:nvSpPr>
          <p:cNvPr id="1310" name="Google Shape;1310;g3e25d8b4921_0_1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3e25d8b4921_0_63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overview</a:t>
            </a:r>
            <a:endParaRPr/>
          </a:p>
        </p:txBody>
      </p:sp>
      <p:sp>
        <p:nvSpPr>
          <p:cNvPr id="1317" name="Google Shape;1317;g3e25d8b4921_0_6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3aad6d03e74_0_10"/>
          <p:cNvSpPr txBox="1"/>
          <p:nvPr>
            <p:ph type="title"/>
          </p:nvPr>
        </p:nvSpPr>
        <p:spPr>
          <a:xfrm>
            <a:off x="209500" y="154900"/>
            <a:ext cx="84795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Design process from high level req’ts to detailed specs</a:t>
            </a:r>
            <a:endParaRPr/>
          </a:p>
        </p:txBody>
      </p:sp>
      <p:sp>
        <p:nvSpPr>
          <p:cNvPr id="1324" name="Google Shape;1324;g3aad6d03e74_0_1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5" name="Google Shape;1325;g3aad6d03e74_0_10"/>
          <p:cNvPicPr preferRelativeResize="0"/>
          <p:nvPr/>
        </p:nvPicPr>
        <p:blipFill rotWithShape="1">
          <a:blip r:embed="rId3">
            <a:alphaModFix/>
          </a:blip>
          <a:srcRect b="34680" l="496" r="72645" t="45198"/>
          <a:stretch/>
        </p:blipFill>
        <p:spPr>
          <a:xfrm>
            <a:off x="254696" y="3695800"/>
            <a:ext cx="2066451" cy="8124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6" name="Google Shape;1326;g3aad6d03e74_0_10"/>
          <p:cNvSpPr txBox="1"/>
          <p:nvPr/>
        </p:nvSpPr>
        <p:spPr>
          <a:xfrm>
            <a:off x="254696" y="655673"/>
            <a:ext cx="20397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High level requirements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7" name="Google Shape;1327;g3aad6d03e74_0_10"/>
          <p:cNvCxnSpPr/>
          <p:nvPr/>
        </p:nvCxnSpPr>
        <p:spPr>
          <a:xfrm>
            <a:off x="2537763" y="1521173"/>
            <a:ext cx="0" cy="7077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28" name="Google Shape;1328;g3aad6d03e74_0_10"/>
          <p:cNvSpPr txBox="1"/>
          <p:nvPr/>
        </p:nvSpPr>
        <p:spPr>
          <a:xfrm>
            <a:off x="1512171" y="2290730"/>
            <a:ext cx="2140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Local supports heat transfer analysis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9" name="Google Shape;1329;g3aad6d03e74_0_10"/>
          <p:cNvCxnSpPr/>
          <p:nvPr/>
        </p:nvCxnSpPr>
        <p:spPr>
          <a:xfrm>
            <a:off x="2219921" y="3078050"/>
            <a:ext cx="0" cy="6042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0" name="Google Shape;1330;g3aad6d03e74_0_10"/>
          <p:cNvCxnSpPr/>
          <p:nvPr/>
        </p:nvCxnSpPr>
        <p:spPr>
          <a:xfrm rot="10800000">
            <a:off x="2601819" y="3247913"/>
            <a:ext cx="0" cy="6246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31" name="Google Shape;1331;g3aad6d03e74_0_10"/>
          <p:cNvSpPr txBox="1"/>
          <p:nvPr/>
        </p:nvSpPr>
        <p:spPr>
          <a:xfrm>
            <a:off x="254696" y="3509870"/>
            <a:ext cx="16737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Local supports physical test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2" name="Google Shape;1332;g3aad6d03e74_0_10"/>
          <p:cNvPicPr preferRelativeResize="0"/>
          <p:nvPr/>
        </p:nvPicPr>
        <p:blipFill rotWithShape="1">
          <a:blip r:embed="rId4">
            <a:alphaModFix/>
          </a:blip>
          <a:srcRect b="31026" l="2510" r="42559" t="3694"/>
          <a:stretch/>
        </p:blipFill>
        <p:spPr>
          <a:xfrm>
            <a:off x="6462036" y="3258442"/>
            <a:ext cx="2457653" cy="124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3" name="Google Shape;1333;g3aad6d03e74_0_10"/>
          <p:cNvPicPr preferRelativeResize="0"/>
          <p:nvPr/>
        </p:nvPicPr>
        <p:blipFill rotWithShape="1">
          <a:blip r:embed="rId5">
            <a:alphaModFix/>
          </a:blip>
          <a:srcRect b="42611" l="34622" r="1023" t="987"/>
          <a:stretch/>
        </p:blipFill>
        <p:spPr>
          <a:xfrm>
            <a:off x="4494963" y="3258431"/>
            <a:ext cx="1608900" cy="12498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4" name="Google Shape;1334;g3aad6d03e74_0_10"/>
          <p:cNvSpPr txBox="1"/>
          <p:nvPr/>
        </p:nvSpPr>
        <p:spPr>
          <a:xfrm>
            <a:off x="4494951" y="655681"/>
            <a:ext cx="3272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End-to-end system performance calculation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5" name="Google Shape;1335;g3aad6d03e74_0_10"/>
          <p:cNvCxnSpPr>
            <a:stCxn id="1336" idx="3"/>
            <a:endCxn id="1337" idx="1"/>
          </p:cNvCxnSpPr>
          <p:nvPr/>
        </p:nvCxnSpPr>
        <p:spPr>
          <a:xfrm flipH="1" rot="10800000">
            <a:off x="3647946" y="1609362"/>
            <a:ext cx="862200" cy="2492700"/>
          </a:xfrm>
          <a:prstGeom prst="bentConnector3">
            <a:avLst>
              <a:gd fmla="val 50007" name="adj1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8" name="Google Shape;1338;g3aad6d03e74_0_10"/>
          <p:cNvCxnSpPr>
            <a:stCxn id="1339" idx="3"/>
            <a:endCxn id="1337" idx="1"/>
          </p:cNvCxnSpPr>
          <p:nvPr/>
        </p:nvCxnSpPr>
        <p:spPr>
          <a:xfrm flipH="1" rot="10800000">
            <a:off x="3653069" y="1609380"/>
            <a:ext cx="857100" cy="1246200"/>
          </a:xfrm>
          <a:prstGeom prst="bentConnector3">
            <a:avLst>
              <a:gd fmla="val 50005" name="adj1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0" name="Google Shape;1340;g3aad6d03e74_0_10"/>
          <p:cNvCxnSpPr>
            <a:stCxn id="1341" idx="3"/>
          </p:cNvCxnSpPr>
          <p:nvPr/>
        </p:nvCxnSpPr>
        <p:spPr>
          <a:xfrm>
            <a:off x="3621096" y="1198148"/>
            <a:ext cx="885600" cy="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2" name="Google Shape;1342;g3aad6d03e74_0_10"/>
          <p:cNvSpPr txBox="1"/>
          <p:nvPr/>
        </p:nvSpPr>
        <p:spPr>
          <a:xfrm>
            <a:off x="4494952" y="3066688"/>
            <a:ext cx="16089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System layout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3aad6d03e74_0_10"/>
          <p:cNvSpPr txBox="1"/>
          <p:nvPr/>
        </p:nvSpPr>
        <p:spPr>
          <a:xfrm>
            <a:off x="6462062" y="3066688"/>
            <a:ext cx="1817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Detailed specs on cooling plant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4" name="Google Shape;1344;g3aad6d03e74_0_10"/>
          <p:cNvCxnSpPr/>
          <p:nvPr/>
        </p:nvCxnSpPr>
        <p:spPr>
          <a:xfrm rot="10800000">
            <a:off x="5710763" y="2380458"/>
            <a:ext cx="0" cy="8856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5" name="Google Shape;1345;g3aad6d03e74_0_10"/>
          <p:cNvCxnSpPr/>
          <p:nvPr/>
        </p:nvCxnSpPr>
        <p:spPr>
          <a:xfrm>
            <a:off x="8484800" y="2373925"/>
            <a:ext cx="0" cy="8787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6" name="Google Shape;1346;g3aad6d03e74_0_10"/>
          <p:cNvSpPr txBox="1"/>
          <p:nvPr/>
        </p:nvSpPr>
        <p:spPr>
          <a:xfrm>
            <a:off x="3171837" y="1659065"/>
            <a:ext cx="1269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Constraints on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2"/>
                </a:solidFill>
              </a:rPr>
              <a:t>ΔT</a:t>
            </a:r>
            <a:r>
              <a:rPr baseline="-25000" lang="en-US" sz="1200">
                <a:solidFill>
                  <a:schemeClr val="dk2"/>
                </a:solidFill>
              </a:rPr>
              <a:t>cooling </a:t>
            </a:r>
            <a:r>
              <a:rPr lang="en-US" sz="1200">
                <a:solidFill>
                  <a:schemeClr val="dk2"/>
                </a:solidFill>
              </a:rPr>
              <a:t>= </a:t>
            </a:r>
            <a:r>
              <a:rPr lang="en-US" sz="1200">
                <a:solidFill>
                  <a:schemeClr val="dk2"/>
                </a:solidFill>
              </a:rPr>
              <a:t>T</a:t>
            </a:r>
            <a:r>
              <a:rPr baseline="-25000" lang="en-US" sz="1200">
                <a:solidFill>
                  <a:schemeClr val="dk2"/>
                </a:solidFill>
              </a:rPr>
              <a:t>Si</a:t>
            </a:r>
            <a:r>
              <a:rPr lang="en-US" sz="1200">
                <a:solidFill>
                  <a:schemeClr val="dk2"/>
                </a:solidFill>
              </a:rPr>
              <a:t>-T</a:t>
            </a:r>
            <a:r>
              <a:rPr baseline="-25000" lang="en-US" sz="1200">
                <a:solidFill>
                  <a:schemeClr val="dk2"/>
                </a:solidFill>
              </a:rPr>
              <a:t>air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ΔP,</a:t>
            </a:r>
            <a:r>
              <a:rPr lang="en-US" sz="1200">
                <a:solidFill>
                  <a:schemeClr val="dk2"/>
                </a:solidFill>
              </a:rPr>
              <a:t> 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air speed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g3aad6d03e74_0_10"/>
          <p:cNvSpPr txBox="1"/>
          <p:nvPr/>
        </p:nvSpPr>
        <p:spPr>
          <a:xfrm>
            <a:off x="3621100" y="901300"/>
            <a:ext cx="78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Req’ts on silicon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200">
                <a:solidFill>
                  <a:schemeClr val="dk2"/>
                </a:solidFill>
              </a:rPr>
              <a:t> ∇T</a:t>
            </a:r>
            <a:endParaRPr b="0" baseline="-2500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8" name="Google Shape;1348;g3aad6d03e74_0_10"/>
          <p:cNvCxnSpPr/>
          <p:nvPr/>
        </p:nvCxnSpPr>
        <p:spPr>
          <a:xfrm>
            <a:off x="6103863" y="3699586"/>
            <a:ext cx="358200" cy="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9" name="Google Shape;1349;g3aad6d03e74_0_10"/>
          <p:cNvSpPr txBox="1"/>
          <p:nvPr/>
        </p:nvSpPr>
        <p:spPr>
          <a:xfrm>
            <a:off x="7461238" y="2570552"/>
            <a:ext cx="160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Temperatures, pressures, flow rates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0" name="Google Shape;1350;g3aad6d03e74_0_10"/>
          <p:cNvCxnSpPr/>
          <p:nvPr/>
        </p:nvCxnSpPr>
        <p:spPr>
          <a:xfrm>
            <a:off x="5469875" y="2387106"/>
            <a:ext cx="0" cy="8589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37" name="Google Shape;1337;g3aad6d03e74_0_10"/>
          <p:cNvPicPr preferRelativeResize="0"/>
          <p:nvPr/>
        </p:nvPicPr>
        <p:blipFill rotWithShape="1">
          <a:blip r:embed="rId6">
            <a:alphaModFix/>
          </a:blip>
          <a:srcRect b="0" l="2515" r="0" t="4698"/>
          <a:stretch/>
        </p:blipFill>
        <p:spPr>
          <a:xfrm>
            <a:off x="4510262" y="846481"/>
            <a:ext cx="4409426" cy="1525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1" name="Google Shape;1351;g3aad6d03e74_0_10"/>
          <p:cNvSpPr txBox="1"/>
          <p:nvPr/>
        </p:nvSpPr>
        <p:spPr>
          <a:xfrm>
            <a:off x="5030988" y="2565508"/>
            <a:ext cx="11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2" name="Google Shape;1352;g3aad6d03e74_0_10"/>
          <p:cNvCxnSpPr/>
          <p:nvPr/>
        </p:nvCxnSpPr>
        <p:spPr>
          <a:xfrm rot="10800000">
            <a:off x="6103863" y="3918249"/>
            <a:ext cx="358200" cy="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3" name="Google Shape;1353;g3aad6d03e74_0_10"/>
          <p:cNvSpPr txBox="1"/>
          <p:nvPr/>
        </p:nvSpPr>
        <p:spPr>
          <a:xfrm>
            <a:off x="254696" y="2290680"/>
            <a:ext cx="830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CAD design</a:t>
            </a:r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4" name="Google Shape;1354;g3aad6d03e74_0_10"/>
          <p:cNvCxnSpPr/>
          <p:nvPr/>
        </p:nvCxnSpPr>
        <p:spPr>
          <a:xfrm rot="10800000">
            <a:off x="1217425" y="2748446"/>
            <a:ext cx="375900" cy="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5" name="Google Shape;1355;g3aad6d03e74_0_10"/>
          <p:cNvCxnSpPr/>
          <p:nvPr/>
        </p:nvCxnSpPr>
        <p:spPr>
          <a:xfrm>
            <a:off x="1090575" y="2939246"/>
            <a:ext cx="428400" cy="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6" name="Google Shape;1356;g3aad6d03e74_0_10"/>
          <p:cNvCxnSpPr/>
          <p:nvPr/>
        </p:nvCxnSpPr>
        <p:spPr>
          <a:xfrm rot="10800000">
            <a:off x="804250" y="3247725"/>
            <a:ext cx="0" cy="2571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7" name="Google Shape;1357;g3aad6d03e74_0_10"/>
          <p:cNvCxnSpPr/>
          <p:nvPr/>
        </p:nvCxnSpPr>
        <p:spPr>
          <a:xfrm>
            <a:off x="610500" y="3247975"/>
            <a:ext cx="0" cy="2574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39" name="Google Shape;1339;g3aad6d03e74_0_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4371" y="2470230"/>
            <a:ext cx="2138698" cy="77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1" name="Google Shape;1341;g3aad6d03e74_0_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696" y="846473"/>
            <a:ext cx="3366400" cy="703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6" name="Google Shape;1336;g3aad6d03e74_0_10"/>
          <p:cNvPicPr preferRelativeResize="0"/>
          <p:nvPr/>
        </p:nvPicPr>
        <p:blipFill rotWithShape="1">
          <a:blip r:embed="rId3">
            <a:alphaModFix/>
          </a:blip>
          <a:srcRect b="3830" l="3548" r="74958" t="70358"/>
          <a:stretch/>
        </p:blipFill>
        <p:spPr>
          <a:xfrm>
            <a:off x="2321147" y="3695825"/>
            <a:ext cx="1326799" cy="8124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8" name="Google Shape;1358;g3aad6d03e74_0_10"/>
          <p:cNvPicPr preferRelativeResize="0"/>
          <p:nvPr/>
        </p:nvPicPr>
        <p:blipFill rotWithShape="1">
          <a:blip r:embed="rId9">
            <a:alphaModFix/>
          </a:blip>
          <a:srcRect b="-5593" l="0" r="0" t="-5604"/>
          <a:stretch/>
        </p:blipFill>
        <p:spPr>
          <a:xfrm>
            <a:off x="254696" y="2470232"/>
            <a:ext cx="949500" cy="772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9" name="Google Shape;1359;g3aad6d03e74_0_10"/>
          <p:cNvSpPr txBox="1"/>
          <p:nvPr/>
        </p:nvSpPr>
        <p:spPr>
          <a:xfrm rot="-5400000">
            <a:off x="5644563" y="3619158"/>
            <a:ext cx="12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Operational logic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3b140afa049_0_133"/>
          <p:cNvSpPr txBox="1"/>
          <p:nvPr>
            <p:ph type="title"/>
          </p:nvPr>
        </p:nvSpPr>
        <p:spPr>
          <a:xfrm>
            <a:off x="459486" y="217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supply pipes</a:t>
            </a:r>
            <a:endParaRPr/>
          </a:p>
        </p:txBody>
      </p:sp>
      <p:sp>
        <p:nvSpPr>
          <p:cNvPr id="1366" name="Google Shape;1366;g3b140afa049_0_13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7" name="Google Shape;1367;g3b140afa04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00" y="729425"/>
            <a:ext cx="7569199" cy="3792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3b140afa049_0_5"/>
          <p:cNvSpPr txBox="1"/>
          <p:nvPr>
            <p:ph type="title"/>
          </p:nvPr>
        </p:nvSpPr>
        <p:spPr>
          <a:xfrm>
            <a:off x="459486" y="2084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exhaust ducts</a:t>
            </a:r>
            <a:endParaRPr/>
          </a:p>
        </p:txBody>
      </p:sp>
      <p:sp>
        <p:nvSpPr>
          <p:cNvPr id="1374" name="Google Shape;1374;g3b140afa049_0_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5" name="Google Shape;1375;g3b140afa0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50" y="781000"/>
            <a:ext cx="7941449" cy="37770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3e30c026241_2_4"/>
          <p:cNvSpPr txBox="1"/>
          <p:nvPr>
            <p:ph type="title"/>
          </p:nvPr>
        </p:nvSpPr>
        <p:spPr>
          <a:xfrm>
            <a:off x="252700" y="342900"/>
            <a:ext cx="2975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exhaust</a:t>
            </a:r>
            <a:endParaRPr/>
          </a:p>
        </p:txBody>
      </p:sp>
      <p:sp>
        <p:nvSpPr>
          <p:cNvPr id="1382" name="Google Shape;1382;g3e30c026241_2_4"/>
          <p:cNvSpPr txBox="1"/>
          <p:nvPr>
            <p:ph idx="1" type="body"/>
          </p:nvPr>
        </p:nvSpPr>
        <p:spPr>
          <a:xfrm>
            <a:off x="0" y="890700"/>
            <a:ext cx="31305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Exhaust via 12-14 ducts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Duct hydraulic ⌀52 mm</a:t>
            </a:r>
            <a:endParaRPr sz="1400"/>
          </a:p>
          <a:p>
            <a:pPr indent="-196850" lvl="1" marL="685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sz="1300"/>
              <a:t>I.e. much greater cross-section than input pipes (4 x ⌀50 mm)</a:t>
            </a:r>
            <a:endParaRPr sz="13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Ducts draw from interior volumes (see diagram)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These volumes aren’t “sealed” from each other, but significant impedance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Suction could be done but probably not necessary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Flapper valves at outlets to prevent ingress when flow off</a:t>
            </a:r>
            <a:endParaRPr sz="1400"/>
          </a:p>
        </p:txBody>
      </p:sp>
      <p:sp>
        <p:nvSpPr>
          <p:cNvPr id="1383" name="Google Shape;1383;g3e30c026241_2_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4" name="Google Shape;1384;g3e30c026241_2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2607" y="410550"/>
            <a:ext cx="5774102" cy="3980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5" name="Google Shape;1385;g3e30c026241_2_4"/>
          <p:cNvSpPr txBox="1"/>
          <p:nvPr/>
        </p:nvSpPr>
        <p:spPr>
          <a:xfrm>
            <a:off x="5498700" y="4428600"/>
            <a:ext cx="3558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Consolas"/>
                <a:ea typeface="Consolas"/>
                <a:cs typeface="Consolas"/>
                <a:sym typeface="Consolas"/>
              </a:rPr>
              <a:t>Link: </a:t>
            </a:r>
            <a:r>
              <a:rPr lang="en-US" sz="95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ePIC SVT interior air volumes diagram - v1.pdf</a:t>
            </a:r>
            <a:endParaRPr sz="95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